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300" r:id="rId34"/>
    <p:sldId id="296" r:id="rId35"/>
    <p:sldId id="297" r:id="rId36"/>
    <p:sldId id="298" r:id="rId37"/>
    <p:sldId id="299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9" r:id="rId46"/>
    <p:sldId id="308" r:id="rId47"/>
    <p:sldId id="256" r:id="rId48"/>
    <p:sldId id="257" r:id="rId49"/>
    <p:sldId id="258" r:id="rId50"/>
    <p:sldId id="259" r:id="rId51"/>
    <p:sldId id="260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419F-A596-4670-99EB-E57AA2F268B7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E7E3-BE50-4208-8A96-686563BD3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419F-A596-4670-99EB-E57AA2F268B7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E7E3-BE50-4208-8A96-686563BD3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419F-A596-4670-99EB-E57AA2F268B7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E7E3-BE50-4208-8A96-686563BD3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419F-A596-4670-99EB-E57AA2F268B7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E7E3-BE50-4208-8A96-686563BD3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419F-A596-4670-99EB-E57AA2F268B7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E7E3-BE50-4208-8A96-686563BD3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419F-A596-4670-99EB-E57AA2F268B7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E7E3-BE50-4208-8A96-686563BD3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419F-A596-4670-99EB-E57AA2F268B7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E7E3-BE50-4208-8A96-686563BD3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419F-A596-4670-99EB-E57AA2F268B7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E7E3-BE50-4208-8A96-686563BD3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419F-A596-4670-99EB-E57AA2F268B7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E7E3-BE50-4208-8A96-686563BD3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419F-A596-4670-99EB-E57AA2F268B7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E7E3-BE50-4208-8A96-686563BD3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0419F-A596-4670-99EB-E57AA2F268B7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E7E3-BE50-4208-8A96-686563BD3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0419F-A596-4670-99EB-E57AA2F268B7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AE7E3-BE50-4208-8A96-686563BD394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9464" y="2492895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12.3 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机械</a:t>
            </a: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效率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这个过程中都要做哪些功？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1844824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对沙子做功：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2780928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对口袋做功：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3645024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对动滑轮做功：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551723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沙子重 </a:t>
            </a:r>
            <a:r>
              <a:rPr lang="en-US" altLang="zh-CN" sz="3200" b="1" dirty="0">
                <a:solidFill>
                  <a:srgbClr val="FF0000"/>
                </a:solidFill>
              </a:rPr>
              <a:t>100 N</a:t>
            </a:r>
            <a:r>
              <a:rPr lang="zh-CN" altLang="en-US" sz="3200" dirty="0"/>
              <a:t>；桶重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20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；体重 </a:t>
            </a:r>
            <a:r>
              <a:rPr lang="en-US" altLang="zh-CN" sz="3200" b="1" dirty="0">
                <a:solidFill>
                  <a:srgbClr val="FF0000"/>
                </a:solidFill>
              </a:rPr>
              <a:t>400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；口袋重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；滑轮重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19872" y="1844824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=600J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1880" y="2708920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=30J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5896" y="3573016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=60J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19991"/>
            <a:ext cx="2267744" cy="529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88840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/>
              <a:t>①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124744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 </a:t>
            </a:r>
            <a:r>
              <a:rPr lang="en-US" altLang="zh-CN" sz="3200" dirty="0"/>
              <a:t>1. </a:t>
            </a:r>
            <a:r>
              <a:rPr lang="zh-CN" altLang="en-US" sz="3200" dirty="0"/>
              <a:t>对沙子做功。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9592" y="1844824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2. </a:t>
            </a:r>
            <a:r>
              <a:rPr lang="zh-CN" altLang="en-US" sz="3200" dirty="0"/>
              <a:t>对桶做功。 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592" y="2564904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3. </a:t>
            </a:r>
            <a:r>
              <a:rPr lang="zh-CN" altLang="en-US" sz="3200" dirty="0"/>
              <a:t>克服自重做功。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7944" y="2060848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/>
              <a:t>②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653136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/>
              <a:t>③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39952" y="4653136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/>
              <a:t>④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539552" y="1340768"/>
            <a:ext cx="288032" cy="1872208"/>
          </a:xfrm>
          <a:prstGeom prst="leftBrace">
            <a:avLst>
              <a:gd name="adj1" fmla="val 812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大括号 14"/>
          <p:cNvSpPr/>
          <p:nvPr/>
        </p:nvSpPr>
        <p:spPr>
          <a:xfrm>
            <a:off x="4572000" y="1412776"/>
            <a:ext cx="288032" cy="1872208"/>
          </a:xfrm>
          <a:prstGeom prst="leftBrace">
            <a:avLst>
              <a:gd name="adj1" fmla="val 812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611560" y="4005064"/>
            <a:ext cx="288032" cy="1872208"/>
          </a:xfrm>
          <a:prstGeom prst="leftBrace">
            <a:avLst>
              <a:gd name="adj1" fmla="val 812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大括号 16"/>
          <p:cNvSpPr/>
          <p:nvPr/>
        </p:nvSpPr>
        <p:spPr>
          <a:xfrm>
            <a:off x="4716016" y="4005064"/>
            <a:ext cx="288032" cy="1872208"/>
          </a:xfrm>
          <a:prstGeom prst="leftBrace">
            <a:avLst>
              <a:gd name="adj1" fmla="val 812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60032" y="3717032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 </a:t>
            </a:r>
            <a:r>
              <a:rPr lang="en-US" altLang="zh-CN" sz="3200" dirty="0"/>
              <a:t>1. </a:t>
            </a:r>
            <a:r>
              <a:rPr lang="zh-CN" altLang="en-US" sz="3200" dirty="0"/>
              <a:t>对沙子做功。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9592" y="3789040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 </a:t>
            </a:r>
            <a:r>
              <a:rPr lang="en-US" altLang="zh-CN" sz="3200" dirty="0"/>
              <a:t>1. </a:t>
            </a:r>
            <a:r>
              <a:rPr lang="zh-CN" altLang="en-US" sz="3200" dirty="0"/>
              <a:t>对沙子做功。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60032" y="1196752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 </a:t>
            </a:r>
            <a:r>
              <a:rPr lang="en-US" altLang="zh-CN" sz="3200" dirty="0"/>
              <a:t>1. </a:t>
            </a:r>
            <a:r>
              <a:rPr lang="zh-CN" altLang="en-US" sz="3200" dirty="0"/>
              <a:t>对沙子做功。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32040" y="2708920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2. </a:t>
            </a:r>
            <a:r>
              <a:rPr lang="zh-CN" altLang="en-US" sz="3200" dirty="0"/>
              <a:t>对桶做功。 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71600" y="4581128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2. </a:t>
            </a:r>
            <a:r>
              <a:rPr lang="zh-CN" altLang="en-US" sz="3200" dirty="0"/>
              <a:t>对桶做功。 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04048" y="4653136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2. </a:t>
            </a:r>
            <a:r>
              <a:rPr lang="zh-CN" altLang="en-US" sz="3200" dirty="0" smtClean="0"/>
              <a:t>对口袋做</a:t>
            </a:r>
            <a:r>
              <a:rPr lang="zh-CN" altLang="en-US" sz="3200" dirty="0"/>
              <a:t>功。 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71600" y="5373216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3. </a:t>
            </a:r>
            <a:r>
              <a:rPr lang="zh-CN" altLang="en-US" sz="3200" dirty="0"/>
              <a:t>对动滑轮做功。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04048" y="5373216"/>
            <a:ext cx="3347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3. </a:t>
            </a:r>
            <a:r>
              <a:rPr lang="zh-CN" altLang="en-US" sz="3200" dirty="0"/>
              <a:t>对动滑轮做功。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7544" y="1052736"/>
            <a:ext cx="748883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11560" y="3573016"/>
            <a:ext cx="748883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979712" y="404664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对人们有用的功。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79712" y="3068960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对人们有用的功。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92280" y="1916832"/>
            <a:ext cx="2051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不需要的，但又不得不做的功。</a:t>
            </a:r>
            <a:endParaRPr lang="zh-CN" altLang="en-US" sz="32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03640" y="5780782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</a:rPr>
              <a:t>不需要的，但又不得不做的功。</a:t>
            </a:r>
            <a:endParaRPr lang="zh-CN" altLang="en-US" sz="320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836712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有用功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916832"/>
            <a:ext cx="54006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必须</a:t>
            </a:r>
            <a:r>
              <a:rPr lang="zh-CN" altLang="en-US" sz="3200" dirty="0"/>
              <a:t>做的功，叫做</a:t>
            </a:r>
            <a:r>
              <a:rPr lang="zh-CN" altLang="en-US" sz="3200" b="1" dirty="0">
                <a:solidFill>
                  <a:srgbClr val="FF0000"/>
                </a:solidFill>
              </a:rPr>
              <a:t>有用功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3140968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额外功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63888" y="3068960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/>
              <a:t>克服机械自身（如动滑轮、绳子）的重力和摩擦等而做的功。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79912" y="83671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/>
              <a:t>实现目的而做的功。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4437112"/>
            <a:ext cx="734481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在做有用功的同时，人们不需要但又</a:t>
            </a:r>
            <a:r>
              <a:rPr lang="zh-CN" altLang="en-US" sz="3200" b="1" dirty="0">
                <a:solidFill>
                  <a:srgbClr val="FF0000"/>
                </a:solidFill>
              </a:rPr>
              <a:t>不得不</a:t>
            </a:r>
            <a:r>
              <a:rPr lang="zh-CN" altLang="en-US" sz="3200" dirty="0"/>
              <a:t>做的功，叫做</a:t>
            </a:r>
            <a:r>
              <a:rPr lang="zh-CN" altLang="en-US" sz="3200" b="1" dirty="0">
                <a:solidFill>
                  <a:srgbClr val="FF0000"/>
                </a:solidFill>
              </a:rPr>
              <a:t>额外功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箭头连接符 16"/>
          <p:cNvCxnSpPr>
            <a:stCxn id="13" idx="1"/>
            <a:endCxn id="3" idx="3"/>
          </p:cNvCxnSpPr>
          <p:nvPr/>
        </p:nvCxnSpPr>
        <p:spPr>
          <a:xfrm flipH="1">
            <a:off x="2699792" y="1129100"/>
            <a:ext cx="108012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2699792" y="3429000"/>
            <a:ext cx="100811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9632" y="2060848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总功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63888" y="2132856"/>
            <a:ext cx="558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/>
              <a:t>动力对机械所做的功。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95736" y="494116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即：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W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总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＝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W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有用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+W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额外</a:t>
            </a:r>
            <a:endParaRPr lang="zh-CN" altLang="en-US" sz="3200" baseline="-250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3501008"/>
            <a:ext cx="734481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有用功加额外功是总共做的功，叫</a:t>
            </a:r>
            <a:r>
              <a:rPr lang="zh-CN" altLang="en-US" sz="3200" b="1" dirty="0">
                <a:solidFill>
                  <a:srgbClr val="FF0000"/>
                </a:solidFill>
              </a:rPr>
              <a:t>总功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2411760" y="2420888"/>
            <a:ext cx="100811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用水桶从井中提水的时候，所做的功哪部分是有用功，哪部分是额外功？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602128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弄清工作目的是关键！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212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5656" y="206084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提水所做的功是有用功，提水桶所做的功是额外功。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314096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如果桶掉到井里，从井里捞桶的时候，捞上的桶里带了一些水，这种情况下哪部分是有用功，哪部分是额外功？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5656" y="4725144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提水桶所做的功是有用功，提水所做的功是额外功。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9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61156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滑轮组。</a:t>
            </a:r>
          </a:p>
        </p:txBody>
      </p:sp>
      <p:sp>
        <p:nvSpPr>
          <p:cNvPr id="5" name="矩形 4"/>
          <p:cNvSpPr/>
          <p:nvPr/>
        </p:nvSpPr>
        <p:spPr>
          <a:xfrm>
            <a:off x="323528" y="2708920"/>
            <a:ext cx="2448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要达到目的，完成有用功，必须施加力 </a:t>
            </a:r>
            <a:r>
              <a:rPr lang="en-US" altLang="zh-CN" sz="3200" b="1" dirty="0">
                <a:latin typeface="华文楷体" pitchFamily="2" charset="-122"/>
                <a:ea typeface="华文楷体" pitchFamily="2" charset="-122"/>
              </a:rPr>
              <a:t>F 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对滑轮做功，是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总功</a:t>
            </a:r>
            <a:r>
              <a:rPr lang="zh-CN" altLang="en-US" sz="3200" b="1" dirty="0"/>
              <a:t>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196752"/>
            <a:ext cx="3744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提升重物，同时也必须将滑轮也提升。要克服滑轮重力和摩擦而额外做功，否则不能完成任务。这个功不是目的而又不得不做，是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额外功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48064" y="5301208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提升重物是目的，是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有用功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21621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 flipV="1">
            <a:off x="1979712" y="2420888"/>
            <a:ext cx="936104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355976" y="2276872"/>
            <a:ext cx="792088" cy="180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499992" y="5229200"/>
            <a:ext cx="648072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不使用机械直接提升物体做的功，与使用机械提升物体时做的功相同吗？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2062163"/>
            <a:ext cx="64944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619672" y="5013176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</a:rPr>
              <a:t>﻿</a:t>
            </a:r>
            <a:r>
              <a:rPr lang="en-US" altLang="zh-CN" sz="3200" dirty="0" smtClean="0">
                <a:latin typeface="+mn-ea"/>
              </a:rPr>
              <a:t>W</a:t>
            </a:r>
            <a:r>
              <a:rPr lang="en-US" altLang="zh-CN" sz="3200" baseline="-25000" dirty="0" smtClean="0">
                <a:latin typeface="+mn-ea"/>
              </a:rPr>
              <a:t>1</a:t>
            </a:r>
            <a:r>
              <a:rPr lang="en-US" altLang="zh-CN" sz="3200" dirty="0" smtClean="0">
                <a:latin typeface="+mn-ea"/>
              </a:rPr>
              <a:t>=</a:t>
            </a:r>
            <a:r>
              <a:rPr lang="en-US" altLang="zh-CN" sz="3200" dirty="0" err="1" smtClean="0">
                <a:latin typeface="+mn-ea"/>
              </a:rPr>
              <a:t>Gh</a:t>
            </a:r>
            <a:r>
              <a:rPr lang="en-US" altLang="zh-CN" sz="3200" dirty="0" smtClean="0">
                <a:latin typeface="+mn-ea"/>
              </a:rPr>
              <a:t>=0.98N×0.05m=0.049J</a:t>
            </a:r>
          </a:p>
          <a:p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W</a:t>
            </a:r>
            <a:r>
              <a:rPr lang="en-US" altLang="zh-CN" sz="3200" baseline="-25000" dirty="0" smtClean="0">
                <a:latin typeface="+mn-ea"/>
              </a:rPr>
              <a:t>2</a:t>
            </a:r>
            <a:r>
              <a:rPr lang="en-US" altLang="zh-CN" sz="3200" dirty="0" smtClean="0">
                <a:latin typeface="+mn-ea"/>
              </a:rPr>
              <a:t>=Fs=0.54N×0.1m=0.054J</a:t>
            </a:r>
            <a:endParaRPr lang="zh-CN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为什么使用动滑轮提升物体时做功会比较多？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5656" y="2708920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尽管使用动滑轮会省力，但由于滑轮本身要受到重力的作用以及摩擦等因素的影响，使我们多做了功。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30194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使用这些机械省功吗？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5517232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/>
              <a:t>使用任何机械不省功。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1723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57375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有用功（ ﻿﻿﻿﻿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有</a:t>
            </a:r>
            <a:r>
              <a:rPr lang="zh-CN" altLang="en-US" sz="3200" dirty="0"/>
              <a:t>﻿﻿﻿﻿ ）：直接对物体所做的功（工作目的）。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2132856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/>
              <a:t>额外功（ ﻿﻿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额</a:t>
            </a:r>
            <a:r>
              <a:rPr lang="zh-CN" altLang="en-US" sz="3200" dirty="0"/>
              <a:t>﻿﻿ ）：由于机械自重和摩擦等因素影响，而不得不做的功（无用付出）。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378904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总功（ ﻿﻿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总</a:t>
            </a:r>
            <a:r>
              <a:rPr lang="zh-CN" altLang="en-US" sz="3200" dirty="0"/>
              <a:t>﻿﻿ ）：利用机械所做的功（实际付出）。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5229200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 ﻿﻿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总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 W</a:t>
            </a:r>
            <a:r>
              <a:rPr lang="zh-CN" altLang="en-US" sz="3200" baseline="-25000" dirty="0" smtClean="0"/>
              <a:t>有</a:t>
            </a:r>
            <a:r>
              <a:rPr lang="en-US" altLang="zh-CN" sz="3200" dirty="0" smtClean="0"/>
              <a:t>+W</a:t>
            </a:r>
            <a:r>
              <a:rPr lang="zh-CN" altLang="en-US" sz="3200" baseline="-25000" dirty="0" smtClean="0"/>
              <a:t>额</a:t>
            </a:r>
            <a:r>
              <a:rPr lang="zh-CN" altLang="en-US" sz="3200" dirty="0" smtClean="0"/>
              <a:t>﻿﻿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情景导入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8456" y="1340768"/>
            <a:ext cx="3915544" cy="244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椭圆形标注 11"/>
          <p:cNvSpPr/>
          <p:nvPr/>
        </p:nvSpPr>
        <p:spPr>
          <a:xfrm>
            <a:off x="899592" y="1268760"/>
            <a:ext cx="4320480" cy="1584176"/>
          </a:xfrm>
          <a:prstGeom prst="wedgeEllipseCallout">
            <a:avLst>
              <a:gd name="adj1" fmla="val -39515"/>
              <a:gd name="adj2" fmla="val 723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他的“超级鱼竿”怎么就钓来这么条小鱼？</a:t>
            </a:r>
          </a:p>
        </p:txBody>
      </p:sp>
      <p:sp>
        <p:nvSpPr>
          <p:cNvPr id="13" name="椭圆形标注 12"/>
          <p:cNvSpPr/>
          <p:nvPr/>
        </p:nvSpPr>
        <p:spPr>
          <a:xfrm>
            <a:off x="971600" y="4005064"/>
            <a:ext cx="4320480" cy="1800200"/>
          </a:xfrm>
          <a:prstGeom prst="wedgeEllipseCallout">
            <a:avLst>
              <a:gd name="adj1" fmla="val -40077"/>
              <a:gd name="adj2" fmla="val 739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嗨！要是用这个“鱼竿”吊几吨的货物还大材小用吗？</a:t>
            </a:r>
          </a:p>
        </p:txBody>
      </p:sp>
      <p:sp>
        <p:nvSpPr>
          <p:cNvPr id="14" name="椭圆形标注 13"/>
          <p:cNvSpPr/>
          <p:nvPr/>
        </p:nvSpPr>
        <p:spPr>
          <a:xfrm>
            <a:off x="4716016" y="4005064"/>
            <a:ext cx="4427984" cy="1152128"/>
          </a:xfrm>
          <a:prstGeom prst="wedgeEllipseCallout">
            <a:avLst>
              <a:gd name="adj1" fmla="val 21019"/>
              <a:gd name="adj2" fmla="val 957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哈哈！大材小用啦！</a:t>
            </a:r>
          </a:p>
        </p:txBody>
      </p:sp>
      <p:pic>
        <p:nvPicPr>
          <p:cNvPr id="1028" name="Picture 4" descr="C:\Users\Administrator.XQ-20150408HPRN\AppData\Roaming\Tencent\QQ\Temp\Capture\Polygon\_214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1352550" cy="1552576"/>
          </a:xfrm>
          <a:prstGeom prst="rect">
            <a:avLst/>
          </a:prstGeom>
          <a:noFill/>
        </p:spPr>
      </p:pic>
      <p:pic>
        <p:nvPicPr>
          <p:cNvPr id="1030" name="Picture 6" descr="C:\Users\Administrator.XQ-20150408HPRN\AppData\Roaming\Tencent\QQ\Temp\Capture\Polygon\_6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150" y="5143500"/>
            <a:ext cx="1466850" cy="1714500"/>
          </a:xfrm>
          <a:prstGeom prst="rect">
            <a:avLst/>
          </a:prstGeom>
          <a:noFill/>
        </p:spPr>
      </p:pic>
      <p:pic>
        <p:nvPicPr>
          <p:cNvPr id="1032" name="Picture 8" descr="C:\Users\Administrator.XQ-20150408HPRN\AppData\Roaming\Tencent\QQ\Temp\Capture\Polygon\_2486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76874"/>
            <a:ext cx="1390650" cy="138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额外功产生的原因：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4048" y="836712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机械自重和摩擦。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2996952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b="1" dirty="0"/>
              <a:t>绳子重力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9672" y="4869160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b="1" dirty="0"/>
              <a:t>摩擦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9584" y="5085184"/>
            <a:ext cx="2700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动滑轮的重力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44824"/>
            <a:ext cx="18002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>
            <a:endCxn id="10" idx="1"/>
          </p:cNvCxnSpPr>
          <p:nvPr/>
        </p:nvCxnSpPr>
        <p:spPr>
          <a:xfrm>
            <a:off x="4355976" y="5013176"/>
            <a:ext cx="1043608" cy="3643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627784" y="5013176"/>
            <a:ext cx="1368152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3203848" y="3284984"/>
            <a:ext cx="792088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用水桶从井中提水的时候，所做的功哪部分是有用功，哪部分是额外功？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602128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弄清工作目的是关键！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212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5656" y="206084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提水所做的功是有用功，提水桶所做的功是额外功。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3140968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如果桶掉到井里，从井里捞桶的时候，捞上的桶里带了一些水，这种情况下哪部分是有用功，哪部分是额外功？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5656" y="4725144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提水桶所做的功是有用功，提水所做的功是额外功。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9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61156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滑轮组。</a:t>
            </a:r>
          </a:p>
        </p:txBody>
      </p:sp>
      <p:sp>
        <p:nvSpPr>
          <p:cNvPr id="5" name="矩形 4"/>
          <p:cNvSpPr/>
          <p:nvPr/>
        </p:nvSpPr>
        <p:spPr>
          <a:xfrm>
            <a:off x="323528" y="2708920"/>
            <a:ext cx="2448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要达到目的，完成有用功，必须施加力 </a:t>
            </a:r>
            <a:r>
              <a:rPr lang="en-US" altLang="zh-CN" sz="3200" b="1" dirty="0">
                <a:latin typeface="华文楷体" pitchFamily="2" charset="-122"/>
                <a:ea typeface="华文楷体" pitchFamily="2" charset="-122"/>
              </a:rPr>
              <a:t>F 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对滑轮做功，是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总功</a:t>
            </a:r>
            <a:r>
              <a:rPr lang="zh-CN" altLang="en-US" sz="3200" b="1" dirty="0"/>
              <a:t>。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196752"/>
            <a:ext cx="3744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提升重物，同时也必须将滑轮也提升。要克服滑轮重力和摩擦而额外做功，否则不能完成任务。这个功不是目的而又不得不做，是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额外功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48064" y="5301208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提升重物是目的，是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有用功</a:t>
            </a:r>
            <a:r>
              <a:rPr lang="zh-CN" altLang="en-US" sz="3200" b="1" dirty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21621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连接符 10"/>
          <p:cNvCxnSpPr/>
          <p:nvPr/>
        </p:nvCxnSpPr>
        <p:spPr>
          <a:xfrm flipV="1">
            <a:off x="1979712" y="2420888"/>
            <a:ext cx="936104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355976" y="2276872"/>
            <a:ext cx="792088" cy="1800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499992" y="5229200"/>
            <a:ext cx="648072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卖茶杯的人，从货架上拿起茶杯；喝茶水的人，从桌面上端起盛茶水的茶杯，就两人克服茶杯重力做功的下列说法中正确的是（ </a:t>
            </a:r>
            <a:r>
              <a:rPr lang="zh-CN" altLang="en-US" sz="3200" dirty="0" smtClean="0"/>
              <a:t>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87624" y="2996952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都是有用功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都是额外功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对喝茶的人而言是有用功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对卖茶杯的人而言是有用功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小明同学的体重为 </a:t>
            </a:r>
            <a:r>
              <a:rPr lang="en-US" altLang="zh-CN" sz="3200" dirty="0"/>
              <a:t>500 N</a:t>
            </a:r>
            <a:r>
              <a:rPr lang="zh-CN" altLang="en-US" sz="3200" dirty="0"/>
              <a:t>，他用重为 </a:t>
            </a:r>
            <a:r>
              <a:rPr lang="en-US" altLang="zh-CN" sz="3200" dirty="0"/>
              <a:t>10 N </a:t>
            </a:r>
            <a:r>
              <a:rPr lang="zh-CN" altLang="en-US" sz="3200" dirty="0"/>
              <a:t>的水桶提着重 </a:t>
            </a:r>
            <a:r>
              <a:rPr lang="en-US" altLang="zh-CN" sz="3200" dirty="0"/>
              <a:t>100 N </a:t>
            </a:r>
            <a:r>
              <a:rPr lang="zh-CN" altLang="en-US" sz="3200" dirty="0"/>
              <a:t>的水登上 </a:t>
            </a:r>
            <a:r>
              <a:rPr lang="en-US" altLang="zh-CN" sz="3200" dirty="0"/>
              <a:t>5 m </a:t>
            </a:r>
            <a:r>
              <a:rPr lang="zh-CN" altLang="en-US" sz="3200" dirty="0"/>
              <a:t>高的教室使用，在这一过程中，他做的有用功和额外功分别是</a:t>
            </a:r>
            <a:r>
              <a:rPr lang="zh-CN" altLang="en-US" sz="3200" dirty="0" smtClean="0"/>
              <a:t>（      </a:t>
            </a:r>
            <a:r>
              <a:rPr lang="zh-CN" altLang="en-US" sz="3200" dirty="0"/>
              <a:t>）。</a:t>
            </a:r>
          </a:p>
        </p:txBody>
      </p:sp>
      <p:sp>
        <p:nvSpPr>
          <p:cNvPr id="5" name="矩形 4"/>
          <p:cNvSpPr/>
          <p:nvPr/>
        </p:nvSpPr>
        <p:spPr>
          <a:xfrm>
            <a:off x="1187624" y="2996952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500 J 50 J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500 J 2550 J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550 J 2500 J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3000 J 50 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利用如图所示的滑轮，在粗糙水平面上匀速拉动物体，下列叙述正确的是（ </a:t>
            </a:r>
            <a:r>
              <a:rPr lang="zh-CN" altLang="en-US" sz="3200" dirty="0" smtClean="0"/>
              <a:t>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827584" y="350100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克服物体重力做的功是有用功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克服物体受地面摩擦力做的功是有用功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绳子自由端的拉力 </a:t>
            </a:r>
            <a:r>
              <a:rPr lang="en-US" altLang="zh-CN" sz="3200" dirty="0"/>
              <a:t>F </a:t>
            </a:r>
            <a:r>
              <a:rPr lang="zh-CN" altLang="en-US" sz="3200" dirty="0"/>
              <a:t>做的功是有用功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克服物体受地面摩擦力做的功是额外功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312" y="1340768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6578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某人用如图所示装置将重为 </a:t>
            </a:r>
            <a:r>
              <a:rPr lang="en-US" altLang="zh-CN" sz="3200" dirty="0"/>
              <a:t>12 N </a:t>
            </a:r>
            <a:r>
              <a:rPr lang="zh-CN" altLang="en-US" sz="3200" dirty="0"/>
              <a:t>的物体匀速提高 </a:t>
            </a:r>
            <a:r>
              <a:rPr lang="en-US" altLang="zh-CN" sz="3200" dirty="0"/>
              <a:t>0.1 m</a:t>
            </a:r>
            <a:r>
              <a:rPr lang="zh-CN" altLang="en-US" sz="3200" dirty="0"/>
              <a:t>，拉</a:t>
            </a:r>
            <a:r>
              <a:rPr lang="zh-CN" altLang="en-US" sz="3200" dirty="0" smtClean="0"/>
              <a:t>力</a:t>
            </a:r>
            <a:r>
              <a:rPr lang="en-US" altLang="zh-CN" sz="3200" dirty="0" smtClean="0"/>
              <a:t>F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6N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</a:t>
            </a:r>
            <a:r>
              <a:rPr lang="zh-CN" altLang="en-US" sz="3200" dirty="0"/>
              <a:t> ，则此人做的有用功为 </a:t>
            </a:r>
            <a:r>
              <a:rPr lang="en-US" altLang="zh-CN" sz="3200" dirty="0"/>
              <a:t>____ J</a:t>
            </a:r>
            <a:r>
              <a:rPr lang="zh-CN" altLang="en-US" sz="3200" dirty="0"/>
              <a:t>，额外功为 </a:t>
            </a:r>
            <a:r>
              <a:rPr lang="en-US" altLang="zh-CN" sz="3200" dirty="0"/>
              <a:t>____ J</a:t>
            </a:r>
            <a:r>
              <a:rPr lang="zh-CN" altLang="en-US" sz="3200" dirty="0"/>
              <a:t>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184482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1.2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77281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0.6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90775"/>
            <a:ext cx="18573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7321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5576" y="69269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/>
              <a:t>在保证所做有用功一定的情况下，人们总是希望额外功越少越好。即额外功在总功中所占的比例越少越好。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03648" y="537321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机械效率通常用百分数表示，没有单位。</a:t>
            </a:r>
            <a:endParaRPr lang="zh-CN" altLang="en-US" sz="3200" baseline="-250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420888"/>
            <a:ext cx="734481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有用功与总功的比值叫</a:t>
            </a:r>
            <a:r>
              <a:rPr lang="zh-CN" altLang="en-US" sz="3200" b="1" dirty="0">
                <a:solidFill>
                  <a:srgbClr val="FF0000"/>
                </a:solidFill>
              </a:rPr>
              <a:t>机械效率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528" y="3717032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表达式：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429000"/>
            <a:ext cx="69992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7321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95128" y="1988840"/>
            <a:ext cx="4645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/>
              <a:t>机械效率可能等于 </a:t>
            </a:r>
            <a:r>
              <a:rPr lang="en-US" altLang="zh-CN" sz="3200" dirty="0"/>
              <a:t>1 </a:t>
            </a:r>
            <a:r>
              <a:rPr lang="zh-CN" altLang="en-US" sz="3200" dirty="0"/>
              <a:t>吗？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03648" y="5373216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理想状态，忽略重力和摩擦，才有可能使机械效率等于 </a:t>
            </a:r>
            <a:r>
              <a:rPr lang="en-US" altLang="zh-CN" sz="3200" dirty="0"/>
              <a:t>1</a:t>
            </a:r>
            <a:r>
              <a:rPr lang="zh-CN" altLang="en-US" sz="3200" dirty="0"/>
              <a:t>。</a:t>
            </a:r>
            <a:endParaRPr lang="zh-CN" altLang="en-US" sz="3200" baseline="-250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692696"/>
            <a:ext cx="734481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有用功与总功的比值叫</a:t>
            </a:r>
            <a:r>
              <a:rPr lang="zh-CN" altLang="en-US" sz="3200" b="1" dirty="0">
                <a:solidFill>
                  <a:srgbClr val="FF0000"/>
                </a:solidFill>
              </a:rPr>
              <a:t>机械效率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648" y="299695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使用任何机械都不可避免地要做额外功，有用功总是小于总功，所以机械效率总是小于 </a:t>
            </a:r>
            <a:r>
              <a:rPr lang="en-US" altLang="zh-CN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 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的。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98884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一些机械的机械效率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你知道生活中的“</a:t>
            </a:r>
            <a:r>
              <a:rPr lang="zh-CN" altLang="en-US" sz="3200" b="1" dirty="0"/>
              <a:t>率</a:t>
            </a:r>
            <a:r>
              <a:rPr lang="zh-CN" altLang="en-US" sz="3200" dirty="0"/>
              <a:t>”一词吗？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422108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工作效率</a:t>
            </a:r>
          </a:p>
        </p:txBody>
      </p:sp>
      <p:sp>
        <p:nvSpPr>
          <p:cNvPr id="8" name="矩形 7"/>
          <p:cNvSpPr/>
          <p:nvPr/>
        </p:nvSpPr>
        <p:spPr>
          <a:xfrm>
            <a:off x="1187624" y="3501008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油烟净化率</a:t>
            </a:r>
          </a:p>
        </p:txBody>
      </p:sp>
      <p:sp>
        <p:nvSpPr>
          <p:cNvPr id="9" name="矩形 8"/>
          <p:cNvSpPr/>
          <p:nvPr/>
        </p:nvSpPr>
        <p:spPr>
          <a:xfrm>
            <a:off x="1187624" y="2780928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树的成活率</a:t>
            </a:r>
          </a:p>
        </p:txBody>
      </p:sp>
      <p:sp>
        <p:nvSpPr>
          <p:cNvPr id="10" name="矩形 9"/>
          <p:cNvSpPr/>
          <p:nvPr/>
        </p:nvSpPr>
        <p:spPr>
          <a:xfrm>
            <a:off x="1187624" y="213285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种子的发芽率</a:t>
            </a:r>
          </a:p>
        </p:txBody>
      </p:sp>
      <p:sp>
        <p:nvSpPr>
          <p:cNvPr id="12" name="矩形 11"/>
          <p:cNvSpPr/>
          <p:nvPr/>
        </p:nvSpPr>
        <p:spPr>
          <a:xfrm>
            <a:off x="1115616" y="5877272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</a:rPr>
              <a:t>表示事物某一方面的优劣。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04864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04864"/>
            <a:ext cx="2209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21717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05064"/>
            <a:ext cx="22002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797152"/>
            <a:ext cx="23336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起重机的机械效率</a:t>
            </a:r>
            <a:r>
              <a:rPr lang="zh-CN" altLang="en-US" sz="3200" dirty="0" smtClean="0"/>
              <a:t>是</a:t>
            </a:r>
            <a:r>
              <a:rPr lang="en-US" altLang="zh-CN" sz="3200" dirty="0" smtClean="0"/>
              <a:t>50%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，它表示什么意义？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640" y="2348880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使用起重机提升重物时所做的有用功跟总功的比值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是</a:t>
            </a:r>
            <a:r>
              <a:rPr lang="en-US" altLang="zh-CN" sz="3200" dirty="0" smtClean="0"/>
              <a:t>50%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200" b="1" i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﻿﻿﻿﻿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，也可以说有用功在总功中占的比例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是</a:t>
            </a:r>
            <a:r>
              <a:rPr lang="en-US" altLang="zh-CN" sz="3200" dirty="0" smtClean="0"/>
              <a:t>50%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200" b="1" i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﻿﻿﻿﻿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，另外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的</a:t>
            </a:r>
            <a:r>
              <a:rPr lang="en-US" altLang="zh-CN" sz="3200" dirty="0" smtClean="0"/>
              <a:t>50%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200" b="1" i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﻿﻿﻿﻿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是额外功。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3143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619672" y="692696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克服物体重力做功为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有用功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9872" y="4725144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克服绳和轮、轮和轴间摩擦所做功为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额外功</a:t>
            </a:r>
            <a:r>
              <a:rPr lang="zh-CN" altLang="en-US" sz="3200" dirty="0" smtClean="0"/>
              <a:t>。</a:t>
            </a:r>
            <a:endParaRPr lang="zh-CN" altLang="en-US" sz="3200" baseline="-250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91680" y="1556792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克服滑轮重力做功为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额外功</a:t>
            </a:r>
            <a:r>
              <a:rPr lang="zh-CN" altLang="en-US" sz="3200" dirty="0" smtClean="0"/>
              <a:t>（不考虑摩擦力）。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19872" y="594928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en-US" altLang="zh-CN" sz="3200" dirty="0" smtClean="0"/>
              <a:t> F </a:t>
            </a:r>
            <a:r>
              <a:rPr lang="zh-CN" altLang="en-US" sz="3200" dirty="0" smtClean="0"/>
              <a:t>做的功为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总功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19872" y="3501008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克服物体所受摩擦力所做功为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有用功</a:t>
            </a:r>
            <a:r>
              <a:rPr lang="zh-CN" altLang="en-US" sz="3200" dirty="0" smtClean="0">
                <a:solidFill>
                  <a:srgbClr val="FF0000"/>
                </a:solidFill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19672" y="278092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en-US" altLang="zh-CN" sz="3200" dirty="0" smtClean="0"/>
              <a:t> F </a:t>
            </a:r>
            <a:r>
              <a:rPr lang="zh-CN" altLang="en-US" sz="3200" dirty="0" smtClean="0"/>
              <a:t>做的功为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总功</a:t>
            </a:r>
            <a:r>
              <a:rPr lang="zh-CN" altLang="en-US" sz="3200" dirty="0" smtClean="0"/>
              <a:t>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04248" y="620688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en-US" altLang="zh-CN" sz="3200" dirty="0" smtClean="0"/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W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=G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物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h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43800" y="3789040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en-US" altLang="zh-CN" sz="3200" dirty="0" smtClean="0"/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W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=</a:t>
            </a:r>
            <a:r>
              <a:rPr lang="en-US" altLang="zh-CN" sz="3200" dirty="0" err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fs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15811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33813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  <p:bldP spid="10" grpId="0"/>
      <p:bldP spid="11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机械效率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1484784"/>
            <a:ext cx="266429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W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总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=F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动力</a:t>
            </a:r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s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动力</a:t>
            </a:r>
            <a:endParaRPr lang="zh-CN" altLang="en-US" sz="3200" baseline="-250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536" y="2708920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作用在机械上的动力。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44008" y="2708920"/>
            <a:ext cx="4499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动力作用点移动的距离。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088"/>
            <a:ext cx="3095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接连接符 18"/>
          <p:cNvCxnSpPr/>
          <p:nvPr/>
        </p:nvCxnSpPr>
        <p:spPr>
          <a:xfrm flipH="1">
            <a:off x="2699792" y="1988840"/>
            <a:ext cx="1296144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860032" y="1988840"/>
            <a:ext cx="1224136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84984"/>
            <a:ext cx="38862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直接箭头连接符 22"/>
          <p:cNvCxnSpPr>
            <a:stCxn id="2050" idx="3"/>
          </p:cNvCxnSpPr>
          <p:nvPr/>
        </p:nvCxnSpPr>
        <p:spPr>
          <a:xfrm>
            <a:off x="3635177" y="4721151"/>
            <a:ext cx="1008831" cy="39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4365104"/>
            <a:ext cx="43338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225" y="5517232"/>
            <a:ext cx="42957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下列关于机械效率的说法中正确的是（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87624" y="1988840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越省力的机械，机械效率越高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做功越慢的机械，机械效率越低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做功越多的机械，机械效率越高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总功相同时，额外功越小，机械效率越高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100392" y="8367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下列关于功率、机械效率说法正确的是（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827584" y="198884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省力越多的机械，机械效率越大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机械做功越快，功率就越大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单位时间做功越多的机械，机械效率越高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机械做功越多，功率就越大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3407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5719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9632" y="515719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机械效率指有用功占总功的比例，而做功的快慢指功率，二者之间没有什么关系。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总功是 </a:t>
            </a:r>
            <a:r>
              <a:rPr lang="en-US" altLang="zh-CN" sz="3200" dirty="0" smtClean="0"/>
              <a:t>300 J</a:t>
            </a:r>
            <a:r>
              <a:rPr lang="zh-CN" altLang="en-US" sz="3200" dirty="0" smtClean="0"/>
              <a:t>，额外功是 </a:t>
            </a:r>
            <a:r>
              <a:rPr lang="en-US" altLang="zh-CN" sz="3200" dirty="0" smtClean="0"/>
              <a:t>30 J</a:t>
            </a:r>
            <a:r>
              <a:rPr lang="zh-CN" altLang="en-US" sz="3200" dirty="0" smtClean="0"/>
              <a:t>，则有用功和机械效率分别是（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259632" y="2420888"/>
            <a:ext cx="2880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270 J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10%</a:t>
            </a:r>
            <a:r>
              <a:rPr lang="zh-CN" altLang="en-US" sz="3200" dirty="0" smtClean="0"/>
              <a:t> </a:t>
            </a:r>
            <a:r>
              <a:rPr lang="en-US" altLang="zh-CN" sz="3200" i="1" dirty="0" smtClean="0"/>
              <a:t>﻿﻿﻿﻿﻿﻿﻿﻿﻿﻿</a:t>
            </a:r>
            <a:r>
              <a:rPr lang="en-US" altLang="zh-CN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330 J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90%</a:t>
            </a:r>
            <a:r>
              <a:rPr lang="zh-CN" altLang="en-US" sz="3200" dirty="0" smtClean="0"/>
              <a:t> </a:t>
            </a:r>
            <a:r>
              <a:rPr lang="en-US" altLang="zh-CN" sz="3200" i="1" dirty="0" smtClean="0"/>
              <a:t>﻿﻿﻿﻿﻿﻿﻿﻿﻿﻿</a:t>
            </a:r>
            <a:r>
              <a:rPr lang="en-US" altLang="zh-CN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270 J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90%</a:t>
            </a:r>
            <a:r>
              <a:rPr lang="zh-CN" altLang="en-US" sz="3200" dirty="0" smtClean="0"/>
              <a:t> </a:t>
            </a:r>
            <a:r>
              <a:rPr lang="en-US" altLang="zh-CN" sz="3200" i="1" dirty="0" smtClean="0"/>
              <a:t>﻿﻿﻿﻿﻿﻿﻿﻿﻿﻿</a:t>
            </a:r>
            <a:r>
              <a:rPr lang="en-US" altLang="zh-CN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330 J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10%</a:t>
            </a:r>
            <a:r>
              <a:rPr lang="zh-CN" altLang="en-US" sz="3200" dirty="0" smtClean="0"/>
              <a:t> </a:t>
            </a:r>
            <a:r>
              <a:rPr lang="en-US" altLang="zh-CN" sz="3200" i="1" dirty="0" smtClean="0"/>
              <a:t>﻿﻿﻿﻿﻿﻿﻿﻿﻿﻿</a:t>
            </a:r>
            <a:r>
              <a:rPr lang="en-US" altLang="zh-CN" sz="3200" dirty="0" smtClean="0"/>
              <a:t> 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3407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工人用图示装置在 </a:t>
            </a:r>
            <a:r>
              <a:rPr lang="en-US" altLang="zh-CN" sz="3200" dirty="0" smtClean="0"/>
              <a:t>10 s </a:t>
            </a:r>
            <a:r>
              <a:rPr lang="zh-CN" altLang="en-US" sz="3200" dirty="0" smtClean="0"/>
              <a:t>内将重为 </a:t>
            </a:r>
            <a:r>
              <a:rPr lang="en-US" altLang="zh-CN" sz="3200" dirty="0" smtClean="0"/>
              <a:t>450 N </a:t>
            </a:r>
            <a:r>
              <a:rPr lang="zh-CN" altLang="en-US" sz="3200" dirty="0" smtClean="0"/>
              <a:t>的货物匀速提升 </a:t>
            </a:r>
            <a:r>
              <a:rPr lang="en-US" altLang="zh-CN" sz="3200" dirty="0" smtClean="0"/>
              <a:t>2 m</a:t>
            </a:r>
            <a:r>
              <a:rPr lang="zh-CN" altLang="en-US" sz="3200" dirty="0" smtClean="0"/>
              <a:t>，拉力的功率为 </a:t>
            </a:r>
            <a:r>
              <a:rPr lang="en-US" altLang="zh-CN" sz="3200" dirty="0" smtClean="0"/>
              <a:t>120 W</a:t>
            </a:r>
            <a:r>
              <a:rPr lang="zh-CN" altLang="en-US" sz="3200" dirty="0" smtClean="0"/>
              <a:t>。关于此过程，下列说法正确的是（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683568" y="2852936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做的有用功是 </a:t>
            </a:r>
            <a:r>
              <a:rPr lang="en-US" altLang="zh-CN" sz="3200" dirty="0" smtClean="0"/>
              <a:t>2700 J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绳子自由端移动的距离是 </a:t>
            </a:r>
            <a:r>
              <a:rPr lang="en-US" altLang="zh-CN" sz="3200" dirty="0" smtClean="0"/>
              <a:t>8 m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滑轮组的机械效率是</a:t>
            </a:r>
            <a:r>
              <a:rPr lang="en-US" altLang="zh-CN" sz="3200" dirty="0" smtClean="0"/>
              <a:t>75%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</a:t>
            </a:r>
            <a:r>
              <a:rPr lang="zh-CN" altLang="en-US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工人用的拉力大小为 </a:t>
            </a:r>
            <a:r>
              <a:rPr lang="en-US" altLang="zh-CN" sz="3200" dirty="0" smtClean="0"/>
              <a:t>150 N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825" y="2348880"/>
            <a:ext cx="25431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如图所示，重为 </a:t>
            </a:r>
            <a:r>
              <a:rPr lang="en-US" altLang="zh-CN" sz="3200" dirty="0" smtClean="0"/>
              <a:t>100 N </a:t>
            </a:r>
            <a:r>
              <a:rPr lang="zh-CN" altLang="en-US" sz="3200" dirty="0" smtClean="0"/>
              <a:t>的物体在水平拉力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的作用下，沿水平面做匀速直线运动，受到的摩擦力大小为 </a:t>
            </a:r>
            <a:r>
              <a:rPr lang="en-US" altLang="zh-CN" sz="3200" dirty="0" smtClean="0"/>
              <a:t>24 N</a:t>
            </a:r>
            <a:r>
              <a:rPr lang="zh-CN" altLang="en-US" sz="3200" dirty="0" smtClean="0"/>
              <a:t>。如果滑轮组的机械效率为</a:t>
            </a:r>
            <a:r>
              <a:rPr lang="en-US" altLang="zh-CN" sz="3200" dirty="0" smtClean="0"/>
              <a:t>80%</a:t>
            </a:r>
            <a:r>
              <a:rPr lang="zh-CN" altLang="en-US" sz="3200" dirty="0" smtClean="0"/>
              <a:t>，那么水平拉力大小为（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87624" y="486916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5 N       B. 10 N        C. 15 N        D. 20 N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0283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55530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测量滑轮组的机械效率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1560" y="1484784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实验原理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3568" y="3789040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实验器材</a:t>
            </a:r>
            <a:endParaRPr lang="zh-CN" altLang="en-US" sz="3200" dirty="0"/>
          </a:p>
        </p:txBody>
      </p:sp>
      <p:sp>
        <p:nvSpPr>
          <p:cNvPr id="14" name="矩形 13"/>
          <p:cNvSpPr/>
          <p:nvPr/>
        </p:nvSpPr>
        <p:spPr>
          <a:xfrm>
            <a:off x="755576" y="4581128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弹簧测力计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35896" y="4581128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刻度尺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5576" y="5373216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铁架台、滑轮、细线、钩码。</a:t>
            </a:r>
            <a:endParaRPr lang="zh-CN" altLang="en-US" sz="3200" dirty="0"/>
          </a:p>
        </p:txBody>
      </p:sp>
      <p:sp>
        <p:nvSpPr>
          <p:cNvPr id="22" name="矩形 21"/>
          <p:cNvSpPr/>
          <p:nvPr/>
        </p:nvSpPr>
        <p:spPr>
          <a:xfrm>
            <a:off x="4211960" y="1412776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总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Fs</a:t>
            </a:r>
            <a:endParaRPr lang="zh-CN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4067944" y="3789040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有</a:t>
            </a:r>
            <a:r>
              <a:rPr lang="zh-CN" altLang="en-US" sz="3200" dirty="0" smtClean="0"/>
              <a:t>＝</a:t>
            </a:r>
            <a:r>
              <a:rPr lang="en-US" altLang="zh-CN" sz="3200" dirty="0" err="1" smtClean="0"/>
              <a:t>Gh</a:t>
            </a:r>
            <a:endParaRPr lang="zh-CN" alt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5" y="476672"/>
            <a:ext cx="33432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2933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25"/>
          <p:cNvCxnSpPr/>
          <p:nvPr/>
        </p:nvCxnSpPr>
        <p:spPr>
          <a:xfrm flipH="1">
            <a:off x="2339752" y="2636912"/>
            <a:ext cx="360040" cy="201622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131840" y="3212976"/>
            <a:ext cx="792088" cy="151216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2411760" y="3284984"/>
            <a:ext cx="432048" cy="136815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275856" y="2636912"/>
            <a:ext cx="648072" cy="201622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2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测量滑轮组的机械效率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5536" y="1484784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1. </a:t>
            </a:r>
            <a:r>
              <a:rPr lang="zh-CN" altLang="en-US" sz="3200" dirty="0" smtClean="0"/>
              <a:t>按图组装滑轮组。记下钩码和绳子自由端的初位置。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5536" y="2636912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2. </a:t>
            </a:r>
            <a:r>
              <a:rPr lang="zh-CN" altLang="en-US" sz="3200" dirty="0" smtClean="0"/>
              <a:t>缓慢匀速向上拉动测力计，读出拉力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的大小。根据钩码和绳子自由端的末位置，算出钩码上升高度 </a:t>
            </a:r>
            <a:r>
              <a:rPr lang="en-US" altLang="zh-CN" sz="3200" dirty="0" smtClean="0"/>
              <a:t>h </a:t>
            </a:r>
            <a:r>
              <a:rPr lang="zh-CN" altLang="en-US" sz="3200" dirty="0" smtClean="0"/>
              <a:t>和绳端移动距离 </a:t>
            </a:r>
            <a:r>
              <a:rPr lang="en-US" altLang="zh-CN" sz="3200" dirty="0" smtClean="0"/>
              <a:t>s</a:t>
            </a:r>
            <a:r>
              <a:rPr lang="zh-CN" altLang="en-US" sz="3200" dirty="0" smtClean="0"/>
              <a:t>。将数据填入表格。</a:t>
            </a:r>
            <a:endParaRPr lang="zh-CN" altLang="en-US" sz="3200" dirty="0"/>
          </a:p>
        </p:txBody>
      </p:sp>
      <p:sp>
        <p:nvSpPr>
          <p:cNvPr id="18" name="矩形 17"/>
          <p:cNvSpPr/>
          <p:nvPr/>
        </p:nvSpPr>
        <p:spPr>
          <a:xfrm>
            <a:off x="395536" y="6021288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4. </a:t>
            </a:r>
            <a:r>
              <a:rPr lang="zh-CN" altLang="en-US" sz="3200" dirty="0" smtClean="0"/>
              <a:t>改变钩码个数，重复上面的实验。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5536" y="5301208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3. </a:t>
            </a:r>
            <a:r>
              <a:rPr lang="zh-CN" altLang="en-US" sz="3200" dirty="0" smtClean="0"/>
              <a:t>算出 </a:t>
            </a:r>
            <a:r>
              <a:rPr lang="en-US" altLang="zh-CN" sz="3200" dirty="0" smtClean="0"/>
              <a:t>W</a:t>
            </a:r>
            <a:r>
              <a:rPr lang="zh-CN" altLang="en-US" sz="3200" dirty="0" smtClean="0"/>
              <a:t>﻿﻿﻿</a:t>
            </a:r>
            <a:r>
              <a:rPr lang="zh-CN" altLang="en-US" sz="3200" baseline="-25000" dirty="0" smtClean="0"/>
              <a:t>有</a:t>
            </a:r>
            <a:r>
              <a:rPr lang="zh-CN" altLang="en-US" sz="3200" dirty="0" smtClean="0"/>
              <a:t>﻿﻿﻿ 、</a:t>
            </a:r>
            <a:r>
              <a:rPr lang="en-US" altLang="zh-CN" sz="3200" dirty="0" smtClean="0"/>
              <a:t>W</a:t>
            </a:r>
            <a:r>
              <a:rPr lang="zh-CN" altLang="en-US" sz="3200" dirty="0" smtClean="0"/>
              <a:t> ﻿﻿﻿</a:t>
            </a:r>
            <a:r>
              <a:rPr lang="zh-CN" altLang="en-US" sz="3200" baseline="-25000" dirty="0" smtClean="0"/>
              <a:t>总</a:t>
            </a:r>
            <a:r>
              <a:rPr lang="zh-CN" altLang="en-US" sz="3200" dirty="0" smtClean="0"/>
              <a:t>﻿﻿﻿ 和</a:t>
            </a:r>
            <a:r>
              <a:rPr lang="en-US" altLang="zh-CN" sz="3200" dirty="0" smtClean="0"/>
              <a:t>η</a:t>
            </a:r>
            <a:r>
              <a:rPr lang="zh-CN" altLang="en-US" sz="3200" dirty="0" smtClean="0"/>
              <a:t>，填入表中。</a:t>
            </a:r>
            <a:endParaRPr lang="zh-CN" alt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5" y="476672"/>
            <a:ext cx="33432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回顾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复习提问：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1700808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 </a:t>
            </a:r>
            <a:r>
              <a:rPr lang="en-US" altLang="zh-CN" sz="3200" dirty="0"/>
              <a:t>1. </a:t>
            </a:r>
            <a:r>
              <a:rPr lang="zh-CN" altLang="en-US" sz="3200" dirty="0"/>
              <a:t>功的两个要素：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47664" y="2564904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一是作用在物体上的力；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二是物体在力的方向上通过的距离。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5656" y="3789040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 </a:t>
            </a:r>
            <a:r>
              <a:rPr lang="en-US" altLang="zh-CN" sz="3200" dirty="0"/>
              <a:t>2. </a:t>
            </a:r>
            <a:r>
              <a:rPr lang="zh-CN" altLang="en-US" sz="3200" dirty="0"/>
              <a:t>功的计算公式：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75656" y="486916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W=Fs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或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W=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Gh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测量滑轮组的机械效率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9552" y="1556792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动手动脑，心灵手巧。</a:t>
            </a:r>
            <a:endParaRPr lang="zh-CN" altLang="en-US" sz="3200" dirty="0"/>
          </a:p>
        </p:txBody>
      </p:sp>
      <p:sp>
        <p:nvSpPr>
          <p:cNvPr id="22" name="矩形 21"/>
          <p:cNvSpPr/>
          <p:nvPr/>
        </p:nvSpPr>
        <p:spPr>
          <a:xfrm>
            <a:off x="6804248" y="2564904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总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Fs</a:t>
            </a:r>
            <a:endParaRPr lang="zh-CN" altLang="en-US" sz="3200" dirty="0"/>
          </a:p>
        </p:txBody>
      </p:sp>
      <p:sp>
        <p:nvSpPr>
          <p:cNvPr id="24" name="矩形 23"/>
          <p:cNvSpPr/>
          <p:nvPr/>
        </p:nvSpPr>
        <p:spPr>
          <a:xfrm>
            <a:off x="3707904" y="6273225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有</a:t>
            </a:r>
            <a:r>
              <a:rPr lang="zh-CN" altLang="en-US" sz="3200" dirty="0" smtClean="0"/>
              <a:t>＝</a:t>
            </a:r>
            <a:r>
              <a:rPr lang="en-US" altLang="zh-CN" sz="3200" dirty="0" err="1" smtClean="0"/>
              <a:t>Gh</a:t>
            </a:r>
            <a:endParaRPr lang="zh-CN" alt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60848"/>
            <a:ext cx="2945247" cy="426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39552" y="548680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测量滑轮组的机械效率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15616" y="2060848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1. </a:t>
            </a:r>
            <a:r>
              <a:rPr lang="zh-CN" altLang="en-US" sz="3200" dirty="0" smtClean="0"/>
              <a:t>滑轮组的机械效率与滑轮轴摩擦、动滑轮重、物重、绳重有关。</a:t>
            </a:r>
          </a:p>
          <a:p>
            <a:pPr fontAlgn="ctr"/>
            <a:r>
              <a:rPr lang="en-US" altLang="zh-CN" sz="3200" dirty="0" smtClean="0"/>
              <a:t>2. </a:t>
            </a:r>
            <a:r>
              <a:rPr lang="zh-CN" altLang="en-US" sz="3200" dirty="0" smtClean="0"/>
              <a:t>滑轮组的机械效率与物体被提升的高度、绳子的绕法无关。</a:t>
            </a:r>
          </a:p>
          <a:p>
            <a:pPr fontAlgn="ctr"/>
            <a:r>
              <a:rPr lang="en-US" altLang="zh-CN" sz="3200" dirty="0" smtClean="0"/>
              <a:t>3. </a:t>
            </a:r>
            <a:r>
              <a:rPr lang="zh-CN" altLang="en-US" sz="3200" dirty="0" smtClean="0"/>
              <a:t>同一滑轮组，物重越大，机械效率越高。不同滑轮组，物重一定，动滑轮越重，绳子越重，摩擦越大，机械效率越低。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608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计算：在忽略摩擦的情况下，有用功</a:t>
            </a:r>
            <a:endParaRPr lang="en-US" altLang="zh-CN" sz="3200" dirty="0" smtClean="0"/>
          </a:p>
          <a:p>
            <a:pPr fontAlgn="ctr"/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有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G</a:t>
            </a:r>
            <a:r>
              <a:rPr lang="zh-CN" altLang="en-US" sz="3200" baseline="-25000" dirty="0" smtClean="0"/>
              <a:t>物</a:t>
            </a:r>
            <a:r>
              <a:rPr lang="en-US" altLang="zh-CN" sz="3200" dirty="0" smtClean="0"/>
              <a:t>h</a:t>
            </a:r>
            <a:r>
              <a:rPr lang="zh-CN" altLang="en-US" sz="3200" dirty="0" smtClean="0"/>
              <a:t>，额外功</a:t>
            </a:r>
            <a:r>
              <a:rPr lang="en-US" altLang="zh-CN" sz="3200" dirty="0" smtClean="0"/>
              <a:t>W</a:t>
            </a:r>
            <a:r>
              <a:rPr lang="zh-CN" altLang="en-US" sz="3200" baseline="-25000" dirty="0" smtClean="0"/>
              <a:t>额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G</a:t>
            </a:r>
            <a:r>
              <a:rPr lang="zh-CN" altLang="en-US" sz="3200" baseline="-25000" dirty="0" smtClean="0"/>
              <a:t>动</a:t>
            </a:r>
            <a:r>
              <a:rPr lang="en-US" altLang="zh-CN" sz="3200" dirty="0" smtClean="0"/>
              <a:t>h</a:t>
            </a:r>
            <a:r>
              <a:rPr lang="zh-CN" altLang="en-US" sz="3200" dirty="0" smtClean="0"/>
              <a:t> ，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 </a:t>
            </a:r>
          </a:p>
          <a:p>
            <a:pPr fontAlgn="ctr"/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W</a:t>
            </a:r>
            <a:r>
              <a:rPr lang="zh-CN" altLang="en-US" sz="3200" baseline="-25000" dirty="0" smtClean="0">
                <a:latin typeface="华文楷体" pitchFamily="2" charset="-122"/>
                <a:ea typeface="华文楷体" pitchFamily="2" charset="-122"/>
              </a:rPr>
              <a:t>总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＝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W</a:t>
            </a:r>
            <a:r>
              <a:rPr lang="zh-CN" altLang="en-US" sz="3200" baseline="-25000" dirty="0" smtClean="0">
                <a:latin typeface="华文楷体" pitchFamily="2" charset="-122"/>
                <a:ea typeface="华文楷体" pitchFamily="2" charset="-122"/>
              </a:rPr>
              <a:t>有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+W</a:t>
            </a:r>
            <a:r>
              <a:rPr lang="zh-CN" altLang="en-US" sz="3200" baseline="-25000" dirty="0" smtClean="0">
                <a:latin typeface="华文楷体" pitchFamily="2" charset="-122"/>
                <a:ea typeface="华文楷体" pitchFamily="2" charset="-122"/>
              </a:rPr>
              <a:t>额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＝</a:t>
            </a:r>
            <a:r>
              <a:rPr lang="en-US" altLang="zh-CN" sz="3200" dirty="0" smtClean="0"/>
              <a:t> G</a:t>
            </a:r>
            <a:r>
              <a:rPr lang="zh-CN" altLang="en-US" sz="3200" baseline="-25000" dirty="0" smtClean="0"/>
              <a:t>物</a:t>
            </a:r>
            <a:r>
              <a:rPr lang="en-US" altLang="zh-CN" sz="3200" dirty="0" smtClean="0"/>
              <a:t>h+ G</a:t>
            </a:r>
            <a:r>
              <a:rPr lang="zh-CN" altLang="en-US" sz="3200" baseline="-25000" dirty="0" smtClean="0"/>
              <a:t>动</a:t>
            </a:r>
            <a:r>
              <a:rPr lang="en-US" altLang="zh-CN" sz="3200" dirty="0" smtClean="0"/>
              <a:t>h</a:t>
            </a:r>
            <a:r>
              <a:rPr lang="zh-CN" altLang="en-US" sz="3200" dirty="0" smtClean="0"/>
              <a:t> 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043608" y="2348880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/>
              <a:t>滑轮组机械效率为 </a:t>
            </a:r>
            <a:r>
              <a:rPr lang="zh-CN" altLang="en-US" sz="3200" i="1" dirty="0" smtClean="0"/>
              <a:t>﻿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15719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9632" y="515719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从公式可以看出，滑轮组的机械效率主要与</a:t>
            </a:r>
            <a:r>
              <a:rPr lang="en-US" altLang="zh-CN" sz="3200" dirty="0" smtClean="0"/>
              <a:t>G</a:t>
            </a:r>
            <a:r>
              <a:rPr lang="zh-CN" altLang="en-US" sz="3200" dirty="0" smtClean="0"/>
              <a:t> ﻿﻿﻿</a:t>
            </a:r>
            <a:r>
              <a:rPr lang="zh-CN" altLang="en-US" sz="3200" baseline="-25000" dirty="0" smtClean="0"/>
              <a:t>物﻿﻿﻿</a:t>
            </a:r>
            <a:r>
              <a:rPr lang="zh-CN" altLang="en-US" sz="3200" dirty="0" smtClean="0"/>
              <a:t> 和</a:t>
            </a:r>
            <a:r>
              <a:rPr lang="en-US" altLang="zh-CN" sz="3200" dirty="0" smtClean="0"/>
              <a:t>G</a:t>
            </a:r>
            <a:r>
              <a:rPr lang="zh-CN" altLang="en-US" sz="3200" dirty="0" smtClean="0"/>
              <a:t> ﻿﻿﻿</a:t>
            </a:r>
            <a:r>
              <a:rPr lang="zh-CN" altLang="en-US" sz="3200" baseline="-25000" dirty="0" smtClean="0"/>
              <a:t>动</a:t>
            </a:r>
            <a:r>
              <a:rPr lang="zh-CN" altLang="en-US" sz="3200" dirty="0" smtClean="0"/>
              <a:t>﻿﻿﻿ 两个因素有关。</a:t>
            </a:r>
            <a:endParaRPr lang="zh-CN" alt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63611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36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/>
              <a:t>用相同的滑轮和绳子分别组成如图所示的甲、乙两个滑轮组。把相同的重物匀速提升相同的高度。若不计绳重及摩擦，下列说法正确的是（      ）。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0" y="407707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2800" dirty="0" smtClean="0"/>
              <a:t>A. </a:t>
            </a:r>
            <a:r>
              <a:rPr lang="zh-CN" altLang="en-US" sz="2800" dirty="0" smtClean="0"/>
              <a:t>绳子受的拉力</a:t>
            </a:r>
            <a:r>
              <a:rPr lang="en-US" altLang="zh-CN" sz="2800" dirty="0" smtClean="0"/>
              <a:t>F</a:t>
            </a:r>
            <a:r>
              <a:rPr lang="en-US" altLang="zh-CN" sz="2800" baseline="-25000" dirty="0" smtClean="0"/>
              <a:t>1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F</a:t>
            </a:r>
            <a:r>
              <a:rPr lang="en-US" altLang="zh-CN" sz="2800" baseline="-25000" dirty="0" smtClean="0"/>
              <a:t>2</a:t>
            </a:r>
            <a:r>
              <a:rPr lang="zh-CN" altLang="en-US" sz="2800" dirty="0" smtClean="0"/>
              <a:t>大小相等，滑轮组的机械效率相同</a:t>
            </a:r>
          </a:p>
          <a:p>
            <a:pPr fontAlgn="ctr"/>
            <a:r>
              <a:rPr lang="en-US" altLang="zh-CN" sz="2800" dirty="0" smtClean="0"/>
              <a:t>B. </a:t>
            </a:r>
            <a:r>
              <a:rPr lang="zh-CN" altLang="en-US" sz="2800" dirty="0" smtClean="0"/>
              <a:t>绳子受的拉力</a:t>
            </a:r>
            <a:r>
              <a:rPr lang="en-US" altLang="zh-CN" sz="2800" dirty="0" smtClean="0"/>
              <a:t>F</a:t>
            </a:r>
            <a:r>
              <a:rPr lang="en-US" altLang="zh-CN" sz="2800" baseline="-25000" dirty="0" smtClean="0"/>
              <a:t>1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F</a:t>
            </a:r>
            <a:r>
              <a:rPr lang="en-US" altLang="zh-CN" sz="2800" baseline="-25000" dirty="0" smtClean="0"/>
              <a:t>2</a:t>
            </a:r>
            <a:r>
              <a:rPr lang="zh-CN" altLang="en-US" sz="2800" dirty="0" smtClean="0"/>
              <a:t>大小不相等，滑轮组的机械效率不同</a:t>
            </a:r>
          </a:p>
          <a:p>
            <a:pPr fontAlgn="ctr"/>
            <a:r>
              <a:rPr lang="en-US" altLang="zh-CN" sz="2800" dirty="0" smtClean="0"/>
              <a:t>C. </a:t>
            </a:r>
            <a:r>
              <a:rPr lang="zh-CN" altLang="en-US" sz="2800" dirty="0" smtClean="0"/>
              <a:t>绳子自由端移动的距离不相等，机械效率相同</a:t>
            </a:r>
          </a:p>
          <a:p>
            <a:pPr fontAlgn="ctr"/>
            <a:r>
              <a:rPr lang="en-US" altLang="zh-CN" sz="2800" dirty="0" smtClean="0"/>
              <a:t>D. </a:t>
            </a:r>
            <a:r>
              <a:rPr lang="zh-CN" altLang="en-US" sz="2800" dirty="0" smtClean="0"/>
              <a:t>绳子自由端移动的距离不相等，机械效率不同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32849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26193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如图所示，用相同的滑轮组成甲、乙两个滑轮组，分别将重力为</a:t>
            </a:r>
            <a:r>
              <a:rPr lang="en-US" altLang="zh-CN" sz="3200" dirty="0" smtClean="0"/>
              <a:t>G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G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的重物匀速提升相同高度，所用的拉力均为 </a:t>
            </a:r>
            <a:r>
              <a:rPr lang="en-US" altLang="zh-CN" sz="3200" dirty="0" smtClean="0"/>
              <a:t>F</a:t>
            </a:r>
            <a:r>
              <a:rPr lang="zh-CN" altLang="en-US" sz="3200" dirty="0" smtClean="0"/>
              <a:t>，机械效率分别为</a:t>
            </a:r>
            <a:r>
              <a:rPr lang="en-US" altLang="zh-CN" sz="3200" dirty="0" smtClean="0"/>
              <a:t>η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和</a:t>
            </a:r>
            <a:r>
              <a:rPr lang="en-US" altLang="zh-CN" sz="3200" dirty="0" smtClean="0"/>
              <a:t>η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，不计绳重和摩擦，下列说法正确的是（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87624" y="3429000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G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＞</a:t>
            </a:r>
            <a:r>
              <a:rPr lang="en-US" altLang="zh-CN" sz="3200" dirty="0" smtClean="0"/>
              <a:t>G</a:t>
            </a:r>
            <a:r>
              <a:rPr lang="en-US" altLang="zh-CN" sz="3200" baseline="-25000" dirty="0" smtClean="0"/>
              <a:t>2 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 η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＞</a:t>
            </a:r>
            <a:r>
              <a:rPr lang="en-US" altLang="zh-CN" sz="3200" dirty="0" smtClean="0"/>
              <a:t>η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en-US" altLang="zh-CN" sz="3200" i="1" dirty="0" smtClean="0"/>
              <a:t>﻿﻿﻿﻿﻿﻿﻿﻿﻿﻿</a:t>
            </a:r>
            <a:r>
              <a:rPr lang="en-US" altLang="zh-CN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G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＜</a:t>
            </a:r>
            <a:r>
              <a:rPr lang="en-US" altLang="zh-CN" sz="3200" dirty="0" smtClean="0"/>
              <a:t>G</a:t>
            </a:r>
            <a:r>
              <a:rPr lang="en-US" altLang="zh-CN" sz="3200" baseline="-25000" dirty="0" smtClean="0"/>
              <a:t>2 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 η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＜</a:t>
            </a:r>
            <a:r>
              <a:rPr lang="en-US" altLang="zh-CN" sz="3200" dirty="0" smtClean="0"/>
              <a:t>η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en-US" altLang="zh-CN" sz="3200" i="1" dirty="0" smtClean="0"/>
              <a:t>﻿﻿﻿﻿﻿﻿﻿﻿﻿﻿</a:t>
            </a:r>
            <a:r>
              <a:rPr lang="en-US" altLang="zh-CN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G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G</a:t>
            </a:r>
            <a:r>
              <a:rPr lang="en-US" altLang="zh-CN" sz="3200" baseline="-25000" dirty="0" smtClean="0"/>
              <a:t>2 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 η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η</a:t>
            </a:r>
            <a:r>
              <a:rPr lang="en-US" altLang="zh-CN" sz="3200" baseline="-25000" dirty="0" smtClean="0"/>
              <a:t>2</a:t>
            </a:r>
            <a:endParaRPr lang="en-US" altLang="zh-CN" sz="3200" dirty="0" smtClean="0"/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G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＞</a:t>
            </a:r>
            <a:r>
              <a:rPr lang="en-US" altLang="zh-CN" sz="3200" dirty="0" smtClean="0"/>
              <a:t>G</a:t>
            </a:r>
            <a:r>
              <a:rPr lang="en-US" altLang="zh-CN" sz="3200" baseline="-25000" dirty="0" smtClean="0"/>
              <a:t>2 </a:t>
            </a:r>
            <a:r>
              <a:rPr lang="zh-CN" altLang="en-US" sz="3200" dirty="0" smtClean="0"/>
              <a:t>，</a:t>
            </a:r>
            <a:r>
              <a:rPr lang="en-US" altLang="zh-CN" sz="3200" dirty="0" smtClean="0"/>
              <a:t> η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＜</a:t>
            </a:r>
            <a:r>
              <a:rPr lang="en-US" altLang="zh-CN" sz="3200" dirty="0" smtClean="0"/>
              <a:t>η</a:t>
            </a:r>
            <a:r>
              <a:rPr lang="en-US" altLang="zh-CN" sz="3200" baseline="-25000" dirty="0" smtClean="0"/>
              <a:t>2 </a:t>
            </a:r>
            <a:r>
              <a:rPr lang="en-US" altLang="zh-CN" sz="3200" i="1" dirty="0" smtClean="0"/>
              <a:t>﻿﻿﻿﻿﻿﻿﻿﻿﻿﻿</a:t>
            </a:r>
            <a:r>
              <a:rPr lang="en-US" altLang="zh-CN" sz="3200" dirty="0" smtClean="0"/>
              <a:t> 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7809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3573016"/>
            <a:ext cx="38671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/>
              <a:t>某实验小组利用如图所示的装置测滑轮组机械效率，记录数据如下表：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0" y="4221088"/>
            <a:ext cx="7452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）实验时，应沿竖直方向 </a:t>
            </a:r>
            <a:r>
              <a:rPr lang="en-US" altLang="zh-CN" sz="2800" dirty="0" smtClean="0"/>
              <a:t>_____ </a:t>
            </a:r>
            <a:r>
              <a:rPr lang="zh-CN" altLang="en-US" sz="2800" dirty="0" smtClean="0"/>
              <a:t>拉动弹簧测力计。</a:t>
            </a:r>
          </a:p>
          <a:p>
            <a:pPr fontAlgn="ctr"/>
            <a:r>
              <a:rPr lang="zh-CN" altLang="en-US" sz="2800" dirty="0" smtClean="0"/>
              <a:t>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）第②次实验中，拉力做的总功是 </a:t>
            </a:r>
            <a:r>
              <a:rPr lang="en-US" altLang="zh-CN" sz="2800" dirty="0" smtClean="0"/>
              <a:t>____ J</a:t>
            </a:r>
            <a:r>
              <a:rPr lang="zh-CN" altLang="en-US" sz="2800" dirty="0" smtClean="0"/>
              <a:t>，滑轮组做的有用功是 </a:t>
            </a:r>
            <a:r>
              <a:rPr lang="en-US" altLang="zh-CN" sz="2800" dirty="0" smtClean="0"/>
              <a:t>____ J</a:t>
            </a:r>
            <a:r>
              <a:rPr lang="zh-CN" altLang="en-US" sz="2800" dirty="0" smtClean="0"/>
              <a:t>，滑轮组的机械效率</a:t>
            </a:r>
            <a:r>
              <a:rPr lang="en-US" altLang="zh-CN" sz="2800" dirty="0" smtClean="0"/>
              <a:t>η</a:t>
            </a:r>
            <a:r>
              <a:rPr lang="zh-CN" altLang="en-US" sz="2800" dirty="0" smtClean="0"/>
              <a:t>＝</a:t>
            </a:r>
            <a:r>
              <a:rPr lang="en-US" altLang="zh-CN" sz="2800" dirty="0" smtClean="0"/>
              <a:t>_______ </a:t>
            </a:r>
            <a:r>
              <a:rPr lang="zh-CN" altLang="en-US" sz="2800" dirty="0" smtClean="0"/>
              <a:t>（结果保留一位小数）。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41490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匀速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8144" y="50131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0.72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54452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0.6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58772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83.3%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149080"/>
            <a:ext cx="12287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如图为测量滑轮组机械效率的实验装置，钩码总重为 </a:t>
            </a:r>
            <a:r>
              <a:rPr lang="en-US" altLang="zh-CN" sz="3200" dirty="0" smtClean="0"/>
              <a:t>6 N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251520" y="1988840"/>
            <a:ext cx="62281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）实验时应竖直向上 </a:t>
            </a:r>
            <a:r>
              <a:rPr lang="en-US" altLang="zh-CN" sz="3200" dirty="0" smtClean="0"/>
              <a:t>_____ </a:t>
            </a:r>
            <a:r>
              <a:rPr lang="zh-CN" altLang="en-US" sz="3200" dirty="0" smtClean="0"/>
              <a:t>拉动弹簧测力计，测得拉力大小为 </a:t>
            </a:r>
            <a:r>
              <a:rPr lang="en-US" altLang="zh-CN" sz="3200" dirty="0" smtClean="0"/>
              <a:t>2.5 N</a:t>
            </a:r>
            <a:r>
              <a:rPr lang="zh-CN" altLang="en-US" sz="3200" dirty="0" smtClean="0"/>
              <a:t>。</a:t>
            </a:r>
          </a:p>
          <a:p>
            <a:pPr fontAlgn="ctr"/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）若钩码上升的高度为 </a:t>
            </a:r>
            <a:r>
              <a:rPr lang="en-US" altLang="zh-CN" sz="3200" dirty="0" smtClean="0"/>
              <a:t>10 cm</a:t>
            </a:r>
            <a:r>
              <a:rPr lang="zh-CN" altLang="en-US" sz="3200" dirty="0" smtClean="0"/>
              <a:t>，该滑轮组的机械效率为 </a:t>
            </a:r>
            <a:r>
              <a:rPr lang="en-US" altLang="zh-CN" sz="3200" dirty="0" smtClean="0"/>
              <a:t>___ %</a:t>
            </a:r>
            <a:r>
              <a:rPr lang="zh-CN" altLang="en-US" sz="3200" i="1" dirty="0" smtClean="0"/>
              <a:t>﻿﻿﻿﻿﻿﻿﻿﻿</a:t>
            </a:r>
            <a:r>
              <a:rPr lang="zh-CN" altLang="en-US" sz="3200" dirty="0" smtClean="0"/>
              <a:t> 。</a:t>
            </a:r>
          </a:p>
          <a:p>
            <a:pPr fontAlgn="ctr"/>
            <a:r>
              <a:rPr lang="zh-CN" altLang="en-US" sz="3200" dirty="0" smtClean="0"/>
              <a:t>（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）若仅增加钩码的质量，则该滑轮组的机械效率将 </a:t>
            </a:r>
            <a:r>
              <a:rPr lang="en-US" altLang="zh-CN" sz="3200" dirty="0" smtClean="0"/>
              <a:t>_____</a:t>
            </a:r>
            <a:r>
              <a:rPr lang="zh-CN" altLang="en-US" sz="3200" dirty="0" smtClean="0"/>
              <a:t>（选填“增大”、“减小”或“不变”）。</a:t>
            </a:r>
            <a:r>
              <a:rPr lang="en-US" altLang="zh-CN" sz="3200" dirty="0" smtClean="0"/>
              <a:t> 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198884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匀速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772816"/>
            <a:ext cx="2667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11960" y="393305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80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494116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增大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"/>
            <a:ext cx="91440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5788"/>
            <a:ext cx="91440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1025"/>
            <a:ext cx="9144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有哪些办法可以将</a:t>
            </a:r>
            <a:r>
              <a:rPr lang="zh-CN" altLang="en-US" sz="3200" b="1" dirty="0"/>
              <a:t>沙子</a:t>
            </a:r>
            <a:r>
              <a:rPr lang="zh-CN" altLang="en-US" sz="3200" dirty="0"/>
              <a:t>运上三楼？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1988840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、桶</a:t>
            </a:r>
            <a:r>
              <a:rPr lang="zh-CN" altLang="en-US" sz="3200" dirty="0"/>
              <a:t>装提上三楼。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648" y="3356992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2</a:t>
            </a:r>
            <a:r>
              <a:rPr lang="zh-CN" altLang="en-US" sz="3200" dirty="0" smtClean="0"/>
              <a:t>、</a:t>
            </a:r>
            <a:r>
              <a:rPr lang="zh-CN" altLang="en-US" sz="3200" dirty="0"/>
              <a:t>使用定滑轮提到三楼。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75656" y="4725144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3</a:t>
            </a:r>
            <a:r>
              <a:rPr lang="zh-CN" altLang="en-US" sz="3200" dirty="0" smtClean="0"/>
              <a:t>、使</a:t>
            </a:r>
            <a:r>
              <a:rPr lang="zh-CN" altLang="en-US" sz="3200" dirty="0"/>
              <a:t>用动滑轮提到三楼。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3"/>
            <a:ext cx="9144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工人用滑轮组把一箱箱货物从一楼提升到五楼，在滑轮组上加润滑油后，机械效率提高了，则加润滑油后工人提升同样的重物时，做的（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187624" y="3140968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有用功减小，总功不变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有用功不变，总功减小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有用功增加，总功增加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有用功减小，总功减小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一台机械做功时，下列说法正确的是（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971600" y="191683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机械做的额外功越少，机械效率就越高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机械做的有用功越多，机械效率就越高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机械做的总功越多，机械效率就越高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机械做的有用功在总功中占的比例越大，机械效率就越高</a:t>
            </a:r>
            <a:r>
              <a:rPr lang="en-US" altLang="zh-CN" sz="3200" dirty="0" smtClean="0"/>
              <a:t> 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100392" y="83671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正确理解物理概念是学好物理的关键。关于功、功率和机械效率，下列说法正确的是（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259632" y="2420888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功率大的机械，做功一定快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做功多的机械，功率一定大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做功快的机械，机械效率一定高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通过改进机械的性能可以使机械效率达到</a:t>
            </a:r>
            <a:r>
              <a:rPr lang="en-US" altLang="zh-CN" sz="3200" dirty="0" smtClean="0"/>
              <a:t>100%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﻿﻿﻿﻿﻿﻿﻿﻿﻿﻿</a:t>
            </a:r>
            <a:r>
              <a:rPr lang="zh-CN" altLang="en-US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 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1772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用如图所示的滑轮组将重为 </a:t>
            </a:r>
            <a:r>
              <a:rPr lang="en-US" altLang="zh-CN" sz="3200" dirty="0" smtClean="0"/>
              <a:t>10 N </a:t>
            </a:r>
            <a:r>
              <a:rPr lang="zh-CN" altLang="en-US" sz="3200" dirty="0" smtClean="0"/>
              <a:t>的物体匀速提升 </a:t>
            </a:r>
            <a:r>
              <a:rPr lang="en-US" altLang="zh-CN" sz="3200" dirty="0" smtClean="0"/>
              <a:t>0.1 m</a:t>
            </a:r>
            <a:r>
              <a:rPr lang="zh-CN" altLang="en-US" sz="3200" dirty="0" smtClean="0"/>
              <a:t>，拉力</a:t>
            </a:r>
            <a:r>
              <a:rPr lang="en-US" altLang="zh-CN" sz="3200" dirty="0" smtClean="0"/>
              <a:t>F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6N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﻿﻿﻿﻿﻿﻿﻿﻿﻿﻿</a:t>
            </a:r>
            <a:r>
              <a:rPr lang="zh-CN" altLang="en-US" sz="3200" dirty="0" smtClean="0"/>
              <a:t> ，在这一过程中，下列说法正确的是（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043608" y="2708920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所做的有用功为 </a:t>
            </a:r>
            <a:r>
              <a:rPr lang="en-US" altLang="zh-CN" sz="3200" dirty="0" smtClean="0"/>
              <a:t>1 J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所做的额外功为 </a:t>
            </a:r>
            <a:r>
              <a:rPr lang="en-US" altLang="zh-CN" sz="3200" dirty="0" smtClean="0"/>
              <a:t>0.5 J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所做的总功为 </a:t>
            </a:r>
            <a:r>
              <a:rPr lang="en-US" altLang="zh-CN" sz="3200" dirty="0" smtClean="0"/>
              <a:t>1.4 J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此滑轮组的机械效率为 </a:t>
            </a:r>
            <a:r>
              <a:rPr lang="en-US" altLang="zh-CN" sz="3200" dirty="0" smtClean="0"/>
              <a:t>50%</a:t>
            </a:r>
            <a:r>
              <a:rPr lang="zh-CN" altLang="en-US" sz="3200" dirty="0" smtClean="0"/>
              <a:t> </a:t>
            </a:r>
            <a:r>
              <a:rPr lang="en-US" altLang="zh-CN" sz="3200" i="1" dirty="0" smtClean="0"/>
              <a:t>﻿﻿﻿﻿﻿﻿﻿﻿﻿﻿</a:t>
            </a:r>
            <a:r>
              <a:rPr lang="en-US" altLang="zh-CN" sz="3200" dirty="0" smtClean="0"/>
              <a:t> 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988840"/>
            <a:ext cx="13906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如图所示，甲、乙两滑轮组中所使用的滑轮相同，仅绳的绕法不同，不计绳重和摩擦，下列说法正确的是（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79512" y="2492896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乙滑轮组更省力，机械效率也更高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甲滑轮组更省力，机械效率也更高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两滑轮组省力情况和机械效率都一样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吊起相同重物时，两滑轮组机械效率相同，甲滑轮组更省力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5590" y="2060848"/>
            <a:ext cx="2248409" cy="17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如图所示，用 </a:t>
            </a:r>
            <a:r>
              <a:rPr lang="en-US" altLang="zh-CN" sz="3200" dirty="0" smtClean="0"/>
              <a:t>10 N </a:t>
            </a:r>
            <a:r>
              <a:rPr lang="zh-CN" altLang="en-US" sz="3200" dirty="0" smtClean="0"/>
              <a:t>的拉力去拉 </a:t>
            </a:r>
            <a:r>
              <a:rPr lang="en-US" altLang="zh-CN" sz="3200" dirty="0" smtClean="0"/>
              <a:t>5 N </a:t>
            </a:r>
            <a:r>
              <a:rPr lang="zh-CN" altLang="en-US" sz="3200" dirty="0" smtClean="0"/>
              <a:t>的物体，恰好使物体匀速上升，下列说法中正确的是（ 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95536" y="2636912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没有沿竖直方向向下拉物体时，会使得拉力变大，机械效率变低</a:t>
            </a:r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该滑轮的效率只有</a:t>
            </a:r>
            <a:r>
              <a:rPr lang="en-US" altLang="zh-CN" sz="3200" dirty="0" smtClean="0"/>
              <a:t>50%</a:t>
            </a:r>
            <a:r>
              <a:rPr lang="zh-CN" altLang="en-US" sz="3200" dirty="0" smtClean="0"/>
              <a:t>，是因为它的实质是一个费力杠杆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该滑轮费力，但省距离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该滑轮的效率只有</a:t>
            </a:r>
            <a:r>
              <a:rPr lang="en-US" altLang="zh-CN" sz="3200" dirty="0" smtClean="0"/>
              <a:t>50%</a:t>
            </a:r>
            <a:r>
              <a:rPr lang="zh-CN" altLang="en-US" sz="3200" dirty="0" smtClean="0"/>
              <a:t>，是由绳重和摩擦导致的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1775" y="3068960"/>
            <a:ext cx="25622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用一个动滑轮将重为 </a:t>
            </a:r>
            <a:r>
              <a:rPr lang="en-US" altLang="zh-CN" sz="3200" dirty="0" smtClean="0"/>
              <a:t>4 N </a:t>
            </a:r>
            <a:r>
              <a:rPr lang="zh-CN" altLang="en-US" sz="3200" dirty="0" smtClean="0"/>
              <a:t>的物体匀速提升 </a:t>
            </a:r>
            <a:r>
              <a:rPr lang="en-US" altLang="zh-CN" sz="3200" dirty="0" smtClean="0"/>
              <a:t>2 m</a:t>
            </a:r>
            <a:r>
              <a:rPr lang="zh-CN" altLang="en-US" sz="3200" dirty="0" smtClean="0"/>
              <a:t>，拉力大小如图所示，则（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259632" y="2420888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拉力是 </a:t>
            </a:r>
            <a:r>
              <a:rPr lang="en-US" altLang="zh-CN" sz="3200" dirty="0" smtClean="0"/>
              <a:t>2.4 N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有用功是 </a:t>
            </a:r>
            <a:r>
              <a:rPr lang="en-US" altLang="zh-CN" sz="3200" dirty="0" smtClean="0"/>
              <a:t>4.4 J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总功是 </a:t>
            </a:r>
            <a:r>
              <a:rPr lang="en-US" altLang="zh-CN" sz="3200" dirty="0" smtClean="0"/>
              <a:t>8.8 J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机械效率是</a:t>
            </a:r>
            <a:r>
              <a:rPr lang="en-US" altLang="zh-CN" sz="3200" dirty="0" smtClean="0"/>
              <a:t>80%</a:t>
            </a:r>
            <a:r>
              <a:rPr lang="zh-CN" altLang="en-US" sz="3200" dirty="0" smtClean="0"/>
              <a:t> </a:t>
            </a:r>
            <a:r>
              <a:rPr lang="en-US" altLang="zh-CN" sz="3200" i="1" dirty="0" smtClean="0"/>
              <a:t>﻿﻿﻿﻿﻿﻿﻿﻿﻿﻿</a:t>
            </a:r>
            <a:r>
              <a:rPr lang="en-US" altLang="zh-CN" sz="3200" dirty="0" smtClean="0"/>
              <a:t> 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13407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25908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如图所示，当水平拉力</a:t>
            </a:r>
            <a:r>
              <a:rPr lang="en-US" altLang="zh-CN" sz="3200" dirty="0" smtClean="0"/>
              <a:t>F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5N</a:t>
            </a:r>
            <a:r>
              <a:rPr lang="zh-CN" altLang="en-US" sz="3200" dirty="0" smtClean="0"/>
              <a:t>时，恰好可以使物体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沿水平地面向左做匀速直线运动。已知物体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重为 </a:t>
            </a:r>
            <a:r>
              <a:rPr lang="en-US" altLang="zh-CN" sz="3200" dirty="0" smtClean="0"/>
              <a:t>30 N</a:t>
            </a:r>
            <a:r>
              <a:rPr lang="zh-CN" altLang="en-US" sz="3200" dirty="0" smtClean="0"/>
              <a:t>，所受地面的摩擦力为 </a:t>
            </a:r>
            <a:r>
              <a:rPr lang="en-US" altLang="zh-CN" sz="3200" dirty="0" smtClean="0"/>
              <a:t>9 N</a:t>
            </a:r>
            <a:r>
              <a:rPr lang="zh-CN" altLang="en-US" sz="3200" dirty="0" smtClean="0"/>
              <a:t>，物体 </a:t>
            </a:r>
            <a:r>
              <a:rPr lang="en-US" altLang="zh-CN" sz="3200" dirty="0" smtClean="0"/>
              <a:t>A </a:t>
            </a:r>
            <a:r>
              <a:rPr lang="zh-CN" altLang="en-US" sz="3200" dirty="0" smtClean="0"/>
              <a:t>水平移动了 </a:t>
            </a:r>
            <a:r>
              <a:rPr lang="en-US" altLang="zh-CN" sz="3200" dirty="0" smtClean="0"/>
              <a:t>1 m</a:t>
            </a:r>
            <a:r>
              <a:rPr lang="zh-CN" altLang="en-US" sz="3200" dirty="0" smtClean="0"/>
              <a:t>，下列说法正确的是（ 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1043608" y="4581128"/>
            <a:ext cx="5112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/>
              <a:t>A. </a:t>
            </a:r>
            <a:r>
              <a:rPr lang="zh-CN" altLang="en-US" sz="3200" dirty="0" smtClean="0"/>
              <a:t>该装置的机械效率为</a:t>
            </a:r>
            <a:r>
              <a:rPr lang="en-US" altLang="zh-CN" sz="3200" dirty="0" smtClean="0"/>
              <a:t>90%</a:t>
            </a:r>
            <a:endParaRPr lang="zh-CN" altLang="en-US" sz="3200" dirty="0" smtClean="0"/>
          </a:p>
          <a:p>
            <a:pPr fontAlgn="ctr"/>
            <a:r>
              <a:rPr lang="en-US" altLang="zh-CN" sz="3200" dirty="0" smtClean="0"/>
              <a:t>B. </a:t>
            </a:r>
            <a:r>
              <a:rPr lang="zh-CN" altLang="en-US" sz="3200" dirty="0" smtClean="0"/>
              <a:t>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移动了 </a:t>
            </a:r>
            <a:r>
              <a:rPr lang="en-US" altLang="zh-CN" sz="3200" dirty="0" smtClean="0"/>
              <a:t>0.5 m</a:t>
            </a:r>
          </a:p>
          <a:p>
            <a:pPr fontAlgn="ctr"/>
            <a:r>
              <a:rPr lang="en-US" altLang="zh-CN" sz="3200" dirty="0" smtClean="0"/>
              <a:t>C. </a:t>
            </a:r>
            <a:r>
              <a:rPr lang="zh-CN" altLang="en-US" sz="3200" dirty="0" smtClean="0"/>
              <a:t>拉力做功 </a:t>
            </a:r>
            <a:r>
              <a:rPr lang="en-US" altLang="zh-CN" sz="3200" dirty="0" smtClean="0"/>
              <a:t>5 J</a:t>
            </a:r>
          </a:p>
          <a:p>
            <a:pPr fontAlgn="ctr"/>
            <a:r>
              <a:rPr lang="en-US" altLang="zh-CN" sz="3200" dirty="0" smtClean="0"/>
              <a:t>D. </a:t>
            </a:r>
            <a:r>
              <a:rPr lang="zh-CN" altLang="en-US" sz="3200" dirty="0" smtClean="0"/>
              <a:t>该滑轮为定滑轮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27809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5057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哪种办法最好，哪种办法最不好？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7898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如图所示，利用滑轮组将重 </a:t>
            </a:r>
            <a:r>
              <a:rPr lang="en-US" altLang="zh-CN" sz="3200" dirty="0" smtClean="0"/>
              <a:t>3 N </a:t>
            </a:r>
            <a:r>
              <a:rPr lang="zh-CN" altLang="en-US" sz="3200" dirty="0" smtClean="0"/>
              <a:t>的物体，以</a:t>
            </a:r>
            <a:r>
              <a:rPr lang="en-US" altLang="zh-CN" sz="3200" dirty="0" smtClean="0"/>
              <a:t>0.2m/s</a:t>
            </a:r>
            <a:r>
              <a:rPr lang="zh-CN" altLang="en-US" sz="3200" dirty="0" smtClean="0"/>
              <a:t>的速度提升 </a:t>
            </a:r>
            <a:r>
              <a:rPr lang="en-US" altLang="zh-CN" sz="3200" dirty="0" smtClean="0"/>
              <a:t>1 m</a:t>
            </a:r>
            <a:r>
              <a:rPr lang="zh-CN" altLang="en-US" sz="3200" dirty="0" smtClean="0"/>
              <a:t>，拉力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为 </a:t>
            </a:r>
            <a:r>
              <a:rPr lang="en-US" altLang="zh-CN" sz="3200" dirty="0" smtClean="0"/>
              <a:t>2 N</a:t>
            </a:r>
            <a:r>
              <a:rPr lang="zh-CN" altLang="en-US" sz="3200" dirty="0" smtClean="0"/>
              <a:t>，（不计绳重及摩擦）下列说法正确的是（ 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95536" y="3140968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绳自由端移动的速度为</a:t>
            </a:r>
            <a:r>
              <a:rPr lang="en-US" altLang="zh-CN" sz="3200" dirty="0" smtClean="0"/>
              <a:t>0.6m/s</a:t>
            </a:r>
            <a:endParaRPr lang="zh-CN" altLang="en-US" sz="3200" dirty="0" smtClean="0"/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动滑轮重 </a:t>
            </a:r>
            <a:r>
              <a:rPr lang="en-US" altLang="zh-CN" sz="3200" dirty="0" smtClean="0"/>
              <a:t>2 N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滑轮组的机械效率为 </a:t>
            </a:r>
            <a:r>
              <a:rPr lang="en-US" altLang="zh-CN" sz="3200" dirty="0" smtClean="0"/>
              <a:t>75%</a:t>
            </a:r>
            <a:r>
              <a:rPr lang="zh-CN" altLang="en-US" sz="3200" i="1" dirty="0" smtClean="0"/>
              <a:t>﻿﻿﻿﻿﻿﻿﻿﻿﻿﻿</a:t>
            </a:r>
            <a:r>
              <a:rPr lang="zh-CN" altLang="en-US" sz="3200" dirty="0" smtClean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F </a:t>
            </a:r>
            <a:r>
              <a:rPr lang="zh-CN" altLang="en-US" sz="3200" dirty="0" smtClean="0"/>
              <a:t>所做的有用功为 </a:t>
            </a:r>
            <a:r>
              <a:rPr lang="en-US" altLang="zh-CN" sz="3200" dirty="0" smtClean="0"/>
              <a:t>4 J</a:t>
            </a:r>
            <a:endParaRPr lang="en-US" altLang="zh-CN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492896"/>
            <a:ext cx="22288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836712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如图，利用滑轮组将重 </a:t>
            </a:r>
            <a:r>
              <a:rPr lang="en-US" altLang="zh-CN" sz="3200" dirty="0" smtClean="0"/>
              <a:t>400 N </a:t>
            </a:r>
            <a:r>
              <a:rPr lang="zh-CN" altLang="en-US" sz="3200" dirty="0" smtClean="0"/>
              <a:t>的物体，以</a:t>
            </a:r>
            <a:r>
              <a:rPr lang="en-US" altLang="zh-CN" sz="3200" dirty="0" smtClean="0"/>
              <a:t>0.3m/s</a:t>
            </a:r>
            <a:r>
              <a:rPr lang="zh-CN" altLang="en-US" sz="3200" dirty="0" smtClean="0"/>
              <a:t>的速度提升，拉力 </a:t>
            </a:r>
            <a:r>
              <a:rPr lang="en-US" altLang="zh-CN" sz="3200" dirty="0" smtClean="0"/>
              <a:t>F </a:t>
            </a:r>
            <a:r>
              <a:rPr lang="zh-CN" altLang="en-US" sz="3200" dirty="0" smtClean="0"/>
              <a:t>为 </a:t>
            </a:r>
            <a:r>
              <a:rPr lang="en-US" altLang="zh-CN" sz="3200" dirty="0" smtClean="0"/>
              <a:t>250 N</a:t>
            </a:r>
            <a:r>
              <a:rPr lang="zh-CN" altLang="en-US" sz="3200" dirty="0" smtClean="0"/>
              <a:t>，忽略绳重和摩擦，下列说法正确的是（     ）。</a:t>
            </a:r>
            <a:endParaRPr lang="zh-CN" altLang="en-US" sz="3200" dirty="0"/>
          </a:p>
        </p:txBody>
      </p:sp>
      <p:sp>
        <p:nvSpPr>
          <p:cNvPr id="5" name="矩形 4"/>
          <p:cNvSpPr/>
          <p:nvPr/>
        </p:nvSpPr>
        <p:spPr>
          <a:xfrm>
            <a:off x="323528" y="2420888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</a:t>
            </a:r>
            <a:r>
              <a:rPr lang="zh-CN" altLang="en-US" sz="3200" dirty="0" smtClean="0"/>
              <a:t>绳子自由端移动 </a:t>
            </a:r>
            <a:r>
              <a:rPr lang="en-US" altLang="zh-CN" sz="3200" dirty="0" smtClean="0"/>
              <a:t>1 m</a:t>
            </a:r>
            <a:r>
              <a:rPr lang="zh-CN" altLang="en-US" sz="3200" dirty="0" smtClean="0"/>
              <a:t>，物体上升 </a:t>
            </a:r>
            <a:r>
              <a:rPr lang="en-US" altLang="zh-CN" sz="3200" dirty="0" smtClean="0"/>
              <a:t>1 m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</a:t>
            </a:r>
            <a:r>
              <a:rPr lang="zh-CN" altLang="en-US" sz="3200" dirty="0" smtClean="0"/>
              <a:t>绳子自由端移动的速度为</a:t>
            </a:r>
            <a:r>
              <a:rPr lang="en-US" altLang="zh-CN" sz="3200" dirty="0" smtClean="0"/>
              <a:t>0.9m/s</a:t>
            </a:r>
            <a:endParaRPr lang="zh-CN" altLang="en-US" sz="3200" dirty="0" smtClean="0"/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</a:t>
            </a:r>
            <a:r>
              <a:rPr lang="zh-CN" altLang="en-US" sz="3200" dirty="0" smtClean="0"/>
              <a:t>滑轮组的机械效率为</a:t>
            </a:r>
            <a:r>
              <a:rPr lang="en-US" altLang="zh-CN" sz="3200" dirty="0" smtClean="0"/>
              <a:t>80%</a:t>
            </a:r>
            <a:endParaRPr lang="zh-CN" altLang="en-US" sz="3200" dirty="0" smtClean="0"/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</a:t>
            </a:r>
            <a:r>
              <a:rPr lang="zh-CN" altLang="en-US" sz="3200" dirty="0" smtClean="0"/>
              <a:t>加快物体的上升速度，可以提高滑轮组的机械效率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1772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420888"/>
            <a:ext cx="16859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这个过程中都要做哪些功？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1844824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对沙子做功：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278092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对桶做功：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3645024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克服自重做功：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551723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沙子重 </a:t>
            </a:r>
            <a:r>
              <a:rPr lang="en-US" altLang="zh-CN" sz="3200" b="1" dirty="0">
                <a:solidFill>
                  <a:srgbClr val="FF0000"/>
                </a:solidFill>
              </a:rPr>
              <a:t>100 N</a:t>
            </a:r>
            <a:r>
              <a:rPr lang="zh-CN" altLang="en-US" sz="3200" dirty="0"/>
              <a:t>；桶重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20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；体重 </a:t>
            </a:r>
            <a:r>
              <a:rPr lang="en-US" altLang="zh-CN" sz="3200" b="1" dirty="0">
                <a:solidFill>
                  <a:srgbClr val="FF0000"/>
                </a:solidFill>
              </a:rPr>
              <a:t>400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；口袋重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；滑轮重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334" y="332656"/>
            <a:ext cx="240290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419872" y="1844824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=600J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1880" y="2708920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=120J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5896" y="3573016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=2400J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这个过程中都要做哪些功？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1844824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对沙子做功：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278092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对桶做功：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551723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沙子重 </a:t>
            </a:r>
            <a:r>
              <a:rPr lang="en-US" altLang="zh-CN" sz="3200" b="1" dirty="0">
                <a:solidFill>
                  <a:srgbClr val="FF0000"/>
                </a:solidFill>
              </a:rPr>
              <a:t>100 N</a:t>
            </a:r>
            <a:r>
              <a:rPr lang="zh-CN" altLang="en-US" sz="3200" dirty="0"/>
              <a:t>；桶</a:t>
            </a:r>
            <a:r>
              <a:rPr lang="zh-CN" altLang="en-US" sz="3200" dirty="0">
                <a:solidFill>
                  <a:srgbClr val="FF0000"/>
                </a:solidFill>
              </a:rPr>
              <a:t>重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20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；体重 </a:t>
            </a:r>
            <a:r>
              <a:rPr lang="en-US" altLang="zh-CN" sz="3200" b="1" dirty="0">
                <a:solidFill>
                  <a:srgbClr val="FF0000"/>
                </a:solidFill>
              </a:rPr>
              <a:t>400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；口袋重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；滑轮重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19872" y="1844824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=600J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1880" y="2708920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=120J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5"/>
            <a:ext cx="2267744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这个过程中都要做哪些功？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1844824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对沙子做功：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2780928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﻿对</a:t>
            </a:r>
            <a:r>
              <a:rPr lang="zh-CN" altLang="en-US" sz="3200" dirty="0"/>
              <a:t>桶</a:t>
            </a:r>
            <a:r>
              <a:rPr lang="zh-CN" altLang="en-US" sz="3200" dirty="0" smtClean="0"/>
              <a:t>做</a:t>
            </a:r>
            <a:r>
              <a:rPr lang="zh-CN" altLang="en-US" sz="3200" dirty="0"/>
              <a:t>功：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3645024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对动滑轮做功：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551723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沙子重 </a:t>
            </a:r>
            <a:r>
              <a:rPr lang="en-US" altLang="zh-CN" sz="3200" b="1" dirty="0">
                <a:solidFill>
                  <a:srgbClr val="FF0000"/>
                </a:solidFill>
              </a:rPr>
              <a:t>100 N</a:t>
            </a:r>
            <a:r>
              <a:rPr lang="zh-CN" altLang="en-US" sz="3200" dirty="0"/>
              <a:t>；桶重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20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；体重 </a:t>
            </a:r>
            <a:r>
              <a:rPr lang="en-US" altLang="zh-CN" sz="3200" b="1" dirty="0">
                <a:solidFill>
                  <a:srgbClr val="FF0000"/>
                </a:solidFill>
              </a:rPr>
              <a:t>400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；口袋重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；滑轮重</a:t>
            </a:r>
            <a:r>
              <a:rPr lang="zh-CN" altLang="en-US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N</a:t>
            </a:r>
            <a:r>
              <a:rPr lang="zh-CN" altLang="en-US" sz="3200" dirty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19872" y="1844824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=600J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1880" y="2708920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=120J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5896" y="3573016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+mn-ea"/>
              </a:rPr>
              <a:t>3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=60J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3129" y="476672"/>
            <a:ext cx="225087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2279</Words>
  <Application>Microsoft Office PowerPoint</Application>
  <PresentationFormat>全屏显示(4:3)</PresentationFormat>
  <Paragraphs>356</Paragraphs>
  <Slides>61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6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2020-03-19T10:35:42Z</dcterms:created>
  <dcterms:modified xsi:type="dcterms:W3CDTF">2020-03-30T04:34:24Z</dcterms:modified>
</cp:coreProperties>
</file>