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13.xml"/><Relationship Id="rId1" Type="http://schemas.openxmlformats.org/officeDocument/2006/relationships/image" Target="../media/image1.tiff"/></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tags" Target="../tags/tag15.xml"/><Relationship Id="rId4" Type="http://schemas.openxmlformats.org/officeDocument/2006/relationships/slide" Target="slide3.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19.xml"/><Relationship Id="rId3" Type="http://schemas.openxmlformats.org/officeDocument/2006/relationships/slide" Target="slide3.xml"/><Relationship Id="rId2" Type="http://schemas.openxmlformats.org/officeDocument/2006/relationships/tags" Target="../tags/tag18.xml"/><Relationship Id="rId1" Type="http://schemas.openxmlformats.org/officeDocument/2006/relationships/image" Target="../media/image1.tiff"/></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image" Target="../media/image7.png"/><Relationship Id="rId1" Type="http://schemas.openxmlformats.org/officeDocument/2006/relationships/image" Target="../media/image3.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9" Type="http://schemas.openxmlformats.org/officeDocument/2006/relationships/slide" Target="slide15.xml"/><Relationship Id="rId8" Type="http://schemas.openxmlformats.org/officeDocument/2006/relationships/slide" Target="slide50.xml"/><Relationship Id="rId7" Type="http://schemas.openxmlformats.org/officeDocument/2006/relationships/tags" Target="../tags/tag4.xml"/><Relationship Id="rId6" Type="http://schemas.openxmlformats.org/officeDocument/2006/relationships/slide" Target="slide40.xml"/><Relationship Id="rId5" Type="http://schemas.openxmlformats.org/officeDocument/2006/relationships/tags" Target="../tags/tag3.xml"/><Relationship Id="rId4" Type="http://schemas.openxmlformats.org/officeDocument/2006/relationships/slide" Target="slide24.xml"/><Relationship Id="rId3" Type="http://schemas.openxmlformats.org/officeDocument/2006/relationships/image" Target="../media/image1.png"/><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5.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6.tiff"/><Relationship Id="rId1" Type="http://schemas.openxmlformats.org/officeDocument/2006/relationships/image" Target="../media/image5.tif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4.tif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tif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11.xml"/><Relationship Id="rId3" Type="http://schemas.openxmlformats.org/officeDocument/2006/relationships/slide" Target="slide4.xml"/><Relationship Id="rId2" Type="http://schemas.openxmlformats.org/officeDocument/2006/relationships/slide" Target="slide10.xml"/><Relationship Id="rId1" Type="http://schemas.openxmlformats.org/officeDocument/2006/relationships/slide" Target="slide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4.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4.tif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6.tif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4.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6.tif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tiff"/><Relationship Id="rId1" Type="http://schemas.openxmlformats.org/officeDocument/2006/relationships/image" Target="../media/image2.tif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4.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1.tif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2.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slide" Target="slide3.xml"/><Relationship Id="rId1" Type="http://schemas.openxmlformats.org/officeDocument/2006/relationships/image" Target="../media/image4.tiff"/></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11.xml"/><Relationship Id="rId3" Type="http://schemas.openxmlformats.org/officeDocument/2006/relationships/slide" Target="slide3.xml"/><Relationship Id="rId2" Type="http://schemas.openxmlformats.org/officeDocument/2006/relationships/tags" Target="../tags/tag10.xml"/><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325370" y="2788920"/>
            <a:ext cx="7176135" cy="1246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3</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  物态变化</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4" name="表格 13"/>
          <p:cNvGraphicFramePr/>
          <p:nvPr>
            <p:custDataLst>
              <p:tags r:id="rId1"/>
            </p:custDataLst>
          </p:nvPr>
        </p:nvGraphicFramePr>
        <p:xfrm>
          <a:off x="1023938" y="821690"/>
          <a:ext cx="10006330" cy="4625340"/>
        </p:xfrm>
        <a:graphic>
          <a:graphicData uri="http://schemas.openxmlformats.org/drawingml/2006/table">
            <a:tbl>
              <a:tblPr firstRow="1" bandRow="1">
                <a:tableStyleId>{5940675A-B579-460E-94D1-54222C63F5DA}</a:tableStyleId>
              </a:tblPr>
              <a:tblGrid>
                <a:gridCol w="1718945"/>
                <a:gridCol w="1696085"/>
                <a:gridCol w="2085340"/>
                <a:gridCol w="1691640"/>
                <a:gridCol w="2814320"/>
              </a:tblGrid>
              <a:tr h="591820">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初态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终态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物态变化类型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吸放热情况</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现象及应用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1424940">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a:latin typeface="Times New Roman" panose="02020603050405020304" pitchFamily="18" charset="0"/>
                          <a:cs typeface="Times New Roman" panose="02020603050405020304" pitchFamily="18" charset="0"/>
                          <a:sym typeface="+mn-ea"/>
                        </a:rPr>
                        <a:t>用干手器将湿手吹干；夏天，房间内洒水后感觉凉爽等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24940">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a:latin typeface="Times New Roman" panose="02020603050405020304" pitchFamily="18" charset="0"/>
                          <a:cs typeface="Times New Roman" panose="02020603050405020304" pitchFamily="18" charset="0"/>
                          <a:sym typeface="+mn-ea"/>
                        </a:rPr>
                        <a:t>樟脑球变小了；冬天，冰冻的衣服也能晾干等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83640">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a:latin typeface="Times New Roman" panose="02020603050405020304" pitchFamily="18" charset="0"/>
                          <a:cs typeface="Times New Roman" panose="02020603050405020304" pitchFamily="18" charset="0"/>
                          <a:sym typeface="+mn-ea"/>
                        </a:rPr>
                        <a:t>雾凇；冬天，窗户玻璃上的冰花等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9" name="文本框 8"/>
          <p:cNvSpPr txBox="1"/>
          <p:nvPr/>
        </p:nvSpPr>
        <p:spPr>
          <a:xfrm>
            <a:off x="6937375" y="4875530"/>
            <a:ext cx="581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a:p>
        </p:txBody>
      </p:sp>
      <p:sp>
        <p:nvSpPr>
          <p:cNvPr id="100" name="文本框 99"/>
          <p:cNvSpPr txBox="1"/>
          <p:nvPr/>
        </p:nvSpPr>
        <p:spPr>
          <a:xfrm>
            <a:off x="1445895" y="1964055"/>
            <a:ext cx="5226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a:t>
            </a:r>
            <a:endParaRPr lang="zh-CN" altLang="en-US"/>
          </a:p>
        </p:txBody>
      </p:sp>
      <p:sp>
        <p:nvSpPr>
          <p:cNvPr id="2" name="文本框 1"/>
          <p:cNvSpPr txBox="1"/>
          <p:nvPr/>
        </p:nvSpPr>
        <p:spPr>
          <a:xfrm>
            <a:off x="3160395" y="2012950"/>
            <a:ext cx="581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气</a:t>
            </a:r>
            <a:endParaRPr lang="zh-CN" altLang="en-US"/>
          </a:p>
        </p:txBody>
      </p:sp>
      <p:sp>
        <p:nvSpPr>
          <p:cNvPr id="3" name="文本框 2"/>
          <p:cNvSpPr txBox="1"/>
          <p:nvPr/>
        </p:nvSpPr>
        <p:spPr>
          <a:xfrm>
            <a:off x="3160395" y="3425190"/>
            <a:ext cx="581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气</a:t>
            </a:r>
            <a:endParaRPr lang="zh-CN" altLang="en-US"/>
          </a:p>
        </p:txBody>
      </p:sp>
      <p:sp>
        <p:nvSpPr>
          <p:cNvPr id="4" name="文本框 3"/>
          <p:cNvSpPr txBox="1"/>
          <p:nvPr/>
        </p:nvSpPr>
        <p:spPr>
          <a:xfrm>
            <a:off x="1445895" y="4875530"/>
            <a:ext cx="581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气</a:t>
            </a:r>
            <a:endParaRPr lang="zh-CN" altLang="en-US"/>
          </a:p>
        </p:txBody>
      </p:sp>
      <p:sp>
        <p:nvSpPr>
          <p:cNvPr id="5" name="文本框 4"/>
          <p:cNvSpPr txBox="1"/>
          <p:nvPr/>
        </p:nvSpPr>
        <p:spPr>
          <a:xfrm>
            <a:off x="1445895" y="3425190"/>
            <a:ext cx="62103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a:t>
            </a:r>
            <a:endParaRPr lang="zh-CN" altLang="en-US"/>
          </a:p>
        </p:txBody>
      </p:sp>
      <p:sp>
        <p:nvSpPr>
          <p:cNvPr id="6" name="文本框 5"/>
          <p:cNvSpPr txBox="1"/>
          <p:nvPr/>
        </p:nvSpPr>
        <p:spPr>
          <a:xfrm>
            <a:off x="3160395" y="4875530"/>
            <a:ext cx="62103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a:t>
            </a:r>
            <a:endParaRPr lang="zh-CN" altLang="en-US"/>
          </a:p>
        </p:txBody>
      </p:sp>
      <p:sp>
        <p:nvSpPr>
          <p:cNvPr id="7" name="文本框 6"/>
          <p:cNvSpPr txBox="1"/>
          <p:nvPr/>
        </p:nvSpPr>
        <p:spPr>
          <a:xfrm>
            <a:off x="5067935" y="2012950"/>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a:p>
        </p:txBody>
      </p:sp>
      <p:sp>
        <p:nvSpPr>
          <p:cNvPr id="8" name="文本框 7"/>
          <p:cNvSpPr txBox="1"/>
          <p:nvPr/>
        </p:nvSpPr>
        <p:spPr>
          <a:xfrm>
            <a:off x="6971665" y="1964055"/>
            <a:ext cx="5137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a:t>
            </a:r>
            <a:endParaRPr lang="zh-CN" altLang="en-US"/>
          </a:p>
        </p:txBody>
      </p:sp>
      <p:sp>
        <p:nvSpPr>
          <p:cNvPr id="10" name="文本框 9"/>
          <p:cNvSpPr txBox="1"/>
          <p:nvPr/>
        </p:nvSpPr>
        <p:spPr>
          <a:xfrm>
            <a:off x="7009130" y="3425190"/>
            <a:ext cx="5137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a:t>
            </a:r>
            <a:endParaRPr lang="zh-CN" altLang="en-US"/>
          </a:p>
        </p:txBody>
      </p:sp>
      <p:sp>
        <p:nvSpPr>
          <p:cNvPr id="11" name="文本框 10"/>
          <p:cNvSpPr txBox="1"/>
          <p:nvPr/>
        </p:nvSpPr>
        <p:spPr>
          <a:xfrm>
            <a:off x="5067935" y="3425190"/>
            <a:ext cx="8648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升华</a:t>
            </a:r>
            <a:endParaRPr lang="zh-CN" altLang="en-US"/>
          </a:p>
        </p:txBody>
      </p:sp>
      <p:sp>
        <p:nvSpPr>
          <p:cNvPr id="12" name="文本框 11"/>
          <p:cNvSpPr txBox="1"/>
          <p:nvPr/>
        </p:nvSpPr>
        <p:spPr>
          <a:xfrm>
            <a:off x="5082540" y="4875530"/>
            <a:ext cx="835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凝华</a:t>
            </a:r>
            <a:endParaRPr lang="zh-CN" altLang="en-US"/>
          </a:p>
        </p:txBody>
      </p:sp>
      <p:sp>
        <p:nvSpPr>
          <p:cNvPr id="13" name="流程图: 终止 12">
            <a:hlinkClick r:id="rId2" action="ppaction://hlinksldjump"/>
          </p:cNvPr>
          <p:cNvSpPr/>
          <p:nvPr/>
        </p:nvSpPr>
        <p:spPr>
          <a:xfrm>
            <a:off x="8962390" y="60502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fill="hold"/>
                                        <p:tgtEl>
                                          <p:spTgt spid="9"/>
                                        </p:tgtEl>
                                        <p:attrNameLst>
                                          <p:attrName>ppt_x</p:attrName>
                                        </p:attrNameLst>
                                      </p:cBhvr>
                                      <p:tavLst>
                                        <p:tav tm="0">
                                          <p:val>
                                            <p:strVal val="#ppt_x"/>
                                          </p:val>
                                        </p:tav>
                                        <p:tav tm="100000">
                                          <p:val>
                                            <p:strVal val="#ppt_x"/>
                                          </p:val>
                                        </p:tav>
                                      </p:tavLst>
                                    </p:anim>
                                    <p:anim calcmode="lin" valueType="num">
                                      <p:cBhvr additive="base">
                                        <p:cTn id="7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7" grpId="0"/>
      <p:bldP spid="7" grpId="1"/>
      <p:bldP spid="8" grpId="0"/>
      <p:bldP spid="8" grpId="1"/>
      <p:bldP spid="5" grpId="0"/>
      <p:bldP spid="5" grpId="1"/>
      <p:bldP spid="3" grpId="0"/>
      <p:bldP spid="3" grpId="1"/>
      <p:bldP spid="11" grpId="0"/>
      <p:bldP spid="11" grpId="1"/>
      <p:bldP spid="10" grpId="0"/>
      <p:bldP spid="10" grpId="1"/>
      <p:bldP spid="4" grpId="0"/>
      <p:bldP spid="4" grpId="1"/>
      <p:bldP spid="6" grpId="0"/>
      <p:bldP spid="6" grpId="1"/>
      <p:bldP spid="12" grpId="0"/>
      <p:bldP spid="12" grpId="1"/>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16940" y="1002030"/>
            <a:ext cx="5488305" cy="521970"/>
            <a:chOff x="894" y="3246"/>
            <a:chExt cx="8643" cy="822"/>
          </a:xfrm>
        </p:grpSpPr>
        <p:sp>
          <p:nvSpPr>
            <p:cNvPr id="20481" name="文本框 4"/>
            <p:cNvSpPr txBox="1"/>
            <p:nvPr/>
          </p:nvSpPr>
          <p:spPr>
            <a:xfrm>
              <a:off x="3894" y="3246"/>
              <a:ext cx="5643"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晶体与非晶体</a:t>
              </a:r>
              <a:r>
                <a:rPr sz="2400" dirty="0">
                  <a:latin typeface="Times New Roman" panose="02020603050405020304" pitchFamily="18" charset="0"/>
                  <a:cs typeface="Times New Roman" panose="02020603050405020304" pitchFamily="18" charset="0"/>
                </a:rPr>
                <a:t>(2016.7)</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845185" y="1434465"/>
            <a:ext cx="683641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熔点和凝固点</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a:t>
            </a:r>
            <a:r>
              <a:rPr lang="zh-CN" sz="2400">
                <a:ea typeface="黑体" panose="02010609060101010101" pitchFamily="49" charset="-122"/>
              </a:rPr>
              <a:t>熔点：</a:t>
            </a:r>
            <a:r>
              <a:rPr lang="zh-CN" sz="2400">
                <a:ea typeface="宋体" panose="02010600030101010101" pitchFamily="2" charset="-122"/>
              </a:rPr>
              <a:t>晶体熔化时的温度．</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a:t>
            </a:r>
            <a:r>
              <a:rPr lang="zh-CN" sz="2400">
                <a:ea typeface="黑体" panose="02010609060101010101" pitchFamily="49" charset="-122"/>
              </a:rPr>
              <a:t>凝固点：</a:t>
            </a:r>
            <a:r>
              <a:rPr lang="zh-CN" sz="2400">
                <a:ea typeface="宋体" panose="02010600030101010101" pitchFamily="2" charset="-122"/>
              </a:rPr>
              <a:t>晶体从液态凝固为固态时的温度．</a:t>
            </a:r>
            <a:r>
              <a:rPr lang="zh-CN" sz="2400">
                <a:ea typeface="黑体" panose="02010609060101010101" pitchFamily="49" charset="-122"/>
              </a:rPr>
              <a:t>注：</a:t>
            </a:r>
            <a:r>
              <a:rPr lang="zh-CN" sz="2400">
                <a:cs typeface="楷体_GB2312" charset="0"/>
              </a:rPr>
              <a:t>同一晶体的熔点和凝固点相同．</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晶体与非晶体的熔化和凝固特点</a:t>
            </a:r>
            <a:r>
              <a:rPr lang="en-US" sz="2400">
                <a:latin typeface="Times New Roman" panose="02020603050405020304" pitchFamily="18" charset="0"/>
                <a:cs typeface="仿宋_GB2312" charset="0"/>
              </a:rPr>
              <a:t>(2016.7)</a:t>
            </a:r>
            <a:endParaRPr lang="zh-CN" altLang="en-US" sz="2400"/>
          </a:p>
        </p:txBody>
      </p:sp>
      <p:graphicFrame>
        <p:nvGraphicFramePr>
          <p:cNvPr id="4" name="表格 3"/>
          <p:cNvGraphicFramePr/>
          <p:nvPr>
            <p:custDataLst>
              <p:tags r:id="rId2"/>
            </p:custDataLst>
          </p:nvPr>
        </p:nvGraphicFramePr>
        <p:xfrm>
          <a:off x="955993" y="4378325"/>
          <a:ext cx="10464800" cy="1878965"/>
        </p:xfrm>
        <a:graphic>
          <a:graphicData uri="http://schemas.openxmlformats.org/drawingml/2006/table">
            <a:tbl>
              <a:tblPr firstRow="1" bandRow="1">
                <a:tableStyleId>{5940675A-B579-460E-94D1-54222C63F5DA}</a:tableStyleId>
              </a:tblPr>
              <a:tblGrid>
                <a:gridCol w="1462405"/>
                <a:gridCol w="4683125"/>
                <a:gridCol w="4319270"/>
              </a:tblGrid>
              <a:tr h="482600">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非晶体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713740">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有固定熔化(凝固)温度的固体</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没有固定熔化(凝固)温度的固体</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2625">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举例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海波、冰、石英、食盐、金属等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石蜡、松香、玻璃、沥青等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流程图: 终止 4">
            <a:hlinkClick r:id="rId3" action="ppaction://hlinksldjump"/>
          </p:cNvPr>
          <p:cNvSpPr/>
          <p:nvPr/>
        </p:nvSpPr>
        <p:spPr>
          <a:xfrm>
            <a:off x="9372600" y="36347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表格 7"/>
          <p:cNvGraphicFramePr/>
          <p:nvPr>
            <p:custDataLst>
              <p:tags r:id="rId1"/>
            </p:custDataLst>
          </p:nvPr>
        </p:nvGraphicFramePr>
        <p:xfrm>
          <a:off x="334963" y="848360"/>
          <a:ext cx="10711180" cy="5380355"/>
        </p:xfrm>
        <a:graphic>
          <a:graphicData uri="http://schemas.openxmlformats.org/drawingml/2006/table">
            <a:tbl>
              <a:tblPr firstRow="1" bandRow="1">
                <a:tableStyleId>{5940675A-B579-460E-94D1-54222C63F5DA}</a:tableStyleId>
              </a:tblPr>
              <a:tblGrid>
                <a:gridCol w="957580"/>
                <a:gridCol w="956945"/>
                <a:gridCol w="5779770"/>
                <a:gridCol w="3016885"/>
              </a:tblGrid>
              <a:tr h="615950">
                <a:tc gridSpan="2">
                  <a:txBody>
                    <a:bodyPr/>
                    <a:p>
                      <a:pPr indent="0" algn="ctr">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非晶体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672465">
                <a:tc gridSpan="2">
                  <a:txBody>
                    <a:bodyPr/>
                    <a:p>
                      <a:pPr indent="0" algn="ctr">
                        <a:buNone/>
                      </a:pPr>
                      <a:r>
                        <a:rPr lang="en-US" altLang="zh-CN" sz="2400" b="0">
                          <a:latin typeface="黑体" panose="02010609060101010101" pitchFamily="49" charset="-122"/>
                          <a:ea typeface="黑体" panose="02010609060101010101" pitchFamily="49" charset="-122"/>
                        </a:rPr>
                        <a:t>有无熔点、凝固点</a:t>
                      </a:r>
                      <a:endParaRPr lang="en-US" altLang="zh-CN"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5285">
                <a:tc rowSpan="3">
                  <a:txBody>
                    <a:bodyPr/>
                    <a:p>
                      <a:pPr indent="0" algn="ctr">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熔化规律</a:t>
                      </a:r>
                      <a:endParaRPr lang="en-US"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latin typeface="Times New Roman" panose="02020603050405020304" pitchFamily="18" charset="0"/>
                        </a:rPr>
                        <a:t>图像</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p>
                      <a:pPr indent="0" algn="ctr">
                        <a:buNone/>
                      </a:pPr>
                      <a:r>
                        <a:rPr lang="en-US" altLang="zh-CN" sz="2400" b="0">
                          <a:latin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p>
                      <a:pPr indent="0" algn="ctr">
                        <a:buNone/>
                      </a:pPr>
                      <a:r>
                        <a:rPr lang="en-US" altLang="zh-CN" sz="2400" b="0">
                          <a:latin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227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特点</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sz="2400" b="0">
                          <a:latin typeface="Times New Roman" panose="02020603050405020304" pitchFamily="18" charset="0"/>
                          <a:cs typeface="Times New Roman" panose="02020603050405020304" pitchFamily="18" charset="0"/>
                        </a:rPr>
                        <a:t>熔化前(</a:t>
                      </a:r>
                      <a:r>
                        <a:rPr lang="en-US" sz="2400" b="0" i="1">
                          <a:latin typeface="Times New Roman" panose="02020603050405020304" pitchFamily="18" charset="0"/>
                          <a:cs typeface="Times New Roman" panose="02020603050405020304" pitchFamily="18" charset="0"/>
                        </a:rPr>
                        <a:t>AB</a:t>
                      </a:r>
                      <a:r>
                        <a:rPr lang="en-US" sz="2400" b="0">
                          <a:latin typeface="Times New Roman" panose="02020603050405020304" pitchFamily="18" charset="0"/>
                          <a:cs typeface="Times New Roman" panose="02020603050405020304" pitchFamily="18" charset="0"/>
                        </a:rPr>
                        <a:t>段)：持续吸热，温度</a:t>
                      </a:r>
                      <a:r>
                        <a:rPr lang="en-US" sz="2400" b="0">
                          <a:latin typeface="宋体" panose="02010600030101010101" pitchFamily="2" charset="-122"/>
                        </a:rPr>
                        <a:t>________</a:t>
                      </a:r>
                      <a:r>
                        <a:rPr lang="zh-CN" sz="2400" b="0">
                          <a:ea typeface="宋体" panose="02010600030101010101" pitchFamily="2" charset="-122"/>
                        </a:rPr>
                        <a:t>，为</a:t>
                      </a:r>
                      <a:r>
                        <a:rPr lang="en-US" sz="2400" b="0">
                          <a:latin typeface="宋体" panose="02010600030101010101" pitchFamily="2" charset="-122"/>
                        </a:rPr>
                        <a:t>________</a:t>
                      </a:r>
                      <a:r>
                        <a:rPr lang="zh-CN" sz="2400" b="0">
                          <a:ea typeface="宋体" panose="02010600030101010101" pitchFamily="2" charset="-122"/>
                        </a:rPr>
                        <a:t>态</a:t>
                      </a:r>
                      <a:r>
                        <a:rPr lang="en-US" sz="2400" b="0">
                          <a:latin typeface="Times New Roman" panose="02020603050405020304" pitchFamily="18" charset="0"/>
                          <a:cs typeface="Times New Roman" panose="02020603050405020304" pitchFamily="18" charset="0"/>
                        </a:rPr>
                        <a:t>熔化时(</a:t>
                      </a:r>
                      <a:r>
                        <a:rPr lang="en-US" sz="2400" b="0" i="1">
                          <a:latin typeface="Times New Roman" panose="02020603050405020304" pitchFamily="18" charset="0"/>
                          <a:cs typeface="Times New Roman" panose="02020603050405020304" pitchFamily="18" charset="0"/>
                        </a:rPr>
                        <a:t>BC</a:t>
                      </a:r>
                      <a:r>
                        <a:rPr lang="en-US" sz="2400" b="0">
                          <a:latin typeface="Times New Roman" panose="02020603050405020304" pitchFamily="18" charset="0"/>
                          <a:cs typeface="Times New Roman" panose="02020603050405020304" pitchFamily="18" charset="0"/>
                        </a:rPr>
                        <a:t>段)：持续吸热，温度</a:t>
                      </a:r>
                      <a:r>
                        <a:rPr lang="en-US" sz="2400" b="0">
                          <a:latin typeface="宋体" panose="02010600030101010101" pitchFamily="2" charset="-122"/>
                        </a:rPr>
                        <a:t>________</a:t>
                      </a:r>
                      <a:r>
                        <a:rPr lang="zh-CN" sz="2400" b="0">
                          <a:ea typeface="宋体" panose="02010600030101010101" pitchFamily="2" charset="-122"/>
                        </a:rPr>
                        <a:t>，为</a:t>
                      </a:r>
                      <a:r>
                        <a:rPr lang="en-US" sz="2400" b="0">
                          <a:latin typeface="宋体" panose="02010600030101010101" pitchFamily="2" charset="-122"/>
                        </a:rPr>
                        <a:t>__________</a:t>
                      </a:r>
                      <a:r>
                        <a:rPr lang="zh-CN" sz="2400" b="0">
                          <a:ea typeface="宋体" panose="02010600030101010101" pitchFamily="2" charset="-122"/>
                        </a:rPr>
                        <a:t>态，此温度即为熔点</a:t>
                      </a:r>
                      <a:r>
                        <a:rPr lang="en-US" sz="2400" b="0">
                          <a:latin typeface="Times New Roman" panose="02020603050405020304" pitchFamily="18" charset="0"/>
                          <a:cs typeface="Times New Roman" panose="02020603050405020304" pitchFamily="18" charset="0"/>
                        </a:rPr>
                        <a:t>熔化后(</a:t>
                      </a:r>
                      <a:r>
                        <a:rPr lang="en-US" sz="2400" b="0" i="1">
                          <a:latin typeface="Times New Roman" panose="02020603050405020304" pitchFamily="18" charset="0"/>
                          <a:cs typeface="Times New Roman" panose="02020603050405020304" pitchFamily="18" charset="0"/>
                        </a:rPr>
                        <a:t>CD</a:t>
                      </a:r>
                      <a:r>
                        <a:rPr lang="en-US" sz="2400" b="0">
                          <a:latin typeface="Times New Roman" panose="02020603050405020304" pitchFamily="18" charset="0"/>
                          <a:cs typeface="Times New Roman" panose="02020603050405020304" pitchFamily="18" charset="0"/>
                        </a:rPr>
                        <a:t>段)：为</a:t>
                      </a:r>
                      <a:r>
                        <a:rPr lang="en-US" sz="2400" b="0">
                          <a:latin typeface="宋体" panose="02010600030101010101" pitchFamily="2" charset="-122"/>
                        </a:rPr>
                        <a:t>________</a:t>
                      </a:r>
                      <a:r>
                        <a:rPr lang="zh-CN" sz="2400" b="0">
                          <a:ea typeface="宋体" panose="02010600030101010101" pitchFamily="2" charset="-122"/>
                        </a:rPr>
                        <a:t>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持续吸收热量，温度</a:t>
                      </a:r>
                      <a:r>
                        <a:rPr lang="en-US" sz="2400" b="0">
                          <a:latin typeface="宋体" panose="02010600030101010101" pitchFamily="2" charset="-122"/>
                        </a:rPr>
                        <a:t>____________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533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熔化条件</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温度达到熔点，不断</a:t>
                      </a:r>
                      <a:r>
                        <a:rPr lang="en-US" sz="2400" b="0">
                          <a:latin typeface="宋体" panose="02010600030101010101" pitchFamily="2" charset="-122"/>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吸收热量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2" name="图片 -2147482538"/>
          <p:cNvPicPr>
            <a:picLocks noChangeAspect="1"/>
          </p:cNvPicPr>
          <p:nvPr/>
        </p:nvPicPr>
        <p:blipFill>
          <a:blip r:embed="rId2"/>
          <a:stretch>
            <a:fillRect/>
          </a:stretch>
        </p:blipFill>
        <p:spPr>
          <a:xfrm>
            <a:off x="4474210" y="2395220"/>
            <a:ext cx="1382395" cy="1382395"/>
          </a:xfrm>
          <a:prstGeom prst="rect">
            <a:avLst/>
          </a:prstGeom>
          <a:noFill/>
          <a:ln w="9525">
            <a:noFill/>
          </a:ln>
        </p:spPr>
      </p:pic>
      <p:pic>
        <p:nvPicPr>
          <p:cNvPr id="3" name="图片 -2147482537"/>
          <p:cNvPicPr>
            <a:picLocks noChangeAspect="1"/>
          </p:cNvPicPr>
          <p:nvPr/>
        </p:nvPicPr>
        <p:blipFill>
          <a:blip r:embed="rId3"/>
          <a:stretch>
            <a:fillRect/>
          </a:stretch>
        </p:blipFill>
        <p:spPr>
          <a:xfrm>
            <a:off x="8971280" y="2362200"/>
            <a:ext cx="1378585" cy="1415415"/>
          </a:xfrm>
          <a:prstGeom prst="rect">
            <a:avLst/>
          </a:prstGeom>
          <a:noFill/>
          <a:ln w="9525">
            <a:noFill/>
          </a:ln>
        </p:spPr>
      </p:pic>
      <p:sp>
        <p:nvSpPr>
          <p:cNvPr id="100" name="文本框 99"/>
          <p:cNvSpPr txBox="1"/>
          <p:nvPr/>
        </p:nvSpPr>
        <p:spPr>
          <a:xfrm>
            <a:off x="4903470" y="1514475"/>
            <a:ext cx="5232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有</a:t>
            </a:r>
            <a:endParaRPr lang="zh-CN" altLang="en-US"/>
          </a:p>
        </p:txBody>
      </p:sp>
      <p:sp>
        <p:nvSpPr>
          <p:cNvPr id="4" name="文本框 3"/>
          <p:cNvSpPr txBox="1"/>
          <p:nvPr/>
        </p:nvSpPr>
        <p:spPr>
          <a:xfrm>
            <a:off x="9280525" y="1514475"/>
            <a:ext cx="55245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无</a:t>
            </a:r>
            <a:endParaRPr lang="zh-CN" altLang="en-US"/>
          </a:p>
        </p:txBody>
      </p:sp>
      <p:sp>
        <p:nvSpPr>
          <p:cNvPr id="5" name="文本框 4"/>
          <p:cNvSpPr txBox="1"/>
          <p:nvPr/>
        </p:nvSpPr>
        <p:spPr>
          <a:xfrm>
            <a:off x="6748780" y="3834765"/>
            <a:ext cx="824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升高</a:t>
            </a:r>
            <a:endParaRPr lang="zh-CN" altLang="en-US"/>
          </a:p>
        </p:txBody>
      </p:sp>
      <p:sp>
        <p:nvSpPr>
          <p:cNvPr id="6" name="文本框 5"/>
          <p:cNvSpPr txBox="1"/>
          <p:nvPr/>
        </p:nvSpPr>
        <p:spPr>
          <a:xfrm>
            <a:off x="2893060" y="4220845"/>
            <a:ext cx="639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a:t>
            </a:r>
            <a:endParaRPr lang="zh-CN" altLang="en-US"/>
          </a:p>
        </p:txBody>
      </p:sp>
      <p:sp>
        <p:nvSpPr>
          <p:cNvPr id="7" name="文本框 6"/>
          <p:cNvSpPr txBox="1"/>
          <p:nvPr/>
        </p:nvSpPr>
        <p:spPr>
          <a:xfrm>
            <a:off x="3074670" y="4573270"/>
            <a:ext cx="873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9" name="文本框 8"/>
          <p:cNvSpPr txBox="1"/>
          <p:nvPr/>
        </p:nvSpPr>
        <p:spPr>
          <a:xfrm>
            <a:off x="4762500" y="4582795"/>
            <a:ext cx="1419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固液共存</a:t>
            </a:r>
            <a:endParaRPr lang="zh-CN" altLang="en-US"/>
          </a:p>
        </p:txBody>
      </p:sp>
      <p:sp>
        <p:nvSpPr>
          <p:cNvPr id="10" name="文本框 9"/>
          <p:cNvSpPr txBox="1"/>
          <p:nvPr/>
        </p:nvSpPr>
        <p:spPr>
          <a:xfrm>
            <a:off x="6339840" y="4932680"/>
            <a:ext cx="581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a:t>
            </a:r>
            <a:endParaRPr lang="zh-CN" altLang="en-US"/>
          </a:p>
        </p:txBody>
      </p:sp>
      <p:sp>
        <p:nvSpPr>
          <p:cNvPr id="11" name="文本框 10"/>
          <p:cNvSpPr txBox="1"/>
          <p:nvPr/>
        </p:nvSpPr>
        <p:spPr>
          <a:xfrm>
            <a:off x="8449310" y="4645025"/>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升高</a:t>
            </a:r>
            <a:endParaRPr lang="zh-CN" altLang="en-US"/>
          </a:p>
        </p:txBody>
      </p:sp>
      <p:sp>
        <p:nvSpPr>
          <p:cNvPr id="12" name="文本框 11"/>
          <p:cNvSpPr txBox="1"/>
          <p:nvPr/>
        </p:nvSpPr>
        <p:spPr>
          <a:xfrm>
            <a:off x="6047740" y="5575300"/>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吸热</a:t>
            </a:r>
            <a:endParaRPr lang="zh-CN" altLang="en-US"/>
          </a:p>
        </p:txBody>
      </p:sp>
      <p:sp>
        <p:nvSpPr>
          <p:cNvPr id="43" name="流程图: 终止 42">
            <a:hlinkClick r:id="rId4" action="ppaction://hlinksldjump"/>
          </p:cNvPr>
          <p:cNvSpPr/>
          <p:nvPr/>
        </p:nvSpPr>
        <p:spPr>
          <a:xfrm>
            <a:off x="11222355" y="4455795"/>
            <a:ext cx="617220" cy="17729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5" grpId="0"/>
      <p:bldP spid="5" grpId="1"/>
      <p:bldP spid="6" grpId="0"/>
      <p:bldP spid="6" grpId="1"/>
      <p:bldP spid="7" grpId="0"/>
      <p:bldP spid="7" grpId="1"/>
      <p:bldP spid="9" grpId="0"/>
      <p:bldP spid="9" grpId="1"/>
      <p:bldP spid="10" grpId="0"/>
      <p:bldP spid="10" grpId="1"/>
      <p:bldP spid="11" grpId="0"/>
      <p:bldP spid="11" grpId="1"/>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 name="表格 6"/>
          <p:cNvGraphicFramePr/>
          <p:nvPr>
            <p:custDataLst>
              <p:tags r:id="rId1"/>
            </p:custDataLst>
          </p:nvPr>
        </p:nvGraphicFramePr>
        <p:xfrm>
          <a:off x="991553" y="698500"/>
          <a:ext cx="9939655" cy="5732145"/>
        </p:xfrm>
        <a:graphic>
          <a:graphicData uri="http://schemas.openxmlformats.org/drawingml/2006/table">
            <a:tbl>
              <a:tblPr firstRow="1" bandRow="1">
                <a:tableStyleId>{5940675A-B579-460E-94D1-54222C63F5DA}</a:tableStyleId>
              </a:tblPr>
              <a:tblGrid>
                <a:gridCol w="828040"/>
                <a:gridCol w="1407795"/>
                <a:gridCol w="5134610"/>
                <a:gridCol w="2569210"/>
              </a:tblGrid>
              <a:tr h="742950">
                <a:tc gridSpan="2">
                  <a:txBody>
                    <a:bodyPr/>
                    <a:p>
                      <a:pPr indent="0" algn="ctr">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非晶体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1599565">
                <a:tc rowSpan="3">
                  <a:txBody>
                    <a:bodyPr/>
                    <a:p>
                      <a:pPr indent="0" algn="ctr">
                        <a:buNone/>
                      </a:pPr>
                      <a:r>
                        <a:rPr lang="en-US" altLang="zh-CN" sz="2400">
                          <a:latin typeface="黑体" panose="02010609060101010101" pitchFamily="49" charset="-122"/>
                          <a:ea typeface="黑体" panose="02010609060101010101" pitchFamily="49" charset="-122"/>
                          <a:sym typeface="Arial" panose="020B0604020202020204" pitchFamily="34" charset="0"/>
                        </a:rPr>
                        <a:t>凝固规律</a:t>
                      </a:r>
                      <a:endParaRPr lang="en-US"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zh-CN" altLang="en-US" sz="2400" b="0">
                          <a:latin typeface="Times New Roman" panose="02020603050405020304" pitchFamily="18" charset="0"/>
                          <a:ea typeface="宋体" panose="02010600030101010101" pitchFamily="2" charset="-122"/>
                          <a:cs typeface="Times New Roman" panose="02020603050405020304" pitchFamily="18" charset="0"/>
                        </a:rPr>
                        <a:t>图像</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6857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特点</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凝固前(</a:t>
                      </a:r>
                      <a:r>
                        <a:rPr lang="en-US" sz="2400" b="0" i="1">
                          <a:latin typeface="Times New Roman" panose="02020603050405020304" pitchFamily="18" charset="0"/>
                          <a:cs typeface="Times New Roman" panose="02020603050405020304" pitchFamily="18" charset="0"/>
                        </a:rPr>
                        <a:t>AB</a:t>
                      </a:r>
                      <a:r>
                        <a:rPr lang="en-US" sz="2400" b="0">
                          <a:latin typeface="Times New Roman" panose="02020603050405020304" pitchFamily="18" charset="0"/>
                          <a:cs typeface="Times New Roman" panose="02020603050405020304" pitchFamily="18" charset="0"/>
                        </a:rPr>
                        <a:t>段)：持续放热，温度________，为________态凝固时(</a:t>
                      </a:r>
                      <a:r>
                        <a:rPr lang="en-US" sz="2400" b="0" i="1">
                          <a:latin typeface="Times New Roman" panose="02020603050405020304" pitchFamily="18" charset="0"/>
                          <a:cs typeface="Times New Roman" panose="02020603050405020304" pitchFamily="18" charset="0"/>
                        </a:rPr>
                        <a:t>BC</a:t>
                      </a:r>
                      <a:r>
                        <a:rPr lang="en-US" sz="2400" b="0">
                          <a:latin typeface="Times New Roman" panose="02020603050405020304" pitchFamily="18" charset="0"/>
                          <a:cs typeface="Times New Roman" panose="02020603050405020304" pitchFamily="18" charset="0"/>
                        </a:rPr>
                        <a:t>段)：持续放热，温度______，为__________态，此温度即为凝固点凝固后(</a:t>
                      </a:r>
                      <a:r>
                        <a:rPr lang="en-US" sz="2400" b="0" i="1">
                          <a:latin typeface="Times New Roman" panose="02020603050405020304" pitchFamily="18" charset="0"/>
                          <a:cs typeface="Times New Roman" panose="02020603050405020304" pitchFamily="18" charset="0"/>
                        </a:rPr>
                        <a:t>CD</a:t>
                      </a:r>
                      <a:r>
                        <a:rPr lang="en-US" sz="2400" b="0">
                          <a:latin typeface="Times New Roman" panose="02020603050405020304" pitchFamily="18" charset="0"/>
                          <a:ea typeface="宋体" panose="02010600030101010101" pitchFamily="2" charset="-122"/>
                          <a:cs typeface="Times New Roman" panose="02020603050405020304" pitchFamily="18" charset="0"/>
                        </a:rPr>
                        <a:t>段)：为</a:t>
                      </a:r>
                      <a:r>
                        <a:rPr lang="en-US" sz="2400" b="0">
                          <a:latin typeface="Times New Roman" panose="02020603050405020304" pitchFamily="18" charset="0"/>
                          <a:cs typeface="Times New Roman" panose="02020603050405020304" pitchFamily="18" charset="0"/>
                        </a:rPr>
                        <a:t>________态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持续放出热量，温度__________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105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凝固条件</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温度达到凝固点，不断________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放出热量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449320" y="3639185"/>
            <a:ext cx="89408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降低</a:t>
            </a:r>
            <a:endParaRPr lang="zh-CN" altLang="en-US"/>
          </a:p>
        </p:txBody>
      </p:sp>
      <p:sp>
        <p:nvSpPr>
          <p:cNvPr id="2" name="文本框 1"/>
          <p:cNvSpPr txBox="1"/>
          <p:nvPr/>
        </p:nvSpPr>
        <p:spPr>
          <a:xfrm>
            <a:off x="9261475" y="4353560"/>
            <a:ext cx="89408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降低</a:t>
            </a:r>
            <a:endParaRPr lang="zh-CN" altLang="en-US"/>
          </a:p>
        </p:txBody>
      </p:sp>
      <p:sp>
        <p:nvSpPr>
          <p:cNvPr id="3" name="文本框 2"/>
          <p:cNvSpPr txBox="1"/>
          <p:nvPr/>
        </p:nvSpPr>
        <p:spPr>
          <a:xfrm>
            <a:off x="5608320" y="3639185"/>
            <a:ext cx="5721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a:t>
            </a:r>
            <a:endParaRPr lang="zh-CN" altLang="en-US"/>
          </a:p>
        </p:txBody>
      </p:sp>
      <p:sp>
        <p:nvSpPr>
          <p:cNvPr id="4" name="文本框 3"/>
          <p:cNvSpPr txBox="1"/>
          <p:nvPr/>
        </p:nvSpPr>
        <p:spPr>
          <a:xfrm>
            <a:off x="6136005" y="4100830"/>
            <a:ext cx="8439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9" name="文本框 8"/>
          <p:cNvSpPr txBox="1"/>
          <p:nvPr/>
        </p:nvSpPr>
        <p:spPr>
          <a:xfrm>
            <a:off x="3445510" y="4531360"/>
            <a:ext cx="1419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固液共存</a:t>
            </a:r>
            <a:endParaRPr lang="zh-CN" altLang="en-US"/>
          </a:p>
        </p:txBody>
      </p:sp>
      <p:sp>
        <p:nvSpPr>
          <p:cNvPr id="5" name="文本框 4"/>
          <p:cNvSpPr txBox="1"/>
          <p:nvPr/>
        </p:nvSpPr>
        <p:spPr>
          <a:xfrm>
            <a:off x="5824855" y="5035550"/>
            <a:ext cx="5918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a:t>
            </a:r>
            <a:endParaRPr lang="zh-CN" altLang="en-US"/>
          </a:p>
        </p:txBody>
      </p:sp>
      <p:sp>
        <p:nvSpPr>
          <p:cNvPr id="6" name="文本框 5"/>
          <p:cNvSpPr txBox="1"/>
          <p:nvPr/>
        </p:nvSpPr>
        <p:spPr>
          <a:xfrm>
            <a:off x="6560185" y="5760720"/>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放热</a:t>
            </a:r>
            <a:endParaRPr lang="zh-CN" altLang="en-US"/>
          </a:p>
        </p:txBody>
      </p:sp>
      <p:sp>
        <p:nvSpPr>
          <p:cNvPr id="8" name="流程图: 终止 7">
            <a:hlinkClick r:id="rId2" action="ppaction://hlinksldjump"/>
          </p:cNvPr>
          <p:cNvSpPr/>
          <p:nvPr/>
        </p:nvSpPr>
        <p:spPr>
          <a:xfrm>
            <a:off x="8763635" y="49834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pic>
        <p:nvPicPr>
          <p:cNvPr id="10" name="图片 -2147482534"/>
          <p:cNvPicPr>
            <a:picLocks noChangeAspect="1"/>
          </p:cNvPicPr>
          <p:nvPr/>
        </p:nvPicPr>
        <p:blipFill>
          <a:blip r:embed="rId3"/>
          <a:stretch>
            <a:fillRect/>
          </a:stretch>
        </p:blipFill>
        <p:spPr>
          <a:xfrm>
            <a:off x="5268595" y="1562735"/>
            <a:ext cx="1339850" cy="1395730"/>
          </a:xfrm>
          <a:prstGeom prst="rect">
            <a:avLst/>
          </a:prstGeom>
          <a:noFill/>
          <a:ln w="9525">
            <a:noFill/>
          </a:ln>
        </p:spPr>
      </p:pic>
      <p:pic>
        <p:nvPicPr>
          <p:cNvPr id="11" name="图片 -2147482533"/>
          <p:cNvPicPr>
            <a:picLocks noChangeAspect="1"/>
          </p:cNvPicPr>
          <p:nvPr/>
        </p:nvPicPr>
        <p:blipFill>
          <a:blip r:embed="rId4"/>
          <a:stretch>
            <a:fillRect/>
          </a:stretch>
        </p:blipFill>
        <p:spPr>
          <a:xfrm>
            <a:off x="9080500" y="1471930"/>
            <a:ext cx="1430655" cy="151066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9" grpId="0"/>
      <p:bldP spid="9" grpId="1"/>
      <p:bldP spid="5" grpId="0"/>
      <p:bldP spid="5" grpId="1"/>
      <p:bldP spid="2" grpId="0"/>
      <p:bldP spid="2"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434340" y="952500"/>
            <a:ext cx="4751070" cy="521970"/>
            <a:chOff x="894" y="3246"/>
            <a:chExt cx="7482" cy="822"/>
          </a:xfrm>
        </p:grpSpPr>
        <p:sp>
          <p:nvSpPr>
            <p:cNvPr id="20481" name="文本框 4"/>
            <p:cNvSpPr txBox="1"/>
            <p:nvPr/>
          </p:nvSpPr>
          <p:spPr>
            <a:xfrm>
              <a:off x="3894" y="3246"/>
              <a:ext cx="4482"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汽化的两种方式</a:t>
              </a:r>
              <a:endParaRPr sz="2800" dirty="0">
                <a:latin typeface="黑体" panose="02010609060101010101" pitchFamily="49" charset="-122"/>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aphicFrame>
        <p:nvGraphicFramePr>
          <p:cNvPr id="9" name="表格 8"/>
          <p:cNvGraphicFramePr/>
          <p:nvPr>
            <p:custDataLst>
              <p:tags r:id="rId2"/>
            </p:custDataLst>
          </p:nvPr>
        </p:nvGraphicFramePr>
        <p:xfrm>
          <a:off x="414655" y="1744345"/>
          <a:ext cx="11385550" cy="4534535"/>
        </p:xfrm>
        <a:graphic>
          <a:graphicData uri="http://schemas.openxmlformats.org/drawingml/2006/table">
            <a:tbl>
              <a:tblPr firstRow="1" bandRow="1">
                <a:tableStyleId>{5940675A-B579-460E-94D1-54222C63F5DA}</a:tableStyleId>
              </a:tblPr>
              <a:tblGrid>
                <a:gridCol w="494665"/>
                <a:gridCol w="1965960"/>
                <a:gridCol w="4129405"/>
                <a:gridCol w="4795520"/>
              </a:tblGrid>
              <a:tr h="548640">
                <a:tc gridSpan="2">
                  <a:txBody>
                    <a:bodyPr/>
                    <a:p>
                      <a:pPr indent="0" algn="ctr" fontAlgn="auto">
                        <a:lnSpc>
                          <a:spcPct val="150000"/>
                        </a:lnSpc>
                        <a:buNone/>
                      </a:pPr>
                      <a:r>
                        <a:rPr lang="en-US" altLang="zh-CN" sz="2400" b="0">
                          <a:latin typeface="黑体" panose="02010609060101010101" pitchFamily="49" charset="-122"/>
                          <a:ea typeface="黑体" panose="02010609060101010101" pitchFamily="49" charset="-122"/>
                        </a:rPr>
                        <a:t>方式</a:t>
                      </a:r>
                      <a:endParaRPr lang="en-US" altLang="zh-CN"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蒸发</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沸腾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694055">
                <a:tc rowSpan="5">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不同点</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发生部位</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液体______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液体________和________同时发生</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发生条件</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在________温度下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达到______，持续吸热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剧烈程度</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______的汽化现象</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______的汽化现象</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592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影响因素</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温度越高，蒸发越快；表面积越大，蒸发越______；表面空气流动速度越快，蒸发越快</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液体的沸点随液面上方气压增大而________，随液面上方气压减小而________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相同点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都是________现象，都需要______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100" name="文本框 99"/>
          <p:cNvSpPr txBox="1"/>
          <p:nvPr/>
        </p:nvSpPr>
        <p:spPr>
          <a:xfrm>
            <a:off x="4830445" y="2414270"/>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表面</a:t>
            </a:r>
            <a:endParaRPr lang="zh-CN" altLang="en-US"/>
          </a:p>
        </p:txBody>
      </p:sp>
      <p:sp>
        <p:nvSpPr>
          <p:cNvPr id="2" name="文本框 1"/>
          <p:cNvSpPr txBox="1"/>
          <p:nvPr/>
        </p:nvSpPr>
        <p:spPr>
          <a:xfrm>
            <a:off x="7820025" y="2414270"/>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表面</a:t>
            </a:r>
            <a:endParaRPr lang="zh-CN" altLang="en-US"/>
          </a:p>
        </p:txBody>
      </p:sp>
      <p:sp>
        <p:nvSpPr>
          <p:cNvPr id="3" name="文本框 2"/>
          <p:cNvSpPr txBox="1"/>
          <p:nvPr/>
        </p:nvSpPr>
        <p:spPr>
          <a:xfrm>
            <a:off x="9504045" y="2414270"/>
            <a:ext cx="8153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内部</a:t>
            </a:r>
            <a:endParaRPr lang="zh-CN" altLang="en-US"/>
          </a:p>
        </p:txBody>
      </p:sp>
      <p:sp>
        <p:nvSpPr>
          <p:cNvPr id="4" name="文本框 3"/>
          <p:cNvSpPr txBox="1"/>
          <p:nvPr/>
        </p:nvSpPr>
        <p:spPr>
          <a:xfrm>
            <a:off x="4197350" y="3047365"/>
            <a:ext cx="873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任意</a:t>
            </a:r>
            <a:endParaRPr lang="zh-CN" altLang="en-US"/>
          </a:p>
        </p:txBody>
      </p:sp>
      <p:sp>
        <p:nvSpPr>
          <p:cNvPr id="5" name="文本框 4"/>
          <p:cNvSpPr txBox="1"/>
          <p:nvPr/>
        </p:nvSpPr>
        <p:spPr>
          <a:xfrm>
            <a:off x="8559800" y="3047365"/>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沸点</a:t>
            </a:r>
            <a:endParaRPr lang="zh-CN" altLang="en-US"/>
          </a:p>
        </p:txBody>
      </p:sp>
      <p:sp>
        <p:nvSpPr>
          <p:cNvPr id="6" name="文本框 5"/>
          <p:cNvSpPr txBox="1"/>
          <p:nvPr/>
        </p:nvSpPr>
        <p:spPr>
          <a:xfrm>
            <a:off x="3720465" y="3592195"/>
            <a:ext cx="873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缓慢</a:t>
            </a:r>
            <a:endParaRPr lang="zh-CN" altLang="en-US"/>
          </a:p>
        </p:txBody>
      </p:sp>
      <p:sp>
        <p:nvSpPr>
          <p:cNvPr id="7" name="文本框 6"/>
          <p:cNvSpPr txBox="1"/>
          <p:nvPr/>
        </p:nvSpPr>
        <p:spPr>
          <a:xfrm>
            <a:off x="8209280" y="3592195"/>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剧烈</a:t>
            </a:r>
            <a:endParaRPr lang="zh-CN" altLang="en-US"/>
          </a:p>
        </p:txBody>
      </p:sp>
      <p:sp>
        <p:nvSpPr>
          <p:cNvPr id="10" name="文本框 9"/>
          <p:cNvSpPr txBox="1"/>
          <p:nvPr/>
        </p:nvSpPr>
        <p:spPr>
          <a:xfrm>
            <a:off x="4918075" y="4692650"/>
            <a:ext cx="533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快</a:t>
            </a:r>
            <a:endParaRPr lang="zh-CN" altLang="en-US"/>
          </a:p>
        </p:txBody>
      </p:sp>
      <p:sp>
        <p:nvSpPr>
          <p:cNvPr id="11" name="文本框 10"/>
          <p:cNvSpPr txBox="1"/>
          <p:nvPr/>
        </p:nvSpPr>
        <p:spPr>
          <a:xfrm>
            <a:off x="7254875" y="4692650"/>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升高</a:t>
            </a:r>
            <a:endParaRPr lang="zh-CN" altLang="en-US"/>
          </a:p>
        </p:txBody>
      </p:sp>
      <p:sp>
        <p:nvSpPr>
          <p:cNvPr id="12" name="文本框 11"/>
          <p:cNvSpPr txBox="1"/>
          <p:nvPr/>
        </p:nvSpPr>
        <p:spPr>
          <a:xfrm>
            <a:off x="7196455" y="5247640"/>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a:p>
        </p:txBody>
      </p:sp>
      <p:sp>
        <p:nvSpPr>
          <p:cNvPr id="13" name="文本框 12"/>
          <p:cNvSpPr txBox="1"/>
          <p:nvPr/>
        </p:nvSpPr>
        <p:spPr>
          <a:xfrm>
            <a:off x="5873115" y="5789930"/>
            <a:ext cx="805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a:p>
        </p:txBody>
      </p:sp>
      <p:sp>
        <p:nvSpPr>
          <p:cNvPr id="14" name="文本框 13"/>
          <p:cNvSpPr txBox="1"/>
          <p:nvPr/>
        </p:nvSpPr>
        <p:spPr>
          <a:xfrm>
            <a:off x="8732520" y="5789930"/>
            <a:ext cx="824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吸热</a:t>
            </a:r>
            <a:endParaRPr lang="zh-CN" altLang="en-US"/>
          </a:p>
        </p:txBody>
      </p:sp>
      <p:sp>
        <p:nvSpPr>
          <p:cNvPr id="15" name="流程图: 终止 14">
            <a:hlinkClick r:id="rId3" action="ppaction://hlinksldjump"/>
          </p:cNvPr>
          <p:cNvSpPr/>
          <p:nvPr/>
        </p:nvSpPr>
        <p:spPr>
          <a:xfrm>
            <a:off x="9679305" y="95631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5" grpId="0"/>
      <p:bldP spid="5" grpId="1"/>
      <p:bldP spid="6" grpId="0"/>
      <p:bldP spid="6" grpId="1"/>
      <p:bldP spid="7" grpId="0"/>
      <p:bldP spid="7" grpId="1"/>
      <p:bldP spid="10" grpId="0"/>
      <p:bldP spid="10" grpId="1"/>
      <p:bldP spid="11" grpId="0"/>
      <p:bldP spid="11" grpId="1"/>
      <p:bldP spid="12" grpId="0"/>
      <p:bldP spid="12" grpId="1"/>
      <p:bldP spid="13" grpId="0"/>
      <p:bldP spid="13" grpId="1"/>
      <p:bldP spid="14" grpId="0"/>
      <p:bldP spid="1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77900" y="1144270"/>
            <a:ext cx="4552950" cy="648335"/>
            <a:chOff x="1456" y="3050"/>
            <a:chExt cx="7170" cy="1021"/>
          </a:xfrm>
        </p:grpSpPr>
        <p:sp>
          <p:nvSpPr>
            <p:cNvPr id="6" name="文本框 5"/>
            <p:cNvSpPr txBox="1"/>
            <p:nvPr/>
          </p:nvSpPr>
          <p:spPr>
            <a:xfrm>
              <a:off x="3000" y="3132"/>
              <a:ext cx="5626" cy="822"/>
            </a:xfrm>
            <a:prstGeom prst="rect">
              <a:avLst/>
            </a:prstGeom>
            <a:noFill/>
            <a:ln w="9525">
              <a:noFill/>
            </a:ln>
          </p:spPr>
          <p:txBody>
            <a:bodyPr wrap="square">
              <a:spAutoFit/>
            </a:bodyPr>
            <a:p>
              <a:pPr algn="l"/>
              <a:r>
                <a:rPr lang="zh-CN" sz="2800">
                  <a:ea typeface="黑体" panose="02010609060101010101" pitchFamily="49" charset="-122"/>
                </a:rPr>
                <a:t>教材图片分点练</a:t>
              </a:r>
              <a:endParaRPr lang="zh-CN" sz="2800">
                <a:ea typeface="黑体" panose="02010609060101010101" pitchFamily="49" charset="-122"/>
              </a:endParaRPr>
            </a:p>
          </p:txBody>
        </p:sp>
        <p:pic>
          <p:nvPicPr>
            <p:cNvPr id="10" name="图片 9" descr="二级标（14磅）"/>
            <p:cNvPicPr>
              <a:picLocks noChangeAspect="1"/>
            </p:cNvPicPr>
            <p:nvPr/>
          </p:nvPicPr>
          <p:blipFill>
            <a:blip r:embed="rId1"/>
            <a:stretch>
              <a:fillRect/>
            </a:stretch>
          </p:blipFill>
          <p:spPr>
            <a:xfrm>
              <a:off x="1456" y="3050"/>
              <a:ext cx="1243" cy="1021"/>
            </a:xfrm>
            <a:prstGeom prst="rect">
              <a:avLst/>
            </a:prstGeom>
          </p:spPr>
        </p:pic>
      </p:grpSp>
      <p:sp>
        <p:nvSpPr>
          <p:cNvPr id="7" name="文本框 6"/>
          <p:cNvSpPr txBox="1"/>
          <p:nvPr/>
        </p:nvSpPr>
        <p:spPr>
          <a:xfrm>
            <a:off x="781050" y="1984375"/>
            <a:ext cx="848423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为了探究常用温度计的工作原理，某同学取来一只装满煤油的玻璃瓶，用橡皮塞塞紧瓶口，再将一根两端开口的玻璃管穿过橡皮塞插入煤油中，就制成了如图所示一个简易温度计．</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温度计的工作原理</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自制温度计是根据液体</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的规律制成的，为了更明显地显示温度变化，应尽量选择</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较粗</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较细</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的玻璃管．当空气温度升高时，玻璃管内液面</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pic>
        <p:nvPicPr>
          <p:cNvPr id="2" name="图片 -2147482532"/>
          <p:cNvPicPr>
            <a:picLocks noChangeAspect="1"/>
          </p:cNvPicPr>
          <p:nvPr/>
        </p:nvPicPr>
        <p:blipFill>
          <a:blip r:embed="rId2"/>
          <a:stretch>
            <a:fillRect/>
          </a:stretch>
        </p:blipFill>
        <p:spPr>
          <a:xfrm>
            <a:off x="9703435" y="2153285"/>
            <a:ext cx="1183005" cy="2698750"/>
          </a:xfrm>
          <a:prstGeom prst="rect">
            <a:avLst/>
          </a:prstGeom>
          <a:noFill/>
          <a:ln w="9525">
            <a:noFill/>
          </a:ln>
        </p:spPr>
      </p:pic>
      <p:sp>
        <p:nvSpPr>
          <p:cNvPr id="19" name="文本框 18"/>
          <p:cNvSpPr txBox="1"/>
          <p:nvPr/>
        </p:nvSpPr>
        <p:spPr>
          <a:xfrm>
            <a:off x="9442450" y="5066030"/>
            <a:ext cx="1848485" cy="64516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P47</a:t>
            </a:r>
            <a:r>
              <a:rPr lang="zh-CN" sz="1800">
                <a:cs typeface="仿宋_GB2312" charset="0"/>
              </a:rPr>
              <a:t>图</a:t>
            </a:r>
            <a:r>
              <a:rPr lang="en-US" sz="1800">
                <a:latin typeface="Times New Roman" panose="02020603050405020304" pitchFamily="18" charset="0"/>
                <a:cs typeface="仿宋_GB2312" charset="0"/>
              </a:rPr>
              <a:t>3.1</a:t>
            </a:r>
            <a:r>
              <a:rPr lang="zh-CN" sz="1800">
                <a:cs typeface="仿宋_GB2312" charset="0"/>
              </a:rPr>
              <a:t>－</a:t>
            </a:r>
            <a:r>
              <a:rPr lang="en-US" sz="1800">
                <a:latin typeface="Times New Roman" panose="02020603050405020304" pitchFamily="18" charset="0"/>
                <a:cs typeface="仿宋_GB2312" charset="0"/>
              </a:rPr>
              <a:t>1)</a:t>
            </a:r>
            <a:endParaRPr lang="zh-CN" altLang="en-US" sz="1800"/>
          </a:p>
        </p:txBody>
      </p:sp>
      <p:sp>
        <p:nvSpPr>
          <p:cNvPr id="100" name="文本框 99"/>
          <p:cNvSpPr txBox="1"/>
          <p:nvPr/>
        </p:nvSpPr>
        <p:spPr>
          <a:xfrm>
            <a:off x="4394200" y="4269740"/>
            <a:ext cx="15170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热胀冷缩</a:t>
            </a:r>
            <a:endParaRPr lang="zh-CN" altLang="en-US"/>
          </a:p>
        </p:txBody>
      </p:sp>
      <p:sp>
        <p:nvSpPr>
          <p:cNvPr id="3" name="文本框 2"/>
          <p:cNvSpPr txBox="1"/>
          <p:nvPr/>
        </p:nvSpPr>
        <p:spPr>
          <a:xfrm>
            <a:off x="5601335" y="4852035"/>
            <a:ext cx="9613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较细</a:t>
            </a:r>
            <a:endParaRPr lang="zh-CN" altLang="en-US"/>
          </a:p>
        </p:txBody>
      </p:sp>
      <p:sp>
        <p:nvSpPr>
          <p:cNvPr id="4" name="文本框 3"/>
          <p:cNvSpPr txBox="1"/>
          <p:nvPr/>
        </p:nvSpPr>
        <p:spPr>
          <a:xfrm>
            <a:off x="7684770" y="5389880"/>
            <a:ext cx="8350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上升</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4730" y="1555115"/>
            <a:ext cx="1016254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物理方法的应</a:t>
            </a:r>
            <a:r>
              <a:rPr lang="zh-CN" sz="2400">
                <a:latin typeface="Times New Roman" panose="02020603050405020304" pitchFamily="18" charset="0"/>
                <a:ea typeface="黑体" panose="02010609060101010101" pitchFamily="49" charset="-122"/>
              </a:rPr>
              <a:t>用</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探究声音产生的原因时，通过竖直悬挂的乒乓球反复被与其接触的正在发声的音叉弹开来显示声源在振动，与该温度计测温度所用的研究方法</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相同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不相同</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力的作用效果</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利用该实验装置用力挤压瓶子，观察到细玻璃管中的液面上升，说明力可以改变物体的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sp>
        <p:nvSpPr>
          <p:cNvPr id="2" name="文本框 1"/>
          <p:cNvSpPr txBox="1"/>
          <p:nvPr/>
        </p:nvSpPr>
        <p:spPr>
          <a:xfrm>
            <a:off x="1306830" y="3309620"/>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相同</a:t>
            </a:r>
            <a:endParaRPr lang="zh-CN" altLang="en-US"/>
          </a:p>
        </p:txBody>
      </p:sp>
      <p:sp>
        <p:nvSpPr>
          <p:cNvPr id="3" name="文本框 2"/>
          <p:cNvSpPr txBox="1"/>
          <p:nvPr/>
        </p:nvSpPr>
        <p:spPr>
          <a:xfrm>
            <a:off x="3419475" y="4951730"/>
            <a:ext cx="805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形状</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01370" y="1659890"/>
            <a:ext cx="737108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如图所示，在透明塑料袋中滴入几滴酒精，将袋挤瘪后把口扎紧，然后放入</a:t>
            </a:r>
            <a:r>
              <a:rPr lang="en-US" sz="2400">
                <a:latin typeface="Times New Roman" panose="02020603050405020304" pitchFamily="18" charset="0"/>
                <a:ea typeface="宋体" panose="02010600030101010101" pitchFamily="2" charset="-122"/>
              </a:rPr>
              <a:t>80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以上的热水中．</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物态变化的辨识及其吸放热判断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将袋子放入热水中，塑料袋鼓起，这是塑料袋里的酒精发生</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填物态变化名称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的缘故，从热水中拿出塑料袋，过一会儿看到的现象是</a:t>
            </a:r>
            <a:r>
              <a:rPr lang="en-US" sz="2400">
                <a:latin typeface="Times New Roman" panose="02020603050405020304" pitchFamily="18" charset="0"/>
                <a:ea typeface="宋体" panose="02010600030101010101" pitchFamily="2" charset="-122"/>
              </a:rPr>
              <a:t>_______________</a:t>
            </a:r>
            <a:r>
              <a:rPr lang="zh-CN" sz="2400">
                <a:ea typeface="宋体" panose="02010600030101010101" pitchFamily="2" charset="-122"/>
              </a:rPr>
              <a:t>．</a:t>
            </a:r>
            <a:endParaRPr lang="zh-CN" altLang="en-US" sz="2400"/>
          </a:p>
        </p:txBody>
      </p:sp>
      <p:pic>
        <p:nvPicPr>
          <p:cNvPr id="2" name="图片 -2147482531"/>
          <p:cNvPicPr>
            <a:picLocks noChangeAspect="1"/>
          </p:cNvPicPr>
          <p:nvPr/>
        </p:nvPicPr>
        <p:blipFill>
          <a:blip r:embed="rId1"/>
          <a:stretch>
            <a:fillRect/>
          </a:stretch>
        </p:blipFill>
        <p:spPr>
          <a:xfrm>
            <a:off x="8442325" y="2385060"/>
            <a:ext cx="2791460" cy="1868170"/>
          </a:xfrm>
          <a:prstGeom prst="rect">
            <a:avLst/>
          </a:prstGeom>
          <a:noFill/>
          <a:ln w="9525">
            <a:noFill/>
          </a:ln>
        </p:spPr>
      </p:pic>
      <p:sp>
        <p:nvSpPr>
          <p:cNvPr id="5" name="文本框 4"/>
          <p:cNvSpPr txBox="1"/>
          <p:nvPr/>
        </p:nvSpPr>
        <p:spPr>
          <a:xfrm>
            <a:off x="8554085" y="4609465"/>
            <a:ext cx="267970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P58</a:t>
            </a:r>
            <a:r>
              <a:rPr lang="zh-CN" sz="1800">
                <a:cs typeface="仿宋_GB2312" charset="0"/>
              </a:rPr>
              <a:t>图</a:t>
            </a:r>
            <a:r>
              <a:rPr lang="en-US" sz="1800">
                <a:latin typeface="Times New Roman" panose="02020603050405020304" pitchFamily="18" charset="0"/>
                <a:cs typeface="仿宋_GB2312" charset="0"/>
              </a:rPr>
              <a:t>3.3</a:t>
            </a:r>
            <a:r>
              <a:rPr lang="zh-CN" sz="1800">
                <a:cs typeface="仿宋_GB2312" charset="0"/>
              </a:rPr>
              <a:t>－</a:t>
            </a:r>
            <a:r>
              <a:rPr lang="en-US" sz="1800">
                <a:latin typeface="Times New Roman" panose="02020603050405020304" pitchFamily="18" charset="0"/>
                <a:cs typeface="仿宋_GB2312" charset="0"/>
              </a:rPr>
              <a:t>1</a:t>
            </a:r>
            <a:r>
              <a:rPr lang="zh-CN" sz="1800">
                <a:cs typeface="仿宋_GB2312" charset="0"/>
              </a:rPr>
              <a:t>丙</a:t>
            </a:r>
            <a:r>
              <a:rPr lang="en-US" sz="1800">
                <a:latin typeface="Times New Roman" panose="02020603050405020304" pitchFamily="18" charset="0"/>
                <a:cs typeface="仿宋_GB2312" charset="0"/>
              </a:rPr>
              <a:t>)</a:t>
            </a:r>
            <a:endParaRPr lang="zh-CN" altLang="en-US" sz="1800"/>
          </a:p>
        </p:txBody>
      </p:sp>
      <p:sp>
        <p:nvSpPr>
          <p:cNvPr id="100" name="文本框 99"/>
          <p:cNvSpPr txBox="1"/>
          <p:nvPr/>
        </p:nvSpPr>
        <p:spPr>
          <a:xfrm>
            <a:off x="2426335" y="3958590"/>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a:p>
        </p:txBody>
      </p:sp>
      <p:sp>
        <p:nvSpPr>
          <p:cNvPr id="4" name="文本框 3"/>
          <p:cNvSpPr txBox="1"/>
          <p:nvPr/>
        </p:nvSpPr>
        <p:spPr>
          <a:xfrm>
            <a:off x="936625" y="5068570"/>
            <a:ext cx="18275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塑料袋变瘪</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797560" y="723265"/>
            <a:ext cx="10868025" cy="563118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分子</a:t>
            </a:r>
            <a:r>
              <a:rPr lang="zh-CN" sz="2400">
                <a:latin typeface="Times New Roman" panose="02020603050405020304" pitchFamily="18" charset="0"/>
                <a:ea typeface="黑体" panose="02010609060101010101" pitchFamily="49" charset="-122"/>
              </a:rPr>
              <a:t>动理论</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松开塑料袋口，能够闻到浓浓的酒精味，这是因为分子在</a:t>
            </a:r>
            <a:r>
              <a:rPr lang="en-US" sz="2400">
                <a:latin typeface="Times New Roman" panose="02020603050405020304" pitchFamily="18" charset="0"/>
                <a:ea typeface="宋体" panose="02010600030101010101" pitchFamily="2" charset="-122"/>
              </a:rPr>
              <a:t>________________________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改变内能的方式</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将袋子放入热水中，塑料袋鼓起，塑料袋里的酒精的内能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增加</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减少</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，该过程是通过</a:t>
            </a:r>
            <a:r>
              <a:rPr lang="en-US" sz="2400">
                <a:latin typeface="Times New Roman" panose="02020603050405020304" pitchFamily="18" charset="0"/>
                <a:ea typeface="宋体" panose="02010600030101010101" pitchFamily="2" charset="-122"/>
              </a:rPr>
              <a:t>_________</a:t>
            </a:r>
            <a:r>
              <a:rPr lang="zh-CN" sz="2400">
                <a:ea typeface="宋体" panose="02010600030101010101" pitchFamily="2" charset="-122"/>
              </a:rPr>
              <a:t>的方式改变酒精的内能的．</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　推理类题</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小明猜想上述实验现象还可能是因为塑料袋中的空气未排尽受热膨胀了．取一个干燥的空塑料袋，将塑料袋挤瘪、密</a:t>
            </a:r>
            <a:r>
              <a:rPr lang="zh-CN" sz="2400">
                <a:latin typeface="Times New Roman" panose="02020603050405020304" pitchFamily="18" charset="0"/>
                <a:ea typeface="宋体" panose="02010600030101010101" pitchFamily="2" charset="-122"/>
              </a:rPr>
              <a:t>闭，放入热水中，观察塑料袋的体积基本没有变化，则小明的猜想</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sp>
        <p:nvSpPr>
          <p:cNvPr id="100" name="文本框 99"/>
          <p:cNvSpPr txBox="1"/>
          <p:nvPr/>
        </p:nvSpPr>
        <p:spPr>
          <a:xfrm>
            <a:off x="936625" y="1932940"/>
            <a:ext cx="36099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永不停息地做无规则运动</a:t>
            </a:r>
            <a:endParaRPr lang="zh-CN" altLang="en-US"/>
          </a:p>
        </p:txBody>
      </p:sp>
      <p:sp>
        <p:nvSpPr>
          <p:cNvPr id="2" name="文本框 1"/>
          <p:cNvSpPr txBox="1"/>
          <p:nvPr/>
        </p:nvSpPr>
        <p:spPr>
          <a:xfrm>
            <a:off x="9067165" y="3013710"/>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增加</a:t>
            </a:r>
            <a:endParaRPr lang="zh-CN" altLang="en-US"/>
          </a:p>
        </p:txBody>
      </p:sp>
      <p:sp>
        <p:nvSpPr>
          <p:cNvPr id="3" name="文本框 2"/>
          <p:cNvSpPr txBox="1"/>
          <p:nvPr/>
        </p:nvSpPr>
        <p:spPr>
          <a:xfrm>
            <a:off x="5396865" y="3559175"/>
            <a:ext cx="1127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热传递</a:t>
            </a:r>
            <a:endParaRPr lang="zh-CN" altLang="en-US"/>
          </a:p>
        </p:txBody>
      </p:sp>
      <p:sp>
        <p:nvSpPr>
          <p:cNvPr id="4" name="文本框 3"/>
          <p:cNvSpPr txBox="1"/>
          <p:nvPr/>
        </p:nvSpPr>
        <p:spPr>
          <a:xfrm>
            <a:off x="4546600" y="5779135"/>
            <a:ext cx="1233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不正确</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572135" y="1075055"/>
            <a:ext cx="1116647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炎热夏季，人们常常游泳降暑．如图所示，是小明刚从游泳池出来的情景．</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物态变化的辨识及吸放热判断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小明刚从游泳池中出来时，感觉比下</a:t>
            </a:r>
            <a:r>
              <a:rPr lang="zh-CN" sz="2400">
                <a:latin typeface="Times New Roman" panose="02020603050405020304" pitchFamily="18" charset="0"/>
                <a:ea typeface="宋体" panose="02010600030101010101" pitchFamily="2" charset="-122"/>
              </a:rPr>
              <a:t>水前冷，</a:t>
            </a:r>
            <a:endParaRPr lang="zh-CN" sz="2400">
              <a:latin typeface="Times New Roman" panose="02020603050405020304" pitchFamily="18" charset="0"/>
              <a:ea typeface="宋体" panose="02010600030101010101" pitchFamily="2" charset="-122"/>
            </a:endParaRPr>
          </a:p>
          <a:p>
            <a:pPr>
              <a:lnSpc>
                <a:spcPct val="150000"/>
              </a:lnSpc>
            </a:pPr>
            <a:r>
              <a:rPr lang="zh-CN" sz="2400">
                <a:latin typeface="Times New Roman" panose="02020603050405020304" pitchFamily="18" charset="0"/>
                <a:ea typeface="宋体" panose="02010600030101010101" pitchFamily="2" charset="-122"/>
              </a:rPr>
              <a:t>这是因为人体表面的水发生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时</a:t>
            </a:r>
            <a:r>
              <a:rPr lang="en-US" sz="2400">
                <a:latin typeface="Times New Roman" panose="02020603050405020304" pitchFamily="18" charset="0"/>
                <a:ea typeface="宋体" panose="02010600030101010101" pitchFamily="2" charset="-122"/>
              </a:rPr>
              <a:t>________</a:t>
            </a:r>
            <a:endParaRPr lang="en-US"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热导致的．</a:t>
            </a:r>
            <a:endParaRPr lang="zh-CN" sz="2400">
              <a:ea typeface="宋体" panose="02010600030101010101" pitchFamily="2" charset="-122"/>
            </a:endParaRPr>
          </a:p>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命题点2　解释生活中的光现象</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(2)从岸边看游泳池水的深度比实际的要________</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(选填“深”或“浅”)，这是由于光的________造成的，所以我们不能贸然独自下水，以免发生溺水事故．</a:t>
            </a:r>
            <a:endParaRPr lang="zh-CN" altLang="en-US" sz="2400">
              <a:latin typeface="Times New Roman" panose="02020603050405020304" pitchFamily="18" charset="0"/>
              <a:cs typeface="Times New Roman" panose="02020603050405020304" pitchFamily="18" charset="0"/>
            </a:endParaRPr>
          </a:p>
        </p:txBody>
      </p:sp>
      <p:pic>
        <p:nvPicPr>
          <p:cNvPr id="2" name="图片 -2147482530"/>
          <p:cNvPicPr>
            <a:picLocks noChangeAspect="1"/>
          </p:cNvPicPr>
          <p:nvPr/>
        </p:nvPicPr>
        <p:blipFill>
          <a:blip r:embed="rId1"/>
          <a:stretch>
            <a:fillRect/>
          </a:stretch>
        </p:blipFill>
        <p:spPr>
          <a:xfrm>
            <a:off x="7911465" y="1788795"/>
            <a:ext cx="2976245" cy="2476500"/>
          </a:xfrm>
          <a:prstGeom prst="rect">
            <a:avLst/>
          </a:prstGeom>
          <a:noFill/>
          <a:ln w="9525">
            <a:noFill/>
          </a:ln>
        </p:spPr>
      </p:pic>
      <p:sp>
        <p:nvSpPr>
          <p:cNvPr id="11" name="文本框 10"/>
          <p:cNvSpPr txBox="1"/>
          <p:nvPr/>
        </p:nvSpPr>
        <p:spPr>
          <a:xfrm>
            <a:off x="8208645" y="4570095"/>
            <a:ext cx="238188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P61</a:t>
            </a:r>
            <a:r>
              <a:rPr lang="zh-CN" sz="1800">
                <a:cs typeface="仿宋_GB2312" charset="0"/>
              </a:rPr>
              <a:t>图</a:t>
            </a:r>
            <a:r>
              <a:rPr lang="en-US" sz="1800">
                <a:latin typeface="Times New Roman" panose="02020603050405020304" pitchFamily="18" charset="0"/>
                <a:cs typeface="仿宋_GB2312" charset="0"/>
              </a:rPr>
              <a:t>3.3</a:t>
            </a:r>
            <a:r>
              <a:rPr lang="zh-CN" sz="1800">
                <a:cs typeface="仿宋_GB2312" charset="0"/>
              </a:rPr>
              <a:t>－</a:t>
            </a:r>
            <a:r>
              <a:rPr lang="en-US" sz="1800">
                <a:latin typeface="Times New Roman" panose="02020603050405020304" pitchFamily="18" charset="0"/>
                <a:cs typeface="仿宋_GB2312" charset="0"/>
              </a:rPr>
              <a:t>5)</a:t>
            </a:r>
            <a:endParaRPr lang="zh-CN" altLang="en-US" sz="1800"/>
          </a:p>
        </p:txBody>
      </p:sp>
      <p:sp>
        <p:nvSpPr>
          <p:cNvPr id="100" name="文本框 99"/>
          <p:cNvSpPr txBox="1"/>
          <p:nvPr/>
        </p:nvSpPr>
        <p:spPr>
          <a:xfrm>
            <a:off x="4520565" y="2797175"/>
            <a:ext cx="8648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a:p>
        </p:txBody>
      </p:sp>
      <p:sp>
        <p:nvSpPr>
          <p:cNvPr id="3" name="文本框 2"/>
          <p:cNvSpPr txBox="1"/>
          <p:nvPr/>
        </p:nvSpPr>
        <p:spPr>
          <a:xfrm>
            <a:off x="6185535" y="2797175"/>
            <a:ext cx="5626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a:t>
            </a:r>
            <a:endParaRPr lang="zh-CN" altLang="en-US"/>
          </a:p>
        </p:txBody>
      </p:sp>
      <p:sp>
        <p:nvSpPr>
          <p:cNvPr id="4" name="文本框 3"/>
          <p:cNvSpPr txBox="1"/>
          <p:nvPr/>
        </p:nvSpPr>
        <p:spPr>
          <a:xfrm>
            <a:off x="6176010" y="4478020"/>
            <a:ext cx="5816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浅</a:t>
            </a:r>
            <a:endParaRPr lang="zh-CN" altLang="en-US"/>
          </a:p>
        </p:txBody>
      </p:sp>
      <p:sp>
        <p:nvSpPr>
          <p:cNvPr id="5" name="文本框 4"/>
          <p:cNvSpPr txBox="1"/>
          <p:nvPr/>
        </p:nvSpPr>
        <p:spPr>
          <a:xfrm>
            <a:off x="5952490" y="5029200"/>
            <a:ext cx="86423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折射</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2" name="组合 3"/>
          <p:cNvGrpSpPr/>
          <p:nvPr/>
        </p:nvGrpSpPr>
        <p:grpSpPr>
          <a:xfrm>
            <a:off x="3161665" y="1268095"/>
            <a:ext cx="6338887" cy="822325"/>
            <a:chOff x="3671" y="4200"/>
            <a:chExt cx="9982" cy="1296"/>
          </a:xfrm>
        </p:grpSpPr>
        <p:sp>
          <p:nvSpPr>
            <p:cNvPr id="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4" name="组合 3"/>
            <p:cNvGrpSpPr/>
            <p:nvPr/>
          </p:nvGrpSpPr>
          <p:grpSpPr>
            <a:xfrm>
              <a:off x="3671" y="4200"/>
              <a:ext cx="2230" cy="1183"/>
              <a:chOff x="8163" y="4584"/>
              <a:chExt cx="2870" cy="1632"/>
            </a:xfrm>
          </p:grpSpPr>
          <p:pic>
            <p:nvPicPr>
              <p:cNvPr id="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 name="组合 11"/>
          <p:cNvGrpSpPr/>
          <p:nvPr/>
        </p:nvGrpSpPr>
        <p:grpSpPr>
          <a:xfrm>
            <a:off x="3161665" y="3231515"/>
            <a:ext cx="7087644" cy="751205"/>
            <a:chOff x="3529" y="5686"/>
            <a:chExt cx="11161" cy="1183"/>
          </a:xfrm>
        </p:grpSpPr>
        <p:sp>
          <p:nvSpPr>
            <p:cNvPr id="18" name="文本框 108">
              <a:hlinkClick r:id="rId4" action="ppaction://hlinksldjump"/>
            </p:cNvPr>
            <p:cNvSpPr txBox="1"/>
            <p:nvPr>
              <p:custDataLst>
                <p:tags r:id="rId5"/>
              </p:custDataLst>
            </p:nvPr>
          </p:nvSpPr>
          <p:spPr>
            <a:xfrm>
              <a:off x="5902" y="5686"/>
              <a:ext cx="8788" cy="957"/>
            </a:xfrm>
            <a:prstGeom prst="rect">
              <a:avLst/>
            </a:prstGeom>
            <a:noFill/>
            <a:ln w="9525">
              <a:noFill/>
            </a:ln>
          </p:spPr>
          <p:txBody>
            <a:bodyPr anchor="t"/>
            <a:p>
              <a:pPr algn="l">
                <a:lnSpc>
                  <a:spcPct val="120000"/>
                </a:lnSpc>
                <a:buSzPct val="100000"/>
              </a:pP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河南</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、备用卷精讲练</a:t>
              </a:r>
              <a:endPar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9" name="组合 12"/>
            <p:cNvGrpSpPr/>
            <p:nvPr/>
          </p:nvGrpSpPr>
          <p:grpSpPr>
            <a:xfrm>
              <a:off x="3529" y="5686"/>
              <a:ext cx="2230" cy="1183"/>
              <a:chOff x="8163" y="4584"/>
              <a:chExt cx="2870" cy="1632"/>
            </a:xfrm>
          </p:grpSpPr>
          <p:pic>
            <p:nvPicPr>
              <p:cNvPr id="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2" name="组合 12"/>
          <p:cNvGrpSpPr/>
          <p:nvPr/>
        </p:nvGrpSpPr>
        <p:grpSpPr>
          <a:xfrm>
            <a:off x="3161665" y="4119245"/>
            <a:ext cx="6337547" cy="751205"/>
            <a:chOff x="4643" y="7172"/>
            <a:chExt cx="9982" cy="1185"/>
          </a:xfrm>
        </p:grpSpPr>
        <p:sp>
          <p:nvSpPr>
            <p:cNvPr id="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24" name="组合 15"/>
            <p:cNvGrpSpPr/>
            <p:nvPr/>
          </p:nvGrpSpPr>
          <p:grpSpPr>
            <a:xfrm>
              <a:off x="4643" y="7172"/>
              <a:ext cx="2233" cy="1185"/>
              <a:chOff x="8163" y="4584"/>
              <a:chExt cx="2870" cy="1632"/>
            </a:xfrm>
          </p:grpSpPr>
          <p:pic>
            <p:nvPicPr>
              <p:cNvPr id="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7" name="矩形 26">
            <a:hlinkClick r:id="rId6" action="ppaction://hlinksldjump"/>
          </p:cNvPr>
          <p:cNvSpPr/>
          <p:nvPr/>
        </p:nvSpPr>
        <p:spPr>
          <a:xfrm>
            <a:off x="4182745" y="5123815"/>
            <a:ext cx="144907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8" name="矩形 27">
            <a:hlinkClick r:id="rId8" action="ppaction://hlinksldjump"/>
          </p:cNvPr>
          <p:cNvSpPr/>
          <p:nvPr/>
        </p:nvSpPr>
        <p:spPr>
          <a:xfrm>
            <a:off x="6355715" y="5123815"/>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9" name="矩形 28">
            <a:hlinkClick r:id="rId9" action="ppaction://hlinksldjump"/>
          </p:cNvPr>
          <p:cNvSpPr/>
          <p:nvPr/>
        </p:nvSpPr>
        <p:spPr>
          <a:xfrm>
            <a:off x="5652135" y="2452370"/>
            <a:ext cx="27686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教材图片分点练</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0" name="矩形 29">
            <a:hlinkClick r:id="rId1" action="ppaction://hlinksldjump"/>
          </p:cNvPr>
          <p:cNvSpPr/>
          <p:nvPr/>
        </p:nvSpPr>
        <p:spPr>
          <a:xfrm>
            <a:off x="3391535" y="2452370"/>
            <a:ext cx="161353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8210" y="1803400"/>
            <a:ext cx="682625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如图所示是某同学制作的小纸锅，已知纸的着火点约为</a:t>
            </a:r>
            <a:r>
              <a:rPr lang="en-US" sz="2400">
                <a:latin typeface="Times New Roman" panose="02020603050405020304" pitchFamily="18" charset="0"/>
                <a:ea typeface="宋体" panose="02010600030101010101" pitchFamily="2" charset="-122"/>
              </a:rPr>
              <a:t>180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，酒精灯外焰的温度约为</a:t>
            </a:r>
            <a:r>
              <a:rPr lang="en-US" sz="2400">
                <a:latin typeface="Times New Roman" panose="02020603050405020304" pitchFamily="18" charset="0"/>
                <a:ea typeface="宋体" panose="02010600030101010101" pitchFamily="2" charset="-122"/>
              </a:rPr>
              <a:t>500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物态变化辨识及吸放热判断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用酒精灯加热过程中，水面上方会冒出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填物态变化名称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形成的，此过程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热．</a:t>
            </a:r>
            <a:endParaRPr lang="zh-CN" altLang="en-US" sz="2400"/>
          </a:p>
        </p:txBody>
      </p:sp>
      <p:pic>
        <p:nvPicPr>
          <p:cNvPr id="2" name="图片 -2147482529"/>
          <p:cNvPicPr>
            <a:picLocks noChangeAspect="1"/>
          </p:cNvPicPr>
          <p:nvPr/>
        </p:nvPicPr>
        <p:blipFill>
          <a:blip r:embed="rId1"/>
          <a:stretch>
            <a:fillRect/>
          </a:stretch>
        </p:blipFill>
        <p:spPr>
          <a:xfrm>
            <a:off x="8337550" y="2632710"/>
            <a:ext cx="2715895" cy="1593215"/>
          </a:xfrm>
          <a:prstGeom prst="rect">
            <a:avLst/>
          </a:prstGeom>
          <a:noFill/>
          <a:ln w="9525">
            <a:noFill/>
          </a:ln>
        </p:spPr>
      </p:pic>
      <p:sp>
        <p:nvSpPr>
          <p:cNvPr id="3" name="文本框 2"/>
          <p:cNvSpPr txBox="1"/>
          <p:nvPr/>
        </p:nvSpPr>
        <p:spPr>
          <a:xfrm>
            <a:off x="8637270" y="4725035"/>
            <a:ext cx="227266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P60</a:t>
            </a:r>
            <a:r>
              <a:rPr lang="zh-CN" sz="1800">
                <a:latin typeface="Times New Roman" panose="02020603050405020304" pitchFamily="18" charset="0"/>
                <a:ea typeface="宋体" panose="02010600030101010101" pitchFamily="2" charset="-122"/>
              </a:rPr>
              <a:t>图</a:t>
            </a:r>
            <a:r>
              <a:rPr lang="en-US" sz="1800">
                <a:latin typeface="Times New Roman" panose="02020603050405020304" pitchFamily="18" charset="0"/>
                <a:cs typeface="仿宋_GB2312" charset="0"/>
              </a:rPr>
              <a:t>3.3</a:t>
            </a:r>
            <a:r>
              <a:rPr lang="zh-CN" sz="1800">
                <a:cs typeface="仿宋_GB2312" charset="0"/>
              </a:rPr>
              <a:t>－</a:t>
            </a:r>
            <a:r>
              <a:rPr lang="en-US" sz="1800">
                <a:latin typeface="Times New Roman" panose="02020603050405020304" pitchFamily="18" charset="0"/>
                <a:cs typeface="仿宋_GB2312" charset="0"/>
              </a:rPr>
              <a:t>4)</a:t>
            </a:r>
            <a:endParaRPr lang="zh-CN" altLang="en-US" sz="1800"/>
          </a:p>
        </p:txBody>
      </p:sp>
      <p:sp>
        <p:nvSpPr>
          <p:cNvPr id="4" name="文本框 3"/>
          <p:cNvSpPr txBox="1"/>
          <p:nvPr/>
        </p:nvSpPr>
        <p:spPr>
          <a:xfrm>
            <a:off x="3694430" y="4090035"/>
            <a:ext cx="8350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
        <p:nvSpPr>
          <p:cNvPr id="5" name="文本框 4"/>
          <p:cNvSpPr txBox="1"/>
          <p:nvPr/>
        </p:nvSpPr>
        <p:spPr>
          <a:xfrm>
            <a:off x="3151505" y="4632960"/>
            <a:ext cx="5429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3920" y="1356360"/>
            <a:ext cx="10334625"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水沸腾时温度的变化</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用酒精灯在纸锅下</a:t>
            </a:r>
            <a:r>
              <a:rPr lang="zh-CN" sz="2400">
                <a:latin typeface="Times New Roman" panose="02020603050405020304" pitchFamily="18" charset="0"/>
                <a:ea typeface="宋体" panose="02010600030101010101" pitchFamily="2" charset="-122"/>
              </a:rPr>
              <a:t>方加热，过一会水就会沸腾，而纸锅却不会燃烧，这是因为纸的着火点比水的沸点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．水沸腾后持续</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热，温度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，内能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后两空均选填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沸点与气压的关系</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若用温度计测得水的沸点为</a:t>
            </a:r>
            <a:r>
              <a:rPr lang="en-US" sz="2400">
                <a:latin typeface="Times New Roman" panose="02020603050405020304" pitchFamily="18" charset="0"/>
                <a:ea typeface="宋体" panose="02010600030101010101" pitchFamily="2" charset="-122"/>
              </a:rPr>
              <a:t>99 </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，则说明当地的气压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高于</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低于</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标准大气压</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4912360" y="2536825"/>
            <a:ext cx="6013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高</a:t>
            </a:r>
            <a:endParaRPr lang="zh-CN" altLang="en-US"/>
          </a:p>
        </p:txBody>
      </p:sp>
      <p:sp>
        <p:nvSpPr>
          <p:cNvPr id="3" name="文本框 2"/>
          <p:cNvSpPr txBox="1"/>
          <p:nvPr/>
        </p:nvSpPr>
        <p:spPr>
          <a:xfrm>
            <a:off x="1153160" y="3072765"/>
            <a:ext cx="5918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a:t>
            </a:r>
            <a:endParaRPr lang="zh-CN" altLang="en-US"/>
          </a:p>
        </p:txBody>
      </p:sp>
      <p:sp>
        <p:nvSpPr>
          <p:cNvPr id="4" name="文本框 3"/>
          <p:cNvSpPr txBox="1"/>
          <p:nvPr/>
        </p:nvSpPr>
        <p:spPr>
          <a:xfrm>
            <a:off x="3296285" y="3101340"/>
            <a:ext cx="8350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5" name="文本框 4"/>
          <p:cNvSpPr txBox="1"/>
          <p:nvPr/>
        </p:nvSpPr>
        <p:spPr>
          <a:xfrm>
            <a:off x="5400040" y="3091815"/>
            <a:ext cx="8350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变大</a:t>
            </a:r>
            <a:endParaRPr lang="zh-CN" altLang="en-US"/>
          </a:p>
        </p:txBody>
      </p:sp>
      <p:sp>
        <p:nvSpPr>
          <p:cNvPr id="6" name="文本框 5"/>
          <p:cNvSpPr txBox="1"/>
          <p:nvPr/>
        </p:nvSpPr>
        <p:spPr>
          <a:xfrm>
            <a:off x="8583295" y="4776470"/>
            <a:ext cx="893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低于</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04875" y="1412875"/>
            <a:ext cx="628777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如图所示，小明将冰块放入空易拉罐中并加入适量的盐，用筷子搅拌，一段时间后，测得易拉罐中冰与盐水混合物的温度低于</a:t>
            </a:r>
            <a:r>
              <a:rPr lang="en-US" sz="2400">
                <a:latin typeface="Times New Roman" panose="02020603050405020304" pitchFamily="18" charset="0"/>
                <a:ea typeface="宋体" panose="02010600030101010101" pitchFamily="2" charset="-122"/>
              </a:rPr>
              <a:t>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，同时观察到易拉罐的底部有白霜生成．请回答下列问题：</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物态变化的辨识及吸放热判断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形成白霜是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现象，此过程</a:t>
            </a:r>
            <a:r>
              <a:rPr lang="en-US" sz="2400">
                <a:latin typeface="Times New Roman" panose="02020603050405020304" pitchFamily="18" charset="0"/>
                <a:cs typeface="Times New Roman" panose="02020603050405020304" pitchFamily="18" charset="0"/>
              </a:rPr>
              <a:t>________</a:t>
            </a:r>
            <a:r>
              <a:rPr lang="zh-CN" sz="2400">
                <a:ea typeface="宋体" panose="02010600030101010101" pitchFamily="2" charset="-122"/>
              </a:rPr>
              <a:t>热．</a:t>
            </a:r>
            <a:endParaRPr lang="zh-CN" altLang="en-US" sz="2400"/>
          </a:p>
        </p:txBody>
      </p:sp>
      <p:pic>
        <p:nvPicPr>
          <p:cNvPr id="2" name="图片 -2147482528"/>
          <p:cNvPicPr>
            <a:picLocks noChangeAspect="1"/>
          </p:cNvPicPr>
          <p:nvPr/>
        </p:nvPicPr>
        <p:blipFill>
          <a:blip r:embed="rId1"/>
          <a:stretch>
            <a:fillRect/>
          </a:stretch>
        </p:blipFill>
        <p:spPr>
          <a:xfrm>
            <a:off x="7638415" y="2641600"/>
            <a:ext cx="3221990" cy="1635125"/>
          </a:xfrm>
          <a:prstGeom prst="rect">
            <a:avLst/>
          </a:prstGeom>
          <a:noFill/>
          <a:ln w="9525">
            <a:noFill/>
          </a:ln>
        </p:spPr>
      </p:pic>
      <p:sp>
        <p:nvSpPr>
          <p:cNvPr id="3" name="文本框 2"/>
          <p:cNvSpPr txBox="1"/>
          <p:nvPr/>
        </p:nvSpPr>
        <p:spPr>
          <a:xfrm>
            <a:off x="7776210" y="4798060"/>
            <a:ext cx="327596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P67</a:t>
            </a:r>
            <a:r>
              <a:rPr lang="zh-CN" sz="1800">
                <a:cs typeface="仿宋_GB2312" charset="0"/>
              </a:rPr>
              <a:t>图</a:t>
            </a:r>
            <a:r>
              <a:rPr lang="en-US" sz="1800">
                <a:latin typeface="Times New Roman" panose="02020603050405020304" pitchFamily="18" charset="0"/>
                <a:cs typeface="仿宋_GB2312" charset="0"/>
              </a:rPr>
              <a:t>3.4</a:t>
            </a:r>
            <a:r>
              <a:rPr lang="zh-CN" sz="1800">
                <a:cs typeface="仿宋_GB2312" charset="0"/>
              </a:rPr>
              <a:t>－</a:t>
            </a:r>
            <a:r>
              <a:rPr lang="en-US" sz="1800">
                <a:latin typeface="Times New Roman" panose="02020603050405020304" pitchFamily="18" charset="0"/>
                <a:cs typeface="仿宋_GB2312" charset="0"/>
              </a:rPr>
              <a:t>5</a:t>
            </a:r>
            <a:r>
              <a:rPr lang="zh-CN" sz="1800">
                <a:cs typeface="仿宋_GB2312" charset="0"/>
              </a:rPr>
              <a:t>、</a:t>
            </a:r>
            <a:r>
              <a:rPr lang="en-US" sz="1800">
                <a:latin typeface="Times New Roman" panose="02020603050405020304" pitchFamily="18" charset="0"/>
                <a:cs typeface="仿宋_GB2312" charset="0"/>
              </a:rPr>
              <a:t>3.4</a:t>
            </a:r>
            <a:r>
              <a:rPr lang="zh-CN" sz="1800">
                <a:cs typeface="仿宋_GB2312" charset="0"/>
              </a:rPr>
              <a:t>－</a:t>
            </a:r>
            <a:r>
              <a:rPr lang="en-US" sz="1800">
                <a:latin typeface="Times New Roman" panose="02020603050405020304" pitchFamily="18" charset="0"/>
                <a:cs typeface="仿宋_GB2312" charset="0"/>
              </a:rPr>
              <a:t>6)</a:t>
            </a:r>
            <a:endParaRPr lang="zh-CN" altLang="en-US" sz="1800"/>
          </a:p>
        </p:txBody>
      </p:sp>
      <p:sp>
        <p:nvSpPr>
          <p:cNvPr id="4" name="文本框 3"/>
          <p:cNvSpPr txBox="1"/>
          <p:nvPr/>
        </p:nvSpPr>
        <p:spPr>
          <a:xfrm>
            <a:off x="3098165" y="4798060"/>
            <a:ext cx="8648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凝华</a:t>
            </a:r>
            <a:endParaRPr lang="zh-CN" altLang="en-US"/>
          </a:p>
        </p:txBody>
      </p:sp>
      <p:sp>
        <p:nvSpPr>
          <p:cNvPr id="5" name="文本框 4"/>
          <p:cNvSpPr txBox="1"/>
          <p:nvPr/>
        </p:nvSpPr>
        <p:spPr>
          <a:xfrm>
            <a:off x="1306830" y="5360670"/>
            <a:ext cx="5721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81430" y="1524635"/>
            <a:ext cx="962914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判断晶体的熔点</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易拉罐中冰与盐水混合物的温度低于</a:t>
            </a:r>
            <a:r>
              <a:rPr lang="en-US" sz="2400">
                <a:latin typeface="Times New Roman" panose="02020603050405020304" pitchFamily="18" charset="0"/>
                <a:ea typeface="宋体" panose="02010600030101010101" pitchFamily="2" charset="-122"/>
              </a:rPr>
              <a:t>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，这是因为加盐使冰的熔点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升高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降低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所致，请你举出生活中利用这一原理的一个实例：</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探究晶体熔化</a:t>
            </a:r>
            <a:r>
              <a:rPr lang="en-US" sz="2400">
                <a:latin typeface="Times New Roman" panose="02020603050405020304" pitchFamily="18" charset="0"/>
                <a:ea typeface="黑体" panose="02010609060101010101" pitchFamily="49" charset="-122"/>
              </a:rPr>
              <a:t>(</a:t>
            </a:r>
            <a:r>
              <a:rPr lang="zh-CN" sz="2400">
                <a:ea typeface="黑体" panose="02010609060101010101" pitchFamily="49" charset="-122"/>
              </a:rPr>
              <a:t>或凝固</a:t>
            </a:r>
            <a:r>
              <a:rPr lang="en-US" sz="2400">
                <a:latin typeface="Times New Roman" panose="02020603050405020304" pitchFamily="18" charset="0"/>
                <a:ea typeface="黑体" panose="02010609060101010101" pitchFamily="49" charset="-122"/>
              </a:rPr>
              <a:t>)</a:t>
            </a:r>
            <a:r>
              <a:rPr lang="zh-CN" sz="2400">
                <a:ea typeface="黑体" panose="02010609060101010101" pitchFamily="49" charset="-122"/>
              </a:rPr>
              <a:t>的特点</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停止搅拌后一会儿后，易拉罐中冰刚好全部熔化成水，此过程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热量，温度</a:t>
            </a:r>
            <a:r>
              <a:rPr lang="en-US" sz="2400">
                <a:latin typeface="Times New Roman" panose="02020603050405020304" pitchFamily="18" charset="0"/>
                <a:ea typeface="宋体" panose="02010600030101010101" pitchFamily="2" charset="-122"/>
              </a:rPr>
              <a:t>___________.</a:t>
            </a:r>
            <a:endParaRPr lang="zh-CN" altLang="en-US" sz="2400"/>
          </a:p>
        </p:txBody>
      </p:sp>
      <p:sp>
        <p:nvSpPr>
          <p:cNvPr id="2" name="文本框 1"/>
          <p:cNvSpPr txBox="1"/>
          <p:nvPr/>
        </p:nvSpPr>
        <p:spPr>
          <a:xfrm>
            <a:off x="1534160" y="2728595"/>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a:p>
        </p:txBody>
      </p:sp>
      <p:sp>
        <p:nvSpPr>
          <p:cNvPr id="3" name="文本框 2"/>
          <p:cNvSpPr txBox="1"/>
          <p:nvPr/>
        </p:nvSpPr>
        <p:spPr>
          <a:xfrm>
            <a:off x="3608070" y="3297555"/>
            <a:ext cx="20612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利用撒盐融雪</a:t>
            </a:r>
            <a:endParaRPr lang="zh-CN" altLang="en-US"/>
          </a:p>
        </p:txBody>
      </p:sp>
      <p:sp>
        <p:nvSpPr>
          <p:cNvPr id="4" name="文本框 3"/>
          <p:cNvSpPr txBox="1"/>
          <p:nvPr/>
        </p:nvSpPr>
        <p:spPr>
          <a:xfrm>
            <a:off x="1534160" y="4933315"/>
            <a:ext cx="9417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
        <p:nvSpPr>
          <p:cNvPr id="5" name="文本框 4"/>
          <p:cNvSpPr txBox="1"/>
          <p:nvPr/>
        </p:nvSpPr>
        <p:spPr>
          <a:xfrm>
            <a:off x="4192270" y="4937125"/>
            <a:ext cx="14763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保持不变</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764349" y="981085"/>
            <a:ext cx="10515147" cy="645159"/>
            <a:chOff x="1208" y="1182"/>
            <a:chExt cx="16640" cy="1018"/>
          </a:xfrm>
        </p:grpSpPr>
        <p:pic>
          <p:nvPicPr>
            <p:cNvPr id="18441" name="图片 1" descr="F:\河南面对面外协做课件文件\2020季面对面课件版式\2020面对面备用标（全）\一级标（16字）.tif一级标（16字）"/>
            <p:cNvPicPr>
              <a:picLocks noChangeAspect="1"/>
            </p:cNvPicPr>
            <p:nvPr/>
          </p:nvPicPr>
          <p:blipFill>
            <a:blip r:embed="rId1"/>
            <a:srcRect/>
            <a:stretch>
              <a:fillRect/>
            </a:stretch>
          </p:blipFill>
          <p:spPr>
            <a:xfrm>
              <a:off x="1208" y="1322"/>
              <a:ext cx="16640" cy="718"/>
            </a:xfrm>
            <a:prstGeom prst="rect">
              <a:avLst/>
            </a:prstGeom>
            <a:noFill/>
            <a:ln w="9525">
              <a:noFill/>
            </a:ln>
          </p:spPr>
        </p:pic>
        <p:sp>
          <p:nvSpPr>
            <p:cNvPr id="18442" name="文本框 10"/>
            <p:cNvSpPr txBox="1"/>
            <p:nvPr/>
          </p:nvSpPr>
          <p:spPr>
            <a:xfrm>
              <a:off x="4719" y="1182"/>
              <a:ext cx="9759" cy="1018"/>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rPr>
                <a:t>河南</a:t>
              </a:r>
              <a:r>
                <a:rPr lang="en-US" altLang="zh-CN" sz="3600" b="1">
                  <a:latin typeface="黑体" panose="02010609060101010101" pitchFamily="49" charset="-122"/>
                  <a:ea typeface="黑体" panose="02010609060101010101" pitchFamily="49" charset="-122"/>
                </a:rPr>
                <a:t>6</a:t>
              </a:r>
              <a:r>
                <a:rPr lang="zh-CN" altLang="en-US" sz="3600" b="1">
                  <a:latin typeface="黑体" panose="02010609060101010101" pitchFamily="49" charset="-122"/>
                  <a:ea typeface="黑体" panose="02010609060101010101" pitchFamily="49" charset="-122"/>
                </a:rPr>
                <a:t>年真题</a:t>
              </a:r>
              <a:r>
                <a:rPr lang="zh-CN" altLang="en-US" sz="3600" b="1">
                  <a:latin typeface="黑体" panose="02010609060101010101" pitchFamily="49" charset="-122"/>
                  <a:ea typeface="黑体" panose="02010609060101010101" pitchFamily="49" charset="-122"/>
                  <a:sym typeface="+mn-ea"/>
                </a:rPr>
                <a:t>、备用卷精讲练</a:t>
              </a:r>
              <a:endParaRPr lang="zh-CN" altLang="en-US" sz="3600" b="1">
                <a:latin typeface="黑体" panose="02010609060101010101" pitchFamily="49" charset="-122"/>
                <a:ea typeface="黑体" panose="02010609060101010101" pitchFamily="49" charset="-122"/>
                <a:sym typeface="+mn-ea"/>
              </a:endParaRPr>
            </a:p>
          </p:txBody>
        </p:sp>
      </p:grpSp>
      <p:grpSp>
        <p:nvGrpSpPr>
          <p:cNvPr id="19" name="组合 18"/>
          <p:cNvGrpSpPr/>
          <p:nvPr/>
        </p:nvGrpSpPr>
        <p:grpSpPr>
          <a:xfrm>
            <a:off x="701675" y="1644650"/>
            <a:ext cx="10718165" cy="1291590"/>
            <a:chOff x="87" y="2929"/>
            <a:chExt cx="16879" cy="2034"/>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2929"/>
              <a:ext cx="16806" cy="2034"/>
              <a:chOff x="273" y="2929"/>
              <a:chExt cx="16806" cy="2034"/>
            </a:xfrm>
          </p:grpSpPr>
          <p:sp>
            <p:nvSpPr>
              <p:cNvPr id="22" name="文本框 4"/>
              <p:cNvSpPr txBox="1"/>
              <p:nvPr/>
            </p:nvSpPr>
            <p:spPr>
              <a:xfrm>
                <a:off x="3894" y="2929"/>
                <a:ext cx="13185" cy="2034"/>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黑体" panose="02010609060101010101" pitchFamily="49" charset="-122"/>
                  </a:rPr>
                  <a:t>温度计的使用及读数</a:t>
                </a:r>
                <a:r>
                  <a:rPr sz="2400" dirty="0">
                    <a:latin typeface="Times New Roman" panose="02020603050405020304" pitchFamily="18" charset="0"/>
                    <a:cs typeface="Times New Roman" panose="02020603050405020304" pitchFamily="18" charset="0"/>
                  </a:rPr>
                  <a:t>[2016.17(2)，2015.18(1)，均在实验探究题中考查]　</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764540" y="3065145"/>
            <a:ext cx="1065530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[2016</a:t>
            </a:r>
            <a:r>
              <a:rPr lang="zh-CN" sz="2400">
                <a:cs typeface="楷体_GB2312" charset="0"/>
              </a:rPr>
              <a:t>河南</a:t>
            </a:r>
            <a:r>
              <a:rPr lang="en-US" sz="2400">
                <a:latin typeface="Times New Roman" panose="02020603050405020304" pitchFamily="18" charset="0"/>
                <a:cs typeface="楷体_GB2312" charset="0"/>
              </a:rPr>
              <a:t>17(2)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如图所示，用体温计测量体温，该体温计的分度值是</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，体温计的示数是</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525"/>
          <p:cNvPicPr>
            <a:picLocks noChangeAspect="1"/>
          </p:cNvPicPr>
          <p:nvPr/>
        </p:nvPicPr>
        <p:blipFill>
          <a:blip r:embed="rId3"/>
          <a:stretch>
            <a:fillRect/>
          </a:stretch>
        </p:blipFill>
        <p:spPr>
          <a:xfrm>
            <a:off x="3801745" y="4566285"/>
            <a:ext cx="4580255" cy="1053465"/>
          </a:xfrm>
          <a:prstGeom prst="rect">
            <a:avLst/>
          </a:prstGeom>
          <a:noFill/>
          <a:ln w="9525">
            <a:noFill/>
          </a:ln>
        </p:spPr>
      </p:pic>
      <p:sp>
        <p:nvSpPr>
          <p:cNvPr id="3" name="文本框 2"/>
          <p:cNvSpPr txBox="1"/>
          <p:nvPr/>
        </p:nvSpPr>
        <p:spPr>
          <a:xfrm>
            <a:off x="5925185" y="5875655"/>
            <a:ext cx="112585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4" name="文本框 3"/>
          <p:cNvSpPr txBox="1"/>
          <p:nvPr/>
        </p:nvSpPr>
        <p:spPr>
          <a:xfrm>
            <a:off x="1195070" y="3724910"/>
            <a:ext cx="6013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0.1</a:t>
            </a:r>
            <a:endParaRPr lang="zh-CN" altLang="en-US"/>
          </a:p>
        </p:txBody>
      </p:sp>
      <p:sp>
        <p:nvSpPr>
          <p:cNvPr id="5" name="文本框 4"/>
          <p:cNvSpPr txBox="1"/>
          <p:nvPr/>
        </p:nvSpPr>
        <p:spPr>
          <a:xfrm>
            <a:off x="5016500" y="3724910"/>
            <a:ext cx="7854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37.3</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34795" y="1388745"/>
            <a:ext cx="882904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[2015</a:t>
            </a:r>
            <a:r>
              <a:rPr lang="zh-CN" sz="2400">
                <a:cs typeface="楷体_GB2312" charset="0"/>
              </a:rPr>
              <a:t>河南</a:t>
            </a:r>
            <a:r>
              <a:rPr lang="en-US" sz="2400">
                <a:latin typeface="Times New Roman" panose="02020603050405020304" pitchFamily="18" charset="0"/>
                <a:cs typeface="楷体_GB2312" charset="0"/>
              </a:rPr>
              <a:t>18(1)</a:t>
            </a:r>
            <a:r>
              <a:rPr lang="zh-CN" sz="2400">
                <a:cs typeface="楷体_GB2312" charset="0"/>
              </a:rPr>
              <a:t>题</a:t>
            </a:r>
            <a:r>
              <a:rPr lang="en-US" sz="2400">
                <a:latin typeface="Times New Roman" panose="02020603050405020304" pitchFamily="18" charset="0"/>
                <a:cs typeface="楷体_GB2312" charset="0"/>
              </a:rPr>
              <a:t>1</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某时刻温度计的示数如图所示，此温度值为</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524"/>
          <p:cNvPicPr>
            <a:picLocks noChangeAspect="1"/>
          </p:cNvPicPr>
          <p:nvPr/>
        </p:nvPicPr>
        <p:blipFill>
          <a:blip r:embed="rId1"/>
          <a:stretch>
            <a:fillRect/>
          </a:stretch>
        </p:blipFill>
        <p:spPr>
          <a:xfrm>
            <a:off x="5514340" y="2908300"/>
            <a:ext cx="1163320" cy="2150745"/>
          </a:xfrm>
          <a:prstGeom prst="rect">
            <a:avLst/>
          </a:prstGeom>
          <a:noFill/>
          <a:ln w="9525">
            <a:noFill/>
          </a:ln>
        </p:spPr>
      </p:pic>
      <p:sp>
        <p:nvSpPr>
          <p:cNvPr id="3" name="文本框 2"/>
          <p:cNvSpPr txBox="1"/>
          <p:nvPr/>
        </p:nvSpPr>
        <p:spPr>
          <a:xfrm>
            <a:off x="5642610" y="5445760"/>
            <a:ext cx="128333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4" name="文本框 3"/>
          <p:cNvSpPr txBox="1"/>
          <p:nvPr/>
        </p:nvSpPr>
        <p:spPr>
          <a:xfrm>
            <a:off x="2582545" y="2030730"/>
            <a:ext cx="5721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26</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81075" y="113919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37565" y="1591945"/>
            <a:ext cx="1035367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如图，用温度计测量温度，读数时视线的方向正确的是</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填字母</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，此时的温度为</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我国第一个南极科学考察基地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中国南</a:t>
            </a:r>
            <a:endParaRPr lang="zh-CN" sz="2400">
              <a:ea typeface="宋体" panose="02010600030101010101" pitchFamily="2" charset="-122"/>
            </a:endParaRPr>
          </a:p>
          <a:p>
            <a:pPr>
              <a:lnSpc>
                <a:spcPct val="150000"/>
              </a:lnSpc>
            </a:pPr>
            <a:r>
              <a:rPr lang="zh-CN" sz="2400">
                <a:ea typeface="宋体" panose="02010600030101010101" pitchFamily="2" charset="-122"/>
              </a:rPr>
              <a:t>极长城站的平均气温为－</a:t>
            </a:r>
            <a:r>
              <a:rPr lang="en-US" sz="2400">
                <a:latin typeface="Times New Roman" panose="02020603050405020304" pitchFamily="18" charset="0"/>
                <a:ea typeface="宋体" panose="02010600030101010101" pitchFamily="2" charset="-122"/>
              </a:rPr>
              <a:t>25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，最低气温可</a:t>
            </a:r>
            <a:endParaRPr lang="zh-CN" sz="2400">
              <a:ea typeface="宋体" panose="02010600030101010101" pitchFamily="2" charset="-122"/>
            </a:endParaRPr>
          </a:p>
          <a:p>
            <a:pPr>
              <a:lnSpc>
                <a:spcPct val="150000"/>
              </a:lnSpc>
            </a:pPr>
            <a:r>
              <a:rPr lang="zh-CN" sz="2400">
                <a:ea typeface="宋体" panose="02010600030101010101" pitchFamily="2" charset="-122"/>
              </a:rPr>
              <a:t>达－</a:t>
            </a:r>
            <a:r>
              <a:rPr lang="en-US" sz="2400">
                <a:latin typeface="Times New Roman" panose="02020603050405020304" pitchFamily="18" charset="0"/>
                <a:ea typeface="宋体" panose="02010600030101010101" pitchFamily="2" charset="-122"/>
              </a:rPr>
              <a:t>88.3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下表为酒精和水银的熔点和沸点，</a:t>
            </a:r>
            <a:endParaRPr lang="zh-CN" sz="2400">
              <a:ea typeface="宋体" panose="02010600030101010101" pitchFamily="2" charset="-122"/>
            </a:endParaRPr>
          </a:p>
          <a:p>
            <a:pPr>
              <a:lnSpc>
                <a:spcPct val="150000"/>
              </a:lnSpc>
            </a:pPr>
            <a:r>
              <a:rPr lang="zh-CN" sz="2400">
                <a:ea typeface="宋体" panose="02010600030101010101" pitchFamily="2" charset="-122"/>
              </a:rPr>
              <a:t>请你判断在南极长城站测气温时应选用</a:t>
            </a:r>
            <a:r>
              <a:rPr lang="en-US" sz="2400">
                <a:latin typeface="Times New Roman" panose="02020603050405020304" pitchFamily="18" charset="0"/>
                <a:ea typeface="宋体" panose="02010600030101010101" pitchFamily="2" charset="-122"/>
              </a:rPr>
              <a:t>________</a:t>
            </a:r>
            <a:endParaRPr lang="en-US"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温度计，这种温度计的原理是</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a:t>
            </a:r>
            <a:endParaRPr lang="zh-CN" altLang="en-US" sz="2400"/>
          </a:p>
        </p:txBody>
      </p:sp>
      <p:graphicFrame>
        <p:nvGraphicFramePr>
          <p:cNvPr id="2" name="表格 1"/>
          <p:cNvGraphicFramePr/>
          <p:nvPr>
            <p:custDataLst>
              <p:tags r:id="rId2"/>
            </p:custDataLst>
          </p:nvPr>
        </p:nvGraphicFramePr>
        <p:xfrm>
          <a:off x="7718108" y="2890498"/>
          <a:ext cx="3364230" cy="2401570"/>
        </p:xfrm>
        <a:graphic>
          <a:graphicData uri="http://schemas.openxmlformats.org/drawingml/2006/table">
            <a:tbl>
              <a:tblPr firstRow="1" bandRow="1">
                <a:tableStyleId>{5940675A-B579-460E-94D1-54222C63F5DA}</a:tableStyleId>
              </a:tblPr>
              <a:tblGrid>
                <a:gridCol w="848360"/>
                <a:gridCol w="1453515"/>
                <a:gridCol w="1062355"/>
              </a:tblGrid>
              <a:tr h="600710">
                <a:tc>
                  <a:txBody>
                    <a:bodyPr/>
                    <a:p>
                      <a:pPr indent="0" algn="ctr">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Times New Roman" panose="02020603050405020304" pitchFamily="18" charset="0"/>
                          <a:cs typeface="Times New Roman" panose="02020603050405020304" pitchFamily="18" charset="0"/>
                        </a:rPr>
                        <a:t>熔点</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沸点</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00785">
                <a:tc>
                  <a:txBody>
                    <a:bodyPr/>
                    <a:p>
                      <a:pPr indent="0" algn="ctr">
                        <a:buNone/>
                      </a:pPr>
                      <a:r>
                        <a:rPr lang="en-US" sz="2400" b="0">
                          <a:latin typeface="Times New Roman" panose="02020603050405020304" pitchFamily="18" charset="0"/>
                          <a:cs typeface="Times New Roman" panose="02020603050405020304" pitchFamily="18" charset="0"/>
                        </a:rPr>
                        <a:t>酒精</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Times New Roman" panose="02020603050405020304" pitchFamily="18" charset="0"/>
                          <a:cs typeface="Times New Roman" panose="02020603050405020304" pitchFamily="18" charset="0"/>
                        </a:rPr>
                        <a:t>－107 </a:t>
                      </a:r>
                      <a:r>
                        <a:rPr lang="en-US" sz="2400" b="0">
                          <a:latin typeface="宋体" panose="02010600030101010101" pitchFamily="2" charset="-122"/>
                          <a:ea typeface="宋体" panose="02010600030101010101" pitchFamily="2" charset="-122"/>
                          <a:cs typeface="宋体" panose="02010600030101010101" pitchFamily="2" charset="-122"/>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78 </a:t>
                      </a:r>
                      <a:r>
                        <a:rPr lang="en-US" sz="2400" b="0">
                          <a:latin typeface="宋体" panose="02010600030101010101" pitchFamily="2" charset="-122"/>
                          <a:ea typeface="宋体" panose="02010600030101010101" pitchFamily="2" charset="-122"/>
                          <a:cs typeface="宋体" panose="02010600030101010101" pitchFamily="2" charset="-122"/>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0075">
                <a:tc>
                  <a:txBody>
                    <a:bodyPr/>
                    <a:p>
                      <a:pPr indent="0" algn="ctr">
                        <a:buNone/>
                      </a:pPr>
                      <a:r>
                        <a:rPr lang="en-US" sz="2400" b="0">
                          <a:latin typeface="Times New Roman" panose="02020603050405020304" pitchFamily="18" charset="0"/>
                          <a:cs typeface="Times New Roman" panose="02020603050405020304" pitchFamily="18" charset="0"/>
                        </a:rPr>
                        <a:t>水银</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Times New Roman" panose="02020603050405020304" pitchFamily="18" charset="0"/>
                          <a:cs typeface="Times New Roman" panose="02020603050405020304" pitchFamily="18" charset="0"/>
                        </a:rPr>
                        <a:t>－39 </a:t>
                      </a:r>
                      <a:r>
                        <a:rPr lang="en-US" sz="2400" b="0">
                          <a:latin typeface="宋体" panose="02010600030101010101" pitchFamily="2" charset="-122"/>
                          <a:ea typeface="宋体" panose="02010600030101010101" pitchFamily="2" charset="-122"/>
                          <a:cs typeface="宋体" panose="02010600030101010101" pitchFamily="2" charset="-122"/>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357 </a:t>
                      </a:r>
                      <a:r>
                        <a:rPr lang="en-US" sz="2400" b="0">
                          <a:latin typeface="宋体" panose="02010600030101010101" pitchFamily="2" charset="-122"/>
                          <a:ea typeface="宋体" panose="02010600030101010101" pitchFamily="2" charset="-122"/>
                          <a:cs typeface="宋体" panose="02010600030101010101" pitchFamily="2" charset="-122"/>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8735695" y="1718945"/>
            <a:ext cx="46482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zh-CN" altLang="en-US"/>
          </a:p>
        </p:txBody>
      </p:sp>
      <p:sp>
        <p:nvSpPr>
          <p:cNvPr id="7" name="文本框 6"/>
          <p:cNvSpPr txBox="1"/>
          <p:nvPr/>
        </p:nvSpPr>
        <p:spPr>
          <a:xfrm>
            <a:off x="2891790" y="2264410"/>
            <a:ext cx="127254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22 ℃</a:t>
            </a:r>
            <a:endParaRPr lang="zh-CN" altLang="en-US">
              <a:latin typeface="Times New Roman" panose="02020603050405020304" pitchFamily="18" charset="0"/>
              <a:cs typeface="Times New Roman" panose="02020603050405020304" pitchFamily="18" charset="0"/>
            </a:endParaRPr>
          </a:p>
        </p:txBody>
      </p:sp>
      <p:sp>
        <p:nvSpPr>
          <p:cNvPr id="8" name="文本框 7"/>
          <p:cNvSpPr txBox="1"/>
          <p:nvPr/>
        </p:nvSpPr>
        <p:spPr>
          <a:xfrm>
            <a:off x="6263005" y="4445635"/>
            <a:ext cx="8147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酒精</a:t>
            </a:r>
            <a:endParaRPr lang="zh-CN" altLang="en-US"/>
          </a:p>
        </p:txBody>
      </p:sp>
      <p:sp>
        <p:nvSpPr>
          <p:cNvPr id="9" name="文本框 8"/>
          <p:cNvSpPr txBox="1"/>
          <p:nvPr/>
        </p:nvSpPr>
        <p:spPr>
          <a:xfrm>
            <a:off x="981075" y="5535930"/>
            <a:ext cx="23825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液体的热胀冷缩</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P spid="7" grpId="1"/>
      <p:bldP spid="8" grpId="0"/>
      <p:bldP spid="8" grpId="1"/>
      <p:bldP spid="9" grpId="0"/>
      <p:bldP spid="9"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701675" y="855345"/>
            <a:ext cx="10938510" cy="1291590"/>
            <a:chOff x="87" y="2929"/>
            <a:chExt cx="17226" cy="2034"/>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7153" cy="2034"/>
              <a:chOff x="273" y="2929"/>
              <a:chExt cx="17153" cy="2034"/>
            </a:xfrm>
          </p:grpSpPr>
          <p:sp>
            <p:nvSpPr>
              <p:cNvPr id="22" name="文本框 4"/>
              <p:cNvSpPr txBox="1"/>
              <p:nvPr/>
            </p:nvSpPr>
            <p:spPr>
              <a:xfrm>
                <a:off x="3894" y="2929"/>
                <a:ext cx="13532" cy="2034"/>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物态变化辨识及解释</a:t>
                </a:r>
                <a:r>
                  <a:rPr sz="2400" dirty="0">
                    <a:latin typeface="Times New Roman" panose="02020603050405020304" pitchFamily="18" charset="0"/>
                    <a:cs typeface="Times New Roman" panose="02020603050405020304" pitchFamily="18" charset="0"/>
                  </a:rPr>
                  <a:t>(6年5考，填空题多与分子动理论综合考查，选择题单独考查)　</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558165" y="2075180"/>
            <a:ext cx="11334115" cy="422592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(2015</a:t>
            </a:r>
            <a:r>
              <a:rPr lang="zh-CN" sz="2400">
                <a:cs typeface="楷体_GB2312" charset="0"/>
              </a:rPr>
              <a:t>河南</a:t>
            </a:r>
            <a:r>
              <a:rPr lang="en-US" sz="2400">
                <a:latin typeface="Times New Roman" panose="02020603050405020304" pitchFamily="18" charset="0"/>
                <a:cs typeface="楷体_GB2312" charset="0"/>
              </a:rPr>
              <a:t>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信阳</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毛尖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深受人们喜爱，在制茶过程中，通过加热能使新鲜茶叶中的水分快速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填物态变化名称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，这便是制茶工序中的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杀青</a:t>
            </a:r>
            <a:r>
              <a:rPr lang="zh-CN" sz="2400">
                <a:ea typeface="宋体" panose="02010600030101010101" pitchFamily="2" charset="-122"/>
                <a:cs typeface="Times New Roman" panose="02020603050405020304" pitchFamily="18" charset="0"/>
              </a:rPr>
              <a:t>”．</a:t>
            </a:r>
            <a:r>
              <a:rPr lang="zh-CN" sz="2400">
                <a:ea typeface="宋体" panose="02010600030101010101" pitchFamily="2" charset="-122"/>
              </a:rPr>
              <a:t>用高温开水能很快泡出茶香、茶色，这是因为温度越高，</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越剧烈．</a:t>
            </a:r>
            <a:r>
              <a:rPr lang="en-US" sz="2400">
                <a:latin typeface="Times New Roman" panose="02020603050405020304" pitchFamily="18" charset="0"/>
                <a:ea typeface="宋体" panose="02010600030101010101" pitchFamily="2" charset="-122"/>
              </a:rPr>
              <a:t>6. </a:t>
            </a:r>
            <a:r>
              <a:rPr lang="en-US" sz="2400">
                <a:latin typeface="Times New Roman" panose="02020603050405020304" pitchFamily="18" charset="0"/>
                <a:cs typeface="楷体_GB2312" charset="0"/>
              </a:rPr>
              <a:t>(2018</a:t>
            </a:r>
            <a:r>
              <a:rPr lang="zh-CN" sz="2400">
                <a:cs typeface="楷体_GB2312" charset="0"/>
              </a:rPr>
              <a:t>河南</a:t>
            </a:r>
            <a:r>
              <a:rPr lang="en-US" sz="2400">
                <a:latin typeface="Times New Roman" panose="02020603050405020304" pitchFamily="18" charset="0"/>
                <a:cs typeface="楷体_GB2312" charset="0"/>
              </a:rPr>
              <a:t>2</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自然界中的水循环是通过水的物态变化实现的．地面上江、河、湖、海中的水在太阳的照射下不断</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成水蒸气，流动的水蒸气遇到冷的空气后</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成小水滴或直接</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成小冰晶，就形成了云．在一定的条件下，小冰晶将熔化成水与原来的小水滴一同下落，形成雨水，汇集到江、河、湖、海中．</a:t>
            </a:r>
            <a:endParaRPr lang="zh-CN" altLang="en-US" sz="2400"/>
          </a:p>
        </p:txBody>
      </p:sp>
      <p:sp>
        <p:nvSpPr>
          <p:cNvPr id="2" name="文本框 1"/>
          <p:cNvSpPr txBox="1"/>
          <p:nvPr/>
        </p:nvSpPr>
        <p:spPr>
          <a:xfrm>
            <a:off x="3513455" y="2673350"/>
            <a:ext cx="9226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a:p>
        </p:txBody>
      </p:sp>
      <p:sp>
        <p:nvSpPr>
          <p:cNvPr id="3" name="文本框 2"/>
          <p:cNvSpPr txBox="1"/>
          <p:nvPr/>
        </p:nvSpPr>
        <p:spPr>
          <a:xfrm>
            <a:off x="676275" y="3666490"/>
            <a:ext cx="27622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分子的无规则运动</a:t>
            </a:r>
            <a:endParaRPr lang="zh-CN" altLang="en-US"/>
          </a:p>
        </p:txBody>
      </p:sp>
      <p:sp>
        <p:nvSpPr>
          <p:cNvPr id="4" name="文本框 3"/>
          <p:cNvSpPr txBox="1"/>
          <p:nvPr/>
        </p:nvSpPr>
        <p:spPr>
          <a:xfrm>
            <a:off x="5219065" y="4708525"/>
            <a:ext cx="16719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蒸发</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5" name="文本框 4"/>
          <p:cNvSpPr txBox="1"/>
          <p:nvPr/>
        </p:nvSpPr>
        <p:spPr>
          <a:xfrm>
            <a:off x="1255395" y="5216525"/>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
        <p:nvSpPr>
          <p:cNvPr id="6" name="文本框 5"/>
          <p:cNvSpPr txBox="1"/>
          <p:nvPr/>
        </p:nvSpPr>
        <p:spPr>
          <a:xfrm>
            <a:off x="4226560" y="5216525"/>
            <a:ext cx="824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凝华</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3475" y="2087245"/>
            <a:ext cx="671957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(2014</a:t>
            </a:r>
            <a:r>
              <a:rPr lang="zh-CN" sz="2400">
                <a:cs typeface="楷体_GB2312" charset="0"/>
              </a:rPr>
              <a:t>河南</a:t>
            </a:r>
            <a:r>
              <a:rPr lang="en-US" sz="2400">
                <a:latin typeface="Times New Roman" panose="02020603050405020304" pitchFamily="18" charset="0"/>
                <a:cs typeface="楷体_GB2312" charset="0"/>
              </a:rPr>
              <a:t>4</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如图所示，把少量碘放入锥形瓶中，瓶口加盖玻璃片．微微加热，瓶中充满紫色的碘蒸气，此过程碘发生的物态变化是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．停止加热，碘蒸气凝华，看到的现象是</a:t>
            </a:r>
            <a:r>
              <a:rPr lang="en-US" sz="2400">
                <a:latin typeface="Times New Roman" panose="02020603050405020304" pitchFamily="18" charset="0"/>
                <a:ea typeface="宋体" panose="02010600030101010101" pitchFamily="2" charset="-122"/>
              </a:rPr>
              <a:t>______________________________________</a:t>
            </a:r>
            <a:r>
              <a:rPr lang="zh-CN" sz="2400">
                <a:ea typeface="宋体" panose="02010600030101010101" pitchFamily="2" charset="-122"/>
              </a:rPr>
              <a:t>．</a:t>
            </a:r>
            <a:endParaRPr lang="zh-CN" altLang="en-US" sz="2400"/>
          </a:p>
        </p:txBody>
      </p:sp>
      <p:pic>
        <p:nvPicPr>
          <p:cNvPr id="2" name="图片 -2147482520"/>
          <p:cNvPicPr>
            <a:picLocks noChangeAspect="1"/>
          </p:cNvPicPr>
          <p:nvPr/>
        </p:nvPicPr>
        <p:blipFill>
          <a:blip r:embed="rId1"/>
          <a:stretch>
            <a:fillRect/>
          </a:stretch>
        </p:blipFill>
        <p:spPr>
          <a:xfrm>
            <a:off x="8578215" y="2273300"/>
            <a:ext cx="2133600" cy="2311400"/>
          </a:xfrm>
          <a:prstGeom prst="rect">
            <a:avLst/>
          </a:prstGeom>
          <a:noFill/>
          <a:ln w="9525">
            <a:noFill/>
          </a:ln>
        </p:spPr>
      </p:pic>
      <p:sp>
        <p:nvSpPr>
          <p:cNvPr id="3" name="文本框 2"/>
          <p:cNvSpPr txBox="1"/>
          <p:nvPr/>
        </p:nvSpPr>
        <p:spPr>
          <a:xfrm>
            <a:off x="8578215" y="4843780"/>
            <a:ext cx="178498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sp>
        <p:nvSpPr>
          <p:cNvPr id="4" name="文本框 3"/>
          <p:cNvSpPr txBox="1"/>
          <p:nvPr/>
        </p:nvSpPr>
        <p:spPr>
          <a:xfrm>
            <a:off x="1437005" y="3848735"/>
            <a:ext cx="8153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升华</a:t>
            </a:r>
            <a:endParaRPr lang="zh-CN" altLang="en-US"/>
          </a:p>
        </p:txBody>
      </p:sp>
      <p:sp>
        <p:nvSpPr>
          <p:cNvPr id="5" name="文本框 4"/>
          <p:cNvSpPr txBox="1"/>
          <p:nvPr/>
        </p:nvSpPr>
        <p:spPr>
          <a:xfrm>
            <a:off x="1625600" y="4374515"/>
            <a:ext cx="57029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紫色的蒸气逐渐消失，瓶内出现碘固体</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50365" y="1875155"/>
            <a:ext cx="889190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(2017</a:t>
            </a:r>
            <a:r>
              <a:rPr lang="zh-CN" sz="2400">
                <a:cs typeface="楷体_GB2312" charset="0"/>
              </a:rPr>
              <a:t>河南</a:t>
            </a:r>
            <a:r>
              <a:rPr lang="en-US" sz="2400">
                <a:latin typeface="Times New Roman" panose="02020603050405020304" pitchFamily="18" charset="0"/>
                <a:cs typeface="楷体_GB2312" charset="0"/>
              </a:rPr>
              <a:t>10</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下列对生活中的物理现象及其原因分析，错误的是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游泳后，从水中出来感觉较冷，是由于水蒸发时吸热</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冬天，窗玻璃上出现冰花，是由于水蒸气发生了凝华</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夏天，常用干冰给食品保鲜，利用了干冰熔化吸热</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冬天，在保存蔬菜的菜窖里放几桶水，利用了水凝固放热</a:t>
            </a:r>
            <a:endParaRPr lang="zh-CN" altLang="en-US" sz="2400"/>
          </a:p>
        </p:txBody>
      </p:sp>
      <p:sp>
        <p:nvSpPr>
          <p:cNvPr id="2" name="文本框 1"/>
          <p:cNvSpPr txBox="1"/>
          <p:nvPr/>
        </p:nvSpPr>
        <p:spPr>
          <a:xfrm>
            <a:off x="2851785" y="2595880"/>
            <a:ext cx="4559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618355" y="2976245"/>
            <a:ext cx="1822450" cy="890270"/>
          </a:xfrm>
          <a:custGeom>
            <a:avLst/>
            <a:gdLst>
              <a:gd name="rtl" fmla="*/ 224960 w 1456160"/>
              <a:gd name="rtt" fmla="*/ 132240 h 547200"/>
              <a:gd name="rtr" fmla="*/ 1228160 w 1456160"/>
              <a:gd name="rtb" fmla="*/ 428640 h 547200"/>
            </a:gdLst>
            <a:ahLst/>
            <a:cxnLst/>
            <a:rect l="rtl" t="rtt" r="rtr" b="rtb"/>
            <a:pathLst>
              <a:path w="1456160" h="547200">
                <a:moveTo>
                  <a:pt x="273600" y="0"/>
                </a:moveTo>
                <a:lnTo>
                  <a:pt x="1182560" y="0"/>
                </a:lnTo>
                <a:cubicBezTo>
                  <a:pt x="1333671" y="0"/>
                  <a:pt x="1456160" y="122491"/>
                  <a:pt x="1456160" y="273600"/>
                </a:cubicBezTo>
                <a:cubicBezTo>
                  <a:pt x="1456160" y="424709"/>
                  <a:pt x="1333671" y="547200"/>
                  <a:pt x="11825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lnSpc>
                <a:spcPct val="100000"/>
              </a:lnSpc>
            </a:pPr>
            <a:r>
              <a:rPr sz="2400" b="1">
                <a:solidFill>
                  <a:srgbClr val="454545"/>
                </a:solidFill>
                <a:latin typeface="黑体" panose="02010609060101010101" pitchFamily="49" charset="-122"/>
                <a:ea typeface="黑体" panose="02010609060101010101" pitchFamily="49" charset="-122"/>
              </a:rPr>
              <a:t>物态变化</a:t>
            </a:r>
            <a:endParaRPr sz="2400" b="1">
              <a:solidFill>
                <a:srgbClr val="454545"/>
              </a:solidFill>
              <a:latin typeface="黑体" panose="02010609060101010101" pitchFamily="49" charset="-122"/>
              <a:ea typeface="黑体" panose="02010609060101010101" pitchFamily="49" charset="-122"/>
            </a:endParaRPr>
          </a:p>
        </p:txBody>
      </p:sp>
      <p:grpSp>
        <p:nvGrpSpPr>
          <p:cNvPr id="16" name="组合 15"/>
          <p:cNvGrpSpPr/>
          <p:nvPr/>
        </p:nvGrpSpPr>
        <p:grpSpPr>
          <a:xfrm>
            <a:off x="6384925" y="2343150"/>
            <a:ext cx="2238375" cy="1092835"/>
            <a:chOff x="10054" y="4255"/>
            <a:chExt cx="3525" cy="1721"/>
          </a:xfrm>
        </p:grpSpPr>
        <p:sp>
          <p:nvSpPr>
            <p:cNvPr id="103" name="MMConnector"/>
            <p:cNvSpPr/>
            <p:nvPr/>
          </p:nvSpPr>
          <p:spPr>
            <a:xfrm>
              <a:off x="10054" y="5338"/>
              <a:ext cx="1052" cy="639"/>
            </a:xfrm>
            <a:custGeom>
              <a:avLst/>
              <a:gdLst/>
              <a:ahLst/>
              <a:cxnLst/>
              <a:pathLst>
                <a:path w="821890" h="171119">
                  <a:moveTo>
                    <a:pt x="-66263" y="4023"/>
                  </a:moveTo>
                  <a:cubicBezTo>
                    <a:pt x="-84782" y="8908"/>
                    <a:pt x="-93582" y="24415"/>
                    <a:pt x="-89505" y="38466"/>
                  </a:cubicBezTo>
                  <a:cubicBezTo>
                    <a:pt x="-85428" y="52516"/>
                    <a:pt x="-69664" y="60994"/>
                    <a:pt x="-51436" y="55115"/>
                  </a:cubicBezTo>
                  <a:cubicBezTo>
                    <a:pt x="-34486" y="49649"/>
                    <a:pt x="-17536" y="44182"/>
                    <a:pt x="-627" y="38653"/>
                  </a:cubicBezTo>
                  <a:cubicBezTo>
                    <a:pt x="16282" y="33124"/>
                    <a:pt x="33149" y="27532"/>
                    <a:pt x="49998" y="21931"/>
                  </a:cubicBezTo>
                  <a:cubicBezTo>
                    <a:pt x="66848" y="16331"/>
                    <a:pt x="83680" y="10721"/>
                    <a:pt x="100503" y="5128"/>
                  </a:cubicBezTo>
                  <a:cubicBezTo>
                    <a:pt x="117326" y="-466"/>
                    <a:pt x="134139" y="-6044"/>
                    <a:pt x="150956" y="-11573"/>
                  </a:cubicBezTo>
                  <a:cubicBezTo>
                    <a:pt x="167773" y="-17101"/>
                    <a:pt x="184593" y="-22581"/>
                    <a:pt x="201428" y="-27980"/>
                  </a:cubicBezTo>
                  <a:cubicBezTo>
                    <a:pt x="218264" y="-33378"/>
                    <a:pt x="235114" y="-38696"/>
                    <a:pt x="251991" y="-43899"/>
                  </a:cubicBezTo>
                  <a:cubicBezTo>
                    <a:pt x="268868" y="-49103"/>
                    <a:pt x="285771" y="-54194"/>
                    <a:pt x="302710" y="-59138"/>
                  </a:cubicBezTo>
                  <a:cubicBezTo>
                    <a:pt x="319649" y="-64083"/>
                    <a:pt x="336625" y="-68882"/>
                    <a:pt x="353644" y="-73505"/>
                  </a:cubicBezTo>
                  <a:cubicBezTo>
                    <a:pt x="370664" y="-78127"/>
                    <a:pt x="387728" y="-82573"/>
                    <a:pt x="404841" y="-86813"/>
                  </a:cubicBezTo>
                  <a:cubicBezTo>
                    <a:pt x="421953" y="-91053"/>
                    <a:pt x="439115" y="-95087"/>
                    <a:pt x="456332" y="-98888"/>
                  </a:cubicBezTo>
                  <a:cubicBezTo>
                    <a:pt x="473549" y="-102689"/>
                    <a:pt x="490821" y="-106257"/>
                    <a:pt x="508134" y="-109568"/>
                  </a:cubicBezTo>
                  <a:cubicBezTo>
                    <a:pt x="525447" y="-112878"/>
                    <a:pt x="542801" y="-115932"/>
                    <a:pt x="560246" y="-118711"/>
                  </a:cubicBezTo>
                  <a:cubicBezTo>
                    <a:pt x="577692" y="-121490"/>
                    <a:pt x="595228" y="-123996"/>
                    <a:pt x="612650" y="-126199"/>
                  </a:cubicBezTo>
                  <a:cubicBezTo>
                    <a:pt x="630073" y="-128403"/>
                    <a:pt x="647382" y="-130304"/>
                    <a:pt x="665312" y="-131940"/>
                  </a:cubicBezTo>
                  <a:cubicBezTo>
                    <a:pt x="683242" y="-133575"/>
                    <a:pt x="701792" y="-134944"/>
                    <a:pt x="718184" y="-135868"/>
                  </a:cubicBezTo>
                  <a:cubicBezTo>
                    <a:pt x="734575" y="-136792"/>
                    <a:pt x="748808" y="-137271"/>
                    <a:pt x="763040" y="-137750"/>
                  </a:cubicBezTo>
                  <a:cubicBezTo>
                    <a:pt x="765774" y="-137842"/>
                    <a:pt x="767600" y="-139460"/>
                    <a:pt x="767600" y="-141550"/>
                  </a:cubicBezTo>
                  <a:cubicBezTo>
                    <a:pt x="767600" y="-143640"/>
                    <a:pt x="765775" y="-145294"/>
                    <a:pt x="763040" y="-145350"/>
                  </a:cubicBezTo>
                  <a:cubicBezTo>
                    <a:pt x="748726" y="-145643"/>
                    <a:pt x="734412" y="-145936"/>
                    <a:pt x="717887" y="-145898"/>
                  </a:cubicBezTo>
                  <a:cubicBezTo>
                    <a:pt x="701361" y="-145861"/>
                    <a:pt x="682624" y="-145495"/>
                    <a:pt x="664482" y="-144825"/>
                  </a:cubicBezTo>
                  <a:cubicBezTo>
                    <a:pt x="646339" y="-144156"/>
                    <a:pt x="628792" y="-143184"/>
                    <a:pt x="611101" y="-141913"/>
                  </a:cubicBezTo>
                  <a:cubicBezTo>
                    <a:pt x="593410" y="-140642"/>
                    <a:pt x="575576" y="-139072"/>
                    <a:pt x="557809" y="-137219"/>
                  </a:cubicBezTo>
                  <a:cubicBezTo>
                    <a:pt x="540042" y="-135366"/>
                    <a:pt x="522343" y="-133231"/>
                    <a:pt x="504665" y="-130832"/>
                  </a:cubicBezTo>
                  <a:cubicBezTo>
                    <a:pt x="486988" y="-128433"/>
                    <a:pt x="469331" y="-125771"/>
                    <a:pt x="451717" y="-122871"/>
                  </a:cubicBezTo>
                  <a:cubicBezTo>
                    <a:pt x="434103" y="-119970"/>
                    <a:pt x="416530" y="-116831"/>
                    <a:pt x="398998" y="-113481"/>
                  </a:cubicBezTo>
                  <a:cubicBezTo>
                    <a:pt x="381467" y="-110132"/>
                    <a:pt x="363977" y="-106572"/>
                    <a:pt x="346529" y="-102833"/>
                  </a:cubicBezTo>
                  <a:cubicBezTo>
                    <a:pt x="329082" y="-99093"/>
                    <a:pt x="311677" y="-95175"/>
                    <a:pt x="294313" y="-91110"/>
                  </a:cubicBezTo>
                  <a:cubicBezTo>
                    <a:pt x="276949" y="-87046"/>
                    <a:pt x="259626" y="-82835"/>
                    <a:pt x="242339" y="-78513"/>
                  </a:cubicBezTo>
                  <a:cubicBezTo>
                    <a:pt x="225053" y="-74191"/>
                    <a:pt x="207803" y="-69756"/>
                    <a:pt x="190584" y="-65245"/>
                  </a:cubicBezTo>
                  <a:cubicBezTo>
                    <a:pt x="173365" y="-60734"/>
                    <a:pt x="156177" y="-56146"/>
                    <a:pt x="139014" y="-51515"/>
                  </a:cubicBezTo>
                  <a:cubicBezTo>
                    <a:pt x="121850" y="-46884"/>
                    <a:pt x="104711" y="-42209"/>
                    <a:pt x="87588" y="-37527"/>
                  </a:cubicBezTo>
                  <a:cubicBezTo>
                    <a:pt x="70466" y="-32845"/>
                    <a:pt x="53360" y="-28155"/>
                    <a:pt x="36263" y="-23482"/>
                  </a:cubicBezTo>
                  <a:cubicBezTo>
                    <a:pt x="19167" y="-18809"/>
                    <a:pt x="2080" y="-14153"/>
                    <a:pt x="-15006" y="-9571"/>
                  </a:cubicBezTo>
                  <a:cubicBezTo>
                    <a:pt x="-32092" y="-4990"/>
                    <a:pt x="-49178" y="-483"/>
                    <a:pt x="-66263" y="4023"/>
                  </a:cubicBezTo>
                  <a:close/>
                </a:path>
              </a:pathLst>
            </a:custGeom>
            <a:solidFill>
              <a:schemeClr val="accent4"/>
            </a:solidFill>
            <a:ln w="7600" cap="rnd">
              <a:solidFill>
                <a:schemeClr val="accent4"/>
              </a:solidFill>
              <a:round/>
            </a:ln>
          </p:spPr>
        </p:sp>
        <p:sp>
          <p:nvSpPr>
            <p:cNvPr id="102" name="MainTopic"/>
            <p:cNvSpPr/>
            <p:nvPr/>
          </p:nvSpPr>
          <p:spPr>
            <a:xfrm>
              <a:off x="10887" y="4255"/>
              <a:ext cx="2693" cy="110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mn-ea"/>
                  <a:hlinkClick r:id="rId1" action="ppaction://hlinksldjump"/>
                </a:rPr>
                <a:t>汽化和液化</a:t>
              </a:r>
              <a:endParaRPr sz="2400">
                <a:solidFill>
                  <a:srgbClr val="303030"/>
                </a:solidFill>
                <a:latin typeface="+mn-ea"/>
              </a:endParaRPr>
            </a:p>
          </p:txBody>
        </p:sp>
      </p:grpSp>
      <p:grpSp>
        <p:nvGrpSpPr>
          <p:cNvPr id="27" name="组合 26"/>
          <p:cNvGrpSpPr/>
          <p:nvPr/>
        </p:nvGrpSpPr>
        <p:grpSpPr>
          <a:xfrm>
            <a:off x="6384925" y="4220845"/>
            <a:ext cx="2239010" cy="1206500"/>
            <a:chOff x="10054" y="7212"/>
            <a:chExt cx="3526" cy="1900"/>
          </a:xfrm>
        </p:grpSpPr>
        <p:sp>
          <p:nvSpPr>
            <p:cNvPr id="105" name="MMConnector"/>
            <p:cNvSpPr/>
            <p:nvPr/>
          </p:nvSpPr>
          <p:spPr>
            <a:xfrm>
              <a:off x="10054" y="7212"/>
              <a:ext cx="1235" cy="1852"/>
            </a:xfrm>
            <a:custGeom>
              <a:avLst/>
              <a:gdLst/>
              <a:ahLst/>
              <a:cxnLst/>
              <a:pathLst>
                <a:path w="915049" h="495683">
                  <a:moveTo>
                    <a:pt x="-136023" y="-156893"/>
                  </a:moveTo>
                  <a:cubicBezTo>
                    <a:pt x="-150991" y="-168840"/>
                    <a:pt x="-168729" y="-166510"/>
                    <a:pt x="-177521" y="-154816"/>
                  </a:cubicBezTo>
                  <a:cubicBezTo>
                    <a:pt x="-186314" y="-143123"/>
                    <a:pt x="-183461" y="-125669"/>
                    <a:pt x="-167995" y="-114373"/>
                  </a:cubicBezTo>
                  <a:cubicBezTo>
                    <a:pt x="-153848" y="-104040"/>
                    <a:pt x="-139701" y="-93707"/>
                    <a:pt x="-125669" y="-83155"/>
                  </a:cubicBezTo>
                  <a:cubicBezTo>
                    <a:pt x="-111636" y="-72603"/>
                    <a:pt x="-97719" y="-61832"/>
                    <a:pt x="-83850" y="-50958"/>
                  </a:cubicBezTo>
                  <a:cubicBezTo>
                    <a:pt x="-69982" y="-40085"/>
                    <a:pt x="-56161" y="-29110"/>
                    <a:pt x="-42367" y="-18059"/>
                  </a:cubicBezTo>
                  <a:cubicBezTo>
                    <a:pt x="-28574" y="-7008"/>
                    <a:pt x="-14807" y="4120"/>
                    <a:pt x="-1032" y="15274"/>
                  </a:cubicBezTo>
                  <a:cubicBezTo>
                    <a:pt x="12743" y="26427"/>
                    <a:pt x="26527" y="37607"/>
                    <a:pt x="40352" y="48770"/>
                  </a:cubicBezTo>
                  <a:cubicBezTo>
                    <a:pt x="54178" y="59932"/>
                    <a:pt x="68045" y="71078"/>
                    <a:pt x="81989" y="82158"/>
                  </a:cubicBezTo>
                  <a:cubicBezTo>
                    <a:pt x="95932" y="93239"/>
                    <a:pt x="109952" y="104255"/>
                    <a:pt x="124081" y="115158"/>
                  </a:cubicBezTo>
                  <a:cubicBezTo>
                    <a:pt x="138210" y="126061"/>
                    <a:pt x="152449" y="136850"/>
                    <a:pt x="166830" y="147474"/>
                  </a:cubicBezTo>
                  <a:cubicBezTo>
                    <a:pt x="181211" y="158098"/>
                    <a:pt x="195733" y="168557"/>
                    <a:pt x="210425" y="178794"/>
                  </a:cubicBezTo>
                  <a:cubicBezTo>
                    <a:pt x="225118" y="189032"/>
                    <a:pt x="239981" y="199048"/>
                    <a:pt x="255038" y="208783"/>
                  </a:cubicBezTo>
                  <a:cubicBezTo>
                    <a:pt x="270096" y="218519"/>
                    <a:pt x="285347" y="227974"/>
                    <a:pt x="300810" y="237086"/>
                  </a:cubicBezTo>
                  <a:cubicBezTo>
                    <a:pt x="316272" y="246198"/>
                    <a:pt x="331946" y="254968"/>
                    <a:pt x="347837" y="263332"/>
                  </a:cubicBezTo>
                  <a:cubicBezTo>
                    <a:pt x="363729" y="271696"/>
                    <a:pt x="379839" y="279654"/>
                    <a:pt x="396163" y="287147"/>
                  </a:cubicBezTo>
                  <a:cubicBezTo>
                    <a:pt x="412487" y="294640"/>
                    <a:pt x="429026" y="301667"/>
                    <a:pt x="445761" y="308175"/>
                  </a:cubicBezTo>
                  <a:cubicBezTo>
                    <a:pt x="462497" y="314683"/>
                    <a:pt x="479429" y="320673"/>
                    <a:pt x="496534" y="326101"/>
                  </a:cubicBezTo>
                  <a:cubicBezTo>
                    <a:pt x="513639" y="331529"/>
                    <a:pt x="530917" y="336396"/>
                    <a:pt x="548316" y="340679"/>
                  </a:cubicBezTo>
                  <a:cubicBezTo>
                    <a:pt x="565716" y="344962"/>
                    <a:pt x="583237" y="348660"/>
                    <a:pt x="600891" y="351753"/>
                  </a:cubicBezTo>
                  <a:cubicBezTo>
                    <a:pt x="618544" y="354845"/>
                    <a:pt x="636328" y="357332"/>
                    <a:pt x="654009" y="359268"/>
                  </a:cubicBezTo>
                  <a:cubicBezTo>
                    <a:pt x="671690" y="361205"/>
                    <a:pt x="689267" y="362592"/>
                    <a:pt x="707421" y="363272"/>
                  </a:cubicBezTo>
                  <a:cubicBezTo>
                    <a:pt x="725576" y="363951"/>
                    <a:pt x="744308" y="363924"/>
                    <a:pt x="763040" y="363896"/>
                  </a:cubicBezTo>
                  <a:cubicBezTo>
                    <a:pt x="765776" y="363892"/>
                    <a:pt x="767600" y="362140"/>
                    <a:pt x="767600" y="360050"/>
                  </a:cubicBezTo>
                  <a:cubicBezTo>
                    <a:pt x="767600" y="357960"/>
                    <a:pt x="765774" y="356312"/>
                    <a:pt x="763040" y="356204"/>
                  </a:cubicBezTo>
                  <a:cubicBezTo>
                    <a:pt x="744500" y="355477"/>
                    <a:pt x="725959" y="354749"/>
                    <a:pt x="708058" y="353325"/>
                  </a:cubicBezTo>
                  <a:cubicBezTo>
                    <a:pt x="690157" y="351902"/>
                    <a:pt x="672895" y="349782"/>
                    <a:pt x="655579" y="347127"/>
                  </a:cubicBezTo>
                  <a:cubicBezTo>
                    <a:pt x="638263" y="344473"/>
                    <a:pt x="620894" y="341284"/>
                    <a:pt x="603706" y="337511"/>
                  </a:cubicBezTo>
                  <a:cubicBezTo>
                    <a:pt x="586518" y="333737"/>
                    <a:pt x="569512" y="329378"/>
                    <a:pt x="552671" y="324460"/>
                  </a:cubicBezTo>
                  <a:cubicBezTo>
                    <a:pt x="535830" y="319542"/>
                    <a:pt x="519155" y="314065"/>
                    <a:pt x="502686" y="308052"/>
                  </a:cubicBezTo>
                  <a:cubicBezTo>
                    <a:pt x="486217" y="302039"/>
                    <a:pt x="469956" y="295492"/>
                    <a:pt x="453916" y="288450"/>
                  </a:cubicBezTo>
                  <a:cubicBezTo>
                    <a:pt x="437876" y="281408"/>
                    <a:pt x="422057" y="273873"/>
                    <a:pt x="406467" y="265894"/>
                  </a:cubicBezTo>
                  <a:cubicBezTo>
                    <a:pt x="390878" y="257914"/>
                    <a:pt x="375517" y="249490"/>
                    <a:pt x="360379" y="240676"/>
                  </a:cubicBezTo>
                  <a:cubicBezTo>
                    <a:pt x="345242" y="231863"/>
                    <a:pt x="330327" y="222660"/>
                    <a:pt x="315622" y="213124"/>
                  </a:cubicBezTo>
                  <a:cubicBezTo>
                    <a:pt x="300916" y="203588"/>
                    <a:pt x="286418" y="193719"/>
                    <a:pt x="272106" y="183572"/>
                  </a:cubicBezTo>
                  <a:cubicBezTo>
                    <a:pt x="257794" y="173424"/>
                    <a:pt x="243667" y="163000"/>
                    <a:pt x="229696" y="152350"/>
                  </a:cubicBezTo>
                  <a:cubicBezTo>
                    <a:pt x="215725" y="141700"/>
                    <a:pt x="201910" y="130824"/>
                    <a:pt x="188218" y="119773"/>
                  </a:cubicBezTo>
                  <a:cubicBezTo>
                    <a:pt x="174525" y="108723"/>
                    <a:pt x="160956" y="97496"/>
                    <a:pt x="147473" y="86140"/>
                  </a:cubicBezTo>
                  <a:cubicBezTo>
                    <a:pt x="133990" y="74784"/>
                    <a:pt x="120594" y="63299"/>
                    <a:pt x="107247" y="51727"/>
                  </a:cubicBezTo>
                  <a:cubicBezTo>
                    <a:pt x="93900" y="40156"/>
                    <a:pt x="80602" y="28499"/>
                    <a:pt x="67314" y="16798"/>
                  </a:cubicBezTo>
                  <a:cubicBezTo>
                    <a:pt x="54026" y="5096"/>
                    <a:pt x="40749" y="-6649"/>
                    <a:pt x="27444" y="-18398"/>
                  </a:cubicBezTo>
                  <a:cubicBezTo>
                    <a:pt x="14139" y="-30148"/>
                    <a:pt x="806" y="-41902"/>
                    <a:pt x="-12597" y="-53615"/>
                  </a:cubicBezTo>
                  <a:cubicBezTo>
                    <a:pt x="-26000" y="-65328"/>
                    <a:pt x="-39473" y="-77001"/>
                    <a:pt x="-53038" y="-88606"/>
                  </a:cubicBezTo>
                  <a:cubicBezTo>
                    <a:pt x="-66604" y="-100212"/>
                    <a:pt x="-80262" y="-111750"/>
                    <a:pt x="-94108" y="-123120"/>
                  </a:cubicBezTo>
                  <a:cubicBezTo>
                    <a:pt x="-107954" y="-134490"/>
                    <a:pt x="-121988" y="-145692"/>
                    <a:pt x="-136023" y="-156893"/>
                  </a:cubicBezTo>
                  <a:close/>
                </a:path>
              </a:pathLst>
            </a:custGeom>
            <a:solidFill>
              <a:schemeClr val="accent4"/>
            </a:solidFill>
            <a:ln w="7600" cap="rnd">
              <a:solidFill>
                <a:schemeClr val="accent4"/>
              </a:solidFill>
              <a:round/>
            </a:ln>
          </p:spPr>
        </p:sp>
        <p:sp>
          <p:nvSpPr>
            <p:cNvPr id="104" name="MainTopic"/>
            <p:cNvSpPr/>
            <p:nvPr/>
          </p:nvSpPr>
          <p:spPr>
            <a:xfrm>
              <a:off x="11106" y="8004"/>
              <a:ext cx="2474" cy="110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mn-ea"/>
                  <a:hlinkClick r:id="rId2" action="ppaction://hlinksldjump"/>
                </a:rPr>
                <a:t>升华和凝华</a:t>
              </a:r>
              <a:endParaRPr sz="2400">
                <a:solidFill>
                  <a:srgbClr val="303030"/>
                </a:solidFill>
                <a:latin typeface="+mn-ea"/>
              </a:endParaRPr>
            </a:p>
          </p:txBody>
        </p:sp>
      </p:grpSp>
      <p:grpSp>
        <p:nvGrpSpPr>
          <p:cNvPr id="30" name="组合 29"/>
          <p:cNvGrpSpPr/>
          <p:nvPr/>
        </p:nvGrpSpPr>
        <p:grpSpPr>
          <a:xfrm>
            <a:off x="2744470" y="4098925"/>
            <a:ext cx="3071495" cy="809625"/>
            <a:chOff x="4321" y="7020"/>
            <a:chExt cx="4837" cy="1275"/>
          </a:xfrm>
        </p:grpSpPr>
        <p:sp>
          <p:nvSpPr>
            <p:cNvPr id="115" name="MMConnector"/>
            <p:cNvSpPr/>
            <p:nvPr/>
          </p:nvSpPr>
          <p:spPr>
            <a:xfrm>
              <a:off x="7854" y="7020"/>
              <a:ext cx="1304" cy="1059"/>
            </a:xfrm>
            <a:custGeom>
              <a:avLst/>
              <a:gdLst/>
              <a:ahLst/>
              <a:cxnLst/>
              <a:pathLst>
                <a:path w="865252" h="321932">
                  <a:moveTo>
                    <a:pt x="114565" y="-47574"/>
                  </a:moveTo>
                  <a:cubicBezTo>
                    <a:pt x="131696" y="-56137"/>
                    <a:pt x="137275" y="-72999"/>
                    <a:pt x="130481" y="-85955"/>
                  </a:cubicBezTo>
                  <a:cubicBezTo>
                    <a:pt x="123686" y="-98912"/>
                    <a:pt x="106552" y="-104077"/>
                    <a:pt x="89858" y="-94689"/>
                  </a:cubicBezTo>
                  <a:cubicBezTo>
                    <a:pt x="74273" y="-85925"/>
                    <a:pt x="58688" y="-77161"/>
                    <a:pt x="43208" y="-68279"/>
                  </a:cubicBezTo>
                  <a:cubicBezTo>
                    <a:pt x="27728" y="-59397"/>
                    <a:pt x="12353" y="-50397"/>
                    <a:pt x="-2977" y="-41365"/>
                  </a:cubicBezTo>
                  <a:cubicBezTo>
                    <a:pt x="-18307" y="-32333"/>
                    <a:pt x="-33592" y="-23268"/>
                    <a:pt x="-48850" y="-14203"/>
                  </a:cubicBezTo>
                  <a:cubicBezTo>
                    <a:pt x="-64109" y="-5138"/>
                    <a:pt x="-79340" y="3928"/>
                    <a:pt x="-94575" y="12948"/>
                  </a:cubicBezTo>
                  <a:cubicBezTo>
                    <a:pt x="-109811" y="21969"/>
                    <a:pt x="-125050" y="30943"/>
                    <a:pt x="-140321" y="39828"/>
                  </a:cubicBezTo>
                  <a:cubicBezTo>
                    <a:pt x="-155592" y="48713"/>
                    <a:pt x="-170894" y="57509"/>
                    <a:pt x="-186255" y="66170"/>
                  </a:cubicBezTo>
                  <a:cubicBezTo>
                    <a:pt x="-201616" y="74830"/>
                    <a:pt x="-217035" y="83356"/>
                    <a:pt x="-232539" y="91701"/>
                  </a:cubicBezTo>
                  <a:cubicBezTo>
                    <a:pt x="-248042" y="100046"/>
                    <a:pt x="-263629" y="108209"/>
                    <a:pt x="-279321" y="116145"/>
                  </a:cubicBezTo>
                  <a:cubicBezTo>
                    <a:pt x="-295013" y="124081"/>
                    <a:pt x="-310809" y="131788"/>
                    <a:pt x="-326728" y="139222"/>
                  </a:cubicBezTo>
                  <a:cubicBezTo>
                    <a:pt x="-342647" y="146655"/>
                    <a:pt x="-358687" y="153813"/>
                    <a:pt x="-374861" y="160652"/>
                  </a:cubicBezTo>
                  <a:cubicBezTo>
                    <a:pt x="-391034" y="167491"/>
                    <a:pt x="-407341" y="174010"/>
                    <a:pt x="-423783" y="180168"/>
                  </a:cubicBezTo>
                  <a:cubicBezTo>
                    <a:pt x="-440224" y="186325"/>
                    <a:pt x="-456800" y="192120"/>
                    <a:pt x="-473518" y="197518"/>
                  </a:cubicBezTo>
                  <a:cubicBezTo>
                    <a:pt x="-490236" y="202915"/>
                    <a:pt x="-507096" y="207914"/>
                    <a:pt x="-524048" y="212483"/>
                  </a:cubicBezTo>
                  <a:cubicBezTo>
                    <a:pt x="-541000" y="217053"/>
                    <a:pt x="-558044" y="221193"/>
                    <a:pt x="-575310" y="224889"/>
                  </a:cubicBezTo>
                  <a:cubicBezTo>
                    <a:pt x="-592575" y="228584"/>
                    <a:pt x="-610063" y="231834"/>
                    <a:pt x="-627206" y="234610"/>
                  </a:cubicBezTo>
                  <a:cubicBezTo>
                    <a:pt x="-644349" y="237386"/>
                    <a:pt x="-661148" y="239688"/>
                    <a:pt x="-679611" y="241583"/>
                  </a:cubicBezTo>
                  <a:cubicBezTo>
                    <a:pt x="-698073" y="243477"/>
                    <a:pt x="-718200" y="244965"/>
                    <a:pt x="-732382" y="245800"/>
                  </a:cubicBezTo>
                  <a:cubicBezTo>
                    <a:pt x="-746564" y="246635"/>
                    <a:pt x="-754802" y="246818"/>
                    <a:pt x="-763040" y="247000"/>
                  </a:cubicBezTo>
                  <a:cubicBezTo>
                    <a:pt x="-765775" y="247061"/>
                    <a:pt x="-767600" y="248710"/>
                    <a:pt x="-767600" y="250800"/>
                  </a:cubicBezTo>
                  <a:cubicBezTo>
                    <a:pt x="-767600" y="252890"/>
                    <a:pt x="-765775" y="254527"/>
                    <a:pt x="-763040" y="254600"/>
                  </a:cubicBezTo>
                  <a:cubicBezTo>
                    <a:pt x="-754745" y="254821"/>
                    <a:pt x="-746449" y="255042"/>
                    <a:pt x="-732114" y="254898"/>
                  </a:cubicBezTo>
                  <a:cubicBezTo>
                    <a:pt x="-717779" y="254754"/>
                    <a:pt x="-697405" y="254244"/>
                    <a:pt x="-678660" y="253240"/>
                  </a:cubicBezTo>
                  <a:cubicBezTo>
                    <a:pt x="-659915" y="252235"/>
                    <a:pt x="-642801" y="250736"/>
                    <a:pt x="-625294" y="248771"/>
                  </a:cubicBezTo>
                  <a:cubicBezTo>
                    <a:pt x="-607787" y="246806"/>
                    <a:pt x="-589888" y="244375"/>
                    <a:pt x="-572172" y="241478"/>
                  </a:cubicBezTo>
                  <a:cubicBezTo>
                    <a:pt x="-554456" y="238581"/>
                    <a:pt x="-536922" y="235218"/>
                    <a:pt x="-519447" y="231410"/>
                  </a:cubicBezTo>
                  <a:cubicBezTo>
                    <a:pt x="-501971" y="227602"/>
                    <a:pt x="-484555" y="223350"/>
                    <a:pt x="-467255" y="218682"/>
                  </a:cubicBezTo>
                  <a:cubicBezTo>
                    <a:pt x="-449954" y="214014"/>
                    <a:pt x="-432770" y="208932"/>
                    <a:pt x="-415704" y="203473"/>
                  </a:cubicBezTo>
                  <a:cubicBezTo>
                    <a:pt x="-398638" y="198014"/>
                    <a:pt x="-381689" y="192179"/>
                    <a:pt x="-364865" y="186013"/>
                  </a:cubicBezTo>
                  <a:cubicBezTo>
                    <a:pt x="-348042" y="179848"/>
                    <a:pt x="-331343" y="173351"/>
                    <a:pt x="-314767" y="166574"/>
                  </a:cubicBezTo>
                  <a:cubicBezTo>
                    <a:pt x="-298190" y="159797"/>
                    <a:pt x="-281735" y="152739"/>
                    <a:pt x="-265394" y="145452"/>
                  </a:cubicBezTo>
                  <a:cubicBezTo>
                    <a:pt x="-249052" y="138165"/>
                    <a:pt x="-232823" y="130649"/>
                    <a:pt x="-216693" y="122955"/>
                  </a:cubicBezTo>
                  <a:cubicBezTo>
                    <a:pt x="-200563" y="115262"/>
                    <a:pt x="-184531" y="107392"/>
                    <a:pt x="-168580" y="99397"/>
                  </a:cubicBezTo>
                  <a:cubicBezTo>
                    <a:pt x="-152629" y="91402"/>
                    <a:pt x="-136758" y="83281"/>
                    <a:pt x="-120946" y="75085"/>
                  </a:cubicBezTo>
                  <a:cubicBezTo>
                    <a:pt x="-105134" y="66889"/>
                    <a:pt x="-89381" y="58618"/>
                    <a:pt x="-73665" y="50320"/>
                  </a:cubicBezTo>
                  <a:cubicBezTo>
                    <a:pt x="-57950" y="42022"/>
                    <a:pt x="-42271" y="33697"/>
                    <a:pt x="-26606" y="25395"/>
                  </a:cubicBezTo>
                  <a:cubicBezTo>
                    <a:pt x="-10941" y="17092"/>
                    <a:pt x="4711" y="8814"/>
                    <a:pt x="20367" y="590"/>
                  </a:cubicBezTo>
                  <a:cubicBezTo>
                    <a:pt x="36023" y="-7634"/>
                    <a:pt x="51683" y="-15803"/>
                    <a:pt x="67384" y="-23821"/>
                  </a:cubicBezTo>
                  <a:cubicBezTo>
                    <a:pt x="83084" y="-31839"/>
                    <a:pt x="98825" y="-39707"/>
                    <a:pt x="114565" y="-47574"/>
                  </a:cubicBezTo>
                  <a:close/>
                </a:path>
              </a:pathLst>
            </a:custGeom>
            <a:solidFill>
              <a:schemeClr val="accent4"/>
            </a:solidFill>
            <a:ln w="7600" cap="rnd">
              <a:solidFill>
                <a:schemeClr val="accent4"/>
              </a:solidFill>
              <a:round/>
            </a:ln>
          </p:spPr>
        </p:sp>
        <p:sp>
          <p:nvSpPr>
            <p:cNvPr id="114" name="MainTopic"/>
            <p:cNvSpPr/>
            <p:nvPr/>
          </p:nvSpPr>
          <p:spPr>
            <a:xfrm>
              <a:off x="4321" y="7187"/>
              <a:ext cx="2351" cy="110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hlinkClick r:id="rId1" action="ppaction://hlinksldjump"/>
                </a:rPr>
                <a:t>熔化和凝固</a:t>
              </a:r>
              <a:endParaRPr sz="2400">
                <a:solidFill>
                  <a:srgbClr val="303030"/>
                </a:solidFill>
                <a:latin typeface="+mn-ea"/>
              </a:endParaRPr>
            </a:p>
          </p:txBody>
        </p:sp>
      </p:grpSp>
      <p:grpSp>
        <p:nvGrpSpPr>
          <p:cNvPr id="2" name="组合 1"/>
          <p:cNvGrpSpPr/>
          <p:nvPr/>
        </p:nvGrpSpPr>
        <p:grpSpPr>
          <a:xfrm>
            <a:off x="3352165" y="1565275"/>
            <a:ext cx="2236470" cy="2111375"/>
            <a:chOff x="5278" y="3030"/>
            <a:chExt cx="3522" cy="3325"/>
          </a:xfrm>
        </p:grpSpPr>
        <p:sp>
          <p:nvSpPr>
            <p:cNvPr id="117" name="MMConnector"/>
            <p:cNvSpPr/>
            <p:nvPr/>
          </p:nvSpPr>
          <p:spPr>
            <a:xfrm>
              <a:off x="7500" y="4785"/>
              <a:ext cx="1301" cy="1570"/>
            </a:xfrm>
            <a:custGeom>
              <a:avLst/>
              <a:gdLst/>
              <a:ahLst/>
              <a:cxnLst/>
              <a:pathLst>
                <a:path w="890133" h="406083">
                  <a:moveTo>
                    <a:pt x="112756" y="123063"/>
                  </a:moveTo>
                  <a:cubicBezTo>
                    <a:pt x="128581" y="133851"/>
                    <a:pt x="146094" y="130185"/>
                    <a:pt x="153980" y="117862"/>
                  </a:cubicBezTo>
                  <a:cubicBezTo>
                    <a:pt x="161865" y="105539"/>
                    <a:pt x="157732" y="88305"/>
                    <a:pt x="141430" y="78252"/>
                  </a:cubicBezTo>
                  <a:cubicBezTo>
                    <a:pt x="126486" y="69037"/>
                    <a:pt x="111542" y="59821"/>
                    <a:pt x="96672" y="50418"/>
                  </a:cubicBezTo>
                  <a:cubicBezTo>
                    <a:pt x="81803" y="41014"/>
                    <a:pt x="67008" y="31423"/>
                    <a:pt x="52237" y="21753"/>
                  </a:cubicBezTo>
                  <a:cubicBezTo>
                    <a:pt x="37466" y="12083"/>
                    <a:pt x="22718" y="2333"/>
                    <a:pt x="7973" y="-7466"/>
                  </a:cubicBezTo>
                  <a:cubicBezTo>
                    <a:pt x="-6772" y="-17266"/>
                    <a:pt x="-21514" y="-27115"/>
                    <a:pt x="-36284" y="-36962"/>
                  </a:cubicBezTo>
                  <a:cubicBezTo>
                    <a:pt x="-51054" y="-46809"/>
                    <a:pt x="-65852" y="-56655"/>
                    <a:pt x="-80707" y="-66451"/>
                  </a:cubicBezTo>
                  <a:cubicBezTo>
                    <a:pt x="-95562" y="-76247"/>
                    <a:pt x="-110474" y="-85994"/>
                    <a:pt x="-125472" y="-95641"/>
                  </a:cubicBezTo>
                  <a:cubicBezTo>
                    <a:pt x="-140469" y="-105288"/>
                    <a:pt x="-155553" y="-114835"/>
                    <a:pt x="-170749" y="-124229"/>
                  </a:cubicBezTo>
                  <a:cubicBezTo>
                    <a:pt x="-185946" y="-133624"/>
                    <a:pt x="-201255" y="-142866"/>
                    <a:pt x="-216701" y="-151900"/>
                  </a:cubicBezTo>
                  <a:cubicBezTo>
                    <a:pt x="-232147" y="-160934"/>
                    <a:pt x="-247730" y="-169761"/>
                    <a:pt x="-263468" y="-178323"/>
                  </a:cubicBezTo>
                  <a:cubicBezTo>
                    <a:pt x="-279207" y="-186885"/>
                    <a:pt x="-295101" y="-195182"/>
                    <a:pt x="-311163" y="-203157"/>
                  </a:cubicBezTo>
                  <a:cubicBezTo>
                    <a:pt x="-327225" y="-211131"/>
                    <a:pt x="-343455" y="-218784"/>
                    <a:pt x="-359857" y="-226057"/>
                  </a:cubicBezTo>
                  <a:cubicBezTo>
                    <a:pt x="-376259" y="-233330"/>
                    <a:pt x="-392833" y="-240224"/>
                    <a:pt x="-409572" y="-246686"/>
                  </a:cubicBezTo>
                  <a:cubicBezTo>
                    <a:pt x="-426311" y="-253147"/>
                    <a:pt x="-443214" y="-259178"/>
                    <a:pt x="-460274" y="-264731"/>
                  </a:cubicBezTo>
                  <a:cubicBezTo>
                    <a:pt x="-477334" y="-270284"/>
                    <a:pt x="-494549" y="-275360"/>
                    <a:pt x="-511872" y="-279924"/>
                  </a:cubicBezTo>
                  <a:cubicBezTo>
                    <a:pt x="-529194" y="-284489"/>
                    <a:pt x="-546623" y="-288542"/>
                    <a:pt x="-564222" y="-292063"/>
                  </a:cubicBezTo>
                  <a:cubicBezTo>
                    <a:pt x="-581820" y="-295583"/>
                    <a:pt x="-599588" y="-298572"/>
                    <a:pt x="-617142" y="-301020"/>
                  </a:cubicBezTo>
                  <a:cubicBezTo>
                    <a:pt x="-634697" y="-303468"/>
                    <a:pt x="-652037" y="-305376"/>
                    <a:pt x="-670432" y="-306756"/>
                  </a:cubicBezTo>
                  <a:cubicBezTo>
                    <a:pt x="-688828" y="-308136"/>
                    <a:pt x="-708278" y="-308988"/>
                    <a:pt x="-723888" y="-309311"/>
                  </a:cubicBezTo>
                  <a:cubicBezTo>
                    <a:pt x="-739498" y="-309635"/>
                    <a:pt x="-751269" y="-309430"/>
                    <a:pt x="-763040" y="-309225"/>
                  </a:cubicBezTo>
                  <a:cubicBezTo>
                    <a:pt x="-765776" y="-309177"/>
                    <a:pt x="-767600" y="-307515"/>
                    <a:pt x="-767600" y="-305425"/>
                  </a:cubicBezTo>
                  <a:cubicBezTo>
                    <a:pt x="-767600" y="-303335"/>
                    <a:pt x="-765775" y="-301703"/>
                    <a:pt x="-763040" y="-301625"/>
                  </a:cubicBezTo>
                  <a:cubicBezTo>
                    <a:pt x="-751368" y="-301294"/>
                    <a:pt x="-739697" y="-300962"/>
                    <a:pt x="-724276" y="-299936"/>
                  </a:cubicBezTo>
                  <a:cubicBezTo>
                    <a:pt x="-708856" y="-298910"/>
                    <a:pt x="-689686" y="-297189"/>
                    <a:pt x="-671611" y="-294998"/>
                  </a:cubicBezTo>
                  <a:cubicBezTo>
                    <a:pt x="-653537" y="-292807"/>
                    <a:pt x="-636557" y="-290147"/>
                    <a:pt x="-619414" y="-286951"/>
                  </a:cubicBezTo>
                  <a:cubicBezTo>
                    <a:pt x="-602271" y="-283754"/>
                    <a:pt x="-584966" y="-280022"/>
                    <a:pt x="-567872" y="-275781"/>
                  </a:cubicBezTo>
                  <a:cubicBezTo>
                    <a:pt x="-550779" y="-271540"/>
                    <a:pt x="-533897" y="-266790"/>
                    <a:pt x="-517158" y="-261549"/>
                  </a:cubicBezTo>
                  <a:cubicBezTo>
                    <a:pt x="-500419" y="-256309"/>
                    <a:pt x="-483822" y="-250578"/>
                    <a:pt x="-467409" y="-244391"/>
                  </a:cubicBezTo>
                  <a:cubicBezTo>
                    <a:pt x="-450995" y="-238205"/>
                    <a:pt x="-434764" y="-231563"/>
                    <a:pt x="-418715" y="-224507"/>
                  </a:cubicBezTo>
                  <a:cubicBezTo>
                    <a:pt x="-402665" y="-217452"/>
                    <a:pt x="-386798" y="-209984"/>
                    <a:pt x="-371111" y="-202150"/>
                  </a:cubicBezTo>
                  <a:cubicBezTo>
                    <a:pt x="-355424" y="-194317"/>
                    <a:pt x="-339917" y="-186119"/>
                    <a:pt x="-324577" y="-177607"/>
                  </a:cubicBezTo>
                  <a:cubicBezTo>
                    <a:pt x="-309238" y="-169095"/>
                    <a:pt x="-294065" y="-160269"/>
                    <a:pt x="-279040" y="-151181"/>
                  </a:cubicBezTo>
                  <a:cubicBezTo>
                    <a:pt x="-264016" y="-142093"/>
                    <a:pt x="-249139" y="-132743"/>
                    <a:pt x="-234384" y="-123182"/>
                  </a:cubicBezTo>
                  <a:cubicBezTo>
                    <a:pt x="-219629" y="-113620"/>
                    <a:pt x="-204997" y="-103847"/>
                    <a:pt x="-190457" y="-93912"/>
                  </a:cubicBezTo>
                  <a:cubicBezTo>
                    <a:pt x="-175917" y="-83976"/>
                    <a:pt x="-161470" y="-73879"/>
                    <a:pt x="-147083" y="-63665"/>
                  </a:cubicBezTo>
                  <a:cubicBezTo>
                    <a:pt x="-132697" y="-53452"/>
                    <a:pt x="-118370" y="-43123"/>
                    <a:pt x="-104070" y="-32724"/>
                  </a:cubicBezTo>
                  <a:cubicBezTo>
                    <a:pt x="-89769" y="-22324"/>
                    <a:pt x="-75495" y="-11855"/>
                    <a:pt x="-61213" y="-1359"/>
                  </a:cubicBezTo>
                  <a:cubicBezTo>
                    <a:pt x="-46931" y="9137"/>
                    <a:pt x="-32641" y="19660"/>
                    <a:pt x="-18305" y="30164"/>
                  </a:cubicBezTo>
                  <a:cubicBezTo>
                    <a:pt x="-3969" y="40667"/>
                    <a:pt x="10412" y="51150"/>
                    <a:pt x="24860" y="61583"/>
                  </a:cubicBezTo>
                  <a:cubicBezTo>
                    <a:pt x="39308" y="72017"/>
                    <a:pt x="53823" y="82400"/>
                    <a:pt x="68484" y="92638"/>
                  </a:cubicBezTo>
                  <a:cubicBezTo>
                    <a:pt x="83144" y="102877"/>
                    <a:pt x="97950" y="112970"/>
                    <a:pt x="112756" y="123063"/>
                  </a:cubicBezTo>
                  <a:close/>
                </a:path>
              </a:pathLst>
            </a:custGeom>
            <a:solidFill>
              <a:schemeClr val="accent4"/>
            </a:solidFill>
            <a:ln w="7600" cap="rnd">
              <a:solidFill>
                <a:schemeClr val="accent4"/>
              </a:solidFill>
              <a:round/>
            </a:ln>
          </p:spPr>
        </p:sp>
        <p:sp>
          <p:nvSpPr>
            <p:cNvPr id="116" name="MainTopic"/>
            <p:cNvSpPr/>
            <p:nvPr/>
          </p:nvSpPr>
          <p:spPr>
            <a:xfrm>
              <a:off x="5278" y="3030"/>
              <a:ext cx="1168" cy="110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hlinkClick r:id="rId3" action="ppaction://hlinksldjump"/>
                </a:rPr>
                <a:t>温度</a:t>
              </a:r>
              <a:endParaRPr sz="2400">
                <a:solidFill>
                  <a:srgbClr val="303030"/>
                </a:solidFill>
                <a:latin typeface="+mn-ea"/>
              </a:endParaRPr>
            </a:p>
          </p:txBody>
        </p:sp>
      </p:grpSp>
      <p:grpSp>
        <p:nvGrpSpPr>
          <p:cNvPr id="28" name="组合 27"/>
          <p:cNvGrpSpPr/>
          <p:nvPr/>
        </p:nvGrpSpPr>
        <p:grpSpPr>
          <a:xfrm>
            <a:off x="8781415" y="4601845"/>
            <a:ext cx="631825" cy="495300"/>
            <a:chOff x="13828" y="7812"/>
            <a:chExt cx="995" cy="780"/>
          </a:xfrm>
        </p:grpSpPr>
        <p:sp>
          <p:nvSpPr>
            <p:cNvPr id="177" name="MMConnector"/>
            <p:cNvSpPr/>
            <p:nvPr/>
          </p:nvSpPr>
          <p:spPr>
            <a:xfrm>
              <a:off x="13828" y="8522"/>
              <a:ext cx="494" cy="71"/>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56" name="SubTopic"/>
            <p:cNvSpPr/>
            <p:nvPr/>
          </p:nvSpPr>
          <p:spPr>
            <a:xfrm>
              <a:off x="14075" y="7812"/>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升华</a:t>
              </a:r>
              <a:endParaRPr sz="2400">
                <a:solidFill>
                  <a:srgbClr val="303030"/>
                </a:solidFill>
                <a:latin typeface="+mn-ea"/>
              </a:endParaRPr>
            </a:p>
          </p:txBody>
        </p:sp>
      </p:grpSp>
      <p:grpSp>
        <p:nvGrpSpPr>
          <p:cNvPr id="29" name="组合 28"/>
          <p:cNvGrpSpPr/>
          <p:nvPr/>
        </p:nvGrpSpPr>
        <p:grpSpPr>
          <a:xfrm>
            <a:off x="8781415" y="5120640"/>
            <a:ext cx="631825" cy="663575"/>
            <a:chOff x="13828" y="8629"/>
            <a:chExt cx="995" cy="1045"/>
          </a:xfrm>
        </p:grpSpPr>
        <p:sp>
          <p:nvSpPr>
            <p:cNvPr id="178" name="MMConnector"/>
            <p:cNvSpPr/>
            <p:nvPr/>
          </p:nvSpPr>
          <p:spPr>
            <a:xfrm>
              <a:off x="13828" y="8930"/>
              <a:ext cx="494" cy="745"/>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64" name="SubTopic"/>
            <p:cNvSpPr/>
            <p:nvPr/>
          </p:nvSpPr>
          <p:spPr>
            <a:xfrm>
              <a:off x="14075" y="8629"/>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凝华</a:t>
              </a:r>
              <a:endParaRPr sz="2400">
                <a:solidFill>
                  <a:srgbClr val="303030"/>
                </a:solidFill>
                <a:latin typeface="+mn-ea"/>
              </a:endParaRPr>
            </a:p>
          </p:txBody>
        </p:sp>
      </p:grpSp>
      <p:grpSp>
        <p:nvGrpSpPr>
          <p:cNvPr id="9" name="组合 8"/>
          <p:cNvGrpSpPr/>
          <p:nvPr/>
        </p:nvGrpSpPr>
        <p:grpSpPr>
          <a:xfrm>
            <a:off x="1948180" y="3823970"/>
            <a:ext cx="946785" cy="883920"/>
            <a:chOff x="3067" y="6587"/>
            <a:chExt cx="1491" cy="1392"/>
          </a:xfrm>
        </p:grpSpPr>
        <p:sp>
          <p:nvSpPr>
            <p:cNvPr id="297" name="MMConnector"/>
            <p:cNvSpPr/>
            <p:nvPr/>
          </p:nvSpPr>
          <p:spPr>
            <a:xfrm>
              <a:off x="4064" y="7501"/>
              <a:ext cx="494" cy="479"/>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276" name="SubTopic"/>
            <p:cNvSpPr/>
            <p:nvPr/>
          </p:nvSpPr>
          <p:spPr>
            <a:xfrm>
              <a:off x="3067" y="658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熔化</a:t>
              </a:r>
              <a:endParaRPr sz="2400">
                <a:solidFill>
                  <a:srgbClr val="303030"/>
                </a:solidFill>
                <a:latin typeface="+mn-ea"/>
              </a:endParaRPr>
            </a:p>
          </p:txBody>
        </p:sp>
      </p:grpSp>
      <p:grpSp>
        <p:nvGrpSpPr>
          <p:cNvPr id="3" name="组合 2"/>
          <p:cNvGrpSpPr/>
          <p:nvPr/>
        </p:nvGrpSpPr>
        <p:grpSpPr>
          <a:xfrm>
            <a:off x="2562225" y="925195"/>
            <a:ext cx="946150" cy="1272540"/>
            <a:chOff x="4034" y="2022"/>
            <a:chExt cx="1490" cy="2004"/>
          </a:xfrm>
        </p:grpSpPr>
        <p:sp>
          <p:nvSpPr>
            <p:cNvPr id="321" name="MMConnector"/>
            <p:cNvSpPr/>
            <p:nvPr/>
          </p:nvSpPr>
          <p:spPr>
            <a:xfrm>
              <a:off x="5030" y="3140"/>
              <a:ext cx="494" cy="887"/>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300" name="SubTopic"/>
            <p:cNvSpPr/>
            <p:nvPr/>
          </p:nvSpPr>
          <p:spPr>
            <a:xfrm>
              <a:off x="4034" y="2022"/>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定义</a:t>
              </a:r>
              <a:endParaRPr sz="2400">
                <a:solidFill>
                  <a:srgbClr val="303030"/>
                </a:solidFill>
                <a:latin typeface="+mn-ea"/>
              </a:endParaRPr>
            </a:p>
          </p:txBody>
        </p:sp>
      </p:grpSp>
      <p:grpSp>
        <p:nvGrpSpPr>
          <p:cNvPr id="4" name="组合 3"/>
          <p:cNvGrpSpPr/>
          <p:nvPr/>
        </p:nvGrpSpPr>
        <p:grpSpPr>
          <a:xfrm>
            <a:off x="1863090" y="1443355"/>
            <a:ext cx="1645285" cy="495300"/>
            <a:chOff x="2933" y="2838"/>
            <a:chExt cx="2591" cy="780"/>
          </a:xfrm>
        </p:grpSpPr>
        <p:sp>
          <p:nvSpPr>
            <p:cNvPr id="322" name="MMConnector"/>
            <p:cNvSpPr/>
            <p:nvPr/>
          </p:nvSpPr>
          <p:spPr>
            <a:xfrm>
              <a:off x="5030" y="3548"/>
              <a:ext cx="494" cy="71"/>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08" name="SubTopic"/>
            <p:cNvSpPr/>
            <p:nvPr/>
          </p:nvSpPr>
          <p:spPr>
            <a:xfrm>
              <a:off x="2933" y="2838"/>
              <a:ext cx="1850"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摄氏温度</a:t>
              </a:r>
              <a:endParaRPr sz="2400">
                <a:solidFill>
                  <a:srgbClr val="303030"/>
                </a:solidFill>
                <a:latin typeface="+mn-ea"/>
              </a:endParaRPr>
            </a:p>
          </p:txBody>
        </p:sp>
      </p:grpSp>
      <p:grpSp>
        <p:nvGrpSpPr>
          <p:cNvPr id="5" name="组合 4"/>
          <p:cNvGrpSpPr/>
          <p:nvPr/>
        </p:nvGrpSpPr>
        <p:grpSpPr>
          <a:xfrm>
            <a:off x="2410460" y="2221230"/>
            <a:ext cx="1097915" cy="795020"/>
            <a:chOff x="3795" y="4063"/>
            <a:chExt cx="1729" cy="1252"/>
          </a:xfrm>
        </p:grpSpPr>
        <p:sp>
          <p:nvSpPr>
            <p:cNvPr id="390" name="MMConnector"/>
            <p:cNvSpPr/>
            <p:nvPr/>
          </p:nvSpPr>
          <p:spPr>
            <a:xfrm>
              <a:off x="5030" y="4161"/>
              <a:ext cx="494" cy="1154"/>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389" name="SubTopic"/>
            <p:cNvSpPr/>
            <p:nvPr/>
          </p:nvSpPr>
          <p:spPr>
            <a:xfrm>
              <a:off x="3795" y="4063"/>
              <a:ext cx="989" cy="674"/>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温度计</a:t>
              </a:r>
              <a:endParaRPr sz="2400">
                <a:solidFill>
                  <a:srgbClr val="303030"/>
                </a:solidFill>
                <a:latin typeface="+mn-ea"/>
              </a:endParaRPr>
            </a:p>
          </p:txBody>
        </p:sp>
      </p:grpSp>
      <p:grpSp>
        <p:nvGrpSpPr>
          <p:cNvPr id="13" name="组合 12"/>
          <p:cNvGrpSpPr/>
          <p:nvPr/>
        </p:nvGrpSpPr>
        <p:grpSpPr>
          <a:xfrm>
            <a:off x="1948180" y="5052695"/>
            <a:ext cx="946785" cy="991870"/>
            <a:chOff x="3067" y="8522"/>
            <a:chExt cx="1491" cy="1562"/>
          </a:xfrm>
        </p:grpSpPr>
        <p:sp>
          <p:nvSpPr>
            <p:cNvPr id="392" name="MMConnector"/>
            <p:cNvSpPr/>
            <p:nvPr/>
          </p:nvSpPr>
          <p:spPr>
            <a:xfrm>
              <a:off x="4064" y="8522"/>
              <a:ext cx="494" cy="1562"/>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391" name="SubTopic"/>
            <p:cNvSpPr/>
            <p:nvPr/>
          </p:nvSpPr>
          <p:spPr>
            <a:xfrm>
              <a:off x="3067" y="8629"/>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凝固</a:t>
              </a:r>
              <a:endParaRPr sz="2400">
                <a:solidFill>
                  <a:srgbClr val="303030"/>
                </a:solidFill>
                <a:latin typeface="+mn-ea"/>
              </a:endParaRPr>
            </a:p>
          </p:txBody>
        </p:sp>
      </p:grpSp>
      <p:grpSp>
        <p:nvGrpSpPr>
          <p:cNvPr id="6" name="组合 5"/>
          <p:cNvGrpSpPr/>
          <p:nvPr/>
        </p:nvGrpSpPr>
        <p:grpSpPr>
          <a:xfrm>
            <a:off x="1230630" y="1962150"/>
            <a:ext cx="1336040" cy="817245"/>
            <a:chOff x="1937" y="3655"/>
            <a:chExt cx="2104" cy="1287"/>
          </a:xfrm>
        </p:grpSpPr>
        <p:sp>
          <p:nvSpPr>
            <p:cNvPr id="151" name="MMConnector"/>
            <p:cNvSpPr/>
            <p:nvPr/>
          </p:nvSpPr>
          <p:spPr>
            <a:xfrm>
              <a:off x="3547" y="4534"/>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0" name="SubTopic"/>
            <p:cNvSpPr/>
            <p:nvPr/>
          </p:nvSpPr>
          <p:spPr>
            <a:xfrm>
              <a:off x="1937" y="3655"/>
              <a:ext cx="1363"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原理</a:t>
              </a:r>
              <a:endParaRPr sz="2400">
                <a:solidFill>
                  <a:srgbClr val="303030"/>
                </a:solidFill>
                <a:latin typeface="+mn-ea"/>
              </a:endParaRPr>
            </a:p>
          </p:txBody>
        </p:sp>
      </p:grpSp>
      <p:grpSp>
        <p:nvGrpSpPr>
          <p:cNvPr id="7" name="组合 6"/>
          <p:cNvGrpSpPr/>
          <p:nvPr/>
        </p:nvGrpSpPr>
        <p:grpSpPr>
          <a:xfrm>
            <a:off x="384175" y="2480310"/>
            <a:ext cx="2110740" cy="558165"/>
            <a:chOff x="604" y="4471"/>
            <a:chExt cx="3324" cy="879"/>
          </a:xfrm>
        </p:grpSpPr>
        <p:sp>
          <p:nvSpPr>
            <p:cNvPr id="153" name="MMConnector"/>
            <p:cNvSpPr/>
            <p:nvPr/>
          </p:nvSpPr>
          <p:spPr>
            <a:xfrm>
              <a:off x="3434" y="4942"/>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2" name="SubTopic"/>
            <p:cNvSpPr/>
            <p:nvPr/>
          </p:nvSpPr>
          <p:spPr>
            <a:xfrm>
              <a:off x="604" y="4471"/>
              <a:ext cx="2584" cy="674"/>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温度计的使用</a:t>
              </a:r>
              <a:endParaRPr sz="2400">
                <a:solidFill>
                  <a:srgbClr val="303030"/>
                </a:solidFill>
                <a:latin typeface="+mn-ea"/>
              </a:endParaRPr>
            </a:p>
          </p:txBody>
        </p:sp>
      </p:grpSp>
      <p:grpSp>
        <p:nvGrpSpPr>
          <p:cNvPr id="10" name="组合 9"/>
          <p:cNvGrpSpPr/>
          <p:nvPr/>
        </p:nvGrpSpPr>
        <p:grpSpPr>
          <a:xfrm>
            <a:off x="1015365" y="3297980"/>
            <a:ext cx="1165225" cy="1160067"/>
            <a:chOff x="1598" y="5496"/>
            <a:chExt cx="1835" cy="2043"/>
          </a:xfrm>
        </p:grpSpPr>
        <p:sp>
          <p:nvSpPr>
            <p:cNvPr id="170" name="MMConnector"/>
            <p:cNvSpPr/>
            <p:nvPr/>
          </p:nvSpPr>
          <p:spPr>
            <a:xfrm>
              <a:off x="2730" y="6757"/>
              <a:ext cx="703" cy="782"/>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69" name="SubTopic"/>
            <p:cNvSpPr/>
            <p:nvPr/>
          </p:nvSpPr>
          <p:spPr>
            <a:xfrm>
              <a:off x="1598" y="5496"/>
              <a:ext cx="749" cy="843"/>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定义</a:t>
              </a:r>
              <a:endParaRPr sz="2400">
                <a:solidFill>
                  <a:srgbClr val="303030"/>
                </a:solidFill>
                <a:latin typeface="+mn-ea"/>
              </a:endParaRPr>
            </a:p>
          </p:txBody>
        </p:sp>
      </p:grpSp>
      <p:grpSp>
        <p:nvGrpSpPr>
          <p:cNvPr id="12" name="组合 11"/>
          <p:cNvGrpSpPr/>
          <p:nvPr/>
        </p:nvGrpSpPr>
        <p:grpSpPr>
          <a:xfrm>
            <a:off x="1015365" y="4055745"/>
            <a:ext cx="1089660" cy="571500"/>
            <a:chOff x="1711" y="7178"/>
            <a:chExt cx="1716" cy="900"/>
          </a:xfrm>
        </p:grpSpPr>
        <p:sp>
          <p:nvSpPr>
            <p:cNvPr id="149" name="MMConnector"/>
            <p:cNvSpPr/>
            <p:nvPr/>
          </p:nvSpPr>
          <p:spPr>
            <a:xfrm>
              <a:off x="2933" y="7670"/>
              <a:ext cx="494" cy="408"/>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48" name="SubTopic"/>
            <p:cNvSpPr/>
            <p:nvPr/>
          </p:nvSpPr>
          <p:spPr>
            <a:xfrm>
              <a:off x="1711" y="7178"/>
              <a:ext cx="975"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吸热</a:t>
              </a:r>
              <a:endParaRPr sz="2400">
                <a:solidFill>
                  <a:srgbClr val="303030"/>
                </a:solidFill>
                <a:latin typeface="+mn-ea"/>
              </a:endParaRPr>
            </a:p>
          </p:txBody>
        </p:sp>
      </p:grpSp>
      <p:grpSp>
        <p:nvGrpSpPr>
          <p:cNvPr id="14" name="组合 13"/>
          <p:cNvGrpSpPr/>
          <p:nvPr/>
        </p:nvGrpSpPr>
        <p:grpSpPr>
          <a:xfrm>
            <a:off x="1158875" y="4860925"/>
            <a:ext cx="946150" cy="817245"/>
            <a:chOff x="1824" y="8220"/>
            <a:chExt cx="1490" cy="1287"/>
          </a:xfrm>
        </p:grpSpPr>
        <p:sp>
          <p:nvSpPr>
            <p:cNvPr id="155" name="MMConnector"/>
            <p:cNvSpPr/>
            <p:nvPr/>
          </p:nvSpPr>
          <p:spPr>
            <a:xfrm>
              <a:off x="2820" y="9099"/>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4" name="SubTopic"/>
            <p:cNvSpPr/>
            <p:nvPr/>
          </p:nvSpPr>
          <p:spPr>
            <a:xfrm>
              <a:off x="1824" y="8220"/>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定义</a:t>
              </a:r>
              <a:endParaRPr sz="2400">
                <a:solidFill>
                  <a:srgbClr val="303030"/>
                </a:solidFill>
                <a:latin typeface="+mn-ea"/>
              </a:endParaRPr>
            </a:p>
          </p:txBody>
        </p:sp>
      </p:grpSp>
      <p:grpSp>
        <p:nvGrpSpPr>
          <p:cNvPr id="15" name="组合 14"/>
          <p:cNvGrpSpPr/>
          <p:nvPr/>
        </p:nvGrpSpPr>
        <p:grpSpPr>
          <a:xfrm>
            <a:off x="1158875" y="5379720"/>
            <a:ext cx="946150" cy="557530"/>
            <a:chOff x="1824" y="9037"/>
            <a:chExt cx="1490" cy="878"/>
          </a:xfrm>
        </p:grpSpPr>
        <p:sp>
          <p:nvSpPr>
            <p:cNvPr id="158" name="MMConnector"/>
            <p:cNvSpPr/>
            <p:nvPr/>
          </p:nvSpPr>
          <p:spPr>
            <a:xfrm>
              <a:off x="2820" y="950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7" name="SubTopic"/>
            <p:cNvSpPr/>
            <p:nvPr/>
          </p:nvSpPr>
          <p:spPr>
            <a:xfrm>
              <a:off x="1824" y="903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放热</a:t>
              </a:r>
              <a:endParaRPr sz="2400">
                <a:solidFill>
                  <a:srgbClr val="303030"/>
                </a:solidFill>
                <a:latin typeface="+mn-ea"/>
              </a:endParaRPr>
            </a:p>
          </p:txBody>
        </p:sp>
      </p:grpSp>
      <p:grpSp>
        <p:nvGrpSpPr>
          <p:cNvPr id="17" name="组合 16"/>
          <p:cNvGrpSpPr/>
          <p:nvPr/>
        </p:nvGrpSpPr>
        <p:grpSpPr>
          <a:xfrm>
            <a:off x="8781415" y="1703070"/>
            <a:ext cx="631825" cy="1272540"/>
            <a:chOff x="13828" y="3247"/>
            <a:chExt cx="995" cy="2004"/>
          </a:xfrm>
        </p:grpSpPr>
        <p:sp>
          <p:nvSpPr>
            <p:cNvPr id="162" name="MMConnector"/>
            <p:cNvSpPr/>
            <p:nvPr/>
          </p:nvSpPr>
          <p:spPr>
            <a:xfrm>
              <a:off x="13828" y="4365"/>
              <a:ext cx="494" cy="887"/>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161" name="SubTopic"/>
            <p:cNvSpPr/>
            <p:nvPr/>
          </p:nvSpPr>
          <p:spPr>
            <a:xfrm>
              <a:off x="14075" y="32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汽化</a:t>
              </a:r>
              <a:endParaRPr sz="2400">
                <a:solidFill>
                  <a:srgbClr val="303030"/>
                </a:solidFill>
                <a:latin typeface="+mn-ea"/>
              </a:endParaRPr>
            </a:p>
          </p:txBody>
        </p:sp>
      </p:grpSp>
      <p:grpSp>
        <p:nvGrpSpPr>
          <p:cNvPr id="22" name="组合 21"/>
          <p:cNvGrpSpPr/>
          <p:nvPr/>
        </p:nvGrpSpPr>
        <p:grpSpPr>
          <a:xfrm>
            <a:off x="8781415" y="3190875"/>
            <a:ext cx="631825" cy="991870"/>
            <a:chOff x="13828" y="5590"/>
            <a:chExt cx="995" cy="1562"/>
          </a:xfrm>
        </p:grpSpPr>
        <p:sp>
          <p:nvSpPr>
            <p:cNvPr id="165" name="MMConnector"/>
            <p:cNvSpPr/>
            <p:nvPr/>
          </p:nvSpPr>
          <p:spPr>
            <a:xfrm>
              <a:off x="13828" y="5590"/>
              <a:ext cx="494" cy="1562"/>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63" name="SubTopic"/>
            <p:cNvSpPr/>
            <p:nvPr/>
          </p:nvSpPr>
          <p:spPr>
            <a:xfrm>
              <a:off x="14075" y="5696"/>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液化</a:t>
              </a:r>
              <a:endParaRPr sz="2400">
                <a:solidFill>
                  <a:srgbClr val="303030"/>
                </a:solidFill>
                <a:latin typeface="+mn-ea"/>
              </a:endParaRPr>
            </a:p>
          </p:txBody>
        </p:sp>
      </p:grpSp>
      <p:grpSp>
        <p:nvGrpSpPr>
          <p:cNvPr id="18" name="组合 17"/>
          <p:cNvGrpSpPr/>
          <p:nvPr/>
        </p:nvGrpSpPr>
        <p:grpSpPr>
          <a:xfrm>
            <a:off x="9570720" y="1443355"/>
            <a:ext cx="631825" cy="817245"/>
            <a:chOff x="15071" y="2838"/>
            <a:chExt cx="995" cy="1287"/>
          </a:xfrm>
        </p:grpSpPr>
        <p:sp>
          <p:nvSpPr>
            <p:cNvPr id="167" name="MMConnector"/>
            <p:cNvSpPr/>
            <p:nvPr/>
          </p:nvSpPr>
          <p:spPr>
            <a:xfrm>
              <a:off x="15071" y="371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66" name="SubTopic"/>
            <p:cNvSpPr/>
            <p:nvPr/>
          </p:nvSpPr>
          <p:spPr>
            <a:xfrm>
              <a:off x="15318" y="2838"/>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方式</a:t>
              </a:r>
              <a:endParaRPr sz="2400">
                <a:solidFill>
                  <a:srgbClr val="303030"/>
                </a:solidFill>
                <a:latin typeface="+mn-ea"/>
              </a:endParaRPr>
            </a:p>
          </p:txBody>
        </p:sp>
      </p:grpSp>
      <p:grpSp>
        <p:nvGrpSpPr>
          <p:cNvPr id="21" name="组合 20"/>
          <p:cNvGrpSpPr/>
          <p:nvPr/>
        </p:nvGrpSpPr>
        <p:grpSpPr>
          <a:xfrm>
            <a:off x="9570720" y="2221230"/>
            <a:ext cx="631825" cy="687070"/>
            <a:chOff x="15071" y="4063"/>
            <a:chExt cx="995" cy="1082"/>
          </a:xfrm>
        </p:grpSpPr>
        <p:sp>
          <p:nvSpPr>
            <p:cNvPr id="171" name="MMConnector"/>
            <p:cNvSpPr/>
            <p:nvPr/>
          </p:nvSpPr>
          <p:spPr>
            <a:xfrm>
              <a:off x="15071" y="4329"/>
              <a:ext cx="494" cy="816"/>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68" name="SubTopic"/>
            <p:cNvSpPr/>
            <p:nvPr/>
          </p:nvSpPr>
          <p:spPr>
            <a:xfrm>
              <a:off x="15318" y="4063"/>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吸热</a:t>
              </a:r>
              <a:endParaRPr sz="2400">
                <a:solidFill>
                  <a:srgbClr val="303030"/>
                </a:solidFill>
                <a:latin typeface="+mn-ea"/>
              </a:endParaRPr>
            </a:p>
          </p:txBody>
        </p:sp>
      </p:grpSp>
      <p:grpSp>
        <p:nvGrpSpPr>
          <p:cNvPr id="19" name="组合 18"/>
          <p:cNvGrpSpPr/>
          <p:nvPr/>
        </p:nvGrpSpPr>
        <p:grpSpPr>
          <a:xfrm>
            <a:off x="10360025" y="1184275"/>
            <a:ext cx="632460" cy="817245"/>
            <a:chOff x="16314" y="2430"/>
            <a:chExt cx="996" cy="1287"/>
          </a:xfrm>
        </p:grpSpPr>
        <p:sp>
          <p:nvSpPr>
            <p:cNvPr id="173" name="MMConnector"/>
            <p:cNvSpPr/>
            <p:nvPr/>
          </p:nvSpPr>
          <p:spPr>
            <a:xfrm>
              <a:off x="16314" y="3309"/>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2" name="SubTopic"/>
            <p:cNvSpPr/>
            <p:nvPr/>
          </p:nvSpPr>
          <p:spPr>
            <a:xfrm>
              <a:off x="16562" y="2430"/>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蒸发</a:t>
              </a:r>
              <a:endParaRPr sz="2400">
                <a:solidFill>
                  <a:srgbClr val="303030"/>
                </a:solidFill>
                <a:latin typeface="+mn-ea"/>
              </a:endParaRPr>
            </a:p>
          </p:txBody>
        </p:sp>
      </p:grpSp>
      <p:grpSp>
        <p:nvGrpSpPr>
          <p:cNvPr id="20" name="组合 19"/>
          <p:cNvGrpSpPr/>
          <p:nvPr/>
        </p:nvGrpSpPr>
        <p:grpSpPr>
          <a:xfrm>
            <a:off x="10360025" y="1703070"/>
            <a:ext cx="632460" cy="557530"/>
            <a:chOff x="16314" y="3247"/>
            <a:chExt cx="996" cy="878"/>
          </a:xfrm>
        </p:grpSpPr>
        <p:sp>
          <p:nvSpPr>
            <p:cNvPr id="179" name="MMConnector"/>
            <p:cNvSpPr/>
            <p:nvPr/>
          </p:nvSpPr>
          <p:spPr>
            <a:xfrm>
              <a:off x="16314" y="371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6" name="SubTopic"/>
            <p:cNvSpPr/>
            <p:nvPr/>
          </p:nvSpPr>
          <p:spPr>
            <a:xfrm>
              <a:off x="16562" y="32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沸腾</a:t>
              </a:r>
              <a:endParaRPr sz="2400">
                <a:solidFill>
                  <a:srgbClr val="303030"/>
                </a:solidFill>
                <a:latin typeface="+mn-ea"/>
              </a:endParaRPr>
            </a:p>
          </p:txBody>
        </p:sp>
      </p:grpSp>
      <p:grpSp>
        <p:nvGrpSpPr>
          <p:cNvPr id="23" name="组合 22"/>
          <p:cNvGrpSpPr/>
          <p:nvPr/>
        </p:nvGrpSpPr>
        <p:grpSpPr>
          <a:xfrm>
            <a:off x="9570720" y="2999105"/>
            <a:ext cx="631825" cy="817245"/>
            <a:chOff x="15071" y="5288"/>
            <a:chExt cx="995" cy="1287"/>
          </a:xfrm>
        </p:grpSpPr>
        <p:sp>
          <p:nvSpPr>
            <p:cNvPr id="182" name="MMConnector"/>
            <p:cNvSpPr/>
            <p:nvPr/>
          </p:nvSpPr>
          <p:spPr>
            <a:xfrm>
              <a:off x="15071" y="616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1" name="SubTopic"/>
            <p:cNvSpPr/>
            <p:nvPr/>
          </p:nvSpPr>
          <p:spPr>
            <a:xfrm>
              <a:off x="15318" y="5288"/>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方式</a:t>
              </a:r>
              <a:endParaRPr sz="2400">
                <a:solidFill>
                  <a:srgbClr val="303030"/>
                </a:solidFill>
                <a:latin typeface="+mn-ea"/>
              </a:endParaRPr>
            </a:p>
          </p:txBody>
        </p:sp>
      </p:grpSp>
      <p:grpSp>
        <p:nvGrpSpPr>
          <p:cNvPr id="26" name="组合 25"/>
          <p:cNvGrpSpPr/>
          <p:nvPr/>
        </p:nvGrpSpPr>
        <p:grpSpPr>
          <a:xfrm>
            <a:off x="9570720" y="3776980"/>
            <a:ext cx="631825" cy="687070"/>
            <a:chOff x="15071" y="6513"/>
            <a:chExt cx="995" cy="1082"/>
          </a:xfrm>
        </p:grpSpPr>
        <p:sp>
          <p:nvSpPr>
            <p:cNvPr id="184" name="MMConnector"/>
            <p:cNvSpPr/>
            <p:nvPr/>
          </p:nvSpPr>
          <p:spPr>
            <a:xfrm>
              <a:off x="15071" y="6779"/>
              <a:ext cx="494" cy="816"/>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83" name="SubTopic"/>
            <p:cNvSpPr/>
            <p:nvPr/>
          </p:nvSpPr>
          <p:spPr>
            <a:xfrm>
              <a:off x="15318" y="6513"/>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放热</a:t>
              </a:r>
              <a:endParaRPr sz="2400">
                <a:solidFill>
                  <a:srgbClr val="303030"/>
                </a:solidFill>
                <a:latin typeface="+mn-ea"/>
              </a:endParaRPr>
            </a:p>
          </p:txBody>
        </p:sp>
      </p:grpSp>
      <p:grpSp>
        <p:nvGrpSpPr>
          <p:cNvPr id="24" name="组合 23"/>
          <p:cNvGrpSpPr/>
          <p:nvPr/>
        </p:nvGrpSpPr>
        <p:grpSpPr>
          <a:xfrm>
            <a:off x="10360025" y="2740025"/>
            <a:ext cx="1229360" cy="816610"/>
            <a:chOff x="16314" y="4880"/>
            <a:chExt cx="1936" cy="1286"/>
          </a:xfrm>
        </p:grpSpPr>
        <p:sp>
          <p:nvSpPr>
            <p:cNvPr id="186" name="MMConnector"/>
            <p:cNvSpPr/>
            <p:nvPr/>
          </p:nvSpPr>
          <p:spPr>
            <a:xfrm>
              <a:off x="16314" y="5758"/>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5" name="SubTopic"/>
            <p:cNvSpPr/>
            <p:nvPr/>
          </p:nvSpPr>
          <p:spPr>
            <a:xfrm>
              <a:off x="16562" y="4880"/>
              <a:ext cx="1688"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降低温度</a:t>
              </a:r>
              <a:endParaRPr sz="2400">
                <a:solidFill>
                  <a:srgbClr val="303030"/>
                </a:solidFill>
                <a:latin typeface="+mn-ea"/>
              </a:endParaRPr>
            </a:p>
          </p:txBody>
        </p:sp>
      </p:grpSp>
      <p:grpSp>
        <p:nvGrpSpPr>
          <p:cNvPr id="25" name="组合 24"/>
          <p:cNvGrpSpPr/>
          <p:nvPr/>
        </p:nvGrpSpPr>
        <p:grpSpPr>
          <a:xfrm>
            <a:off x="10360025" y="3248660"/>
            <a:ext cx="1311910" cy="558165"/>
            <a:chOff x="16314" y="5696"/>
            <a:chExt cx="2066" cy="879"/>
          </a:xfrm>
        </p:grpSpPr>
        <p:sp>
          <p:nvSpPr>
            <p:cNvPr id="189" name="MMConnector"/>
            <p:cNvSpPr/>
            <p:nvPr/>
          </p:nvSpPr>
          <p:spPr>
            <a:xfrm>
              <a:off x="16314" y="616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7" name="SubTopic"/>
            <p:cNvSpPr/>
            <p:nvPr/>
          </p:nvSpPr>
          <p:spPr>
            <a:xfrm>
              <a:off x="16562" y="5696"/>
              <a:ext cx="1819"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压缩体积</a:t>
              </a:r>
              <a:endParaRPr sz="2400">
                <a:solidFill>
                  <a:srgbClr val="303030"/>
                </a:solidFill>
                <a:latin typeface="+mn-ea"/>
              </a:endParaRPr>
            </a:p>
          </p:txBody>
        </p:sp>
      </p:grpSp>
      <p:grpSp>
        <p:nvGrpSpPr>
          <p:cNvPr id="32" name="组合 31"/>
          <p:cNvGrpSpPr/>
          <p:nvPr/>
        </p:nvGrpSpPr>
        <p:grpSpPr>
          <a:xfrm>
            <a:off x="3286760" y="5080000"/>
            <a:ext cx="1633855" cy="1198880"/>
            <a:chOff x="5175" y="8565"/>
            <a:chExt cx="2573" cy="1888"/>
          </a:xfrm>
        </p:grpSpPr>
        <p:sp>
          <p:nvSpPr>
            <p:cNvPr id="8" name="矩形标注 7"/>
            <p:cNvSpPr/>
            <p:nvPr/>
          </p:nvSpPr>
          <p:spPr>
            <a:xfrm>
              <a:off x="5175" y="8565"/>
              <a:ext cx="2573" cy="1813"/>
            </a:xfrm>
            <a:prstGeom prst="wedgeRectCallout">
              <a:avLst>
                <a:gd name="adj1" fmla="val -45297"/>
                <a:gd name="adj2" fmla="val -64340"/>
              </a:avLst>
            </a:prstGeom>
            <a:noFill/>
            <a:ln>
              <a:solidFill>
                <a:schemeClr val="accent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5185" y="8565"/>
              <a:ext cx="2563" cy="1888"/>
            </a:xfrm>
            <a:prstGeom prst="rect">
              <a:avLst/>
            </a:prstGeom>
            <a:noFill/>
            <a:ln>
              <a:solidFill>
                <a:schemeClr val="accent4"/>
              </a:solidFill>
            </a:ln>
          </p:spPr>
          <p:txBody>
            <a:bodyPr wrap="square" rtlCol="0">
              <a:spAutoFit/>
            </a:bodyPr>
            <a:p>
              <a:pPr>
                <a:lnSpc>
                  <a:spcPct val="150000"/>
                </a:lnSpc>
              </a:pPr>
              <a:r>
                <a:rPr lang="zh-CN" altLang="en-US" sz="2400">
                  <a:hlinkClick r:id="rId4" action="ppaction://hlinksldjump"/>
                </a:rPr>
                <a:t>晶体与非晶体特点</a:t>
              </a:r>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blinds(horizontal)">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blinds(horizontal)">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linds(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linds(horizont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linds(horizontal)">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blinds(horizontal)">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blinds(horizontal)">
                                      <p:cBhvr>
                                        <p:cTn id="87" dur="500"/>
                                        <p:tgtEl>
                                          <p:spTgt spid="17"/>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blinds(horizontal)">
                                      <p:cBhvr>
                                        <p:cTn id="92" dur="500"/>
                                        <p:tgtEl>
                                          <p:spTgt spid="18"/>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blinds(horizontal)">
                                      <p:cBhvr>
                                        <p:cTn id="97" dur="500"/>
                                        <p:tgtEl>
                                          <p:spTgt spid="19"/>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blinds(horizontal)">
                                      <p:cBhvr>
                                        <p:cTn id="102" dur="500"/>
                                        <p:tgtEl>
                                          <p:spTgt spid="20"/>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blinds(horizontal)">
                                      <p:cBhvr>
                                        <p:cTn id="107" dur="500"/>
                                        <p:tgtEl>
                                          <p:spTgt spid="21"/>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2"/>
                                        </p:tgtEl>
                                        <p:attrNameLst>
                                          <p:attrName>style.visibility</p:attrName>
                                        </p:attrNameLst>
                                      </p:cBhvr>
                                      <p:to>
                                        <p:strVal val="visible"/>
                                      </p:to>
                                    </p:set>
                                    <p:animEffect transition="in" filter="blinds(horizontal)">
                                      <p:cBhvr>
                                        <p:cTn id="112" dur="500"/>
                                        <p:tgtEl>
                                          <p:spTgt spid="22"/>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blinds(horizontal)">
                                      <p:cBhvr>
                                        <p:cTn id="117" dur="500"/>
                                        <p:tgtEl>
                                          <p:spTgt spid="23"/>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4"/>
                                        </p:tgtEl>
                                        <p:attrNameLst>
                                          <p:attrName>style.visibility</p:attrName>
                                        </p:attrNameLst>
                                      </p:cBhvr>
                                      <p:to>
                                        <p:strVal val="visible"/>
                                      </p:to>
                                    </p:set>
                                    <p:animEffect transition="in" filter="blinds(horizontal)">
                                      <p:cBhvr>
                                        <p:cTn id="122" dur="500"/>
                                        <p:tgtEl>
                                          <p:spTgt spid="24"/>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blinds(horizontal)">
                                      <p:cBhvr>
                                        <p:cTn id="127" dur="500"/>
                                        <p:tgtEl>
                                          <p:spTgt spid="25"/>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26"/>
                                        </p:tgtEl>
                                        <p:attrNameLst>
                                          <p:attrName>style.visibility</p:attrName>
                                        </p:attrNameLst>
                                      </p:cBhvr>
                                      <p:to>
                                        <p:strVal val="visible"/>
                                      </p:to>
                                    </p:set>
                                    <p:animEffect transition="in" filter="blinds(horizontal)">
                                      <p:cBhvr>
                                        <p:cTn id="132" dur="500"/>
                                        <p:tgtEl>
                                          <p:spTgt spid="26"/>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27"/>
                                        </p:tgtEl>
                                        <p:attrNameLst>
                                          <p:attrName>style.visibility</p:attrName>
                                        </p:attrNameLst>
                                      </p:cBhvr>
                                      <p:to>
                                        <p:strVal val="visible"/>
                                      </p:to>
                                    </p:set>
                                    <p:animEffect transition="in" filter="blinds(horizontal)">
                                      <p:cBhvr>
                                        <p:cTn id="137" dur="500"/>
                                        <p:tgtEl>
                                          <p:spTgt spid="27"/>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28"/>
                                        </p:tgtEl>
                                        <p:attrNameLst>
                                          <p:attrName>style.visibility</p:attrName>
                                        </p:attrNameLst>
                                      </p:cBhvr>
                                      <p:to>
                                        <p:strVal val="visible"/>
                                      </p:to>
                                    </p:set>
                                    <p:animEffect transition="in" filter="blinds(horizontal)">
                                      <p:cBhvr>
                                        <p:cTn id="142" dur="500"/>
                                        <p:tgtEl>
                                          <p:spTgt spid="28"/>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nodeType="clickEffect">
                                  <p:stCondLst>
                                    <p:cond delay="0"/>
                                  </p:stCondLst>
                                  <p:childTnLst>
                                    <p:set>
                                      <p:cBhvr>
                                        <p:cTn id="146" dur="1" fill="hold">
                                          <p:stCondLst>
                                            <p:cond delay="0"/>
                                          </p:stCondLst>
                                        </p:cTn>
                                        <p:tgtEl>
                                          <p:spTgt spid="29"/>
                                        </p:tgtEl>
                                        <p:attrNameLst>
                                          <p:attrName>style.visibility</p:attrName>
                                        </p:attrNameLst>
                                      </p:cBhvr>
                                      <p:to>
                                        <p:strVal val="visible"/>
                                      </p:to>
                                    </p:set>
                                    <p:animEffect transition="in" filter="blinds(horizontal)">
                                      <p:cBhvr>
                                        <p:cTn id="1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7735" y="1861820"/>
            <a:ext cx="1016762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(2015</a:t>
            </a:r>
            <a:r>
              <a:rPr lang="zh-CN" sz="2400">
                <a:cs typeface="楷体_GB2312" charset="0"/>
              </a:rPr>
              <a:t>河南</a:t>
            </a:r>
            <a:r>
              <a:rPr lang="en-US" sz="2400">
                <a:latin typeface="Times New Roman" panose="02020603050405020304" pitchFamily="18" charset="0"/>
                <a:cs typeface="楷体_GB2312" charset="0"/>
              </a:rPr>
              <a:t>12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生活中我们常看到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，下列</a:t>
            </a:r>
            <a:r>
              <a:rPr lang="zh-CN" sz="2400">
                <a:latin typeface="Times New Roman" panose="02020603050405020304" pitchFamily="18" charset="0"/>
                <a:ea typeface="宋体" panose="02010600030101010101" pitchFamily="2" charset="-122"/>
              </a:rPr>
              <a:t>有关</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形成的说法中正确的是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文艺演出时舞台上经常施放</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，这是干冰在常温下的升华现象</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夏天从冰箱取出的冰棍周围冒</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，这是空气中水蒸气的凝华现象</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深秋清晨的河面上经常出现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，这是河面上水蒸气的汽化现象</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冬天水烧开后壶嘴处喷出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，这是壶嘴喷出水蒸气的液化现象</a:t>
            </a:r>
            <a:endParaRPr lang="zh-CN" altLang="en-US" sz="2400"/>
          </a:p>
        </p:txBody>
      </p:sp>
      <p:sp>
        <p:nvSpPr>
          <p:cNvPr id="3" name="文本框 2"/>
          <p:cNvSpPr txBox="1"/>
          <p:nvPr/>
        </p:nvSpPr>
        <p:spPr>
          <a:xfrm>
            <a:off x="3677920" y="2568575"/>
            <a:ext cx="4559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83920" y="159893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41045" y="2172970"/>
            <a:ext cx="856234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(2019</a:t>
            </a:r>
            <a:r>
              <a:rPr lang="zh-CN" sz="2400">
                <a:cs typeface="楷体_GB2312" charset="0"/>
              </a:rPr>
              <a:t>济源模拟</a:t>
            </a:r>
            <a:r>
              <a:rPr lang="en-US" sz="2400">
                <a:latin typeface="Times New Roman" panose="02020603050405020304" pitchFamily="18" charset="0"/>
                <a:cs typeface="楷体_GB2312" charset="0"/>
              </a:rPr>
              <a:t>)</a:t>
            </a:r>
            <a:r>
              <a:rPr lang="zh-CN" sz="2400">
                <a:ea typeface="宋体" panose="02010600030101010101" pitchFamily="2" charset="-122"/>
              </a:rPr>
              <a:t>如图所示，晓梅将气球套在盛有适量干冰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固态二氧化碳</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的试管口上，很快看到干冰变小，而气球膨胀，且管内无液体产生，此时干冰发生的物态变化是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升华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凝华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，发生此物态变化需要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吸热</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放热</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，从而使得周围温度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升高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降低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2" name="图片 -2147482518"/>
          <p:cNvPicPr>
            <a:picLocks noChangeAspect="1"/>
          </p:cNvPicPr>
          <p:nvPr/>
        </p:nvPicPr>
        <p:blipFill>
          <a:blip r:embed="rId2"/>
          <a:stretch>
            <a:fillRect/>
          </a:stretch>
        </p:blipFill>
        <p:spPr>
          <a:xfrm>
            <a:off x="9596755" y="2448560"/>
            <a:ext cx="1297940" cy="2403475"/>
          </a:xfrm>
          <a:prstGeom prst="rect">
            <a:avLst/>
          </a:prstGeom>
          <a:noFill/>
          <a:ln w="9525">
            <a:noFill/>
          </a:ln>
        </p:spPr>
      </p:pic>
      <p:sp>
        <p:nvSpPr>
          <p:cNvPr id="3" name="文本框 2"/>
          <p:cNvSpPr txBox="1"/>
          <p:nvPr/>
        </p:nvSpPr>
        <p:spPr>
          <a:xfrm>
            <a:off x="9455150" y="5219700"/>
            <a:ext cx="158115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7" name="文本框 6"/>
          <p:cNvSpPr txBox="1"/>
          <p:nvPr/>
        </p:nvSpPr>
        <p:spPr>
          <a:xfrm>
            <a:off x="7451725" y="3427095"/>
            <a:ext cx="8153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升华</a:t>
            </a:r>
            <a:endParaRPr lang="zh-CN" altLang="en-US"/>
          </a:p>
        </p:txBody>
      </p:sp>
      <p:sp>
        <p:nvSpPr>
          <p:cNvPr id="8" name="文本框 7"/>
          <p:cNvSpPr txBox="1"/>
          <p:nvPr/>
        </p:nvSpPr>
        <p:spPr>
          <a:xfrm>
            <a:off x="6896735" y="3981450"/>
            <a:ext cx="893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吸热</a:t>
            </a:r>
            <a:endParaRPr lang="zh-CN" altLang="en-US"/>
          </a:p>
        </p:txBody>
      </p:sp>
      <p:sp>
        <p:nvSpPr>
          <p:cNvPr id="9" name="文本框 8"/>
          <p:cNvSpPr txBox="1"/>
          <p:nvPr/>
        </p:nvSpPr>
        <p:spPr>
          <a:xfrm>
            <a:off x="6568440" y="4536440"/>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4545" y="2124710"/>
            <a:ext cx="1049147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(2019</a:t>
            </a:r>
            <a:r>
              <a:rPr lang="zh-CN" sz="2400">
                <a:cs typeface="楷体_GB2312" charset="0"/>
              </a:rPr>
              <a:t>黄冈</a:t>
            </a:r>
            <a:r>
              <a:rPr lang="en-US" sz="2400">
                <a:latin typeface="Times New Roman" panose="02020603050405020304" pitchFamily="18" charset="0"/>
                <a:cs typeface="楷体_GB2312" charset="0"/>
              </a:rPr>
              <a:t>)</a:t>
            </a:r>
            <a:r>
              <a:rPr lang="zh-CN" sz="2400">
                <a:ea typeface="宋体" panose="02010600030101010101" pitchFamily="2" charset="-122"/>
              </a:rPr>
              <a:t>非物质文化遗产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糖人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，是我国的一种民间艺术．其作画过程是：艺人先将红</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白</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糖放在热锅里，由于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做功</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热传递</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，糖的内能增大、温度升高而熔化．然后用小勺子将糖汁淋在玻璃上或刻画有戏曲人物、小动物等的造型模板上，待糖汁</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cs typeface="Times New Roman" panose="02020603050405020304" pitchFamily="18" charset="0"/>
              </a:rPr>
              <a:t>__</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填物态变化名称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后，栩栩如生的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糖人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就制成了．</a:t>
            </a:r>
            <a:endParaRPr lang="zh-CN" altLang="en-US" sz="2400"/>
          </a:p>
        </p:txBody>
      </p:sp>
      <p:sp>
        <p:nvSpPr>
          <p:cNvPr id="2" name="文本框 1"/>
          <p:cNvSpPr txBox="1"/>
          <p:nvPr/>
        </p:nvSpPr>
        <p:spPr>
          <a:xfrm>
            <a:off x="7548245" y="2771140"/>
            <a:ext cx="11950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热传递</a:t>
            </a:r>
            <a:endParaRPr lang="zh-CN" altLang="en-US"/>
          </a:p>
        </p:txBody>
      </p:sp>
      <p:sp>
        <p:nvSpPr>
          <p:cNvPr id="3" name="文本框 2"/>
          <p:cNvSpPr txBox="1"/>
          <p:nvPr/>
        </p:nvSpPr>
        <p:spPr>
          <a:xfrm>
            <a:off x="8743315" y="3881120"/>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凝固</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34770" y="1721485"/>
            <a:ext cx="937831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(2019</a:t>
            </a:r>
            <a:r>
              <a:rPr lang="zh-CN" sz="2400">
                <a:cs typeface="楷体_GB2312" charset="0"/>
              </a:rPr>
              <a:t>安顺</a:t>
            </a:r>
            <a:r>
              <a:rPr lang="en-US" sz="2400">
                <a:latin typeface="Times New Roman" panose="02020603050405020304" pitchFamily="18" charset="0"/>
                <a:cs typeface="楷体_GB2312" charset="0"/>
              </a:rPr>
              <a:t>)</a:t>
            </a:r>
            <a:r>
              <a:rPr lang="zh-CN" sz="2400">
                <a:ea typeface="宋体" panose="02010600030101010101" pitchFamily="2" charset="-122"/>
              </a:rPr>
              <a:t>端午节是我国的传统节日，有吃粽子的习俗．下面与粽子有关的物理知识说法中正确的是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包粽子时，米粒之间有缝隙，说明分子间有间隙</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煮粽子时，锅上方冒出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是汽化现象</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手上沾些水，拿刚出锅的粽子不烫手，主要是利用了水的汽化吸热</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粽子放入冰箱冷冻一段时间，外表</a:t>
            </a:r>
            <a:r>
              <a:rPr lang="zh-CN" sz="2400">
                <a:latin typeface="Times New Roman" panose="02020603050405020304" pitchFamily="18" charset="0"/>
                <a:ea typeface="宋体" panose="02010600030101010101" pitchFamily="2" charset="-122"/>
              </a:rPr>
              <a:t>结了一层霜，这是凝固现象</a:t>
            </a:r>
            <a:endParaRPr lang="zh-CN" altLang="en-US" sz="2400"/>
          </a:p>
        </p:txBody>
      </p:sp>
      <p:sp>
        <p:nvSpPr>
          <p:cNvPr id="2" name="文本框 1"/>
          <p:cNvSpPr txBox="1"/>
          <p:nvPr/>
        </p:nvSpPr>
        <p:spPr>
          <a:xfrm>
            <a:off x="6224270" y="2459355"/>
            <a:ext cx="4457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533" name="组合 5"/>
          <p:cNvGrpSpPr/>
          <p:nvPr/>
        </p:nvGrpSpPr>
        <p:grpSpPr>
          <a:xfrm>
            <a:off x="909003" y="953466"/>
            <a:ext cx="1943100" cy="479081"/>
            <a:chOff x="2582" y="1619"/>
            <a:chExt cx="3060" cy="754"/>
          </a:xfrm>
        </p:grpSpPr>
        <p:pic>
          <p:nvPicPr>
            <p:cNvPr id="22534" name="图片 2" descr="三级标"/>
            <p:cNvPicPr>
              <a:picLocks noChangeAspect="1"/>
            </p:cNvPicPr>
            <p:nvPr/>
          </p:nvPicPr>
          <p:blipFill>
            <a:blip r:embed="rId1"/>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方法指导</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37565" y="1410335"/>
            <a:ext cx="9708515" cy="3969385"/>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(1)</a:t>
            </a:r>
            <a:r>
              <a:rPr lang="zh-CN" sz="2400">
                <a:solidFill>
                  <a:srgbClr val="1D41D5"/>
                </a:solidFill>
                <a:ea typeface="宋体" panose="02010600030101010101" pitchFamily="2" charset="-122"/>
              </a:rPr>
              <a:t>判断物态变化过程中的吸、放热，可按</a:t>
            </a:r>
            <a:r>
              <a:rPr lang="en-US" sz="2400">
                <a:solidFill>
                  <a:srgbClr val="1D41D5"/>
                </a:solidFill>
                <a:latin typeface="Times New Roman" panose="02020603050405020304" pitchFamily="18" charset="0"/>
                <a:ea typeface="宋体" panose="02010600030101010101" pitchFamily="2" charset="-122"/>
              </a:rPr>
              <a:t>3</a:t>
            </a:r>
            <a:r>
              <a:rPr lang="zh-CN" sz="2400">
                <a:solidFill>
                  <a:srgbClr val="1D41D5"/>
                </a:solidFill>
                <a:ea typeface="宋体" panose="02010600030101010101" pitchFamily="2" charset="-122"/>
              </a:rPr>
              <a:t>步进行：第</a:t>
            </a:r>
            <a:r>
              <a:rPr lang="en-US" sz="2400">
                <a:solidFill>
                  <a:srgbClr val="1D41D5"/>
                </a:solidFill>
                <a:latin typeface="Times New Roman" panose="02020603050405020304" pitchFamily="18" charset="0"/>
                <a:ea typeface="宋体" panose="02010600030101010101" pitchFamily="2" charset="-122"/>
              </a:rPr>
              <a:t>1</a:t>
            </a:r>
            <a:r>
              <a:rPr lang="zh-CN" sz="2400">
                <a:solidFill>
                  <a:srgbClr val="1D41D5"/>
                </a:solidFill>
                <a:ea typeface="宋体" panose="02010600030101010101" pitchFamily="2" charset="-122"/>
              </a:rPr>
              <a:t>步：判断发生物态变化前物质的状态；第</a:t>
            </a:r>
            <a:r>
              <a:rPr lang="en-US" sz="2400">
                <a:solidFill>
                  <a:srgbClr val="1D41D5"/>
                </a:solidFill>
                <a:latin typeface="Times New Roman" panose="02020603050405020304" pitchFamily="18" charset="0"/>
                <a:ea typeface="宋体" panose="02010600030101010101" pitchFamily="2" charset="-122"/>
              </a:rPr>
              <a:t>2</a:t>
            </a:r>
            <a:r>
              <a:rPr lang="zh-CN" sz="2400">
                <a:solidFill>
                  <a:srgbClr val="1D41D5"/>
                </a:solidFill>
                <a:ea typeface="宋体" panose="02010600030101010101" pitchFamily="2" charset="-122"/>
              </a:rPr>
              <a:t>步：判断发生物态变化后物质的状态；第</a:t>
            </a:r>
            <a:r>
              <a:rPr lang="en-US" sz="2400">
                <a:solidFill>
                  <a:srgbClr val="1D41D5"/>
                </a:solidFill>
                <a:latin typeface="Times New Roman" panose="02020603050405020304" pitchFamily="18" charset="0"/>
                <a:ea typeface="宋体" panose="02010600030101010101" pitchFamily="2" charset="-122"/>
              </a:rPr>
              <a:t>3</a:t>
            </a:r>
            <a:r>
              <a:rPr lang="zh-CN" sz="2400">
                <a:solidFill>
                  <a:srgbClr val="1D41D5"/>
                </a:solidFill>
                <a:ea typeface="宋体" panose="02010600030101010101" pitchFamily="2" charset="-122"/>
              </a:rPr>
              <a:t>步：根据物质前后状态的变化，判断</a:t>
            </a:r>
            <a:endParaRPr lang="zh-CN" sz="2400">
              <a:solidFill>
                <a:srgbClr val="1D41D5"/>
              </a:solidFill>
              <a:ea typeface="宋体" panose="02010600030101010101" pitchFamily="2" charset="-122"/>
            </a:endParaRPr>
          </a:p>
          <a:p>
            <a:pPr>
              <a:lnSpc>
                <a:spcPct val="150000"/>
              </a:lnSpc>
            </a:pPr>
            <a:r>
              <a:rPr lang="zh-CN" sz="2400">
                <a:solidFill>
                  <a:srgbClr val="1D41D5"/>
                </a:solidFill>
                <a:ea typeface="宋体" panose="02010600030101010101" pitchFamily="2" charset="-122"/>
              </a:rPr>
              <a:t>物态变化及吸、放热，由固态</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液态</a:t>
            </a:r>
            <a:r>
              <a:rPr lang="en-US" sz="2400">
                <a:solidFill>
                  <a:srgbClr val="1D41D5"/>
                </a:solidFill>
                <a:latin typeface="宋体" panose="02010600030101010101" pitchFamily="2" charset="-122"/>
                <a:cs typeface="Times New Roman" panose="02020603050405020304" pitchFamily="18" charset="0"/>
              </a:rPr>
              <a:t>→</a:t>
            </a:r>
            <a:endParaRPr lang="en-US" sz="2400">
              <a:solidFill>
                <a:srgbClr val="1D41D5"/>
              </a:solidFill>
              <a:latin typeface="宋体" panose="02010600030101010101" pitchFamily="2" charset="-122"/>
              <a:cs typeface="Times New Roman" panose="02020603050405020304" pitchFamily="18" charset="0"/>
            </a:endParaRPr>
          </a:p>
          <a:p>
            <a:pPr>
              <a:lnSpc>
                <a:spcPct val="150000"/>
              </a:lnSpc>
            </a:pPr>
            <a:r>
              <a:rPr lang="zh-CN" sz="2400">
                <a:solidFill>
                  <a:srgbClr val="1D41D5"/>
                </a:solidFill>
                <a:ea typeface="宋体" panose="02010600030101010101" pitchFamily="2" charset="-122"/>
              </a:rPr>
              <a:t>气态为吸热过程，由气态</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液态</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固态</a:t>
            </a:r>
            <a:endParaRPr lang="zh-CN" sz="2400">
              <a:solidFill>
                <a:srgbClr val="1D41D5"/>
              </a:solidFill>
              <a:ea typeface="宋体" panose="02010600030101010101" pitchFamily="2" charset="-122"/>
            </a:endParaRPr>
          </a:p>
          <a:p>
            <a:pPr>
              <a:lnSpc>
                <a:spcPct val="150000"/>
              </a:lnSpc>
            </a:pPr>
            <a:r>
              <a:rPr lang="zh-CN" sz="2400">
                <a:solidFill>
                  <a:srgbClr val="1D41D5"/>
                </a:solidFill>
                <a:ea typeface="宋体" panose="02010600030101010101" pitchFamily="2" charset="-122"/>
              </a:rPr>
              <a:t>为放热过程．具体如下图所示</a:t>
            </a:r>
            <a:endParaRPr lang="zh-CN" altLang="en-US" sz="2400">
              <a:solidFill>
                <a:srgbClr val="1D41D5"/>
              </a:solidFill>
              <a:ea typeface="宋体" panose="02010600030101010101" pitchFamily="2" charset="-122"/>
            </a:endParaRPr>
          </a:p>
        </p:txBody>
      </p:sp>
      <p:pic>
        <p:nvPicPr>
          <p:cNvPr id="2" name="图片 -2147482516"/>
          <p:cNvPicPr>
            <a:picLocks noChangeAspect="1"/>
          </p:cNvPicPr>
          <p:nvPr/>
        </p:nvPicPr>
        <p:blipFill>
          <a:blip r:embed="rId2"/>
          <a:stretch>
            <a:fillRect/>
          </a:stretch>
        </p:blipFill>
        <p:spPr>
          <a:xfrm>
            <a:off x="6962140" y="2221230"/>
            <a:ext cx="4218940" cy="2617470"/>
          </a:xfrm>
          <a:prstGeom prst="rect">
            <a:avLst/>
          </a:prstGeom>
          <a:noFill/>
          <a:ln w="9525">
            <a:noFill/>
          </a:ln>
        </p:spPr>
      </p:pic>
      <p:sp>
        <p:nvSpPr>
          <p:cNvPr id="3" name="文本框 2"/>
          <p:cNvSpPr txBox="1"/>
          <p:nvPr/>
        </p:nvSpPr>
        <p:spPr>
          <a:xfrm>
            <a:off x="870585" y="5236210"/>
            <a:ext cx="10382250" cy="1198880"/>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(2)</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白</a:t>
            </a:r>
            <a:r>
              <a:rPr lang="zh-CN" sz="2400">
                <a:solidFill>
                  <a:srgbClr val="1D41D5"/>
                </a:solidFill>
                <a:latin typeface="Times New Roman" panose="02020603050405020304" pitchFamily="18" charset="0"/>
                <a:ea typeface="宋体" panose="02010600030101010101" pitchFamily="2" charset="-122"/>
              </a:rPr>
              <a:t>气</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latin typeface="Times New Roman" panose="02020603050405020304" pitchFamily="18" charset="0"/>
                <a:ea typeface="宋体" panose="02010600030101010101" pitchFamily="2" charset="-122"/>
              </a:rPr>
              <a:t>是水蒸气遇冷液化形成的小液滴，人眼能够看得见；水蒸气是无色透明的气体，人眼看不见．</a:t>
            </a:r>
            <a:endParaRPr lang="zh-CN" altLang="en-US" sz="2400">
              <a:solidFill>
                <a:srgbClr val="1D41D5"/>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1275715" y="1214120"/>
            <a:ext cx="7486650" cy="737235"/>
            <a:chOff x="87" y="2929"/>
            <a:chExt cx="11790" cy="1161"/>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1717" cy="1161"/>
              <a:chOff x="273" y="2929"/>
              <a:chExt cx="11717" cy="1161"/>
            </a:xfrm>
          </p:grpSpPr>
          <p:sp>
            <p:nvSpPr>
              <p:cNvPr id="22" name="文本框 4"/>
              <p:cNvSpPr txBox="1"/>
              <p:nvPr/>
            </p:nvSpPr>
            <p:spPr>
              <a:xfrm>
                <a:off x="3894" y="2929"/>
                <a:ext cx="8096"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温度－时间图像的理解</a:t>
                </a:r>
                <a:r>
                  <a:rPr sz="2400" dirty="0">
                    <a:latin typeface="Times New Roman" panose="02020603050405020304" pitchFamily="18" charset="0"/>
                    <a:cs typeface="Times New Roman" panose="02020603050405020304" pitchFamily="18" charset="0"/>
                  </a:rPr>
                  <a:t>(2016.7)　</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1203960" y="2341245"/>
            <a:ext cx="793369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en-US" sz="2400">
                <a:latin typeface="Times New Roman" panose="02020603050405020304" pitchFamily="18" charset="0"/>
                <a:cs typeface="楷体_GB2312" charset="0"/>
              </a:rPr>
              <a:t>(2016</a:t>
            </a:r>
            <a:r>
              <a:rPr lang="zh-CN" sz="2400">
                <a:cs typeface="楷体_GB2312" charset="0"/>
              </a:rPr>
              <a:t>河南</a:t>
            </a:r>
            <a:r>
              <a:rPr lang="en-US" sz="2400">
                <a:latin typeface="Times New Roman" panose="02020603050405020304" pitchFamily="18" charset="0"/>
                <a:cs typeface="楷体_GB2312" charset="0"/>
              </a:rPr>
              <a:t>7</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如图是某种物质温度随时间变化的图像．该图像描述的过程</a:t>
            </a:r>
            <a:r>
              <a:rPr lang="zh-CN" sz="2400">
                <a:sym typeface="+mn-ea"/>
              </a:rPr>
              <a:t>可能是</a:t>
            </a:r>
            <a:r>
              <a:rPr lang="en-US" sz="2400">
                <a:latin typeface="Times New Roman" panose="02020603050405020304" pitchFamily="18" charset="0"/>
                <a:sym typeface="+mn-ea"/>
              </a:rPr>
              <a:t>(</a:t>
            </a:r>
            <a:r>
              <a:rPr lang="zh-CN" sz="2400">
                <a:sym typeface="+mn-ea"/>
              </a:rPr>
              <a:t>　　</a:t>
            </a:r>
            <a:r>
              <a:rPr lang="en-US" sz="2400">
                <a:latin typeface="Times New Roman" panose="02020603050405020304" pitchFamily="18" charset="0"/>
                <a:sym typeface="+mn-ea"/>
              </a:rPr>
              <a:t>)</a:t>
            </a:r>
            <a:endParaRPr lang="en-US" sz="2400">
              <a:latin typeface="Times New Roman" panose="02020603050405020304" pitchFamily="18" charset="0"/>
              <a:sym typeface="+mn-ea"/>
            </a:endParaRPr>
          </a:p>
          <a:p>
            <a:pPr>
              <a:lnSpc>
                <a:spcPct val="150000"/>
              </a:lnSpc>
            </a:pPr>
            <a:r>
              <a:rPr lang="en-US" sz="2400">
                <a:latin typeface="Times New Roman" panose="02020603050405020304" pitchFamily="18" charset="0"/>
                <a:sym typeface="+mn-ea"/>
              </a:rPr>
              <a:t>A.  </a:t>
            </a:r>
            <a:r>
              <a:rPr lang="zh-CN" sz="2400">
                <a:sym typeface="+mn-ea"/>
              </a:rPr>
              <a:t>蜡的熔化</a:t>
            </a:r>
            <a:r>
              <a:rPr lang="en-US" sz="2400">
                <a:latin typeface="Times New Roman" panose="02020603050405020304" pitchFamily="18" charset="0"/>
                <a:sym typeface="+mn-ea"/>
              </a:rPr>
              <a:t>B.  </a:t>
            </a:r>
            <a:r>
              <a:rPr lang="zh-CN" sz="2400">
                <a:sym typeface="+mn-ea"/>
              </a:rPr>
              <a:t>海波的熔化 </a:t>
            </a:r>
            <a:r>
              <a:rPr lang="en-US" sz="2400">
                <a:latin typeface="Times New Roman" panose="02020603050405020304" pitchFamily="18" charset="0"/>
                <a:sym typeface="+mn-ea"/>
              </a:rPr>
              <a:t>C. </a:t>
            </a:r>
            <a:r>
              <a:rPr lang="zh-CN" sz="2400">
                <a:sym typeface="+mn-ea"/>
              </a:rPr>
              <a:t>水的凝固</a:t>
            </a:r>
            <a:r>
              <a:rPr lang="en-US" sz="2400">
                <a:latin typeface="Times New Roman" panose="02020603050405020304" pitchFamily="18" charset="0"/>
                <a:sym typeface="+mn-ea"/>
              </a:rPr>
              <a:t>D. </a:t>
            </a:r>
            <a:r>
              <a:rPr lang="zh-CN" sz="2400">
                <a:sym typeface="+mn-ea"/>
              </a:rPr>
              <a:t>玻璃的凝固 </a:t>
            </a:r>
            <a:endParaRPr lang="zh-CN" altLang="en-US" sz="2400"/>
          </a:p>
        </p:txBody>
      </p:sp>
      <p:pic>
        <p:nvPicPr>
          <p:cNvPr id="2" name="图片 -2147482514"/>
          <p:cNvPicPr>
            <a:picLocks noChangeAspect="1"/>
          </p:cNvPicPr>
          <p:nvPr/>
        </p:nvPicPr>
        <p:blipFill>
          <a:blip r:embed="rId2"/>
          <a:stretch>
            <a:fillRect/>
          </a:stretch>
        </p:blipFill>
        <p:spPr>
          <a:xfrm>
            <a:off x="7613650" y="3081655"/>
            <a:ext cx="3187065" cy="2390140"/>
          </a:xfrm>
          <a:prstGeom prst="rect">
            <a:avLst/>
          </a:prstGeom>
          <a:noFill/>
          <a:ln w="9525">
            <a:noFill/>
          </a:ln>
        </p:spPr>
      </p:pic>
      <p:sp>
        <p:nvSpPr>
          <p:cNvPr id="3" name="文本框 2"/>
          <p:cNvSpPr txBox="1"/>
          <p:nvPr/>
        </p:nvSpPr>
        <p:spPr>
          <a:xfrm>
            <a:off x="8357235" y="5612765"/>
            <a:ext cx="134620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13</a:t>
            </a:r>
            <a:r>
              <a:rPr lang="zh-CN" sz="1800">
                <a:cs typeface="楷体_GB2312" charset="0"/>
              </a:rPr>
              <a:t>题图</a:t>
            </a:r>
            <a:endParaRPr lang="zh-CN" altLang="en-US" sz="1800"/>
          </a:p>
        </p:txBody>
      </p:sp>
      <p:sp>
        <p:nvSpPr>
          <p:cNvPr id="4" name="文本框 3"/>
          <p:cNvSpPr txBox="1"/>
          <p:nvPr/>
        </p:nvSpPr>
        <p:spPr>
          <a:xfrm>
            <a:off x="5445125" y="3081655"/>
            <a:ext cx="4457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24585" y="200025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1052830" y="2579370"/>
            <a:ext cx="769937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14.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株洲</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某物质在冷却过程中温度的变化曲线如图所示．据图可知，这种物质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是非晶体　　　　　</a:t>
            </a:r>
            <a:r>
              <a:rPr lang="en-US" sz="2400">
                <a:latin typeface="Times New Roman" panose="02020603050405020304" pitchFamily="18" charset="0"/>
                <a:ea typeface="宋体" panose="02010600030101010101" pitchFamily="2" charset="-122"/>
                <a:cs typeface="Times New Roman" panose="02020603050405020304" pitchFamily="18" charset="0"/>
              </a:rPr>
              <a:t>B. </a:t>
            </a:r>
            <a:r>
              <a:rPr lang="zh-CN" sz="2400">
                <a:latin typeface="Times New Roman" panose="02020603050405020304" pitchFamily="18" charset="0"/>
                <a:ea typeface="宋体" panose="02010600030101010101" pitchFamily="2" charset="-122"/>
                <a:cs typeface="Times New Roman" panose="02020603050405020304" pitchFamily="18" charset="0"/>
              </a:rPr>
              <a:t>在</a:t>
            </a:r>
            <a:r>
              <a:rPr lang="en-US" sz="2400" i="1">
                <a:latin typeface="Times New Roman" panose="02020603050405020304" pitchFamily="18" charset="0"/>
                <a:ea typeface="宋体" panose="02010600030101010101" pitchFamily="2" charset="-122"/>
                <a:cs typeface="Times New Roman" panose="02020603050405020304" pitchFamily="18" charset="0"/>
              </a:rPr>
              <a:t>t</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时刻是固态</a:t>
            </a:r>
            <a:r>
              <a:rPr lang="en-US" sz="2400">
                <a:latin typeface="Times New Roman" panose="02020603050405020304" pitchFamily="18" charset="0"/>
                <a:ea typeface="宋体" panose="02010600030101010101" pitchFamily="2" charset="-122"/>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在</a:t>
            </a:r>
            <a:r>
              <a:rPr lang="en-US" sz="2400" i="1">
                <a:latin typeface="Times New Roman" panose="02020603050405020304" pitchFamily="18" charset="0"/>
                <a:ea typeface="宋体" panose="02010600030101010101" pitchFamily="2" charset="-122"/>
                <a:cs typeface="Times New Roman" panose="02020603050405020304" pitchFamily="18" charset="0"/>
              </a:rPr>
              <a:t>t</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时刻是液态</a:t>
            </a:r>
            <a:r>
              <a:rPr lang="en-US" sz="2400">
                <a:latin typeface="Times New Roman" panose="02020603050405020304" pitchFamily="18" charset="0"/>
                <a:ea typeface="宋体" panose="02010600030101010101" pitchFamily="2" charset="-122"/>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在</a:t>
            </a:r>
            <a:r>
              <a:rPr lang="en-US" sz="2400" i="1">
                <a:latin typeface="Times New Roman" panose="02020603050405020304" pitchFamily="18" charset="0"/>
                <a:ea typeface="宋体" panose="02010600030101010101" pitchFamily="2" charset="-122"/>
                <a:cs typeface="Times New Roman" panose="02020603050405020304" pitchFamily="18" charset="0"/>
              </a:rPr>
              <a:t>t</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时刻正放热</a:t>
            </a:r>
            <a:endParaRPr lang="zh-CN" altLang="en-US" sz="2400">
              <a:latin typeface="Times New Roman" panose="02020603050405020304" pitchFamily="18" charset="0"/>
              <a:cs typeface="Times New Roman" panose="02020603050405020304" pitchFamily="18" charset="0"/>
            </a:endParaRPr>
          </a:p>
        </p:txBody>
      </p:sp>
      <p:pic>
        <p:nvPicPr>
          <p:cNvPr id="2" name="图片 -2147482512"/>
          <p:cNvPicPr>
            <a:picLocks noChangeAspect="1"/>
          </p:cNvPicPr>
          <p:nvPr/>
        </p:nvPicPr>
        <p:blipFill>
          <a:blip r:embed="rId2"/>
          <a:stretch>
            <a:fillRect/>
          </a:stretch>
        </p:blipFill>
        <p:spPr>
          <a:xfrm>
            <a:off x="8752205" y="2809875"/>
            <a:ext cx="1958975" cy="1938655"/>
          </a:xfrm>
          <a:prstGeom prst="rect">
            <a:avLst/>
          </a:prstGeom>
          <a:noFill/>
          <a:ln w="9525">
            <a:noFill/>
          </a:ln>
        </p:spPr>
      </p:pic>
      <p:sp>
        <p:nvSpPr>
          <p:cNvPr id="3" name="文本框 2"/>
          <p:cNvSpPr txBox="1"/>
          <p:nvPr/>
        </p:nvSpPr>
        <p:spPr>
          <a:xfrm>
            <a:off x="9113520" y="4886325"/>
            <a:ext cx="123698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14</a:t>
            </a:r>
            <a:r>
              <a:rPr lang="zh-CN" sz="1800">
                <a:cs typeface="楷体_GB2312" charset="0"/>
              </a:rPr>
              <a:t>题图</a:t>
            </a:r>
            <a:endParaRPr lang="zh-CN" altLang="en-US" sz="1800"/>
          </a:p>
        </p:txBody>
      </p:sp>
      <p:sp>
        <p:nvSpPr>
          <p:cNvPr id="7" name="文本框 6"/>
          <p:cNvSpPr txBox="1"/>
          <p:nvPr/>
        </p:nvSpPr>
        <p:spPr>
          <a:xfrm>
            <a:off x="5026025" y="3315970"/>
            <a:ext cx="4457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36090" y="1793240"/>
            <a:ext cx="837438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15. </a:t>
            </a:r>
            <a:r>
              <a:rPr lang="en-US" sz="2400">
                <a:latin typeface="Times New Roman" panose="02020603050405020304" pitchFamily="18" charset="0"/>
                <a:cs typeface="楷体_GB2312" charset="0"/>
              </a:rPr>
              <a:t>(2019</a:t>
            </a:r>
            <a:r>
              <a:rPr lang="zh-CN" sz="2400">
                <a:cs typeface="楷体_GB2312" charset="0"/>
              </a:rPr>
              <a:t>自贡</a:t>
            </a:r>
            <a:r>
              <a:rPr lang="en-US" sz="2400">
                <a:latin typeface="Times New Roman" panose="02020603050405020304" pitchFamily="18" charset="0"/>
                <a:cs typeface="楷体_GB2312" charset="0"/>
              </a:rPr>
              <a:t>)</a:t>
            </a:r>
            <a:r>
              <a:rPr lang="zh-CN" sz="2400">
                <a:ea typeface="宋体" panose="02010600030101010101" pitchFamily="2" charset="-122"/>
              </a:rPr>
              <a:t>如图所示为甲、乙两种物质温度</a:t>
            </a:r>
            <a:r>
              <a:rPr lang="en-US" sz="2400" i="1">
                <a:latin typeface="Times New Roman" panose="02020603050405020304" pitchFamily="18" charset="0"/>
                <a:ea typeface="宋体" panose="02010600030101010101" pitchFamily="2" charset="-122"/>
              </a:rPr>
              <a:t>T</a:t>
            </a:r>
            <a:r>
              <a:rPr lang="zh-CN" sz="2400">
                <a:ea typeface="宋体" panose="02010600030101010101" pitchFamily="2" charset="-122"/>
              </a:rPr>
              <a:t>随加热时间</a:t>
            </a:r>
            <a:r>
              <a:rPr lang="en-US" sz="2400" i="1">
                <a:latin typeface="Times New Roman" panose="02020603050405020304" pitchFamily="18" charset="0"/>
                <a:ea typeface="宋体" panose="02010600030101010101" pitchFamily="2" charset="-122"/>
              </a:rPr>
              <a:t>t</a:t>
            </a:r>
            <a:r>
              <a:rPr lang="zh-CN" sz="2400">
                <a:ea typeface="宋体" panose="02010600030101010101" pitchFamily="2" charset="-122"/>
              </a:rPr>
              <a:t>变化的图像，下列说法正确的是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甲物质是晶体，乙物质是非晶体</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甲物质的熔点为</a:t>
            </a:r>
            <a:r>
              <a:rPr lang="en-US" sz="2400">
                <a:latin typeface="Times New Roman" panose="02020603050405020304" pitchFamily="18" charset="0"/>
                <a:ea typeface="宋体" panose="02010600030101010101" pitchFamily="2" charset="-122"/>
              </a:rPr>
              <a:t>210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乙物质在</a:t>
            </a:r>
            <a:r>
              <a:rPr lang="en-US" sz="2400" i="1">
                <a:latin typeface="Times New Roman" panose="02020603050405020304" pitchFamily="18" charset="0"/>
                <a:ea typeface="宋体" panose="02010600030101010101" pitchFamily="2" charset="-122"/>
              </a:rPr>
              <a:t>BC</a:t>
            </a:r>
            <a:r>
              <a:rPr lang="zh-CN" sz="2400">
                <a:ea typeface="宋体" panose="02010600030101010101" pitchFamily="2" charset="-122"/>
              </a:rPr>
              <a:t>段时处于固液共存状态</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乙物质在</a:t>
            </a:r>
            <a:r>
              <a:rPr lang="en-US" sz="2400" i="1">
                <a:latin typeface="Times New Roman" panose="02020603050405020304" pitchFamily="18" charset="0"/>
                <a:ea typeface="宋体" panose="02010600030101010101" pitchFamily="2" charset="-122"/>
              </a:rPr>
              <a:t>BC</a:t>
            </a:r>
            <a:r>
              <a:rPr lang="zh-CN" sz="2400">
                <a:ea typeface="宋体" panose="02010600030101010101" pitchFamily="2" charset="-122"/>
              </a:rPr>
              <a:t>段温度不变，不吸热</a:t>
            </a:r>
            <a:endParaRPr lang="zh-CN" altLang="en-US" sz="2400"/>
          </a:p>
        </p:txBody>
      </p:sp>
      <p:sp>
        <p:nvSpPr>
          <p:cNvPr id="2" name="文本框 1"/>
          <p:cNvSpPr txBox="1"/>
          <p:nvPr/>
        </p:nvSpPr>
        <p:spPr>
          <a:xfrm>
            <a:off x="6296025" y="2531110"/>
            <a:ext cx="4457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1132205" y="1142365"/>
            <a:ext cx="8536940" cy="737235"/>
            <a:chOff x="87" y="2929"/>
            <a:chExt cx="13444" cy="1161"/>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3371" cy="1161"/>
              <a:chOff x="273" y="2929"/>
              <a:chExt cx="13371" cy="1161"/>
            </a:xfrm>
          </p:grpSpPr>
          <p:sp>
            <p:nvSpPr>
              <p:cNvPr id="22" name="文本框 4"/>
              <p:cNvSpPr txBox="1"/>
              <p:nvPr/>
            </p:nvSpPr>
            <p:spPr>
              <a:xfrm>
                <a:off x="3894" y="2929"/>
                <a:ext cx="9750"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探究水沸腾时温度变化的特点</a:t>
                </a:r>
                <a:r>
                  <a:rPr sz="2400" dirty="0">
                    <a:latin typeface="Times New Roman" panose="02020603050405020304" pitchFamily="18" charset="0"/>
                    <a:cs typeface="Times New Roman" panose="02020603050405020304" pitchFamily="18" charset="0"/>
                  </a:rPr>
                  <a:t>(2019.17)</a:t>
                </a:r>
                <a:r>
                  <a:rPr dirty="0">
                    <a:latin typeface="Times New Roman" panose="02020603050405020304" pitchFamily="18" charset="0"/>
                    <a:cs typeface="Times New Roman" panose="02020603050405020304" pitchFamily="18" charset="0"/>
                  </a:rPr>
                  <a:t>　　</a:t>
                </a:r>
                <a:endParaRPr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1035050" y="1998345"/>
            <a:ext cx="586359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16. </a:t>
            </a:r>
            <a:r>
              <a:rPr lang="en-US" sz="2400">
                <a:latin typeface="Times New Roman" panose="02020603050405020304" pitchFamily="18" charset="0"/>
                <a:cs typeface="楷体_GB2312" charset="0"/>
              </a:rPr>
              <a:t>(2019</a:t>
            </a:r>
            <a:r>
              <a:rPr lang="zh-CN" sz="2400">
                <a:cs typeface="楷体_GB2312" charset="0"/>
              </a:rPr>
              <a:t>河南</a:t>
            </a:r>
            <a:r>
              <a:rPr lang="en-US" sz="2400">
                <a:latin typeface="Times New Roman" panose="02020603050405020304" pitchFamily="18" charset="0"/>
                <a:cs typeface="楷体_GB2312" charset="0"/>
              </a:rPr>
              <a:t>17</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利用如图甲所示装置做</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探究水沸腾时温度变化的特点</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按规范组装器材，在安装温度计时，玻璃泡碰到了烧杯底，此时应适当将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处向上</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处向下</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调整．</a:t>
            </a:r>
            <a:endParaRPr lang="zh-CN" altLang="en-US" sz="2400"/>
          </a:p>
        </p:txBody>
      </p:sp>
      <p:pic>
        <p:nvPicPr>
          <p:cNvPr id="2" name="图片 -2147482509"/>
          <p:cNvPicPr>
            <a:picLocks noChangeAspect="1"/>
          </p:cNvPicPr>
          <p:nvPr/>
        </p:nvPicPr>
        <p:blipFill>
          <a:blip r:embed="rId2"/>
          <a:srcRect l="-2042" t="18794" r="71005" b="9384"/>
          <a:stretch>
            <a:fillRect/>
          </a:stretch>
        </p:blipFill>
        <p:spPr>
          <a:xfrm>
            <a:off x="7945120" y="2181860"/>
            <a:ext cx="2183130" cy="2903220"/>
          </a:xfrm>
          <a:prstGeom prst="rect">
            <a:avLst/>
          </a:prstGeom>
          <a:noFill/>
          <a:ln w="9525">
            <a:noFill/>
          </a:ln>
        </p:spPr>
      </p:pic>
      <p:sp>
        <p:nvSpPr>
          <p:cNvPr id="3" name="文本框 2"/>
          <p:cNvSpPr txBox="1"/>
          <p:nvPr/>
        </p:nvSpPr>
        <p:spPr>
          <a:xfrm>
            <a:off x="1035050" y="4864100"/>
            <a:ext cx="134112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A</a:t>
            </a:r>
            <a:r>
              <a:rPr lang="zh-CN" sz="2400">
                <a:solidFill>
                  <a:srgbClr val="FF0000"/>
                </a:solidFill>
                <a:ea typeface="宋体" panose="02010600030101010101" pitchFamily="2" charset="-122"/>
              </a:rPr>
              <a:t>处向上</a:t>
            </a:r>
            <a:endParaRPr lang="zh-CN" altLang="en-US"/>
          </a:p>
        </p:txBody>
      </p:sp>
      <p:sp>
        <p:nvSpPr>
          <p:cNvPr id="4" name="文本框 3"/>
          <p:cNvSpPr txBox="1"/>
          <p:nvPr/>
        </p:nvSpPr>
        <p:spPr>
          <a:xfrm>
            <a:off x="8335010" y="5207000"/>
            <a:ext cx="1526540" cy="368300"/>
          </a:xfrm>
          <a:prstGeom prst="rect">
            <a:avLst/>
          </a:prstGeom>
          <a:noFill/>
        </p:spPr>
        <p:txBody>
          <a:bodyPr wrap="square" rtlCol="0">
            <a:spAutoFit/>
          </a:bodyPr>
          <a:p>
            <a:pPr algn="ctr"/>
            <a:r>
              <a:rPr lang="zh-CN" altLang="en-US">
                <a:latin typeface="Times New Roman" panose="02020603050405020304" pitchFamily="18" charset="0"/>
                <a:cs typeface="Times New Roman" panose="02020603050405020304" pitchFamily="18" charset="0"/>
              </a:rPr>
              <a:t>第</a:t>
            </a:r>
            <a:r>
              <a:rPr lang="en-US" altLang="zh-CN">
                <a:latin typeface="Times New Roman" panose="02020603050405020304" pitchFamily="18" charset="0"/>
                <a:cs typeface="Times New Roman" panose="02020603050405020304" pitchFamily="18" charset="0"/>
              </a:rPr>
              <a:t>16</a:t>
            </a:r>
            <a:r>
              <a:rPr lang="zh-CN" altLang="en-US">
                <a:latin typeface="Times New Roman" panose="02020603050405020304" pitchFamily="18" charset="0"/>
                <a:cs typeface="Times New Roman" panose="02020603050405020304" pitchFamily="18" charset="0"/>
              </a:rPr>
              <a:t>题图甲</a:t>
            </a:r>
            <a:endParaRPr lang="zh-CN" altLang="en-US">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20370" y="1605280"/>
            <a:ext cx="816673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实验前，向烧杯中倒入热水而不是冷水，这样做是为了</a:t>
            </a:r>
            <a:r>
              <a:rPr lang="en-US" sz="2400">
                <a:latin typeface="Times New Roman" panose="02020603050405020304" pitchFamily="18" charset="0"/>
                <a:ea typeface="宋体" panose="02010600030101010101" pitchFamily="2" charset="-122"/>
              </a:rPr>
              <a:t>________________________________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由实验数据绘制出温度随时间变化的图像，如图乙所示．分析图像可知：水的沸点是</a:t>
            </a:r>
            <a:r>
              <a:rPr lang="en-US" sz="2400">
                <a:latin typeface="Times New Roman" panose="02020603050405020304" pitchFamily="18" charset="0"/>
                <a:ea typeface="宋体" panose="02010600030101010101" pitchFamily="2" charset="-122"/>
              </a:rPr>
              <a:t>______</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，还可获得的信息有：</a:t>
            </a:r>
            <a:r>
              <a:rPr lang="en-US" sz="2400">
                <a:latin typeface="Times New Roman" panose="02020603050405020304" pitchFamily="18" charset="0"/>
                <a:ea typeface="宋体" panose="02010600030101010101" pitchFamily="2" charset="-122"/>
              </a:rPr>
              <a:t>________________________________________________.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写出一条即可</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509"/>
          <p:cNvPicPr>
            <a:picLocks noChangeAspect="1"/>
          </p:cNvPicPr>
          <p:nvPr/>
        </p:nvPicPr>
        <p:blipFill>
          <a:blip r:embed="rId1"/>
          <a:srcRect l="34511" t="-7358" r="-1898" b="7780"/>
          <a:stretch>
            <a:fillRect/>
          </a:stretch>
        </p:blipFill>
        <p:spPr>
          <a:xfrm>
            <a:off x="8832215" y="1785620"/>
            <a:ext cx="2952115" cy="2506980"/>
          </a:xfrm>
          <a:prstGeom prst="rect">
            <a:avLst/>
          </a:prstGeom>
          <a:noFill/>
          <a:ln w="9525">
            <a:noFill/>
          </a:ln>
        </p:spPr>
      </p:pic>
      <p:sp>
        <p:nvSpPr>
          <p:cNvPr id="3" name="文本框 2"/>
          <p:cNvSpPr txBox="1"/>
          <p:nvPr/>
        </p:nvSpPr>
        <p:spPr>
          <a:xfrm>
            <a:off x="601980" y="2240915"/>
            <a:ext cx="3979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缩短加热至沸腾所用的时间</a:t>
            </a:r>
            <a:endParaRPr lang="zh-CN" altLang="en-US"/>
          </a:p>
        </p:txBody>
      </p:sp>
      <p:sp>
        <p:nvSpPr>
          <p:cNvPr id="4" name="文本框 3"/>
          <p:cNvSpPr txBox="1"/>
          <p:nvPr/>
        </p:nvSpPr>
        <p:spPr>
          <a:xfrm>
            <a:off x="4918075" y="3359785"/>
            <a:ext cx="5429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98</a:t>
            </a:r>
            <a:endParaRPr lang="zh-CN" altLang="en-US"/>
          </a:p>
        </p:txBody>
      </p:sp>
      <p:sp>
        <p:nvSpPr>
          <p:cNvPr id="5" name="文本框 4"/>
          <p:cNvSpPr txBox="1"/>
          <p:nvPr/>
        </p:nvSpPr>
        <p:spPr>
          <a:xfrm>
            <a:off x="1047115" y="3905250"/>
            <a:ext cx="72707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水沸腾过程中，继续吸收热量但温度不变</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合理即可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6" name="文本框 5"/>
          <p:cNvSpPr txBox="1"/>
          <p:nvPr/>
        </p:nvSpPr>
        <p:spPr>
          <a:xfrm>
            <a:off x="9411335" y="4417695"/>
            <a:ext cx="1526540" cy="368300"/>
          </a:xfrm>
          <a:prstGeom prst="rect">
            <a:avLst/>
          </a:prstGeom>
          <a:noFill/>
        </p:spPr>
        <p:txBody>
          <a:bodyPr wrap="square" rtlCol="0">
            <a:spAutoFit/>
          </a:bodyPr>
          <a:p>
            <a:pPr algn="ctr"/>
            <a:r>
              <a:rPr lang="zh-CN" altLang="en-US">
                <a:latin typeface="Times New Roman" panose="02020603050405020304" pitchFamily="18" charset="0"/>
                <a:cs typeface="Times New Roman" panose="02020603050405020304" pitchFamily="18" charset="0"/>
              </a:rPr>
              <a:t>第</a:t>
            </a:r>
            <a:r>
              <a:rPr lang="en-US" altLang="zh-CN">
                <a:latin typeface="Times New Roman" panose="02020603050405020304" pitchFamily="18" charset="0"/>
                <a:cs typeface="Times New Roman" panose="02020603050405020304" pitchFamily="18" charset="0"/>
              </a:rPr>
              <a:t>16</a:t>
            </a:r>
            <a:r>
              <a:rPr lang="zh-CN" altLang="en-US">
                <a:latin typeface="Times New Roman" panose="02020603050405020304" pitchFamily="18" charset="0"/>
                <a:cs typeface="Times New Roman" panose="02020603050405020304" pitchFamily="18" charset="0"/>
              </a:rPr>
              <a:t>题图乙</a:t>
            </a:r>
            <a:endParaRPr lang="zh-CN" altLang="en-US">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40080" y="2294890"/>
            <a:ext cx="7575550" cy="523080"/>
            <a:chOff x="894" y="3246"/>
            <a:chExt cx="11930" cy="824"/>
          </a:xfrm>
        </p:grpSpPr>
        <p:sp>
          <p:nvSpPr>
            <p:cNvPr id="20481" name="文本框 4"/>
            <p:cNvSpPr txBox="1"/>
            <p:nvPr/>
          </p:nvSpPr>
          <p:spPr>
            <a:xfrm>
              <a:off x="3894" y="3246"/>
              <a:ext cx="8930"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温度及温度计</a:t>
              </a:r>
              <a:r>
                <a:rPr sz="2400" dirty="0">
                  <a:latin typeface="Times New Roman" panose="02020603050405020304" pitchFamily="18" charset="0"/>
                  <a:cs typeface="Times New Roman" panose="02020603050405020304" pitchFamily="18" charset="0"/>
                </a:rPr>
                <a:t>[2016.17(2)，2015.18(1)]</a:t>
              </a:r>
              <a:r>
                <a:rPr dirty="0">
                  <a:latin typeface="Times New Roman" panose="02020603050405020304" pitchFamily="18" charset="0"/>
                  <a:cs typeface="Times New Roman" panose="02020603050405020304" pitchFamily="18" charset="0"/>
                </a:rPr>
                <a:t> </a:t>
              </a:r>
              <a:endParaRPr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692594" y="1036955"/>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4" name="文本框 3"/>
          <p:cNvSpPr txBox="1"/>
          <p:nvPr/>
        </p:nvSpPr>
        <p:spPr>
          <a:xfrm>
            <a:off x="640080" y="2926080"/>
            <a:ext cx="1099248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温度：</a:t>
            </a:r>
            <a:r>
              <a:rPr lang="zh-CN" sz="2400">
                <a:latin typeface="Times New Roman" panose="02020603050405020304" pitchFamily="18" charset="0"/>
                <a:ea typeface="宋体" panose="02010600030101010101" pitchFamily="2" charset="-122"/>
                <a:cs typeface="Times New Roman" panose="02020603050405020304" pitchFamily="18" charset="0"/>
              </a:rPr>
              <a:t>表示物体冷热程度的物理量．</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黑体" panose="02010609060101010101" pitchFamily="49" charset="-122"/>
                <a:cs typeface="Times New Roman" panose="02020603050405020304" pitchFamily="18" charset="0"/>
              </a:rPr>
              <a:t>摄氏温度</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单位：</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，符号：</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把标准大气压下</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的温度定为</a:t>
            </a:r>
            <a:r>
              <a:rPr lang="en-US" sz="2400">
                <a:latin typeface="Times New Roman" panose="02020603050405020304" pitchFamily="18" charset="0"/>
                <a:ea typeface="宋体" panose="02010600030101010101" pitchFamily="2" charset="-122"/>
                <a:cs typeface="Times New Roman" panose="02020603050405020304" pitchFamily="18" charset="0"/>
              </a:rPr>
              <a:t>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的温度定为</a:t>
            </a:r>
            <a:r>
              <a:rPr lang="en-US" sz="2400">
                <a:latin typeface="Times New Roman" panose="02020603050405020304" pitchFamily="18" charset="0"/>
                <a:ea typeface="宋体" panose="02010600030101010101" pitchFamily="2" charset="-122"/>
                <a:cs typeface="Times New Roman" panose="02020603050405020304" pitchFamily="18" charset="0"/>
              </a:rPr>
              <a:t>100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，它们之间分成</a:t>
            </a:r>
            <a:r>
              <a:rPr lang="en-US" sz="2400">
                <a:latin typeface="Times New Roman" panose="02020603050405020304" pitchFamily="18" charset="0"/>
                <a:ea typeface="宋体" panose="02010600030101010101" pitchFamily="2" charset="-122"/>
                <a:cs typeface="Times New Roman" panose="02020603050405020304" pitchFamily="18" charset="0"/>
              </a:rPr>
              <a:t>100</a:t>
            </a:r>
            <a:r>
              <a:rPr lang="zh-CN" sz="2400">
                <a:latin typeface="Times New Roman" panose="02020603050405020304" pitchFamily="18" charset="0"/>
                <a:ea typeface="宋体" panose="02010600030101010101" pitchFamily="2" charset="-122"/>
                <a:cs typeface="Times New Roman" panose="02020603050405020304" pitchFamily="18" charset="0"/>
              </a:rPr>
              <a:t>等份，每一份代表</a:t>
            </a: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grpSp>
        <p:nvGrpSpPr>
          <p:cNvPr id="36" name="组合 35"/>
          <p:cNvGrpSpPr/>
          <p:nvPr/>
        </p:nvGrpSpPr>
        <p:grpSpPr>
          <a:xfrm>
            <a:off x="586105" y="1504950"/>
            <a:ext cx="2889885" cy="648335"/>
            <a:chOff x="1456" y="3050"/>
            <a:chExt cx="4551" cy="1021"/>
          </a:xfrm>
        </p:grpSpPr>
        <p:sp>
          <p:nvSpPr>
            <p:cNvPr id="37" name="文本框 36"/>
            <p:cNvSpPr txBox="1"/>
            <p:nvPr/>
          </p:nvSpPr>
          <p:spPr>
            <a:xfrm>
              <a:off x="3000" y="3132"/>
              <a:ext cx="3007" cy="822"/>
            </a:xfrm>
            <a:prstGeom prst="rect">
              <a:avLst/>
            </a:prstGeom>
            <a:noFill/>
            <a:ln w="9525">
              <a:noFill/>
            </a:ln>
          </p:spPr>
          <p:txBody>
            <a:bodyPr wrap="square">
              <a:spAutoFit/>
            </a:bodyPr>
            <a:p>
              <a:pPr algn="l"/>
              <a:r>
                <a:rPr lang="zh-CN" sz="2800">
                  <a:ea typeface="黑体" panose="02010609060101010101" pitchFamily="49" charset="-122"/>
                </a:rPr>
                <a:t>考点梳理</a:t>
              </a:r>
              <a:endParaRPr lang="zh-CN" sz="2800">
                <a:ea typeface="黑体" panose="02010609060101010101" pitchFamily="49" charset="-122"/>
              </a:endParaRPr>
            </a:p>
          </p:txBody>
        </p:sp>
        <p:pic>
          <p:nvPicPr>
            <p:cNvPr id="38" name="图片 37" descr="二级标（14磅）"/>
            <p:cNvPicPr>
              <a:picLocks noChangeAspect="1"/>
            </p:cNvPicPr>
            <p:nvPr/>
          </p:nvPicPr>
          <p:blipFill>
            <a:blip r:embed="rId3"/>
            <a:stretch>
              <a:fillRect/>
            </a:stretch>
          </p:blipFill>
          <p:spPr>
            <a:xfrm>
              <a:off x="1456" y="3050"/>
              <a:ext cx="1243" cy="1021"/>
            </a:xfrm>
            <a:prstGeom prst="rect">
              <a:avLst/>
            </a:prstGeom>
          </p:spPr>
        </p:pic>
      </p:grpSp>
      <p:sp>
        <p:nvSpPr>
          <p:cNvPr id="100" name="文本框 99"/>
          <p:cNvSpPr txBox="1"/>
          <p:nvPr/>
        </p:nvSpPr>
        <p:spPr>
          <a:xfrm>
            <a:off x="1998345" y="4126865"/>
            <a:ext cx="11658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摄氏度</a:t>
            </a:r>
            <a:endParaRPr lang="zh-CN" altLang="en-US"/>
          </a:p>
        </p:txBody>
      </p:sp>
      <p:sp>
        <p:nvSpPr>
          <p:cNvPr id="2" name="文本框 1"/>
          <p:cNvSpPr txBox="1"/>
          <p:nvPr/>
        </p:nvSpPr>
        <p:spPr>
          <a:xfrm>
            <a:off x="4743450" y="4126865"/>
            <a:ext cx="5721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4178935" y="4676775"/>
            <a:ext cx="18383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冰水混合物</a:t>
            </a:r>
            <a:endParaRPr lang="zh-CN" altLang="en-US"/>
          </a:p>
        </p:txBody>
      </p:sp>
      <p:sp>
        <p:nvSpPr>
          <p:cNvPr id="6" name="文本框 5"/>
          <p:cNvSpPr txBox="1"/>
          <p:nvPr/>
        </p:nvSpPr>
        <p:spPr>
          <a:xfrm>
            <a:off x="8550910" y="4676775"/>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沸水</a:t>
            </a:r>
            <a:endParaRPr lang="zh-CN" altLang="en-US"/>
          </a:p>
        </p:txBody>
      </p:sp>
      <p:sp>
        <p:nvSpPr>
          <p:cNvPr id="43" name="流程图: 终止 42">
            <a:hlinkClick r:id="rId4" action="ppaction://hlinksldjump"/>
          </p:cNvPr>
          <p:cNvSpPr/>
          <p:nvPr/>
        </p:nvSpPr>
        <p:spPr>
          <a:xfrm>
            <a:off x="9382760" y="54298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5" grpId="0"/>
      <p:bldP spid="5" grpId="1"/>
      <p:bldP spid="6" grpId="0"/>
      <p:bldP spid="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80479" y="104648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0" name="组合 9"/>
          <p:cNvGrpSpPr/>
          <p:nvPr/>
        </p:nvGrpSpPr>
        <p:grpSpPr>
          <a:xfrm>
            <a:off x="927100" y="1788160"/>
            <a:ext cx="9034780" cy="737235"/>
            <a:chOff x="894" y="2929"/>
            <a:chExt cx="14228" cy="1161"/>
          </a:xfrm>
        </p:grpSpPr>
        <p:sp>
          <p:nvSpPr>
            <p:cNvPr id="1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探究水沸腾时温度变化的特点</a:t>
              </a:r>
              <a:r>
                <a:rPr sz="2400" dirty="0">
                  <a:latin typeface="Times New Roman" panose="02020603050405020304" pitchFamily="18" charset="0"/>
                  <a:cs typeface="Times New Roman" panose="02020603050405020304" pitchFamily="18" charset="0"/>
                </a:rPr>
                <a:t>(2019.17)　</a:t>
              </a:r>
              <a:endParaRPr sz="2400" dirty="0">
                <a:latin typeface="Times New Roman" panose="02020603050405020304" pitchFamily="18" charset="0"/>
                <a:cs typeface="Times New Roman" panose="02020603050405020304" pitchFamily="18" charset="0"/>
              </a:endParaRPr>
            </a:p>
          </p:txBody>
        </p:sp>
        <p:grpSp>
          <p:nvGrpSpPr>
            <p:cNvPr id="12" name="组合 13"/>
            <p:cNvGrpSpPr/>
            <p:nvPr/>
          </p:nvGrpSpPr>
          <p:grpSpPr>
            <a:xfrm>
              <a:off x="894" y="3246"/>
              <a:ext cx="2665" cy="822"/>
              <a:chOff x="6686" y="8865"/>
              <a:chExt cx="2836" cy="877"/>
            </a:xfrm>
          </p:grpSpPr>
          <p:pic>
            <p:nvPicPr>
              <p:cNvPr id="13"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4"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3736340" y="2525395"/>
            <a:ext cx="5080000" cy="460375"/>
          </a:xfrm>
          <a:prstGeom prst="rect">
            <a:avLst/>
          </a:prstGeom>
          <a:noFill/>
          <a:ln w="9525">
            <a:noFill/>
          </a:ln>
        </p:spPr>
        <p:txBody>
          <a:bodyPr>
            <a:spAutoFit/>
          </a:bodyPr>
          <a:p>
            <a:pPr algn="ctr"/>
            <a:r>
              <a:rPr lang="zh-CN" sz="2400">
                <a:ea typeface="黑体" panose="02010609060101010101" pitchFamily="49" charset="-122"/>
              </a:rPr>
              <a:t>命题点</a:t>
            </a:r>
            <a:endParaRPr lang="zh-CN" altLang="en-US" sz="2400"/>
          </a:p>
        </p:txBody>
      </p:sp>
      <p:sp>
        <p:nvSpPr>
          <p:cNvPr id="2" name="文本框 1"/>
          <p:cNvSpPr txBox="1"/>
          <p:nvPr/>
        </p:nvSpPr>
        <p:spPr>
          <a:xfrm>
            <a:off x="855345" y="2783205"/>
            <a:ext cx="5080000" cy="3415030"/>
          </a:xfrm>
          <a:prstGeom prst="rect">
            <a:avLst/>
          </a:prstGeom>
          <a:noFill/>
          <a:ln w="9525">
            <a:noFill/>
          </a:ln>
        </p:spPr>
        <p:txBody>
          <a:bodyPr>
            <a:spAutoFit/>
          </a:bodyPr>
          <a:p>
            <a:pPr>
              <a:lnSpc>
                <a:spcPct val="150000"/>
              </a:lnSpc>
            </a:pPr>
            <a:r>
              <a:rPr lang="zh-CN" sz="2400">
                <a:ea typeface="黑体" panose="02010609060101010101" pitchFamily="49" charset="-122"/>
              </a:rPr>
              <a:t>【设计与进行实验】</a:t>
            </a:r>
            <a:r>
              <a:rPr lang="en-US" sz="2400" b="1">
                <a:latin typeface="Times New Roman" panose="02020603050405020304" pitchFamily="18" charset="0"/>
                <a:ea typeface="宋体" panose="02010600030101010101" pitchFamily="2" charset="-122"/>
              </a:rPr>
              <a:t>1.</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主要实验器材的作用及使用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温度计的使用及读数；</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停表：测量加热时间；</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石棉网：使烧杯底部受热均匀；</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酒精灯：使用外焰加热；</a:t>
            </a:r>
            <a:endParaRPr lang="zh-CN" altLang="en-US" sz="2400"/>
          </a:p>
        </p:txBody>
      </p:sp>
      <p:pic>
        <p:nvPicPr>
          <p:cNvPr id="3" name="图片 -2147482505"/>
          <p:cNvPicPr>
            <a:picLocks noChangeAspect="1"/>
          </p:cNvPicPr>
          <p:nvPr/>
        </p:nvPicPr>
        <p:blipFill>
          <a:blip r:embed="rId3"/>
          <a:stretch>
            <a:fillRect/>
          </a:stretch>
        </p:blipFill>
        <p:spPr>
          <a:xfrm>
            <a:off x="5731510" y="3179445"/>
            <a:ext cx="1941195" cy="2776855"/>
          </a:xfrm>
          <a:prstGeom prst="rect">
            <a:avLst/>
          </a:prstGeom>
          <a:noFill/>
          <a:ln w="9525">
            <a:noFill/>
          </a:ln>
        </p:spPr>
      </p:pic>
      <p:grpSp>
        <p:nvGrpSpPr>
          <p:cNvPr id="30" name="组合 29"/>
          <p:cNvGrpSpPr/>
          <p:nvPr/>
        </p:nvGrpSpPr>
        <p:grpSpPr>
          <a:xfrm>
            <a:off x="9065260" y="420116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4" name="矩形 3"/>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5" name="圆角矩形 4"/>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6" name="流程图: 终止 5"/>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7" name="椭圆 6"/>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4520" y="1000125"/>
            <a:ext cx="1107122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留有小孔的硬纸板：减少热量散失，缩短加热时间；小孔的作用是使烧杯内外的气压相等</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实验器材的组装、调节顺序</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按照</a:t>
            </a:r>
            <a:r>
              <a:rPr lang="zh-CN" sz="2400" u="sng">
                <a:ea typeface="宋体" panose="02010600030101010101" pitchFamily="2" charset="-122"/>
              </a:rPr>
              <a:t>自下而上</a:t>
            </a:r>
            <a:r>
              <a:rPr lang="zh-CN" sz="2400">
                <a:ea typeface="宋体" panose="02010600030101010101" pitchFamily="2" charset="-122"/>
              </a:rPr>
              <a:t>的顺序进行组装，依次确定酒精灯、铁圈、石棉网、烧杯、温度计和悬挂温度计的铁杆；</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温度计位置不合适调整时</a:t>
            </a:r>
            <a:r>
              <a:rPr lang="zh-CN" sz="2400" u="sng">
                <a:ea typeface="宋体" panose="02010600030101010101" pitchFamily="2" charset="-122"/>
              </a:rPr>
              <a:t>应移动悬挂温度计铁杆的位置</a:t>
            </a:r>
            <a:r>
              <a:rPr lang="en-US" sz="2400">
                <a:latin typeface="Times New Roman" panose="02020603050405020304" pitchFamily="18" charset="0"/>
                <a:cs typeface="仿宋_GB2312" charset="0"/>
              </a:rPr>
              <a:t>[2019.17(1)]</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判断水沸腾过程中是否持续吸热的方法：</a:t>
            </a:r>
            <a:r>
              <a:rPr lang="zh-CN" sz="2400" u="sng">
                <a:ea typeface="宋体" panose="02010600030101010101" pitchFamily="2" charset="-122"/>
              </a:rPr>
              <a:t>撤去酒精灯</a:t>
            </a:r>
            <a:r>
              <a:rPr lang="zh-CN" sz="2400">
                <a:ea typeface="宋体" panose="02010600030101010101" pitchFamily="2" charset="-122"/>
              </a:rPr>
              <a:t>，稍等一会儿，</a:t>
            </a:r>
            <a:r>
              <a:rPr lang="zh-CN" sz="2400" u="sng">
                <a:ea typeface="宋体" panose="02010600030101010101" pitchFamily="2" charset="-122"/>
              </a:rPr>
              <a:t>观察水能否继续沸腾</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实验数据表格设计及数据记录</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6575" y="1037590"/>
            <a:ext cx="7872095" cy="1753235"/>
          </a:xfrm>
          <a:prstGeom prst="rect">
            <a:avLst/>
          </a:prstGeom>
          <a:noFill/>
          <a:ln w="9525">
            <a:noFill/>
          </a:ln>
        </p:spPr>
        <p:txBody>
          <a:bodyPr wrap="square">
            <a:spAutoFit/>
          </a:bodyPr>
          <a:p>
            <a:pPr>
              <a:lnSpc>
                <a:spcPct val="150000"/>
              </a:lnSpc>
            </a:pPr>
            <a:r>
              <a:rPr lang="zh-CN" sz="2400">
                <a:ea typeface="黑体" panose="02010609060101010101" pitchFamily="49" charset="-122"/>
              </a:rPr>
              <a:t>【分析数据和现象，总结结论】</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沸腾前后气泡的特点：</a:t>
            </a:r>
            <a:r>
              <a:rPr lang="zh-CN" sz="2400" u="sng">
                <a:ea typeface="宋体" panose="02010600030101010101" pitchFamily="2" charset="-122"/>
              </a:rPr>
              <a:t>沸腾前气泡下大上小；沸腾时气泡下小上大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如右图</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504"/>
          <p:cNvPicPr>
            <a:picLocks noChangeAspect="1"/>
          </p:cNvPicPr>
          <p:nvPr/>
        </p:nvPicPr>
        <p:blipFill>
          <a:blip r:embed="rId1"/>
          <a:stretch>
            <a:fillRect/>
          </a:stretch>
        </p:blipFill>
        <p:spPr>
          <a:xfrm>
            <a:off x="8778875" y="2929890"/>
            <a:ext cx="2744470" cy="1605280"/>
          </a:xfrm>
          <a:prstGeom prst="rect">
            <a:avLst/>
          </a:prstGeom>
          <a:noFill/>
          <a:ln w="9525">
            <a:noFill/>
          </a:ln>
        </p:spPr>
      </p:pic>
      <p:sp>
        <p:nvSpPr>
          <p:cNvPr id="3" name="文本框 2"/>
          <p:cNvSpPr txBox="1"/>
          <p:nvPr/>
        </p:nvSpPr>
        <p:spPr>
          <a:xfrm>
            <a:off x="536575" y="2628900"/>
            <a:ext cx="836739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根据表格数据绘制温度</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时间图像：先标出各点，然后利用平滑的线段依次连接各点</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根据温度</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时间图像或数据总结规律</a:t>
            </a:r>
            <a:r>
              <a:rPr lang="en-US" sz="2400">
                <a:latin typeface="Times New Roman" panose="02020603050405020304" pitchFamily="18" charset="0"/>
                <a:cs typeface="仿宋_GB2312" charset="0"/>
              </a:rPr>
              <a:t>[2019.17(3)]</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判断水的沸点：加热过程温度保持</a:t>
            </a:r>
            <a:r>
              <a:rPr lang="zh-CN" sz="2400" u="sng">
                <a:ea typeface="宋体" panose="02010600030101010101" pitchFamily="2" charset="-122"/>
              </a:rPr>
              <a:t>不变时的温度</a:t>
            </a:r>
            <a:r>
              <a:rPr lang="zh-CN" sz="2400">
                <a:ea typeface="宋体" panose="02010600030101010101" pitchFamily="2" charset="-122"/>
              </a:rPr>
              <a:t>值即为水的沸点；</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总结水沸腾时温度变化的特点：沸腾时</a:t>
            </a:r>
            <a:r>
              <a:rPr lang="zh-CN" sz="2400" u="sng">
                <a:ea typeface="宋体" panose="02010600030101010101" pitchFamily="2" charset="-122"/>
              </a:rPr>
              <a:t>温度保持不变</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33070" y="909320"/>
            <a:ext cx="11541125" cy="5259070"/>
          </a:xfrm>
          <a:prstGeom prst="rect">
            <a:avLst/>
          </a:prstGeom>
          <a:noFill/>
          <a:ln w="9525">
            <a:noFill/>
          </a:ln>
        </p:spPr>
        <p:txBody>
          <a:bodyPr wrap="square">
            <a:spAutoFit/>
          </a:bodyPr>
          <a:p>
            <a:pPr>
              <a:lnSpc>
                <a:spcPct val="140000"/>
              </a:lnSpc>
            </a:pPr>
            <a:r>
              <a:rPr lang="zh-CN" sz="2400">
                <a:ea typeface="黑体" panose="02010609060101010101" pitchFamily="49" charset="-122"/>
              </a:rPr>
              <a:t>【交流与反思】</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水的沸点不等于</a:t>
            </a:r>
            <a:r>
              <a:rPr lang="en-US" sz="2400">
                <a:latin typeface="Times New Roman" panose="02020603050405020304" pitchFamily="18" charset="0"/>
                <a:ea typeface="宋体" panose="02010600030101010101" pitchFamily="2" charset="-122"/>
              </a:rPr>
              <a:t>100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的原因</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沸点低于</a:t>
            </a:r>
            <a:r>
              <a:rPr lang="en-US" sz="2400">
                <a:latin typeface="Times New Roman" panose="02020603050405020304" pitchFamily="18" charset="0"/>
                <a:ea typeface="宋体" panose="02010600030101010101" pitchFamily="2" charset="-122"/>
              </a:rPr>
              <a:t>100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，当地气压</a:t>
            </a:r>
            <a:r>
              <a:rPr lang="zh-CN" sz="2400" u="sng">
                <a:ea typeface="宋体" panose="02010600030101010101" pitchFamily="2" charset="-122"/>
              </a:rPr>
              <a:t>低于</a:t>
            </a:r>
            <a:r>
              <a:rPr lang="zh-CN" sz="2400">
                <a:ea typeface="宋体" panose="02010600030101010101" pitchFamily="2" charset="-122"/>
              </a:rPr>
              <a:t>一个标准大气压；</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沸点高于</a:t>
            </a:r>
            <a:r>
              <a:rPr lang="en-US" sz="2400">
                <a:latin typeface="Times New Roman" panose="02020603050405020304" pitchFamily="18" charset="0"/>
                <a:ea typeface="宋体" panose="02010600030101010101" pitchFamily="2" charset="-122"/>
              </a:rPr>
              <a:t>100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，当地气压</a:t>
            </a:r>
            <a:r>
              <a:rPr lang="zh-CN" sz="2400" u="sng">
                <a:ea typeface="宋体" panose="02010600030101010101" pitchFamily="2" charset="-122"/>
              </a:rPr>
              <a:t>高于</a:t>
            </a:r>
            <a:r>
              <a:rPr lang="zh-CN" sz="2400">
                <a:ea typeface="宋体" panose="02010600030101010101" pitchFamily="2" charset="-122"/>
              </a:rPr>
              <a:t>一个标准大气压，烧杯上的硬纸板没有小孔，杯内气压高于标准气压值</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撤去酒精灯，水未立即停止沸腾的原因：石棉网温度高于水的沸点，水会继续吸热</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缩短加热时间的方法：</a:t>
            </a:r>
            <a:r>
              <a:rPr lang="zh-CN" sz="2400" u="sng">
                <a:ea typeface="宋体" panose="02010600030101010101" pitchFamily="2" charset="-122"/>
              </a:rPr>
              <a:t>减少水的质量</a:t>
            </a:r>
            <a:r>
              <a:rPr lang="zh-CN" sz="2400">
                <a:ea typeface="宋体" panose="02010600030101010101" pitchFamily="2" charset="-122"/>
              </a:rPr>
              <a:t>、用</a:t>
            </a:r>
            <a:r>
              <a:rPr lang="zh-CN" sz="2400" u="sng">
                <a:ea typeface="宋体" panose="02010600030101010101" pitchFamily="2" charset="-122"/>
              </a:rPr>
              <a:t>初温较高的水</a:t>
            </a:r>
            <a:r>
              <a:rPr lang="zh-CN" sz="2400">
                <a:ea typeface="宋体" panose="02010600030101010101" pitchFamily="2" charset="-122"/>
              </a:rPr>
              <a:t>进行加热、</a:t>
            </a:r>
            <a:r>
              <a:rPr lang="zh-CN" sz="2400" u="sng">
                <a:ea typeface="宋体" panose="02010600030101010101" pitchFamily="2" charset="-122"/>
              </a:rPr>
              <a:t>在烧杯口加盖硬纸板</a:t>
            </a:r>
            <a:r>
              <a:rPr lang="zh-CN" sz="2400">
                <a:ea typeface="宋体" panose="02010600030101010101" pitchFamily="2" charset="-122"/>
              </a:rPr>
              <a:t>、酒精灯换用更大火焰加热等</a:t>
            </a:r>
            <a:r>
              <a:rPr lang="en-US" sz="2400">
                <a:latin typeface="Times New Roman" panose="02020603050405020304" pitchFamily="18" charset="0"/>
                <a:cs typeface="仿宋_GB2312" charset="0"/>
              </a:rPr>
              <a:t>[2019.17(2)]</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烧杯口处产生</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和温度计表面变得模糊不清的原因：水蒸气遇冷</a:t>
            </a:r>
            <a:r>
              <a:rPr lang="zh-CN" sz="2400" u="sng">
                <a:ea typeface="宋体" panose="02010600030101010101" pitchFamily="2" charset="-122"/>
              </a:rPr>
              <a:t>液化</a:t>
            </a:r>
            <a:r>
              <a:rPr lang="zh-CN" sz="2400">
                <a:ea typeface="宋体" panose="02010600030101010101" pitchFamily="2" charset="-122"/>
              </a:rPr>
              <a:t>形成小水珠</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67740" y="1343660"/>
            <a:ext cx="959802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zh-CN" sz="2400">
                <a:ea typeface="宋体" panose="02010600030101010101" pitchFamily="2" charset="-122"/>
              </a:rPr>
              <a:t>用相同装置加</a:t>
            </a:r>
            <a:r>
              <a:rPr lang="zh-CN" sz="2400">
                <a:latin typeface="Times New Roman" panose="02020603050405020304" pitchFamily="18" charset="0"/>
                <a:ea typeface="宋体" panose="02010600030101010101" pitchFamily="2" charset="-122"/>
              </a:rPr>
              <a:t>热初温相等的水至沸腾所需的时间不同的原因：</a:t>
            </a:r>
            <a:r>
              <a:rPr lang="zh-CN" sz="2400" u="sng">
                <a:ea typeface="宋体" panose="02010600030101010101" pitchFamily="2" charset="-122"/>
              </a:rPr>
              <a:t>水的质量不同</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加热过程中水的内能变化：</a:t>
            </a:r>
            <a:r>
              <a:rPr lang="zh-CN" sz="2400" u="sng">
                <a:ea typeface="宋体" panose="02010600030101010101" pitchFamily="2" charset="-122"/>
              </a:rPr>
              <a:t>变大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不考虑水的质量的变化</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加热过程中改变水内能的方式：</a:t>
            </a:r>
            <a:r>
              <a:rPr lang="zh-CN" sz="2400" u="sng">
                <a:ea typeface="宋体" panose="02010600030101010101" pitchFamily="2" charset="-122"/>
              </a:rPr>
              <a:t>热传递</a:t>
            </a:r>
            <a:r>
              <a:rPr lang="en-US" sz="2400">
                <a:latin typeface="Times New Roman" panose="02020603050405020304" pitchFamily="18" charset="0"/>
                <a:ea typeface="宋体" panose="02010600030101010101" pitchFamily="2" charset="-122"/>
              </a:rPr>
              <a:t>15. </a:t>
            </a:r>
            <a:r>
              <a:rPr lang="zh-CN" sz="2400">
                <a:ea typeface="宋体" panose="02010600030101010101" pitchFamily="2" charset="-122"/>
              </a:rPr>
              <a:t>实验方案评估：增加加热时间、减小水的质量或换用更大火力酒精灯的方法不能提高水的沸点</a:t>
            </a:r>
            <a:r>
              <a:rPr lang="zh-CN" sz="2400">
                <a:ea typeface="黑体" panose="02010609060101010101" pitchFamily="49" charset="-122"/>
              </a:rPr>
              <a:t>实验结论：</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水沸腾时形成大量的气泡不断上升、变大；</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在沸腾过程中持续吸热，但水的温度保持不变．</a:t>
            </a:r>
            <a:r>
              <a:rPr lang="en-US" sz="2400">
                <a:latin typeface="Times New Roman" panose="02020603050405020304" pitchFamily="18" charset="0"/>
                <a:cs typeface="仿宋_GB2312" charset="0"/>
              </a:rPr>
              <a:t>[2019.17(3)</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1138555" y="1125855"/>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1138555" y="1953260"/>
            <a:ext cx="8312150" cy="460375"/>
          </a:xfrm>
          <a:prstGeom prst="rect">
            <a:avLst/>
          </a:prstGeom>
          <a:noFill/>
          <a:ln w="9525">
            <a:noFill/>
          </a:ln>
        </p:spPr>
        <p:txBody>
          <a:bodyPr wrap="square">
            <a:spAutoFit/>
          </a:bodyPr>
          <a:p>
            <a:r>
              <a:rPr lang="zh-CN" sz="2400">
                <a:ea typeface="黑体" panose="02010609060101010101" pitchFamily="49" charset="-122"/>
              </a:rPr>
              <a:t>例</a:t>
            </a:r>
            <a:r>
              <a:rPr lang="en-US" sz="2400">
                <a:latin typeface="Times New Roman" panose="02020603050405020304" pitchFamily="18" charset="0"/>
                <a:ea typeface="黑体" panose="02010609060101010101" pitchFamily="49" charset="-122"/>
              </a:rPr>
              <a:t> 1</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贺州</a:t>
            </a:r>
            <a:r>
              <a:rPr lang="en-US" sz="2400">
                <a:latin typeface="Times New Roman" panose="02020603050405020304" pitchFamily="18" charset="0"/>
                <a:cs typeface="楷体_GB2312" charset="0"/>
              </a:rPr>
              <a:t>)</a:t>
            </a:r>
            <a:r>
              <a:rPr lang="zh-CN" sz="2400">
                <a:ea typeface="宋体" panose="02010600030101010101" pitchFamily="2" charset="-122"/>
              </a:rPr>
              <a:t>探究水沸腾时温度变化的特点：</a:t>
            </a:r>
            <a:endParaRPr lang="zh-CN" altLang="en-US" sz="2400"/>
          </a:p>
        </p:txBody>
      </p:sp>
      <p:pic>
        <p:nvPicPr>
          <p:cNvPr id="2" name="图片 -2147482502"/>
          <p:cNvPicPr>
            <a:picLocks noChangeAspect="1"/>
          </p:cNvPicPr>
          <p:nvPr/>
        </p:nvPicPr>
        <p:blipFill>
          <a:blip r:embed="rId2"/>
          <a:stretch>
            <a:fillRect/>
          </a:stretch>
        </p:blipFill>
        <p:spPr>
          <a:xfrm>
            <a:off x="3451860" y="2799080"/>
            <a:ext cx="5840730" cy="2705735"/>
          </a:xfrm>
          <a:prstGeom prst="rect">
            <a:avLst/>
          </a:prstGeom>
          <a:noFill/>
          <a:ln w="9525">
            <a:noFill/>
          </a:ln>
        </p:spPr>
      </p:pic>
      <p:sp>
        <p:nvSpPr>
          <p:cNvPr id="3" name="文本框 2"/>
          <p:cNvSpPr txBox="1"/>
          <p:nvPr/>
        </p:nvSpPr>
        <p:spPr>
          <a:xfrm>
            <a:off x="5823585" y="5655945"/>
            <a:ext cx="1149985"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9145" y="1116965"/>
            <a:ext cx="1062609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如图甲所示，是小贺安装的实验装置，合理的安装顺序是</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自上而下</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自下而上</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在水温升高到</a:t>
            </a:r>
            <a:r>
              <a:rPr lang="en-US" sz="2400">
                <a:latin typeface="Times New Roman" panose="02020603050405020304" pitchFamily="18" charset="0"/>
                <a:ea typeface="宋体" panose="02010600030101010101" pitchFamily="2" charset="-122"/>
              </a:rPr>
              <a:t>90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时，开始计时，第</a:t>
            </a:r>
            <a:r>
              <a:rPr lang="en-US" sz="2400">
                <a:latin typeface="Times New Roman" panose="02020603050405020304" pitchFamily="18" charset="0"/>
                <a:ea typeface="宋体" panose="02010600030101010101" pitchFamily="2" charset="-122"/>
              </a:rPr>
              <a:t>3 min</a:t>
            </a:r>
            <a:r>
              <a:rPr lang="zh-CN" sz="2400">
                <a:ea typeface="宋体" panose="02010600030101010101" pitchFamily="2" charset="-122"/>
              </a:rPr>
              <a:t>温度计的示数如图乙所示，该示数为</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；由下表数据可知，水沸腾时继续加热，水的温度</a:t>
            </a:r>
            <a:r>
              <a:rPr lang="en-US" sz="2400">
                <a:latin typeface="Times New Roman" panose="02020603050405020304" pitchFamily="18" charset="0"/>
                <a:ea typeface="宋体" panose="02010600030101010101" pitchFamily="2" charset="-122"/>
              </a:rPr>
              <a:t>____________.</a:t>
            </a:r>
            <a:endParaRPr lang="zh-CN" altLang="en-US" sz="2400"/>
          </a:p>
        </p:txBody>
      </p:sp>
      <p:graphicFrame>
        <p:nvGraphicFramePr>
          <p:cNvPr id="2" name="表格 1"/>
          <p:cNvGraphicFramePr/>
          <p:nvPr>
            <p:custDataLst>
              <p:tags r:id="rId1"/>
            </p:custDataLst>
          </p:nvPr>
        </p:nvGraphicFramePr>
        <p:xfrm>
          <a:off x="2439670" y="4168140"/>
          <a:ext cx="6980555" cy="1871980"/>
        </p:xfrm>
        <a:graphic>
          <a:graphicData uri="http://schemas.openxmlformats.org/drawingml/2006/table">
            <a:tbl>
              <a:tblPr firstRow="1" bandRow="1">
                <a:tableStyleId>{5940675A-B579-460E-94D1-54222C63F5DA}</a:tableStyleId>
              </a:tblPr>
              <a:tblGrid>
                <a:gridCol w="1723390"/>
                <a:gridCol w="657225"/>
                <a:gridCol w="657225"/>
                <a:gridCol w="657225"/>
                <a:gridCol w="656590"/>
                <a:gridCol w="657225"/>
                <a:gridCol w="657225"/>
                <a:gridCol w="657225"/>
                <a:gridCol w="657225"/>
              </a:tblGrid>
              <a:tr h="935990">
                <a:tc>
                  <a:txBody>
                    <a:bodyPr/>
                    <a:p>
                      <a:pPr indent="0" algn="ctr">
                        <a:buNone/>
                      </a:pPr>
                      <a:r>
                        <a:rPr lang="en-US" sz="2400" b="0">
                          <a:latin typeface="Times New Roman" panose="02020603050405020304" pitchFamily="18" charset="0"/>
                          <a:ea typeface="黑体" panose="02010609060101010101" pitchFamily="49" charset="-122"/>
                          <a:cs typeface="Times New Roman" panose="02020603050405020304" pitchFamily="18" charset="0"/>
                        </a:rPr>
                        <a:t>时间/min</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Times New Roman" panose="02020603050405020304" pitchFamily="18" charset="0"/>
                          <a:cs typeface="Times New Roman" panose="02020603050405020304" pitchFamily="18" charset="0"/>
                        </a:rPr>
                        <a:t>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7</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35990">
                <a:tc>
                  <a:txBody>
                    <a:bodyPr/>
                    <a:p>
                      <a:pPr indent="0" algn="ctr">
                        <a:buNone/>
                      </a:pPr>
                      <a:r>
                        <a:rPr lang="en-US" sz="2400" b="0">
                          <a:latin typeface="Times New Roman" panose="02020603050405020304" pitchFamily="18" charset="0"/>
                          <a:ea typeface="黑体" panose="02010609060101010101" pitchFamily="49" charset="-122"/>
                          <a:cs typeface="Times New Roman" panose="02020603050405020304" pitchFamily="18" charset="0"/>
                        </a:rPr>
                        <a:t>温度/℃</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Times New Roman" panose="02020603050405020304" pitchFamily="18" charset="0"/>
                          <a:cs typeface="Times New Roman" panose="02020603050405020304" pitchFamily="18" charset="0"/>
                        </a:rPr>
                        <a:t>90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8916670" y="1209675"/>
            <a:ext cx="1487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自下而上</a:t>
            </a:r>
            <a:endParaRPr lang="zh-CN" altLang="en-US"/>
          </a:p>
        </p:txBody>
      </p:sp>
      <p:sp>
        <p:nvSpPr>
          <p:cNvPr id="4" name="文本框 3"/>
          <p:cNvSpPr txBox="1"/>
          <p:nvPr/>
        </p:nvSpPr>
        <p:spPr>
          <a:xfrm>
            <a:off x="1828800" y="2844800"/>
            <a:ext cx="6108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96</a:t>
            </a:r>
            <a:endParaRPr lang="zh-CN" altLang="en-US"/>
          </a:p>
        </p:txBody>
      </p:sp>
      <p:sp>
        <p:nvSpPr>
          <p:cNvPr id="5" name="文本框 4"/>
          <p:cNvSpPr txBox="1"/>
          <p:nvPr/>
        </p:nvSpPr>
        <p:spPr>
          <a:xfrm>
            <a:off x="995045" y="3419475"/>
            <a:ext cx="15068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保持不变</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88390" y="2072005"/>
            <a:ext cx="923734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根据水的沸点可判断，此时周围环境的大气压</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一个标准大气压</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低于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高于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小贺和另外一位同学选用的实验装置相同，且同时开始实验，但水开始沸腾的时间不相同，他们绘制的沸腾图像如图丙所示，其</a:t>
            </a:r>
            <a:r>
              <a:rPr lang="zh-CN" sz="2400">
                <a:latin typeface="Times New Roman" panose="02020603050405020304" pitchFamily="18" charset="0"/>
                <a:ea typeface="宋体" panose="02010600030101010101" pitchFamily="2" charset="-122"/>
              </a:rPr>
              <a:t>中水的质量较大的图像为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a</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2" name="文本框 1"/>
          <p:cNvSpPr txBox="1"/>
          <p:nvPr/>
        </p:nvSpPr>
        <p:spPr>
          <a:xfrm>
            <a:off x="7674610" y="2167255"/>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低于</a:t>
            </a:r>
            <a:endParaRPr lang="zh-CN" altLang="en-US"/>
          </a:p>
        </p:txBody>
      </p:sp>
      <p:sp>
        <p:nvSpPr>
          <p:cNvPr id="3" name="文本框 2"/>
          <p:cNvSpPr txBox="1"/>
          <p:nvPr/>
        </p:nvSpPr>
        <p:spPr>
          <a:xfrm>
            <a:off x="4539615" y="4367530"/>
            <a:ext cx="42608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0455" y="160274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拓展设问</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920750" y="2174875"/>
            <a:ext cx="1116647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水沸腾时烧杯上方出现大量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endParaRPr lang="en-US" sz="2400">
              <a:latin typeface="宋体" panose="02010600030101010101" pitchFamily="2" charset="-122"/>
              <a:cs typeface="Times New Roman" panose="02020603050405020304" pitchFamily="18" charset="0"/>
            </a:endParaRPr>
          </a:p>
          <a:p>
            <a:pPr>
              <a:lnSpc>
                <a:spcPct val="150000"/>
              </a:lnSpc>
            </a:pPr>
            <a:r>
              <a:rPr lang="zh-CN" sz="2400">
                <a:ea typeface="宋体" panose="02010600030101010101" pitchFamily="2" charset="-122"/>
              </a:rPr>
              <a:t>是水蒸气</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填物态变化名称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形成的．</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小贺观察到：水沸腾时水中气泡的情形为图丁中</a:t>
            </a:r>
            <a:endParaRPr lang="zh-CN" sz="2400">
              <a:ea typeface="宋体" panose="02010600030101010101" pitchFamily="2" charset="-122"/>
            </a:endParaRPr>
          </a:p>
          <a:p>
            <a:pPr>
              <a:lnSpc>
                <a:spcPct val="150000"/>
              </a:lnSpc>
            </a:pPr>
            <a:r>
              <a:rPr lang="zh-CN" sz="2400">
                <a:ea typeface="宋体" panose="02010600030101010101" pitchFamily="2" charset="-122"/>
              </a:rPr>
              <a:t>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图．</a:t>
            </a:r>
            <a:endParaRPr lang="zh-CN" altLang="en-US" sz="2400"/>
          </a:p>
        </p:txBody>
      </p:sp>
      <p:pic>
        <p:nvPicPr>
          <p:cNvPr id="3" name="图片 -2147482500"/>
          <p:cNvPicPr>
            <a:picLocks noChangeAspect="1"/>
          </p:cNvPicPr>
          <p:nvPr/>
        </p:nvPicPr>
        <p:blipFill>
          <a:blip r:embed="rId2"/>
          <a:stretch>
            <a:fillRect/>
          </a:stretch>
        </p:blipFill>
        <p:spPr>
          <a:xfrm>
            <a:off x="8886190" y="2389505"/>
            <a:ext cx="2185035" cy="1421765"/>
          </a:xfrm>
          <a:prstGeom prst="rect">
            <a:avLst/>
          </a:prstGeom>
          <a:noFill/>
          <a:ln w="9525">
            <a:noFill/>
          </a:ln>
        </p:spPr>
      </p:pic>
      <p:sp>
        <p:nvSpPr>
          <p:cNvPr id="7" name="文本框 6"/>
          <p:cNvSpPr txBox="1"/>
          <p:nvPr/>
        </p:nvSpPr>
        <p:spPr>
          <a:xfrm>
            <a:off x="9038590" y="3898265"/>
            <a:ext cx="1817370" cy="368300"/>
          </a:xfrm>
          <a:prstGeom prst="rect">
            <a:avLst/>
          </a:prstGeom>
          <a:noFill/>
          <a:ln w="9525">
            <a:noFill/>
          </a:ln>
        </p:spPr>
        <p:txBody>
          <a:bodyPr wrap="square">
            <a:spAutoFit/>
          </a:bodyPr>
          <a:p>
            <a:r>
              <a:rPr lang="zh-CN" sz="1800">
                <a:cs typeface="楷体_GB2312" charset="0"/>
              </a:rPr>
              <a:t>拓展设问题图丁</a:t>
            </a:r>
            <a:endParaRPr lang="zh-CN" altLang="en-US" sz="1800"/>
          </a:p>
        </p:txBody>
      </p:sp>
      <p:sp>
        <p:nvSpPr>
          <p:cNvPr id="9" name="文本框 8"/>
          <p:cNvSpPr txBox="1"/>
          <p:nvPr/>
        </p:nvSpPr>
        <p:spPr>
          <a:xfrm>
            <a:off x="956945" y="4404360"/>
            <a:ext cx="972439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水在沸腾过程中内能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，加热过程中是通过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的方式改变水的内能．</a:t>
            </a:r>
            <a:endParaRPr lang="zh-CN" altLang="en-US" sz="2400"/>
          </a:p>
        </p:txBody>
      </p:sp>
      <p:sp>
        <p:nvSpPr>
          <p:cNvPr id="100" name="文本框 99"/>
          <p:cNvSpPr txBox="1"/>
          <p:nvPr/>
        </p:nvSpPr>
        <p:spPr>
          <a:xfrm>
            <a:off x="2430145" y="2800985"/>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
        <p:nvSpPr>
          <p:cNvPr id="8" name="文本框 7"/>
          <p:cNvSpPr txBox="1"/>
          <p:nvPr/>
        </p:nvSpPr>
        <p:spPr>
          <a:xfrm>
            <a:off x="1689735" y="3943985"/>
            <a:ext cx="5226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zh-CN" altLang="en-US"/>
          </a:p>
        </p:txBody>
      </p:sp>
      <p:sp>
        <p:nvSpPr>
          <p:cNvPr id="10" name="文本框 9"/>
          <p:cNvSpPr txBox="1"/>
          <p:nvPr/>
        </p:nvSpPr>
        <p:spPr>
          <a:xfrm>
            <a:off x="4328795" y="4481830"/>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11" name="文本框 10"/>
          <p:cNvSpPr txBox="1"/>
          <p:nvPr/>
        </p:nvSpPr>
        <p:spPr>
          <a:xfrm>
            <a:off x="8164830" y="4481830"/>
            <a:ext cx="11563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热传递</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8" grpId="0"/>
      <p:bldP spid="8" grpId="1"/>
      <p:bldP spid="10" grpId="0"/>
      <p:bldP spid="10" grpId="1"/>
      <p:bldP spid="11" grpId="0"/>
      <p:bldP spid="11"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7075" y="1537335"/>
            <a:ext cx="1073721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a:t>
            </a:r>
            <a:r>
              <a:rPr lang="zh-CN" sz="2400">
                <a:ea typeface="宋体" panose="02010600030101010101" pitchFamily="2" charset="-122"/>
              </a:rPr>
              <a:t>小贺同学想提高水的沸点，换用了火力更大的酒精灯加热，这种做法</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可行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不可行</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(9)</a:t>
            </a:r>
            <a:r>
              <a:rPr lang="zh-CN" sz="2400">
                <a:ea typeface="宋体" panose="02010600030101010101" pitchFamily="2" charset="-122"/>
              </a:rPr>
              <a:t>小贺同学验证水沸腾时是否需要持续吸热，做法是：水正在沸腾时迅速撤去酒精灯，发现水没有</a:t>
            </a:r>
            <a:r>
              <a:rPr lang="zh-CN" sz="2400">
                <a:latin typeface="Times New Roman" panose="02020603050405020304" pitchFamily="18" charset="0"/>
                <a:ea typeface="宋体" panose="02010600030101010101" pitchFamily="2" charset="-122"/>
              </a:rPr>
              <a:t>立即停止沸腾，于是认为水沸腾不一定需要持续吸热，他的观点是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正确</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错误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a:t>
            </a:r>
            <a:r>
              <a:rPr lang="en-US" sz="2400">
                <a:latin typeface="Times New Roman" panose="02020603050405020304" pitchFamily="18" charset="0"/>
                <a:ea typeface="宋体" panose="02010600030101010101" pitchFamily="2" charset="-122"/>
              </a:rPr>
              <a:t>(10)</a:t>
            </a:r>
            <a:r>
              <a:rPr lang="zh-CN" sz="2400">
                <a:ea typeface="宋体" panose="02010600030101010101" pitchFamily="2" charset="-122"/>
              </a:rPr>
              <a:t>小贺总结实验时认为实验中除提高水的初温外还可以通过</a:t>
            </a:r>
            <a:r>
              <a:rPr lang="en-US" sz="2400">
                <a:latin typeface="Times New Roman" panose="02020603050405020304" pitchFamily="18" charset="0"/>
                <a:ea typeface="宋体" panose="02010600030101010101" pitchFamily="2" charset="-122"/>
              </a:rPr>
              <a:t>_______________</a:t>
            </a:r>
            <a:r>
              <a:rPr lang="zh-CN" sz="2400">
                <a:ea typeface="宋体" panose="02010600030101010101" pitchFamily="2" charset="-122"/>
              </a:rPr>
              <a:t>的方式缩短加热时间，以节约能源．</a:t>
            </a:r>
            <a:endParaRPr lang="zh-CN" altLang="en-US" sz="2400"/>
          </a:p>
        </p:txBody>
      </p:sp>
      <p:sp>
        <p:nvSpPr>
          <p:cNvPr id="2" name="文本框 1"/>
          <p:cNvSpPr txBox="1"/>
          <p:nvPr/>
        </p:nvSpPr>
        <p:spPr>
          <a:xfrm>
            <a:off x="849630" y="2190750"/>
            <a:ext cx="1156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不可行</a:t>
            </a:r>
            <a:endParaRPr lang="zh-CN" altLang="en-US"/>
          </a:p>
        </p:txBody>
      </p:sp>
      <p:sp>
        <p:nvSpPr>
          <p:cNvPr id="3" name="文本框 2"/>
          <p:cNvSpPr txBox="1"/>
          <p:nvPr/>
        </p:nvSpPr>
        <p:spPr>
          <a:xfrm>
            <a:off x="2237740" y="3845560"/>
            <a:ext cx="824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错误</a:t>
            </a:r>
            <a:endParaRPr lang="zh-CN" altLang="en-US"/>
          </a:p>
        </p:txBody>
      </p:sp>
      <p:sp>
        <p:nvSpPr>
          <p:cNvPr id="4" name="文本框 3"/>
          <p:cNvSpPr txBox="1"/>
          <p:nvPr/>
        </p:nvSpPr>
        <p:spPr>
          <a:xfrm>
            <a:off x="9056370" y="4400550"/>
            <a:ext cx="21101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减少水的质量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952500" y="1327785"/>
            <a:ext cx="995743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常考温度的估测</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人正常体温约为</a:t>
            </a:r>
            <a:r>
              <a:rPr lang="en-US" sz="2400">
                <a:latin typeface="Times New Roman" panose="02020603050405020304" pitchFamily="18" charset="0"/>
                <a:ea typeface="宋体" panose="02010600030101010101" pitchFamily="2" charset="-122"/>
              </a:rPr>
              <a:t>36.5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洗澡水的温度约为</a:t>
            </a:r>
            <a:r>
              <a:rPr lang="en-US" sz="2400">
                <a:latin typeface="Times New Roman" panose="02020603050405020304" pitchFamily="18" charset="0"/>
                <a:ea typeface="宋体" panose="02010600030101010101" pitchFamily="2" charset="-122"/>
              </a:rPr>
              <a:t>40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人体感觉舒适的环境温度约为</a:t>
            </a:r>
            <a:r>
              <a:rPr lang="en-US" sz="2400">
                <a:latin typeface="Times New Roman" panose="02020603050405020304" pitchFamily="18" charset="0"/>
                <a:ea typeface="宋体" panose="02010600030101010101" pitchFamily="2" charset="-122"/>
              </a:rPr>
              <a:t>25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中考考场的温度约为</a:t>
            </a:r>
            <a:r>
              <a:rPr lang="en-US" sz="2400">
                <a:latin typeface="Times New Roman" panose="02020603050405020304" pitchFamily="18" charset="0"/>
                <a:ea typeface="宋体" panose="02010600030101010101" pitchFamily="2" charset="-122"/>
              </a:rPr>
              <a:t>27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温度计</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原理</a:t>
            </a:r>
            <a:r>
              <a:rPr lang="zh-CN" sz="2400">
                <a:ea typeface="宋体" panose="02010600030101010101" pitchFamily="2" charset="-122"/>
              </a:rPr>
              <a:t>：液体的</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a:t>
            </a:r>
            <a:r>
              <a:rPr lang="en-US" sz="2400">
                <a:latin typeface="Times New Roman" panose="02020603050405020304" pitchFamily="18" charset="0"/>
                <a:ea typeface="黑体" panose="02010609060101010101" pitchFamily="49" charset="-122"/>
              </a:rPr>
              <a:t>(2)</a:t>
            </a:r>
            <a:r>
              <a:rPr lang="zh-CN" sz="2400">
                <a:ea typeface="黑体" panose="02010609060101010101" pitchFamily="49" charset="-122"/>
              </a:rPr>
              <a:t>分类：</a:t>
            </a:r>
            <a:r>
              <a:rPr lang="zh-CN" sz="2400">
                <a:ea typeface="宋体" panose="02010600030101010101" pitchFamily="2" charset="-122"/>
              </a:rPr>
              <a:t>实验室用温</a:t>
            </a:r>
            <a:r>
              <a:rPr lang="zh-CN" sz="2400">
                <a:latin typeface="Times New Roman" panose="02020603050405020304" pitchFamily="18" charset="0"/>
                <a:ea typeface="宋体" panose="02010600030101010101" pitchFamily="2" charset="-122"/>
              </a:rPr>
              <a:t>度计、寒暑表、体温计．</a:t>
            </a:r>
            <a:endParaRPr lang="zh-CN" altLang="en-US" sz="2400"/>
          </a:p>
        </p:txBody>
      </p:sp>
      <p:sp>
        <p:nvSpPr>
          <p:cNvPr id="100" name="文本框 99"/>
          <p:cNvSpPr txBox="1"/>
          <p:nvPr/>
        </p:nvSpPr>
        <p:spPr>
          <a:xfrm>
            <a:off x="3507105" y="4737735"/>
            <a:ext cx="15068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热胀冷缩</a:t>
            </a:r>
            <a:endParaRPr lang="zh-CN" altLang="en-US"/>
          </a:p>
        </p:txBody>
      </p:sp>
      <p:sp>
        <p:nvSpPr>
          <p:cNvPr id="2" name="流程图: 终止 1">
            <a:hlinkClick r:id="rId1" action="ppaction://hlinksldjump"/>
          </p:cNvPr>
          <p:cNvSpPr/>
          <p:nvPr/>
        </p:nvSpPr>
        <p:spPr>
          <a:xfrm>
            <a:off x="8792845" y="508762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070610" y="927100"/>
            <a:ext cx="9034780" cy="737235"/>
            <a:chOff x="894" y="2929"/>
            <a:chExt cx="14228" cy="1161"/>
          </a:xfrm>
        </p:grpSpPr>
        <p:sp>
          <p:nvSpPr>
            <p:cNvPr id="1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探究固体熔化时温度的变化规律</a:t>
              </a:r>
              <a:r>
                <a:rPr sz="2400" dirty="0">
                  <a:latin typeface="Times New Roman" panose="02020603050405020304" pitchFamily="18" charset="0"/>
                  <a:cs typeface="Times New Roman" panose="02020603050405020304" pitchFamily="18" charset="0"/>
                </a:rPr>
                <a:t>(6年未考)</a:t>
              </a:r>
              <a:r>
                <a:rPr dirty="0">
                  <a:latin typeface="Times New Roman" panose="02020603050405020304" pitchFamily="18" charset="0"/>
                  <a:cs typeface="Times New Roman" panose="02020603050405020304" pitchFamily="18" charset="0"/>
                </a:rPr>
                <a:t>　</a:t>
              </a:r>
              <a:endParaRPr dirty="0">
                <a:latin typeface="Times New Roman" panose="02020603050405020304" pitchFamily="18" charset="0"/>
                <a:cs typeface="Times New Roman" panose="02020603050405020304" pitchFamily="18" charset="0"/>
              </a:endParaRPr>
            </a:p>
          </p:txBody>
        </p:sp>
        <p:grpSp>
          <p:nvGrpSpPr>
            <p:cNvPr id="12" name="组合 13"/>
            <p:cNvGrpSpPr/>
            <p:nvPr/>
          </p:nvGrpSpPr>
          <p:grpSpPr>
            <a:xfrm>
              <a:off x="894" y="3246"/>
              <a:ext cx="2665" cy="822"/>
              <a:chOff x="6686" y="8865"/>
              <a:chExt cx="2836" cy="877"/>
            </a:xfrm>
          </p:grpSpPr>
          <p:pic>
            <p:nvPicPr>
              <p:cNvPr id="13"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4"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3340735" y="1875155"/>
            <a:ext cx="5080000" cy="521970"/>
          </a:xfrm>
          <a:prstGeom prst="rect">
            <a:avLst/>
          </a:prstGeom>
          <a:noFill/>
          <a:ln w="9525">
            <a:noFill/>
          </a:ln>
        </p:spPr>
        <p:txBody>
          <a:bodyPr>
            <a:spAutoFit/>
          </a:bodyPr>
          <a:p>
            <a:pPr algn="ctr"/>
            <a:r>
              <a:rPr lang="zh-CN" sz="2800">
                <a:ea typeface="黑体" panose="02010609060101010101" pitchFamily="49" charset="-122"/>
              </a:rPr>
              <a:t>命题点</a:t>
            </a:r>
            <a:endParaRPr lang="zh-CN" altLang="en-US" sz="2800"/>
          </a:p>
        </p:txBody>
      </p:sp>
      <p:sp>
        <p:nvSpPr>
          <p:cNvPr id="2" name="文本框 1"/>
          <p:cNvSpPr txBox="1"/>
          <p:nvPr/>
        </p:nvSpPr>
        <p:spPr>
          <a:xfrm>
            <a:off x="998855" y="2611755"/>
            <a:ext cx="6366510"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【设计与进行实验】</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主要实验器材的作用及使用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温度计的使用及读数</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酒精灯：加热固体</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石棉网：使固体</a:t>
            </a:r>
            <a:r>
              <a:rPr lang="zh-CN" sz="2400" u="sng">
                <a:ea typeface="宋体" panose="02010600030101010101" pitchFamily="2" charset="-122"/>
              </a:rPr>
              <a:t>受热均匀</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搅拌器：通</a:t>
            </a:r>
            <a:r>
              <a:rPr lang="zh-CN" sz="2400">
                <a:ea typeface="宋体" panose="02010600030101010101" pitchFamily="2" charset="-122"/>
              </a:rPr>
              <a:t>过搅拌使物体</a:t>
            </a:r>
            <a:r>
              <a:rPr lang="zh-CN" sz="2400" u="sng">
                <a:ea typeface="宋体" panose="02010600030101010101" pitchFamily="2" charset="-122"/>
              </a:rPr>
              <a:t>受热均匀</a:t>
            </a:r>
            <a:endParaRPr lang="zh-CN" altLang="en-US" sz="2400"/>
          </a:p>
        </p:txBody>
      </p:sp>
      <p:pic>
        <p:nvPicPr>
          <p:cNvPr id="3" name="图片 -2147482497"/>
          <p:cNvPicPr>
            <a:picLocks noChangeAspect="1"/>
          </p:cNvPicPr>
          <p:nvPr/>
        </p:nvPicPr>
        <p:blipFill>
          <a:blip r:embed="rId2"/>
          <a:stretch>
            <a:fillRect/>
          </a:stretch>
        </p:blipFill>
        <p:spPr>
          <a:xfrm>
            <a:off x="8636000" y="2976880"/>
            <a:ext cx="1540510" cy="29724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57225" y="1069975"/>
            <a:ext cx="1113409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停表：记录加热时间</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用小颗粒固体的原因：</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小颗粒固体更易</a:t>
            </a:r>
            <a:r>
              <a:rPr lang="zh-CN" sz="2400" u="sng">
                <a:ea typeface="宋体" panose="02010600030101010101" pitchFamily="2" charset="-122"/>
              </a:rPr>
              <a:t>受热均匀</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温度计的玻璃泡能与固体接触更充分，</a:t>
            </a:r>
            <a:r>
              <a:rPr lang="zh-CN" sz="2400" u="sng">
                <a:ea typeface="宋体" panose="02010600030101010101" pitchFamily="2" charset="-122"/>
              </a:rPr>
              <a:t>所测温度更准确</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实验器材的组装顺序：</a:t>
            </a:r>
            <a:r>
              <a:rPr lang="zh-CN" sz="2400" u="sng">
                <a:ea typeface="宋体" panose="02010600030101010101" pitchFamily="2" charset="-122"/>
              </a:rPr>
              <a:t>自下而上</a:t>
            </a:r>
            <a:r>
              <a:rPr lang="zh-CN" sz="2400">
                <a:ea typeface="宋体" panose="02010600030101010101" pitchFamily="2" charset="-122"/>
              </a:rPr>
              <a:t>，依次确定酒精灯、铁圈、石棉网、烧杯、试管和试管夹、温度计和悬挂温度计的铁杆</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水浴法加热的优点：使固体</a:t>
            </a:r>
            <a:r>
              <a:rPr lang="zh-CN" sz="2400" u="sng">
                <a:ea typeface="宋体" panose="02010600030101010101" pitchFamily="2" charset="-122"/>
              </a:rPr>
              <a:t>受热均匀</a:t>
            </a:r>
            <a:r>
              <a:rPr lang="zh-CN" sz="2400">
                <a:ea typeface="宋体" panose="02010600030101010101" pitchFamily="2" charset="-122"/>
              </a:rPr>
              <a:t>；加热过程中固体温度升高较慢，</a:t>
            </a:r>
            <a:r>
              <a:rPr lang="zh-CN" sz="2400" u="sng">
                <a:ea typeface="宋体" panose="02010600030101010101" pitchFamily="2" charset="-122"/>
              </a:rPr>
              <a:t>便于观察温度变化规律和记录数据</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烧杯中水量要合适：水量过多会导致加热时间过长；水量过少会导致固体受热不均匀</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32180" y="1573530"/>
            <a:ext cx="1046035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试管插入烧杯中的位置</a:t>
            </a:r>
            <a:r>
              <a:rPr lang="zh-CN" sz="2400">
                <a:latin typeface="Times New Roman" panose="02020603050405020304" pitchFamily="18" charset="0"/>
                <a:ea typeface="宋体" panose="02010600030101010101" pitchFamily="2" charset="-122"/>
              </a:rPr>
              <a:t>要求：</a:t>
            </a:r>
            <a:r>
              <a:rPr lang="zh-CN" sz="2400" u="sng">
                <a:ea typeface="宋体" panose="02010600030101010101" pitchFamily="2" charset="-122"/>
              </a:rPr>
              <a:t>水面</a:t>
            </a:r>
            <a:r>
              <a:rPr lang="zh-CN" sz="2400">
                <a:ea typeface="宋体" panose="02010600030101010101" pitchFamily="2" charset="-122"/>
              </a:rPr>
              <a:t>比待加热</a:t>
            </a:r>
            <a:r>
              <a:rPr lang="zh-CN" sz="2400" u="sng">
                <a:ea typeface="宋体" panose="02010600030101010101" pitchFamily="2" charset="-122"/>
              </a:rPr>
              <a:t>固体高</a:t>
            </a:r>
            <a:r>
              <a:rPr lang="zh-CN" sz="2400">
                <a:ea typeface="宋体" panose="02010600030101010101" pitchFamily="2" charset="-122"/>
              </a:rPr>
              <a:t>，且</a:t>
            </a:r>
            <a:r>
              <a:rPr lang="zh-CN" sz="2400" u="sng">
                <a:ea typeface="宋体" panose="02010600030101010101" pitchFamily="2" charset="-122"/>
              </a:rPr>
              <a:t>试管不接触烧杯底和侧壁</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判断固体在熔化过程中需要吸热的操作：</a:t>
            </a:r>
            <a:r>
              <a:rPr lang="zh-CN" sz="2400" u="sng">
                <a:ea typeface="宋体" panose="02010600030101010101" pitchFamily="2" charset="-122"/>
              </a:rPr>
              <a:t>停止加热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探究冰熔化特点时将试管放在冰水混合物中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，观察固体能否继续熔化</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实验数据表格设计及数据记录</a:t>
            </a:r>
            <a:r>
              <a:rPr lang="zh-CN" sz="2400">
                <a:ea typeface="黑体" panose="02010609060101010101" pitchFamily="49" charset="-122"/>
              </a:rPr>
              <a:t>【分析数据和现象，总结结论】</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根据实验数据绘制温度</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时间图像</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90650" y="1259205"/>
            <a:ext cx="906462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实验图像和数据分析</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判断物质是否为晶体：若数据中某段时间温度保持不变，则物质为晶体，反之为非晶体；</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确定晶体的熔点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凝固点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：加热过程中温度保持不变时的温度即为熔点；</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判断晶体在不同时间段的状态：晶体在熔化前处于固态，熔化时处于固液共存态，熔化后处于液态</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总结晶体熔化时的特点：持续吸热，温度保持不变</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4680" y="1648460"/>
            <a:ext cx="1086993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【交流与反思】</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熔化前后图线倾斜程度不同的原因：熔化前后物质的状态不同，</a:t>
            </a:r>
            <a:r>
              <a:rPr lang="zh-CN" sz="2400" u="sng">
                <a:ea typeface="宋体" panose="02010600030101010101" pitchFamily="2" charset="-122"/>
              </a:rPr>
              <a:t>比热容不同</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试管、烧杯壁出现水珠的成因：水蒸气遇冷</a:t>
            </a:r>
            <a:r>
              <a:rPr lang="zh-CN" sz="2400" u="sng">
                <a:ea typeface="宋体" panose="02010600030101010101" pitchFamily="2" charset="-122"/>
              </a:rPr>
              <a:t>液化</a:t>
            </a:r>
            <a:r>
              <a:rPr lang="zh-CN" sz="2400">
                <a:ea typeface="宋体" panose="02010600030101010101" pitchFamily="2" charset="-122"/>
              </a:rPr>
              <a:t>形成小水珠</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加热过程中物质内能的变化：</a:t>
            </a:r>
            <a:r>
              <a:rPr lang="zh-CN" sz="2400" u="sng">
                <a:ea typeface="宋体" panose="02010600030101010101" pitchFamily="2" charset="-122"/>
              </a:rPr>
              <a:t>变大</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加热过程中改变物质内能的方式：</a:t>
            </a:r>
            <a:r>
              <a:rPr lang="zh-CN" sz="2400" u="sng">
                <a:ea typeface="宋体" panose="02010600030101010101" pitchFamily="2" charset="-122"/>
              </a:rPr>
              <a:t>热传递</a:t>
            </a:r>
            <a:r>
              <a:rPr lang="en-US" sz="2400">
                <a:latin typeface="Times New Roman" panose="02020603050405020304" pitchFamily="18" charset="0"/>
                <a:ea typeface="宋体" panose="02010600030101010101" pitchFamily="2" charset="-122"/>
              </a:rPr>
              <a:t>15. </a:t>
            </a:r>
            <a:r>
              <a:rPr lang="zh-CN" sz="2400">
                <a:ea typeface="宋体" panose="02010600030101010101" pitchFamily="2" charset="-122"/>
              </a:rPr>
              <a:t>撤去酒精灯晶体继续熔化的原因：</a:t>
            </a:r>
            <a:r>
              <a:rPr lang="zh-CN" sz="2400" u="sng">
                <a:ea typeface="宋体" panose="02010600030101010101" pitchFamily="2" charset="-122"/>
              </a:rPr>
              <a:t>水的温度高于物质的熔点</a:t>
            </a:r>
            <a:r>
              <a:rPr lang="zh-CN" sz="2400">
                <a:ea typeface="宋体" panose="02010600030101010101" pitchFamily="2" charset="-122"/>
              </a:rPr>
              <a:t>，物质继续吸热</a:t>
            </a:r>
            <a:r>
              <a:rPr lang="en-US" sz="2400">
                <a:latin typeface="Times New Roman" panose="02020603050405020304" pitchFamily="18" charset="0"/>
                <a:ea typeface="宋体" panose="02010600030101010101" pitchFamily="2" charset="-122"/>
              </a:rPr>
              <a:t>16. </a:t>
            </a:r>
            <a:r>
              <a:rPr lang="zh-CN" sz="2400">
                <a:ea typeface="宋体" panose="02010600030101010101" pitchFamily="2" charset="-122"/>
              </a:rPr>
              <a:t>用相同装置和水量加热同种物质，熔化时间不同的原因：物质的</a:t>
            </a:r>
            <a:r>
              <a:rPr lang="zh-CN" sz="2400" u="sng">
                <a:ea typeface="宋体" panose="02010600030101010101" pitchFamily="2" charset="-122"/>
              </a:rPr>
              <a:t>质量不同</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4390" y="1275715"/>
            <a:ext cx="1052322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17. </a:t>
            </a:r>
            <a:r>
              <a:rPr lang="zh-CN" sz="2400">
                <a:ea typeface="宋体" panose="02010600030101010101" pitchFamily="2" charset="-122"/>
              </a:rPr>
              <a:t>减少实验时间的方法：</a:t>
            </a:r>
            <a:r>
              <a:rPr lang="zh-CN" sz="2400" u="sng">
                <a:ea typeface="宋体" panose="02010600030101010101" pitchFamily="2" charset="-122"/>
              </a:rPr>
              <a:t>提高</a:t>
            </a:r>
            <a:r>
              <a:rPr lang="zh-CN" sz="2400">
                <a:ea typeface="宋体" panose="02010600030101010101" pitchFamily="2" charset="-122"/>
              </a:rPr>
              <a:t>水和固体的</a:t>
            </a:r>
            <a:r>
              <a:rPr lang="zh-CN" sz="2400" u="sng">
                <a:ea typeface="宋体" panose="02010600030101010101" pitchFamily="2" charset="-122"/>
              </a:rPr>
              <a:t>初温</a:t>
            </a:r>
            <a:r>
              <a:rPr lang="zh-CN" sz="2400">
                <a:ea typeface="宋体" panose="02010600030101010101" pitchFamily="2" charset="-122"/>
              </a:rPr>
              <a:t>；</a:t>
            </a:r>
            <a:r>
              <a:rPr lang="zh-CN" sz="2400" u="sng">
                <a:ea typeface="宋体" panose="02010600030101010101" pitchFamily="2" charset="-122"/>
              </a:rPr>
              <a:t>减小</a:t>
            </a:r>
            <a:r>
              <a:rPr lang="zh-CN" sz="2400">
                <a:ea typeface="宋体" panose="02010600030101010101" pitchFamily="2" charset="-122"/>
              </a:rPr>
              <a:t>水和固体的</a:t>
            </a:r>
            <a:r>
              <a:rPr lang="zh-CN" sz="2400" u="sng">
                <a:ea typeface="宋体" panose="02010600030101010101" pitchFamily="2" charset="-122"/>
              </a:rPr>
              <a:t>质量</a:t>
            </a:r>
            <a:r>
              <a:rPr lang="zh-CN" sz="2400">
                <a:ea typeface="宋体" panose="02010600030101010101" pitchFamily="2" charset="-122"/>
              </a:rPr>
              <a:t>；</a:t>
            </a:r>
            <a:r>
              <a:rPr lang="zh-CN" sz="2400">
                <a:latin typeface="Times New Roman" panose="02020603050405020304" pitchFamily="18" charset="0"/>
                <a:ea typeface="宋体" panose="02010600030101010101" pitchFamily="2" charset="-122"/>
              </a:rPr>
              <a:t>酒精灯换用</a:t>
            </a:r>
            <a:r>
              <a:rPr lang="zh-CN" sz="2400" u="sng">
                <a:ea typeface="宋体" panose="02010600030101010101" pitchFamily="2" charset="-122"/>
              </a:rPr>
              <a:t>更大火焰</a:t>
            </a:r>
            <a:r>
              <a:rPr lang="zh-CN" sz="2400">
                <a:ea typeface="宋体" panose="02010600030101010101" pitchFamily="2" charset="-122"/>
              </a:rPr>
              <a:t>加热等</a:t>
            </a:r>
            <a:r>
              <a:rPr lang="en-US" sz="2400">
                <a:latin typeface="Times New Roman" panose="02020603050405020304" pitchFamily="18" charset="0"/>
                <a:ea typeface="宋体" panose="02010600030101010101" pitchFamily="2" charset="-122"/>
              </a:rPr>
              <a:t>18. </a:t>
            </a:r>
            <a:r>
              <a:rPr lang="zh-CN" sz="2400">
                <a:ea typeface="宋体" panose="02010600030101010101" pitchFamily="2" charset="-122"/>
              </a:rPr>
              <a:t>在探究冰熔化特点时，烧杯中水沸腾后，继续加热，</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而试管中水不会沸腾的原因：烧杯中水沸腾后温度保持不变，试管与烧杯中的水没有温度差，试管中的水不会继续吸热</a:t>
            </a:r>
            <a:r>
              <a:rPr lang="en-US" sz="2400">
                <a:latin typeface="Times New Roman" panose="02020603050405020304" pitchFamily="18" charset="0"/>
                <a:ea typeface="宋体" panose="02010600030101010101" pitchFamily="2" charset="-122"/>
              </a:rPr>
              <a:t>19. </a:t>
            </a:r>
            <a:r>
              <a:rPr lang="zh-CN" sz="2400">
                <a:ea typeface="宋体" panose="02010600030101010101" pitchFamily="2" charset="-122"/>
              </a:rPr>
              <a:t>晶体的凝固特点：晶体凝固过程中</a:t>
            </a:r>
            <a:r>
              <a:rPr lang="zh-CN" sz="2400" u="sng">
                <a:ea typeface="宋体" panose="02010600030101010101" pitchFamily="2" charset="-122"/>
              </a:rPr>
              <a:t>放出热量，温度保持不变，内能减小</a:t>
            </a:r>
            <a:r>
              <a:rPr lang="zh-CN" sz="2400">
                <a:ea typeface="黑体" panose="02010609060101010101" pitchFamily="49" charset="-122"/>
              </a:rPr>
              <a:t>实验结论：</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晶体有熔点，非晶体没有熔点；</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晶体熔化时要吸热</a:t>
            </a:r>
            <a:r>
              <a:rPr lang="zh-CN" sz="2400">
                <a:latin typeface="Times New Roman" panose="02020603050405020304" pitchFamily="18" charset="0"/>
                <a:ea typeface="宋体" panose="02010600030101010101" pitchFamily="2" charset="-122"/>
              </a:rPr>
              <a:t>，温度</a:t>
            </a:r>
            <a:r>
              <a:rPr lang="zh-CN" sz="2400" u="sng">
                <a:ea typeface="宋体" panose="02010600030101010101" pitchFamily="2" charset="-122"/>
              </a:rPr>
              <a:t>保持不变</a:t>
            </a:r>
            <a:r>
              <a:rPr lang="zh-CN" sz="2400">
                <a:ea typeface="宋体" panose="02010600030101010101" pitchFamily="2" charset="-122"/>
              </a:rPr>
              <a:t>，非晶体熔化时要吸热，温度</a:t>
            </a:r>
            <a:r>
              <a:rPr lang="zh-CN" sz="2400" u="sng">
                <a:ea typeface="宋体" panose="02010600030101010101" pitchFamily="2" charset="-122"/>
              </a:rPr>
              <a:t>不断升高</a:t>
            </a:r>
            <a:r>
              <a:rPr lang="zh-CN" sz="240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1138555" y="1341120"/>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809625" y="2498725"/>
            <a:ext cx="7566025"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例</a:t>
            </a:r>
            <a:r>
              <a:rPr lang="en-US" sz="2400">
                <a:latin typeface="Times New Roman" panose="02020603050405020304" pitchFamily="18" charset="0"/>
                <a:ea typeface="黑体" panose="02010609060101010101" pitchFamily="49" charset="-122"/>
              </a:rPr>
              <a:t> 2</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云南省卷</a:t>
            </a:r>
            <a:r>
              <a:rPr lang="en-US" sz="2400">
                <a:latin typeface="Times New Roman" panose="02020603050405020304" pitchFamily="18" charset="0"/>
                <a:cs typeface="楷体_GB2312" charset="0"/>
              </a:rPr>
              <a:t>)</a:t>
            </a:r>
            <a:r>
              <a:rPr lang="zh-CN" sz="2400">
                <a:ea typeface="宋体" panose="02010600030101010101" pitchFamily="2" charset="-122"/>
              </a:rPr>
              <a:t>学习小组的同学用如图甲所示的装置探究某种晶体熔化时温度变化的规律．</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如图甲所示的器材组装有一不当之处是</a:t>
            </a:r>
            <a:r>
              <a:rPr lang="en-US" sz="2400">
                <a:latin typeface="Times New Roman" panose="02020603050405020304" pitchFamily="18" charset="0"/>
                <a:ea typeface="宋体" panose="02010600030101010101" pitchFamily="2" charset="-122"/>
              </a:rPr>
              <a:t>_________________________________</a:t>
            </a:r>
            <a:r>
              <a:rPr lang="zh-CN" sz="2400">
                <a:ea typeface="宋体" panose="02010600030101010101" pitchFamily="2" charset="-122"/>
              </a:rPr>
              <a:t>；实验中使晶体受热均匀的措施是</a:t>
            </a:r>
            <a:r>
              <a:rPr lang="en-US" sz="2400">
                <a:latin typeface="Times New Roman" panose="02020603050405020304" pitchFamily="18" charset="0"/>
                <a:ea typeface="宋体" panose="02010600030101010101" pitchFamily="2" charset="-122"/>
              </a:rPr>
              <a:t>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写出一条即可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2" name="图片 -2147482495"/>
          <p:cNvPicPr>
            <a:picLocks noChangeAspect="1"/>
          </p:cNvPicPr>
          <p:nvPr/>
        </p:nvPicPr>
        <p:blipFill>
          <a:blip r:embed="rId2"/>
          <a:srcRect r="61143" b="10402"/>
          <a:stretch>
            <a:fillRect/>
          </a:stretch>
        </p:blipFill>
        <p:spPr>
          <a:xfrm>
            <a:off x="8886190" y="2785745"/>
            <a:ext cx="1889760" cy="2371090"/>
          </a:xfrm>
          <a:prstGeom prst="rect">
            <a:avLst/>
          </a:prstGeom>
          <a:noFill/>
          <a:ln w="9525">
            <a:noFill/>
          </a:ln>
        </p:spPr>
      </p:pic>
      <p:sp>
        <p:nvSpPr>
          <p:cNvPr id="3" name="文本框 2"/>
          <p:cNvSpPr txBox="1"/>
          <p:nvPr/>
        </p:nvSpPr>
        <p:spPr>
          <a:xfrm>
            <a:off x="8928100" y="5285740"/>
            <a:ext cx="1322070"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题图甲</a:t>
            </a:r>
            <a:endParaRPr lang="zh-CN" altLang="en-US" sz="1800"/>
          </a:p>
        </p:txBody>
      </p:sp>
      <p:sp>
        <p:nvSpPr>
          <p:cNvPr id="4" name="文本框 3"/>
          <p:cNvSpPr txBox="1"/>
          <p:nvPr/>
        </p:nvSpPr>
        <p:spPr>
          <a:xfrm>
            <a:off x="908050" y="426053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试管内晶体露出水面，受热不均匀</a:t>
            </a:r>
            <a:endParaRPr lang="zh-CN" altLang="en-US"/>
          </a:p>
        </p:txBody>
      </p:sp>
      <p:sp>
        <p:nvSpPr>
          <p:cNvPr id="5" name="文本框 4"/>
          <p:cNvSpPr txBox="1"/>
          <p:nvPr/>
        </p:nvSpPr>
        <p:spPr>
          <a:xfrm>
            <a:off x="898525" y="4620260"/>
            <a:ext cx="742251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使用搅拌器或采用水浴法</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写出一条即可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2950" y="1290955"/>
            <a:ext cx="770001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待温度升高到</a:t>
            </a:r>
            <a:r>
              <a:rPr lang="en-US" sz="2400">
                <a:latin typeface="Times New Roman" panose="02020603050405020304" pitchFamily="18" charset="0"/>
                <a:ea typeface="宋体" panose="02010600030101010101" pitchFamily="2" charset="-122"/>
              </a:rPr>
              <a:t>40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，开始每隔</a:t>
            </a:r>
            <a:r>
              <a:rPr lang="en-US" sz="2400">
                <a:latin typeface="Times New Roman" panose="02020603050405020304" pitchFamily="18" charset="0"/>
                <a:ea typeface="宋体" panose="02010600030101010101" pitchFamily="2" charset="-122"/>
              </a:rPr>
              <a:t>1 min</a:t>
            </a:r>
            <a:r>
              <a:rPr lang="zh-CN" sz="2400">
                <a:ea typeface="宋体" panose="02010600030101010101" pitchFamily="2" charset="-122"/>
              </a:rPr>
              <a:t>记录一次温度计的示数，根据记录的数据得到如图乙所示的图像，则该晶体的熔点是</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，熔化经历了</a:t>
            </a:r>
            <a:r>
              <a:rPr lang="en-US" sz="2400">
                <a:latin typeface="Times New Roman" panose="02020603050405020304" pitchFamily="18" charset="0"/>
                <a:ea typeface="宋体" panose="02010600030101010101" pitchFamily="2" charset="-122"/>
              </a:rPr>
              <a:t>________min</a:t>
            </a:r>
            <a:r>
              <a:rPr lang="zh-CN" sz="2400">
                <a:ea typeface="宋体" panose="02010600030101010101" pitchFamily="2" charset="-122"/>
              </a:rPr>
              <a:t>，该物质在固态时的比热容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液态时的比热容．</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另一小组的同学发现，在晶体熔化过程中撤去酒精灯，晶体还会继续熔化，原因是</a:t>
            </a:r>
            <a:r>
              <a:rPr lang="en-US" sz="2400">
                <a:latin typeface="Times New Roman" panose="02020603050405020304" pitchFamily="18" charset="0"/>
                <a:ea typeface="宋体" panose="02010600030101010101" pitchFamily="2" charset="-122"/>
              </a:rPr>
              <a:t>________________________</a:t>
            </a:r>
            <a:r>
              <a:rPr lang="zh-CN" sz="2400">
                <a:ea typeface="宋体" panose="02010600030101010101" pitchFamily="2" charset="-122"/>
              </a:rPr>
              <a:t>，晶体可以继续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放出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热量</a:t>
            </a:r>
            <a:r>
              <a:rPr lang="en-US" altLang="zh-CN" sz="2400">
                <a:ea typeface="宋体" panose="02010600030101010101" pitchFamily="2" charset="-122"/>
              </a:rPr>
              <a:t>.</a:t>
            </a:r>
            <a:endParaRPr lang="en-US" altLang="zh-CN" sz="2400">
              <a:ea typeface="宋体" panose="02010600030101010101" pitchFamily="2" charset="-122"/>
            </a:endParaRPr>
          </a:p>
        </p:txBody>
      </p:sp>
      <p:pic>
        <p:nvPicPr>
          <p:cNvPr id="2" name="图片 -2147482495"/>
          <p:cNvPicPr>
            <a:picLocks noChangeAspect="1"/>
          </p:cNvPicPr>
          <p:nvPr/>
        </p:nvPicPr>
        <p:blipFill>
          <a:blip r:embed="rId1"/>
          <a:srcRect l="46178" b="10818"/>
          <a:stretch>
            <a:fillRect/>
          </a:stretch>
        </p:blipFill>
        <p:spPr>
          <a:xfrm>
            <a:off x="8688070" y="2165985"/>
            <a:ext cx="2757805" cy="2486660"/>
          </a:xfrm>
          <a:prstGeom prst="rect">
            <a:avLst/>
          </a:prstGeom>
          <a:noFill/>
          <a:ln w="9525">
            <a:noFill/>
          </a:ln>
        </p:spPr>
      </p:pic>
      <p:sp>
        <p:nvSpPr>
          <p:cNvPr id="3" name="文本框 2"/>
          <p:cNvSpPr txBox="1"/>
          <p:nvPr/>
        </p:nvSpPr>
        <p:spPr>
          <a:xfrm>
            <a:off x="9502140" y="4783455"/>
            <a:ext cx="1322070"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题图乙</a:t>
            </a:r>
            <a:endParaRPr lang="zh-CN" altLang="en-US" sz="1800"/>
          </a:p>
        </p:txBody>
      </p:sp>
      <p:sp>
        <p:nvSpPr>
          <p:cNvPr id="4" name="文本框 3"/>
          <p:cNvSpPr txBox="1"/>
          <p:nvPr/>
        </p:nvSpPr>
        <p:spPr>
          <a:xfrm>
            <a:off x="2913380" y="2498090"/>
            <a:ext cx="6108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48</a:t>
            </a:r>
            <a:endParaRPr lang="zh-CN" altLang="en-US"/>
          </a:p>
        </p:txBody>
      </p:sp>
      <p:sp>
        <p:nvSpPr>
          <p:cNvPr id="5" name="文本框 4"/>
          <p:cNvSpPr txBox="1"/>
          <p:nvPr/>
        </p:nvSpPr>
        <p:spPr>
          <a:xfrm>
            <a:off x="6448425" y="2498090"/>
            <a:ext cx="4432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a:t>
            </a:r>
            <a:endParaRPr lang="zh-CN" altLang="en-US"/>
          </a:p>
        </p:txBody>
      </p:sp>
      <p:sp>
        <p:nvSpPr>
          <p:cNvPr id="6" name="文本框 5"/>
          <p:cNvSpPr txBox="1"/>
          <p:nvPr/>
        </p:nvSpPr>
        <p:spPr>
          <a:xfrm>
            <a:off x="4043045" y="3042920"/>
            <a:ext cx="8134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小于</a:t>
            </a:r>
            <a:endParaRPr lang="zh-CN" altLang="en-US"/>
          </a:p>
        </p:txBody>
      </p:sp>
      <p:sp>
        <p:nvSpPr>
          <p:cNvPr id="7" name="文本框 6"/>
          <p:cNvSpPr txBox="1"/>
          <p:nvPr/>
        </p:nvSpPr>
        <p:spPr>
          <a:xfrm>
            <a:off x="4530090" y="4691380"/>
            <a:ext cx="36563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水的温度高于晶体的熔点</a:t>
            </a:r>
            <a:endParaRPr lang="zh-CN" altLang="en-US"/>
          </a:p>
        </p:txBody>
      </p:sp>
      <p:sp>
        <p:nvSpPr>
          <p:cNvPr id="8" name="文本框 7"/>
          <p:cNvSpPr txBox="1"/>
          <p:nvPr/>
        </p:nvSpPr>
        <p:spPr>
          <a:xfrm>
            <a:off x="2844800" y="5253355"/>
            <a:ext cx="8813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1179830" y="1122680"/>
            <a:ext cx="1838960" cy="474345"/>
            <a:chOff x="1318" y="2359"/>
            <a:chExt cx="2896" cy="747"/>
          </a:xfrm>
        </p:grpSpPr>
        <p:pic>
          <p:nvPicPr>
            <p:cNvPr id="34" name="图片 33" descr="三级标"/>
            <p:cNvPicPr>
              <a:picLocks noChangeAspect="1"/>
            </p:cNvPicPr>
            <p:nvPr/>
          </p:nvPicPr>
          <p:blipFill>
            <a:blip r:embed="rId1"/>
            <a:stretch>
              <a:fillRect/>
            </a:stretch>
          </p:blipFill>
          <p:spPr>
            <a:xfrm>
              <a:off x="1318" y="2359"/>
              <a:ext cx="2896" cy="714"/>
            </a:xfrm>
            <a:prstGeom prst="rect">
              <a:avLst/>
            </a:prstGeom>
          </p:spPr>
        </p:pic>
        <p:sp>
          <p:nvSpPr>
            <p:cNvPr id="35" name="文本框 34"/>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1019175" y="1589405"/>
            <a:ext cx="1002601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组装仪器时应先确定</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放置石棉网的铁圈</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悬挂温度计的铁夹</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的高度．</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在实验过程中，不是用酒精灯直接对试管加热，而是把装有该晶体的试管放在水中加热，这样做不但能使试管均匀受热，而且晶体的温度上升较</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慢</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，便于记录各个时刻的温度</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实验第</a:t>
            </a:r>
            <a:r>
              <a:rPr lang="en-US" sz="2400">
                <a:latin typeface="Times New Roman" panose="02020603050405020304" pitchFamily="18" charset="0"/>
                <a:ea typeface="宋体" panose="02010600030101010101" pitchFamily="2" charset="-122"/>
              </a:rPr>
              <a:t>11 min</a:t>
            </a:r>
            <a:r>
              <a:rPr lang="zh-CN" sz="2400">
                <a:ea typeface="宋体" panose="02010600030101010101" pitchFamily="2" charset="-122"/>
              </a:rPr>
              <a:t>时试管中物质的状态是</a:t>
            </a:r>
            <a:r>
              <a:rPr lang="en-US" sz="2400">
                <a:latin typeface="Times New Roman" panose="02020603050405020304" pitchFamily="18" charset="0"/>
                <a:ea typeface="宋体" panose="02010600030101010101" pitchFamily="2" charset="-122"/>
              </a:rPr>
              <a:t>__________(</a:t>
            </a:r>
            <a:r>
              <a:rPr lang="zh-CN" sz="2400">
                <a:latin typeface="Times New Roman" panose="02020603050405020304" pitchFamily="18" charset="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固态</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液态</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固液共存态</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，第</a:t>
            </a:r>
            <a:r>
              <a:rPr lang="en-US" sz="2400">
                <a:latin typeface="Times New Roman" panose="02020603050405020304" pitchFamily="18" charset="0"/>
                <a:ea typeface="宋体" panose="02010600030101010101" pitchFamily="2" charset="-122"/>
              </a:rPr>
              <a:t>8 min</a:t>
            </a:r>
            <a:r>
              <a:rPr lang="zh-CN" sz="2400">
                <a:ea typeface="宋体" panose="02010600030101010101" pitchFamily="2" charset="-122"/>
              </a:rPr>
              <a:t>时物质的内能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第</a:t>
            </a:r>
            <a:r>
              <a:rPr lang="en-US" sz="2400">
                <a:latin typeface="Times New Roman" panose="02020603050405020304" pitchFamily="18" charset="0"/>
                <a:ea typeface="宋体" panose="02010600030101010101" pitchFamily="2" charset="-122"/>
              </a:rPr>
              <a:t>5 min</a:t>
            </a:r>
            <a:r>
              <a:rPr lang="zh-CN" sz="2400">
                <a:ea typeface="宋体" panose="02010600030101010101" pitchFamily="2" charset="-122"/>
              </a:rPr>
              <a:t>时的内能，物质内能的变化是通过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实现的．</a:t>
            </a:r>
            <a:endParaRPr lang="zh-CN" altLang="en-US" sz="2400"/>
          </a:p>
        </p:txBody>
      </p:sp>
      <p:sp>
        <p:nvSpPr>
          <p:cNvPr id="2" name="文本框 1"/>
          <p:cNvSpPr txBox="1"/>
          <p:nvPr/>
        </p:nvSpPr>
        <p:spPr>
          <a:xfrm>
            <a:off x="4374515" y="1699260"/>
            <a:ext cx="27051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放置石棉网的铁圈</a:t>
            </a:r>
            <a:endParaRPr lang="zh-CN" altLang="en-US"/>
          </a:p>
        </p:txBody>
      </p:sp>
      <p:sp>
        <p:nvSpPr>
          <p:cNvPr id="3" name="文本框 2"/>
          <p:cNvSpPr txBox="1"/>
          <p:nvPr/>
        </p:nvSpPr>
        <p:spPr>
          <a:xfrm>
            <a:off x="1306195" y="3890645"/>
            <a:ext cx="5918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慢</a:t>
            </a:r>
            <a:endParaRPr lang="zh-CN" altLang="en-US"/>
          </a:p>
        </p:txBody>
      </p:sp>
      <p:sp>
        <p:nvSpPr>
          <p:cNvPr id="4" name="文本框 3"/>
          <p:cNvSpPr txBox="1"/>
          <p:nvPr/>
        </p:nvSpPr>
        <p:spPr>
          <a:xfrm>
            <a:off x="6632575" y="4425950"/>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液态</a:t>
            </a:r>
            <a:endParaRPr lang="zh-CN" altLang="en-US"/>
          </a:p>
        </p:txBody>
      </p:sp>
      <p:sp>
        <p:nvSpPr>
          <p:cNvPr id="5" name="文本框 4"/>
          <p:cNvSpPr txBox="1"/>
          <p:nvPr/>
        </p:nvSpPr>
        <p:spPr>
          <a:xfrm>
            <a:off x="6974205" y="5000625"/>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大于</a:t>
            </a:r>
            <a:endParaRPr lang="zh-CN" altLang="en-US"/>
          </a:p>
        </p:txBody>
      </p:sp>
      <p:sp>
        <p:nvSpPr>
          <p:cNvPr id="6" name="文本框 5"/>
          <p:cNvSpPr txBox="1"/>
          <p:nvPr/>
        </p:nvSpPr>
        <p:spPr>
          <a:xfrm>
            <a:off x="8352790" y="5545455"/>
            <a:ext cx="11563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热传递</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3610" y="1721485"/>
            <a:ext cx="1030478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实验前将晶体温度提高到</a:t>
            </a:r>
            <a:r>
              <a:rPr lang="en-US" sz="2400">
                <a:latin typeface="Times New Roman" panose="02020603050405020304" pitchFamily="18" charset="0"/>
                <a:ea typeface="宋体" panose="02010600030101010101" pitchFamily="2" charset="-122"/>
              </a:rPr>
              <a:t>40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才开始实验并记录数据，而不是刚拿到晶体就开始实验，主要目的是</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．要实现这一目的，除提高初温之外，还可采取的措施是</a:t>
            </a:r>
            <a:r>
              <a:rPr lang="en-US" sz="2400">
                <a:latin typeface="Times New Roman" panose="02020603050405020304" pitchFamily="18" charset="0"/>
                <a:ea typeface="宋体" panose="02010600030101010101" pitchFamily="2" charset="-122"/>
              </a:rPr>
              <a:t>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小组的同学要验证晶体熔化过程需要持续吸热，合理的做法是</a:t>
            </a:r>
            <a:r>
              <a:rPr lang="en-US" sz="2400">
                <a:latin typeface="Times New Roman" panose="02020603050405020304" pitchFamily="18" charset="0"/>
                <a:ea typeface="宋体" panose="02010600030101010101" pitchFamily="2" charset="-122"/>
              </a:rPr>
              <a:t>__________________________________________________________.</a:t>
            </a:r>
            <a:endParaRPr lang="zh-CN" altLang="en-US" sz="2400"/>
          </a:p>
        </p:txBody>
      </p:sp>
      <p:sp>
        <p:nvSpPr>
          <p:cNvPr id="2" name="文本框 1"/>
          <p:cNvSpPr txBox="1"/>
          <p:nvPr/>
        </p:nvSpPr>
        <p:spPr>
          <a:xfrm>
            <a:off x="5030470" y="2379980"/>
            <a:ext cx="21304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缩短加热时间</a:t>
            </a:r>
            <a:endParaRPr lang="zh-CN" altLang="en-US"/>
          </a:p>
        </p:txBody>
      </p:sp>
      <p:sp>
        <p:nvSpPr>
          <p:cNvPr id="3" name="文本框 2"/>
          <p:cNvSpPr txBox="1"/>
          <p:nvPr/>
        </p:nvSpPr>
        <p:spPr>
          <a:xfrm>
            <a:off x="988695" y="2798445"/>
            <a:ext cx="1013269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减小水的质量</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或减小晶体的质量或加大酒精灯的火焰</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4" name="文本框 3"/>
          <p:cNvSpPr txBox="1"/>
          <p:nvPr/>
        </p:nvSpPr>
        <p:spPr>
          <a:xfrm>
            <a:off x="1069975" y="4560570"/>
            <a:ext cx="71729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移走酒精灯，过一会儿观察晶体能否继续熔化</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462915" y="1604645"/>
            <a:ext cx="661797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使用及读数</a:t>
            </a:r>
            <a:r>
              <a:rPr lang="en-US" sz="2400">
                <a:latin typeface="Times New Roman" panose="02020603050405020304" pitchFamily="18" charset="0"/>
                <a:cs typeface="仿宋_GB2312" charset="0"/>
              </a:rPr>
              <a:t>[2016.17(2)</a:t>
            </a:r>
            <a:r>
              <a:rPr lang="zh-CN" sz="2400">
                <a:cs typeface="仿宋_GB2312" charset="0"/>
              </a:rPr>
              <a:t>，</a:t>
            </a:r>
            <a:r>
              <a:rPr lang="en-US" sz="2400">
                <a:latin typeface="Times New Roman" panose="02020603050405020304" pitchFamily="18" charset="0"/>
                <a:cs typeface="仿宋_GB2312" charset="0"/>
              </a:rPr>
              <a:t>2015.18(1)]</a:t>
            </a:r>
            <a:r>
              <a:rPr lang="zh-CN" sz="2400">
                <a:ea typeface="黑体" panose="02010609060101010101" pitchFamily="49" charset="-122"/>
              </a:rPr>
              <a:t>选：</a:t>
            </a:r>
            <a:r>
              <a:rPr lang="zh-CN" sz="2400">
                <a:ea typeface="宋体" panose="02010600030101010101" pitchFamily="2" charset="-122"/>
              </a:rPr>
              <a:t>根据估测的温度选择量程合适的温度计．</a:t>
            </a:r>
            <a:r>
              <a:rPr lang="zh-CN" sz="2400">
                <a:ea typeface="黑体" panose="02010609060101010101" pitchFamily="49" charset="-122"/>
              </a:rPr>
              <a:t>看：</a:t>
            </a:r>
            <a:r>
              <a:rPr lang="zh-CN" sz="2400">
                <a:ea typeface="宋体" panose="02010600030101010101" pitchFamily="2" charset="-122"/>
              </a:rPr>
              <a:t>看清温度计的量程和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，图甲中温度计的分度值为</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放：</a:t>
            </a:r>
            <a:r>
              <a:rPr lang="zh-CN" sz="2400">
                <a:ea typeface="宋体" panose="02010600030101010101" pitchFamily="2" charset="-122"/>
              </a:rPr>
              <a:t>温度计的玻璃泡应</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在被测液体中，不能接触容器</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如图乙</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和容器</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如图丙</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2" name="图片 -2147482542"/>
          <p:cNvPicPr>
            <a:picLocks noChangeAspect="1"/>
          </p:cNvPicPr>
          <p:nvPr/>
        </p:nvPicPr>
        <p:blipFill>
          <a:blip r:embed="rId1"/>
          <a:stretch>
            <a:fillRect/>
          </a:stretch>
        </p:blipFill>
        <p:spPr>
          <a:xfrm>
            <a:off x="7296150" y="2702560"/>
            <a:ext cx="4477385" cy="1976120"/>
          </a:xfrm>
          <a:prstGeom prst="rect">
            <a:avLst/>
          </a:prstGeom>
          <a:noFill/>
          <a:ln w="9525">
            <a:noFill/>
          </a:ln>
        </p:spPr>
      </p:pic>
      <p:sp>
        <p:nvSpPr>
          <p:cNvPr id="100" name="文本框 99"/>
          <p:cNvSpPr txBox="1"/>
          <p:nvPr/>
        </p:nvSpPr>
        <p:spPr>
          <a:xfrm>
            <a:off x="3951605" y="2849880"/>
            <a:ext cx="11753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分度值</a:t>
            </a:r>
            <a:endParaRPr lang="zh-CN" altLang="en-US"/>
          </a:p>
        </p:txBody>
      </p:sp>
      <p:sp>
        <p:nvSpPr>
          <p:cNvPr id="3" name="文本框 2"/>
          <p:cNvSpPr txBox="1"/>
          <p:nvPr/>
        </p:nvSpPr>
        <p:spPr>
          <a:xfrm>
            <a:off x="2715260" y="3413760"/>
            <a:ext cx="4641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endParaRPr lang="zh-CN" altLang="en-US"/>
          </a:p>
        </p:txBody>
      </p:sp>
      <p:sp>
        <p:nvSpPr>
          <p:cNvPr id="4" name="文本框 3"/>
          <p:cNvSpPr txBox="1"/>
          <p:nvPr/>
        </p:nvSpPr>
        <p:spPr>
          <a:xfrm>
            <a:off x="3883025" y="3907790"/>
            <a:ext cx="8153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浸没</a:t>
            </a:r>
            <a:endParaRPr lang="zh-CN" altLang="en-US"/>
          </a:p>
        </p:txBody>
      </p:sp>
      <p:sp>
        <p:nvSpPr>
          <p:cNvPr id="5" name="文本框 4"/>
          <p:cNvSpPr txBox="1"/>
          <p:nvPr/>
        </p:nvSpPr>
        <p:spPr>
          <a:xfrm>
            <a:off x="2520315" y="4507230"/>
            <a:ext cx="5918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底</a:t>
            </a:r>
            <a:endParaRPr lang="zh-CN" altLang="en-US"/>
          </a:p>
        </p:txBody>
      </p:sp>
      <p:sp>
        <p:nvSpPr>
          <p:cNvPr id="6" name="文本框 5"/>
          <p:cNvSpPr txBox="1"/>
          <p:nvPr/>
        </p:nvSpPr>
        <p:spPr>
          <a:xfrm>
            <a:off x="5626100" y="4507230"/>
            <a:ext cx="5232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壁</a:t>
            </a:r>
            <a:endParaRPr lang="zh-CN" altLang="en-US"/>
          </a:p>
        </p:txBody>
      </p:sp>
      <p:sp>
        <p:nvSpPr>
          <p:cNvPr id="8" name="流程图: 终止 7">
            <a:hlinkClick r:id="rId2" action="ppaction://hlinksldjump"/>
          </p:cNvPr>
          <p:cNvSpPr/>
          <p:nvPr/>
        </p:nvSpPr>
        <p:spPr>
          <a:xfrm>
            <a:off x="8952230" y="51244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7885" y="2122805"/>
            <a:ext cx="1047623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另外小组的同学利用相同的酒精灯加热该晶体进行实验，发现晶体从开始熔化到完全熔化持续时间为</a:t>
            </a:r>
            <a:r>
              <a:rPr lang="en-US" sz="2400">
                <a:latin typeface="Times New Roman" panose="02020603050405020304" pitchFamily="18" charset="0"/>
                <a:ea typeface="宋体" panose="02010600030101010101" pitchFamily="2" charset="-122"/>
              </a:rPr>
              <a:t>8 min</a:t>
            </a:r>
            <a:r>
              <a:rPr lang="zh-CN" sz="2400">
                <a:ea typeface="宋体" panose="02010600030101010101" pitchFamily="2" charset="-122"/>
              </a:rPr>
              <a:t>，两组同学实验</a:t>
            </a:r>
            <a:r>
              <a:rPr lang="zh-CN" sz="2400">
                <a:latin typeface="Times New Roman" panose="02020603050405020304" pitchFamily="18" charset="0"/>
                <a:ea typeface="宋体" panose="02010600030101010101" pitchFamily="2" charset="-122"/>
              </a:rPr>
              <a:t>中晶体熔化所用时间不同的原因可能是</a:t>
            </a:r>
            <a:r>
              <a:rPr lang="en-US" sz="2400">
                <a:latin typeface="Times New Roman" panose="02020603050405020304" pitchFamily="18" charset="0"/>
                <a:ea typeface="宋体" panose="02010600030101010101" pitchFamily="2" charset="-122"/>
              </a:rPr>
              <a:t>____________________________</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(10)</a:t>
            </a:r>
            <a:r>
              <a:rPr lang="zh-CN" sz="2400">
                <a:ea typeface="宋体" panose="02010600030101010101" pitchFamily="2" charset="-122"/>
              </a:rPr>
              <a:t>实验结束后，将试管中的液体静止在空气中，液体逐渐凝固，其温度变化的情况是</a:t>
            </a:r>
            <a:r>
              <a:rPr lang="en-US" sz="2400">
                <a:latin typeface="Times New Roman" panose="02020603050405020304" pitchFamily="18" charset="0"/>
                <a:ea typeface="宋体" panose="02010600030101010101" pitchFamily="2" charset="-122"/>
              </a:rPr>
              <a:t>________________________</a:t>
            </a:r>
            <a:r>
              <a:rPr lang="en-US" sz="2400">
                <a:latin typeface="Times New Roman" panose="02020603050405020304" pitchFamily="18" charset="0"/>
                <a:sym typeface="+mn-ea"/>
              </a:rPr>
              <a:t>_________________</a:t>
            </a:r>
            <a:r>
              <a:rPr lang="en-US" sz="2400">
                <a:latin typeface="Times New Roman" panose="02020603050405020304" pitchFamily="18" charset="0"/>
                <a:ea typeface="宋体" panose="02010600030101010101" pitchFamily="2" charset="-122"/>
              </a:rPr>
              <a:t>_____.</a:t>
            </a:r>
            <a:endParaRPr lang="zh-CN" altLang="en-US" sz="2400"/>
          </a:p>
        </p:txBody>
      </p:sp>
      <p:sp>
        <p:nvSpPr>
          <p:cNvPr id="2" name="文本框 1"/>
          <p:cNvSpPr txBox="1"/>
          <p:nvPr/>
        </p:nvSpPr>
        <p:spPr>
          <a:xfrm>
            <a:off x="2615565" y="3310255"/>
            <a:ext cx="3075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所用晶体的质量不同</a:t>
            </a:r>
            <a:endParaRPr lang="zh-CN" altLang="en-US"/>
          </a:p>
        </p:txBody>
      </p:sp>
      <p:sp>
        <p:nvSpPr>
          <p:cNvPr id="3" name="文本框 2"/>
          <p:cNvSpPr txBox="1"/>
          <p:nvPr/>
        </p:nvSpPr>
        <p:spPr>
          <a:xfrm>
            <a:off x="2313940" y="441039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温度先降低，然后不变，最后再降低</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90955" y="1666875"/>
            <a:ext cx="9441815" cy="2861310"/>
          </a:xfrm>
          <a:prstGeom prst="rect">
            <a:avLst/>
          </a:prstGeom>
          <a:noFill/>
          <a:ln w="9525">
            <a:noFill/>
          </a:ln>
        </p:spPr>
        <p:txBody>
          <a:bodyPr wrap="square">
            <a:spAutoFit/>
          </a:bodyPr>
          <a:p>
            <a:pPr>
              <a:lnSpc>
                <a:spcPct val="150000"/>
              </a:lnSpc>
            </a:pPr>
            <a:r>
              <a:rPr lang="zh-CN" sz="2400">
                <a:ea typeface="黑体" panose="02010609060101010101" pitchFamily="49" charset="-122"/>
              </a:rPr>
              <a:t>读：</a:t>
            </a:r>
            <a:r>
              <a:rPr lang="zh-CN" sz="2400">
                <a:ea typeface="宋体" panose="02010600030101010101" pitchFamily="2" charset="-122"/>
              </a:rPr>
              <a:t>待温度计的示数稳定后再读数．读数时玻璃泡</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离开被测物体，视线要与温度计中液柱的液面相平，如图甲中视线</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A</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温度计示数＝整刻度值＋小格数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分度值．</a:t>
            </a:r>
            <a:r>
              <a:rPr lang="zh-CN" sz="2400">
                <a:ea typeface="黑体" panose="02010609060101010101" pitchFamily="49" charset="-122"/>
              </a:rPr>
              <a:t>记：</a:t>
            </a:r>
            <a:r>
              <a:rPr lang="zh-CN" sz="2400">
                <a:ea typeface="宋体" panose="02010600030101010101" pitchFamily="2" charset="-122"/>
              </a:rPr>
              <a:t>测量结果包括数值和单位．图甲中温度计示数为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sp>
        <p:nvSpPr>
          <p:cNvPr id="100" name="文本框 99"/>
          <p:cNvSpPr txBox="1"/>
          <p:nvPr/>
        </p:nvSpPr>
        <p:spPr>
          <a:xfrm>
            <a:off x="8289290" y="1776730"/>
            <a:ext cx="9709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不能</a:t>
            </a:r>
            <a:endParaRPr lang="zh-CN" altLang="en-US"/>
          </a:p>
        </p:txBody>
      </p:sp>
      <p:sp>
        <p:nvSpPr>
          <p:cNvPr id="2" name="文本框 1"/>
          <p:cNvSpPr txBox="1"/>
          <p:nvPr/>
        </p:nvSpPr>
        <p:spPr>
          <a:xfrm>
            <a:off x="2905125" y="2867660"/>
            <a:ext cx="42608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zh-CN" altLang="en-US"/>
          </a:p>
        </p:txBody>
      </p:sp>
      <p:sp>
        <p:nvSpPr>
          <p:cNvPr id="4" name="文本框 3"/>
          <p:cNvSpPr txBox="1"/>
          <p:nvPr/>
        </p:nvSpPr>
        <p:spPr>
          <a:xfrm>
            <a:off x="8571230" y="3966845"/>
            <a:ext cx="9226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48℃</a:t>
            </a:r>
            <a:endParaRPr lang="zh-CN" altLang="en-US">
              <a:latin typeface="Times New Roman" panose="02020603050405020304" pitchFamily="18" charset="0"/>
              <a:cs typeface="Times New Roman" panose="02020603050405020304" pitchFamily="18" charset="0"/>
            </a:endParaRPr>
          </a:p>
        </p:txBody>
      </p:sp>
      <p:sp>
        <p:nvSpPr>
          <p:cNvPr id="5" name="流程图: 终止 4">
            <a:hlinkClick r:id="rId1" action="ppaction://hlinksldjump"/>
          </p:cNvPr>
          <p:cNvSpPr/>
          <p:nvPr/>
        </p:nvSpPr>
        <p:spPr>
          <a:xfrm>
            <a:off x="8994775" y="50666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1258570" y="1167130"/>
            <a:ext cx="1838960" cy="474345"/>
            <a:chOff x="1318" y="2359"/>
            <a:chExt cx="2896" cy="747"/>
          </a:xfrm>
        </p:grpSpPr>
        <p:pic>
          <p:nvPicPr>
            <p:cNvPr id="31" name="图片 30" descr="三级标"/>
            <p:cNvPicPr>
              <a:picLocks noChangeAspect="1"/>
            </p:cNvPicPr>
            <p:nvPr/>
          </p:nvPicPr>
          <p:blipFill>
            <a:blip r:embed="rId1"/>
            <a:stretch>
              <a:fillRect/>
            </a:stretch>
          </p:blipFill>
          <p:spPr>
            <a:xfrm>
              <a:off x="1318" y="2359"/>
              <a:ext cx="2896" cy="714"/>
            </a:xfrm>
            <a:prstGeom prst="rect">
              <a:avLst/>
            </a:prstGeom>
          </p:spPr>
        </p:pic>
        <p:sp>
          <p:nvSpPr>
            <p:cNvPr id="32" name="文本框 31"/>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适时总结</a:t>
              </a:r>
              <a:endParaRPr lang="zh-CN" altLang="en-US" sz="2400" b="1">
                <a:latin typeface="黑体" panose="02010609060101010101" pitchFamily="49" charset="-122"/>
                <a:ea typeface="黑体" panose="02010609060101010101" pitchFamily="49" charset="-122"/>
              </a:endParaRPr>
            </a:p>
          </p:txBody>
        </p:sp>
      </p:grpSp>
      <p:sp>
        <p:nvSpPr>
          <p:cNvPr id="9" name="文本框 8"/>
          <p:cNvSpPr txBox="1"/>
          <p:nvPr/>
        </p:nvSpPr>
        <p:spPr>
          <a:xfrm>
            <a:off x="1097915" y="1868805"/>
            <a:ext cx="10019665" cy="3969385"/>
          </a:xfrm>
          <a:prstGeom prst="rect">
            <a:avLst/>
          </a:prstGeom>
          <a:noFill/>
          <a:ln w="9525">
            <a:noFill/>
          </a:ln>
        </p:spPr>
        <p:txBody>
          <a:bodyPr wrap="square">
            <a:spAutoFit/>
          </a:bodyPr>
          <a:p>
            <a:pPr>
              <a:lnSpc>
                <a:spcPct val="150000"/>
              </a:lnSpc>
            </a:pPr>
            <a:r>
              <a:rPr lang="zh-CN" sz="2400">
                <a:solidFill>
                  <a:srgbClr val="1D41D5"/>
                </a:solidFill>
                <a:ea typeface="黑体" panose="02010609060101010101" pitchFamily="49" charset="-122"/>
              </a:rPr>
              <a:t>温度计读数时应注意：</a:t>
            </a:r>
            <a:r>
              <a:rPr lang="zh-CN" sz="2400">
                <a:solidFill>
                  <a:srgbClr val="1D41D5"/>
                </a:solidFill>
                <a:ea typeface="宋体" panose="02010600030101010101" pitchFamily="2" charset="-122"/>
              </a:rPr>
              <a:t>判断刻度在零刻度线的上方还是下方．若图中没有标明零刻度，则温度计示数由下往上越来越大为</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零上</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，反之为</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零下</a:t>
            </a:r>
            <a:r>
              <a:rPr lang="zh-CN" sz="2400">
                <a:solidFill>
                  <a:srgbClr val="1D41D5"/>
                </a:solidFill>
                <a:ea typeface="宋体" panose="02010600030101010101" pitchFamily="2" charset="-122"/>
                <a:cs typeface="Times New Roman" panose="02020603050405020304" pitchFamily="18" charset="0"/>
              </a:rPr>
              <a:t>”．</a:t>
            </a:r>
            <a:endParaRPr lang="en-US" sz="2400">
              <a:solidFill>
                <a:srgbClr val="1D41D5"/>
              </a:solidFill>
              <a:latin typeface="Times New Roman" panose="02020603050405020304" pitchFamily="18" charset="0"/>
              <a:ea typeface="黑体" panose="02010609060101010101" pitchFamily="49" charset="-122"/>
            </a:endParaRPr>
          </a:p>
          <a:p>
            <a:pPr>
              <a:lnSpc>
                <a:spcPct val="150000"/>
              </a:lnSpc>
            </a:pPr>
            <a:r>
              <a:rPr lang="en-US" sz="2400">
                <a:solidFill>
                  <a:schemeClr val="tx1"/>
                </a:solidFill>
                <a:latin typeface="Times New Roman" panose="02020603050405020304" pitchFamily="18" charset="0"/>
                <a:ea typeface="黑体" panose="02010609060101010101" pitchFamily="49" charset="-122"/>
              </a:rPr>
              <a:t>(4)</a:t>
            </a:r>
            <a:r>
              <a:rPr lang="zh-CN" sz="2400">
                <a:solidFill>
                  <a:schemeClr val="tx1"/>
                </a:solidFill>
                <a:ea typeface="黑体" panose="02010609060101010101" pitchFamily="49" charset="-122"/>
              </a:rPr>
              <a:t>体温计用途：</a:t>
            </a:r>
            <a:r>
              <a:rPr lang="zh-CN" sz="2400">
                <a:solidFill>
                  <a:schemeClr val="tx1"/>
                </a:solidFill>
                <a:ea typeface="宋体" panose="02010600030101010101" pitchFamily="2" charset="-122"/>
              </a:rPr>
              <a:t>测量人体的温度，量程为</a:t>
            </a:r>
            <a:r>
              <a:rPr lang="en-US" sz="2400">
                <a:solidFill>
                  <a:schemeClr val="tx1"/>
                </a:solidFill>
                <a:latin typeface="Times New Roman" panose="02020603050405020304" pitchFamily="18" charset="0"/>
                <a:ea typeface="宋体" panose="02010600030101010101" pitchFamily="2" charset="-122"/>
              </a:rPr>
              <a:t>35 </a:t>
            </a:r>
            <a:r>
              <a:rPr lang="en-US" sz="2400">
                <a:solidFill>
                  <a:schemeClr val="tx1"/>
                </a:solidFill>
                <a:latin typeface="宋体" panose="02010600030101010101" pitchFamily="2" charset="-122"/>
                <a:cs typeface="Times New Roman" panose="02020603050405020304" pitchFamily="18" charset="0"/>
              </a:rPr>
              <a:t>℃</a:t>
            </a:r>
            <a:r>
              <a:rPr lang="zh-CN" sz="2400">
                <a:solidFill>
                  <a:schemeClr val="tx1"/>
                </a:solidFill>
                <a:ea typeface="宋体" panose="02010600030101010101" pitchFamily="2" charset="-122"/>
              </a:rPr>
              <a:t>～</a:t>
            </a:r>
            <a:r>
              <a:rPr lang="en-US" sz="2400">
                <a:solidFill>
                  <a:schemeClr val="tx1"/>
                </a:solidFill>
                <a:latin typeface="Times New Roman" panose="02020603050405020304" pitchFamily="18" charset="0"/>
                <a:ea typeface="宋体" panose="02010600030101010101" pitchFamily="2" charset="-122"/>
              </a:rPr>
              <a:t>42 </a:t>
            </a:r>
            <a:r>
              <a:rPr lang="en-US" sz="2400">
                <a:solidFill>
                  <a:schemeClr val="tx1"/>
                </a:solidFill>
                <a:latin typeface="宋体" panose="02010600030101010101" pitchFamily="2" charset="-122"/>
                <a:cs typeface="Times New Roman" panose="02020603050405020304" pitchFamily="18" charset="0"/>
              </a:rPr>
              <a:t>℃</a:t>
            </a:r>
            <a:r>
              <a:rPr lang="en-US" sz="2400">
                <a:solidFill>
                  <a:schemeClr val="tx1"/>
                </a:solidFill>
                <a:latin typeface="Times New Roman" panose="02020603050405020304" pitchFamily="18" charset="0"/>
                <a:ea typeface="宋体" panose="02010600030101010101" pitchFamily="2" charset="-122"/>
              </a:rPr>
              <a:t>.</a:t>
            </a:r>
            <a:r>
              <a:rPr lang="zh-CN" sz="2400">
                <a:solidFill>
                  <a:schemeClr val="tx1"/>
                </a:solidFill>
                <a:ea typeface="黑体" panose="02010609060101010101" pitchFamily="49" charset="-122"/>
              </a:rPr>
              <a:t>使用：</a:t>
            </a:r>
            <a:r>
              <a:rPr lang="zh-CN" sz="2400">
                <a:solidFill>
                  <a:schemeClr val="tx1"/>
                </a:solidFill>
                <a:latin typeface="Times New Roman" panose="02020603050405020304" pitchFamily="18" charset="0"/>
                <a:ea typeface="宋体" panose="02010600030101010101" pitchFamily="2" charset="-122"/>
              </a:rPr>
              <a:t>使用前要拿住它的上部用力向下甩，目的是使水银回到玻璃泡中；可离开人体读数．</a:t>
            </a:r>
            <a:endParaRPr lang="zh-CN" altLang="en-US" sz="2400">
              <a:solidFill>
                <a:schemeClr val="tx1"/>
              </a:solidFill>
              <a:latin typeface="Times New Roman" panose="02020603050405020304" pitchFamily="18" charset="0"/>
              <a:ea typeface="宋体" panose="02010600030101010101" pitchFamily="2" charset="-122"/>
            </a:endParaRPr>
          </a:p>
        </p:txBody>
      </p:sp>
      <p:sp>
        <p:nvSpPr>
          <p:cNvPr id="2" name="流程图: 终止 1">
            <a:hlinkClick r:id="rId2" action="ppaction://hlinksldjump"/>
          </p:cNvPr>
          <p:cNvSpPr/>
          <p:nvPr/>
        </p:nvSpPr>
        <p:spPr>
          <a:xfrm>
            <a:off x="9373235" y="543941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087120" y="1125220"/>
            <a:ext cx="8563610" cy="521970"/>
            <a:chOff x="894" y="3246"/>
            <a:chExt cx="13486" cy="822"/>
          </a:xfrm>
        </p:grpSpPr>
        <p:sp>
          <p:nvSpPr>
            <p:cNvPr id="20481" name="文本框 4"/>
            <p:cNvSpPr txBox="1"/>
            <p:nvPr/>
          </p:nvSpPr>
          <p:spPr>
            <a:xfrm>
              <a:off x="3894" y="3246"/>
              <a:ext cx="10486" cy="822"/>
            </a:xfrm>
            <a:prstGeom prst="rect">
              <a:avLst/>
            </a:prstGeom>
            <a:noFill/>
            <a:ln w="9525">
              <a:noFill/>
            </a:ln>
          </p:spPr>
          <p:txBody>
            <a:bodyPr wrap="square" anchor="t">
              <a:spAutoFit/>
            </a:bodyPr>
            <a:p>
              <a:r>
                <a:rPr lang="zh-CN" sz="2800" dirty="0">
                  <a:latin typeface="黑体" panose="02010609060101010101" pitchFamily="49" charset="-122"/>
                  <a:ea typeface="黑体" panose="02010609060101010101" pitchFamily="49" charset="-122"/>
                  <a:cs typeface="Times New Roman" panose="02020603050405020304" pitchFamily="18" charset="0"/>
                </a:rPr>
                <a:t>六种物态变化</a:t>
              </a:r>
              <a:r>
                <a:rPr sz="2400" dirty="0">
                  <a:latin typeface="Times New Roman" panose="02020603050405020304" pitchFamily="18" charset="0"/>
                  <a:cs typeface="Times New Roman" panose="02020603050405020304" pitchFamily="18" charset="0"/>
                </a:rPr>
                <a:t>(6年5考，仅2016、2019年未考)</a:t>
              </a:r>
              <a:r>
                <a:rPr dirty="0">
                  <a:latin typeface="Times New Roman" panose="02020603050405020304" pitchFamily="18" charset="0"/>
                  <a:cs typeface="Times New Roman" panose="02020603050405020304" pitchFamily="18" charset="0"/>
                </a:rPr>
                <a:t>　　　　　　　　　　 　  　　　　</a:t>
              </a:r>
              <a:endParaRPr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aphicFrame>
        <p:nvGraphicFramePr>
          <p:cNvPr id="14" name="表格 13"/>
          <p:cNvGraphicFramePr/>
          <p:nvPr>
            <p:custDataLst>
              <p:tags r:id="rId2"/>
            </p:custDataLst>
          </p:nvPr>
        </p:nvGraphicFramePr>
        <p:xfrm>
          <a:off x="1030288" y="1901825"/>
          <a:ext cx="10006330" cy="4129405"/>
        </p:xfrm>
        <a:graphic>
          <a:graphicData uri="http://schemas.openxmlformats.org/drawingml/2006/table">
            <a:tbl>
              <a:tblPr firstRow="1" bandRow="1">
                <a:tableStyleId>{5940675A-B579-460E-94D1-54222C63F5DA}</a:tableStyleId>
              </a:tblPr>
              <a:tblGrid>
                <a:gridCol w="1718945"/>
                <a:gridCol w="1696085"/>
                <a:gridCol w="2085340"/>
                <a:gridCol w="1691640"/>
                <a:gridCol w="2814320"/>
              </a:tblGrid>
              <a:tr h="701675">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初态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终态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物态变化类型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吸放热情况</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现象及应用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1052830">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冰雪消融；铁矿石变成铁水等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49960">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水结冰；铁水铸钢等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24940">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____热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露水；水管</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渗</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水；冬天室内玻璃变模糊等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1525905" y="2917190"/>
            <a:ext cx="62103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a:t>
            </a:r>
            <a:endParaRPr lang="zh-CN" altLang="en-US"/>
          </a:p>
        </p:txBody>
      </p:sp>
      <p:sp>
        <p:nvSpPr>
          <p:cNvPr id="2" name="文本框 1"/>
          <p:cNvSpPr txBox="1"/>
          <p:nvPr/>
        </p:nvSpPr>
        <p:spPr>
          <a:xfrm>
            <a:off x="3135630" y="3959225"/>
            <a:ext cx="62103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a:t>
            </a:r>
            <a:endParaRPr lang="zh-CN" altLang="en-US"/>
          </a:p>
        </p:txBody>
      </p:sp>
      <p:sp>
        <p:nvSpPr>
          <p:cNvPr id="3" name="文本框 2"/>
          <p:cNvSpPr txBox="1"/>
          <p:nvPr/>
        </p:nvSpPr>
        <p:spPr>
          <a:xfrm>
            <a:off x="3174365" y="2917190"/>
            <a:ext cx="5429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a:t>
            </a:r>
            <a:endParaRPr lang="zh-CN" altLang="en-US"/>
          </a:p>
        </p:txBody>
      </p:sp>
      <p:sp>
        <p:nvSpPr>
          <p:cNvPr id="4" name="文本框 3"/>
          <p:cNvSpPr txBox="1"/>
          <p:nvPr/>
        </p:nvSpPr>
        <p:spPr>
          <a:xfrm>
            <a:off x="1460500" y="3959225"/>
            <a:ext cx="5429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a:t>
            </a:r>
            <a:endParaRPr lang="zh-CN" altLang="en-US"/>
          </a:p>
        </p:txBody>
      </p:sp>
      <p:sp>
        <p:nvSpPr>
          <p:cNvPr id="5" name="文本框 4"/>
          <p:cNvSpPr txBox="1"/>
          <p:nvPr/>
        </p:nvSpPr>
        <p:spPr>
          <a:xfrm>
            <a:off x="3135630" y="5176520"/>
            <a:ext cx="5429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a:t>
            </a:r>
            <a:endParaRPr lang="zh-CN" altLang="en-US"/>
          </a:p>
        </p:txBody>
      </p:sp>
      <p:sp>
        <p:nvSpPr>
          <p:cNvPr id="7" name="文本框 6"/>
          <p:cNvSpPr txBox="1"/>
          <p:nvPr/>
        </p:nvSpPr>
        <p:spPr>
          <a:xfrm>
            <a:off x="5029200" y="2917190"/>
            <a:ext cx="9226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熔化</a:t>
            </a:r>
            <a:endParaRPr lang="zh-CN" altLang="en-US"/>
          </a:p>
        </p:txBody>
      </p:sp>
      <p:sp>
        <p:nvSpPr>
          <p:cNvPr id="8" name="文本框 7"/>
          <p:cNvSpPr txBox="1"/>
          <p:nvPr/>
        </p:nvSpPr>
        <p:spPr>
          <a:xfrm>
            <a:off x="6967220" y="2917190"/>
            <a:ext cx="52324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吸</a:t>
            </a:r>
            <a:endParaRPr lang="zh-CN" altLang="en-US"/>
          </a:p>
        </p:txBody>
      </p:sp>
      <p:sp>
        <p:nvSpPr>
          <p:cNvPr id="9" name="文本框 8"/>
          <p:cNvSpPr txBox="1"/>
          <p:nvPr/>
        </p:nvSpPr>
        <p:spPr>
          <a:xfrm>
            <a:off x="6967220" y="3959225"/>
            <a:ext cx="581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a:p>
        </p:txBody>
      </p:sp>
      <p:sp>
        <p:nvSpPr>
          <p:cNvPr id="10" name="文本框 9"/>
          <p:cNvSpPr txBox="1"/>
          <p:nvPr/>
        </p:nvSpPr>
        <p:spPr>
          <a:xfrm>
            <a:off x="5100955" y="3959225"/>
            <a:ext cx="9518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凝固</a:t>
            </a:r>
            <a:endParaRPr lang="zh-CN" altLang="en-US"/>
          </a:p>
        </p:txBody>
      </p:sp>
      <p:sp>
        <p:nvSpPr>
          <p:cNvPr id="11" name="文本框 10"/>
          <p:cNvSpPr txBox="1"/>
          <p:nvPr/>
        </p:nvSpPr>
        <p:spPr>
          <a:xfrm>
            <a:off x="1473835" y="5176520"/>
            <a:ext cx="5295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气</a:t>
            </a:r>
            <a:endParaRPr lang="zh-CN" altLang="en-US"/>
          </a:p>
        </p:txBody>
      </p:sp>
      <p:sp>
        <p:nvSpPr>
          <p:cNvPr id="12" name="文本框 11"/>
          <p:cNvSpPr txBox="1"/>
          <p:nvPr/>
        </p:nvSpPr>
        <p:spPr>
          <a:xfrm>
            <a:off x="5053965" y="5176520"/>
            <a:ext cx="873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
        <p:nvSpPr>
          <p:cNvPr id="13" name="文本框 12"/>
          <p:cNvSpPr txBox="1"/>
          <p:nvPr/>
        </p:nvSpPr>
        <p:spPr>
          <a:xfrm>
            <a:off x="6938010" y="5176520"/>
            <a:ext cx="581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a:p>
        </p:txBody>
      </p:sp>
      <p:sp>
        <p:nvSpPr>
          <p:cNvPr id="15" name="流程图: 终止 14">
            <a:hlinkClick r:id="rId3" action="ppaction://hlinksldjump"/>
          </p:cNvPr>
          <p:cNvSpPr/>
          <p:nvPr/>
        </p:nvSpPr>
        <p:spPr>
          <a:xfrm>
            <a:off x="9471025" y="11747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7" grpId="0"/>
      <p:bldP spid="7" grpId="1"/>
      <p:bldP spid="8" grpId="0"/>
      <p:bldP spid="8" grpId="1"/>
      <p:bldP spid="4" grpId="0"/>
      <p:bldP spid="4" grpId="1"/>
      <p:bldP spid="2" grpId="0"/>
      <p:bldP spid="2" grpId="1"/>
      <p:bldP spid="10" grpId="0"/>
      <p:bldP spid="10" grpId="1"/>
      <p:bldP spid="9" grpId="0"/>
      <p:bldP spid="9" grpId="1"/>
      <p:bldP spid="11" grpId="0"/>
      <p:bldP spid="11" grpId="1"/>
      <p:bldP spid="5" grpId="0"/>
      <p:bldP spid="5" grpId="1"/>
      <p:bldP spid="12" grpId="0"/>
      <p:bldP spid="12" grpId="1"/>
      <p:bldP spid="13" grpId="0"/>
      <p:bldP spid="13" grpId="1"/>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UNIT_TABLE_BEAUTIFY" val="smartTable{b7cdf28a-e347-4744-9e84-00868915721c}"/>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UNIT_TABLE_BEAUTIFY" val="smartTable{b7cdf28a-e347-4744-9e84-00868915721c}"/>
</p:tagLst>
</file>

<file path=ppt/tags/tag13.xml><?xml version="1.0" encoding="utf-8"?>
<p:tagLst xmlns:p="http://schemas.openxmlformats.org/presentationml/2006/main">
  <p:tag name="KSO_WM_UNIT_TABLE_BEAUTIFY" val="smartTable{d63244c8-d0cf-4669-bd55-b93923879554}"/>
</p:tagLst>
</file>

<file path=ppt/tags/tag14.xml><?xml version="1.0" encoding="utf-8"?>
<p:tagLst xmlns:p="http://schemas.openxmlformats.org/presentationml/2006/main">
  <p:tag name="KSO_WM_UNIT_TABLE_BEAUTIFY" val="smartTable{e625f78d-ad85-4736-9aca-58f90ff482c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UNIT_TABLE_BEAUTIFY" val="smartTable{ba786e65-40ca-4b1c-9ccb-88fe5e65a400}"/>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UNIT_TABLE_BEAUTIFY" val="smartTable{a345de22-7f5d-4e52-a250-c837822fd8b2}"/>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SLIDE_ITEM_CNT" val="1"/>
  <p:tag name="KSO_WM_SLIDE_MODEL_TYPE" val="timeline"/>
</p:tagLst>
</file>

<file path=ppt/tags/tag22.xml><?xml version="1.0" encoding="utf-8"?>
<p:tagLst xmlns:p="http://schemas.openxmlformats.org/presentationml/2006/main">
  <p:tag name="KSO_WM_SLIDE_ITEM_CNT" val="1"/>
  <p:tag name="KSO_WM_SLIDE_MODEL_TYPE" val="timeline"/>
</p:tagLst>
</file>

<file path=ppt/tags/tag23.xml><?xml version="1.0" encoding="utf-8"?>
<p:tagLst xmlns:p="http://schemas.openxmlformats.org/presentationml/2006/main">
  <p:tag name="KSO_WM_SLIDE_ITEM_CNT" val="1"/>
  <p:tag name="KSO_WM_SLIDE_MODEL_TYPE" val="timeline"/>
</p:tagLst>
</file>

<file path=ppt/tags/tag24.xml><?xml version="1.0" encoding="utf-8"?>
<p:tagLst xmlns:p="http://schemas.openxmlformats.org/presentationml/2006/main">
  <p:tag name="KSO_WM_SLIDE_ITEM_CNT" val="1"/>
  <p:tag name="KSO_WM_SLIDE_MODEL_TYPE" val="timeline"/>
</p:tagLst>
</file>

<file path=ppt/tags/tag25.xml><?xml version="1.0" encoding="utf-8"?>
<p:tagLst xmlns:p="http://schemas.openxmlformats.org/presentationml/2006/main">
  <p:tag name="KSO_WM_UNIT_TABLE_BEAUTIFY" val="smartTable{a32504af-46a1-4efd-87e3-5e7fb9662382}"/>
</p:tagLst>
</file>

<file path=ppt/tags/tag26.xml><?xml version="1.0" encoding="utf-8"?>
<p:tagLst xmlns:p="http://schemas.openxmlformats.org/presentationml/2006/main">
  <p:tag name="KSO_WM_UNIT_TABLE_BEAUTIFY" val="smartTable{926dd9ef-ad92-4e6a-8797-20378521ae8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10731</Words>
  <Application>WPS 演示</Application>
  <PresentationFormat>宽屏</PresentationFormat>
  <Paragraphs>1065</Paragraphs>
  <Slides>60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60</vt:i4>
      </vt:variant>
    </vt:vector>
  </HeadingPairs>
  <TitlesOfParts>
    <vt:vector size="72" baseType="lpstr">
      <vt:lpstr>Arial</vt:lpstr>
      <vt:lpstr>宋体</vt:lpstr>
      <vt:lpstr>Wingdings</vt:lpstr>
      <vt:lpstr>Times New Roman</vt:lpstr>
      <vt:lpstr>黑体</vt:lpstr>
      <vt:lpstr>微软雅黑</vt:lpstr>
      <vt:lpstr>仿宋_GB2312</vt:lpstr>
      <vt:lpstr>仿宋</vt:lpstr>
      <vt:lpstr>楷体_GB2312</vt:lpstr>
      <vt:lpstr>新宋体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2019-12-15T09:16:19Z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