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6" r:id="rId2"/>
    <p:sldId id="262" r:id="rId3"/>
    <p:sldId id="256" r:id="rId4"/>
    <p:sldId id="265" r:id="rId5"/>
    <p:sldId id="266" r:id="rId6"/>
    <p:sldId id="267" r:id="rId7"/>
    <p:sldId id="308" r:id="rId8"/>
    <p:sldId id="307" r:id="rId9"/>
    <p:sldId id="323" r:id="rId10"/>
    <p:sldId id="270" r:id="rId11"/>
    <p:sldId id="271" r:id="rId12"/>
    <p:sldId id="272" r:id="rId13"/>
    <p:sldId id="311" r:id="rId14"/>
    <p:sldId id="312" r:id="rId15"/>
    <p:sldId id="313" r:id="rId16"/>
    <p:sldId id="314" r:id="rId17"/>
    <p:sldId id="296" r:id="rId18"/>
    <p:sldId id="315" r:id="rId19"/>
    <p:sldId id="321" r:id="rId20"/>
    <p:sldId id="320" r:id="rId21"/>
    <p:sldId id="317" r:id="rId22"/>
    <p:sldId id="316" r:id="rId23"/>
    <p:sldId id="31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5" clrIdx="0"/>
  <p:cmAuthor id="2" name="syr" initials="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804"/>
      </p:cViewPr>
      <p:guideLst>
        <p:guide orient="horz" pos="21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6587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523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77F73DC5-CFDC-4E54-8DDC-5696421C45EA}" type="datetimeFigureOut">
              <a:rPr lang="zh-CN" altLang="en-US"/>
              <a:t>2020/2/5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 wrap="square" lIns="91440" tIns="45720" rIns="91440" bIns="45720" numCol="1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solidFill>
                  <a:srgbClr val="636363"/>
                </a:solidFill>
              </a:defRPr>
            </a:lvl1pPr>
          </a:lstStyle>
          <a:p>
            <a:r>
              <a:rPr lang="zh-CN" altLang="en-US"/>
              <a:t>*</a:t>
            </a: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8D0D26E9-3A0B-4EF7-8DC7-A79E735EB75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0"/>
          <p:cNvSpPr/>
          <p:nvPr userDrawn="1"/>
        </p:nvSpPr>
        <p:spPr>
          <a:xfrm>
            <a:off x="3175" y="3175"/>
            <a:ext cx="9145587" cy="833437"/>
          </a:xfrm>
          <a:prstGeom prst="rect">
            <a:avLst/>
          </a:prstGeom>
          <a:solidFill>
            <a:srgbClr val="008000"/>
          </a:solidFill>
          <a:ln w="9525">
            <a:noFill/>
            <a:miter/>
          </a:ln>
          <a:effectLst>
            <a:innerShdw blurRad="114300">
              <a:prstClr val="black"/>
            </a:innerShdw>
            <a:softEdge rad="31750"/>
          </a:effectLst>
          <a:scene3d>
            <a:camera prst="obliqueBottomLeft"/>
            <a:lightRig rig="threePt" dir="t"/>
          </a:scene3d>
        </p:spPr>
        <p:txBody>
          <a:bodyPr wrap="none" lIns="90170" tIns="46990" rIns="90170" bIns="46990" anchor="ctr"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7171" name="Line 95"/>
          <p:cNvSpPr/>
          <p:nvPr userDrawn="1"/>
        </p:nvSpPr>
        <p:spPr>
          <a:xfrm>
            <a:off x="3175" y="1668463"/>
            <a:ext cx="749300" cy="7937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Freeform 107"/>
          <p:cNvSpPr/>
          <p:nvPr userDrawn="1"/>
        </p:nvSpPr>
        <p:spPr>
          <a:xfrm rot="21540000">
            <a:off x="411480" y="1619877"/>
            <a:ext cx="546100" cy="927100"/>
          </a:xfrm>
          <a:custGeom>
            <a:avLst/>
            <a:gdLst>
              <a:gd name="txL" fmla="*/ 0 w 344"/>
              <a:gd name="txT" fmla="*/ 0 h 623"/>
              <a:gd name="txR" fmla="*/ 344 w 344"/>
              <a:gd name="txB" fmla="*/ 623 h 623"/>
            </a:gdLst>
            <a:ahLst/>
            <a:cxnLst>
              <a:cxn ang="0">
                <a:pos x="114" y="0"/>
              </a:cxn>
              <a:cxn ang="0">
                <a:pos x="344" y="0"/>
              </a:cxn>
              <a:cxn ang="0">
                <a:pos x="230" y="621"/>
              </a:cxn>
              <a:cxn ang="0">
                <a:pos x="0" y="623"/>
              </a:cxn>
              <a:cxn ang="0">
                <a:pos x="114" y="0"/>
              </a:cxn>
            </a:cxnLst>
            <a:rect l="txL" t="txT" r="txR" b="txB"/>
            <a:pathLst>
              <a:path w="344" h="623">
                <a:moveTo>
                  <a:pt x="114" y="0"/>
                </a:moveTo>
                <a:cubicBezTo>
                  <a:pt x="114" y="0"/>
                  <a:pt x="229" y="0"/>
                  <a:pt x="344" y="0"/>
                </a:cubicBezTo>
                <a:cubicBezTo>
                  <a:pt x="273" y="303"/>
                  <a:pt x="230" y="621"/>
                  <a:pt x="230" y="621"/>
                </a:cubicBezTo>
                <a:cubicBezTo>
                  <a:pt x="230" y="621"/>
                  <a:pt x="115" y="622"/>
                  <a:pt x="0" y="623"/>
                </a:cubicBezTo>
                <a:cubicBezTo>
                  <a:pt x="44" y="307"/>
                  <a:pt x="114" y="0"/>
                  <a:pt x="114" y="0"/>
                </a:cubicBezTo>
                <a:close/>
              </a:path>
            </a:pathLst>
          </a:custGeom>
          <a:solidFill>
            <a:srgbClr val="7030A0"/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7" name="Freeform 109"/>
          <p:cNvSpPr/>
          <p:nvPr userDrawn="1"/>
        </p:nvSpPr>
        <p:spPr>
          <a:xfrm>
            <a:off x="241935" y="2580640"/>
            <a:ext cx="542925" cy="2505075"/>
          </a:xfrm>
          <a:custGeom>
            <a:avLst/>
            <a:gdLst>
              <a:gd name="txL" fmla="*/ 0 w 342"/>
              <a:gd name="txT" fmla="*/ 0 h 1578"/>
              <a:gd name="txR" fmla="*/ 342 w 342"/>
              <a:gd name="txB" fmla="*/ 1578 h 1578"/>
            </a:gdLst>
            <a:ahLst/>
            <a:cxnLst>
              <a:cxn ang="0">
                <a:pos x="114" y="0"/>
              </a:cxn>
              <a:cxn ang="0">
                <a:pos x="342" y="0"/>
              </a:cxn>
              <a:cxn ang="0">
                <a:pos x="290" y="1578"/>
              </a:cxn>
              <a:cxn ang="0">
                <a:pos x="60" y="1572"/>
              </a:cxn>
              <a:cxn ang="0">
                <a:pos x="114" y="0"/>
              </a:cxn>
            </a:cxnLst>
            <a:rect l="txL" t="txT" r="txR" b="txB"/>
            <a:pathLst>
              <a:path w="342" h="1578">
                <a:moveTo>
                  <a:pt x="114" y="0"/>
                </a:moveTo>
                <a:cubicBezTo>
                  <a:pt x="228" y="0"/>
                  <a:pt x="342" y="0"/>
                  <a:pt x="342" y="0"/>
                </a:cubicBezTo>
                <a:cubicBezTo>
                  <a:pt x="226" y="790"/>
                  <a:pt x="290" y="1578"/>
                  <a:pt x="290" y="1578"/>
                </a:cubicBezTo>
                <a:lnTo>
                  <a:pt x="60" y="1572"/>
                </a:lnTo>
                <a:cubicBezTo>
                  <a:pt x="60" y="1572"/>
                  <a:pt x="0" y="772"/>
                  <a:pt x="114" y="0"/>
                </a:cubicBezTo>
                <a:close/>
              </a:path>
            </a:pathLst>
          </a:custGeom>
          <a:solidFill>
            <a:srgbClr val="00B0F0">
              <a:alpha val="97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8" name="Freeform 110"/>
          <p:cNvSpPr/>
          <p:nvPr userDrawn="1"/>
        </p:nvSpPr>
        <p:spPr>
          <a:xfrm>
            <a:off x="5712" y="5122544"/>
            <a:ext cx="427356" cy="1735456"/>
          </a:xfrm>
          <a:custGeom>
            <a:avLst/>
            <a:gdLst>
              <a:gd name="txL" fmla="*/ 0 w 418"/>
              <a:gd name="txT" fmla="*/ 0 h 1098"/>
              <a:gd name="txR" fmla="*/ 418 w 418"/>
              <a:gd name="txB" fmla="*/ 1098 h 1098"/>
            </a:gdLst>
            <a:ahLst/>
            <a:cxnLst>
              <a:cxn ang="0">
                <a:pos x="0" y="0"/>
              </a:cxn>
              <a:cxn ang="0">
                <a:pos x="262" y="0"/>
              </a:cxn>
              <a:cxn ang="0">
                <a:pos x="418" y="1098"/>
              </a:cxn>
              <a:cxn ang="0">
                <a:pos x="0" y="1098"/>
              </a:cxn>
              <a:cxn ang="0">
                <a:pos x="0" y="0"/>
              </a:cxn>
            </a:cxnLst>
            <a:rect l="txL" t="txT" r="txR" b="txB"/>
            <a:pathLst>
              <a:path w="418" h="1098">
                <a:moveTo>
                  <a:pt x="0" y="0"/>
                </a:moveTo>
                <a:lnTo>
                  <a:pt x="262" y="0"/>
                </a:lnTo>
                <a:cubicBezTo>
                  <a:pt x="262" y="0"/>
                  <a:pt x="292" y="568"/>
                  <a:pt x="418" y="1098"/>
                </a:cubicBezTo>
                <a:cubicBezTo>
                  <a:pt x="209" y="1098"/>
                  <a:pt x="0" y="1098"/>
                  <a:pt x="0" y="1098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9" name="Freeform 112"/>
          <p:cNvSpPr/>
          <p:nvPr userDrawn="1"/>
        </p:nvSpPr>
        <p:spPr>
          <a:xfrm rot="60000">
            <a:off x="309245" y="5118100"/>
            <a:ext cx="660392" cy="1739900"/>
          </a:xfrm>
          <a:custGeom>
            <a:avLst/>
            <a:gdLst>
              <a:gd name="txL" fmla="*/ 0 w 416"/>
              <a:gd name="txT" fmla="*/ 0 h 1096"/>
              <a:gd name="txR" fmla="*/ 416 w 416"/>
              <a:gd name="txB" fmla="*/ 1096 h 1096"/>
            </a:gdLst>
            <a:ahLst/>
            <a:cxnLst>
              <a:cxn ang="0">
                <a:pos x="0" y="0"/>
              </a:cxn>
              <a:cxn ang="0">
                <a:pos x="232" y="0"/>
              </a:cxn>
              <a:cxn ang="0">
                <a:pos x="416" y="1094"/>
              </a:cxn>
              <a:cxn ang="0">
                <a:pos x="150" y="1096"/>
              </a:cxn>
              <a:cxn ang="0">
                <a:pos x="0" y="0"/>
              </a:cxn>
            </a:cxnLst>
            <a:rect l="txL" t="txT" r="txR" b="txB"/>
            <a:pathLst>
              <a:path w="416" h="1096">
                <a:moveTo>
                  <a:pt x="0" y="0"/>
                </a:moveTo>
                <a:cubicBezTo>
                  <a:pt x="116" y="0"/>
                  <a:pt x="232" y="0"/>
                  <a:pt x="232" y="0"/>
                </a:cubicBezTo>
                <a:cubicBezTo>
                  <a:pt x="276" y="562"/>
                  <a:pt x="416" y="1094"/>
                  <a:pt x="416" y="1094"/>
                </a:cubicBezTo>
                <a:lnTo>
                  <a:pt x="150" y="1096"/>
                </a:lnTo>
                <a:cubicBezTo>
                  <a:pt x="150" y="1096"/>
                  <a:pt x="32" y="542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7176" name="Line 118"/>
          <p:cNvSpPr/>
          <p:nvPr userDrawn="1"/>
        </p:nvSpPr>
        <p:spPr>
          <a:xfrm flipV="1">
            <a:off x="4763" y="5105400"/>
            <a:ext cx="788987" cy="3175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Freeform 125"/>
          <p:cNvSpPr/>
          <p:nvPr userDrawn="1"/>
        </p:nvSpPr>
        <p:spPr>
          <a:xfrm>
            <a:off x="1269" y="844550"/>
            <a:ext cx="627381" cy="757545"/>
          </a:xfrm>
          <a:custGeom>
            <a:avLst/>
            <a:gdLst>
              <a:gd name="txL" fmla="*/ 0 w 568"/>
              <a:gd name="txT" fmla="*/ 0 h 474"/>
              <a:gd name="txR" fmla="*/ 568 w 568"/>
              <a:gd name="txB" fmla="*/ 474 h 474"/>
            </a:gdLst>
            <a:ahLst/>
            <a:cxnLst>
              <a:cxn ang="0">
                <a:pos x="0" y="0"/>
              </a:cxn>
              <a:cxn ang="0">
                <a:pos x="568" y="2"/>
              </a:cxn>
              <a:cxn ang="0">
                <a:pos x="438" y="474"/>
              </a:cxn>
              <a:cxn ang="0">
                <a:pos x="0" y="474"/>
              </a:cxn>
              <a:cxn ang="0">
                <a:pos x="0" y="0"/>
              </a:cxn>
            </a:cxnLst>
            <a:rect l="txL" t="txT" r="txR" b="txB"/>
            <a:pathLst>
              <a:path w="568" h="474">
                <a:moveTo>
                  <a:pt x="0" y="0"/>
                </a:moveTo>
                <a:lnTo>
                  <a:pt x="568" y="2"/>
                </a:lnTo>
                <a:cubicBezTo>
                  <a:pt x="568" y="2"/>
                  <a:pt x="496" y="240"/>
                  <a:pt x="438" y="474"/>
                </a:cubicBezTo>
                <a:cubicBezTo>
                  <a:pt x="219" y="474"/>
                  <a:pt x="0" y="474"/>
                  <a:pt x="0" y="47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000">
              <a:alpha val="79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7178" name="Line 123"/>
          <p:cNvSpPr/>
          <p:nvPr userDrawn="1"/>
        </p:nvSpPr>
        <p:spPr>
          <a:xfrm>
            <a:off x="3175" y="831850"/>
            <a:ext cx="1247775" cy="6350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Freeform 129"/>
          <p:cNvSpPr/>
          <p:nvPr userDrawn="1"/>
        </p:nvSpPr>
        <p:spPr>
          <a:xfrm>
            <a:off x="1269" y="1643376"/>
            <a:ext cx="492753" cy="2703836"/>
          </a:xfrm>
          <a:custGeom>
            <a:avLst/>
            <a:gdLst>
              <a:gd name="txL" fmla="*/ 0 w 435"/>
              <a:gd name="txT" fmla="*/ 0 h 1734"/>
              <a:gd name="txR" fmla="*/ 435 w 435"/>
              <a:gd name="txB" fmla="*/ 1734 h 1734"/>
            </a:gdLst>
            <a:ahLst/>
            <a:cxnLst>
              <a:cxn ang="0">
                <a:pos x="0" y="0"/>
              </a:cxn>
              <a:cxn ang="0">
                <a:pos x="435" y="3"/>
              </a:cxn>
              <a:cxn ang="0">
                <a:pos x="243" y="1734"/>
              </a:cxn>
              <a:cxn ang="0">
                <a:pos x="0" y="1734"/>
              </a:cxn>
              <a:cxn ang="0">
                <a:pos x="0" y="0"/>
              </a:cxn>
            </a:cxnLst>
            <a:rect l="txL" t="txT" r="txR" b="txB"/>
            <a:pathLst>
              <a:path w="435" h="1734">
                <a:moveTo>
                  <a:pt x="0" y="0"/>
                </a:moveTo>
                <a:cubicBezTo>
                  <a:pt x="411" y="3"/>
                  <a:pt x="214" y="3"/>
                  <a:pt x="435" y="3"/>
                </a:cubicBezTo>
                <a:cubicBezTo>
                  <a:pt x="222" y="837"/>
                  <a:pt x="243" y="1734"/>
                  <a:pt x="243" y="1734"/>
                </a:cubicBezTo>
                <a:lnTo>
                  <a:pt x="0" y="1734"/>
                </a:lnTo>
                <a:cubicBezTo>
                  <a:pt x="0" y="1734"/>
                  <a:pt x="0" y="0"/>
                  <a:pt x="0" y="0"/>
                </a:cubicBezTo>
                <a:close/>
              </a:path>
            </a:pathLst>
          </a:custGeom>
          <a:solidFill>
            <a:srgbClr val="008000">
              <a:alpha val="75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21" name="Freeform 130"/>
          <p:cNvSpPr/>
          <p:nvPr userDrawn="1"/>
        </p:nvSpPr>
        <p:spPr>
          <a:xfrm>
            <a:off x="1897" y="4375150"/>
            <a:ext cx="273050" cy="723900"/>
          </a:xfrm>
          <a:custGeom>
            <a:avLst/>
            <a:gdLst>
              <a:gd name="txL" fmla="*/ 0 w 258"/>
              <a:gd name="txT" fmla="*/ 0 h 456"/>
              <a:gd name="txR" fmla="*/ 258 w 258"/>
              <a:gd name="txB" fmla="*/ 456 h 456"/>
            </a:gdLst>
            <a:ahLst/>
            <a:cxnLst>
              <a:cxn ang="0">
                <a:pos x="0" y="0"/>
              </a:cxn>
              <a:cxn ang="0">
                <a:pos x="243" y="0"/>
              </a:cxn>
              <a:cxn ang="0">
                <a:pos x="258" y="453"/>
              </a:cxn>
              <a:cxn ang="0">
                <a:pos x="0" y="456"/>
              </a:cxn>
              <a:cxn ang="0">
                <a:pos x="0" y="0"/>
              </a:cxn>
            </a:cxnLst>
            <a:rect l="txL" t="txT" r="txR" b="txB"/>
            <a:pathLst>
              <a:path w="258" h="456">
                <a:moveTo>
                  <a:pt x="0" y="0"/>
                </a:moveTo>
                <a:lnTo>
                  <a:pt x="243" y="0"/>
                </a:lnTo>
                <a:lnTo>
                  <a:pt x="258" y="453"/>
                </a:lnTo>
                <a:lnTo>
                  <a:pt x="0" y="456"/>
                </a:lnTo>
                <a:lnTo>
                  <a:pt x="0" y="0"/>
                </a:lnTo>
                <a:close/>
              </a:path>
            </a:pathLst>
          </a:custGeom>
          <a:solidFill>
            <a:srgbClr val="008000">
              <a:alpha val="91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lvl="0" eaLnBrk="1" fontAlgn="base" hangingPunct="1"/>
            <a:endParaRPr lang="zh-CN" altLang="en-US" strike="noStrike" noProof="1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幼圆" panose="02010509060101010101" pitchFamily="49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hyperlink" Target="&#25506;&#31350;&#21387;&#21147;&#30340;&#20316;&#29992;&#25928;&#26524;.fl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jpeg"/><Relationship Id="rId2" Type="http://schemas.openxmlformats.org/officeDocument/2006/relationships/video" Target="file:///C:\Documents%20and%20Settings\jhj1\&#26700;&#38754;\yaliyaqiang\&#38025;&#38025;&#23376;.mpg" TargetMode="External"/><Relationship Id="rId1" Type="http://schemas.microsoft.com/office/2007/relationships/media" Target="file:///C:\Documents%20and%20Settings\jhj1\&#26700;&#38754;\yaliyaqiang\&#38025;&#38025;&#23376;.mpg" TargetMode="Externa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ports.sohu.com/20071203/n253775402.s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5.wmf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pic>
        <p:nvPicPr>
          <p:cNvPr id="7171" name="Picture 2" descr="DSCF0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1628775"/>
            <a:ext cx="37719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3" descr="DSCF0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628775"/>
            <a:ext cx="378142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250825" y="765175"/>
            <a:ext cx="8893175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观察下图</a:t>
            </a:r>
            <a:r>
              <a:rPr kumimoji="0" lang="en-US" altLang="zh-CN" sz="4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,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你有没有想到什么问题？</a:t>
            </a:r>
          </a:p>
        </p:txBody>
      </p:sp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539750" y="4508500"/>
            <a:ext cx="3889375" cy="17399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小小的蝉怎么能把细细的口器插入厚厚的树皮呢？</a:t>
            </a:r>
          </a:p>
        </p:txBody>
      </p:sp>
      <p:sp>
        <p:nvSpPr>
          <p:cNvPr id="225286" name="Text Box 6"/>
          <p:cNvSpPr txBox="1">
            <a:spLocks noChangeArrowheads="1"/>
          </p:cNvSpPr>
          <p:nvPr/>
        </p:nvSpPr>
        <p:spPr bwMode="auto">
          <a:xfrm>
            <a:off x="4859338" y="4497388"/>
            <a:ext cx="3889375" cy="17399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笨重的骆驼怎么能背着沉重的货物行走松软的沙漠中？</a:t>
            </a:r>
          </a:p>
        </p:txBody>
      </p:sp>
      <p:pic>
        <p:nvPicPr>
          <p:cNvPr id="7176" name="Picture 7" descr="a0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5565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2349500"/>
            <a:ext cx="908050" cy="5286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800" b="1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猜想</a:t>
            </a:r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2786063" y="2357438"/>
            <a:ext cx="4113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压力的作用效果可能与：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6063" y="3071813"/>
            <a:ext cx="23272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压力大小</a:t>
            </a:r>
            <a:r>
              <a:rPr lang="zh-CN" altLang="en-US" sz="2800" b="1">
                <a:solidFill>
                  <a:srgbClr val="00B0F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有关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11850" y="3071813"/>
            <a:ext cx="23272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受力面积</a:t>
            </a:r>
            <a:r>
              <a:rPr lang="zh-CN" altLang="en-US" sz="28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1750" y="1285875"/>
            <a:ext cx="4852988" cy="5445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800" b="1" noProof="1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pitchFamily="2" charset="-122"/>
              </a:rPr>
              <a:t>探究影响压力作用效果的因素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750" y="4005263"/>
            <a:ext cx="1622425" cy="5286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800" b="1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实验方法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43213" y="4000500"/>
            <a:ext cx="19700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控制变量法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750" y="5229225"/>
            <a:ext cx="1622425" cy="5286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800" b="1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实验装置</a:t>
            </a:r>
          </a:p>
        </p:txBody>
      </p:sp>
      <p:pic>
        <p:nvPicPr>
          <p:cNvPr id="11" name="Picture 5" descr="Snap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716338"/>
            <a:ext cx="29527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14625" y="5214938"/>
            <a:ext cx="30416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小桌、海绵、砝码</a:t>
            </a:r>
          </a:p>
        </p:txBody>
      </p:sp>
      <p:sp>
        <p:nvSpPr>
          <p:cNvPr id="3" name="文本框 2">
            <a:hlinkClick r:id="rId4" action="ppaction://hlinkfile"/>
          </p:cNvPr>
          <p:cNvSpPr txBox="1"/>
          <p:nvPr/>
        </p:nvSpPr>
        <p:spPr>
          <a:xfrm>
            <a:off x="4088130" y="614553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视频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1480" y="382905"/>
            <a:ext cx="47777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sym typeface="+mn-ea"/>
              </a:rPr>
              <a:t>二、压力的作用效果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386" grpId="0"/>
      <p:bldP spid="4" grpId="0"/>
      <p:bldP spid="7" grpId="0" animBg="1"/>
      <p:bldP spid="8" grpId="0" animBg="1"/>
      <p:bldP spid="9" grpId="0"/>
      <p:bldP spid="10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400" y="928688"/>
            <a:ext cx="1622425" cy="5286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r>
              <a:rPr lang="zh-CN" altLang="en-US" sz="2800" b="1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实验过程</a:t>
            </a:r>
          </a:p>
        </p:txBody>
      </p:sp>
      <p:pic>
        <p:nvPicPr>
          <p:cNvPr id="54275" name="Picture 4" descr="Snap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690688"/>
            <a:ext cx="3527425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 descr="Snap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690688"/>
            <a:ext cx="374491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8313" y="4508500"/>
            <a:ext cx="8358187" cy="1765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en-US" sz="3000" b="1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实验表明：压力的作用效果与</a:t>
            </a:r>
            <a:r>
              <a:rPr lang="zh-CN" altLang="en-US" sz="3000" b="1" u="sng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3000" b="1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有关。</a:t>
            </a:r>
            <a:r>
              <a:rPr lang="zh-CN" altLang="en-US" sz="3000" b="1" noProof="1">
                <a:solidFill>
                  <a:schemeClr val="hlin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受力面积</a:t>
            </a:r>
            <a:r>
              <a:rPr lang="zh-CN" altLang="en-US" sz="3000" b="1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一定时，</a:t>
            </a:r>
            <a:r>
              <a:rPr lang="en-US" altLang="zh-CN" sz="3000" b="1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3000" b="1" noProof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越大，压力的作用效果越明显。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95963" y="4564063"/>
            <a:ext cx="17145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压力大小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38575" y="5111750"/>
            <a:ext cx="9493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压力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 descr="Snap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1184275"/>
            <a:ext cx="3852863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5" descr="Snap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5850" y="1166813"/>
            <a:ext cx="3779838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625" y="4292600"/>
            <a:ext cx="8175625" cy="17653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en-US" sz="3000" b="1" noProof="1">
                <a:latin typeface="宋体" panose="02010600030101010101" pitchFamily="2" charset="-122"/>
                <a:ea typeface="华文楷体" panose="02010600040101010101" pitchFamily="2" charset="-122"/>
              </a:rPr>
              <a:t>实验表明：压力的作用效果与</a:t>
            </a:r>
            <a:r>
              <a:rPr lang="zh-CN" altLang="en-US" sz="3000" b="1" u="sng" noProof="1">
                <a:latin typeface="宋体" panose="02010600030101010101" pitchFamily="2" charset="-122"/>
                <a:ea typeface="华文楷体" panose="02010600040101010101" pitchFamily="2" charset="-122"/>
              </a:rPr>
              <a:t>　　　　　</a:t>
            </a:r>
            <a:r>
              <a:rPr lang="zh-CN" altLang="en-US" sz="3000" b="1" noProof="1">
                <a:latin typeface="宋体" panose="02010600030101010101" pitchFamily="2" charset="-122"/>
                <a:ea typeface="华文楷体" panose="02010600040101010101" pitchFamily="2" charset="-122"/>
              </a:rPr>
              <a:t>有关。</a:t>
            </a:r>
            <a:r>
              <a:rPr lang="zh-CN" altLang="en-US" sz="3000" b="1" noProof="1">
                <a:solidFill>
                  <a:schemeClr val="hlink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压力</a:t>
            </a:r>
            <a:r>
              <a:rPr lang="zh-CN" altLang="en-US" sz="3000" b="1" noProof="1">
                <a:latin typeface="宋体" panose="02010600030101010101" pitchFamily="2" charset="-122"/>
                <a:ea typeface="华文楷体" panose="02010600040101010101" pitchFamily="2" charset="-122"/>
              </a:rPr>
              <a:t>一定时，</a:t>
            </a:r>
            <a:r>
              <a:rPr lang="zh-CN" altLang="en-US" sz="3000" b="1" u="sng" noProof="1">
                <a:latin typeface="宋体" panose="02010600030101010101" pitchFamily="2" charset="-122"/>
                <a:ea typeface="华文楷体" panose="02010600040101010101" pitchFamily="2" charset="-122"/>
              </a:rPr>
              <a:t>　　　　      　</a:t>
            </a:r>
            <a:r>
              <a:rPr lang="zh-CN" altLang="en-US" sz="3000" b="1" noProof="1">
                <a:latin typeface="宋体" panose="02010600030101010101" pitchFamily="2" charset="-122"/>
                <a:ea typeface="华文楷体" panose="02010600040101010101" pitchFamily="2" charset="-122"/>
              </a:rPr>
              <a:t>，压力的作用效果越明显。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78475" y="4337050"/>
            <a:ext cx="22828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受力面积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32138" y="4895850"/>
            <a:ext cx="24796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受力面积越小</a:t>
            </a:r>
          </a:p>
        </p:txBody>
      </p:sp>
      <p:sp>
        <p:nvSpPr>
          <p:cNvPr id="55303" name="文本框 1"/>
          <p:cNvSpPr txBox="1">
            <a:spLocks noChangeArrowheads="1"/>
          </p:cNvSpPr>
          <p:nvPr/>
        </p:nvSpPr>
        <p:spPr bwMode="auto">
          <a:xfrm>
            <a:off x="428625" y="327025"/>
            <a:ext cx="2225675" cy="884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实验过程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244738" name="Text Box 2"/>
          <p:cNvSpPr txBox="1">
            <a:spLocks noChangeArrowheads="1"/>
          </p:cNvSpPr>
          <p:nvPr/>
        </p:nvSpPr>
        <p:spPr bwMode="auto">
          <a:xfrm>
            <a:off x="361950" y="550863"/>
            <a:ext cx="206248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结论</a:t>
            </a:r>
            <a:r>
              <a:rPr kumimoji="0" lang="zh-CN" altLang="en-US" sz="6000" kern="1200" cap="none" spc="0" normalizeH="0" baseline="0" noProof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：</a:t>
            </a:r>
          </a:p>
        </p:txBody>
      </p:sp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395288" y="1700213"/>
            <a:ext cx="9144000" cy="1555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en-US" altLang="zh-CN" sz="4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1</a:t>
            </a:r>
            <a:r>
              <a:rPr kumimoji="0" lang="zh-CN" altLang="en-US" sz="4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、受力面积相同时，</a:t>
            </a:r>
            <a:r>
              <a:rPr kumimoji="0" lang="zh-CN" altLang="en-US" sz="4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压力越大</a:t>
            </a:r>
            <a:r>
              <a:rPr kumimoji="0" lang="zh-CN" altLang="en-US" sz="4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，压力的作用效果越明显</a:t>
            </a:r>
          </a:p>
        </p:txBody>
      </p:sp>
      <p:sp>
        <p:nvSpPr>
          <p:cNvPr id="244740" name="Text Box 4"/>
          <p:cNvSpPr txBox="1">
            <a:spLocks noChangeArrowheads="1"/>
          </p:cNvSpPr>
          <p:nvPr/>
        </p:nvSpPr>
        <p:spPr bwMode="auto">
          <a:xfrm>
            <a:off x="395288" y="3429000"/>
            <a:ext cx="9144000" cy="1555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en-US" altLang="zh-CN" sz="4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2</a:t>
            </a:r>
            <a:r>
              <a:rPr kumimoji="0" lang="zh-CN" altLang="en-US" sz="4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、压力相同时，</a:t>
            </a:r>
            <a:r>
              <a:rPr kumimoji="0" lang="zh-CN" altLang="en-US" sz="4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受力面</a:t>
            </a:r>
            <a:r>
              <a:rPr kumimoji="0" lang="zh-CN" altLang="en-US" sz="48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积越小，</a:t>
            </a:r>
            <a:r>
              <a:rPr kumimoji="0" lang="zh-CN" altLang="en-US" sz="4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压力的作用效果越明显</a:t>
            </a:r>
          </a:p>
        </p:txBody>
      </p:sp>
      <p:pic>
        <p:nvPicPr>
          <p:cNvPr id="26630" name="Picture 5" descr="a0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65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 bldLvl="0" animBg="1"/>
      <p:bldP spid="244739" grpId="0" bldLvl="0" animBg="1"/>
      <p:bldP spid="2447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pic>
        <p:nvPicPr>
          <p:cNvPr id="24576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68413"/>
            <a:ext cx="5580063" cy="3313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3200400" y="342900"/>
            <a:ext cx="245745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体    验</a:t>
            </a:r>
          </a:p>
        </p:txBody>
      </p:sp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755650" y="4868863"/>
            <a:ext cx="7275513" cy="1798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接触笔尖的手指受压的感觉比另一手指要强得多，且越用力这种感觉越明显。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0" lang="en-US" altLang="zh-CN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4" name="Picture 5" descr="a0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55650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66" name="Text Box 6"/>
          <p:cNvSpPr txBox="1">
            <a:spLocks noChangeArrowheads="1"/>
          </p:cNvSpPr>
          <p:nvPr/>
        </p:nvSpPr>
        <p:spPr bwMode="auto">
          <a:xfrm>
            <a:off x="611188" y="5876925"/>
            <a:ext cx="8153400" cy="8239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4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怎样表示压力的作用效果呢？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0017 0.00463 L -0.00017 -0.06751 " pathEditMode="relative" rAng="0" ptsTypes="AA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00"/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82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82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 bldLvl="0" animBg="1"/>
      <p:bldP spid="245764" grpId="0" bldLvl="0" animBg="1"/>
      <p:bldP spid="24576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250882" name="Text Box 2"/>
          <p:cNvSpPr txBox="1">
            <a:spLocks noChangeArrowheads="1"/>
          </p:cNvSpPr>
          <p:nvPr/>
        </p:nvSpPr>
        <p:spPr bwMode="auto">
          <a:xfrm>
            <a:off x="1187450" y="2093913"/>
            <a:ext cx="1295400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其中：</a:t>
            </a:r>
          </a:p>
        </p:txBody>
      </p:sp>
      <p:sp>
        <p:nvSpPr>
          <p:cNvPr id="250883" name="Text Box 3"/>
          <p:cNvSpPr txBox="1">
            <a:spLocks noChangeArrowheads="1"/>
          </p:cNvSpPr>
          <p:nvPr/>
        </p:nvSpPr>
        <p:spPr bwMode="auto">
          <a:xfrm>
            <a:off x="2439988" y="2236788"/>
            <a:ext cx="3962400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F 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  <a:cs typeface="+mn-cs"/>
              </a:rPr>
              <a:t>—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压力；单位：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N</a:t>
            </a:r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1920875" y="2830830"/>
            <a:ext cx="6578600" cy="1383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S 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  <a:cs typeface="+mn-cs"/>
              </a:rPr>
              <a:t>—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受力面积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.( 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指完全接触的面积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     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或取小面积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 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单位：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m</a:t>
            </a:r>
            <a:r>
              <a:rPr kumimoji="0" lang="en-US" altLang="zh-CN" sz="2800" b="1" kern="1200" cap="none" spc="0" normalizeH="0" baseline="30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(1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厘米</a:t>
            </a:r>
            <a:r>
              <a:rPr kumimoji="0" lang="en-US" altLang="zh-CN" sz="2800" b="1" kern="1200" cap="none" spc="0" normalizeH="0" baseline="30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 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= 10 </a:t>
            </a:r>
            <a:r>
              <a:rPr kumimoji="0" lang="en-US" altLang="zh-CN" sz="2800" b="1" kern="1200" cap="none" spc="0" normalizeH="0" baseline="30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-4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米</a:t>
            </a:r>
            <a:r>
              <a:rPr kumimoji="0" lang="en-US" altLang="zh-CN" sz="2800" b="1" kern="1200" cap="none" spc="0" normalizeH="0" baseline="30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2)</a:t>
            </a:r>
          </a:p>
        </p:txBody>
      </p:sp>
      <p:sp>
        <p:nvSpPr>
          <p:cNvPr id="250885" name="Text Box 5"/>
          <p:cNvSpPr txBox="1">
            <a:spLocks noChangeArrowheads="1"/>
          </p:cNvSpPr>
          <p:nvPr/>
        </p:nvSpPr>
        <p:spPr bwMode="auto">
          <a:xfrm>
            <a:off x="1014413" y="917575"/>
            <a:ext cx="2224088" cy="5794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计算公式：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2855278" y="817245"/>
            <a:ext cx="2543175" cy="1204913"/>
            <a:chOff x="0" y="0"/>
            <a:chExt cx="1602" cy="759"/>
          </a:xfrm>
        </p:grpSpPr>
        <p:sp>
          <p:nvSpPr>
            <p:cNvPr id="250887" name="Text Box 7"/>
            <p:cNvSpPr txBox="1">
              <a:spLocks noChangeArrowheads="1"/>
            </p:cNvSpPr>
            <p:nvPr/>
          </p:nvSpPr>
          <p:spPr bwMode="auto">
            <a:xfrm>
              <a:off x="0" y="205"/>
              <a:ext cx="792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压强 </a:t>
              </a:r>
              <a:r>
                <a:rPr kumimoji="0" lang="en-US" altLang="zh-CN" sz="28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=</a:t>
              </a:r>
            </a:p>
          </p:txBody>
        </p:sp>
        <p:sp>
          <p:nvSpPr>
            <p:cNvPr id="32786" name="Line 8"/>
            <p:cNvSpPr/>
            <p:nvPr/>
          </p:nvSpPr>
          <p:spPr>
            <a:xfrm>
              <a:off x="634" y="369"/>
              <a:ext cx="720" cy="0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0889" name="Text Box 9"/>
            <p:cNvSpPr txBox="1">
              <a:spLocks noChangeArrowheads="1"/>
            </p:cNvSpPr>
            <p:nvPr/>
          </p:nvSpPr>
          <p:spPr bwMode="auto">
            <a:xfrm>
              <a:off x="730" y="0"/>
              <a:ext cx="566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压力</a:t>
              </a:r>
            </a:p>
          </p:txBody>
        </p:sp>
        <p:sp>
          <p:nvSpPr>
            <p:cNvPr id="250890" name="Text Box 10"/>
            <p:cNvSpPr txBox="1">
              <a:spLocks noChangeArrowheads="1"/>
            </p:cNvSpPr>
            <p:nvPr/>
          </p:nvSpPr>
          <p:spPr bwMode="auto">
            <a:xfrm>
              <a:off x="586" y="432"/>
              <a:ext cx="1016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受力面积</a:t>
              </a: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5891848" y="817563"/>
            <a:ext cx="1235075" cy="1204912"/>
            <a:chOff x="0" y="0"/>
            <a:chExt cx="778" cy="759"/>
          </a:xfrm>
        </p:grpSpPr>
        <p:sp>
          <p:nvSpPr>
            <p:cNvPr id="250892" name="Text Box 12"/>
            <p:cNvSpPr txBox="1">
              <a:spLocks noChangeArrowheads="1"/>
            </p:cNvSpPr>
            <p:nvPr/>
          </p:nvSpPr>
          <p:spPr bwMode="auto">
            <a:xfrm>
              <a:off x="0" y="218"/>
              <a:ext cx="455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altLang="zh-CN" sz="2800" b="1" kern="1200" cap="none" spc="0" normalizeH="0" baseline="0" noProof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P =</a:t>
              </a:r>
            </a:p>
          </p:txBody>
        </p:sp>
        <p:sp>
          <p:nvSpPr>
            <p:cNvPr id="32782" name="Line 13"/>
            <p:cNvSpPr/>
            <p:nvPr/>
          </p:nvSpPr>
          <p:spPr>
            <a:xfrm>
              <a:off x="442" y="382"/>
              <a:ext cx="336" cy="0"/>
            </a:xfrm>
            <a:prstGeom prst="line">
              <a:avLst/>
            </a:prstGeom>
            <a:ln w="127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0894" name="Text Box 14"/>
            <p:cNvSpPr txBox="1">
              <a:spLocks noChangeArrowheads="1"/>
            </p:cNvSpPr>
            <p:nvPr/>
          </p:nvSpPr>
          <p:spPr bwMode="auto">
            <a:xfrm>
              <a:off x="490" y="0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F</a:t>
              </a:r>
            </a:p>
          </p:txBody>
        </p:sp>
        <p:sp>
          <p:nvSpPr>
            <p:cNvPr id="250895" name="Text Box 15"/>
            <p:cNvSpPr txBox="1">
              <a:spLocks noChangeArrowheads="1"/>
            </p:cNvSpPr>
            <p:nvPr/>
          </p:nvSpPr>
          <p:spPr bwMode="auto">
            <a:xfrm>
              <a:off x="490" y="432"/>
              <a:ext cx="228" cy="32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S</a:t>
              </a:r>
            </a:p>
          </p:txBody>
        </p:sp>
      </p:grpSp>
      <p:sp>
        <p:nvSpPr>
          <p:cNvPr id="250896" name="Text Box 16"/>
          <p:cNvSpPr txBox="1">
            <a:spLocks noChangeArrowheads="1"/>
          </p:cNvSpPr>
          <p:nvPr/>
        </p:nvSpPr>
        <p:spPr bwMode="auto">
          <a:xfrm>
            <a:off x="1187133" y="4204018"/>
            <a:ext cx="7626350" cy="9461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压强单位：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帕斯卡（ 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Pa</a:t>
            </a:r>
            <a:r>
              <a:rPr kumimoji="0" lang="en-US" altLang="zh-CN" sz="28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r>
              <a:rPr kumimoji="0" lang="zh-CN" altLang="en-US" sz="2800" b="1" kern="1200" cap="none" spc="0" normalizeH="0" baseline="30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30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 Pa  = 1 N / m</a:t>
            </a:r>
            <a:r>
              <a:rPr kumimoji="0" lang="en-US" altLang="zh-CN" sz="2800" b="1" kern="1200" cap="none" spc="0" normalizeH="0" baseline="3000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</a:p>
        </p:txBody>
      </p:sp>
      <p:sp>
        <p:nvSpPr>
          <p:cNvPr id="250897" name="Text Box 17"/>
          <p:cNvSpPr txBox="1">
            <a:spLocks noChangeArrowheads="1"/>
          </p:cNvSpPr>
          <p:nvPr/>
        </p:nvSpPr>
        <p:spPr bwMode="auto">
          <a:xfrm>
            <a:off x="1187133" y="5150168"/>
            <a:ext cx="716280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含义</a:t>
            </a:r>
            <a:r>
              <a:rPr kumimoji="0" lang="en-US" altLang="zh-CN" sz="28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1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米</a:t>
            </a:r>
            <a:r>
              <a:rPr kumimoji="0" lang="en-US" altLang="zh-CN" sz="2800" b="1" kern="1200" cap="none" spc="0" normalizeH="0" baseline="30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的面积上受到的压力是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牛</a:t>
            </a:r>
          </a:p>
        </p:txBody>
      </p:sp>
      <p:sp>
        <p:nvSpPr>
          <p:cNvPr id="250898" name="Text Box 18"/>
          <p:cNvSpPr txBox="1">
            <a:spLocks noChangeArrowheads="1"/>
          </p:cNvSpPr>
          <p:nvPr/>
        </p:nvSpPr>
        <p:spPr bwMode="auto">
          <a:xfrm>
            <a:off x="4614863" y="3684588"/>
            <a:ext cx="184150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zh-CN" altLang="zh-CN" sz="2800" b="1" kern="1200" cap="none" spc="0" normalizeH="0" baseline="0" noProof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80" name="Picture 19" descr="a0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650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06805" y="224155"/>
            <a:ext cx="2437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三：压强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9260" y="5672455"/>
            <a:ext cx="79851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将一张报纸对折一下，平铺在地面上，对地面的压强约为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1 Pa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。    一粒西瓜籽放在水平地面上对地面的压强约为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4p</a:t>
            </a:r>
            <a:r>
              <a:rPr lang="en-US" altLang="zh-CN" sz="2400" b="1" baseline="-25000">
                <a:solidFill>
                  <a:srgbClr val="0070C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a</a:t>
            </a:r>
            <a:endParaRPr lang="en-US" altLang="zh-CN" sz="2400" b="1" baseline="-25000" noProof="1">
              <a:solidFill>
                <a:srgbClr val="0070C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0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0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50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 bldLvl="0" animBg="1"/>
      <p:bldP spid="250883" grpId="0" bldLvl="0" animBg="1"/>
      <p:bldP spid="250884" grpId="0" bldLvl="0" animBg="1"/>
      <p:bldP spid="250885" grpId="0" bldLvl="0" animBg="1"/>
      <p:bldP spid="250896" grpId="0" bldLvl="0" animBg="1"/>
      <p:bldP spid="25089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33795" name="Rectangle 2"/>
          <p:cNvSpPr/>
          <p:nvPr/>
        </p:nvSpPr>
        <p:spPr>
          <a:xfrm>
            <a:off x="4256088" y="32353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6" name="AutoShape 3" descr="Pascal_2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7" name="Rectangle 4"/>
          <p:cNvSpPr/>
          <p:nvPr/>
        </p:nvSpPr>
        <p:spPr>
          <a:xfrm>
            <a:off x="4256088" y="32353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8" name="AutoShape 5" descr="Pascal_2"/>
          <p:cNvSpPr>
            <a:spLocks noChangeAspect="1"/>
          </p:cNvSpPr>
          <p:nvPr/>
        </p:nvSpPr>
        <p:spPr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1910" name="Picture 6" descr="http:/humbabe.arc.nasa.gov/mgcm/micromet/Blaise_Pascal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39750" y="692150"/>
            <a:ext cx="3810000" cy="525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1911" name="Text Box 7"/>
          <p:cNvSpPr txBox="1">
            <a:spLocks noChangeArrowheads="1"/>
          </p:cNvSpPr>
          <p:nvPr/>
        </p:nvSpPr>
        <p:spPr bwMode="auto">
          <a:xfrm>
            <a:off x="4800600" y="1006475"/>
            <a:ext cx="3352800" cy="4362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帕斯卡是法国数学家和物理学家，帕斯卡在物理学方面的主要成就是对流体静力学和大气压强的研究。为了纪念帕斯卡，人们用他的名字来命名压强的单位</a:t>
            </a:r>
            <a:r>
              <a:rPr kumimoji="0" lang="en-US" altLang="zh-CN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帕斯卡。</a:t>
            </a:r>
          </a:p>
        </p:txBody>
      </p:sp>
      <p:pic>
        <p:nvPicPr>
          <p:cNvPr id="33801" name="Picture 8" descr="a0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55650" cy="75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51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611505" y="246698"/>
            <a:ext cx="2324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>
                <a:solidFill>
                  <a:srgbClr val="FFFFFF"/>
                </a:solidFill>
                <a:latin typeface="Calibri" panose="020F0502020204030204" charset="0"/>
                <a:sym typeface="+mn-ea"/>
              </a:rPr>
              <a:t>例</a:t>
            </a:r>
            <a:r>
              <a:rPr lang="zh-CN" altLang="en-US" sz="280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例题</a:t>
            </a:r>
            <a:r>
              <a:rPr lang="zh-CN" altLang="en-US" sz="2800" b="1">
                <a:solidFill>
                  <a:srgbClr val="FFFFFF"/>
                </a:solidFill>
                <a:latin typeface="Calibri" panose="020F0502020204030204" charset="0"/>
                <a:sym typeface="+mn-ea"/>
              </a:rPr>
              <a:t>例题题</a:t>
            </a:r>
            <a:endParaRPr lang="zh-CN" altLang="en-US" sz="2800" b="1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388" y="979488"/>
            <a:ext cx="8429625" cy="1143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>
              <a:lnSpc>
                <a:spcPct val="12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水平桌面上放一本书，书所受的重力为</a:t>
            </a:r>
            <a:r>
              <a:rPr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3 N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，与桌面的接触面积为</a:t>
            </a:r>
            <a:r>
              <a:rPr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5 × 10</a:t>
            </a:r>
            <a:r>
              <a:rPr lang="en-US" altLang="zh-CN" sz="2800" b="1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-2 </a:t>
            </a:r>
            <a:r>
              <a:rPr lang="en-US" altLang="zh-CN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m</a:t>
            </a:r>
            <a:r>
              <a:rPr lang="en-US" altLang="zh-CN" sz="2800" b="1" baseline="30000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，计算书对桌面的压强。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350" y="2708275"/>
            <a:ext cx="12239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即：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6725" y="2276475"/>
            <a:ext cx="61928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解：</a:t>
            </a:r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书对桌面的压力等于它的重力，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22488" y="2779713"/>
            <a:ext cx="19161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  <a:ea typeface="华文楷体" panose="02010600040101010101" pitchFamily="2" charset="-122"/>
              </a:rPr>
              <a:t>F</a:t>
            </a:r>
            <a:r>
              <a:rPr lang="zh-CN" altLang="en-US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＝</a:t>
            </a:r>
            <a:r>
              <a:rPr lang="en-US" altLang="zh-CN" sz="2800" b="1" i="1">
                <a:latin typeface="Times New Roman" panose="02020603050405020304" pitchFamily="18" charset="0"/>
                <a:ea typeface="华文楷体" panose="02010600040101010101" pitchFamily="2" charset="-122"/>
              </a:rPr>
              <a:t>G</a:t>
            </a:r>
            <a:r>
              <a:rPr lang="zh-CN" altLang="en-US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3 N</a:t>
            </a:r>
            <a:endParaRPr lang="zh-CN" altLang="en-US" sz="28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31913" y="3284538"/>
            <a:ext cx="26844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桌面的受力面积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211638" y="3284538"/>
            <a:ext cx="24876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  <a:ea typeface="华文楷体" panose="02010600040101010101" pitchFamily="2" charset="-122"/>
              </a:rPr>
              <a:t>S</a:t>
            </a:r>
            <a:r>
              <a:rPr lang="zh-CN" altLang="en-US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5 × 10</a:t>
            </a:r>
            <a:r>
              <a:rPr lang="en-US" altLang="zh-CN" sz="2800" b="1" baseline="30000">
                <a:latin typeface="Times New Roman" panose="02020603050405020304" pitchFamily="18" charset="0"/>
                <a:ea typeface="华文楷体" panose="02010600040101010101" pitchFamily="2" charset="-122"/>
              </a:rPr>
              <a:t>-2 </a:t>
            </a:r>
            <a:r>
              <a:rPr lang="en-US" altLang="zh-CN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m</a:t>
            </a:r>
            <a:r>
              <a:rPr lang="en-US" altLang="zh-CN" sz="2800" b="1" baseline="30000">
                <a:latin typeface="Times New Roman" panose="02020603050405020304" pitchFamily="18" charset="0"/>
                <a:ea typeface="华文楷体" panose="02010600040101010101" pitchFamily="2" charset="-122"/>
              </a:rPr>
              <a:t>2</a:t>
            </a:r>
            <a:endParaRPr lang="zh-CN" altLang="en-US" sz="2800" b="1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19250" y="3716338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所以压强</a:t>
            </a:r>
          </a:p>
        </p:txBody>
      </p:sp>
      <p:graphicFrame>
        <p:nvGraphicFramePr>
          <p:cNvPr id="10" name="Object 2"/>
          <p:cNvGraphicFramePr/>
          <p:nvPr/>
        </p:nvGraphicFramePr>
        <p:xfrm>
          <a:off x="3203575" y="3860800"/>
          <a:ext cx="466883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4" imgW="1853565" imgH="431800" progId="Equation.DSMT4">
                  <p:embed/>
                </p:oleObj>
              </mc:Choice>
              <mc:Fallback>
                <p:oleObj r:id="rId4" imgW="1853565" imgH="431800" progId="Equation.DSMT4">
                  <p:embed/>
                  <p:pic>
                    <p:nvPicPr>
                      <p:cNvPr id="0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3575" y="3860800"/>
                        <a:ext cx="4668838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1188" y="4797425"/>
            <a:ext cx="57610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华文楷体" panose="02010600040101010101" pitchFamily="2" charset="-122"/>
              </a:rPr>
              <a:t>答：书对桌面的压强为</a:t>
            </a:r>
            <a:r>
              <a:rPr lang="en-US" altLang="zh-CN" sz="2800" b="1">
                <a:latin typeface="Times New Roman" panose="02020603050405020304" pitchFamily="18" charset="0"/>
                <a:ea typeface="华文楷体" panose="02010600040101010101" pitchFamily="2" charset="-122"/>
              </a:rPr>
              <a:t>60 Pa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1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pic>
        <p:nvPicPr>
          <p:cNvPr id="2" name="Picture 12"/>
          <p:cNvPicPr>
            <a:picLocks noChangeAspect="1"/>
          </p:cNvPicPr>
          <p:nvPr/>
        </p:nvPicPr>
        <p:blipFill>
          <a:blip r:embed="rId4"/>
          <a:srcRect t="19781" b="10413"/>
          <a:stretch>
            <a:fillRect/>
          </a:stretch>
        </p:blipFill>
        <p:spPr>
          <a:xfrm>
            <a:off x="5181600" y="2133600"/>
            <a:ext cx="35052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6"/>
          <p:cNvSpPr/>
          <p:nvPr/>
        </p:nvSpPr>
        <p:spPr>
          <a:xfrm>
            <a:off x="1752600" y="1173163"/>
            <a:ext cx="73914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任何物体能承受的压强都有一定限度，那么</a:t>
            </a:r>
          </a:p>
          <a:p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压强是越大越好，还越小越好呢？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5162550" y="2219325"/>
            <a:ext cx="3752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增大压强</a:t>
            </a:r>
            <a:r>
              <a:rPr lang="en-US" altLang="zh-CN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5" name="Text Box 8"/>
          <p:cNvSpPr txBox="1"/>
          <p:nvPr/>
        </p:nvSpPr>
        <p:spPr>
          <a:xfrm>
            <a:off x="5715000" y="2833688"/>
            <a:ext cx="2705100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增大压力</a:t>
            </a:r>
          </a:p>
        </p:txBody>
      </p:sp>
      <p:sp>
        <p:nvSpPr>
          <p:cNvPr id="6" name="Text Box 9"/>
          <p:cNvSpPr txBox="1"/>
          <p:nvPr/>
        </p:nvSpPr>
        <p:spPr>
          <a:xfrm>
            <a:off x="5734050" y="3443288"/>
            <a:ext cx="3638550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减小受力面积</a:t>
            </a:r>
          </a:p>
        </p:txBody>
      </p:sp>
      <p:sp>
        <p:nvSpPr>
          <p:cNvPr id="7" name="Text Box 10"/>
          <p:cNvSpPr txBox="1"/>
          <p:nvPr/>
        </p:nvSpPr>
        <p:spPr>
          <a:xfrm>
            <a:off x="5181600" y="3986213"/>
            <a:ext cx="2667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减小压强</a:t>
            </a:r>
            <a:r>
              <a:rPr lang="en-US" altLang="zh-CN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8" name="Text Box 11"/>
          <p:cNvSpPr txBox="1"/>
          <p:nvPr/>
        </p:nvSpPr>
        <p:spPr>
          <a:xfrm>
            <a:off x="5734050" y="4586288"/>
            <a:ext cx="2705100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减小压力</a:t>
            </a:r>
          </a:p>
        </p:txBody>
      </p:sp>
      <p:sp>
        <p:nvSpPr>
          <p:cNvPr id="9" name="Text Box 12"/>
          <p:cNvSpPr txBox="1"/>
          <p:nvPr/>
        </p:nvSpPr>
        <p:spPr>
          <a:xfrm>
            <a:off x="5734050" y="5195888"/>
            <a:ext cx="3638550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增大受力面积</a:t>
            </a:r>
          </a:p>
        </p:txBody>
      </p:sp>
      <p:pic>
        <p:nvPicPr>
          <p:cNvPr id="10" name="钉钉子.mpg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 r="-63"/>
          <a:stretch>
            <a:fillRect/>
          </a:stretch>
        </p:blipFill>
        <p:spPr>
          <a:xfrm>
            <a:off x="762000" y="2349500"/>
            <a:ext cx="4114800" cy="324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16"/>
          <p:cNvSpPr/>
          <p:nvPr/>
        </p:nvSpPr>
        <p:spPr>
          <a:xfrm>
            <a:off x="1731963" y="5791200"/>
            <a:ext cx="64976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生活中你还能举一些改变压强的实例吗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19469" name="Line 18"/>
          <p:cNvSpPr/>
          <p:nvPr/>
        </p:nvSpPr>
        <p:spPr>
          <a:xfrm>
            <a:off x="609600" y="10668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9470" name="Text Box 190"/>
          <p:cNvSpPr txBox="1"/>
          <p:nvPr/>
        </p:nvSpPr>
        <p:spPr>
          <a:xfrm>
            <a:off x="571500" y="433388"/>
            <a:ext cx="6057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方正姚体简体" pitchFamily="65" charset="-122"/>
                <a:ea typeface="方正姚体简体" pitchFamily="65" charset="-122"/>
              </a:rPr>
              <a:t>四、压强的改变</a:t>
            </a:r>
          </a:p>
        </p:txBody>
      </p:sp>
      <p:sp>
        <p:nvSpPr>
          <p:cNvPr id="14" name="Rectangle 9"/>
          <p:cNvSpPr/>
          <p:nvPr/>
        </p:nvSpPr>
        <p:spPr>
          <a:xfrm>
            <a:off x="274638" y="1162050"/>
            <a:ext cx="3186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辨析</a:t>
            </a:r>
            <a:r>
              <a:rPr lang="en-US" altLang="zh-CN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15" name="AutoShape 11"/>
          <p:cNvSpPr/>
          <p:nvPr/>
        </p:nvSpPr>
        <p:spPr>
          <a:xfrm>
            <a:off x="609600" y="2209800"/>
            <a:ext cx="4419600" cy="3505200"/>
          </a:xfrm>
          <a:prstGeom prst="roundRect">
            <a:avLst>
              <a:gd name="adj" fmla="val 7315"/>
            </a:avLst>
          </a:prstGeom>
          <a:noFill/>
          <a:ln w="22225">
            <a:noFill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6" name="Text Box 13"/>
          <p:cNvSpPr txBox="1"/>
          <p:nvPr/>
        </p:nvSpPr>
        <p:spPr>
          <a:xfrm>
            <a:off x="228600" y="5791200"/>
            <a:ext cx="2667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思考</a:t>
            </a:r>
            <a:r>
              <a:rPr lang="en-US" altLang="zh-CN" sz="2800" b="1" dirty="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pic>
        <p:nvPicPr>
          <p:cNvPr id="17" name="Picture 21" descr="{F83A370C-F8F0-43A5-B12A-BE0800FD07DC}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351088"/>
            <a:ext cx="4114800" cy="325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2" descr="http://www9.babidou.com/pic/2007/9/6/sh0208/9.06/115_315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" y="2365375"/>
            <a:ext cx="4114800" cy="325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18" descr="http://www.bjhc.net/uploadfile/2007641963117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163" y="2365375"/>
            <a:ext cx="4114800" cy="325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20" descr="http://img.hc360.com/cm/info/images/200703/cm297_20070301102631205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875" y="2312988"/>
            <a:ext cx="4114800" cy="332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22" descr="http://img5.3lian.com/gaoqing/01/05/07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2163" y="2363788"/>
            <a:ext cx="4114800" cy="312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24" descr="http://www.kupet.cn/uploads/allimg/090719/0930533300-0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2000" y="2362200"/>
            <a:ext cx="4114800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7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pic>
        <p:nvPicPr>
          <p:cNvPr id="259074" name="Picture 2" descr="20051114105454836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736600"/>
            <a:ext cx="3352800" cy="2459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9075" name="Rectangle 3"/>
          <p:cNvSpPr/>
          <p:nvPr/>
        </p:nvSpPr>
        <p:spPr>
          <a:xfrm>
            <a:off x="1600200" y="838200"/>
            <a:ext cx="502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增大压强</a:t>
            </a:r>
          </a:p>
        </p:txBody>
      </p:sp>
      <p:sp>
        <p:nvSpPr>
          <p:cNvPr id="259076" name="Text Box 4"/>
          <p:cNvSpPr txBox="1"/>
          <p:nvPr/>
        </p:nvSpPr>
        <p:spPr>
          <a:xfrm>
            <a:off x="4800600" y="3352800"/>
            <a:ext cx="2428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啄木鸟</a:t>
            </a:r>
          </a:p>
        </p:txBody>
      </p:sp>
      <p:sp>
        <p:nvSpPr>
          <p:cNvPr id="259077" name="Text Box 5"/>
          <p:cNvSpPr txBox="1"/>
          <p:nvPr/>
        </p:nvSpPr>
        <p:spPr>
          <a:xfrm>
            <a:off x="1371600" y="47244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菜刀</a:t>
            </a:r>
          </a:p>
        </p:txBody>
      </p:sp>
      <p:pic>
        <p:nvPicPr>
          <p:cNvPr id="259078" name="Picture 6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676400"/>
            <a:ext cx="3276600" cy="2897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9079" name="Picture 7" descr="zhoumuniao2_0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86200"/>
            <a:ext cx="3352800" cy="2681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9080" name="Rectangle 8"/>
          <p:cNvSpPr/>
          <p:nvPr/>
        </p:nvSpPr>
        <p:spPr>
          <a:xfrm>
            <a:off x="7010400" y="1447800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图钉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9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5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5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5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5" grpId="0"/>
      <p:bldP spid="259076" grpId="0"/>
      <p:bldP spid="259077" grpId="0"/>
      <p:bldP spid="2590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2"/>
          <p:cNvSpPr txBox="1">
            <a:spLocks noChangeArrowheads="1"/>
          </p:cNvSpPr>
          <p:nvPr/>
        </p:nvSpPr>
        <p:spPr bwMode="auto">
          <a:xfrm>
            <a:off x="785813" y="428625"/>
            <a:ext cx="7072312" cy="237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第八章</a:t>
            </a:r>
            <a:endParaRPr lang="en-US" altLang="zh-CN" sz="5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5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第１节 压力的作用效果（课时</a:t>
            </a:r>
            <a:r>
              <a:rPr lang="en-US" altLang="zh-CN" sz="5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5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）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530" y="2709182"/>
            <a:ext cx="6473346" cy="387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日期占位符 1"/>
          <p:cNvSpPr txBox="1">
            <a:spLocks noGrp="1"/>
          </p:cNvSpPr>
          <p:nvPr>
            <p:ph type="dt" sz="half" idx="10"/>
          </p:nvPr>
        </p:nvSpPr>
        <p:spPr>
          <a:xfrm>
            <a:off x="5997575" y="223838"/>
            <a:ext cx="2133600" cy="365125"/>
          </a:xfrm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258050" name="Rectangle 2"/>
          <p:cNvSpPr/>
          <p:nvPr/>
        </p:nvSpPr>
        <p:spPr>
          <a:xfrm>
            <a:off x="0" y="38100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减小压强</a:t>
            </a:r>
          </a:p>
        </p:txBody>
      </p:sp>
      <p:sp>
        <p:nvSpPr>
          <p:cNvPr id="258051" name="Text Box 3"/>
          <p:cNvSpPr txBox="1"/>
          <p:nvPr/>
        </p:nvSpPr>
        <p:spPr>
          <a:xfrm>
            <a:off x="304800" y="350520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履带拖拉机</a:t>
            </a:r>
          </a:p>
        </p:txBody>
      </p:sp>
      <p:pic>
        <p:nvPicPr>
          <p:cNvPr id="258052" name="Picture 4" descr="2008419104428717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43000"/>
            <a:ext cx="3248025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8053" name="Text Box 5"/>
          <p:cNvSpPr txBox="1"/>
          <p:nvPr/>
        </p:nvSpPr>
        <p:spPr>
          <a:xfrm>
            <a:off x="3733800" y="63388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沙滩车</a:t>
            </a:r>
          </a:p>
        </p:txBody>
      </p:sp>
      <p:pic>
        <p:nvPicPr>
          <p:cNvPr id="258054" name="Picture 6" descr="16d0e41f91918016304e15a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533400"/>
            <a:ext cx="25146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8055" name="Text Box 7"/>
          <p:cNvSpPr txBox="1"/>
          <p:nvPr/>
        </p:nvSpPr>
        <p:spPr>
          <a:xfrm>
            <a:off x="6705600" y="60960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拦河坝</a:t>
            </a:r>
          </a:p>
        </p:txBody>
      </p:sp>
      <p:pic>
        <p:nvPicPr>
          <p:cNvPr id="258056" name="Picture 8" descr="1314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3200400"/>
            <a:ext cx="2474913" cy="281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9"/>
          <p:cNvGrpSpPr/>
          <p:nvPr/>
        </p:nvGrpSpPr>
        <p:grpSpPr>
          <a:xfrm>
            <a:off x="3124200" y="3962400"/>
            <a:ext cx="3146425" cy="2219325"/>
            <a:chOff x="0" y="0"/>
            <a:chExt cx="1982" cy="1446"/>
          </a:xfrm>
        </p:grpSpPr>
        <p:pic>
          <p:nvPicPr>
            <p:cNvPr id="3995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982" cy="1446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39952" name="Text Box 11"/>
            <p:cNvSpPr txBox="1"/>
            <p:nvPr/>
          </p:nvSpPr>
          <p:spPr>
            <a:xfrm>
              <a:off x="1404" y="0"/>
              <a:ext cx="276" cy="37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39947" name="Picture 12"/>
          <p:cNvPicPr>
            <a:picLocks noChangeAspect="1"/>
          </p:cNvPicPr>
          <p:nvPr/>
        </p:nvPicPr>
        <p:blipFill>
          <a:blip r:embed="rId6"/>
          <a:srcRect r="-67" b="27"/>
          <a:stretch>
            <a:fillRect/>
          </a:stretch>
        </p:blipFill>
        <p:spPr>
          <a:xfrm>
            <a:off x="6477000" y="457200"/>
            <a:ext cx="26670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8" name="Picture 13"/>
          <p:cNvPicPr>
            <a:picLocks noChangeAspect="1"/>
          </p:cNvPicPr>
          <p:nvPr/>
        </p:nvPicPr>
        <p:blipFill>
          <a:blip r:embed="rId7"/>
          <a:srcRect r="-127" b="-197"/>
          <a:stretch>
            <a:fillRect/>
          </a:stretch>
        </p:blipFill>
        <p:spPr>
          <a:xfrm>
            <a:off x="0" y="44196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8062" name="Text Box 14"/>
          <p:cNvSpPr txBox="1"/>
          <p:nvPr/>
        </p:nvSpPr>
        <p:spPr>
          <a:xfrm>
            <a:off x="4572000" y="3124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铁轨</a:t>
            </a:r>
          </a:p>
        </p:txBody>
      </p:sp>
      <p:sp>
        <p:nvSpPr>
          <p:cNvPr id="39950" name="Text Box 15"/>
          <p:cNvSpPr txBox="1"/>
          <p:nvPr/>
        </p:nvSpPr>
        <p:spPr>
          <a:xfrm>
            <a:off x="2286000" y="4724400"/>
            <a:ext cx="611188" cy="7937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书包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8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8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8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8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8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/>
      <p:bldP spid="258051" grpId="0"/>
      <p:bldP spid="258053" grpId="0"/>
      <p:bldP spid="258055" grpId="0"/>
      <p:bldP spid="2580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1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21507" name="Rectangle 3"/>
          <p:cNvSpPr/>
          <p:nvPr/>
        </p:nvSpPr>
        <p:spPr>
          <a:xfrm>
            <a:off x="332740" y="364014"/>
            <a:ext cx="8915400" cy="31076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eaLnBrk="0" hangingPunct="0"/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1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、小明做探究压力作用的效果实验，如图甲所示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实验过程中，压力的作用效果是通过</a:t>
            </a:r>
          </a:p>
          <a:p>
            <a:pPr indent="200025"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800" b="1" u="sng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表现出来的。</a:t>
            </a:r>
          </a:p>
          <a:p>
            <a:pPr indent="200025" eaLnBrk="0" hangingPunct="0"/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小明将小桌和砝码又放到一块木板上，如图</a:t>
            </a:r>
          </a:p>
          <a:p>
            <a:pPr indent="200025"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 乙所示，比较发现甲陷入深、乙几乎没有效</a:t>
            </a:r>
          </a:p>
          <a:p>
            <a:pPr indent="200025"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 果，小明认为甲压强大于乙压强，请你对此</a:t>
            </a:r>
          </a:p>
          <a:p>
            <a:pPr indent="200025"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 结论作出简要评价：</a:t>
            </a:r>
            <a:r>
              <a:rPr lang="zh-CN" altLang="en-US" sz="2800" b="1" u="sng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             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2150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" y="3449955"/>
            <a:ext cx="5424170" cy="134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AutoShape 11"/>
          <p:cNvSpPr/>
          <p:nvPr/>
        </p:nvSpPr>
        <p:spPr>
          <a:xfrm flipH="1">
            <a:off x="1447800" y="4356100"/>
            <a:ext cx="7086600" cy="1905000"/>
          </a:xfrm>
          <a:prstGeom prst="roundRect">
            <a:avLst>
              <a:gd name="adj" fmla="val 7315"/>
            </a:avLst>
          </a:prstGeom>
          <a:noFill/>
          <a:ln w="22225">
            <a:noFill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1510" name="Text Box 5"/>
          <p:cNvSpPr txBox="1"/>
          <p:nvPr/>
        </p:nvSpPr>
        <p:spPr>
          <a:xfrm>
            <a:off x="457200" y="14827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练习</a:t>
            </a:r>
          </a:p>
        </p:txBody>
      </p:sp>
      <p:sp>
        <p:nvSpPr>
          <p:cNvPr id="22531" name="矩形 2"/>
          <p:cNvSpPr/>
          <p:nvPr/>
        </p:nvSpPr>
        <p:spPr>
          <a:xfrm>
            <a:off x="332740" y="4702175"/>
            <a:ext cx="83058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一位同学在结冰的湖面上行走时，突然发现脚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下的冰即将破裂，他应采取的措施是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    )</a:t>
            </a:r>
            <a:endParaRPr lang="zh-CN" altLang="zh-CN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A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．站着不动大声求救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．赶快跑向岸边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．就地趴伏在冰面上慢慢向岸边挪动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．立即改成单脚站立大声求救</a:t>
            </a:r>
          </a:p>
        </p:txBody>
      </p:sp>
    </p:spTree>
  </p:cSld>
  <p:clrMapOvr>
    <a:masterClrMapping/>
  </p:clrMapOvr>
  <p:transition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1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20483" name="Text Box 6"/>
          <p:cNvSpPr txBox="1"/>
          <p:nvPr/>
        </p:nvSpPr>
        <p:spPr>
          <a:xfrm>
            <a:off x="302895" y="194310"/>
            <a:ext cx="830770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、如图所示，两手指用一压住铅笔，使它保持静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止，下列说法中正确的是  （    ）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、两手指受到的压力相同，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左边手指受到的压强较大。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、两手指受到的压强相同，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左边手指受到的压力较大。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、两手指受到的压力相同，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右边手指受到的压强较大。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、两手指受到的压强相同，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右边手指受到的压力较大。</a:t>
            </a:r>
          </a:p>
        </p:txBody>
      </p:sp>
      <p:pic>
        <p:nvPicPr>
          <p:cNvPr id="2048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423670"/>
            <a:ext cx="2514600" cy="221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AutoShape 11"/>
          <p:cNvSpPr/>
          <p:nvPr/>
        </p:nvSpPr>
        <p:spPr>
          <a:xfrm flipH="1">
            <a:off x="6096000" y="2590800"/>
            <a:ext cx="2438400" cy="3124200"/>
          </a:xfrm>
          <a:prstGeom prst="roundRect">
            <a:avLst>
              <a:gd name="adj" fmla="val 7315"/>
            </a:avLst>
          </a:prstGeom>
          <a:noFill/>
          <a:ln w="22225">
            <a:noFill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2532" name="矩形 4"/>
          <p:cNvSpPr/>
          <p:nvPr/>
        </p:nvSpPr>
        <p:spPr>
          <a:xfrm>
            <a:off x="386715" y="4541520"/>
            <a:ext cx="83705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如图所示，物体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在水平推力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的作用下，从甲图  位置匀速运动到乙图位置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. 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在此过程中，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对桌面的压力将</a:t>
            </a:r>
            <a:r>
              <a:rPr lang="zh-CN" altLang="en-US" sz="2800" b="1" u="sng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对桌面的压将</a:t>
            </a:r>
            <a:r>
              <a:rPr lang="zh-CN" altLang="en-US" sz="2800" b="1" u="sng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（填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变大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”“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不 变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变小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） 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/>
          <a:srcRect r="113" b="153"/>
          <a:stretch>
            <a:fillRect/>
          </a:stretch>
        </p:blipFill>
        <p:spPr bwMode="auto">
          <a:xfrm>
            <a:off x="6500495" y="5408930"/>
            <a:ext cx="2398395" cy="122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rgbClr val="A0A0A4"/>
            </a:outerShdw>
          </a:effectLst>
        </p:spPr>
      </p:pic>
    </p:spTree>
  </p:cSld>
  <p:clrMapOvr>
    <a:masterClrMapping/>
  </p:clrMapOvr>
  <p:transition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日期占位符 1"/>
          <p:cNvSpPr txBox="1">
            <a:spLocks noGrp="1"/>
          </p:cNvSpPr>
          <p:nvPr>
            <p:ph type="dt" sz="half" idx="10"/>
          </p:nvPr>
        </p:nvSpPr>
        <p:spPr>
          <a:noFill/>
          <a:ln>
            <a:noFill/>
          </a:ln>
        </p:spPr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endParaRPr lang="en-US" altLang="zh-CN" sz="1200" dirty="0">
              <a:solidFill>
                <a:srgbClr val="FEFEFE"/>
              </a:solidFill>
            </a:endParaRPr>
          </a:p>
        </p:txBody>
      </p:sp>
      <p:sp>
        <p:nvSpPr>
          <p:cNvPr id="23555" name="Rectangle 1"/>
          <p:cNvSpPr/>
          <p:nvPr/>
        </p:nvSpPr>
        <p:spPr>
          <a:xfrm>
            <a:off x="685800" y="1026795"/>
            <a:ext cx="80010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、下列是北京奥运会几个运动项目的图标，其</a:t>
            </a:r>
          </a:p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中运动员对地面压强最大的是（    ）</a:t>
            </a: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905000"/>
            <a:ext cx="6532563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Rectangle 6"/>
          <p:cNvSpPr/>
          <p:nvPr/>
        </p:nvSpPr>
        <p:spPr>
          <a:xfrm>
            <a:off x="717550" y="3279458"/>
            <a:ext cx="85344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、小王同学双脚与地面的接触面积为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4×10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-2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请根据图中某些情况下的压强数值估算：</a:t>
            </a:r>
          </a:p>
        </p:txBody>
      </p:sp>
      <p:pic>
        <p:nvPicPr>
          <p:cNvPr id="2355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0" y="4572000"/>
            <a:ext cx="352425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Rectangle 8"/>
          <p:cNvSpPr/>
          <p:nvPr/>
        </p:nvSpPr>
        <p:spPr>
          <a:xfrm>
            <a:off x="1401763" y="4164013"/>
            <a:ext cx="5943600" cy="22272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小王的重力；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小王平躺时与床</a:t>
            </a:r>
          </a:p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面的接触面积；</a:t>
            </a:r>
          </a:p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小王同学背着重</a:t>
            </a:r>
          </a:p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40N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的书包行走时</a:t>
            </a:r>
          </a:p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对水平地面的压强。 </a:t>
            </a:r>
          </a:p>
        </p:txBody>
      </p:sp>
    </p:spTree>
  </p:cSld>
  <p:clrMapOvr>
    <a:masterClrMapping/>
  </p:clrMapOvr>
  <p:transition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>
            <a:spLocks noChangeArrowheads="1"/>
          </p:cNvSpPr>
          <p:nvPr/>
        </p:nvSpPr>
        <p:spPr bwMode="auto">
          <a:xfrm>
            <a:off x="181610" y="2330450"/>
            <a:ext cx="850709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华文细黑" panose="02010600040101010101" pitchFamily="2" charset="-122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华文细黑" panose="02010600040101010101" pitchFamily="2" charset="-122"/>
              </a:rPr>
              <a:t>知道压力的概念，压力的作用效果与哪些因素有关.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华文细黑" panose="02010600040101010101" pitchFamily="2" charset="-122"/>
              </a:rPr>
              <a:t>2.</a:t>
            </a:r>
            <a:r>
              <a:rPr lang="zh-CN" altLang="en-US" sz="2800">
                <a:latin typeface="Times New Roman" panose="02020603050405020304" pitchFamily="18" charset="0"/>
                <a:ea typeface="华文细黑" panose="02010600040101010101" pitchFamily="2" charset="-122"/>
              </a:rPr>
              <a:t>掌握压强的概念、计算公式、国际单位，会用公式进行简单计算.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华文细黑" panose="02010600040101010101" pitchFamily="2" charset="-122"/>
              </a:rPr>
              <a:t>3.</a:t>
            </a:r>
            <a:r>
              <a:rPr lang="zh-CN" altLang="en-US" sz="2800">
                <a:latin typeface="Times New Roman" panose="02020603050405020304" pitchFamily="18" charset="0"/>
                <a:ea typeface="华文细黑" panose="02010600040101010101" pitchFamily="2" charset="-122"/>
              </a:rPr>
              <a:t>知道增大和减小压强的方法.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华文细黑" panose="02010600040101010101" pitchFamily="2" charset="-122"/>
              </a:rPr>
              <a:t>4.</a:t>
            </a:r>
            <a:r>
              <a:rPr lang="zh-CN" altLang="en-US" sz="2800">
                <a:latin typeface="Times New Roman" panose="02020603050405020304" pitchFamily="18" charset="0"/>
                <a:ea typeface="华文细黑" panose="02010600040101010101" pitchFamily="2" charset="-122"/>
              </a:rPr>
              <a:t>知道增大和减小压强在生活中的应用.</a:t>
            </a: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3624263" y="1654175"/>
            <a:ext cx="18954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华文细黑" panose="02010600040101010101" pitchFamily="2" charset="-122"/>
              </a:rPr>
              <a:t>学习目标</a:t>
            </a:r>
          </a:p>
        </p:txBody>
      </p:sp>
      <p:grpSp>
        <p:nvGrpSpPr>
          <p:cNvPr id="2" name="Group 4"/>
          <p:cNvGrpSpPr/>
          <p:nvPr/>
        </p:nvGrpSpPr>
        <p:grpSpPr bwMode="auto">
          <a:xfrm>
            <a:off x="857224" y="428604"/>
            <a:ext cx="3175000" cy="790575"/>
            <a:chOff x="161" y="1151"/>
            <a:chExt cx="2000" cy="498"/>
          </a:xfrm>
        </p:grpSpPr>
        <p:sp>
          <p:nvSpPr>
            <p:cNvPr id="17414" name="AutoShape 5"/>
            <p:cNvSpPr>
              <a:spLocks noChangeArrowheads="1"/>
            </p:cNvSpPr>
            <p:nvPr/>
          </p:nvSpPr>
          <p:spPr bwMode="auto"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  <a:rou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17415" name="Text Box 6"/>
            <p:cNvSpPr txBox="1">
              <a:spLocks noChangeArrowheads="1"/>
            </p:cNvSpPr>
            <p:nvPr/>
          </p:nvSpPr>
          <p:spPr bwMode="auto">
            <a:xfrm>
              <a:off x="710" y="1160"/>
              <a:ext cx="1406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新课目标</a:t>
              </a:r>
              <a:endParaRPr lang="en-US" altLang="zh-CN" sz="3200">
                <a:solidFill>
                  <a:srgbClr val="005F9B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pic>
          <p:nvPicPr>
            <p:cNvPr id="17416" name="Picture 7" descr="标箭红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g25377540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5488" r="32262"/>
          <a:stretch>
            <a:fillRect/>
          </a:stretch>
        </p:blipFill>
        <p:spPr bwMode="auto">
          <a:xfrm>
            <a:off x="796925" y="3009900"/>
            <a:ext cx="2708275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04800" y="1350963"/>
            <a:ext cx="4419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观察下面各力的特点：</a:t>
            </a:r>
          </a:p>
        </p:txBody>
      </p:sp>
      <p:pic>
        <p:nvPicPr>
          <p:cNvPr id="7172" name="Picture 4" descr="压强1"/>
          <p:cNvPicPr>
            <a:picLocks noChangeAspect="1" noChangeArrowheads="1"/>
          </p:cNvPicPr>
          <p:nvPr/>
        </p:nvPicPr>
        <p:blipFill>
          <a:blip r:embed="rId4" cstate="print"/>
          <a:srcRect t="2687" b="24980"/>
          <a:stretch>
            <a:fillRect/>
          </a:stretch>
        </p:blipFill>
        <p:spPr bwMode="auto">
          <a:xfrm rot="-138358">
            <a:off x="5343525" y="2556193"/>
            <a:ext cx="2895600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Line 5"/>
          <p:cNvSpPr>
            <a:spLocks noChangeShapeType="1"/>
          </p:cNvSpPr>
          <p:nvPr/>
        </p:nvSpPr>
        <p:spPr bwMode="auto">
          <a:xfrm flipH="1" flipV="1">
            <a:off x="6046788" y="2484438"/>
            <a:ext cx="885825" cy="1428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822950" y="2498725"/>
            <a:ext cx="111283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latin typeface="Times New Roman" panose="02020603050405020304" pitchFamily="18" charset="0"/>
                <a:ea typeface="华文新魏" panose="02010800040101010101" pitchFamily="2" charset="-122"/>
              </a:rPr>
              <a:t>F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175" name="Picture 7" descr="垂直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36156">
            <a:off x="6376988" y="5278438"/>
            <a:ext cx="3556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Line 8"/>
          <p:cNvSpPr>
            <a:spLocks noChangeShapeType="1"/>
          </p:cNvSpPr>
          <p:nvPr/>
        </p:nvSpPr>
        <p:spPr bwMode="auto">
          <a:xfrm rot="21185949" flipH="1">
            <a:off x="6081713" y="5330825"/>
            <a:ext cx="395287" cy="5969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955800" y="5918200"/>
            <a:ext cx="488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latin typeface="Times New Roman" panose="02020603050405020304" pitchFamily="18" charset="0"/>
                <a:ea typeface="华文新魏" panose="02010800040101010101" pitchFamily="2" charset="-122"/>
              </a:rPr>
              <a:t>F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4954270" y="4648200"/>
            <a:ext cx="3200400" cy="1752600"/>
          </a:xfrm>
          <a:prstGeom prst="rtTriangle">
            <a:avLst/>
          </a:prstGeom>
          <a:noFill/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 rot="1702946">
            <a:off x="6185218" y="4656138"/>
            <a:ext cx="762000" cy="762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04800" y="2057400"/>
            <a:ext cx="3657600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图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：运动员对平衡木的作用力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578350" y="1766570"/>
            <a:ext cx="44259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图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锤对钉子的作用力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127500" y="4054793"/>
            <a:ext cx="48768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图</a:t>
            </a:r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物体对斜面的作用力</a:t>
            </a: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1670050" y="5638800"/>
            <a:ext cx="1588" cy="7620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228600" y="727075"/>
            <a:ext cx="80772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/>
              <a:t>1</a:t>
            </a:r>
            <a:r>
              <a:rPr lang="zh-CN" altLang="en-US" sz="3200" b="1"/>
              <a:t>、这种</a:t>
            </a:r>
            <a:r>
              <a:rPr lang="zh-CN" altLang="en-US" sz="3200" b="1">
                <a:solidFill>
                  <a:srgbClr val="FF0000"/>
                </a:solidFill>
              </a:rPr>
              <a:t>垂直</a:t>
            </a:r>
            <a:r>
              <a:rPr lang="zh-CN" altLang="en-US" sz="3200" b="1"/>
              <a:t>作用于物体</a:t>
            </a:r>
            <a:r>
              <a:rPr lang="zh-CN" altLang="en-US" sz="3200" b="1">
                <a:solidFill>
                  <a:srgbClr val="FF0000"/>
                </a:solidFill>
              </a:rPr>
              <a:t>表面</a:t>
            </a:r>
            <a:r>
              <a:rPr lang="zh-CN" altLang="en-US" sz="3200" b="1"/>
              <a:t>的力叫做压力。</a:t>
            </a:r>
          </a:p>
        </p:txBody>
      </p:sp>
      <p:pic>
        <p:nvPicPr>
          <p:cNvPr id="7185" name="Picture 17" descr="垂直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0050" y="5553075"/>
            <a:ext cx="285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8" descr="垂直号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7188" y="2497138"/>
            <a:ext cx="228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5659438" y="5338763"/>
            <a:ext cx="7635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latin typeface="Times New Roman" panose="02020603050405020304" pitchFamily="18" charset="0"/>
                <a:ea typeface="华文新魏" panose="02010800040101010101" pitchFamily="2" charset="-122"/>
              </a:rPr>
              <a:t>F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219075" y="85725"/>
            <a:ext cx="2514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一、压力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/>
      <p:bldP spid="7176" grpId="0" animBg="1"/>
      <p:bldP spid="7177" grpId="0"/>
      <p:bldP spid="7183" grpId="0" animBg="1"/>
      <p:bldP spid="7184" grpId="0"/>
      <p:bldP spid="71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6146"/>
          <p:cNvSpPr txBox="1">
            <a:spLocks noChangeArrowheads="1"/>
          </p:cNvSpPr>
          <p:nvPr/>
        </p:nvSpPr>
        <p:spPr bwMode="auto">
          <a:xfrm>
            <a:off x="163513" y="1098550"/>
            <a:ext cx="396240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产生原因：</a:t>
            </a: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3411538" y="1098550"/>
            <a:ext cx="4684712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物体之间相互挤压</a:t>
            </a:r>
          </a:p>
        </p:txBody>
      </p:sp>
      <p:sp>
        <p:nvSpPr>
          <p:cNvPr id="6149" name="文本框 6148"/>
          <p:cNvSpPr txBox="1">
            <a:spLocks noChangeArrowheads="1"/>
          </p:cNvSpPr>
          <p:nvPr/>
        </p:nvSpPr>
        <p:spPr bwMode="auto">
          <a:xfrm>
            <a:off x="163513" y="2200275"/>
            <a:ext cx="381000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作用点：</a:t>
            </a:r>
          </a:p>
        </p:txBody>
      </p:sp>
      <p:sp>
        <p:nvSpPr>
          <p:cNvPr id="6150" name="文本框 6149"/>
          <p:cNvSpPr txBox="1">
            <a:spLocks noChangeArrowheads="1"/>
          </p:cNvSpPr>
          <p:nvPr/>
        </p:nvSpPr>
        <p:spPr bwMode="auto">
          <a:xfrm>
            <a:off x="3411538" y="2200275"/>
            <a:ext cx="44656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在受力物体的表面</a:t>
            </a:r>
          </a:p>
        </p:txBody>
      </p:sp>
      <p:sp>
        <p:nvSpPr>
          <p:cNvPr id="6151" name="文本框 6150"/>
          <p:cNvSpPr txBox="1">
            <a:spLocks noChangeArrowheads="1"/>
          </p:cNvSpPr>
          <p:nvPr/>
        </p:nvSpPr>
        <p:spPr bwMode="auto">
          <a:xfrm>
            <a:off x="0" y="3286124"/>
            <a:ext cx="2749550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方向：</a:t>
            </a:r>
          </a:p>
        </p:txBody>
      </p:sp>
      <p:sp>
        <p:nvSpPr>
          <p:cNvPr id="6152" name="文本框 6151"/>
          <p:cNvSpPr txBox="1">
            <a:spLocks noChangeArrowheads="1"/>
          </p:cNvSpPr>
          <p:nvPr/>
        </p:nvSpPr>
        <p:spPr bwMode="auto">
          <a:xfrm>
            <a:off x="2144713" y="3311525"/>
            <a:ext cx="68548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垂直于受力面，且指向受力面。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7169"/>
          <p:cNvSpPr txBox="1">
            <a:spLocks noChangeArrowheads="1"/>
          </p:cNvSpPr>
          <p:nvPr/>
        </p:nvSpPr>
        <p:spPr bwMode="auto">
          <a:xfrm>
            <a:off x="285750" y="407988"/>
            <a:ext cx="47244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</a:rPr>
              <a:t>5</a:t>
            </a:r>
            <a:r>
              <a:rPr lang="zh-CN" altLang="en-US" sz="4000" b="1">
                <a:latin typeface="黑体" panose="02010609060101010101" pitchFamily="49" charset="-122"/>
              </a:rPr>
              <a:t>、压力大小：</a:t>
            </a:r>
          </a:p>
        </p:txBody>
      </p:sp>
      <p:sp>
        <p:nvSpPr>
          <p:cNvPr id="7171" name="云形标注 7170"/>
          <p:cNvSpPr>
            <a:spLocks noChangeArrowheads="1"/>
          </p:cNvSpPr>
          <p:nvPr/>
        </p:nvSpPr>
        <p:spPr bwMode="auto">
          <a:xfrm>
            <a:off x="4419600" y="304800"/>
            <a:ext cx="4724400" cy="914400"/>
          </a:xfrm>
          <a:prstGeom prst="cloudCallout">
            <a:avLst>
              <a:gd name="adj1" fmla="val -48755"/>
              <a:gd name="adj2" fmla="val 87676"/>
            </a:avLst>
          </a:prstGeom>
          <a:solidFill>
            <a:srgbClr val="CCFFCC"/>
          </a:solidFill>
          <a:ln w="9525">
            <a:solidFill>
              <a:srgbClr val="FF00FF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等于重力大小吗？</a:t>
            </a:r>
          </a:p>
        </p:txBody>
      </p:sp>
      <p:graphicFrame>
        <p:nvGraphicFramePr>
          <p:cNvPr id="9220" name="内容占位符 7171"/>
          <p:cNvGraphicFramePr>
            <a:graphicFrameLocks noGrp="1" noChangeAspect="1"/>
          </p:cNvGraphicFramePr>
          <p:nvPr>
            <p:ph sz="half" idx="2"/>
          </p:nvPr>
        </p:nvGraphicFramePr>
        <p:xfrm>
          <a:off x="3200400" y="2438400"/>
          <a:ext cx="4038600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3" imgW="0" imgH="0" progId="Equation.3">
                  <p:embed/>
                </p:oleObj>
              </mc:Choice>
              <mc:Fallback>
                <p:oleObj r:id="rId3" imgW="0" imgH="0" progId="Equation.3">
                  <p:embed/>
                  <p:pic>
                    <p:nvPicPr>
                      <p:cNvPr id="0" name="内容占位符 7171"/>
                      <p:cNvPicPr>
                        <a:picLocks noGrp="1" noChangeAspect="1"/>
                      </p:cNvPicPr>
                      <p:nvPr/>
                    </p:nvPicPr>
                    <p:blipFill>
                      <a:blip/>
                    </p:blipFill>
                    <p:spPr>
                      <a:xfrm>
                        <a:off x="3200400" y="2438400"/>
                        <a:ext cx="4038600" cy="269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矩形 7172"/>
          <p:cNvSpPr>
            <a:spLocks noChangeArrowheads="1"/>
          </p:cNvSpPr>
          <p:nvPr/>
        </p:nvSpPr>
        <p:spPr bwMode="auto">
          <a:xfrm>
            <a:off x="838200" y="1600200"/>
            <a:ext cx="77724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000" b="1">
                <a:latin typeface="Times New Roman" panose="02020603050405020304" pitchFamily="18" charset="0"/>
                <a:ea typeface="楷体_GB2312" pitchFamily="49" charset="-122"/>
              </a:rPr>
              <a:t>只有当物体放在水平面时，物体对水平面的压力大小等于重力大小，即                。</a:t>
            </a:r>
          </a:p>
        </p:txBody>
      </p:sp>
      <p:sp>
        <p:nvSpPr>
          <p:cNvPr id="7174" name="矩形 7173"/>
          <p:cNvSpPr>
            <a:spLocks noChangeArrowheads="1"/>
          </p:cNvSpPr>
          <p:nvPr/>
        </p:nvSpPr>
        <p:spPr bwMode="auto">
          <a:xfrm>
            <a:off x="5486400" y="2057400"/>
            <a:ext cx="19288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压</a:t>
            </a:r>
            <a:r>
              <a:rPr lang="zh-CN" altLang="en-US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= G</a:t>
            </a:r>
          </a:p>
        </p:txBody>
      </p:sp>
      <p:sp>
        <p:nvSpPr>
          <p:cNvPr id="9223" name="文本框 7174"/>
          <p:cNvSpPr txBox="1">
            <a:spLocks noChangeArrowheads="1"/>
          </p:cNvSpPr>
          <p:nvPr/>
        </p:nvSpPr>
        <p:spPr bwMode="auto">
          <a:xfrm>
            <a:off x="2209800" y="4065588"/>
            <a:ext cx="544513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/>
            <a:endParaRPr lang="en-US" b="1">
              <a:latin typeface="Times New Roman" panose="02020603050405020304" pitchFamily="18" charset="0"/>
            </a:endParaRPr>
          </a:p>
        </p:txBody>
      </p:sp>
      <p:grpSp>
        <p:nvGrpSpPr>
          <p:cNvPr id="2" name="组合 7175"/>
          <p:cNvGrpSpPr/>
          <p:nvPr/>
        </p:nvGrpSpPr>
        <p:grpSpPr bwMode="auto">
          <a:xfrm>
            <a:off x="3652838" y="3167063"/>
            <a:ext cx="1506537" cy="700087"/>
            <a:chOff x="0" y="0"/>
            <a:chExt cx="949" cy="441"/>
          </a:xfrm>
        </p:grpSpPr>
        <p:grpSp>
          <p:nvGrpSpPr>
            <p:cNvPr id="3" name="组合 7176"/>
            <p:cNvGrpSpPr/>
            <p:nvPr/>
          </p:nvGrpSpPr>
          <p:grpSpPr bwMode="auto">
            <a:xfrm rot="-1512945">
              <a:off x="0" y="383"/>
              <a:ext cx="949" cy="58"/>
              <a:chOff x="0" y="0"/>
              <a:chExt cx="1338" cy="130"/>
            </a:xfrm>
          </p:grpSpPr>
          <p:sp>
            <p:nvSpPr>
              <p:cNvPr id="9226" name="直接连接符 7177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7" name="直接连接符 7178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8" name="直接连接符 7179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9" name="直接连接符 7180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0" name="直接连接符 7181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1" name="直接连接符 7182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2" name="直接连接符 7183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直接连接符 7184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4" name="直接连接符 7185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5" name="直接连接符 7186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6" name="直接连接符 7187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7" name="直接连接符 7188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38" name="矩形 7189" descr="栎木"/>
            <p:cNvSpPr>
              <a:spLocks noChangeArrowheads="1"/>
            </p:cNvSpPr>
            <p:nvPr/>
          </p:nvSpPr>
          <p:spPr bwMode="auto">
            <a:xfrm rot="-1660261">
              <a:off x="216" y="0"/>
              <a:ext cx="388" cy="383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en-US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7190"/>
          <p:cNvGrpSpPr/>
          <p:nvPr/>
        </p:nvGrpSpPr>
        <p:grpSpPr bwMode="auto">
          <a:xfrm>
            <a:off x="7251700" y="2895600"/>
            <a:ext cx="1892300" cy="2093913"/>
            <a:chOff x="0" y="0"/>
            <a:chExt cx="1192" cy="1319"/>
          </a:xfrm>
        </p:grpSpPr>
        <p:grpSp>
          <p:nvGrpSpPr>
            <p:cNvPr id="5" name="组合 7191"/>
            <p:cNvGrpSpPr/>
            <p:nvPr/>
          </p:nvGrpSpPr>
          <p:grpSpPr bwMode="auto">
            <a:xfrm rot="5347773">
              <a:off x="-500" y="500"/>
              <a:ext cx="1052" cy="52"/>
              <a:chOff x="0" y="0"/>
              <a:chExt cx="1338" cy="130"/>
            </a:xfrm>
          </p:grpSpPr>
          <p:sp>
            <p:nvSpPr>
              <p:cNvPr id="9241" name="直接连接符 7192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2" name="直接连接符 7193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3" name="直接连接符 7194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4" name="直接连接符 7195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5" name="直接连接符 7196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6" name="直接连接符 7197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7" name="直接连接符 7198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8" name="直接连接符 7199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9" name="直接连接符 7200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直接连接符 7201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1" name="直接连接符 7202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2" name="直接连接符 7203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组合 7204"/>
            <p:cNvGrpSpPr/>
            <p:nvPr/>
          </p:nvGrpSpPr>
          <p:grpSpPr bwMode="auto">
            <a:xfrm rot="5400000">
              <a:off x="58" y="197"/>
              <a:ext cx="287" cy="388"/>
              <a:chOff x="0" y="0"/>
              <a:chExt cx="294" cy="1530"/>
            </a:xfrm>
          </p:grpSpPr>
          <p:sp>
            <p:nvSpPr>
              <p:cNvPr id="9254" name="等腰三角形 7205"/>
              <p:cNvSpPr>
                <a:spLocks noChangeArrowheads="1"/>
              </p:cNvSpPr>
              <p:nvPr/>
            </p:nvSpPr>
            <p:spPr bwMode="auto">
              <a:xfrm flipV="1">
                <a:off x="105" y="90"/>
                <a:ext cx="105" cy="1440"/>
              </a:xfrm>
              <a:prstGeom prst="triangle">
                <a:avLst>
                  <a:gd name="adj" fmla="val 50000"/>
                </a:avLst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5" name="椭圆 720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4" cy="77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7207"/>
            <p:cNvGrpSpPr/>
            <p:nvPr/>
          </p:nvGrpSpPr>
          <p:grpSpPr bwMode="auto">
            <a:xfrm rot="5400000">
              <a:off x="302" y="429"/>
              <a:ext cx="1004" cy="776"/>
              <a:chOff x="0" y="0"/>
              <a:chExt cx="2475" cy="3140"/>
            </a:xfrm>
          </p:grpSpPr>
          <p:grpSp>
            <p:nvGrpSpPr>
              <p:cNvPr id="8" name="组合 7208"/>
              <p:cNvGrpSpPr/>
              <p:nvPr/>
            </p:nvGrpSpPr>
            <p:grpSpPr bwMode="auto">
              <a:xfrm>
                <a:off x="0" y="739"/>
                <a:ext cx="2288" cy="2401"/>
                <a:chOff x="0" y="0"/>
                <a:chExt cx="2288" cy="2401"/>
              </a:xfrm>
            </p:grpSpPr>
            <p:grpSp>
              <p:nvGrpSpPr>
                <p:cNvPr id="9" name="组合 7209"/>
                <p:cNvGrpSpPr/>
                <p:nvPr/>
              </p:nvGrpSpPr>
              <p:grpSpPr bwMode="auto">
                <a:xfrm>
                  <a:off x="1803" y="0"/>
                  <a:ext cx="485" cy="328"/>
                  <a:chOff x="0" y="0"/>
                  <a:chExt cx="485" cy="328"/>
                </a:xfrm>
              </p:grpSpPr>
              <p:sp>
                <p:nvSpPr>
                  <p:cNvPr id="9259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50"/>
                    <a:ext cx="293" cy="178"/>
                  </a:xfrm>
                  <a:custGeom>
                    <a:avLst/>
                    <a:gdLst/>
                    <a:ahLst/>
                    <a:cxnLst>
                      <a:cxn ang="0">
                        <a:pos x="0" y="178"/>
                      </a:cxn>
                      <a:cxn ang="0">
                        <a:pos x="293" y="144"/>
                      </a:cxn>
                      <a:cxn ang="0">
                        <a:pos x="98" y="0"/>
                      </a:cxn>
                      <a:cxn ang="0">
                        <a:pos x="0" y="178"/>
                      </a:cxn>
                    </a:cxnLst>
                    <a:rect l="0" t="0" r="r" b="b"/>
                    <a:pathLst>
                      <a:path w="293" h="178">
                        <a:moveTo>
                          <a:pt x="0" y="178"/>
                        </a:moveTo>
                        <a:lnTo>
                          <a:pt x="293" y="144"/>
                        </a:lnTo>
                        <a:lnTo>
                          <a:pt x="98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60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276" y="0"/>
                    <a:ext cx="209" cy="189"/>
                  </a:xfrm>
                  <a:custGeom>
                    <a:avLst/>
                    <a:gdLst/>
                    <a:ahLst/>
                    <a:cxnLst>
                      <a:cxn ang="0">
                        <a:pos x="0" y="178"/>
                      </a:cxn>
                      <a:cxn ang="0">
                        <a:pos x="209" y="189"/>
                      </a:cxn>
                      <a:cxn ang="0">
                        <a:pos x="160" y="0"/>
                      </a:cxn>
                      <a:cxn ang="0">
                        <a:pos x="0" y="178"/>
                      </a:cxn>
                    </a:cxnLst>
                    <a:rect l="0" t="0" r="r" b="b"/>
                    <a:pathLst>
                      <a:path w="209" h="189">
                        <a:moveTo>
                          <a:pt x="0" y="178"/>
                        </a:moveTo>
                        <a:lnTo>
                          <a:pt x="209" y="189"/>
                        </a:lnTo>
                        <a:lnTo>
                          <a:pt x="160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组合 7212"/>
                <p:cNvGrpSpPr/>
                <p:nvPr/>
              </p:nvGrpSpPr>
              <p:grpSpPr bwMode="auto">
                <a:xfrm>
                  <a:off x="0" y="83"/>
                  <a:ext cx="2197" cy="2318"/>
                  <a:chOff x="0" y="0"/>
                  <a:chExt cx="2197" cy="2318"/>
                </a:xfrm>
              </p:grpSpPr>
              <p:sp>
                <p:nvSpPr>
                  <p:cNvPr id="9262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197" cy="2318"/>
                  </a:xfrm>
                  <a:custGeom>
                    <a:avLst/>
                    <a:gdLst/>
                    <a:ahLst/>
                    <a:cxnLst>
                      <a:cxn ang="0">
                        <a:pos x="902" y="73"/>
                      </a:cxn>
                      <a:cxn ang="0">
                        <a:pos x="893" y="199"/>
                      </a:cxn>
                      <a:cxn ang="0">
                        <a:pos x="860" y="355"/>
                      </a:cxn>
                      <a:cxn ang="0">
                        <a:pos x="796" y="482"/>
                      </a:cxn>
                      <a:cxn ang="0">
                        <a:pos x="696" y="597"/>
                      </a:cxn>
                      <a:cxn ang="0">
                        <a:pos x="589" y="722"/>
                      </a:cxn>
                      <a:cxn ang="0">
                        <a:pos x="486" y="989"/>
                      </a:cxn>
                      <a:cxn ang="0">
                        <a:pos x="453" y="1213"/>
                      </a:cxn>
                      <a:cxn ang="0">
                        <a:pos x="404" y="1463"/>
                      </a:cxn>
                      <a:cxn ang="0">
                        <a:pos x="321" y="1667"/>
                      </a:cxn>
                      <a:cxn ang="0">
                        <a:pos x="198" y="1890"/>
                      </a:cxn>
                      <a:cxn ang="0">
                        <a:pos x="85" y="2082"/>
                      </a:cxn>
                      <a:cxn ang="0">
                        <a:pos x="0" y="2208"/>
                      </a:cxn>
                      <a:cxn ang="0">
                        <a:pos x="15" y="2247"/>
                      </a:cxn>
                      <a:cxn ang="0">
                        <a:pos x="64" y="2287"/>
                      </a:cxn>
                      <a:cxn ang="0">
                        <a:pos x="232" y="2318"/>
                      </a:cxn>
                      <a:cxn ang="0">
                        <a:pos x="381" y="2259"/>
                      </a:cxn>
                      <a:cxn ang="0">
                        <a:pos x="525" y="2105"/>
                      </a:cxn>
                      <a:cxn ang="0">
                        <a:pos x="571" y="2001"/>
                      </a:cxn>
                      <a:cxn ang="0">
                        <a:pos x="678" y="1775"/>
                      </a:cxn>
                      <a:cxn ang="0">
                        <a:pos x="832" y="1783"/>
                      </a:cxn>
                      <a:cxn ang="0">
                        <a:pos x="881" y="1983"/>
                      </a:cxn>
                      <a:cxn ang="0">
                        <a:pos x="933" y="2097"/>
                      </a:cxn>
                      <a:cxn ang="0">
                        <a:pos x="989" y="2189"/>
                      </a:cxn>
                      <a:cxn ang="0">
                        <a:pos x="1053" y="2252"/>
                      </a:cxn>
                      <a:cxn ang="0">
                        <a:pos x="1144" y="2287"/>
                      </a:cxn>
                      <a:cxn ang="0">
                        <a:pos x="1241" y="2288"/>
                      </a:cxn>
                      <a:cxn ang="0">
                        <a:pos x="1314" y="2267"/>
                      </a:cxn>
                      <a:cxn ang="0">
                        <a:pos x="1434" y="2040"/>
                      </a:cxn>
                      <a:cxn ang="0">
                        <a:pos x="1553" y="2069"/>
                      </a:cxn>
                      <a:cxn ang="0">
                        <a:pos x="1623" y="2060"/>
                      </a:cxn>
                      <a:cxn ang="0">
                        <a:pos x="1680" y="2001"/>
                      </a:cxn>
                      <a:cxn ang="0">
                        <a:pos x="1729" y="1907"/>
                      </a:cxn>
                      <a:cxn ang="0">
                        <a:pos x="1741" y="1826"/>
                      </a:cxn>
                      <a:cxn ang="0">
                        <a:pos x="1814" y="1790"/>
                      </a:cxn>
                      <a:cxn ang="0">
                        <a:pos x="1886" y="1765"/>
                      </a:cxn>
                      <a:cxn ang="0">
                        <a:pos x="1942" y="1711"/>
                      </a:cxn>
                      <a:cxn ang="0">
                        <a:pos x="1989" y="1639"/>
                      </a:cxn>
                      <a:cxn ang="0">
                        <a:pos x="2009" y="1558"/>
                      </a:cxn>
                      <a:cxn ang="0">
                        <a:pos x="1966" y="1442"/>
                      </a:cxn>
                      <a:cxn ang="0">
                        <a:pos x="2071" y="1437"/>
                      </a:cxn>
                      <a:cxn ang="0">
                        <a:pos x="2123" y="1391"/>
                      </a:cxn>
                      <a:cxn ang="0">
                        <a:pos x="2167" y="1313"/>
                      </a:cxn>
                      <a:cxn ang="0">
                        <a:pos x="2197" y="1236"/>
                      </a:cxn>
                      <a:cxn ang="0">
                        <a:pos x="2192" y="1157"/>
                      </a:cxn>
                      <a:cxn ang="0">
                        <a:pos x="2167" y="1084"/>
                      </a:cxn>
                      <a:cxn ang="0">
                        <a:pos x="2105" y="1005"/>
                      </a:cxn>
                      <a:cxn ang="0">
                        <a:pos x="2064" y="835"/>
                      </a:cxn>
                      <a:cxn ang="0">
                        <a:pos x="1993" y="695"/>
                      </a:cxn>
                      <a:cxn ang="0">
                        <a:pos x="1993" y="603"/>
                      </a:cxn>
                      <a:cxn ang="0">
                        <a:pos x="1934" y="480"/>
                      </a:cxn>
                      <a:cxn ang="0">
                        <a:pos x="1916" y="361"/>
                      </a:cxn>
                      <a:cxn ang="0">
                        <a:pos x="1888" y="257"/>
                      </a:cxn>
                      <a:cxn ang="0">
                        <a:pos x="1888" y="150"/>
                      </a:cxn>
                      <a:cxn ang="0">
                        <a:pos x="1860" y="0"/>
                      </a:cxn>
                    </a:cxnLst>
                    <a:rect l="0" t="0" r="r" b="b"/>
                    <a:pathLst>
                      <a:path w="2197" h="2318">
                        <a:moveTo>
                          <a:pt x="893" y="10"/>
                        </a:moveTo>
                        <a:lnTo>
                          <a:pt x="902" y="73"/>
                        </a:lnTo>
                        <a:lnTo>
                          <a:pt x="906" y="123"/>
                        </a:lnTo>
                        <a:lnTo>
                          <a:pt x="893" y="199"/>
                        </a:lnTo>
                        <a:lnTo>
                          <a:pt x="868" y="317"/>
                        </a:lnTo>
                        <a:lnTo>
                          <a:pt x="860" y="355"/>
                        </a:lnTo>
                        <a:lnTo>
                          <a:pt x="837" y="412"/>
                        </a:lnTo>
                        <a:lnTo>
                          <a:pt x="796" y="482"/>
                        </a:lnTo>
                        <a:lnTo>
                          <a:pt x="745" y="546"/>
                        </a:lnTo>
                        <a:lnTo>
                          <a:pt x="696" y="597"/>
                        </a:lnTo>
                        <a:lnTo>
                          <a:pt x="646" y="649"/>
                        </a:lnTo>
                        <a:lnTo>
                          <a:pt x="589" y="722"/>
                        </a:lnTo>
                        <a:lnTo>
                          <a:pt x="530" y="830"/>
                        </a:lnTo>
                        <a:lnTo>
                          <a:pt x="486" y="989"/>
                        </a:lnTo>
                        <a:lnTo>
                          <a:pt x="479" y="1074"/>
                        </a:lnTo>
                        <a:lnTo>
                          <a:pt x="453" y="1213"/>
                        </a:lnTo>
                        <a:lnTo>
                          <a:pt x="428" y="1371"/>
                        </a:lnTo>
                        <a:lnTo>
                          <a:pt x="404" y="1463"/>
                        </a:lnTo>
                        <a:lnTo>
                          <a:pt x="373" y="1535"/>
                        </a:lnTo>
                        <a:lnTo>
                          <a:pt x="321" y="1667"/>
                        </a:lnTo>
                        <a:lnTo>
                          <a:pt x="249" y="1814"/>
                        </a:lnTo>
                        <a:lnTo>
                          <a:pt x="198" y="1890"/>
                        </a:lnTo>
                        <a:lnTo>
                          <a:pt x="147" y="1981"/>
                        </a:lnTo>
                        <a:lnTo>
                          <a:pt x="85" y="2082"/>
                        </a:lnTo>
                        <a:lnTo>
                          <a:pt x="8" y="2180"/>
                        </a:lnTo>
                        <a:lnTo>
                          <a:pt x="0" y="2208"/>
                        </a:lnTo>
                        <a:lnTo>
                          <a:pt x="2" y="2228"/>
                        </a:lnTo>
                        <a:lnTo>
                          <a:pt x="15" y="2247"/>
                        </a:lnTo>
                        <a:lnTo>
                          <a:pt x="36" y="2269"/>
                        </a:lnTo>
                        <a:lnTo>
                          <a:pt x="64" y="2287"/>
                        </a:lnTo>
                        <a:lnTo>
                          <a:pt x="172" y="2313"/>
                        </a:lnTo>
                        <a:lnTo>
                          <a:pt x="232" y="2318"/>
                        </a:lnTo>
                        <a:lnTo>
                          <a:pt x="301" y="2305"/>
                        </a:lnTo>
                        <a:lnTo>
                          <a:pt x="381" y="2259"/>
                        </a:lnTo>
                        <a:lnTo>
                          <a:pt x="453" y="2190"/>
                        </a:lnTo>
                        <a:lnTo>
                          <a:pt x="525" y="2105"/>
                        </a:lnTo>
                        <a:lnTo>
                          <a:pt x="551" y="2061"/>
                        </a:lnTo>
                        <a:lnTo>
                          <a:pt x="571" y="2001"/>
                        </a:lnTo>
                        <a:lnTo>
                          <a:pt x="618" y="1885"/>
                        </a:lnTo>
                        <a:lnTo>
                          <a:pt x="678" y="1775"/>
                        </a:lnTo>
                        <a:lnTo>
                          <a:pt x="788" y="1597"/>
                        </a:lnTo>
                        <a:lnTo>
                          <a:pt x="832" y="1783"/>
                        </a:lnTo>
                        <a:lnTo>
                          <a:pt x="852" y="1888"/>
                        </a:lnTo>
                        <a:lnTo>
                          <a:pt x="881" y="1983"/>
                        </a:lnTo>
                        <a:lnTo>
                          <a:pt x="907" y="2037"/>
                        </a:lnTo>
                        <a:lnTo>
                          <a:pt x="933" y="2097"/>
                        </a:lnTo>
                        <a:lnTo>
                          <a:pt x="968" y="2156"/>
                        </a:lnTo>
                        <a:lnTo>
                          <a:pt x="989" y="2189"/>
                        </a:lnTo>
                        <a:lnTo>
                          <a:pt x="1012" y="2220"/>
                        </a:lnTo>
                        <a:lnTo>
                          <a:pt x="1053" y="2252"/>
                        </a:lnTo>
                        <a:lnTo>
                          <a:pt x="1082" y="2272"/>
                        </a:lnTo>
                        <a:lnTo>
                          <a:pt x="1144" y="2287"/>
                        </a:lnTo>
                        <a:lnTo>
                          <a:pt x="1190" y="2292"/>
                        </a:lnTo>
                        <a:lnTo>
                          <a:pt x="1241" y="2288"/>
                        </a:lnTo>
                        <a:lnTo>
                          <a:pt x="1282" y="2279"/>
                        </a:lnTo>
                        <a:lnTo>
                          <a:pt x="1314" y="2267"/>
                        </a:lnTo>
                        <a:lnTo>
                          <a:pt x="1353" y="2197"/>
                        </a:lnTo>
                        <a:lnTo>
                          <a:pt x="1434" y="2040"/>
                        </a:lnTo>
                        <a:lnTo>
                          <a:pt x="1499" y="2063"/>
                        </a:lnTo>
                        <a:lnTo>
                          <a:pt x="1553" y="2069"/>
                        </a:lnTo>
                        <a:lnTo>
                          <a:pt x="1597" y="2069"/>
                        </a:lnTo>
                        <a:lnTo>
                          <a:pt x="1623" y="2060"/>
                        </a:lnTo>
                        <a:lnTo>
                          <a:pt x="1654" y="2027"/>
                        </a:lnTo>
                        <a:lnTo>
                          <a:pt x="1680" y="2001"/>
                        </a:lnTo>
                        <a:lnTo>
                          <a:pt x="1707" y="1965"/>
                        </a:lnTo>
                        <a:lnTo>
                          <a:pt x="1729" y="1907"/>
                        </a:lnTo>
                        <a:lnTo>
                          <a:pt x="1741" y="1857"/>
                        </a:lnTo>
                        <a:lnTo>
                          <a:pt x="1741" y="1826"/>
                        </a:lnTo>
                        <a:lnTo>
                          <a:pt x="1777" y="1795"/>
                        </a:lnTo>
                        <a:lnTo>
                          <a:pt x="1814" y="1790"/>
                        </a:lnTo>
                        <a:lnTo>
                          <a:pt x="1855" y="1775"/>
                        </a:lnTo>
                        <a:lnTo>
                          <a:pt x="1886" y="1765"/>
                        </a:lnTo>
                        <a:lnTo>
                          <a:pt x="1919" y="1736"/>
                        </a:lnTo>
                        <a:lnTo>
                          <a:pt x="1942" y="1711"/>
                        </a:lnTo>
                        <a:lnTo>
                          <a:pt x="1966" y="1682"/>
                        </a:lnTo>
                        <a:lnTo>
                          <a:pt x="1989" y="1639"/>
                        </a:lnTo>
                        <a:lnTo>
                          <a:pt x="2001" y="1599"/>
                        </a:lnTo>
                        <a:lnTo>
                          <a:pt x="2009" y="1558"/>
                        </a:lnTo>
                        <a:lnTo>
                          <a:pt x="1997" y="1515"/>
                        </a:lnTo>
                        <a:lnTo>
                          <a:pt x="1966" y="1442"/>
                        </a:lnTo>
                        <a:lnTo>
                          <a:pt x="2042" y="1442"/>
                        </a:lnTo>
                        <a:lnTo>
                          <a:pt x="2071" y="1437"/>
                        </a:lnTo>
                        <a:lnTo>
                          <a:pt x="2099" y="1417"/>
                        </a:lnTo>
                        <a:lnTo>
                          <a:pt x="2123" y="1391"/>
                        </a:lnTo>
                        <a:lnTo>
                          <a:pt x="2146" y="1355"/>
                        </a:lnTo>
                        <a:lnTo>
                          <a:pt x="2167" y="1313"/>
                        </a:lnTo>
                        <a:lnTo>
                          <a:pt x="2187" y="1275"/>
                        </a:lnTo>
                        <a:lnTo>
                          <a:pt x="2197" y="1236"/>
                        </a:lnTo>
                        <a:lnTo>
                          <a:pt x="2197" y="1198"/>
                        </a:lnTo>
                        <a:lnTo>
                          <a:pt x="2192" y="1157"/>
                        </a:lnTo>
                        <a:lnTo>
                          <a:pt x="2185" y="1116"/>
                        </a:lnTo>
                        <a:lnTo>
                          <a:pt x="2167" y="1084"/>
                        </a:lnTo>
                        <a:lnTo>
                          <a:pt x="2141" y="1049"/>
                        </a:lnTo>
                        <a:lnTo>
                          <a:pt x="2105" y="1005"/>
                        </a:lnTo>
                        <a:lnTo>
                          <a:pt x="2086" y="909"/>
                        </a:lnTo>
                        <a:lnTo>
                          <a:pt x="2064" y="835"/>
                        </a:lnTo>
                        <a:lnTo>
                          <a:pt x="2045" y="789"/>
                        </a:lnTo>
                        <a:lnTo>
                          <a:pt x="1993" y="695"/>
                        </a:lnTo>
                        <a:lnTo>
                          <a:pt x="1991" y="668"/>
                        </a:lnTo>
                        <a:lnTo>
                          <a:pt x="1993" y="603"/>
                        </a:lnTo>
                        <a:lnTo>
                          <a:pt x="1970" y="543"/>
                        </a:lnTo>
                        <a:lnTo>
                          <a:pt x="1934" y="480"/>
                        </a:lnTo>
                        <a:lnTo>
                          <a:pt x="1926" y="435"/>
                        </a:lnTo>
                        <a:lnTo>
                          <a:pt x="1916" y="361"/>
                        </a:lnTo>
                        <a:lnTo>
                          <a:pt x="1898" y="312"/>
                        </a:lnTo>
                        <a:lnTo>
                          <a:pt x="1888" y="257"/>
                        </a:lnTo>
                        <a:lnTo>
                          <a:pt x="1883" y="198"/>
                        </a:lnTo>
                        <a:lnTo>
                          <a:pt x="1888" y="150"/>
                        </a:lnTo>
                        <a:lnTo>
                          <a:pt x="1906" y="105"/>
                        </a:lnTo>
                        <a:lnTo>
                          <a:pt x="1860" y="0"/>
                        </a:lnTo>
                        <a:lnTo>
                          <a:pt x="893" y="10"/>
                        </a:lnTo>
                        <a:close/>
                      </a:path>
                    </a:pathLst>
                  </a:custGeom>
                  <a:solidFill>
                    <a:srgbClr val="FF9F9F"/>
                  </a:solidFill>
                  <a:ln w="825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" name="组合 7214"/>
                  <p:cNvGrpSpPr/>
                  <p:nvPr/>
                </p:nvGrpSpPr>
                <p:grpSpPr bwMode="auto">
                  <a:xfrm>
                    <a:off x="75" y="173"/>
                    <a:ext cx="2039" cy="2061"/>
                    <a:chOff x="0" y="0"/>
                    <a:chExt cx="2039" cy="2061"/>
                  </a:xfrm>
                </p:grpSpPr>
                <p:grpSp>
                  <p:nvGrpSpPr>
                    <p:cNvPr id="12" name="组合 7215"/>
                    <p:cNvGrpSpPr/>
                    <p:nvPr/>
                  </p:nvGrpSpPr>
                  <p:grpSpPr bwMode="auto">
                    <a:xfrm>
                      <a:off x="0" y="0"/>
                      <a:ext cx="2039" cy="2061"/>
                      <a:chOff x="0" y="0"/>
                      <a:chExt cx="2039" cy="2061"/>
                    </a:xfrm>
                  </p:grpSpPr>
                  <p:sp>
                    <p:nvSpPr>
                      <p:cNvPr id="9265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82" y="960"/>
                        <a:ext cx="485" cy="6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5" y="482"/>
                          </a:cxn>
                          <a:cxn ang="0">
                            <a:pos x="80" y="451"/>
                          </a:cxn>
                          <a:cxn ang="0">
                            <a:pos x="77" y="430"/>
                          </a:cxn>
                          <a:cxn ang="0">
                            <a:pos x="69" y="400"/>
                          </a:cxn>
                          <a:cxn ang="0">
                            <a:pos x="56" y="374"/>
                          </a:cxn>
                          <a:cxn ang="0">
                            <a:pos x="47" y="350"/>
                          </a:cxn>
                          <a:cxn ang="0">
                            <a:pos x="34" y="315"/>
                          </a:cxn>
                          <a:cxn ang="0">
                            <a:pos x="23" y="281"/>
                          </a:cxn>
                          <a:cxn ang="0">
                            <a:pos x="13" y="240"/>
                          </a:cxn>
                          <a:cxn ang="0">
                            <a:pos x="7" y="206"/>
                          </a:cxn>
                          <a:cxn ang="0">
                            <a:pos x="2" y="173"/>
                          </a:cxn>
                          <a:cxn ang="0">
                            <a:pos x="0" y="137"/>
                          </a:cxn>
                          <a:cxn ang="0">
                            <a:pos x="0" y="111"/>
                          </a:cxn>
                          <a:cxn ang="0">
                            <a:pos x="7" y="86"/>
                          </a:cxn>
                          <a:cxn ang="0">
                            <a:pos x="18" y="65"/>
                          </a:cxn>
                          <a:cxn ang="0">
                            <a:pos x="33" y="49"/>
                          </a:cxn>
                          <a:cxn ang="0">
                            <a:pos x="61" y="29"/>
                          </a:cxn>
                          <a:cxn ang="0">
                            <a:pos x="87" y="14"/>
                          </a:cxn>
                          <a:cxn ang="0">
                            <a:pos x="118" y="3"/>
                          </a:cxn>
                          <a:cxn ang="0">
                            <a:pos x="147" y="0"/>
                          </a:cxn>
                          <a:cxn ang="0">
                            <a:pos x="177" y="3"/>
                          </a:cxn>
                          <a:cxn ang="0">
                            <a:pos x="204" y="14"/>
                          </a:cxn>
                          <a:cxn ang="0">
                            <a:pos x="234" y="29"/>
                          </a:cxn>
                          <a:cxn ang="0">
                            <a:pos x="263" y="47"/>
                          </a:cxn>
                          <a:cxn ang="0">
                            <a:pos x="288" y="75"/>
                          </a:cxn>
                          <a:cxn ang="0">
                            <a:pos x="307" y="98"/>
                          </a:cxn>
                          <a:cxn ang="0">
                            <a:pos x="320" y="117"/>
                          </a:cxn>
                          <a:cxn ang="0">
                            <a:pos x="338" y="144"/>
                          </a:cxn>
                          <a:cxn ang="0">
                            <a:pos x="353" y="166"/>
                          </a:cxn>
                          <a:cxn ang="0">
                            <a:pos x="366" y="191"/>
                          </a:cxn>
                          <a:cxn ang="0">
                            <a:pos x="378" y="217"/>
                          </a:cxn>
                          <a:cxn ang="0">
                            <a:pos x="402" y="297"/>
                          </a:cxn>
                          <a:cxn ang="0">
                            <a:pos x="432" y="390"/>
                          </a:cxn>
                          <a:cxn ang="0">
                            <a:pos x="436" y="454"/>
                          </a:cxn>
                          <a:cxn ang="0">
                            <a:pos x="466" y="533"/>
                          </a:cxn>
                          <a:cxn ang="0">
                            <a:pos x="485" y="601"/>
                          </a:cxn>
                          <a:cxn ang="0">
                            <a:pos x="485" y="689"/>
                          </a:cxn>
                          <a:cxn ang="0">
                            <a:pos x="481" y="689"/>
                          </a:cxn>
                        </a:cxnLst>
                        <a:rect l="0" t="0" r="r" b="b"/>
                        <a:pathLst>
                          <a:path w="485" h="689">
                            <a:moveTo>
                              <a:pt x="75" y="482"/>
                            </a:moveTo>
                            <a:lnTo>
                              <a:pt x="80" y="451"/>
                            </a:lnTo>
                            <a:lnTo>
                              <a:pt x="77" y="430"/>
                            </a:lnTo>
                            <a:lnTo>
                              <a:pt x="69" y="400"/>
                            </a:lnTo>
                            <a:lnTo>
                              <a:pt x="56" y="374"/>
                            </a:lnTo>
                            <a:lnTo>
                              <a:pt x="47" y="350"/>
                            </a:lnTo>
                            <a:lnTo>
                              <a:pt x="34" y="315"/>
                            </a:lnTo>
                            <a:lnTo>
                              <a:pt x="23" y="281"/>
                            </a:lnTo>
                            <a:lnTo>
                              <a:pt x="13" y="240"/>
                            </a:lnTo>
                            <a:lnTo>
                              <a:pt x="7" y="206"/>
                            </a:lnTo>
                            <a:lnTo>
                              <a:pt x="2" y="173"/>
                            </a:lnTo>
                            <a:lnTo>
                              <a:pt x="0" y="137"/>
                            </a:lnTo>
                            <a:lnTo>
                              <a:pt x="0" y="111"/>
                            </a:lnTo>
                            <a:lnTo>
                              <a:pt x="7" y="86"/>
                            </a:lnTo>
                            <a:lnTo>
                              <a:pt x="18" y="65"/>
                            </a:lnTo>
                            <a:lnTo>
                              <a:pt x="33" y="49"/>
                            </a:lnTo>
                            <a:lnTo>
                              <a:pt x="61" y="29"/>
                            </a:lnTo>
                            <a:lnTo>
                              <a:pt x="87" y="14"/>
                            </a:lnTo>
                            <a:lnTo>
                              <a:pt x="118" y="3"/>
                            </a:lnTo>
                            <a:lnTo>
                              <a:pt x="147" y="0"/>
                            </a:lnTo>
                            <a:lnTo>
                              <a:pt x="177" y="3"/>
                            </a:lnTo>
                            <a:lnTo>
                              <a:pt x="204" y="14"/>
                            </a:lnTo>
                            <a:lnTo>
                              <a:pt x="234" y="29"/>
                            </a:lnTo>
                            <a:lnTo>
                              <a:pt x="263" y="47"/>
                            </a:lnTo>
                            <a:lnTo>
                              <a:pt x="288" y="75"/>
                            </a:lnTo>
                            <a:lnTo>
                              <a:pt x="307" y="98"/>
                            </a:lnTo>
                            <a:lnTo>
                              <a:pt x="320" y="117"/>
                            </a:lnTo>
                            <a:lnTo>
                              <a:pt x="338" y="144"/>
                            </a:lnTo>
                            <a:lnTo>
                              <a:pt x="353" y="166"/>
                            </a:lnTo>
                            <a:lnTo>
                              <a:pt x="366" y="191"/>
                            </a:lnTo>
                            <a:lnTo>
                              <a:pt x="378" y="217"/>
                            </a:lnTo>
                            <a:lnTo>
                              <a:pt x="402" y="297"/>
                            </a:lnTo>
                            <a:lnTo>
                              <a:pt x="432" y="390"/>
                            </a:lnTo>
                            <a:lnTo>
                              <a:pt x="436" y="454"/>
                            </a:lnTo>
                            <a:lnTo>
                              <a:pt x="466" y="533"/>
                            </a:lnTo>
                            <a:lnTo>
                              <a:pt x="485" y="601"/>
                            </a:lnTo>
                            <a:lnTo>
                              <a:pt x="485" y="689"/>
                            </a:lnTo>
                            <a:lnTo>
                              <a:pt x="481" y="689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266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1295"/>
                        <a:ext cx="414" cy="5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37"/>
                          </a:cxn>
                          <a:cxn ang="0">
                            <a:pos x="4" y="121"/>
                          </a:cxn>
                          <a:cxn ang="0">
                            <a:pos x="9" y="100"/>
                          </a:cxn>
                          <a:cxn ang="0">
                            <a:pos x="17" y="80"/>
                          </a:cxn>
                          <a:cxn ang="0">
                            <a:pos x="28" y="59"/>
                          </a:cxn>
                          <a:cxn ang="0">
                            <a:pos x="38" y="44"/>
                          </a:cxn>
                          <a:cxn ang="0">
                            <a:pos x="59" y="23"/>
                          </a:cxn>
                          <a:cxn ang="0">
                            <a:pos x="77" y="10"/>
                          </a:cxn>
                          <a:cxn ang="0">
                            <a:pos x="92" y="3"/>
                          </a:cxn>
                          <a:cxn ang="0">
                            <a:pos x="123" y="0"/>
                          </a:cxn>
                          <a:cxn ang="0">
                            <a:pos x="146" y="1"/>
                          </a:cxn>
                          <a:cxn ang="0">
                            <a:pos x="167" y="6"/>
                          </a:cxn>
                          <a:cxn ang="0">
                            <a:pos x="192" y="18"/>
                          </a:cxn>
                          <a:cxn ang="0">
                            <a:pos x="216" y="39"/>
                          </a:cxn>
                          <a:cxn ang="0">
                            <a:pos x="233" y="59"/>
                          </a:cxn>
                          <a:cxn ang="0">
                            <a:pos x="247" y="83"/>
                          </a:cxn>
                          <a:cxn ang="0">
                            <a:pos x="262" y="108"/>
                          </a:cxn>
                          <a:cxn ang="0">
                            <a:pos x="278" y="142"/>
                          </a:cxn>
                          <a:cxn ang="0">
                            <a:pos x="303" y="191"/>
                          </a:cxn>
                          <a:cxn ang="0">
                            <a:pos x="329" y="234"/>
                          </a:cxn>
                          <a:cxn ang="0">
                            <a:pos x="345" y="260"/>
                          </a:cxn>
                          <a:cxn ang="0">
                            <a:pos x="370" y="301"/>
                          </a:cxn>
                          <a:cxn ang="0">
                            <a:pos x="393" y="337"/>
                          </a:cxn>
                          <a:cxn ang="0">
                            <a:pos x="406" y="364"/>
                          </a:cxn>
                          <a:cxn ang="0">
                            <a:pos x="412" y="395"/>
                          </a:cxn>
                          <a:cxn ang="0">
                            <a:pos x="414" y="425"/>
                          </a:cxn>
                          <a:cxn ang="0">
                            <a:pos x="414" y="453"/>
                          </a:cxn>
                          <a:cxn ang="0">
                            <a:pos x="409" y="477"/>
                          </a:cxn>
                          <a:cxn ang="0">
                            <a:pos x="403" y="502"/>
                          </a:cxn>
                          <a:cxn ang="0">
                            <a:pos x="394" y="528"/>
                          </a:cxn>
                          <a:cxn ang="0">
                            <a:pos x="388" y="551"/>
                          </a:cxn>
                          <a:cxn ang="0">
                            <a:pos x="378" y="578"/>
                          </a:cxn>
                        </a:cxnLst>
                        <a:rect l="0" t="0" r="r" b="b"/>
                        <a:pathLst>
                          <a:path w="414" h="578">
                            <a:moveTo>
                              <a:pt x="0" y="137"/>
                            </a:moveTo>
                            <a:lnTo>
                              <a:pt x="4" y="121"/>
                            </a:lnTo>
                            <a:lnTo>
                              <a:pt x="9" y="100"/>
                            </a:lnTo>
                            <a:lnTo>
                              <a:pt x="17" y="80"/>
                            </a:lnTo>
                            <a:lnTo>
                              <a:pt x="28" y="59"/>
                            </a:lnTo>
                            <a:lnTo>
                              <a:pt x="38" y="44"/>
                            </a:lnTo>
                            <a:lnTo>
                              <a:pt x="59" y="23"/>
                            </a:lnTo>
                            <a:lnTo>
                              <a:pt x="77" y="10"/>
                            </a:lnTo>
                            <a:lnTo>
                              <a:pt x="92" y="3"/>
                            </a:lnTo>
                            <a:lnTo>
                              <a:pt x="123" y="0"/>
                            </a:lnTo>
                            <a:lnTo>
                              <a:pt x="146" y="1"/>
                            </a:lnTo>
                            <a:lnTo>
                              <a:pt x="167" y="6"/>
                            </a:lnTo>
                            <a:lnTo>
                              <a:pt x="192" y="18"/>
                            </a:lnTo>
                            <a:lnTo>
                              <a:pt x="216" y="39"/>
                            </a:lnTo>
                            <a:lnTo>
                              <a:pt x="233" y="59"/>
                            </a:lnTo>
                            <a:lnTo>
                              <a:pt x="247" y="83"/>
                            </a:lnTo>
                            <a:lnTo>
                              <a:pt x="262" y="108"/>
                            </a:lnTo>
                            <a:lnTo>
                              <a:pt x="278" y="142"/>
                            </a:lnTo>
                            <a:lnTo>
                              <a:pt x="303" y="191"/>
                            </a:lnTo>
                            <a:lnTo>
                              <a:pt x="329" y="234"/>
                            </a:lnTo>
                            <a:lnTo>
                              <a:pt x="345" y="260"/>
                            </a:lnTo>
                            <a:lnTo>
                              <a:pt x="370" y="301"/>
                            </a:lnTo>
                            <a:lnTo>
                              <a:pt x="393" y="337"/>
                            </a:lnTo>
                            <a:lnTo>
                              <a:pt x="406" y="364"/>
                            </a:lnTo>
                            <a:lnTo>
                              <a:pt x="412" y="395"/>
                            </a:lnTo>
                            <a:lnTo>
                              <a:pt x="414" y="425"/>
                            </a:lnTo>
                            <a:lnTo>
                              <a:pt x="414" y="453"/>
                            </a:lnTo>
                            <a:lnTo>
                              <a:pt x="409" y="477"/>
                            </a:lnTo>
                            <a:lnTo>
                              <a:pt x="403" y="502"/>
                            </a:lnTo>
                            <a:lnTo>
                              <a:pt x="394" y="528"/>
                            </a:lnTo>
                            <a:lnTo>
                              <a:pt x="388" y="551"/>
                            </a:lnTo>
                            <a:lnTo>
                              <a:pt x="378" y="578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267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5" y="731"/>
                        <a:ext cx="618" cy="5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5" y="234"/>
                          </a:cxn>
                          <a:cxn ang="0">
                            <a:pos x="15" y="203"/>
                          </a:cxn>
                          <a:cxn ang="0">
                            <a:pos x="8" y="176"/>
                          </a:cxn>
                          <a:cxn ang="0">
                            <a:pos x="3" y="144"/>
                          </a:cxn>
                          <a:cxn ang="0">
                            <a:pos x="0" y="114"/>
                          </a:cxn>
                          <a:cxn ang="0">
                            <a:pos x="2" y="91"/>
                          </a:cxn>
                          <a:cxn ang="0">
                            <a:pos x="10" y="72"/>
                          </a:cxn>
                          <a:cxn ang="0">
                            <a:pos x="25" y="51"/>
                          </a:cxn>
                          <a:cxn ang="0">
                            <a:pos x="48" y="28"/>
                          </a:cxn>
                          <a:cxn ang="0">
                            <a:pos x="72" y="11"/>
                          </a:cxn>
                          <a:cxn ang="0">
                            <a:pos x="97" y="1"/>
                          </a:cxn>
                          <a:cxn ang="0">
                            <a:pos x="124" y="0"/>
                          </a:cxn>
                          <a:cxn ang="0">
                            <a:pos x="160" y="5"/>
                          </a:cxn>
                          <a:cxn ang="0">
                            <a:pos x="203" y="16"/>
                          </a:cxn>
                          <a:cxn ang="0">
                            <a:pos x="232" y="34"/>
                          </a:cxn>
                          <a:cxn ang="0">
                            <a:pos x="257" y="49"/>
                          </a:cxn>
                          <a:cxn ang="0">
                            <a:pos x="280" y="69"/>
                          </a:cxn>
                          <a:cxn ang="0">
                            <a:pos x="298" y="88"/>
                          </a:cxn>
                          <a:cxn ang="0">
                            <a:pos x="319" y="113"/>
                          </a:cxn>
                          <a:cxn ang="0">
                            <a:pos x="340" y="142"/>
                          </a:cxn>
                          <a:cxn ang="0">
                            <a:pos x="368" y="185"/>
                          </a:cxn>
                          <a:cxn ang="0">
                            <a:pos x="396" y="234"/>
                          </a:cxn>
                          <a:cxn ang="0">
                            <a:pos x="410" y="260"/>
                          </a:cxn>
                          <a:cxn ang="0">
                            <a:pos x="427" y="281"/>
                          </a:cxn>
                          <a:cxn ang="0">
                            <a:pos x="451" y="306"/>
                          </a:cxn>
                          <a:cxn ang="0">
                            <a:pos x="476" y="333"/>
                          </a:cxn>
                          <a:cxn ang="0">
                            <a:pos x="509" y="364"/>
                          </a:cxn>
                          <a:cxn ang="0">
                            <a:pos x="527" y="387"/>
                          </a:cxn>
                          <a:cxn ang="0">
                            <a:pos x="554" y="425"/>
                          </a:cxn>
                          <a:cxn ang="0">
                            <a:pos x="574" y="456"/>
                          </a:cxn>
                          <a:cxn ang="0">
                            <a:pos x="592" y="485"/>
                          </a:cxn>
                          <a:cxn ang="0">
                            <a:pos x="607" y="511"/>
                          </a:cxn>
                          <a:cxn ang="0">
                            <a:pos x="618" y="536"/>
                          </a:cxn>
                        </a:cxnLst>
                        <a:rect l="0" t="0" r="r" b="b"/>
                        <a:pathLst>
                          <a:path w="618" h="536">
                            <a:moveTo>
                              <a:pt x="25" y="234"/>
                            </a:moveTo>
                            <a:lnTo>
                              <a:pt x="15" y="203"/>
                            </a:lnTo>
                            <a:lnTo>
                              <a:pt x="8" y="176"/>
                            </a:lnTo>
                            <a:lnTo>
                              <a:pt x="3" y="144"/>
                            </a:lnTo>
                            <a:lnTo>
                              <a:pt x="0" y="114"/>
                            </a:lnTo>
                            <a:lnTo>
                              <a:pt x="2" y="91"/>
                            </a:lnTo>
                            <a:lnTo>
                              <a:pt x="10" y="72"/>
                            </a:lnTo>
                            <a:lnTo>
                              <a:pt x="25" y="51"/>
                            </a:lnTo>
                            <a:lnTo>
                              <a:pt x="48" y="28"/>
                            </a:lnTo>
                            <a:lnTo>
                              <a:pt x="72" y="11"/>
                            </a:lnTo>
                            <a:lnTo>
                              <a:pt x="97" y="1"/>
                            </a:lnTo>
                            <a:lnTo>
                              <a:pt x="124" y="0"/>
                            </a:lnTo>
                            <a:lnTo>
                              <a:pt x="160" y="5"/>
                            </a:lnTo>
                            <a:lnTo>
                              <a:pt x="203" y="16"/>
                            </a:lnTo>
                            <a:lnTo>
                              <a:pt x="232" y="34"/>
                            </a:lnTo>
                            <a:lnTo>
                              <a:pt x="257" y="49"/>
                            </a:lnTo>
                            <a:lnTo>
                              <a:pt x="280" y="69"/>
                            </a:lnTo>
                            <a:lnTo>
                              <a:pt x="298" y="88"/>
                            </a:lnTo>
                            <a:lnTo>
                              <a:pt x="319" y="113"/>
                            </a:lnTo>
                            <a:lnTo>
                              <a:pt x="340" y="142"/>
                            </a:lnTo>
                            <a:lnTo>
                              <a:pt x="368" y="185"/>
                            </a:lnTo>
                            <a:lnTo>
                              <a:pt x="396" y="234"/>
                            </a:lnTo>
                            <a:lnTo>
                              <a:pt x="410" y="260"/>
                            </a:lnTo>
                            <a:lnTo>
                              <a:pt x="427" y="281"/>
                            </a:lnTo>
                            <a:lnTo>
                              <a:pt x="451" y="306"/>
                            </a:lnTo>
                            <a:lnTo>
                              <a:pt x="476" y="333"/>
                            </a:lnTo>
                            <a:lnTo>
                              <a:pt x="509" y="364"/>
                            </a:lnTo>
                            <a:lnTo>
                              <a:pt x="527" y="387"/>
                            </a:lnTo>
                            <a:lnTo>
                              <a:pt x="554" y="425"/>
                            </a:lnTo>
                            <a:lnTo>
                              <a:pt x="574" y="456"/>
                            </a:lnTo>
                            <a:lnTo>
                              <a:pt x="592" y="485"/>
                            </a:lnTo>
                            <a:lnTo>
                              <a:pt x="607" y="511"/>
                            </a:lnTo>
                            <a:lnTo>
                              <a:pt x="618" y="536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" name="组合 7219"/>
                      <p:cNvGrpSpPr/>
                      <p:nvPr/>
                    </p:nvGrpSpPr>
                    <p:grpSpPr bwMode="auto">
                      <a:xfrm>
                        <a:off x="0" y="0"/>
                        <a:ext cx="2039" cy="2061"/>
                        <a:chOff x="0" y="0"/>
                        <a:chExt cx="2039" cy="2061"/>
                      </a:xfrm>
                    </p:grpSpPr>
                    <p:grpSp>
                      <p:nvGrpSpPr>
                        <p:cNvPr id="14" name="组合 7220"/>
                        <p:cNvGrpSpPr/>
                        <p:nvPr/>
                      </p:nvGrpSpPr>
                      <p:grpSpPr bwMode="auto">
                        <a:xfrm>
                          <a:off x="652" y="0"/>
                          <a:ext cx="1387" cy="1893"/>
                          <a:chOff x="0" y="0"/>
                          <a:chExt cx="1387" cy="1893"/>
                        </a:xfrm>
                      </p:grpSpPr>
                      <p:grpSp>
                        <p:nvGrpSpPr>
                          <p:cNvPr id="15" name="组合 7221"/>
                          <p:cNvGrpSpPr/>
                          <p:nvPr/>
                        </p:nvGrpSpPr>
                        <p:grpSpPr bwMode="auto">
                          <a:xfrm>
                            <a:off x="247" y="1522"/>
                            <a:ext cx="214" cy="371"/>
                            <a:chOff x="0" y="0"/>
                            <a:chExt cx="214" cy="371"/>
                          </a:xfrm>
                        </p:grpSpPr>
                        <p:sp>
                          <p:nvSpPr>
                            <p:cNvPr id="9271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0" y="0"/>
                              <a:ext cx="134" cy="301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2" y="33"/>
                                </a:cxn>
                                <a:cxn ang="0">
                                  <a:pos x="7" y="65"/>
                                </a:cxn>
                                <a:cxn ang="0">
                                  <a:pos x="10" y="88"/>
                                </a:cxn>
                                <a:cxn ang="0">
                                  <a:pos x="15" y="114"/>
                                </a:cxn>
                                <a:cxn ang="0">
                                  <a:pos x="25" y="150"/>
                                </a:cxn>
                                <a:cxn ang="0">
                                  <a:pos x="36" y="183"/>
                                </a:cxn>
                                <a:cxn ang="0">
                                  <a:pos x="51" y="209"/>
                                </a:cxn>
                                <a:cxn ang="0">
                                  <a:pos x="67" y="232"/>
                                </a:cxn>
                                <a:cxn ang="0">
                                  <a:pos x="90" y="260"/>
                                </a:cxn>
                                <a:cxn ang="0">
                                  <a:pos x="112" y="281"/>
                                </a:cxn>
                                <a:cxn ang="0">
                                  <a:pos x="134" y="301"/>
                                </a:cxn>
                              </a:cxnLst>
                              <a:rect l="0" t="0" r="r" b="b"/>
                              <a:pathLst>
                                <a:path w="134" h="301">
                                  <a:moveTo>
                                    <a:pt x="0" y="0"/>
                                  </a:moveTo>
                                  <a:lnTo>
                                    <a:pt x="2" y="33"/>
                                  </a:lnTo>
                                  <a:lnTo>
                                    <a:pt x="7" y="65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5" y="114"/>
                                  </a:lnTo>
                                  <a:lnTo>
                                    <a:pt x="25" y="150"/>
                                  </a:lnTo>
                                  <a:lnTo>
                                    <a:pt x="36" y="183"/>
                                  </a:lnTo>
                                  <a:lnTo>
                                    <a:pt x="51" y="209"/>
                                  </a:lnTo>
                                  <a:lnTo>
                                    <a:pt x="67" y="232"/>
                                  </a:lnTo>
                                  <a:lnTo>
                                    <a:pt x="90" y="260"/>
                                  </a:lnTo>
                                  <a:lnTo>
                                    <a:pt x="112" y="281"/>
                                  </a:lnTo>
                                  <a:lnTo>
                                    <a:pt x="134" y="301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9272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23" y="265"/>
                              <a:ext cx="46" cy="10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46" y="0"/>
                                </a:cxn>
                                <a:cxn ang="0">
                                  <a:pos x="29" y="11"/>
                                </a:cxn>
                                <a:cxn ang="0">
                                  <a:pos x="18" y="23"/>
                                </a:cxn>
                                <a:cxn ang="0">
                                  <a:pos x="6" y="37"/>
                                </a:cxn>
                                <a:cxn ang="0">
                                  <a:pos x="2" y="54"/>
                                </a:cxn>
                                <a:cxn ang="0">
                                  <a:pos x="0" y="75"/>
                                </a:cxn>
                                <a:cxn ang="0">
                                  <a:pos x="3" y="106"/>
                                </a:cxn>
                              </a:cxnLst>
                              <a:rect l="0" t="0" r="r" b="b"/>
                              <a:pathLst>
                                <a:path w="46" h="106">
                                  <a:moveTo>
                                    <a:pt x="46" y="0"/>
                                  </a:moveTo>
                                  <a:lnTo>
                                    <a:pt x="29" y="11"/>
                                  </a:lnTo>
                                  <a:lnTo>
                                    <a:pt x="18" y="23"/>
                                  </a:lnTo>
                                  <a:lnTo>
                                    <a:pt x="6" y="37"/>
                                  </a:lnTo>
                                  <a:lnTo>
                                    <a:pt x="2" y="54"/>
                                  </a:lnTo>
                                  <a:lnTo>
                                    <a:pt x="0" y="75"/>
                                  </a:lnTo>
                                  <a:lnTo>
                                    <a:pt x="3" y="106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9273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38"/>
                              <a:ext cx="80" cy="58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80" y="0"/>
                                </a:cxn>
                                <a:cxn ang="0">
                                  <a:pos x="61" y="4"/>
                                </a:cxn>
                                <a:cxn ang="0">
                                  <a:pos x="43" y="13"/>
                                </a:cxn>
                                <a:cxn ang="0">
                                  <a:pos x="28" y="26"/>
                                </a:cxn>
                                <a:cxn ang="0">
                                  <a:pos x="10" y="42"/>
                                </a:cxn>
                                <a:cxn ang="0">
                                  <a:pos x="0" y="58"/>
                                </a:cxn>
                              </a:cxnLst>
                              <a:rect l="0" t="0" r="r" b="b"/>
                              <a:pathLst>
                                <a:path w="80" h="58">
                                  <a:moveTo>
                                    <a:pt x="80" y="0"/>
                                  </a:moveTo>
                                  <a:lnTo>
                                    <a:pt x="61" y="4"/>
                                  </a:lnTo>
                                  <a:lnTo>
                                    <a:pt x="43" y="13"/>
                                  </a:lnTo>
                                  <a:lnTo>
                                    <a:pt x="28" y="26"/>
                                  </a:lnTo>
                                  <a:lnTo>
                                    <a:pt x="10" y="42"/>
                                  </a:lnTo>
                                  <a:lnTo>
                                    <a:pt x="0" y="58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sp>
                        <p:nvSpPr>
                          <p:cNvPr id="9274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03" y="1491"/>
                            <a:ext cx="219" cy="11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42"/>
                              </a:cxn>
                              <a:cxn ang="0">
                                <a:pos x="8" y="56"/>
                              </a:cxn>
                              <a:cxn ang="0">
                                <a:pos x="22" y="75"/>
                              </a:cxn>
                              <a:cxn ang="0">
                                <a:pos x="37" y="91"/>
                              </a:cxn>
                              <a:cxn ang="0">
                                <a:pos x="54" y="101"/>
                              </a:cxn>
                              <a:cxn ang="0">
                                <a:pos x="75" y="113"/>
                              </a:cxn>
                              <a:cxn ang="0">
                                <a:pos x="101" y="114"/>
                              </a:cxn>
                              <a:cxn ang="0">
                                <a:pos x="122" y="111"/>
                              </a:cxn>
                              <a:cxn ang="0">
                                <a:pos x="142" y="105"/>
                              </a:cxn>
                              <a:cxn ang="0">
                                <a:pos x="163" y="91"/>
                              </a:cxn>
                              <a:cxn ang="0">
                                <a:pos x="178" y="80"/>
                              </a:cxn>
                              <a:cxn ang="0">
                                <a:pos x="191" y="64"/>
                              </a:cxn>
                              <a:cxn ang="0">
                                <a:pos x="201" y="47"/>
                              </a:cxn>
                              <a:cxn ang="0">
                                <a:pos x="210" y="28"/>
                              </a:cxn>
                              <a:cxn ang="0">
                                <a:pos x="219" y="0"/>
                              </a:cxn>
                            </a:cxnLst>
                            <a:rect l="0" t="0" r="r" b="b"/>
                            <a:pathLst>
                              <a:path w="219" h="114">
                                <a:moveTo>
                                  <a:pt x="0" y="42"/>
                                </a:moveTo>
                                <a:lnTo>
                                  <a:pt x="8" y="56"/>
                                </a:lnTo>
                                <a:lnTo>
                                  <a:pt x="22" y="75"/>
                                </a:lnTo>
                                <a:lnTo>
                                  <a:pt x="37" y="91"/>
                                </a:lnTo>
                                <a:lnTo>
                                  <a:pt x="54" y="101"/>
                                </a:lnTo>
                                <a:lnTo>
                                  <a:pt x="75" y="113"/>
                                </a:lnTo>
                                <a:lnTo>
                                  <a:pt x="101" y="114"/>
                                </a:lnTo>
                                <a:lnTo>
                                  <a:pt x="122" y="111"/>
                                </a:lnTo>
                                <a:lnTo>
                                  <a:pt x="142" y="105"/>
                                </a:lnTo>
                                <a:lnTo>
                                  <a:pt x="163" y="91"/>
                                </a:lnTo>
                                <a:lnTo>
                                  <a:pt x="178" y="80"/>
                                </a:lnTo>
                                <a:lnTo>
                                  <a:pt x="191" y="64"/>
                                </a:lnTo>
                                <a:lnTo>
                                  <a:pt x="201" y="47"/>
                                </a:lnTo>
                                <a:lnTo>
                                  <a:pt x="210" y="28"/>
                                </a:lnTo>
                                <a:lnTo>
                                  <a:pt x="219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75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71" y="1017"/>
                            <a:ext cx="219" cy="22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21"/>
                              </a:cxn>
                              <a:cxn ang="0">
                                <a:pos x="13" y="137"/>
                              </a:cxn>
                              <a:cxn ang="0">
                                <a:pos x="24" y="155"/>
                              </a:cxn>
                              <a:cxn ang="0">
                                <a:pos x="44" y="180"/>
                              </a:cxn>
                              <a:cxn ang="0">
                                <a:pos x="64" y="203"/>
                              </a:cxn>
                              <a:cxn ang="0">
                                <a:pos x="87" y="219"/>
                              </a:cxn>
                              <a:cxn ang="0">
                                <a:pos x="108" y="227"/>
                              </a:cxn>
                              <a:cxn ang="0">
                                <a:pos x="134" y="225"/>
                              </a:cxn>
                              <a:cxn ang="0">
                                <a:pos x="155" y="219"/>
                              </a:cxn>
                              <a:cxn ang="0">
                                <a:pos x="176" y="209"/>
                              </a:cxn>
                              <a:cxn ang="0">
                                <a:pos x="191" y="199"/>
                              </a:cxn>
                              <a:cxn ang="0">
                                <a:pos x="206" y="185"/>
                              </a:cxn>
                              <a:cxn ang="0">
                                <a:pos x="219" y="158"/>
                              </a:cxn>
                              <a:cxn ang="0">
                                <a:pos x="219" y="131"/>
                              </a:cxn>
                              <a:cxn ang="0">
                                <a:pos x="216" y="100"/>
                              </a:cxn>
                              <a:cxn ang="0">
                                <a:pos x="209" y="78"/>
                              </a:cxn>
                              <a:cxn ang="0">
                                <a:pos x="198" y="54"/>
                              </a:cxn>
                              <a:cxn ang="0">
                                <a:pos x="185" y="29"/>
                              </a:cxn>
                              <a:cxn ang="0">
                                <a:pos x="167" y="0"/>
                              </a:cxn>
                            </a:cxnLst>
                            <a:rect l="0" t="0" r="r" b="b"/>
                            <a:pathLst>
                              <a:path w="219" h="227">
                                <a:moveTo>
                                  <a:pt x="0" y="121"/>
                                </a:moveTo>
                                <a:lnTo>
                                  <a:pt x="13" y="137"/>
                                </a:lnTo>
                                <a:lnTo>
                                  <a:pt x="24" y="155"/>
                                </a:lnTo>
                                <a:lnTo>
                                  <a:pt x="44" y="180"/>
                                </a:lnTo>
                                <a:lnTo>
                                  <a:pt x="64" y="203"/>
                                </a:lnTo>
                                <a:lnTo>
                                  <a:pt x="87" y="219"/>
                                </a:lnTo>
                                <a:lnTo>
                                  <a:pt x="108" y="227"/>
                                </a:lnTo>
                                <a:lnTo>
                                  <a:pt x="134" y="225"/>
                                </a:lnTo>
                                <a:lnTo>
                                  <a:pt x="155" y="219"/>
                                </a:lnTo>
                                <a:lnTo>
                                  <a:pt x="176" y="209"/>
                                </a:lnTo>
                                <a:lnTo>
                                  <a:pt x="191" y="199"/>
                                </a:lnTo>
                                <a:lnTo>
                                  <a:pt x="206" y="185"/>
                                </a:lnTo>
                                <a:lnTo>
                                  <a:pt x="219" y="158"/>
                                </a:lnTo>
                                <a:lnTo>
                                  <a:pt x="219" y="131"/>
                                </a:lnTo>
                                <a:lnTo>
                                  <a:pt x="216" y="100"/>
                                </a:lnTo>
                                <a:lnTo>
                                  <a:pt x="209" y="78"/>
                                </a:lnTo>
                                <a:lnTo>
                                  <a:pt x="198" y="54"/>
                                </a:lnTo>
                                <a:lnTo>
                                  <a:pt x="185" y="29"/>
                                </a:lnTo>
                                <a:lnTo>
                                  <a:pt x="167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76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06" y="773"/>
                            <a:ext cx="84" cy="23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" y="0"/>
                              </a:cxn>
                              <a:cxn ang="0">
                                <a:pos x="46" y="62"/>
                              </a:cxn>
                              <a:cxn ang="0">
                                <a:pos x="74" y="103"/>
                              </a:cxn>
                              <a:cxn ang="0">
                                <a:pos x="80" y="125"/>
                              </a:cxn>
                              <a:cxn ang="0">
                                <a:pos x="84" y="143"/>
                              </a:cxn>
                              <a:cxn ang="0">
                                <a:pos x="79" y="182"/>
                              </a:cxn>
                              <a:cxn ang="0">
                                <a:pos x="67" y="208"/>
                              </a:cxn>
                              <a:cxn ang="0">
                                <a:pos x="51" y="224"/>
                              </a:cxn>
                              <a:cxn ang="0">
                                <a:pos x="26" y="232"/>
                              </a:cxn>
                              <a:cxn ang="0">
                                <a:pos x="0" y="228"/>
                              </a:cxn>
                            </a:cxnLst>
                            <a:rect l="0" t="0" r="r" b="b"/>
                            <a:pathLst>
                              <a:path w="84" h="232">
                                <a:moveTo>
                                  <a:pt x="2" y="0"/>
                                </a:moveTo>
                                <a:lnTo>
                                  <a:pt x="46" y="62"/>
                                </a:lnTo>
                                <a:lnTo>
                                  <a:pt x="74" y="103"/>
                                </a:lnTo>
                                <a:lnTo>
                                  <a:pt x="80" y="125"/>
                                </a:lnTo>
                                <a:lnTo>
                                  <a:pt x="84" y="143"/>
                                </a:lnTo>
                                <a:lnTo>
                                  <a:pt x="79" y="182"/>
                                </a:lnTo>
                                <a:lnTo>
                                  <a:pt x="67" y="208"/>
                                </a:lnTo>
                                <a:lnTo>
                                  <a:pt x="51" y="224"/>
                                </a:lnTo>
                                <a:lnTo>
                                  <a:pt x="26" y="232"/>
                                </a:lnTo>
                                <a:lnTo>
                                  <a:pt x="0" y="228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77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54" y="620"/>
                            <a:ext cx="533" cy="33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37"/>
                              </a:cxn>
                              <a:cxn ang="0">
                                <a:pos x="0" y="114"/>
                              </a:cxn>
                              <a:cxn ang="0">
                                <a:pos x="3" y="93"/>
                              </a:cxn>
                              <a:cxn ang="0">
                                <a:pos x="11" y="73"/>
                              </a:cxn>
                              <a:cxn ang="0">
                                <a:pos x="24" y="54"/>
                              </a:cxn>
                              <a:cxn ang="0">
                                <a:pos x="45" y="36"/>
                              </a:cxn>
                              <a:cxn ang="0">
                                <a:pos x="67" y="19"/>
                              </a:cxn>
                              <a:cxn ang="0">
                                <a:pos x="96" y="6"/>
                              </a:cxn>
                              <a:cxn ang="0">
                                <a:pos x="124" y="0"/>
                              </a:cxn>
                              <a:cxn ang="0">
                                <a:pos x="155" y="3"/>
                              </a:cxn>
                              <a:cxn ang="0">
                                <a:pos x="184" y="14"/>
                              </a:cxn>
                              <a:cxn ang="0">
                                <a:pos x="217" y="37"/>
                              </a:cxn>
                              <a:cxn ang="0">
                                <a:pos x="255" y="65"/>
                              </a:cxn>
                              <a:cxn ang="0">
                                <a:pos x="278" y="81"/>
                              </a:cxn>
                              <a:cxn ang="0">
                                <a:pos x="320" y="129"/>
                              </a:cxn>
                              <a:cxn ang="0">
                                <a:pos x="353" y="162"/>
                              </a:cxn>
                              <a:cxn ang="0">
                                <a:pos x="377" y="188"/>
                              </a:cxn>
                              <a:cxn ang="0">
                                <a:pos x="405" y="209"/>
                              </a:cxn>
                              <a:cxn ang="0">
                                <a:pos x="439" y="237"/>
                              </a:cxn>
                              <a:cxn ang="0">
                                <a:pos x="488" y="282"/>
                              </a:cxn>
                              <a:cxn ang="0">
                                <a:pos x="533" y="335"/>
                              </a:cxn>
                            </a:cxnLst>
                            <a:rect l="0" t="0" r="r" b="b"/>
                            <a:pathLst>
                              <a:path w="533" h="335">
                                <a:moveTo>
                                  <a:pt x="0" y="137"/>
                                </a:moveTo>
                                <a:lnTo>
                                  <a:pt x="0" y="114"/>
                                </a:lnTo>
                                <a:lnTo>
                                  <a:pt x="3" y="93"/>
                                </a:lnTo>
                                <a:lnTo>
                                  <a:pt x="11" y="73"/>
                                </a:lnTo>
                                <a:lnTo>
                                  <a:pt x="24" y="54"/>
                                </a:lnTo>
                                <a:lnTo>
                                  <a:pt x="45" y="36"/>
                                </a:lnTo>
                                <a:lnTo>
                                  <a:pt x="67" y="19"/>
                                </a:lnTo>
                                <a:lnTo>
                                  <a:pt x="96" y="6"/>
                                </a:lnTo>
                                <a:lnTo>
                                  <a:pt x="124" y="0"/>
                                </a:lnTo>
                                <a:lnTo>
                                  <a:pt x="155" y="3"/>
                                </a:lnTo>
                                <a:lnTo>
                                  <a:pt x="184" y="14"/>
                                </a:lnTo>
                                <a:lnTo>
                                  <a:pt x="217" y="37"/>
                                </a:lnTo>
                                <a:lnTo>
                                  <a:pt x="255" y="65"/>
                                </a:lnTo>
                                <a:lnTo>
                                  <a:pt x="278" y="81"/>
                                </a:lnTo>
                                <a:lnTo>
                                  <a:pt x="320" y="129"/>
                                </a:lnTo>
                                <a:lnTo>
                                  <a:pt x="353" y="162"/>
                                </a:lnTo>
                                <a:lnTo>
                                  <a:pt x="377" y="188"/>
                                </a:lnTo>
                                <a:lnTo>
                                  <a:pt x="405" y="209"/>
                                </a:lnTo>
                                <a:lnTo>
                                  <a:pt x="439" y="237"/>
                                </a:lnTo>
                                <a:lnTo>
                                  <a:pt x="488" y="282"/>
                                </a:lnTo>
                                <a:lnTo>
                                  <a:pt x="533" y="33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78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39" y="675"/>
                            <a:ext cx="116" cy="17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68" y="0"/>
                              </a:cxn>
                              <a:cxn ang="0">
                                <a:pos x="86" y="28"/>
                              </a:cxn>
                              <a:cxn ang="0">
                                <a:pos x="103" y="56"/>
                              </a:cxn>
                              <a:cxn ang="0">
                                <a:pos x="112" y="82"/>
                              </a:cxn>
                              <a:cxn ang="0">
                                <a:pos x="116" y="111"/>
                              </a:cxn>
                              <a:cxn ang="0">
                                <a:pos x="116" y="136"/>
                              </a:cxn>
                              <a:cxn ang="0">
                                <a:pos x="101" y="159"/>
                              </a:cxn>
                              <a:cxn ang="0">
                                <a:pos x="91" y="170"/>
                              </a:cxn>
                              <a:cxn ang="0">
                                <a:pos x="68" y="175"/>
                              </a:cxn>
                              <a:cxn ang="0">
                                <a:pos x="44" y="175"/>
                              </a:cxn>
                              <a:cxn ang="0">
                                <a:pos x="23" y="169"/>
                              </a:cxn>
                              <a:cxn ang="0">
                                <a:pos x="0" y="152"/>
                              </a:cxn>
                            </a:cxnLst>
                            <a:rect l="0" t="0" r="r" b="b"/>
                            <a:pathLst>
                              <a:path w="116" h="175">
                                <a:moveTo>
                                  <a:pt x="68" y="0"/>
                                </a:moveTo>
                                <a:lnTo>
                                  <a:pt x="86" y="28"/>
                                </a:lnTo>
                                <a:lnTo>
                                  <a:pt x="103" y="56"/>
                                </a:lnTo>
                                <a:lnTo>
                                  <a:pt x="112" y="82"/>
                                </a:lnTo>
                                <a:lnTo>
                                  <a:pt x="116" y="111"/>
                                </a:lnTo>
                                <a:lnTo>
                                  <a:pt x="116" y="136"/>
                                </a:lnTo>
                                <a:lnTo>
                                  <a:pt x="101" y="159"/>
                                </a:lnTo>
                                <a:lnTo>
                                  <a:pt x="91" y="170"/>
                                </a:lnTo>
                                <a:lnTo>
                                  <a:pt x="68" y="175"/>
                                </a:lnTo>
                                <a:lnTo>
                                  <a:pt x="44" y="175"/>
                                </a:lnTo>
                                <a:lnTo>
                                  <a:pt x="23" y="169"/>
                                </a:lnTo>
                                <a:lnTo>
                                  <a:pt x="0" y="152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79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" y="1050"/>
                            <a:ext cx="364" cy="38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364" y="0"/>
                              </a:cxn>
                              <a:cxn ang="0">
                                <a:pos x="361" y="31"/>
                              </a:cxn>
                              <a:cxn ang="0">
                                <a:pos x="358" y="58"/>
                              </a:cxn>
                              <a:cxn ang="0">
                                <a:pos x="350" y="85"/>
                              </a:cxn>
                              <a:cxn ang="0">
                                <a:pos x="340" y="112"/>
                              </a:cxn>
                              <a:cxn ang="0">
                                <a:pos x="325" y="147"/>
                              </a:cxn>
                              <a:cxn ang="0">
                                <a:pos x="310" y="171"/>
                              </a:cxn>
                              <a:cxn ang="0">
                                <a:pos x="291" y="197"/>
                              </a:cxn>
                              <a:cxn ang="0">
                                <a:pos x="265" y="217"/>
                              </a:cxn>
                              <a:cxn ang="0">
                                <a:pos x="240" y="233"/>
                              </a:cxn>
                              <a:cxn ang="0">
                                <a:pos x="214" y="243"/>
                              </a:cxn>
                              <a:cxn ang="0">
                                <a:pos x="186" y="253"/>
                              </a:cxn>
                              <a:cxn ang="0">
                                <a:pos x="149" y="266"/>
                              </a:cxn>
                              <a:cxn ang="0">
                                <a:pos x="134" y="292"/>
                              </a:cxn>
                              <a:cxn ang="0">
                                <a:pos x="121" y="305"/>
                              </a:cxn>
                              <a:cxn ang="0">
                                <a:pos x="88" y="318"/>
                              </a:cxn>
                              <a:cxn ang="0">
                                <a:pos x="54" y="331"/>
                              </a:cxn>
                              <a:cxn ang="0">
                                <a:pos x="19" y="348"/>
                              </a:cxn>
                              <a:cxn ang="0">
                                <a:pos x="0" y="387"/>
                              </a:cxn>
                            </a:cxnLst>
                            <a:rect l="0" t="0" r="r" b="b"/>
                            <a:pathLst>
                              <a:path w="364" h="387">
                                <a:moveTo>
                                  <a:pt x="364" y="0"/>
                                </a:moveTo>
                                <a:lnTo>
                                  <a:pt x="361" y="31"/>
                                </a:lnTo>
                                <a:lnTo>
                                  <a:pt x="358" y="58"/>
                                </a:lnTo>
                                <a:lnTo>
                                  <a:pt x="350" y="85"/>
                                </a:lnTo>
                                <a:lnTo>
                                  <a:pt x="340" y="112"/>
                                </a:lnTo>
                                <a:lnTo>
                                  <a:pt x="325" y="147"/>
                                </a:lnTo>
                                <a:lnTo>
                                  <a:pt x="310" y="171"/>
                                </a:lnTo>
                                <a:lnTo>
                                  <a:pt x="291" y="197"/>
                                </a:lnTo>
                                <a:lnTo>
                                  <a:pt x="265" y="217"/>
                                </a:lnTo>
                                <a:lnTo>
                                  <a:pt x="240" y="233"/>
                                </a:lnTo>
                                <a:lnTo>
                                  <a:pt x="214" y="243"/>
                                </a:lnTo>
                                <a:lnTo>
                                  <a:pt x="186" y="253"/>
                                </a:lnTo>
                                <a:lnTo>
                                  <a:pt x="149" y="266"/>
                                </a:lnTo>
                                <a:lnTo>
                                  <a:pt x="134" y="292"/>
                                </a:lnTo>
                                <a:lnTo>
                                  <a:pt x="121" y="305"/>
                                </a:lnTo>
                                <a:lnTo>
                                  <a:pt x="88" y="318"/>
                                </a:lnTo>
                                <a:lnTo>
                                  <a:pt x="54" y="331"/>
                                </a:lnTo>
                                <a:lnTo>
                                  <a:pt x="19" y="348"/>
                                </a:lnTo>
                                <a:lnTo>
                                  <a:pt x="0" y="387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80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15" y="84"/>
                            <a:ext cx="403" cy="7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76"/>
                              </a:cxn>
                              <a:cxn ang="0">
                                <a:pos x="39" y="47"/>
                              </a:cxn>
                              <a:cxn ang="0">
                                <a:pos x="75" y="29"/>
                              </a:cxn>
                              <a:cxn ang="0">
                                <a:pos x="137" y="9"/>
                              </a:cxn>
                              <a:cxn ang="0">
                                <a:pos x="193" y="1"/>
                              </a:cxn>
                              <a:cxn ang="0">
                                <a:pos x="242" y="0"/>
                              </a:cxn>
                              <a:cxn ang="0">
                                <a:pos x="287" y="4"/>
                              </a:cxn>
                              <a:cxn ang="0">
                                <a:pos x="332" y="19"/>
                              </a:cxn>
                              <a:cxn ang="0">
                                <a:pos x="368" y="36"/>
                              </a:cxn>
                              <a:cxn ang="0">
                                <a:pos x="403" y="65"/>
                              </a:cxn>
                            </a:cxnLst>
                            <a:rect l="0" t="0" r="r" b="b"/>
                            <a:pathLst>
                              <a:path w="403" h="76">
                                <a:moveTo>
                                  <a:pt x="0" y="76"/>
                                </a:moveTo>
                                <a:lnTo>
                                  <a:pt x="39" y="47"/>
                                </a:lnTo>
                                <a:lnTo>
                                  <a:pt x="75" y="29"/>
                                </a:lnTo>
                                <a:lnTo>
                                  <a:pt x="137" y="9"/>
                                </a:lnTo>
                                <a:lnTo>
                                  <a:pt x="193" y="1"/>
                                </a:lnTo>
                                <a:lnTo>
                                  <a:pt x="242" y="0"/>
                                </a:lnTo>
                                <a:lnTo>
                                  <a:pt x="287" y="4"/>
                                </a:lnTo>
                                <a:lnTo>
                                  <a:pt x="332" y="19"/>
                                </a:lnTo>
                                <a:lnTo>
                                  <a:pt x="368" y="36"/>
                                </a:lnTo>
                                <a:lnTo>
                                  <a:pt x="403" y="6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81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06" y="0"/>
                            <a:ext cx="222" cy="8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5"/>
                              </a:cxn>
                              <a:cxn ang="0">
                                <a:pos x="29" y="3"/>
                              </a:cxn>
                              <a:cxn ang="0">
                                <a:pos x="56" y="0"/>
                              </a:cxn>
                              <a:cxn ang="0">
                                <a:pos x="96" y="7"/>
                              </a:cxn>
                              <a:cxn ang="0">
                                <a:pos x="127" y="17"/>
                              </a:cxn>
                              <a:cxn ang="0">
                                <a:pos x="160" y="33"/>
                              </a:cxn>
                              <a:cxn ang="0">
                                <a:pos x="193" y="53"/>
                              </a:cxn>
                              <a:cxn ang="0">
                                <a:pos x="222" y="80"/>
                              </a:cxn>
                            </a:cxnLst>
                            <a:rect l="0" t="0" r="r" b="b"/>
                            <a:pathLst>
                              <a:path w="222" h="80">
                                <a:moveTo>
                                  <a:pt x="0" y="5"/>
                                </a:moveTo>
                                <a:lnTo>
                                  <a:pt x="29" y="3"/>
                                </a:lnTo>
                                <a:lnTo>
                                  <a:pt x="56" y="0"/>
                                </a:lnTo>
                                <a:lnTo>
                                  <a:pt x="96" y="7"/>
                                </a:lnTo>
                                <a:lnTo>
                                  <a:pt x="127" y="17"/>
                                </a:lnTo>
                                <a:lnTo>
                                  <a:pt x="160" y="33"/>
                                </a:lnTo>
                                <a:lnTo>
                                  <a:pt x="193" y="53"/>
                                </a:lnTo>
                                <a:lnTo>
                                  <a:pt x="222" y="8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282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180"/>
                            <a:ext cx="416" cy="21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14"/>
                              </a:cxn>
                              <a:cxn ang="0">
                                <a:pos x="50" y="175"/>
                              </a:cxn>
                              <a:cxn ang="0">
                                <a:pos x="82" y="149"/>
                              </a:cxn>
                              <a:cxn ang="0">
                                <a:pos x="107" y="121"/>
                              </a:cxn>
                              <a:cxn ang="0">
                                <a:pos x="126" y="96"/>
                              </a:cxn>
                              <a:cxn ang="0">
                                <a:pos x="146" y="72"/>
                              </a:cxn>
                              <a:cxn ang="0">
                                <a:pos x="172" y="51"/>
                              </a:cxn>
                              <a:cxn ang="0">
                                <a:pos x="195" y="33"/>
                              </a:cxn>
                              <a:cxn ang="0">
                                <a:pos x="224" y="18"/>
                              </a:cxn>
                              <a:cxn ang="0">
                                <a:pos x="254" y="7"/>
                              </a:cxn>
                              <a:cxn ang="0">
                                <a:pos x="287" y="2"/>
                              </a:cxn>
                              <a:cxn ang="0">
                                <a:pos x="332" y="0"/>
                              </a:cxn>
                              <a:cxn ang="0">
                                <a:pos x="416" y="3"/>
                              </a:cxn>
                            </a:cxnLst>
                            <a:rect l="0" t="0" r="r" b="b"/>
                            <a:pathLst>
                              <a:path w="416" h="214">
                                <a:moveTo>
                                  <a:pt x="0" y="214"/>
                                </a:moveTo>
                                <a:lnTo>
                                  <a:pt x="50" y="175"/>
                                </a:lnTo>
                                <a:lnTo>
                                  <a:pt x="82" y="149"/>
                                </a:lnTo>
                                <a:lnTo>
                                  <a:pt x="107" y="121"/>
                                </a:lnTo>
                                <a:lnTo>
                                  <a:pt x="126" y="96"/>
                                </a:lnTo>
                                <a:lnTo>
                                  <a:pt x="146" y="72"/>
                                </a:lnTo>
                                <a:lnTo>
                                  <a:pt x="172" y="51"/>
                                </a:lnTo>
                                <a:lnTo>
                                  <a:pt x="195" y="33"/>
                                </a:lnTo>
                                <a:lnTo>
                                  <a:pt x="224" y="18"/>
                                </a:lnTo>
                                <a:lnTo>
                                  <a:pt x="254" y="7"/>
                                </a:lnTo>
                                <a:lnTo>
                                  <a:pt x="287" y="2"/>
                                </a:lnTo>
                                <a:lnTo>
                                  <a:pt x="332" y="0"/>
                                </a:lnTo>
                                <a:lnTo>
                                  <a:pt x="416" y="3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9283" name="未知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1829"/>
                          <a:ext cx="128" cy="23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72" y="0"/>
                            </a:cxn>
                            <a:cxn ang="0">
                              <a:pos x="89" y="4"/>
                            </a:cxn>
                            <a:cxn ang="0">
                              <a:pos x="108" y="17"/>
                            </a:cxn>
                            <a:cxn ang="0">
                              <a:pos x="123" y="33"/>
                            </a:cxn>
                            <a:cxn ang="0">
                              <a:pos x="128" y="48"/>
                            </a:cxn>
                            <a:cxn ang="0">
                              <a:pos x="123" y="85"/>
                            </a:cxn>
                            <a:cxn ang="0">
                              <a:pos x="115" y="107"/>
                            </a:cxn>
                            <a:cxn ang="0">
                              <a:pos x="97" y="141"/>
                            </a:cxn>
                            <a:cxn ang="0">
                              <a:pos x="74" y="169"/>
                            </a:cxn>
                            <a:cxn ang="0">
                              <a:pos x="56" y="188"/>
                            </a:cxn>
                            <a:cxn ang="0">
                              <a:pos x="35" y="206"/>
                            </a:cxn>
                            <a:cxn ang="0">
                              <a:pos x="0" y="232"/>
                            </a:cxn>
                          </a:cxnLst>
                          <a:rect l="0" t="0" r="r" b="b"/>
                          <a:pathLst>
                            <a:path w="128" h="232">
                              <a:moveTo>
                                <a:pt x="72" y="0"/>
                              </a:moveTo>
                              <a:lnTo>
                                <a:pt x="89" y="4"/>
                              </a:lnTo>
                              <a:lnTo>
                                <a:pt x="108" y="17"/>
                              </a:lnTo>
                              <a:lnTo>
                                <a:pt x="123" y="33"/>
                              </a:lnTo>
                              <a:lnTo>
                                <a:pt x="128" y="48"/>
                              </a:lnTo>
                              <a:lnTo>
                                <a:pt x="123" y="85"/>
                              </a:lnTo>
                              <a:lnTo>
                                <a:pt x="115" y="107"/>
                              </a:lnTo>
                              <a:lnTo>
                                <a:pt x="97" y="141"/>
                              </a:lnTo>
                              <a:lnTo>
                                <a:pt x="74" y="169"/>
                              </a:lnTo>
                              <a:lnTo>
                                <a:pt x="56" y="188"/>
                              </a:lnTo>
                              <a:lnTo>
                                <a:pt x="35" y="206"/>
                              </a:lnTo>
                              <a:lnTo>
                                <a:pt x="0" y="232"/>
                              </a:lnTo>
                            </a:path>
                          </a:pathLst>
                        </a:custGeom>
                        <a:noFill/>
                        <a:ln w="8255">
                          <a:solidFill>
                            <a:srgbClr val="000000"/>
                          </a:solidFill>
                          <a:rou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9284" name="未知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3" y="448"/>
                      <a:ext cx="46" cy="28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28" y="47"/>
                        </a:cxn>
                        <a:cxn ang="0">
                          <a:pos x="37" y="82"/>
                        </a:cxn>
                        <a:cxn ang="0">
                          <a:pos x="41" y="103"/>
                        </a:cxn>
                        <a:cxn ang="0">
                          <a:pos x="46" y="132"/>
                        </a:cxn>
                        <a:cxn ang="0">
                          <a:pos x="46" y="170"/>
                        </a:cxn>
                        <a:cxn ang="0">
                          <a:pos x="42" y="195"/>
                        </a:cxn>
                        <a:cxn ang="0">
                          <a:pos x="37" y="214"/>
                        </a:cxn>
                        <a:cxn ang="0">
                          <a:pos x="29" y="231"/>
                        </a:cxn>
                        <a:cxn ang="0">
                          <a:pos x="15" y="257"/>
                        </a:cxn>
                        <a:cxn ang="0">
                          <a:pos x="0" y="280"/>
                        </a:cxn>
                      </a:cxnLst>
                      <a:rect l="0" t="0" r="r" b="b"/>
                      <a:pathLst>
                        <a:path w="46" h="280">
                          <a:moveTo>
                            <a:pt x="11" y="0"/>
                          </a:moveTo>
                          <a:lnTo>
                            <a:pt x="28" y="47"/>
                          </a:lnTo>
                          <a:lnTo>
                            <a:pt x="37" y="82"/>
                          </a:lnTo>
                          <a:lnTo>
                            <a:pt x="41" y="103"/>
                          </a:lnTo>
                          <a:lnTo>
                            <a:pt x="46" y="132"/>
                          </a:lnTo>
                          <a:lnTo>
                            <a:pt x="46" y="170"/>
                          </a:lnTo>
                          <a:lnTo>
                            <a:pt x="42" y="195"/>
                          </a:lnTo>
                          <a:lnTo>
                            <a:pt x="37" y="214"/>
                          </a:lnTo>
                          <a:lnTo>
                            <a:pt x="29" y="231"/>
                          </a:lnTo>
                          <a:lnTo>
                            <a:pt x="15" y="257"/>
                          </a:lnTo>
                          <a:lnTo>
                            <a:pt x="0" y="280"/>
                          </a:lnTo>
                        </a:path>
                      </a:pathLst>
                    </a:custGeom>
                    <a:noFill/>
                    <a:ln w="825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6" name="组合 7236"/>
              <p:cNvGrpSpPr/>
              <p:nvPr/>
            </p:nvGrpSpPr>
            <p:grpSpPr bwMode="auto">
              <a:xfrm>
                <a:off x="844" y="0"/>
                <a:ext cx="1631" cy="1048"/>
                <a:chOff x="0" y="0"/>
                <a:chExt cx="1631" cy="1048"/>
              </a:xfrm>
            </p:grpSpPr>
            <p:sp>
              <p:nvSpPr>
                <p:cNvPr id="9286" name="未知"/>
                <p:cNvSpPr>
                  <a:spLocks noChangeArrowheads="1"/>
                </p:cNvSpPr>
                <p:nvPr/>
              </p:nvSpPr>
              <p:spPr bwMode="auto">
                <a:xfrm>
                  <a:off x="37" y="546"/>
                  <a:ext cx="1318" cy="502"/>
                </a:xfrm>
                <a:custGeom>
                  <a:avLst/>
                  <a:gdLst/>
                  <a:ahLst/>
                  <a:cxnLst>
                    <a:cxn ang="0">
                      <a:pos x="16" y="9"/>
                    </a:cxn>
                    <a:cxn ang="0">
                      <a:pos x="31" y="55"/>
                    </a:cxn>
                    <a:cxn ang="0">
                      <a:pos x="0" y="361"/>
                    </a:cxn>
                    <a:cxn ang="0">
                      <a:pos x="129" y="345"/>
                    </a:cxn>
                    <a:cxn ang="0">
                      <a:pos x="234" y="335"/>
                    </a:cxn>
                    <a:cxn ang="0">
                      <a:pos x="397" y="333"/>
                    </a:cxn>
                    <a:cxn ang="0">
                      <a:pos x="548" y="338"/>
                    </a:cxn>
                    <a:cxn ang="0">
                      <a:pos x="633" y="343"/>
                    </a:cxn>
                    <a:cxn ang="0">
                      <a:pos x="791" y="367"/>
                    </a:cxn>
                    <a:cxn ang="0">
                      <a:pos x="904" y="389"/>
                    </a:cxn>
                    <a:cxn ang="0">
                      <a:pos x="976" y="403"/>
                    </a:cxn>
                    <a:cxn ang="0">
                      <a:pos x="1048" y="425"/>
                    </a:cxn>
                    <a:cxn ang="0">
                      <a:pos x="1141" y="462"/>
                    </a:cxn>
                    <a:cxn ang="0">
                      <a:pos x="1185" y="484"/>
                    </a:cxn>
                    <a:cxn ang="0">
                      <a:pos x="1216" y="502"/>
                    </a:cxn>
                    <a:cxn ang="0">
                      <a:pos x="1318" y="248"/>
                    </a:cxn>
                    <a:cxn ang="0">
                      <a:pos x="924" y="108"/>
                    </a:cxn>
                    <a:cxn ang="0">
                      <a:pos x="533" y="19"/>
                    </a:cxn>
                    <a:cxn ang="0">
                      <a:pos x="231" y="0"/>
                    </a:cxn>
                    <a:cxn ang="0">
                      <a:pos x="16" y="9"/>
                    </a:cxn>
                  </a:cxnLst>
                  <a:rect l="0" t="0" r="r" b="b"/>
                  <a:pathLst>
                    <a:path w="1318" h="502">
                      <a:moveTo>
                        <a:pt x="16" y="9"/>
                      </a:moveTo>
                      <a:lnTo>
                        <a:pt x="31" y="55"/>
                      </a:lnTo>
                      <a:lnTo>
                        <a:pt x="0" y="361"/>
                      </a:lnTo>
                      <a:lnTo>
                        <a:pt x="129" y="345"/>
                      </a:lnTo>
                      <a:lnTo>
                        <a:pt x="234" y="335"/>
                      </a:lnTo>
                      <a:lnTo>
                        <a:pt x="397" y="333"/>
                      </a:lnTo>
                      <a:lnTo>
                        <a:pt x="548" y="338"/>
                      </a:lnTo>
                      <a:lnTo>
                        <a:pt x="633" y="343"/>
                      </a:lnTo>
                      <a:lnTo>
                        <a:pt x="791" y="367"/>
                      </a:lnTo>
                      <a:lnTo>
                        <a:pt x="904" y="389"/>
                      </a:lnTo>
                      <a:lnTo>
                        <a:pt x="976" y="403"/>
                      </a:lnTo>
                      <a:lnTo>
                        <a:pt x="1048" y="425"/>
                      </a:lnTo>
                      <a:lnTo>
                        <a:pt x="1141" y="462"/>
                      </a:lnTo>
                      <a:lnTo>
                        <a:pt x="1185" y="484"/>
                      </a:lnTo>
                      <a:lnTo>
                        <a:pt x="1216" y="502"/>
                      </a:lnTo>
                      <a:lnTo>
                        <a:pt x="1318" y="248"/>
                      </a:lnTo>
                      <a:lnTo>
                        <a:pt x="924" y="108"/>
                      </a:lnTo>
                      <a:lnTo>
                        <a:pt x="533" y="19"/>
                      </a:lnTo>
                      <a:lnTo>
                        <a:pt x="231" y="0"/>
                      </a:lnTo>
                      <a:lnTo>
                        <a:pt x="16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87" name="未知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631" cy="93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31" y="0"/>
                    </a:cxn>
                    <a:cxn ang="0">
                      <a:pos x="1444" y="930"/>
                    </a:cxn>
                    <a:cxn ang="0">
                      <a:pos x="1364" y="881"/>
                    </a:cxn>
                    <a:cxn ang="0">
                      <a:pos x="1194" y="804"/>
                    </a:cxn>
                    <a:cxn ang="0">
                      <a:pos x="1104" y="765"/>
                    </a:cxn>
                    <a:cxn ang="0">
                      <a:pos x="1062" y="747"/>
                    </a:cxn>
                    <a:cxn ang="0">
                      <a:pos x="977" y="721"/>
                    </a:cxn>
                    <a:cxn ang="0">
                      <a:pos x="913" y="704"/>
                    </a:cxn>
                    <a:cxn ang="0">
                      <a:pos x="838" y="685"/>
                    </a:cxn>
                    <a:cxn ang="0">
                      <a:pos x="756" y="660"/>
                    </a:cxn>
                    <a:cxn ang="0">
                      <a:pos x="634" y="632"/>
                    </a:cxn>
                    <a:cxn ang="0">
                      <a:pos x="519" y="616"/>
                    </a:cxn>
                    <a:cxn ang="0">
                      <a:pos x="379" y="601"/>
                    </a:cxn>
                    <a:cxn ang="0">
                      <a:pos x="276" y="596"/>
                    </a:cxn>
                    <a:cxn ang="0">
                      <a:pos x="148" y="596"/>
                    </a:cxn>
                    <a:cxn ang="0">
                      <a:pos x="44" y="59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31" h="930">
                      <a:moveTo>
                        <a:pt x="0" y="0"/>
                      </a:moveTo>
                      <a:lnTo>
                        <a:pt x="1631" y="0"/>
                      </a:lnTo>
                      <a:lnTo>
                        <a:pt x="1444" y="930"/>
                      </a:lnTo>
                      <a:lnTo>
                        <a:pt x="1364" y="881"/>
                      </a:lnTo>
                      <a:lnTo>
                        <a:pt x="1194" y="804"/>
                      </a:lnTo>
                      <a:lnTo>
                        <a:pt x="1104" y="765"/>
                      </a:lnTo>
                      <a:lnTo>
                        <a:pt x="1062" y="747"/>
                      </a:lnTo>
                      <a:lnTo>
                        <a:pt x="977" y="721"/>
                      </a:lnTo>
                      <a:lnTo>
                        <a:pt x="913" y="704"/>
                      </a:lnTo>
                      <a:lnTo>
                        <a:pt x="838" y="685"/>
                      </a:lnTo>
                      <a:lnTo>
                        <a:pt x="756" y="660"/>
                      </a:lnTo>
                      <a:lnTo>
                        <a:pt x="634" y="632"/>
                      </a:lnTo>
                      <a:lnTo>
                        <a:pt x="519" y="616"/>
                      </a:lnTo>
                      <a:lnTo>
                        <a:pt x="379" y="601"/>
                      </a:lnTo>
                      <a:lnTo>
                        <a:pt x="276" y="596"/>
                      </a:lnTo>
                      <a:lnTo>
                        <a:pt x="148" y="596"/>
                      </a:lnTo>
                      <a:lnTo>
                        <a:pt x="44" y="5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240" name="文本框 7239"/>
          <p:cNvSpPr txBox="1">
            <a:spLocks noChangeArrowheads="1"/>
          </p:cNvSpPr>
          <p:nvPr/>
        </p:nvSpPr>
        <p:spPr bwMode="auto">
          <a:xfrm>
            <a:off x="4114800" y="4419600"/>
            <a:ext cx="5429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FF00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7241" name="矩形 7240"/>
          <p:cNvSpPr>
            <a:spLocks noChangeArrowheads="1"/>
          </p:cNvSpPr>
          <p:nvPr/>
        </p:nvSpPr>
        <p:spPr bwMode="auto">
          <a:xfrm>
            <a:off x="685800" y="5257800"/>
            <a:ext cx="19288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i="1"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latin typeface="Times New Roman" panose="02020603050405020304" pitchFamily="18" charset="0"/>
              </a:rPr>
              <a:t>压</a:t>
            </a:r>
            <a:r>
              <a:rPr lang="zh-CN" altLang="en-US" sz="3200" b="1" i="1">
                <a:latin typeface="Times New Roman" panose="02020603050405020304" pitchFamily="18" charset="0"/>
              </a:rPr>
              <a:t> </a:t>
            </a:r>
            <a:r>
              <a:rPr lang="en-US" altLang="zh-CN" sz="3200" b="1" i="1">
                <a:latin typeface="Times New Roman" panose="02020603050405020304" pitchFamily="18" charset="0"/>
              </a:rPr>
              <a:t>= G</a:t>
            </a:r>
          </a:p>
        </p:txBody>
      </p:sp>
      <p:sp>
        <p:nvSpPr>
          <p:cNvPr id="7242" name="矩形 7241"/>
          <p:cNvSpPr>
            <a:spLocks noChangeArrowheads="1"/>
          </p:cNvSpPr>
          <p:nvPr/>
        </p:nvSpPr>
        <p:spPr bwMode="auto">
          <a:xfrm>
            <a:off x="3810000" y="5105400"/>
            <a:ext cx="19288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i="1"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latin typeface="Times New Roman" panose="02020603050405020304" pitchFamily="18" charset="0"/>
              </a:rPr>
              <a:t>压</a:t>
            </a:r>
            <a:r>
              <a:rPr lang="zh-CN" altLang="en-US" sz="3200" b="1" i="1">
                <a:latin typeface="Times New Roman" panose="02020603050405020304" pitchFamily="18" charset="0"/>
              </a:rPr>
              <a:t> </a:t>
            </a:r>
            <a:r>
              <a:rPr lang="en-US" altLang="zh-CN" sz="3200" b="1" i="1">
                <a:latin typeface="Times New Roman" panose="02020603050405020304" pitchFamily="18" charset="0"/>
              </a:rPr>
              <a:t>≠ G</a:t>
            </a:r>
          </a:p>
        </p:txBody>
      </p:sp>
      <p:sp>
        <p:nvSpPr>
          <p:cNvPr id="7243" name="矩形 7242"/>
          <p:cNvSpPr>
            <a:spLocks noChangeArrowheads="1"/>
          </p:cNvSpPr>
          <p:nvPr/>
        </p:nvSpPr>
        <p:spPr bwMode="auto">
          <a:xfrm>
            <a:off x="5943600" y="51816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i="1"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latin typeface="Times New Roman" panose="02020603050405020304" pitchFamily="18" charset="0"/>
              </a:rPr>
              <a:t>压</a:t>
            </a:r>
            <a:r>
              <a:rPr lang="zh-CN" altLang="en-US" sz="3200" b="1" i="1">
                <a:latin typeface="Times New Roman" panose="02020603050405020304" pitchFamily="18" charset="0"/>
              </a:rPr>
              <a:t> 与</a:t>
            </a:r>
            <a:r>
              <a:rPr lang="en-US" altLang="zh-CN" sz="3200" b="1" i="1">
                <a:latin typeface="Times New Roman" panose="02020603050405020304" pitchFamily="18" charset="0"/>
              </a:rPr>
              <a:t> G</a:t>
            </a:r>
            <a:r>
              <a:rPr lang="zh-CN" altLang="en-US" sz="3200" b="1" i="1">
                <a:latin typeface="Times New Roman" panose="02020603050405020304" pitchFamily="18" charset="0"/>
              </a:rPr>
              <a:t>无关</a:t>
            </a:r>
          </a:p>
        </p:txBody>
      </p:sp>
      <p:sp>
        <p:nvSpPr>
          <p:cNvPr id="7244" name="直接连接符 7243"/>
          <p:cNvSpPr>
            <a:spLocks noChangeShapeType="1"/>
          </p:cNvSpPr>
          <p:nvPr/>
        </p:nvSpPr>
        <p:spPr bwMode="auto">
          <a:xfrm>
            <a:off x="2533650" y="40259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93" name="文本框 7244"/>
          <p:cNvSpPr txBox="1">
            <a:spLocks noChangeArrowheads="1"/>
          </p:cNvSpPr>
          <p:nvPr/>
        </p:nvSpPr>
        <p:spPr bwMode="auto">
          <a:xfrm>
            <a:off x="609600" y="4052888"/>
            <a:ext cx="544513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/>
            <a:endParaRPr lang="en-US" b="1">
              <a:latin typeface="Times New Roman" panose="02020603050405020304" pitchFamily="18" charset="0"/>
            </a:endParaRPr>
          </a:p>
        </p:txBody>
      </p:sp>
      <p:grpSp>
        <p:nvGrpSpPr>
          <p:cNvPr id="17" name="组合 7245"/>
          <p:cNvGrpSpPr/>
          <p:nvPr/>
        </p:nvGrpSpPr>
        <p:grpSpPr bwMode="auto">
          <a:xfrm>
            <a:off x="247650" y="3416300"/>
            <a:ext cx="3105150" cy="666750"/>
            <a:chOff x="0" y="0"/>
            <a:chExt cx="1956" cy="420"/>
          </a:xfrm>
        </p:grpSpPr>
        <p:sp>
          <p:nvSpPr>
            <p:cNvPr id="9295" name="矩形 7246" descr="栎木"/>
            <p:cNvSpPr>
              <a:spLocks noChangeArrowheads="1"/>
            </p:cNvSpPr>
            <p:nvPr/>
          </p:nvSpPr>
          <p:spPr bwMode="auto">
            <a:xfrm>
              <a:off x="1236" y="8"/>
              <a:ext cx="388" cy="382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en-US">
                <a:latin typeface="Times New Roman" panose="02020603050405020304" pitchFamily="18" charset="0"/>
              </a:endParaRPr>
            </a:p>
          </p:txBody>
        </p:sp>
        <p:grpSp>
          <p:nvGrpSpPr>
            <p:cNvPr id="18" name="组合 7247"/>
            <p:cNvGrpSpPr/>
            <p:nvPr/>
          </p:nvGrpSpPr>
          <p:grpSpPr bwMode="auto">
            <a:xfrm>
              <a:off x="1008" y="361"/>
              <a:ext cx="948" cy="59"/>
              <a:chOff x="0" y="0"/>
              <a:chExt cx="1338" cy="130"/>
            </a:xfrm>
          </p:grpSpPr>
          <p:sp>
            <p:nvSpPr>
              <p:cNvPr id="9297" name="直接连接符 7248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8" name="直接连接符 7249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9" name="直接连接符 7250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0" name="直接连接符 7251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1" name="直接连接符 7252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2" name="直接连接符 7253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3" name="直接连接符 7254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4" name="直接连接符 7255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5" name="直接连接符 7256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6" name="直接连接符 7257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7" name="直接连接符 7258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8" name="直接连接符 7259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309" name="矩形 7260" descr="栎木"/>
            <p:cNvSpPr>
              <a:spLocks noChangeArrowheads="1"/>
            </p:cNvSpPr>
            <p:nvPr/>
          </p:nvSpPr>
          <p:spPr bwMode="auto">
            <a:xfrm>
              <a:off x="228" y="0"/>
              <a:ext cx="388" cy="382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en-US">
                <a:latin typeface="Times New Roman" panose="02020603050405020304" pitchFamily="18" charset="0"/>
              </a:endParaRPr>
            </a:p>
          </p:txBody>
        </p:sp>
        <p:grpSp>
          <p:nvGrpSpPr>
            <p:cNvPr id="19" name="组合 7261"/>
            <p:cNvGrpSpPr/>
            <p:nvPr/>
          </p:nvGrpSpPr>
          <p:grpSpPr bwMode="auto">
            <a:xfrm>
              <a:off x="0" y="353"/>
              <a:ext cx="948" cy="59"/>
              <a:chOff x="0" y="0"/>
              <a:chExt cx="1338" cy="130"/>
            </a:xfrm>
          </p:grpSpPr>
          <p:sp>
            <p:nvSpPr>
              <p:cNvPr id="9311" name="直接连接符 7262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2" name="直接连接符 7263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3" name="直接连接符 7264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4" name="直接连接符 7265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5" name="直接连接符 7266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6" name="直接连接符 7267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7" name="直接连接符 7268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8" name="直接连接符 7269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9" name="直接连接符 7270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0" name="直接连接符 7271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1" name="直接连接符 7272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2" name="直接连接符 7273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275" name="直接连接符 7274"/>
          <p:cNvSpPr>
            <a:spLocks noChangeShapeType="1"/>
          </p:cNvSpPr>
          <p:nvPr/>
        </p:nvSpPr>
        <p:spPr bwMode="auto">
          <a:xfrm>
            <a:off x="914400" y="3657600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6" name="矩形 7275"/>
          <p:cNvSpPr>
            <a:spLocks noChangeArrowheads="1"/>
          </p:cNvSpPr>
          <p:nvPr/>
        </p:nvSpPr>
        <p:spPr bwMode="auto">
          <a:xfrm>
            <a:off x="685800" y="4572000"/>
            <a:ext cx="609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FF00FF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b="1" i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7" name="矩形 7276"/>
          <p:cNvSpPr>
            <a:spLocks noChangeArrowheads="1"/>
          </p:cNvSpPr>
          <p:nvPr/>
        </p:nvSpPr>
        <p:spPr bwMode="auto">
          <a:xfrm>
            <a:off x="2286000" y="4800600"/>
            <a:ext cx="7223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压</a:t>
            </a:r>
          </a:p>
        </p:txBody>
      </p:sp>
      <p:sp>
        <p:nvSpPr>
          <p:cNvPr id="7278" name="直接连接符 7277"/>
          <p:cNvSpPr>
            <a:spLocks noChangeShapeType="1"/>
          </p:cNvSpPr>
          <p:nvPr/>
        </p:nvSpPr>
        <p:spPr bwMode="auto">
          <a:xfrm>
            <a:off x="4495800" y="3733800"/>
            <a:ext cx="3048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9" name="矩形 7278"/>
          <p:cNvSpPr>
            <a:spLocks noChangeArrowheads="1"/>
          </p:cNvSpPr>
          <p:nvPr/>
        </p:nvSpPr>
        <p:spPr bwMode="auto">
          <a:xfrm>
            <a:off x="4800600" y="4114800"/>
            <a:ext cx="7223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压</a:t>
            </a:r>
          </a:p>
        </p:txBody>
      </p:sp>
      <p:sp>
        <p:nvSpPr>
          <p:cNvPr id="7280" name="直接连接符 7279"/>
          <p:cNvSpPr>
            <a:spLocks noChangeShapeType="1"/>
          </p:cNvSpPr>
          <p:nvPr/>
        </p:nvSpPr>
        <p:spPr bwMode="auto">
          <a:xfrm>
            <a:off x="4343400" y="3505200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81" name="直接连接符 7280"/>
          <p:cNvSpPr>
            <a:spLocks noChangeShapeType="1"/>
          </p:cNvSpPr>
          <p:nvPr/>
        </p:nvSpPr>
        <p:spPr bwMode="auto">
          <a:xfrm>
            <a:off x="3429000" y="2743200"/>
            <a:ext cx="0" cy="3200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82" name="直接连接符 7281"/>
          <p:cNvSpPr>
            <a:spLocks noChangeShapeType="1"/>
          </p:cNvSpPr>
          <p:nvPr/>
        </p:nvSpPr>
        <p:spPr bwMode="auto">
          <a:xfrm>
            <a:off x="5943600" y="2743200"/>
            <a:ext cx="0" cy="3200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83" name="文本框 7282"/>
          <p:cNvSpPr txBox="1">
            <a:spLocks noChangeArrowheads="1"/>
          </p:cNvSpPr>
          <p:nvPr/>
        </p:nvSpPr>
        <p:spPr bwMode="auto">
          <a:xfrm>
            <a:off x="7480300" y="4419600"/>
            <a:ext cx="5429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FF00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7284" name="直接连接符 7283"/>
          <p:cNvSpPr>
            <a:spLocks noChangeShapeType="1"/>
          </p:cNvSpPr>
          <p:nvPr/>
        </p:nvSpPr>
        <p:spPr bwMode="auto">
          <a:xfrm>
            <a:off x="7708900" y="3505200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85" name="直接连接符 7284"/>
          <p:cNvSpPr>
            <a:spLocks noChangeShapeType="1"/>
          </p:cNvSpPr>
          <p:nvPr/>
        </p:nvSpPr>
        <p:spPr bwMode="auto">
          <a:xfrm flipH="1">
            <a:off x="6489700" y="3581400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86" name="矩形 7285"/>
          <p:cNvSpPr>
            <a:spLocks noChangeArrowheads="1"/>
          </p:cNvSpPr>
          <p:nvPr/>
        </p:nvSpPr>
        <p:spPr bwMode="auto">
          <a:xfrm>
            <a:off x="5956300" y="3276600"/>
            <a:ext cx="7223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3200" b="1" i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500"/>
                                        <p:tgtEl>
                                          <p:spTgt spid="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3" grpId="0"/>
      <p:bldP spid="7174" grpId="0"/>
      <p:bldP spid="7240" grpId="0"/>
      <p:bldP spid="7241" grpId="0"/>
      <p:bldP spid="7242" grpId="0"/>
      <p:bldP spid="7243" grpId="0"/>
      <p:bldP spid="7244" grpId="0" animBg="1"/>
      <p:bldP spid="7275" grpId="0" animBg="1"/>
      <p:bldP spid="7276" grpId="0"/>
      <p:bldP spid="7277" grpId="0"/>
      <p:bldP spid="7278" grpId="0" animBg="1"/>
      <p:bldP spid="7279" grpId="0"/>
      <p:bldP spid="7280" grpId="0" animBg="1"/>
      <p:bldP spid="7281" grpId="0" animBg="1"/>
      <p:bldP spid="7282" grpId="0" animBg="1"/>
      <p:bldP spid="7283" grpId="0"/>
      <p:bldP spid="7284" grpId="0" animBg="1"/>
      <p:bldP spid="7285" grpId="0" animBg="1"/>
      <p:bldP spid="72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87500"/>
            <a:ext cx="8382000" cy="482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8"/>
          <p:cNvSpPr txBox="1"/>
          <p:nvPr/>
        </p:nvSpPr>
        <p:spPr>
          <a:xfrm>
            <a:off x="2005965" y="728345"/>
            <a:ext cx="5867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压力与重力的区别和联系</a:t>
            </a:r>
          </a:p>
        </p:txBody>
      </p:sp>
      <p:sp>
        <p:nvSpPr>
          <p:cNvPr id="4" name="Text Box 48"/>
          <p:cNvSpPr txBox="1"/>
          <p:nvPr/>
        </p:nvSpPr>
        <p:spPr>
          <a:xfrm>
            <a:off x="3048000" y="2133600"/>
            <a:ext cx="2971800" cy="8302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垂直作用在物</a:t>
            </a:r>
          </a:p>
          <a:p>
            <a:pPr eaLnBrk="0" hangingPunct="0"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体表面上的力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 Box 49"/>
          <p:cNvSpPr txBox="1"/>
          <p:nvPr/>
        </p:nvSpPr>
        <p:spPr>
          <a:xfrm>
            <a:off x="5715000" y="2149475"/>
            <a:ext cx="2757488" cy="8302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eaLnBrk="0" hangingPunct="0"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由于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地球的吸引</a:t>
            </a:r>
          </a:p>
          <a:p>
            <a:pPr algn="ctr" eaLnBrk="0" hangingPunct="0"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而使物体受到的力 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50"/>
          <p:cNvSpPr txBox="1"/>
          <p:nvPr/>
        </p:nvSpPr>
        <p:spPr>
          <a:xfrm>
            <a:off x="2895600" y="3200400"/>
            <a:ext cx="30480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施加压力的物体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 Box 51"/>
          <p:cNvSpPr txBox="1">
            <a:spLocks noChangeArrowheads="1"/>
          </p:cNvSpPr>
          <p:nvPr/>
        </p:nvSpPr>
        <p:spPr bwMode="auto">
          <a:xfrm>
            <a:off x="6477000" y="3200400"/>
            <a:ext cx="1676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地    球</a:t>
            </a:r>
            <a:endParaRPr kumimoji="0" lang="zh-CN" altLang="en-US" sz="2400" kern="1200" cap="none" spc="0" normalizeH="0" baseline="0" noProof="0" dirty="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8" name="Text Box 52"/>
          <p:cNvSpPr txBox="1"/>
          <p:nvPr/>
        </p:nvSpPr>
        <p:spPr>
          <a:xfrm>
            <a:off x="2438400" y="3810000"/>
            <a:ext cx="3479800" cy="4619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施力物体施加力的大小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53"/>
          <p:cNvSpPr txBox="1"/>
          <p:nvPr/>
        </p:nvSpPr>
        <p:spPr>
          <a:xfrm>
            <a:off x="6096000" y="3797300"/>
            <a:ext cx="25908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Monotype Sorts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正比于物体质量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54"/>
          <p:cNvSpPr txBox="1"/>
          <p:nvPr/>
        </p:nvSpPr>
        <p:spPr>
          <a:xfrm>
            <a:off x="2590800" y="4283075"/>
            <a:ext cx="3352800" cy="8302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垂直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受力物体接触面</a:t>
            </a:r>
          </a:p>
          <a:p>
            <a:pPr eaLnBrk="0" hangingPunct="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且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指向被作用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的物体</a:t>
            </a:r>
          </a:p>
        </p:txBody>
      </p:sp>
      <p:sp>
        <p:nvSpPr>
          <p:cNvPr id="11" name="Text Box 55"/>
          <p:cNvSpPr txBox="1"/>
          <p:nvPr/>
        </p:nvSpPr>
        <p:spPr>
          <a:xfrm>
            <a:off x="6248400" y="4495800"/>
            <a:ext cx="24384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总是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竖直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向下</a:t>
            </a:r>
          </a:p>
        </p:txBody>
      </p:sp>
      <p:sp>
        <p:nvSpPr>
          <p:cNvPr id="12" name="Text Box 56"/>
          <p:cNvSpPr txBox="1"/>
          <p:nvPr/>
        </p:nvSpPr>
        <p:spPr>
          <a:xfrm>
            <a:off x="2967038" y="5091113"/>
            <a:ext cx="27432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受力物体表面</a:t>
            </a:r>
          </a:p>
        </p:txBody>
      </p:sp>
      <p:sp>
        <p:nvSpPr>
          <p:cNvPr id="13" name="Text Box 57"/>
          <p:cNvSpPr txBox="1"/>
          <p:nvPr/>
        </p:nvSpPr>
        <p:spPr>
          <a:xfrm>
            <a:off x="6635750" y="5094288"/>
            <a:ext cx="19558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重   心</a:t>
            </a:r>
          </a:p>
        </p:txBody>
      </p:sp>
      <p:sp>
        <p:nvSpPr>
          <p:cNvPr id="14" name="Text Box 58"/>
          <p:cNvSpPr txBox="1"/>
          <p:nvPr/>
        </p:nvSpPr>
        <p:spPr>
          <a:xfrm>
            <a:off x="1524000" y="5486400"/>
            <a:ext cx="7086600" cy="8302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当一个物体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孤立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地在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水平地面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上处于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平衡状态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时，压力大小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数值上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等于重力大小</a:t>
            </a:r>
          </a:p>
        </p:txBody>
      </p:sp>
      <p:sp>
        <p:nvSpPr>
          <p:cNvPr id="12305" name="Rectangle 9"/>
          <p:cNvSpPr/>
          <p:nvPr/>
        </p:nvSpPr>
        <p:spPr>
          <a:xfrm>
            <a:off x="264160" y="732790"/>
            <a:ext cx="31861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辨析</a:t>
            </a:r>
            <a:r>
              <a:rPr lang="en-US" altLang="zh-CN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ldLvl="0" animBg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525963"/>
            <a:ext cx="796925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190"/>
          <p:cNvSpPr txBox="1"/>
          <p:nvPr/>
        </p:nvSpPr>
        <p:spPr>
          <a:xfrm>
            <a:off x="571500" y="419100"/>
            <a:ext cx="381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方正姚体简体" pitchFamily="65" charset="-122"/>
                <a:ea typeface="方正姚体简体" pitchFamily="65" charset="-122"/>
              </a:rPr>
              <a:t>压力练习</a:t>
            </a:r>
          </a:p>
        </p:txBody>
      </p:sp>
      <p:sp>
        <p:nvSpPr>
          <p:cNvPr id="11269" name="Rectangle 9"/>
          <p:cNvSpPr/>
          <p:nvPr/>
        </p:nvSpPr>
        <p:spPr>
          <a:xfrm>
            <a:off x="287338" y="1146175"/>
            <a:ext cx="3186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分析</a:t>
            </a:r>
            <a:r>
              <a:rPr lang="en-US" altLang="zh-CN" sz="2800" b="1" dirty="0">
                <a:solidFill>
                  <a:srgbClr val="9900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</a:p>
        </p:txBody>
      </p:sp>
      <p:sp>
        <p:nvSpPr>
          <p:cNvPr id="11270" name="Text Box 21"/>
          <p:cNvSpPr txBox="1"/>
          <p:nvPr/>
        </p:nvSpPr>
        <p:spPr>
          <a:xfrm>
            <a:off x="1752600" y="1139825"/>
            <a:ext cx="73914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下图中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物体重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物体重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，手的推力</a:t>
            </a: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，试分析相关压力的大小。</a:t>
            </a:r>
          </a:p>
        </p:txBody>
      </p:sp>
      <p:sp>
        <p:nvSpPr>
          <p:cNvPr id="11271" name="AutoShape 11"/>
          <p:cNvSpPr/>
          <p:nvPr/>
        </p:nvSpPr>
        <p:spPr>
          <a:xfrm>
            <a:off x="609600" y="2133600"/>
            <a:ext cx="8001000" cy="2133600"/>
          </a:xfrm>
          <a:prstGeom prst="roundRect">
            <a:avLst>
              <a:gd name="adj" fmla="val 7315"/>
            </a:avLst>
          </a:prstGeom>
          <a:noFill/>
          <a:ln w="22225">
            <a:noFill/>
          </a:ln>
        </p:spPr>
        <p:txBody>
          <a:bodyPr wrap="none" anchor="ctr"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1272" name="Picture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209800"/>
            <a:ext cx="7620000" cy="1981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0"/>
          <p:cNvGrpSpPr/>
          <p:nvPr/>
        </p:nvGrpSpPr>
        <p:grpSpPr>
          <a:xfrm>
            <a:off x="381000" y="4294188"/>
            <a:ext cx="9128125" cy="2047875"/>
            <a:chOff x="336756" y="4267200"/>
            <a:chExt cx="9127919" cy="2047875"/>
          </a:xfrm>
        </p:grpSpPr>
        <p:sp>
          <p:nvSpPr>
            <p:cNvPr id="11282" name="Text Box 88"/>
            <p:cNvSpPr txBox="1"/>
            <p:nvPr/>
          </p:nvSpPr>
          <p:spPr>
            <a:xfrm>
              <a:off x="1752600" y="4267200"/>
              <a:ext cx="43434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对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压力为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    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83" name="Text Box 107"/>
            <p:cNvSpPr txBox="1"/>
            <p:nvPr/>
          </p:nvSpPr>
          <p:spPr>
            <a:xfrm>
              <a:off x="4800600" y="4267200"/>
              <a:ext cx="46482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对地面的压力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</a:p>
          </p:txBody>
        </p:sp>
        <p:sp>
          <p:nvSpPr>
            <p:cNvPr id="11284" name="Text Box 13"/>
            <p:cNvSpPr txBox="1"/>
            <p:nvPr/>
          </p:nvSpPr>
          <p:spPr>
            <a:xfrm>
              <a:off x="336756" y="4267200"/>
              <a:ext cx="2667000" cy="522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lang="zh-CN" altLang="en-US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图</a:t>
              </a: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1】</a:t>
              </a:r>
            </a:p>
          </p:txBody>
        </p:sp>
        <p:sp>
          <p:nvSpPr>
            <p:cNvPr id="11285" name="Text Box 13"/>
            <p:cNvSpPr txBox="1"/>
            <p:nvPr/>
          </p:nvSpPr>
          <p:spPr>
            <a:xfrm>
              <a:off x="336756" y="4800600"/>
              <a:ext cx="2667000" cy="522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lang="zh-CN" altLang="en-US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图</a:t>
              </a: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2】</a:t>
              </a:r>
            </a:p>
          </p:txBody>
        </p:sp>
        <p:sp>
          <p:nvSpPr>
            <p:cNvPr id="11286" name="Text Box 13"/>
            <p:cNvSpPr txBox="1"/>
            <p:nvPr/>
          </p:nvSpPr>
          <p:spPr>
            <a:xfrm>
              <a:off x="336756" y="5287963"/>
              <a:ext cx="2667000" cy="522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lang="zh-CN" altLang="en-US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图</a:t>
              </a: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3】</a:t>
              </a:r>
            </a:p>
          </p:txBody>
        </p:sp>
        <p:sp>
          <p:nvSpPr>
            <p:cNvPr id="11287" name="Text Box 13"/>
            <p:cNvSpPr txBox="1"/>
            <p:nvPr/>
          </p:nvSpPr>
          <p:spPr>
            <a:xfrm>
              <a:off x="336756" y="5791200"/>
              <a:ext cx="2667000" cy="522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【</a:t>
              </a:r>
              <a:r>
                <a:rPr lang="zh-CN" altLang="en-US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图</a:t>
              </a:r>
              <a:r>
                <a:rPr lang="en-US" altLang="zh-CN" sz="2800" b="1" dirty="0">
                  <a:solidFill>
                    <a:schemeClr val="accent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4】</a:t>
              </a:r>
            </a:p>
          </p:txBody>
        </p:sp>
        <p:sp>
          <p:nvSpPr>
            <p:cNvPr id="11288" name="Text Box 88"/>
            <p:cNvSpPr txBox="1"/>
            <p:nvPr/>
          </p:nvSpPr>
          <p:spPr>
            <a:xfrm>
              <a:off x="1600200" y="4800600"/>
              <a:ext cx="43434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手对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压力为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    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89" name="Text Box 107"/>
            <p:cNvSpPr txBox="1"/>
            <p:nvPr/>
          </p:nvSpPr>
          <p:spPr>
            <a:xfrm>
              <a:off x="4800600" y="4800600"/>
              <a:ext cx="46482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对地面的压力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</a:p>
          </p:txBody>
        </p:sp>
        <p:sp>
          <p:nvSpPr>
            <p:cNvPr id="11290" name="Text Box 88"/>
            <p:cNvSpPr txBox="1"/>
            <p:nvPr/>
          </p:nvSpPr>
          <p:spPr>
            <a:xfrm>
              <a:off x="1600200" y="5257800"/>
              <a:ext cx="43434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手对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压力为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    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91" name="Text Box 107"/>
            <p:cNvSpPr txBox="1"/>
            <p:nvPr/>
          </p:nvSpPr>
          <p:spPr>
            <a:xfrm>
              <a:off x="4816475" y="5273675"/>
              <a:ext cx="4648200" cy="522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对墙壁的压力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</a:p>
          </p:txBody>
        </p:sp>
        <p:sp>
          <p:nvSpPr>
            <p:cNvPr id="11292" name="Text Box 88"/>
            <p:cNvSpPr txBox="1"/>
            <p:nvPr/>
          </p:nvSpPr>
          <p:spPr>
            <a:xfrm>
              <a:off x="1616075" y="5791200"/>
              <a:ext cx="43434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对手压力为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，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    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93" name="Text Box 107"/>
            <p:cNvSpPr txBox="1"/>
            <p:nvPr/>
          </p:nvSpPr>
          <p:spPr>
            <a:xfrm>
              <a:off x="4816475" y="5791200"/>
              <a:ext cx="4648200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A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对墙壁的压力</a:t>
              </a:r>
              <a:r>
                <a:rPr lang="zh-CN" altLang="en-US" sz="2800" b="1" u="sng" dirty="0">
                  <a:latin typeface="楷体_GB2312" pitchFamily="49" charset="-122"/>
                  <a:ea typeface="楷体_GB2312" pitchFamily="49" charset="-122"/>
                </a:rPr>
                <a:t>  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</a:p>
          </p:txBody>
        </p:sp>
      </p:grpSp>
      <p:sp>
        <p:nvSpPr>
          <p:cNvPr id="22" name="Text Box 118"/>
          <p:cNvSpPr txBox="1"/>
          <p:nvPr/>
        </p:nvSpPr>
        <p:spPr>
          <a:xfrm>
            <a:off x="3802063" y="4252913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5N</a:t>
            </a:r>
          </a:p>
        </p:txBody>
      </p:sp>
      <p:sp>
        <p:nvSpPr>
          <p:cNvPr id="23" name="Text Box 118"/>
          <p:cNvSpPr txBox="1"/>
          <p:nvPr/>
        </p:nvSpPr>
        <p:spPr>
          <a:xfrm>
            <a:off x="7431088" y="4249738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15N</a:t>
            </a:r>
          </a:p>
        </p:txBody>
      </p:sp>
      <p:sp>
        <p:nvSpPr>
          <p:cNvPr id="24" name="Text Box 118"/>
          <p:cNvSpPr txBox="1"/>
          <p:nvPr/>
        </p:nvSpPr>
        <p:spPr>
          <a:xfrm>
            <a:off x="3778250" y="4786313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15N</a:t>
            </a:r>
          </a:p>
        </p:txBody>
      </p:sp>
      <p:sp>
        <p:nvSpPr>
          <p:cNvPr id="25" name="Text Box 118"/>
          <p:cNvSpPr txBox="1"/>
          <p:nvPr/>
        </p:nvSpPr>
        <p:spPr>
          <a:xfrm>
            <a:off x="7435850" y="4800600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10N</a:t>
            </a:r>
          </a:p>
        </p:txBody>
      </p:sp>
      <p:sp>
        <p:nvSpPr>
          <p:cNvPr id="26" name="Text Box 118"/>
          <p:cNvSpPr txBox="1"/>
          <p:nvPr/>
        </p:nvSpPr>
        <p:spPr>
          <a:xfrm>
            <a:off x="3778250" y="5243513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15N</a:t>
            </a:r>
          </a:p>
        </p:txBody>
      </p:sp>
      <p:sp>
        <p:nvSpPr>
          <p:cNvPr id="27" name="Text Box 118"/>
          <p:cNvSpPr txBox="1"/>
          <p:nvPr/>
        </p:nvSpPr>
        <p:spPr>
          <a:xfrm>
            <a:off x="7423150" y="5270500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15N</a:t>
            </a:r>
          </a:p>
        </p:txBody>
      </p:sp>
      <p:sp>
        <p:nvSpPr>
          <p:cNvPr id="28" name="Text Box 118"/>
          <p:cNvSpPr txBox="1"/>
          <p:nvPr/>
        </p:nvSpPr>
        <p:spPr>
          <a:xfrm>
            <a:off x="3775075" y="5776913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15N</a:t>
            </a:r>
          </a:p>
        </p:txBody>
      </p:sp>
      <p:sp>
        <p:nvSpPr>
          <p:cNvPr id="29" name="Text Box 118"/>
          <p:cNvSpPr txBox="1"/>
          <p:nvPr/>
        </p:nvSpPr>
        <p:spPr>
          <a:xfrm>
            <a:off x="7462838" y="5773738"/>
            <a:ext cx="1905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10N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5"/>
          <p:cNvSpPr txBox="1"/>
          <p:nvPr/>
        </p:nvSpPr>
        <p:spPr>
          <a:xfrm>
            <a:off x="788035" y="353378"/>
            <a:ext cx="3733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二：  你发现了什么？</a:t>
            </a:r>
          </a:p>
        </p:txBody>
      </p:sp>
      <p:sp>
        <p:nvSpPr>
          <p:cNvPr id="10245" name="Rectangle 4"/>
          <p:cNvSpPr/>
          <p:nvPr/>
        </p:nvSpPr>
        <p:spPr>
          <a:xfrm>
            <a:off x="511810" y="1377950"/>
            <a:ext cx="2035175" cy="16541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压力的作用效果可能与哪些因素有关？</a:t>
            </a:r>
          </a:p>
        </p:txBody>
      </p:sp>
      <p:pic>
        <p:nvPicPr>
          <p:cNvPr id="13314" name="Picture 9" descr="压力的效果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5585" y="1162050"/>
            <a:ext cx="2400935" cy="20866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6" name="Group 5"/>
          <p:cNvGrpSpPr/>
          <p:nvPr/>
        </p:nvGrpSpPr>
        <p:grpSpPr>
          <a:xfrm>
            <a:off x="5007610" y="1162050"/>
            <a:ext cx="3226435" cy="2320091"/>
            <a:chOff x="0" y="0"/>
            <a:chExt cx="2292" cy="2663"/>
          </a:xfrm>
        </p:grpSpPr>
        <p:pic>
          <p:nvPicPr>
            <p:cNvPr id="20492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19" cy="1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8599" name="Text Box 7"/>
            <p:cNvSpPr txBox="1">
              <a:spLocks noChangeArrowheads="1"/>
            </p:cNvSpPr>
            <p:nvPr/>
          </p:nvSpPr>
          <p:spPr bwMode="auto">
            <a:xfrm>
              <a:off x="264" y="1710"/>
              <a:ext cx="2028" cy="95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0" lang="zh-CN" altLang="en-US" sz="2400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我要有一副滑雪板多好啊</a:t>
              </a:r>
              <a:r>
                <a:rPr kumimoji="0" lang="en-US" altLang="zh-CN" sz="2400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!</a:t>
              </a:r>
            </a:p>
          </p:txBody>
        </p:sp>
      </p:grpSp>
      <p:sp>
        <p:nvSpPr>
          <p:cNvPr id="10246" name="Rectangle 3"/>
          <p:cNvSpPr/>
          <p:nvPr/>
        </p:nvSpPr>
        <p:spPr>
          <a:xfrm>
            <a:off x="396875" y="3248660"/>
            <a:ext cx="7620000" cy="19478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猜想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：压力的作用效果可能跟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 </a:t>
            </a:r>
          </a:p>
          <a:p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有关；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6595110" y="3655695"/>
            <a:ext cx="1866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压力大小</a:t>
            </a:r>
          </a:p>
        </p:txBody>
      </p:sp>
      <p:sp>
        <p:nvSpPr>
          <p:cNvPr id="10248" name="Rectangle 5"/>
          <p:cNvSpPr/>
          <p:nvPr/>
        </p:nvSpPr>
        <p:spPr>
          <a:xfrm>
            <a:off x="495300" y="5046345"/>
            <a:ext cx="8153400" cy="852488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猜想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：压力的作用效果可能跟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  </a:t>
            </a:r>
          </a:p>
          <a:p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有关；</a:t>
            </a:r>
          </a:p>
        </p:txBody>
      </p:sp>
      <p:sp>
        <p:nvSpPr>
          <p:cNvPr id="10249" name="Text Box 8"/>
          <p:cNvSpPr txBox="1"/>
          <p:nvPr/>
        </p:nvSpPr>
        <p:spPr>
          <a:xfrm>
            <a:off x="6417945" y="518287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受力面积大小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0245" grpId="0"/>
      <p:bldP spid="10246" grpId="0"/>
      <p:bldP spid="10247" grpId="0"/>
      <p:bldP spid="10248" grpId="0"/>
      <p:bldP spid="102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2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83547612"/>
  <p:tag name="KSO_WM_UNIT_PLACING_PICTURE_USER_VIEWPORT" val="{&quot;height&quot;:3286,&quot;width&quot;:378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2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2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2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2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1374</Words>
  <Application>Microsoft Office PowerPoint</Application>
  <PresentationFormat>全屏显示(4:3)</PresentationFormat>
  <Paragraphs>194</Paragraphs>
  <Slides>23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Microsoft 公式 3.0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2</cp:revision>
  <dcterms:created xsi:type="dcterms:W3CDTF">2019-12-09T02:19:48Z</dcterms:created>
  <dcterms:modified xsi:type="dcterms:W3CDTF">2020-02-05T03:41:44Z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