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4" r:id="rId11"/>
    <p:sldId id="265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895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知识建构导图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6917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9483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19.jpeg"/><Relationship Id="rId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21.jpeg"/><Relationship Id="rId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22.emf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23.emf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24.jpeg"/><Relationship Id="rId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25.emf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7.v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26.emf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8.v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27.emf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9.v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8.jpeg"/><Relationship Id="rId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package" Target="../embeddings/Microsoft_Word_Document.docx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image" Target="../media/image11.jpeg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10.emf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5" Type="http://schemas.openxmlformats.org/officeDocument/2006/relationships/package" Target="../embeddings/Microsoft_Word_Document1.docx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package" Target="../embeddings/Microsoft_Word_Document2.docx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image" Target="../media/image14.jpeg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13.emf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5" Type="http://schemas.openxmlformats.org/officeDocument/2006/relationships/package" Target="../embeddings/Microsoft_Word_Document3.docx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15.jpeg"/><Relationship Id="rId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16.emf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17.jpeg"/><Relationship Id="rId5" Type="http://schemas.openxmlformats.org/officeDocument/2006/relationships/slide" Target="slide6.xml"/><Relationship Id="rId10" Type="http://schemas.openxmlformats.org/officeDocument/2006/relationships/slide" Target="slide15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18.emf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6" Type="http://schemas.openxmlformats.org/officeDocument/2006/relationships/slide" Target="slide6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本章整合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6486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48456" y="107597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云南昆明中考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请画出图中力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16" name="19V39.eps" descr="id:2147494035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3059832" y="1608613"/>
            <a:ext cx="2017926" cy="1952211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508000" y="359976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已知支点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作虚线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从支点向该虚线作垂线段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即可作出其力臂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15" name="19V40.eps" descr="id:2147486410;FounderCES"/>
          <p:cNvPicPr/>
          <p:nvPr/>
        </p:nvPicPr>
        <p:blipFill>
          <a:blip r:embed="rId12"/>
          <a:stretch>
            <a:fillRect/>
          </a:stretch>
        </p:blipFill>
        <p:spPr>
          <a:xfrm>
            <a:off x="3628861" y="4168486"/>
            <a:ext cx="2023259" cy="234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9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26876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四川自贡中考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小明和小强在测滑轮组机械效率的实验中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一同学组装好如图所示实验装置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他们分别记下了钩码和弹簧测力计的位置。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5" name="19V41.eps" descr="id:2147494042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3774507" y="2580565"/>
            <a:ext cx="1229541" cy="303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5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u"/>
      </p:transition>
    </mc:Choice>
    <mc:Fallback xmlns="">
      <p:transition spd="slow">
        <p:pull dir="r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12474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竖直向上拉动弹簧测力计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使钩码升高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弹簧测力计读数为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同时小强也用刻度尺测出钩码被提升的高度为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以上测量结果准确无误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其他被测物理量和计算数据记录见下表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314832"/>
              </p:ext>
            </p:extLst>
          </p:nvPr>
        </p:nvGraphicFramePr>
        <p:xfrm>
          <a:off x="508000" y="2828713"/>
          <a:ext cx="8128000" cy="184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12" imgW="3535399" imgH="802638" progId="Word.Document.12">
                  <p:embed/>
                </p:oleObj>
              </mc:Choice>
              <mc:Fallback>
                <p:oleObj name="文档" r:id="rId12" imgW="3535399" imgH="802638" progId="Word.Document.12">
                  <p:embed/>
                  <p:pic>
                    <p:nvPicPr>
                      <p:cNvPr id="14" name="对象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8000" y="2828713"/>
                        <a:ext cx="8128000" cy="184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508000" y="41626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小明和小强通过计算得出该滑轮组机械效率为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他们意识到出现了错误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请你帮他俩找出错误的原因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该滑轮组的机械效率实际为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若将钩码的重力增加到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则该滑轮组的机械效率将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34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19675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小明在进行实验时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应竖直向上匀速拉动弹簧测力计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此时绳子的拉力等于测力计示数。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由题图所示滑轮组可知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滑轮组承重绳子的有效股数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已知钩码上升高度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则测力计移动距离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m=0.3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由表中实验数据可知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测力计移动距离为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测力计移动距离错误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从而导致滑轮组机械效率错误。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滑轮组的机械效率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152196"/>
              </p:ext>
            </p:extLst>
          </p:nvPr>
        </p:nvGraphicFramePr>
        <p:xfrm>
          <a:off x="611560" y="4106276"/>
          <a:ext cx="8128000" cy="927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12" imgW="3477500" imgH="396823" progId="Word.Document.12">
                  <p:embed/>
                </p:oleObj>
              </mc:Choice>
              <mc:Fallback>
                <p:oleObj name="文档" r:id="rId12" imgW="3477500" imgH="396823" progId="Word.Document.12">
                  <p:embed/>
                  <p:pic>
                    <p:nvPicPr>
                      <p:cNvPr id="13" name="对象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1560" y="4106276"/>
                        <a:ext cx="8128000" cy="927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501126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提升钩码的重力增加到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有用功增加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有用功在总功中的比重增大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则该滑轮组的机械效率将变大。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43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ld"/>
      </p:transition>
    </mc:Choice>
    <mc:Fallback xmlns="">
      <p:transition spd="slow">
        <p:strips dir="ld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249289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绳子自由端移动的距离应该是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m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(3)66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7%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48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u"/>
      </p:transition>
    </mc:Choice>
    <mc:Fallback xmlns="">
      <p:transition spd="slow">
        <p:strips dir="r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219631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四川南充中考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杠杆在水平位置平衡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每个滑轮重为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m/s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的速度匀速上升了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杠杆与绳的自重、轴摩擦均不计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的重力大小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对水平面的压力大小。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6" name="19V42.eps" descr="id:2147494057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4566366" y="2587783"/>
            <a:ext cx="3173986" cy="251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5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u"/>
      </p:transition>
    </mc:Choice>
    <mc:Fallback xmlns="">
      <p:transition spd="slow">
        <p:cover dir="r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177117"/>
              </p:ext>
            </p:extLst>
          </p:nvPr>
        </p:nvGraphicFramePr>
        <p:xfrm>
          <a:off x="508000" y="2132856"/>
          <a:ext cx="8128000" cy="2318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12" imgW="3477500" imgH="991877" progId="Word.Document.12">
                  <p:embed/>
                </p:oleObj>
              </mc:Choice>
              <mc:Fallback>
                <p:oleObj name="文档" r:id="rId12" imgW="3477500" imgH="991877" progId="Word.Document.12">
                  <p:embed/>
                  <p:pic>
                    <p:nvPicPr>
                      <p:cNvPr id="13" name="对象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8000" y="2132856"/>
                        <a:ext cx="8128000" cy="23185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709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hecker/>
      </p:transition>
    </mc:Choice>
    <mc:Fallback xmlns="">
      <p:transition spd="slow">
        <p:check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074719"/>
              </p:ext>
            </p:extLst>
          </p:nvPr>
        </p:nvGraphicFramePr>
        <p:xfrm>
          <a:off x="508000" y="1268760"/>
          <a:ext cx="8128000" cy="4633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文档" r:id="rId12" imgW="3477500" imgH="1983394" progId="Word.Document.12">
                  <p:embed/>
                </p:oleObj>
              </mc:Choice>
              <mc:Fallback>
                <p:oleObj name="文档" r:id="rId12" imgW="3477500" imgH="1983394" progId="Word.Document.12">
                  <p:embed/>
                  <p:pic>
                    <p:nvPicPr>
                      <p:cNvPr id="11" name="对象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4633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397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randomBar dir="vert"/>
      </p:transition>
    </mc:Choice>
    <mc:Fallback xmlns=""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26876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由力的平衡条件可得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端对定滑轮向上的拉力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F+G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N+20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N=170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根据力的作用是相互的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得定滑轮对杠杆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端的拉力为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根据杠杆的平衡条件可得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×l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×l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故绳子对杠杆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端的拉力为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根据力的作用是相互的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则绳子对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向上的拉力为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'=F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根据力的平衡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地面对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的支持力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N-255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N=245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由力的相互性可知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对水平面的压力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304602"/>
              </p:ext>
            </p:extLst>
          </p:nvPr>
        </p:nvGraphicFramePr>
        <p:xfrm>
          <a:off x="648670" y="3681339"/>
          <a:ext cx="8128000" cy="927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文档" r:id="rId12" imgW="3477500" imgH="396823" progId="Word.Document.12">
                  <p:embed/>
                </p:oleObj>
              </mc:Choice>
              <mc:Fallback>
                <p:oleObj name="文档" r:id="rId12" imgW="3477500" imgH="396823" progId="Word.Document.12">
                  <p:embed/>
                  <p:pic>
                    <p:nvPicPr>
                      <p:cNvPr id="15" name="对象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8670" y="3681339"/>
                        <a:ext cx="8128000" cy="927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102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d"/>
      </p:transition>
    </mc:Choice>
    <mc:Fallback xmlns="">
      <p:transition spd="slow">
        <p:strips dir="rd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70892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(1)80 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(2)50 W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(3)245 N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9V78.eps" descr="id:21474939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27360" y="812328"/>
            <a:ext cx="8136904" cy="5689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92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cover dir="u"/>
      </p:transition>
    </mc:Choice>
    <mc:Fallback xmlns="">
      <p:transition spd="slow">
        <p:cover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60939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江苏扬州中考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下列工具属于省力杠杆的是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37" name="19V34.eps" descr="id:2147494000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1368767" y="1692885"/>
            <a:ext cx="6155561" cy="4400411"/>
          </a:xfrm>
          <a:prstGeom prst="rect">
            <a:avLst/>
          </a:prstGeom>
        </p:spPr>
      </p:pic>
      <p:sp>
        <p:nvSpPr>
          <p:cNvPr id="13" name="五边形 1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34060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2" y="2667450"/>
              <a:ext cx="77757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镊子、船桨、钓鱼竿在使用时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动力臂小于阻力臂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是费力杠杆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不符合题意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扳手在使用时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动力臂大于阻力臂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是省力杠杆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符合题意。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191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401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四川自贡中考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的重力分别为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滑轮和绳子的重力忽略不计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在水平面上向右做匀速直线运动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若用力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向左拉物体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向左做匀速直线运动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	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	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5" name="19V35.eps" descr="id:2147494007;FounderCES"/>
          <p:cNvPicPr/>
          <p:nvPr/>
        </p:nvPicPr>
        <p:blipFill>
          <a:blip r:embed="rId12"/>
          <a:stretch>
            <a:fillRect/>
          </a:stretch>
        </p:blipFill>
        <p:spPr>
          <a:xfrm>
            <a:off x="2519772" y="2573790"/>
            <a:ext cx="3420380" cy="2231727"/>
          </a:xfrm>
          <a:prstGeom prst="rect">
            <a:avLst/>
          </a:prstGeom>
        </p:spPr>
      </p:pic>
      <p:sp>
        <p:nvSpPr>
          <p:cNvPr id="16" name="五边形 15"/>
          <p:cNvSpPr/>
          <p:nvPr/>
        </p:nvSpPr>
        <p:spPr>
          <a:xfrm>
            <a:off x="7639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7" name="五边形 16"/>
          <p:cNvSpPr/>
          <p:nvPr/>
        </p:nvSpPr>
        <p:spPr>
          <a:xfrm>
            <a:off x="6743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9" y="3448794"/>
            <a:ext cx="8240937" cy="3073295"/>
            <a:chOff x="641756" y="2443937"/>
            <a:chExt cx="8240937" cy="3073295"/>
          </a:xfrm>
        </p:grpSpPr>
        <p:grpSp>
          <p:nvGrpSpPr>
            <p:cNvPr id="19" name="组合 18"/>
            <p:cNvGrpSpPr/>
            <p:nvPr/>
          </p:nvGrpSpPr>
          <p:grpSpPr>
            <a:xfrm>
              <a:off x="641756" y="2443937"/>
              <a:ext cx="8240937" cy="3073295"/>
              <a:chOff x="641756" y="-115130"/>
              <a:chExt cx="8240937" cy="3073295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41756" y="-115130"/>
                <a:ext cx="8240937" cy="2759008"/>
                <a:chOff x="641756" y="-115130"/>
                <a:chExt cx="8240937" cy="2759008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641756" y="-115130"/>
                  <a:ext cx="8240937" cy="27590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1"/>
                <p:cNvSpPr txBox="1"/>
                <p:nvPr/>
              </p:nvSpPr>
              <p:spPr>
                <a:xfrm>
                  <a:off x="8368859" y="-8594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62550091"/>
                </p:ext>
              </p:extLst>
            </p:nvPr>
          </p:nvGraphicFramePr>
          <p:xfrm>
            <a:off x="819440" y="2822952"/>
            <a:ext cx="7924800" cy="2049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" name="文档" r:id="rId13" imgW="3820824" imgH="991877" progId="Word.Document.12">
                    <p:embed/>
                  </p:oleObj>
                </mc:Choice>
                <mc:Fallback>
                  <p:oleObj name="文档" r:id="rId13" imgW="3820824" imgH="991877" progId="Word.Document.12">
                    <p:embed/>
                    <p:pic>
                      <p:nvPicPr>
                        <p:cNvPr id="20" name="对象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9440" y="2822952"/>
                          <a:ext cx="7924800" cy="20494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468430" y="5338167"/>
            <a:ext cx="8251570" cy="1187177"/>
            <a:chOff x="384903" y="5338167"/>
            <a:chExt cx="8251570" cy="1187177"/>
          </a:xfrm>
        </p:grpSpPr>
        <p:grpSp>
          <p:nvGrpSpPr>
            <p:cNvPr id="27" name="组合 26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08759926"/>
                </p:ext>
              </p:extLst>
            </p:nvPr>
          </p:nvGraphicFramePr>
          <p:xfrm>
            <a:off x="589691" y="5661248"/>
            <a:ext cx="7880994" cy="438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9" name="文档" r:id="rId15" imgW="3839157" imgH="216039" progId="Word.Document.12">
                    <p:embed/>
                  </p:oleObj>
                </mc:Choice>
                <mc:Fallback>
                  <p:oleObj name="文档" r:id="rId15" imgW="3839157" imgH="216039" progId="Word.Document.12">
                    <p:embed/>
                    <p:pic>
                      <p:nvPicPr>
                        <p:cNvPr id="28" name="对象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9691" y="5661248"/>
                          <a:ext cx="7880994" cy="43825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47051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内蒙古包头中考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m/s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的速度在物体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表面向左做匀速直线运动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表面足够长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静止在地面上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受到地面水平向左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的摩擦力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弹簧测力计示数为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W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80%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开始向左运动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6" name="19V36.eps" descr="id:2147494014;FounderCES"/>
          <p:cNvPicPr/>
          <p:nvPr/>
        </p:nvPicPr>
        <p:blipFill>
          <a:blip r:embed="rId12"/>
          <a:stretch>
            <a:fillRect/>
          </a:stretch>
        </p:blipFill>
        <p:spPr>
          <a:xfrm>
            <a:off x="1187624" y="2809796"/>
            <a:ext cx="6624736" cy="1905103"/>
          </a:xfrm>
          <a:prstGeom prst="rect">
            <a:avLst/>
          </a:prstGeom>
        </p:spPr>
      </p:pic>
      <p:sp>
        <p:nvSpPr>
          <p:cNvPr id="16" name="五边形 15"/>
          <p:cNvSpPr/>
          <p:nvPr/>
        </p:nvSpPr>
        <p:spPr>
          <a:xfrm>
            <a:off x="7639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7" name="五边形 16"/>
          <p:cNvSpPr/>
          <p:nvPr/>
        </p:nvSpPr>
        <p:spPr>
          <a:xfrm>
            <a:off x="6743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9" y="945296"/>
            <a:ext cx="8240937" cy="5576793"/>
            <a:chOff x="641756" y="-59561"/>
            <a:chExt cx="8240937" cy="5576793"/>
          </a:xfrm>
        </p:grpSpPr>
        <p:grpSp>
          <p:nvGrpSpPr>
            <p:cNvPr id="19" name="组合 18"/>
            <p:cNvGrpSpPr/>
            <p:nvPr/>
          </p:nvGrpSpPr>
          <p:grpSpPr>
            <a:xfrm>
              <a:off x="641756" y="-59561"/>
              <a:ext cx="8240937" cy="5576793"/>
              <a:chOff x="641756" y="-2618628"/>
              <a:chExt cx="8240937" cy="5576793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41756" y="-2618628"/>
                <a:ext cx="8240937" cy="5262506"/>
                <a:chOff x="641756" y="-2618628"/>
                <a:chExt cx="8240937" cy="5262506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641756" y="-2618628"/>
                  <a:ext cx="8240937" cy="526250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1"/>
                <p:cNvSpPr txBox="1"/>
                <p:nvPr/>
              </p:nvSpPr>
              <p:spPr>
                <a:xfrm>
                  <a:off x="8368859" y="-261862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34206566"/>
                </p:ext>
              </p:extLst>
            </p:nvPr>
          </p:nvGraphicFramePr>
          <p:xfrm>
            <a:off x="824202" y="237477"/>
            <a:ext cx="7883525" cy="4905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2" name="文档" r:id="rId13" imgW="3820824" imgH="2380217" progId="Word.Document.12">
                    <p:embed/>
                  </p:oleObj>
                </mc:Choice>
                <mc:Fallback>
                  <p:oleObj name="文档" r:id="rId13" imgW="3820824" imgH="2380217" progId="Word.Document.12">
                    <p:embed/>
                    <p:pic>
                      <p:nvPicPr>
                        <p:cNvPr id="20" name="对象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4202" y="237477"/>
                          <a:ext cx="7883525" cy="4905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468430" y="5338167"/>
            <a:ext cx="8251570" cy="1187177"/>
            <a:chOff x="384903" y="5338167"/>
            <a:chExt cx="8251570" cy="1187177"/>
          </a:xfrm>
        </p:grpSpPr>
        <p:grpSp>
          <p:nvGrpSpPr>
            <p:cNvPr id="27" name="组合 26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4419234"/>
                </p:ext>
              </p:extLst>
            </p:nvPr>
          </p:nvGraphicFramePr>
          <p:xfrm>
            <a:off x="589691" y="5661248"/>
            <a:ext cx="7880994" cy="438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3" name="文档" r:id="rId15" imgW="3837004" imgH="216344" progId="Word.Document.12">
                    <p:embed/>
                  </p:oleObj>
                </mc:Choice>
                <mc:Fallback>
                  <p:oleObj name="文档" r:id="rId15" imgW="3837004" imgH="216344" progId="Word.Document.12">
                    <p:embed/>
                    <p:pic>
                      <p:nvPicPr>
                        <p:cNvPr id="28" name="对象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9691" y="5661248"/>
                          <a:ext cx="7880994" cy="43825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6120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9552" y="112474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四川成都中考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下图是三种类型剪刀的示意图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请你为铁匠师傅选择一把剪铁皮的剪刀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你会选择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A”“B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这样选择是为了省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35" name="19V37.eps" descr="id:2147494021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1907704" y="2397015"/>
            <a:ext cx="5226214" cy="2476390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965041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剪刀的动力臂大于阻力臂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是省力杠杆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可用来剪铁皮。这是为了省力。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62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4256" y="158066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用沿斜面向上大小为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的力将一个重为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4.9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的物体从斜面底端匀速拉到顶端。已知斜面长为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则该过程中斜面的机械效率为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925696"/>
              </p:ext>
            </p:extLst>
          </p:nvPr>
        </p:nvGraphicFramePr>
        <p:xfrm>
          <a:off x="532384" y="2870283"/>
          <a:ext cx="8128000" cy="1854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12" imgW="3477500" imgH="793285" progId="Word.Document.12">
                  <p:embed/>
                </p:oleObj>
              </mc:Choice>
              <mc:Fallback>
                <p:oleObj name="文档" r:id="rId12" imgW="3477500" imgH="793285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2384" y="2870283"/>
                        <a:ext cx="8128000" cy="18548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67544" y="4649827"/>
            <a:ext cx="147829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70%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99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39750" y="127965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山东威海中考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下图是一款健身拉力器原理图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斜面的倾角为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的物块与固定在斜面底端的弹簧相连。小明通过定滑轮拉着物块沿斜面向上匀速运动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此过程弹簧始终处于被拉伸状态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小明对绳的拉力所做的功为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 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克服弹簧拉力做功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。则克服物块重力做的功为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物块与斜面之间摩擦力的大小为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忽略绳重、滑轮与轴的摩擦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15" name="19V38.eps" descr="id:2147494028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2411760" y="3807740"/>
            <a:ext cx="4080072" cy="206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0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 thruBlk="1"/>
      </p:transition>
    </mc:Choice>
    <mc:Fallback xmlns="">
      <p:transition spd="slow">
        <p:cut thruBlk="1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155007"/>
              </p:ext>
            </p:extLst>
          </p:nvPr>
        </p:nvGraphicFramePr>
        <p:xfrm>
          <a:off x="508000" y="1340768"/>
          <a:ext cx="8128000" cy="3709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12" imgW="3477500" imgH="1586931" progId="Word.Document.12">
                  <p:embed/>
                </p:oleObj>
              </mc:Choice>
              <mc:Fallback>
                <p:oleObj name="文档" r:id="rId12" imgW="3477500" imgH="1586931" progId="Word.Document.12">
                  <p:embed/>
                  <p:pic>
                    <p:nvPicPr>
                      <p:cNvPr id="12" name="对象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3709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52111" y="4971010"/>
            <a:ext cx="208903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6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1397</Words>
  <Application>Microsoft Office PowerPoint</Application>
  <PresentationFormat>全屏显示(4:3)</PresentationFormat>
  <Paragraphs>242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NEU-BZ-S92</vt:lpstr>
      <vt:lpstr>等线 Light</vt:lpstr>
      <vt:lpstr>黑体</vt:lpstr>
      <vt:lpstr>宋体</vt:lpstr>
      <vt:lpstr>Arial</vt:lpstr>
      <vt:lpstr>Calibri</vt:lpstr>
      <vt:lpstr>Calibri Light</vt:lpstr>
      <vt:lpstr>Times New Roman</vt:lpstr>
      <vt:lpstr>Office 主题​​</vt:lpstr>
      <vt:lpstr>文档</vt:lpstr>
      <vt:lpstr>本章整合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2020-02-13T10:23:10Z</dcterms:modified>
</cp:coreProperties>
</file>