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ms-office.activeX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activeX/activeX1.xml" ContentType="application/vnd.ms-office.activeX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notesMasterIdLst>
    <p:notesMasterId r:id="rId29"/>
  </p:notesMasterIdLst>
  <p:sldIdLst>
    <p:sldId id="324" r:id="rId2"/>
    <p:sldId id="317" r:id="rId3"/>
    <p:sldId id="287" r:id="rId4"/>
    <p:sldId id="313" r:id="rId5"/>
    <p:sldId id="289" r:id="rId6"/>
    <p:sldId id="290" r:id="rId7"/>
    <p:sldId id="291" r:id="rId8"/>
    <p:sldId id="292" r:id="rId9"/>
    <p:sldId id="293" r:id="rId10"/>
    <p:sldId id="322" r:id="rId11"/>
    <p:sldId id="294" r:id="rId12"/>
    <p:sldId id="309" r:id="rId13"/>
    <p:sldId id="295" r:id="rId14"/>
    <p:sldId id="310" r:id="rId15"/>
    <p:sldId id="296" r:id="rId16"/>
    <p:sldId id="297" r:id="rId17"/>
    <p:sldId id="298" r:id="rId18"/>
    <p:sldId id="299" r:id="rId19"/>
    <p:sldId id="311" r:id="rId20"/>
    <p:sldId id="300" r:id="rId21"/>
    <p:sldId id="301" r:id="rId22"/>
    <p:sldId id="302" r:id="rId23"/>
    <p:sldId id="304" r:id="rId24"/>
    <p:sldId id="319" r:id="rId25"/>
    <p:sldId id="320" r:id="rId26"/>
    <p:sldId id="321" r:id="rId27"/>
    <p:sldId id="307" r:id="rId2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7" autoAdjust="0"/>
  </p:normalViewPr>
  <p:slideViewPr>
    <p:cSldViewPr>
      <p:cViewPr varScale="1">
        <p:scale>
          <a:sx n="109" d="100"/>
          <a:sy n="109" d="100"/>
        </p:scale>
        <p:origin x="-168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F79779A-7BE0-43B4-846A-A7A5EBB5C153}" type="datetimeFigureOut">
              <a:rPr lang="zh-CN" altLang="en-US"/>
              <a:pPr>
                <a:defRPr/>
              </a:pPr>
              <a:t>2016/8/29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106C55E-87BE-4DCB-B06C-C93B8E25C9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88788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73516-E2FB-4C1E-8C19-21139F84C338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54729-43B2-4A72-A74C-BCAAE2439BC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73516-E2FB-4C1E-8C19-21139F84C338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54729-43B2-4A72-A74C-BCAAE2439BC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73516-E2FB-4C1E-8C19-21139F84C338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54729-43B2-4A72-A74C-BCAAE2439BC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>
              <a:solidFill>
                <a:prstClr val="black"/>
              </a:solidFill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>
              <a:solidFill>
                <a:prstClr val="black"/>
              </a:solidFill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53A0C864-C76E-4B68-B7F7-5D9F33B6AE8A}" type="slidenum">
              <a:rPr lang="en-US" altLang="zh-CN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41898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3384559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1177022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913566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54565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5490110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507776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73516-E2FB-4C1E-8C19-21139F84C338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54729-43B2-4A72-A74C-BCAAE2439BC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73516-E2FB-4C1E-8C19-21139F84C338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54729-43B2-4A72-A74C-BCAAE2439BC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73516-E2FB-4C1E-8C19-21139F84C338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54729-43B2-4A72-A74C-BCAAE2439BC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73516-E2FB-4C1E-8C19-21139F84C338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54729-43B2-4A72-A74C-BCAAE2439BC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73516-E2FB-4C1E-8C19-21139F84C338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54729-43B2-4A72-A74C-BCAAE2439BC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73516-E2FB-4C1E-8C19-21139F84C338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54729-43B2-4A72-A74C-BCAAE2439BC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73516-E2FB-4C1E-8C19-21139F84C338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54729-43B2-4A72-A74C-BCAAE2439BC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73516-E2FB-4C1E-8C19-21139F84C338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54729-43B2-4A72-A74C-BCAAE2439BC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E73516-E2FB-4C1E-8C19-21139F84C338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F54729-43B2-4A72-A74C-BCAAE2439BC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E:\2016liuna\9&#26376;\&#21556;&#38054;&#21451;1\&#12298;&#23436;&#20840;&#35299;&#35835;&#12299;&#20154;&#25945;&#29256;&#12304;&#35838;&#20214;&#12305;8&#24180;&#32423;&#19978;\&#31532;&#19968;&#31456;\1.2%20%20&#36816;&#21160;&#30340;&#25551;&#36848;\&#28779;&#36710;&#30456;&#23545;&#36816;&#21160;.wmv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12.xml"/><Relationship Id="rId1" Type="http://schemas.openxmlformats.org/officeDocument/2006/relationships/video" Target="file:///E:\2016liuna\9&#26376;\&#21556;&#38054;&#21451;1\&#12298;&#23436;&#20840;&#35299;&#35835;&#12299;&#20154;&#25945;&#29256;&#12304;&#35838;&#20214;&#12305;8&#24180;&#32423;&#19978;\&#31532;&#19968;&#31456;\1.2%20%20&#36816;&#21160;&#30340;&#25551;&#36848;\&#25302;&#25289;&#26426;&#32852;&#21512;&#25910;&#21106;&#26426;.wmv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gif"/><Relationship Id="rId4" Type="http://schemas.openxmlformats.org/officeDocument/2006/relationships/image" Target="../media/image11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3"/>
          <p:cNvSpPr txBox="1">
            <a:spLocks noChangeArrowheads="1"/>
          </p:cNvSpPr>
          <p:nvPr/>
        </p:nvSpPr>
        <p:spPr bwMode="auto">
          <a:xfrm>
            <a:off x="642910" y="467005"/>
            <a:ext cx="52562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CC0000"/>
                </a:solidFill>
                <a:latin typeface="楷体" pitchFamily="49" charset="-122"/>
                <a:ea typeface="楷体" pitchFamily="49" charset="-122"/>
              </a:rPr>
              <a:t>八年级物理</a:t>
            </a:r>
            <a:r>
              <a:rPr lang="en-US" altLang="zh-CN" sz="2400" b="1" dirty="0" smtClean="0">
                <a:solidFill>
                  <a:srgbClr val="CC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400" b="1" dirty="0" smtClean="0">
                <a:solidFill>
                  <a:srgbClr val="CC0000"/>
                </a:solidFill>
                <a:latin typeface="楷体" pitchFamily="49" charset="-122"/>
                <a:ea typeface="楷体" pitchFamily="49" charset="-122"/>
              </a:rPr>
              <a:t>上    新课标</a:t>
            </a:r>
            <a:r>
              <a:rPr lang="en-US" altLang="zh-CN" sz="2400" b="1" dirty="0" smtClean="0">
                <a:solidFill>
                  <a:srgbClr val="CC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2400" b="1" dirty="0" smtClean="0">
                <a:solidFill>
                  <a:srgbClr val="CC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2400" b="1" dirty="0" smtClean="0">
                <a:solidFill>
                  <a:srgbClr val="CC0000"/>
                </a:solidFill>
                <a:latin typeface="楷体" pitchFamily="49" charset="-122"/>
                <a:ea typeface="楷体" pitchFamily="49" charset="-122"/>
              </a:rPr>
              <a:t>]</a:t>
            </a:r>
            <a:r>
              <a:rPr lang="zh-CN" altLang="en-US" sz="2400" b="1" dirty="0" smtClean="0">
                <a:solidFill>
                  <a:srgbClr val="CC0000"/>
                </a:solidFill>
                <a:latin typeface="楷体" pitchFamily="49" charset="-122"/>
                <a:ea typeface="楷体" pitchFamily="49" charset="-122"/>
              </a:rPr>
              <a:t>   </a:t>
            </a:r>
            <a:endParaRPr lang="zh-CN" altLang="en-US" sz="2400" b="1" dirty="0">
              <a:solidFill>
                <a:srgbClr val="CC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882796" y="5062556"/>
            <a:ext cx="2016125" cy="1009650"/>
            <a:chOff x="340" y="3022"/>
            <a:chExt cx="1270" cy="636"/>
          </a:xfrm>
        </p:grpSpPr>
        <p:sp>
          <p:nvSpPr>
            <p:cNvPr id="53252" name="Oval 5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3253" name="Rectangle 6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 </a:t>
              </a:r>
              <a:r>
                <a:rPr lang="zh-CN" altLang="en-US" sz="2800" b="1" dirty="0">
                  <a:solidFill>
                    <a:srgbClr val="CC0000"/>
                  </a:solidFill>
                  <a:latin typeface="宋体" pitchFamily="2" charset="-122"/>
                </a:rPr>
                <a:t>学习新知</a:t>
              </a:r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5411809" y="4991118"/>
            <a:ext cx="2160587" cy="1009650"/>
            <a:chOff x="2018" y="2976"/>
            <a:chExt cx="1361" cy="636"/>
          </a:xfrm>
        </p:grpSpPr>
        <p:sp>
          <p:nvSpPr>
            <p:cNvPr id="53255" name="Oval 8"/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3256" name="Rectangle 9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CC0000"/>
                  </a:solidFill>
                  <a:latin typeface="宋体" pitchFamily="2" charset="-122"/>
                </a:rPr>
                <a:t>检测反馈</a:t>
              </a:r>
            </a:p>
          </p:txBody>
        </p:sp>
      </p:grpSp>
      <p:sp>
        <p:nvSpPr>
          <p:cNvPr id="53257" name="Rectangle 9"/>
          <p:cNvSpPr>
            <a:spLocks noChangeArrowheads="1"/>
          </p:cNvSpPr>
          <p:nvPr/>
        </p:nvSpPr>
        <p:spPr bwMode="auto">
          <a:xfrm>
            <a:off x="1428728" y="3000372"/>
            <a:ext cx="6143668" cy="871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dirty="0" smtClean="0">
                <a:latin typeface="黑体" pitchFamily="2" charset="-122"/>
                <a:ea typeface="黑体" pitchFamily="2" charset="-122"/>
              </a:rPr>
              <a:t>第</a:t>
            </a:r>
            <a:r>
              <a:rPr lang="en-US" altLang="zh-CN" sz="4000" dirty="0" smtClean="0"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4000" dirty="0" smtClean="0">
                <a:latin typeface="黑体" pitchFamily="2" charset="-122"/>
                <a:ea typeface="黑体" pitchFamily="2" charset="-122"/>
              </a:rPr>
              <a:t>节  运动的描述</a:t>
            </a:r>
            <a:endParaRPr lang="zh-CN" altLang="en-US" sz="40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3258" name="Rectangle 10"/>
          <p:cNvSpPr>
            <a:spLocks noChangeArrowheads="1"/>
          </p:cNvSpPr>
          <p:nvPr/>
        </p:nvSpPr>
        <p:spPr bwMode="auto">
          <a:xfrm>
            <a:off x="2265365" y="1635381"/>
            <a:ext cx="4164023" cy="793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第一章  机械运动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115616" y="260648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火车的相对运动</a:t>
            </a:r>
            <a:endParaRPr lang="zh-CN" altLang="en-US" dirty="0"/>
          </a:p>
        </p:txBody>
      </p:sp>
      <p:pic>
        <p:nvPicPr>
          <p:cNvPr id="5" name="火车相对运动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357290" y="884500"/>
            <a:ext cx="6429420" cy="52604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611188" y="1196752"/>
            <a:ext cx="8137525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当你在路边站立时</a:t>
            </a:r>
            <a:r>
              <a:rPr lang="en-US" altLang="zh-CN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你认为路边的树木是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静止的</a:t>
            </a:r>
            <a:r>
              <a:rPr lang="en-US" altLang="zh-CN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而当你乘坐正在行驶</a:t>
            </a:r>
            <a:r>
              <a:rPr lang="zh-CN" altLang="en-US" sz="28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的车上时</a:t>
            </a:r>
            <a:r>
              <a:rPr lang="en-US" altLang="zh-CN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感觉路边树木在向后退</a:t>
            </a:r>
            <a:r>
              <a:rPr lang="en-US" altLang="zh-CN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认为树木是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运动的</a:t>
            </a:r>
            <a:r>
              <a:rPr lang="en-US" altLang="zh-CN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为什么会有这样不同的感觉呢</a:t>
            </a:r>
            <a:r>
              <a:rPr lang="en-US" altLang="zh-CN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 </a:t>
            </a:r>
            <a:endParaRPr lang="zh-CN" altLang="en-US" sz="2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611188" y="3200308"/>
            <a:ext cx="273667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8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</a:t>
            </a:r>
            <a:r>
              <a:rPr lang="zh-CN" altLang="en-US" sz="28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讨论</a:t>
            </a:r>
            <a:r>
              <a:rPr lang="zh-CN" altLang="en-US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交流</a:t>
            </a:r>
            <a:r>
              <a:rPr lang="en-US" altLang="zh-CN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zh-CN" altLang="en-US" sz="2800" b="1" i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672508" y="3645024"/>
            <a:ext cx="80645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人通常是以地面为“标准”</a:t>
            </a:r>
            <a:r>
              <a:rPr lang="en-US" altLang="zh-CN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相对于地面</a:t>
            </a:r>
            <a:r>
              <a:rPr lang="en-US" altLang="zh-CN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树木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没有位置的变化</a:t>
            </a:r>
            <a:r>
              <a:rPr lang="en-US" altLang="zh-CN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人认为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是静止的</a:t>
            </a:r>
            <a:r>
              <a:rPr lang="en-US" altLang="zh-CN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672508" y="4653136"/>
            <a:ext cx="7777163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而当人乘坐在行驶的汽车里时</a:t>
            </a:r>
            <a:r>
              <a:rPr lang="en-US" altLang="zh-CN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不自觉地选择汽车为“标准”</a:t>
            </a:r>
            <a:r>
              <a:rPr lang="en-US" altLang="zh-CN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树木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相对于汽车有位置的变化</a:t>
            </a:r>
            <a:r>
              <a:rPr lang="en-US" altLang="zh-CN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所以感觉树木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在运动、向后退</a:t>
            </a:r>
            <a:r>
              <a:rPr lang="en-US" altLang="zh-CN" sz="28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zh-CN" altLang="en-US" sz="2800" b="1" i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3386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/>
      <p:bldP spid="28678" grpId="0"/>
      <p:bldP spid="2868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467544" y="764704"/>
            <a:ext cx="487599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参照物</a:t>
            </a:r>
            <a:r>
              <a:rPr lang="zh-CN" altLang="en-US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概念：</a:t>
            </a: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323528" y="1340768"/>
            <a:ext cx="8388226" cy="3670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 typeface="Arial" charset="0"/>
              <a:buNone/>
            </a:pPr>
            <a:r>
              <a:rPr lang="zh-CN" altLang="en-US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在判断物体的运动和静止时总要选取一个物体作为“标准”</a:t>
            </a:r>
            <a:r>
              <a:rPr lang="en-US" altLang="zh-CN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如果</a:t>
            </a: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被研究的物体位置相对这个“标准”发生了变化</a:t>
            </a:r>
            <a:r>
              <a:rPr lang="en-US" altLang="zh-CN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就说它</a:t>
            </a: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是运动的</a:t>
            </a:r>
            <a:r>
              <a:rPr lang="en-US" altLang="zh-CN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;</a:t>
            </a:r>
            <a:r>
              <a:rPr lang="zh-CN" altLang="en-US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如果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没有变化</a:t>
            </a:r>
            <a:r>
              <a:rPr lang="en-US" altLang="zh-CN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就说它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是静止的</a:t>
            </a:r>
            <a:r>
              <a:rPr lang="en-US" altLang="zh-CN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这个作为标准的物体叫</a:t>
            </a:r>
            <a:r>
              <a:rPr lang="zh-CN" altLang="en-US" b="1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参照物</a:t>
            </a:r>
            <a:r>
              <a:rPr lang="en-US" altLang="zh-CN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.</a:t>
            </a:r>
            <a:r>
              <a:rPr lang="en-US" altLang="zh-CN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 </a:t>
            </a:r>
            <a:endParaRPr lang="zh-CN" altLang="en-US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2364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817751" y="1369800"/>
            <a:ext cx="7813209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(1)</a:t>
            </a:r>
            <a:r>
              <a:rPr lang="zh-CN" altLang="en-US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参照物的选定可以是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任意的</a:t>
            </a:r>
            <a:r>
              <a:rPr lang="en-US" altLang="zh-CN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zh-CN" altLang="en-US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运动和静止的物体都可以作为参照物</a:t>
            </a:r>
            <a:r>
              <a:rPr lang="en-US" altLang="zh-CN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研究对象本身不能作为参照物</a:t>
            </a:r>
            <a:r>
              <a:rPr lang="en-US" altLang="zh-CN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918697" y="755993"/>
            <a:ext cx="228515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b="1" dirty="0">
                <a:solidFill>
                  <a:prstClr val="black"/>
                </a:solidFill>
              </a:rPr>
              <a:t>难点强调：</a:t>
            </a:r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827584" y="4437112"/>
            <a:ext cx="784808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(3)</a:t>
            </a:r>
            <a:r>
              <a:rPr lang="zh-CN" altLang="en-US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被判断的物体与参照物之间</a:t>
            </a: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有位置的变化</a:t>
            </a:r>
            <a:r>
              <a:rPr lang="en-US" altLang="zh-CN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zh-CN" altLang="en-US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该物体</a:t>
            </a: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是运动的</a:t>
            </a:r>
            <a:r>
              <a:rPr lang="en-US" altLang="zh-CN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  <a:r>
              <a:rPr lang="zh-CN" altLang="en-US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被判断的物体与参照物之间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无位置的变化</a:t>
            </a:r>
            <a:r>
              <a:rPr lang="en-US" altLang="zh-CN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zh-CN" altLang="en-US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该物体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是静止的</a:t>
            </a:r>
            <a:r>
              <a:rPr lang="en-US" altLang="zh-CN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zh-CN" altLang="en-US" b="1" i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817751" y="2924944"/>
            <a:ext cx="7841129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(2)</a:t>
            </a:r>
            <a:r>
              <a:rPr lang="zh-CN" altLang="en-US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为了研究方便</a:t>
            </a:r>
            <a:r>
              <a:rPr lang="en-US" altLang="zh-CN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zh-CN" altLang="en-US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物理学中一般选取地面或固定在地面上的物体</a:t>
            </a:r>
            <a:r>
              <a:rPr lang="en-US" altLang="zh-CN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CN" altLang="en-US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如</a:t>
            </a:r>
            <a:r>
              <a:rPr lang="zh-CN" altLang="en-US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树木</a:t>
            </a:r>
            <a:r>
              <a:rPr lang="zh-CN" altLang="en-US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、建筑物、高山</a:t>
            </a:r>
            <a:r>
              <a:rPr lang="en-US" altLang="zh-CN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zh-CN" altLang="en-US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作为参照物</a:t>
            </a:r>
            <a:r>
              <a:rPr lang="en-US" altLang="zh-CN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zh-CN" altLang="en-US" b="1" i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7577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700" grpId="0"/>
      <p:bldP spid="2970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755576" y="1430774"/>
            <a:ext cx="7855069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1 )</a:t>
            </a:r>
            <a:r>
              <a:rPr lang="zh-CN" altLang="en-US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整个宇宙中的物体都是运动着的</a:t>
            </a:r>
            <a:r>
              <a:rPr lang="en-US" altLang="zh-CN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绝对静止的物体是没有的</a:t>
            </a:r>
            <a:r>
              <a:rPr lang="en-US" altLang="zh-CN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所以物体的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运动是绝对的</a:t>
            </a:r>
            <a:r>
              <a:rPr lang="en-US" altLang="zh-CN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而物体的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静止只是相对的</a:t>
            </a:r>
            <a:r>
              <a:rPr lang="en-US" altLang="zh-CN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平时我们所说的运动和静止都是相对于参照物而言</a:t>
            </a:r>
            <a:r>
              <a:rPr lang="zh-CN" altLang="en-US" sz="3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r>
              <a:rPr lang="en-US" altLang="zh-CN" sz="3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endParaRPr lang="zh-CN" altLang="en-US" sz="36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876188" y="756029"/>
            <a:ext cx="266076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b="1" dirty="0">
                <a:solidFill>
                  <a:prstClr val="black"/>
                </a:solidFill>
              </a:rPr>
              <a:t>总结引申</a:t>
            </a:r>
            <a:r>
              <a:rPr lang="en-US" altLang="zh-CN" sz="4000" b="1" dirty="0">
                <a:solidFill>
                  <a:prstClr val="black"/>
                </a:solidFill>
              </a:rPr>
              <a:t>:</a:t>
            </a:r>
            <a:endParaRPr lang="zh-CN" altLang="en-US" sz="4000" b="1" dirty="0">
              <a:solidFill>
                <a:prstClr val="black"/>
              </a:solidFill>
            </a:endParaRPr>
          </a:p>
        </p:txBody>
      </p:sp>
      <p:sp>
        <p:nvSpPr>
          <p:cNvPr id="29705" name="Rectangle 9"/>
          <p:cNvSpPr>
            <a:spLocks noChangeArrowheads="1"/>
          </p:cNvSpPr>
          <p:nvPr/>
        </p:nvSpPr>
        <p:spPr bwMode="auto">
          <a:xfrm>
            <a:off x="827584" y="4293096"/>
            <a:ext cx="7776343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(2)</a:t>
            </a:r>
            <a:r>
              <a:rPr lang="zh-CN" altLang="en-US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选择的参照物不同</a:t>
            </a:r>
            <a:r>
              <a:rPr lang="en-US" altLang="zh-CN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描述同一物体的运动时</a:t>
            </a:r>
            <a:r>
              <a:rPr lang="en-US" altLang="zh-CN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结论一般不同</a:t>
            </a:r>
            <a:r>
              <a:rPr lang="en-US" altLang="zh-CN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这就是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运动和静止的相对性</a:t>
            </a:r>
            <a:r>
              <a:rPr lang="en-US" altLang="zh-CN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endParaRPr lang="zh-CN" altLang="en-US" sz="36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818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3" grpId="0"/>
      <p:bldP spid="29704" grpId="0"/>
      <p:bldP spid="2970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p:control spid="1034" name="ShockwaveFlash1" r:id="rId2" imgW="8318687" imgH="5401429"/>
    </p:controls>
    <p:extLst>
      <p:ext uri="{BB962C8B-B14F-4D97-AF65-F5344CB8AC3E}">
        <p14:creationId xmlns:p14="http://schemas.microsoft.com/office/powerpoint/2010/main" xmlns="" val="6298041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684213" y="798215"/>
            <a:ext cx="8208962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prstClr val="black"/>
                </a:solidFill>
              </a:rPr>
              <a:t>     </a:t>
            </a:r>
            <a:r>
              <a:rPr lang="zh-CN" altLang="en-US" b="1" dirty="0">
                <a:solidFill>
                  <a:prstClr val="black"/>
                </a:solidFill>
              </a:rPr>
              <a:t>根据图中提供的信息</a:t>
            </a:r>
            <a:r>
              <a:rPr lang="en-US" altLang="zh-CN" b="1" dirty="0">
                <a:solidFill>
                  <a:prstClr val="black"/>
                </a:solidFill>
              </a:rPr>
              <a:t>,</a:t>
            </a:r>
            <a:r>
              <a:rPr lang="zh-CN" altLang="en-US" b="1" dirty="0">
                <a:solidFill>
                  <a:prstClr val="black"/>
                </a:solidFill>
              </a:rPr>
              <a:t>请你判断卡车和轿车的运动情况</a:t>
            </a:r>
            <a:r>
              <a:rPr lang="en-US" altLang="zh-CN" b="1" dirty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757238" y="5084763"/>
            <a:ext cx="835183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prstClr val="black"/>
                </a:solidFill>
                <a:ea typeface="黑体" pitchFamily="2" charset="-122"/>
              </a:rPr>
              <a:t>根据我们的日常生活经验</a:t>
            </a:r>
            <a:r>
              <a:rPr lang="en-US" altLang="zh-CN" dirty="0">
                <a:solidFill>
                  <a:prstClr val="black"/>
                </a:solidFill>
                <a:ea typeface="黑体" pitchFamily="2" charset="-122"/>
              </a:rPr>
              <a:t>,</a:t>
            </a:r>
            <a:r>
              <a:rPr lang="zh-CN" altLang="en-US" dirty="0">
                <a:solidFill>
                  <a:prstClr val="black"/>
                </a:solidFill>
                <a:ea typeface="黑体" pitchFamily="2" charset="-122"/>
              </a:rPr>
              <a:t>你认为卡车</a:t>
            </a:r>
            <a:r>
              <a:rPr lang="en-US" altLang="zh-CN" dirty="0">
                <a:solidFill>
                  <a:prstClr val="black"/>
                </a:solidFill>
                <a:ea typeface="黑体" pitchFamily="2" charset="-122"/>
              </a:rPr>
              <a:t>_____,</a:t>
            </a:r>
            <a:r>
              <a:rPr lang="zh-CN" altLang="en-US" dirty="0">
                <a:solidFill>
                  <a:prstClr val="black"/>
                </a:solidFill>
                <a:ea typeface="黑体" pitchFamily="2" charset="-122"/>
              </a:rPr>
              <a:t>轿车</a:t>
            </a:r>
            <a:r>
              <a:rPr lang="en-US" altLang="zh-CN" dirty="0">
                <a:solidFill>
                  <a:prstClr val="black"/>
                </a:solidFill>
                <a:ea typeface="黑体" pitchFamily="2" charset="-122"/>
              </a:rPr>
              <a:t>______.(</a:t>
            </a:r>
            <a:r>
              <a:rPr lang="zh-CN" altLang="en-US" dirty="0">
                <a:solidFill>
                  <a:prstClr val="black"/>
                </a:solidFill>
                <a:ea typeface="黑体" pitchFamily="2" charset="-122"/>
              </a:rPr>
              <a:t>选填“运动”或“静止”</a:t>
            </a:r>
            <a:r>
              <a:rPr lang="en-US" altLang="zh-CN" dirty="0">
                <a:solidFill>
                  <a:prstClr val="black"/>
                </a:solidFill>
                <a:ea typeface="黑体" pitchFamily="2" charset="-122"/>
              </a:rPr>
              <a:t>)</a:t>
            </a:r>
          </a:p>
        </p:txBody>
      </p:sp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7524750" y="5084763"/>
            <a:ext cx="10795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ea typeface="黑体" pitchFamily="2" charset="-122"/>
              </a:rPr>
              <a:t>运动</a:t>
            </a:r>
          </a:p>
        </p:txBody>
      </p:sp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1908175" y="5589588"/>
            <a:ext cx="8985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ea typeface="黑体" pitchFamily="2" charset="-122"/>
              </a:rPr>
              <a:t>静止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183340" y="2010860"/>
            <a:ext cx="6656295" cy="3146332"/>
            <a:chOff x="1183340" y="1801906"/>
            <a:chExt cx="6656295" cy="3146332"/>
          </a:xfrm>
        </p:grpSpPr>
        <p:sp>
          <p:nvSpPr>
            <p:cNvPr id="31749" name="Text Box 5"/>
            <p:cNvSpPr txBox="1">
              <a:spLocks noChangeArrowheads="1"/>
            </p:cNvSpPr>
            <p:nvPr/>
          </p:nvSpPr>
          <p:spPr bwMode="auto">
            <a:xfrm>
              <a:off x="2195513" y="4581525"/>
              <a:ext cx="1512887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800">
                  <a:solidFill>
                    <a:prstClr val="black"/>
                  </a:solidFill>
                  <a:ea typeface="黑体" pitchFamily="2" charset="-122"/>
                </a:rPr>
                <a:t>图</a:t>
              </a:r>
              <a:r>
                <a:rPr lang="en-US" altLang="zh-CN" sz="1800">
                  <a:solidFill>
                    <a:prstClr val="black"/>
                  </a:solidFill>
                  <a:ea typeface="黑体" pitchFamily="2" charset="-122"/>
                </a:rPr>
                <a:t>1</a:t>
              </a:r>
            </a:p>
          </p:txBody>
        </p:sp>
        <p:sp>
          <p:nvSpPr>
            <p:cNvPr id="31750" name="Text Box 6"/>
            <p:cNvSpPr txBox="1">
              <a:spLocks noChangeArrowheads="1"/>
            </p:cNvSpPr>
            <p:nvPr/>
          </p:nvSpPr>
          <p:spPr bwMode="auto">
            <a:xfrm>
              <a:off x="6227763" y="4508500"/>
              <a:ext cx="144145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800">
                  <a:solidFill>
                    <a:prstClr val="black"/>
                  </a:solidFill>
                  <a:ea typeface="黑体" pitchFamily="2" charset="-122"/>
                </a:rPr>
                <a:t>图</a:t>
              </a:r>
              <a:r>
                <a:rPr lang="en-US" altLang="zh-CN" sz="1800">
                  <a:solidFill>
                    <a:prstClr val="black"/>
                  </a:solidFill>
                  <a:ea typeface="黑体" pitchFamily="2" charset="-122"/>
                </a:rPr>
                <a:t>2</a:t>
              </a: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1183340" y="1801906"/>
              <a:ext cx="6656295" cy="2706594"/>
              <a:chOff x="1183340" y="1801906"/>
              <a:chExt cx="6656295" cy="2706594"/>
            </a:xfrm>
            <a:solidFill>
              <a:schemeClr val="tx2">
                <a:lumMod val="40000"/>
                <a:lumOff val="60000"/>
              </a:schemeClr>
            </a:solidFill>
          </p:grpSpPr>
          <p:pic>
            <p:nvPicPr>
              <p:cNvPr id="31748" name="Picture 4" descr="W020080104516227550156"/>
              <p:cNvPicPr>
                <a:picLocks noChangeAspect="1" noChangeArrowheads="1"/>
              </p:cNvPicPr>
              <p:nvPr/>
            </p:nvPicPr>
            <p:blipFill rotWithShape="1">
              <a:blip r:embed="rId2" cstate="print"/>
              <a:srcRect l="7663" t="3370" r="3202" b="6944"/>
              <a:stretch/>
            </p:blipFill>
            <p:spPr bwMode="auto">
              <a:xfrm>
                <a:off x="1183340" y="1801906"/>
                <a:ext cx="6656295" cy="2706594"/>
              </a:xfrm>
              <a:prstGeom prst="rect">
                <a:avLst/>
              </a:prstGeom>
              <a:ln>
                <a:noFill/>
              </a:ln>
              <a:effectLst>
                <a:softEdge rad="12700"/>
              </a:effectLst>
            </p:spPr>
          </p:pic>
          <p:grpSp>
            <p:nvGrpSpPr>
              <p:cNvPr id="11" name="组合 10"/>
              <p:cNvGrpSpPr/>
              <p:nvPr/>
            </p:nvGrpSpPr>
            <p:grpSpPr>
              <a:xfrm>
                <a:off x="2520876" y="2636912"/>
                <a:ext cx="1152624" cy="288032"/>
                <a:chOff x="2520876" y="2636912"/>
                <a:chExt cx="1152624" cy="288032"/>
              </a:xfrm>
              <a:grpFill/>
            </p:grpSpPr>
            <p:cxnSp>
              <p:nvCxnSpPr>
                <p:cNvPr id="3" name="直接连接符 2"/>
                <p:cNvCxnSpPr/>
                <p:nvPr/>
              </p:nvCxnSpPr>
              <p:spPr>
                <a:xfrm flipH="1">
                  <a:off x="2555776" y="2636912"/>
                  <a:ext cx="250924" cy="216024"/>
                </a:xfrm>
                <a:prstGeom prst="line">
                  <a:avLst/>
                </a:prstGeom>
                <a:grpFill/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" name="直接连接符 4"/>
                <p:cNvCxnSpPr/>
                <p:nvPr/>
              </p:nvCxnSpPr>
              <p:spPr>
                <a:xfrm>
                  <a:off x="2520876" y="2909420"/>
                  <a:ext cx="1152624" cy="0"/>
                </a:xfrm>
                <a:prstGeom prst="line">
                  <a:avLst/>
                </a:prstGeom>
                <a:ln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" name="直接连接符 6"/>
                <p:cNvCxnSpPr/>
                <p:nvPr/>
              </p:nvCxnSpPr>
              <p:spPr>
                <a:xfrm>
                  <a:off x="2771800" y="2636912"/>
                  <a:ext cx="325388" cy="0"/>
                </a:xfrm>
                <a:prstGeom prst="line">
                  <a:avLst/>
                </a:prstGeom>
                <a:grpFill/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" name="直接连接符 8"/>
                <p:cNvCxnSpPr/>
                <p:nvPr/>
              </p:nvCxnSpPr>
              <p:spPr>
                <a:xfrm>
                  <a:off x="3059832" y="2708920"/>
                  <a:ext cx="0" cy="216024"/>
                </a:xfrm>
                <a:prstGeom prst="line">
                  <a:avLst/>
                </a:prstGeom>
                <a:grpFill/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0" name="组合 19"/>
              <p:cNvGrpSpPr/>
              <p:nvPr/>
            </p:nvGrpSpPr>
            <p:grpSpPr>
              <a:xfrm>
                <a:off x="5220072" y="2636912"/>
                <a:ext cx="1152624" cy="288032"/>
                <a:chOff x="2555776" y="2636912"/>
                <a:chExt cx="1152624" cy="288032"/>
              </a:xfrm>
              <a:grpFill/>
            </p:grpSpPr>
            <p:cxnSp>
              <p:nvCxnSpPr>
                <p:cNvPr id="21" name="直接连接符 20"/>
                <p:cNvCxnSpPr/>
                <p:nvPr/>
              </p:nvCxnSpPr>
              <p:spPr>
                <a:xfrm flipH="1">
                  <a:off x="2555776" y="2636912"/>
                  <a:ext cx="250924" cy="216024"/>
                </a:xfrm>
                <a:prstGeom prst="line">
                  <a:avLst/>
                </a:prstGeom>
                <a:grpFill/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接连接符 21"/>
                <p:cNvCxnSpPr/>
                <p:nvPr/>
              </p:nvCxnSpPr>
              <p:spPr>
                <a:xfrm>
                  <a:off x="2555776" y="2909420"/>
                  <a:ext cx="1152624" cy="0"/>
                </a:xfrm>
                <a:prstGeom prst="line">
                  <a:avLst/>
                </a:prstGeom>
                <a:grpFill/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22"/>
                <p:cNvCxnSpPr/>
                <p:nvPr/>
              </p:nvCxnSpPr>
              <p:spPr>
                <a:xfrm>
                  <a:off x="2771800" y="2636912"/>
                  <a:ext cx="325388" cy="0"/>
                </a:xfrm>
                <a:prstGeom prst="line">
                  <a:avLst/>
                </a:prstGeom>
                <a:grpFill/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/>
                <p:cNvCxnSpPr/>
                <p:nvPr/>
              </p:nvCxnSpPr>
              <p:spPr>
                <a:xfrm>
                  <a:off x="3059832" y="2708920"/>
                  <a:ext cx="0" cy="216024"/>
                </a:xfrm>
                <a:prstGeom prst="line">
                  <a:avLst/>
                </a:prstGeom>
                <a:grpFill/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3" name="直接连接符 12"/>
              <p:cNvCxnSpPr/>
              <p:nvPr/>
            </p:nvCxnSpPr>
            <p:spPr>
              <a:xfrm>
                <a:off x="1183340" y="2564904"/>
                <a:ext cx="2740588" cy="0"/>
              </a:xfrm>
              <a:prstGeom prst="lin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5002402" y="3356992"/>
                <a:ext cx="2740588" cy="0"/>
              </a:xfrm>
              <a:prstGeom prst="lin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5002402" y="2564904"/>
                <a:ext cx="2740588" cy="0"/>
              </a:xfrm>
              <a:prstGeom prst="lin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1187624" y="3356992"/>
                <a:ext cx="2740588" cy="0"/>
              </a:xfrm>
              <a:prstGeom prst="lin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>
                <a:off x="5002402" y="4221088"/>
                <a:ext cx="2740588" cy="0"/>
              </a:xfrm>
              <a:prstGeom prst="lin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1216211" y="4221088"/>
                <a:ext cx="2740588" cy="0"/>
              </a:xfrm>
              <a:prstGeom prst="lin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矩形 14"/>
            <p:cNvSpPr/>
            <p:nvPr/>
          </p:nvSpPr>
          <p:spPr>
            <a:xfrm>
              <a:off x="2555776" y="2924944"/>
              <a:ext cx="1224136" cy="230259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5220072" y="2909420"/>
              <a:ext cx="1224136" cy="245783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554970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2" grpId="0"/>
      <p:bldP spid="3175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20086674126295_2"/>
          <p:cNvPicPr>
            <a:picLocks noChangeAspect="1" noChangeArrowheads="1"/>
          </p:cNvPicPr>
          <p:nvPr/>
        </p:nvPicPr>
        <p:blipFill>
          <a:blip r:embed="rId2" cstate="print"/>
          <a:srcRect t="5296"/>
          <a:stretch>
            <a:fillRect/>
          </a:stretch>
        </p:blipFill>
        <p:spPr bwMode="auto">
          <a:xfrm>
            <a:off x="1043608" y="332656"/>
            <a:ext cx="7344816" cy="5892800"/>
          </a:xfrm>
          <a:prstGeom prst="rect">
            <a:avLst/>
          </a:prstGeom>
          <a:noFill/>
        </p:spPr>
      </p:pic>
      <p:pic>
        <p:nvPicPr>
          <p:cNvPr id="32772" name="Picture 4" descr="8e2156ee3d6d55fb0f6e83016f224f4a21a4dda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764704"/>
            <a:ext cx="6948488" cy="4849813"/>
          </a:xfrm>
          <a:prstGeom prst="rect">
            <a:avLst/>
          </a:prstGeom>
          <a:noFill/>
        </p:spPr>
      </p:pic>
      <p:pic>
        <p:nvPicPr>
          <p:cNvPr id="32773" name="Picture 5" descr="icon_8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788" y="4222750"/>
            <a:ext cx="3167062" cy="3167063"/>
          </a:xfrm>
          <a:prstGeom prst="rect">
            <a:avLst/>
          </a:prstGeom>
          <a:noFill/>
        </p:spPr>
      </p:pic>
      <p:sp>
        <p:nvSpPr>
          <p:cNvPr id="32774" name="AutoShape 6"/>
          <p:cNvSpPr>
            <a:spLocks noChangeArrowheads="1"/>
          </p:cNvSpPr>
          <p:nvPr/>
        </p:nvSpPr>
        <p:spPr bwMode="auto">
          <a:xfrm flipH="1">
            <a:off x="7596188" y="3068638"/>
            <a:ext cx="1223962" cy="720725"/>
          </a:xfrm>
          <a:prstGeom prst="wedgeRoundRectCallout">
            <a:avLst>
              <a:gd name="adj1" fmla="val 12794"/>
              <a:gd name="adj2" fmla="val 167248"/>
              <a:gd name="adj3" fmla="val 16667"/>
            </a:avLst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buFont typeface="Arial" charset="0"/>
              <a:buNone/>
            </a:pPr>
            <a:r>
              <a:rPr lang="zh-CN" altLang="en-US" sz="3600" b="1">
                <a:solidFill>
                  <a:srgbClr val="FFFF00"/>
                </a:solidFill>
                <a:ea typeface="楷体_GB2312" pitchFamily="49" charset="-122"/>
              </a:rPr>
              <a:t>真快</a:t>
            </a:r>
          </a:p>
        </p:txBody>
      </p:sp>
      <p:sp>
        <p:nvSpPr>
          <p:cNvPr id="32775" name="AutoShape 7"/>
          <p:cNvSpPr>
            <a:spLocks noChangeArrowheads="1"/>
          </p:cNvSpPr>
          <p:nvPr/>
        </p:nvSpPr>
        <p:spPr bwMode="auto">
          <a:xfrm flipH="1">
            <a:off x="5580112" y="476672"/>
            <a:ext cx="2519362" cy="720725"/>
          </a:xfrm>
          <a:prstGeom prst="wedgeRoundRectCallout">
            <a:avLst>
              <a:gd name="adj1" fmla="val 40096"/>
              <a:gd name="adj2" fmla="val 104397"/>
              <a:gd name="adj3" fmla="val 16667"/>
            </a:avLst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buFont typeface="Arial" charset="0"/>
              <a:buNone/>
            </a:pPr>
            <a:r>
              <a:rPr lang="zh-CN" altLang="en-US" sz="3600" b="1" dirty="0">
                <a:solidFill>
                  <a:srgbClr val="FFFF00"/>
                </a:solidFill>
                <a:ea typeface="楷体_GB2312" pitchFamily="49" charset="-122"/>
              </a:rPr>
              <a:t>我动了吗</a:t>
            </a:r>
          </a:p>
        </p:txBody>
      </p:sp>
      <p:sp>
        <p:nvSpPr>
          <p:cNvPr id="32776" name="AutoShape 8"/>
          <p:cNvSpPr>
            <a:spLocks noChangeArrowheads="1"/>
          </p:cNvSpPr>
          <p:nvPr/>
        </p:nvSpPr>
        <p:spPr bwMode="auto">
          <a:xfrm flipH="1">
            <a:off x="1187624" y="476672"/>
            <a:ext cx="1727200" cy="647700"/>
          </a:xfrm>
          <a:prstGeom prst="wedgeRoundRectCallout">
            <a:avLst>
              <a:gd name="adj1" fmla="val -60640"/>
              <a:gd name="adj2" fmla="val 129222"/>
              <a:gd name="adj3" fmla="val 16667"/>
            </a:avLst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buFont typeface="Arial" charset="0"/>
              <a:buNone/>
            </a:pPr>
            <a:r>
              <a:rPr lang="zh-CN" altLang="en-US" sz="3600" b="1">
                <a:solidFill>
                  <a:srgbClr val="FFFF00"/>
                </a:solidFill>
                <a:ea typeface="楷体_GB2312" pitchFamily="49" charset="-122"/>
              </a:rPr>
              <a:t>你没动</a:t>
            </a:r>
          </a:p>
        </p:txBody>
      </p:sp>
      <p:sp>
        <p:nvSpPr>
          <p:cNvPr id="32777" name="Text Box 9"/>
          <p:cNvSpPr txBox="1">
            <a:spLocks noChangeArrowheads="1"/>
          </p:cNvSpPr>
          <p:nvPr/>
        </p:nvSpPr>
        <p:spPr bwMode="auto">
          <a:xfrm>
            <a:off x="539552" y="5085184"/>
            <a:ext cx="626586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 dirty="0">
                <a:solidFill>
                  <a:srgbClr val="FF00FF"/>
                </a:solidFill>
              </a:rPr>
              <a:t>两个不同的观察</a:t>
            </a:r>
            <a:r>
              <a:rPr lang="zh-CN" altLang="en-US" sz="2400" b="1" dirty="0" smtClean="0">
                <a:solidFill>
                  <a:srgbClr val="FF00FF"/>
                </a:solidFill>
              </a:rPr>
              <a:t>者以</a:t>
            </a:r>
            <a:r>
              <a:rPr lang="zh-CN" altLang="en-US" sz="2400" b="1" dirty="0">
                <a:solidFill>
                  <a:srgbClr val="FF00FF"/>
                </a:solidFill>
              </a:rPr>
              <a:t>各自选定的不同参照物来研究乘客的运动情况</a:t>
            </a:r>
            <a:r>
              <a:rPr lang="en-US" altLang="zh-CN" sz="2400" b="1" dirty="0">
                <a:solidFill>
                  <a:srgbClr val="FF00FF"/>
                </a:solidFill>
              </a:rPr>
              <a:t>,</a:t>
            </a:r>
            <a:r>
              <a:rPr lang="zh-CN" altLang="en-US" sz="2400" b="1" dirty="0">
                <a:solidFill>
                  <a:srgbClr val="FF00FF"/>
                </a:solidFill>
              </a:rPr>
              <a:t>孩子们是以地面为参照物</a:t>
            </a:r>
            <a:r>
              <a:rPr lang="en-US" altLang="zh-CN" sz="2400" b="1" dirty="0">
                <a:solidFill>
                  <a:srgbClr val="FF00FF"/>
                </a:solidFill>
              </a:rPr>
              <a:t>,</a:t>
            </a:r>
            <a:r>
              <a:rPr lang="zh-CN" altLang="en-US" sz="2400" b="1" dirty="0">
                <a:solidFill>
                  <a:srgbClr val="FF00FF"/>
                </a:solidFill>
              </a:rPr>
              <a:t>认为汽车、司机、乘客在运动</a:t>
            </a:r>
            <a:r>
              <a:rPr lang="en-US" altLang="zh-CN" sz="2400" b="1" dirty="0">
                <a:solidFill>
                  <a:srgbClr val="FF00FF"/>
                </a:solidFill>
              </a:rPr>
              <a:t>;</a:t>
            </a:r>
            <a:r>
              <a:rPr lang="zh-CN" altLang="en-US" sz="2400" b="1" dirty="0">
                <a:solidFill>
                  <a:srgbClr val="FF00FF"/>
                </a:solidFill>
              </a:rPr>
              <a:t>司机以汽车为参照物</a:t>
            </a:r>
            <a:r>
              <a:rPr lang="en-US" altLang="zh-CN" sz="2400" b="1" dirty="0">
                <a:solidFill>
                  <a:srgbClr val="FF00FF"/>
                </a:solidFill>
              </a:rPr>
              <a:t>,</a:t>
            </a:r>
            <a:r>
              <a:rPr lang="zh-CN" altLang="en-US" sz="2400" b="1" dirty="0">
                <a:solidFill>
                  <a:srgbClr val="FF00FF"/>
                </a:solidFill>
              </a:rPr>
              <a:t>认为自己和乘客都静止</a:t>
            </a:r>
            <a:r>
              <a:rPr lang="en-US" altLang="zh-CN" sz="2400" b="1" i="1" dirty="0">
                <a:solidFill>
                  <a:srgbClr val="FF00FF"/>
                </a:solidFill>
              </a:rPr>
              <a:t>.</a:t>
            </a:r>
            <a:r>
              <a:rPr lang="en-US" altLang="zh-CN" sz="2400" b="1" dirty="0">
                <a:solidFill>
                  <a:srgbClr val="FF00FF"/>
                </a:solidFill>
              </a:rPr>
              <a:t> </a:t>
            </a:r>
            <a:endParaRPr lang="zh-CN" altLang="en-US" sz="2400" b="1" dirty="0">
              <a:solidFill>
                <a:srgbClr val="FF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979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395536" y="5229200"/>
            <a:ext cx="799279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选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地面为参照物它们都在运动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;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卡车以联合收割机、联合收割机以卡车为参照物都是静止的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即以其中一个为参照物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另一个是静止的</a:t>
            </a:r>
            <a:r>
              <a:rPr lang="en-US" altLang="zh-CN" sz="2800" b="1" dirty="0">
                <a:latin typeface="Arial"/>
                <a:ea typeface="楷体_GB2312" pitchFamily="49" charset="-122"/>
              </a:rPr>
              <a:t>——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相对静止</a:t>
            </a:r>
            <a:r>
              <a:rPr lang="en-US" altLang="zh-CN" sz="2800" b="1" i="1" dirty="0"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6" name="拖拉机联合收割机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428728" y="214290"/>
            <a:ext cx="6143668" cy="5026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92321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611560" y="764704"/>
            <a:ext cx="770485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4000" b="1" dirty="0" smtClean="0">
                <a:solidFill>
                  <a:srgbClr val="FF0000"/>
                </a:solidFill>
                <a:latin typeface="宋体" charset="-122"/>
              </a:rPr>
              <a:t>  </a:t>
            </a:r>
            <a:r>
              <a:rPr lang="zh-CN" altLang="en-US" b="1" dirty="0" smtClean="0">
                <a:latin typeface="宋体" charset="-122"/>
              </a:rPr>
              <a:t>两</a:t>
            </a:r>
            <a:r>
              <a:rPr lang="zh-CN" altLang="en-US" b="1" dirty="0">
                <a:latin typeface="宋体" charset="-122"/>
              </a:rPr>
              <a:t>个物体运动的快慢相同</a:t>
            </a:r>
            <a:r>
              <a:rPr lang="en-US" altLang="zh-CN" b="1" dirty="0">
                <a:latin typeface="宋体" charset="-122"/>
              </a:rPr>
              <a:t>,</a:t>
            </a:r>
            <a:r>
              <a:rPr lang="zh-CN" altLang="en-US" b="1" dirty="0">
                <a:latin typeface="宋体" charset="-122"/>
              </a:rPr>
              <a:t>运动的方向相同</a:t>
            </a:r>
            <a:r>
              <a:rPr lang="en-US" altLang="zh-CN" b="1" dirty="0">
                <a:latin typeface="宋体" charset="-122"/>
              </a:rPr>
              <a:t>,</a:t>
            </a:r>
            <a:r>
              <a:rPr lang="zh-CN" altLang="en-US" b="1" dirty="0">
                <a:latin typeface="宋体" charset="-122"/>
              </a:rPr>
              <a:t>这两个物体相对静止 </a:t>
            </a:r>
          </a:p>
        </p:txBody>
      </p:sp>
      <p:pic>
        <p:nvPicPr>
          <p:cNvPr id="33799" name="Picture 7" descr="u=1168410883,3165046660&amp;fm=21&amp;gp=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2492896"/>
            <a:ext cx="4122594" cy="3024336"/>
          </a:xfrm>
          <a:prstGeom prst="rect">
            <a:avLst/>
          </a:prstGeom>
          <a:noFill/>
        </p:spPr>
      </p:pic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179512" y="2708920"/>
            <a:ext cx="4374350" cy="2431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4000" b="1" dirty="0" smtClean="0">
                <a:solidFill>
                  <a:prstClr val="black"/>
                </a:solidFill>
              </a:rPr>
              <a:t>  </a:t>
            </a:r>
            <a:r>
              <a:rPr lang="zh-CN" altLang="en-US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右</a:t>
            </a:r>
            <a:r>
              <a:rPr lang="zh-CN" altLang="en-US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图中的特技跳伞运动员只有在他们</a:t>
            </a:r>
            <a:r>
              <a:rPr lang="zh-CN" altLang="en-US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保持</a:t>
            </a:r>
            <a:endParaRPr lang="en-US" altLang="zh-CN" b="1" dirty="0" smtClean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b="1" i="1" u="sng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　　　　</a:t>
            </a:r>
            <a:r>
              <a:rPr lang="zh-CN" altLang="en-US" b="1" i="1" u="sng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时</a:t>
            </a:r>
            <a:r>
              <a:rPr lang="en-US" altLang="zh-CN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才能</a:t>
            </a:r>
            <a:r>
              <a:rPr lang="zh-CN" altLang="en-US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形成一定的造型</a:t>
            </a:r>
            <a:r>
              <a:rPr lang="en-US" altLang="zh-CN" b="1" i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.</a:t>
            </a:r>
            <a:r>
              <a:rPr lang="en-US" altLang="zh-CN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 </a:t>
            </a:r>
            <a:endParaRPr lang="zh-CN" altLang="en-US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3801" name="Text Box 9"/>
          <p:cNvSpPr txBox="1">
            <a:spLocks noChangeArrowheads="1"/>
          </p:cNvSpPr>
          <p:nvPr/>
        </p:nvSpPr>
        <p:spPr bwMode="auto">
          <a:xfrm>
            <a:off x="467544" y="3861048"/>
            <a:ext cx="21605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ea typeface="楷体_GB2312" pitchFamily="49" charset="-122"/>
              </a:rPr>
              <a:t>相对静止</a:t>
            </a:r>
          </a:p>
        </p:txBody>
      </p:sp>
    </p:spTree>
    <p:extLst>
      <p:ext uri="{BB962C8B-B14F-4D97-AF65-F5344CB8AC3E}">
        <p14:creationId xmlns:p14="http://schemas.microsoft.com/office/powerpoint/2010/main" xmlns="" val="2528288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8" grpId="0"/>
      <p:bldP spid="33800" grpId="0"/>
      <p:bldP spid="3380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659761512442359210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08720"/>
            <a:ext cx="8640960" cy="5231306"/>
          </a:xfrm>
          <a:prstGeom prst="rect">
            <a:avLst/>
          </a:prstGeom>
          <a:noFill/>
        </p:spPr>
      </p:pic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683568" y="1124744"/>
            <a:ext cx="633695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“小小竹排江中游</a:t>
            </a:r>
            <a:r>
              <a:rPr lang="en-US" altLang="zh-CN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,   </a:t>
            </a:r>
            <a:r>
              <a:rPr lang="zh-CN" altLang="en-US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巍巍</a:t>
            </a:r>
            <a:r>
              <a:rPr lang="zh-CN" altLang="en-US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青山两岸</a:t>
            </a:r>
            <a:r>
              <a:rPr lang="zh-CN" altLang="en-US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走</a:t>
            </a:r>
            <a:r>
              <a:rPr lang="en-US" altLang="zh-CN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青山</a:t>
            </a:r>
            <a:r>
              <a:rPr lang="zh-CN" altLang="en-US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为什么会走</a:t>
            </a:r>
            <a:r>
              <a:rPr lang="en-US" altLang="zh-CN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? </a:t>
            </a:r>
            <a:endParaRPr lang="zh-CN" altLang="en-US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4" descr="编织物"/>
          <p:cNvSpPr>
            <a:spLocks noChangeArrowheads="1"/>
          </p:cNvSpPr>
          <p:nvPr/>
        </p:nvSpPr>
        <p:spPr bwMode="auto">
          <a:xfrm>
            <a:off x="898525" y="908050"/>
            <a:ext cx="6192838" cy="73025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86708" tIns="43354" rIns="86708" bIns="43354" anchor="ctr"/>
          <a:lstStyle/>
          <a:p>
            <a:endParaRPr lang="zh-CN" altLang="en-US" sz="180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34819" name="Rectangle 5" descr="编织物"/>
          <p:cNvSpPr>
            <a:spLocks noChangeArrowheads="1"/>
          </p:cNvSpPr>
          <p:nvPr/>
        </p:nvSpPr>
        <p:spPr bwMode="auto">
          <a:xfrm>
            <a:off x="6443663" y="981075"/>
            <a:ext cx="217487" cy="1439863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86708" tIns="43354" rIns="86708" bIns="43354" anchor="ctr"/>
          <a:lstStyle/>
          <a:p>
            <a:endParaRPr lang="zh-CN" altLang="en-US" sz="180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34820" name="Rectangle 6" descr="编织物"/>
          <p:cNvSpPr>
            <a:spLocks noChangeArrowheads="1"/>
          </p:cNvSpPr>
          <p:nvPr/>
        </p:nvSpPr>
        <p:spPr bwMode="auto">
          <a:xfrm>
            <a:off x="1258888" y="908050"/>
            <a:ext cx="217487" cy="1368425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86708" tIns="43354" rIns="86708" bIns="43354" anchor="ctr"/>
          <a:lstStyle/>
          <a:p>
            <a:endParaRPr lang="zh-CN" altLang="en-US" sz="1800">
              <a:solidFill>
                <a:prstClr val="black"/>
              </a:solidFill>
              <a:latin typeface="Calibri" pitchFamily="34" charset="0"/>
            </a:endParaRP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1187450" y="404813"/>
            <a:ext cx="2074863" cy="550862"/>
            <a:chOff x="521" y="2478"/>
            <a:chExt cx="1361" cy="362"/>
          </a:xfrm>
        </p:grpSpPr>
        <p:sp>
          <p:nvSpPr>
            <p:cNvPr id="34822" name="Rectangle 7"/>
            <p:cNvSpPr>
              <a:spLocks noChangeArrowheads="1"/>
            </p:cNvSpPr>
            <p:nvPr/>
          </p:nvSpPr>
          <p:spPr bwMode="auto">
            <a:xfrm>
              <a:off x="521" y="2690"/>
              <a:ext cx="1361" cy="150"/>
            </a:xfrm>
            <a:prstGeom prst="rect">
              <a:avLst/>
            </a:prstGeom>
            <a:solidFill>
              <a:srgbClr val="0033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>
                <a:solidFill>
                  <a:prstClr val="black"/>
                </a:solidFill>
                <a:latin typeface="Calibri" pitchFamily="34" charset="0"/>
              </a:endParaRPr>
            </a:p>
          </p:txBody>
        </p:sp>
        <p:sp>
          <p:nvSpPr>
            <p:cNvPr id="34823" name="Rectangle 8" descr="棚架"/>
            <p:cNvSpPr>
              <a:spLocks noChangeArrowheads="1"/>
            </p:cNvSpPr>
            <p:nvPr/>
          </p:nvSpPr>
          <p:spPr bwMode="auto">
            <a:xfrm>
              <a:off x="930" y="2478"/>
              <a:ext cx="555" cy="212"/>
            </a:xfrm>
            <a:prstGeom prst="rect">
              <a:avLst/>
            </a:prstGeom>
            <a:pattFill prst="trellis">
              <a:fgClr>
                <a:srgbClr val="008000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>
                <a:solidFill>
                  <a:prstClr val="black"/>
                </a:solidFill>
                <a:latin typeface="Calibri" pitchFamily="34" charset="0"/>
              </a:endParaRPr>
            </a:p>
          </p:txBody>
        </p:sp>
      </p:grpSp>
      <p:sp>
        <p:nvSpPr>
          <p:cNvPr id="34824" name="Text Box 5"/>
          <p:cNvSpPr txBox="1">
            <a:spLocks noChangeArrowheads="1"/>
          </p:cNvSpPr>
          <p:nvPr/>
        </p:nvSpPr>
        <p:spPr bwMode="auto">
          <a:xfrm>
            <a:off x="285720" y="3645024"/>
            <a:ext cx="8572560" cy="918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6708" tIns="43354" rIns="86708" bIns="43354">
            <a:spAutoFit/>
          </a:bodyPr>
          <a:lstStyle/>
          <a:p>
            <a:r>
              <a:rPr lang="zh-CN" altLang="en-US" sz="2700" b="1" dirty="0" smtClean="0">
                <a:solidFill>
                  <a:prstClr val="black"/>
                </a:solidFill>
                <a:latin typeface="Calibri" pitchFamily="34" charset="0"/>
              </a:rPr>
              <a:t>       </a:t>
            </a:r>
            <a:r>
              <a:rPr lang="en-US" altLang="zh-CN" sz="2700" b="1" dirty="0" smtClean="0">
                <a:solidFill>
                  <a:prstClr val="black"/>
                </a:solidFill>
                <a:latin typeface="Calibri" pitchFamily="34" charset="0"/>
              </a:rPr>
              <a:t>1.</a:t>
            </a:r>
            <a:r>
              <a:rPr lang="zh-CN" altLang="en-US" sz="2700" b="1" dirty="0" smtClean="0">
                <a:solidFill>
                  <a:prstClr val="black"/>
                </a:solidFill>
                <a:latin typeface="Calibri" pitchFamily="34" charset="0"/>
              </a:rPr>
              <a:t>如果</a:t>
            </a:r>
            <a:r>
              <a:rPr lang="zh-CN" altLang="en-US" sz="2700" b="1" dirty="0">
                <a:solidFill>
                  <a:prstClr val="black"/>
                </a:solidFill>
                <a:latin typeface="Calibri" pitchFamily="34" charset="0"/>
              </a:rPr>
              <a:t>以课桌为标准，</a:t>
            </a:r>
            <a:r>
              <a:rPr lang="zh-CN" altLang="en-US" sz="2700" b="1" dirty="0">
                <a:solidFill>
                  <a:srgbClr val="0000FF"/>
                </a:solidFill>
                <a:latin typeface="Calibri" pitchFamily="34" charset="0"/>
              </a:rPr>
              <a:t>粉笔盒</a:t>
            </a:r>
            <a:r>
              <a:rPr lang="zh-CN" altLang="en-US" sz="2700" b="1" dirty="0">
                <a:solidFill>
                  <a:prstClr val="black"/>
                </a:solidFill>
                <a:latin typeface="Calibri" pitchFamily="34" charset="0"/>
              </a:rPr>
              <a:t>是运动的还是静止的？</a:t>
            </a:r>
          </a:p>
          <a:p>
            <a:r>
              <a:rPr lang="zh-CN" altLang="en-US" sz="2700" b="1" dirty="0">
                <a:solidFill>
                  <a:prstClr val="black"/>
                </a:solidFill>
                <a:latin typeface="Calibri" pitchFamily="34" charset="0"/>
              </a:rPr>
              <a:t>       </a:t>
            </a:r>
            <a:r>
              <a:rPr lang="en-US" altLang="zh-CN" sz="2700" b="1" dirty="0" smtClean="0">
                <a:solidFill>
                  <a:prstClr val="black"/>
                </a:solidFill>
                <a:latin typeface="Calibri" pitchFamily="34" charset="0"/>
              </a:rPr>
              <a:t>2.</a:t>
            </a:r>
            <a:r>
              <a:rPr lang="zh-CN" altLang="en-US" sz="2700" b="1" dirty="0" smtClean="0">
                <a:solidFill>
                  <a:prstClr val="black"/>
                </a:solidFill>
                <a:latin typeface="Calibri" pitchFamily="34" charset="0"/>
              </a:rPr>
              <a:t>如果</a:t>
            </a:r>
            <a:r>
              <a:rPr lang="zh-CN" altLang="en-US" sz="2700" b="1" dirty="0">
                <a:solidFill>
                  <a:prstClr val="black"/>
                </a:solidFill>
                <a:latin typeface="Calibri" pitchFamily="34" charset="0"/>
              </a:rPr>
              <a:t>以课本为标准，</a:t>
            </a:r>
            <a:r>
              <a:rPr lang="zh-CN" altLang="en-US" sz="2700" b="1" dirty="0">
                <a:solidFill>
                  <a:srgbClr val="0000FF"/>
                </a:solidFill>
                <a:latin typeface="Calibri" pitchFamily="34" charset="0"/>
              </a:rPr>
              <a:t>粉笔盒</a:t>
            </a:r>
            <a:r>
              <a:rPr lang="zh-CN" altLang="en-US" sz="2700" b="1" dirty="0">
                <a:solidFill>
                  <a:prstClr val="black"/>
                </a:solidFill>
                <a:latin typeface="Calibri" pitchFamily="34" charset="0"/>
              </a:rPr>
              <a:t>是运动的还是静止的？</a:t>
            </a:r>
          </a:p>
        </p:txBody>
      </p:sp>
      <p:sp>
        <p:nvSpPr>
          <p:cNvPr id="29" name="Line 12"/>
          <p:cNvSpPr>
            <a:spLocks noChangeShapeType="1"/>
          </p:cNvSpPr>
          <p:nvPr/>
        </p:nvSpPr>
        <p:spPr bwMode="auto">
          <a:xfrm flipV="1">
            <a:off x="3203575" y="5093518"/>
            <a:ext cx="792162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 type="arrow" w="med" len="med"/>
          </a:ln>
        </p:spPr>
        <p:txBody>
          <a:bodyPr lIns="86708" tIns="43354" rIns="86708" bIns="43354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" name="Line 13"/>
          <p:cNvSpPr>
            <a:spLocks noChangeShapeType="1"/>
          </p:cNvSpPr>
          <p:nvPr/>
        </p:nvSpPr>
        <p:spPr bwMode="auto">
          <a:xfrm>
            <a:off x="3203575" y="5960130"/>
            <a:ext cx="863600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 type="arrow" w="med" len="med"/>
          </a:ln>
        </p:spPr>
        <p:txBody>
          <a:bodyPr lIns="86708" tIns="43354" rIns="86708" bIns="43354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" name="Line 15"/>
          <p:cNvSpPr>
            <a:spLocks noChangeShapeType="1"/>
          </p:cNvSpPr>
          <p:nvPr/>
        </p:nvSpPr>
        <p:spPr bwMode="auto">
          <a:xfrm flipV="1">
            <a:off x="1942305" y="5027636"/>
            <a:ext cx="396081" cy="346075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 type="arrow" w="med" len="med"/>
          </a:ln>
        </p:spPr>
        <p:txBody>
          <a:bodyPr wrap="square" lIns="86708" tIns="43354" rIns="86708" bIns="43354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" name="Line 16"/>
          <p:cNvSpPr>
            <a:spLocks noChangeShapeType="1"/>
          </p:cNvSpPr>
          <p:nvPr/>
        </p:nvSpPr>
        <p:spPr bwMode="auto">
          <a:xfrm>
            <a:off x="1942305" y="5461024"/>
            <a:ext cx="396081" cy="43180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 type="arrow" w="med" len="med"/>
          </a:ln>
        </p:spPr>
        <p:txBody>
          <a:bodyPr wrap="square" lIns="86708" tIns="43354" rIns="86708" bIns="43354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3" name="Rectangle 17"/>
          <p:cNvSpPr>
            <a:spLocks noChangeArrowheads="1"/>
          </p:cNvSpPr>
          <p:nvPr/>
        </p:nvSpPr>
        <p:spPr bwMode="auto">
          <a:xfrm>
            <a:off x="3995737" y="4740299"/>
            <a:ext cx="1295400" cy="561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6708" tIns="43354" rIns="86708" bIns="43354">
            <a:spAutoFit/>
          </a:bodyPr>
          <a:lstStyle/>
          <a:p>
            <a:r>
              <a:rPr lang="zh-CN" altLang="en-US" sz="3100" b="1">
                <a:solidFill>
                  <a:prstClr val="black"/>
                </a:solidFill>
                <a:latin typeface="Calibri" pitchFamily="34" charset="0"/>
              </a:rPr>
              <a:t>运动</a:t>
            </a:r>
          </a:p>
        </p:txBody>
      </p:sp>
      <p:sp>
        <p:nvSpPr>
          <p:cNvPr id="34" name="Rectangle 18"/>
          <p:cNvSpPr>
            <a:spLocks noChangeArrowheads="1"/>
          </p:cNvSpPr>
          <p:nvPr/>
        </p:nvSpPr>
        <p:spPr bwMode="auto">
          <a:xfrm>
            <a:off x="3995737" y="5676924"/>
            <a:ext cx="1511300" cy="5603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6708" tIns="43354" rIns="86708" bIns="43354">
            <a:spAutoFit/>
          </a:bodyPr>
          <a:lstStyle/>
          <a:p>
            <a:r>
              <a:rPr lang="zh-CN" altLang="en-US" sz="3100" b="1">
                <a:solidFill>
                  <a:prstClr val="black"/>
                </a:solidFill>
                <a:latin typeface="Calibri" pitchFamily="34" charset="0"/>
              </a:rPr>
              <a:t>静止</a:t>
            </a:r>
          </a:p>
        </p:txBody>
      </p:sp>
      <p:sp>
        <p:nvSpPr>
          <p:cNvPr id="35" name="AutoShape 19"/>
          <p:cNvSpPr>
            <a:spLocks/>
          </p:cNvSpPr>
          <p:nvPr/>
        </p:nvSpPr>
        <p:spPr bwMode="auto">
          <a:xfrm>
            <a:off x="5003799" y="5085676"/>
            <a:ext cx="548153" cy="868362"/>
          </a:xfrm>
          <a:prstGeom prst="rightBrace">
            <a:avLst>
              <a:gd name="adj1" fmla="val 25000"/>
              <a:gd name="adj2" fmla="val 50000"/>
            </a:avLst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 wrap="square" lIns="86708" tIns="43354" rIns="86708" bIns="43354" anchor="ctr">
            <a:spAutoFit/>
          </a:bodyPr>
          <a:lstStyle/>
          <a:p>
            <a:endParaRPr lang="zh-CN" altLang="en-US" sz="180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34832" name="Rectangle 23"/>
          <p:cNvSpPr>
            <a:spLocks noChangeArrowheads="1"/>
          </p:cNvSpPr>
          <p:nvPr/>
        </p:nvSpPr>
        <p:spPr bwMode="auto">
          <a:xfrm>
            <a:off x="611560" y="5085184"/>
            <a:ext cx="1403350" cy="579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6708" tIns="43354" rIns="86708" bIns="43354">
            <a:spAutoFit/>
          </a:bodyPr>
          <a:lstStyle/>
          <a:p>
            <a:r>
              <a:rPr lang="zh-CN" altLang="en-US" dirty="0">
                <a:solidFill>
                  <a:srgbClr val="0000FF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粉笔盒</a:t>
            </a:r>
            <a:endParaRPr lang="zh-CN" altLang="en-US" dirty="0">
              <a:solidFill>
                <a:prstClr val="black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4833" name="Rectangle 33"/>
          <p:cNvSpPr>
            <a:spLocks noChangeArrowheads="1"/>
          </p:cNvSpPr>
          <p:nvPr/>
        </p:nvSpPr>
        <p:spPr bwMode="auto">
          <a:xfrm>
            <a:off x="2195512" y="5676924"/>
            <a:ext cx="1223963" cy="5603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6708" tIns="43354" rIns="86708" bIns="43354">
            <a:spAutoFit/>
          </a:bodyPr>
          <a:lstStyle/>
          <a:p>
            <a:r>
              <a:rPr lang="zh-CN" altLang="en-US" sz="3100" b="1">
                <a:solidFill>
                  <a:prstClr val="black"/>
                </a:solidFill>
                <a:latin typeface="Calibri" pitchFamily="34" charset="0"/>
              </a:rPr>
              <a:t>课本</a:t>
            </a:r>
          </a:p>
        </p:txBody>
      </p:sp>
      <p:sp>
        <p:nvSpPr>
          <p:cNvPr id="34834" name="Rectangle 34"/>
          <p:cNvSpPr>
            <a:spLocks noChangeArrowheads="1"/>
          </p:cNvSpPr>
          <p:nvPr/>
        </p:nvSpPr>
        <p:spPr bwMode="auto">
          <a:xfrm>
            <a:off x="2266950" y="4813324"/>
            <a:ext cx="1150937" cy="5603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6708" tIns="43354" rIns="86708" bIns="43354">
            <a:spAutoFit/>
          </a:bodyPr>
          <a:lstStyle/>
          <a:p>
            <a:r>
              <a:rPr lang="zh-CN" altLang="en-US" sz="3100" b="1" dirty="0">
                <a:solidFill>
                  <a:prstClr val="black"/>
                </a:solidFill>
                <a:latin typeface="Calibri" pitchFamily="34" charset="0"/>
              </a:rPr>
              <a:t>课桌</a:t>
            </a:r>
          </a:p>
        </p:txBody>
      </p:sp>
      <p:sp>
        <p:nvSpPr>
          <p:cNvPr id="39" name="Rectangle 20"/>
          <p:cNvSpPr>
            <a:spLocks noChangeArrowheads="1"/>
          </p:cNvSpPr>
          <p:nvPr/>
        </p:nvSpPr>
        <p:spPr bwMode="auto">
          <a:xfrm>
            <a:off x="5507037" y="4894286"/>
            <a:ext cx="3457575" cy="1133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6708" tIns="43354" rIns="86708" bIns="43354">
            <a:spAutoFit/>
          </a:bodyPr>
          <a:lstStyle/>
          <a:p>
            <a:r>
              <a:rPr lang="zh-CN" altLang="en-US" sz="3400" b="1" dirty="0">
                <a:solidFill>
                  <a:prstClr val="black"/>
                </a:solidFill>
                <a:latin typeface="Calibri" pitchFamily="34" charset="0"/>
              </a:rPr>
              <a:t>物体的运动和静止是</a:t>
            </a:r>
            <a:r>
              <a:rPr lang="zh-CN" altLang="en-US" sz="3400" b="1" dirty="0">
                <a:solidFill>
                  <a:srgbClr val="FF0066"/>
                </a:solidFill>
                <a:latin typeface="Calibri" pitchFamily="34" charset="0"/>
              </a:rPr>
              <a:t>相对</a:t>
            </a:r>
            <a:r>
              <a:rPr lang="zh-CN" altLang="en-US" sz="3400" b="1" dirty="0">
                <a:solidFill>
                  <a:prstClr val="black"/>
                </a:solidFill>
                <a:latin typeface="Calibri" pitchFamily="34" charset="0"/>
              </a:rPr>
              <a:t>的</a:t>
            </a:r>
          </a:p>
        </p:txBody>
      </p:sp>
      <p:sp>
        <p:nvSpPr>
          <p:cNvPr id="34836" name="矩形 40"/>
          <p:cNvSpPr>
            <a:spLocks noChangeArrowheads="1"/>
          </p:cNvSpPr>
          <p:nvPr/>
        </p:nvSpPr>
        <p:spPr bwMode="auto">
          <a:xfrm>
            <a:off x="3177054" y="1241730"/>
            <a:ext cx="2374899" cy="918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6708" tIns="43354" rIns="86708" bIns="43354">
            <a:spAutoFit/>
          </a:bodyPr>
          <a:lstStyle/>
          <a:p>
            <a:r>
              <a:rPr lang="zh-CN" altLang="en-US" sz="5400" b="1" dirty="0">
                <a:solidFill>
                  <a:srgbClr val="C00000"/>
                </a:solidFill>
                <a:latin typeface="隶书" pitchFamily="49" charset="-122"/>
                <a:ea typeface="隶书" pitchFamily="49" charset="-122"/>
              </a:rPr>
              <a:t>实 验</a:t>
            </a:r>
          </a:p>
        </p:txBody>
      </p:sp>
      <p:sp>
        <p:nvSpPr>
          <p:cNvPr id="34837" name="Text Box 21"/>
          <p:cNvSpPr txBox="1">
            <a:spLocks noChangeArrowheads="1"/>
          </p:cNvSpPr>
          <p:nvPr/>
        </p:nvSpPr>
        <p:spPr bwMode="auto">
          <a:xfrm>
            <a:off x="1835150" y="109959"/>
            <a:ext cx="9350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1800" b="1" dirty="0">
                <a:solidFill>
                  <a:prstClr val="black"/>
                </a:solidFill>
              </a:rPr>
              <a:t>粉笔盒</a:t>
            </a:r>
          </a:p>
        </p:txBody>
      </p:sp>
      <p:sp>
        <p:nvSpPr>
          <p:cNvPr id="34838" name="Text Box 22"/>
          <p:cNvSpPr txBox="1">
            <a:spLocks noChangeArrowheads="1"/>
          </p:cNvSpPr>
          <p:nvPr/>
        </p:nvSpPr>
        <p:spPr bwMode="auto">
          <a:xfrm>
            <a:off x="2013742" y="985120"/>
            <a:ext cx="6492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1800" b="1" dirty="0">
                <a:solidFill>
                  <a:prstClr val="black"/>
                </a:solidFill>
              </a:rPr>
              <a:t>课本</a:t>
            </a:r>
          </a:p>
        </p:txBody>
      </p:sp>
      <p:sp>
        <p:nvSpPr>
          <p:cNvPr id="3" name="矩形 2"/>
          <p:cNvSpPr/>
          <p:nvPr/>
        </p:nvSpPr>
        <p:spPr>
          <a:xfrm>
            <a:off x="755576" y="2564904"/>
            <a:ext cx="778031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700" b="1" dirty="0">
                <a:solidFill>
                  <a:prstClr val="black"/>
                </a:solidFill>
                <a:latin typeface="Calibri" pitchFamily="34" charset="0"/>
              </a:rPr>
              <a:t>把</a:t>
            </a:r>
            <a:r>
              <a:rPr lang="zh-CN" altLang="en-US" sz="2700" b="1" dirty="0">
                <a:solidFill>
                  <a:srgbClr val="0000FF"/>
                </a:solidFill>
                <a:latin typeface="Calibri" pitchFamily="34" charset="0"/>
              </a:rPr>
              <a:t>课本</a:t>
            </a:r>
            <a:r>
              <a:rPr lang="zh-CN" altLang="en-US" sz="2700" b="1" dirty="0">
                <a:solidFill>
                  <a:prstClr val="black"/>
                </a:solidFill>
                <a:latin typeface="Calibri" pitchFamily="34" charset="0"/>
              </a:rPr>
              <a:t>平放在</a:t>
            </a:r>
            <a:r>
              <a:rPr lang="zh-CN" altLang="en-US" sz="2700" b="1" dirty="0">
                <a:solidFill>
                  <a:srgbClr val="0000FF"/>
                </a:solidFill>
                <a:latin typeface="Calibri" pitchFamily="34" charset="0"/>
              </a:rPr>
              <a:t>桌子</a:t>
            </a:r>
            <a:r>
              <a:rPr lang="zh-CN" altLang="en-US" sz="2700" b="1" dirty="0">
                <a:solidFill>
                  <a:prstClr val="black"/>
                </a:solidFill>
                <a:latin typeface="Calibri" pitchFamily="34" charset="0"/>
              </a:rPr>
              <a:t>上，课本上放一</a:t>
            </a:r>
            <a:r>
              <a:rPr lang="zh-CN" altLang="en-US" sz="2700" b="1" dirty="0">
                <a:solidFill>
                  <a:srgbClr val="0000FF"/>
                </a:solidFill>
                <a:latin typeface="Calibri" pitchFamily="34" charset="0"/>
              </a:rPr>
              <a:t>粉笔盒</a:t>
            </a:r>
            <a:r>
              <a:rPr lang="zh-CN" altLang="en-US" sz="2700" b="1" dirty="0">
                <a:solidFill>
                  <a:prstClr val="black"/>
                </a:solidFill>
                <a:latin typeface="Calibri" pitchFamily="34" charset="0"/>
              </a:rPr>
              <a:t>，推动课本使它沿桌面缓缓移动，仔细观察并思考：</a:t>
            </a:r>
          </a:p>
        </p:txBody>
      </p:sp>
    </p:spTree>
    <p:extLst>
      <p:ext uri="{BB962C8B-B14F-4D97-AF65-F5344CB8AC3E}">
        <p14:creationId xmlns:p14="http://schemas.microsoft.com/office/powerpoint/2010/main" xmlns="" val="36390896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1189E-6 L 0.46475 -2.1189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5" grpId="0" animBg="1"/>
      <p:bldP spid="3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764705"/>
            <a:ext cx="8496944" cy="5427906"/>
          </a:xfrm>
          <a:prstGeom prst="rect">
            <a:avLst/>
          </a:prstGeom>
        </p:spPr>
      </p:pic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251520" y="4005064"/>
            <a:ext cx="8640638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先拍摄出孙悟空在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楷体_GB2312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云朵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楷体_GB2312" pitchFamily="49" charset="-122"/>
              </a:rPr>
              <a:t>”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布景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上的镜头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再拍出天空上的白云、地上的山河湖泊等镜头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然后将两组画面放到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楷体_GB2312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特技机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楷体_GB2312" pitchFamily="49" charset="-122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里叠合</a:t>
            </a:r>
            <a:r>
              <a:rPr lang="en-US" altLang="zh-CN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叠合时迅速地移动作为背景的白云和山河湖泊</a:t>
            </a:r>
            <a:r>
              <a:rPr lang="en-US" altLang="zh-CN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我们看电视是以白云和山河湖泊作参照物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于是就产生了孙悟空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楷体_GB2312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腾云驾雾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楷体_GB2312" pitchFamily="49" charset="-122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的效果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79712" y="1484784"/>
            <a:ext cx="4698526" cy="3532453"/>
          </a:xfrm>
          <a:prstGeom prst="rect">
            <a:avLst/>
          </a:prstGeom>
        </p:spPr>
      </p:pic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251520" y="692696"/>
            <a:ext cx="83529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 dirty="0"/>
              <a:t>现在你知道孙悟空的“腾云驾雾”是怎样拍摄的吗</a:t>
            </a:r>
            <a:r>
              <a:rPr lang="en-US" altLang="zh-CN" sz="2800" b="1" dirty="0"/>
              <a:t>? 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xmlns="" val="3829562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7" name="Picture 3" descr="u=1061296042,120347400&amp;fm=15&amp;gp=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60648"/>
            <a:ext cx="8107285" cy="5805264"/>
          </a:xfrm>
          <a:prstGeom prst="rect">
            <a:avLst/>
          </a:prstGeom>
          <a:noFill/>
        </p:spPr>
      </p:pic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395536" y="5301208"/>
            <a:ext cx="8280400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让另一辆汽车与这辆车沿相同的方向行驶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当两辆车并排行驶速度相同时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即让两车保持相对静止时，乘客就可以安全撤离到另一辆汽车上</a:t>
            </a:r>
            <a:r>
              <a:rPr lang="en-US" altLang="zh-CN" sz="2800" b="1" i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endParaRPr lang="zh-CN" altLang="en-US" sz="2800" b="1" i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899592" y="260648"/>
            <a:ext cx="619306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在美国电影</a:t>
            </a:r>
            <a:r>
              <a:rPr lang="en-US" altLang="zh-CN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生死时速</a:t>
            </a:r>
            <a:r>
              <a:rPr lang="en-US" altLang="zh-CN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中</a:t>
            </a:r>
            <a:r>
              <a:rPr lang="en-US" altLang="zh-CN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如何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将车上的乘客安全撤离汽车呢</a:t>
            </a:r>
            <a:r>
              <a:rPr lang="en-US" altLang="zh-CN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 </a:t>
            </a:r>
            <a:endParaRPr lang="zh-CN" alt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1706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107950" y="765175"/>
            <a:ext cx="8856663" cy="5213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有关太阳、地球、卫星的运动和静止问题：</a:t>
            </a:r>
            <a:endParaRPr lang="zh-CN" altLang="en-US" b="1" i="1" dirty="0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b="1" dirty="0">
                <a:solidFill>
                  <a:prstClr val="black"/>
                </a:solidFill>
              </a:rPr>
              <a:t>①我们通常所说的“太阳东升西落”</a:t>
            </a:r>
            <a:r>
              <a:rPr lang="en-US" altLang="zh-CN" b="1" dirty="0">
                <a:solidFill>
                  <a:prstClr val="black"/>
                </a:solidFill>
              </a:rPr>
              <a:t>,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b="1" dirty="0" smtClean="0">
                <a:solidFill>
                  <a:prstClr val="black"/>
                </a:solidFill>
              </a:rPr>
              <a:t>是以</a:t>
            </a:r>
            <a:r>
              <a:rPr lang="zh-CN" altLang="en-US" b="1" u="sng" dirty="0" smtClean="0">
                <a:solidFill>
                  <a:prstClr val="black"/>
                </a:solidFill>
              </a:rPr>
              <a:t>               </a:t>
            </a:r>
            <a:r>
              <a:rPr lang="zh-CN" altLang="en-US" b="1" dirty="0">
                <a:solidFill>
                  <a:prstClr val="black"/>
                </a:solidFill>
              </a:rPr>
              <a:t>参照物。</a:t>
            </a:r>
            <a:endParaRPr lang="zh-CN" altLang="en-US" b="1" i="1" dirty="0">
              <a:solidFill>
                <a:prstClr val="black"/>
              </a:solidFill>
            </a:endParaRP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en-US" altLang="zh-CN" b="1" dirty="0">
                <a:solidFill>
                  <a:prstClr val="black"/>
                </a:solidFill>
              </a:rPr>
              <a:t>②</a:t>
            </a:r>
            <a:r>
              <a:rPr lang="zh-CN" altLang="en-US" b="1" dirty="0">
                <a:solidFill>
                  <a:prstClr val="black"/>
                </a:solidFill>
              </a:rPr>
              <a:t>地理学科中所说的“地球绕着太阳转</a:t>
            </a:r>
            <a:r>
              <a:rPr lang="zh-CN" altLang="en-US" b="1" dirty="0" smtClean="0">
                <a:solidFill>
                  <a:prstClr val="black"/>
                </a:solidFill>
              </a:rPr>
              <a:t>”</a:t>
            </a:r>
            <a:endParaRPr lang="en-US" altLang="zh-CN" b="1" dirty="0" smtClean="0">
              <a:solidFill>
                <a:prstClr val="black"/>
              </a:solidFill>
            </a:endParaRP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b="1" dirty="0" smtClean="0">
                <a:solidFill>
                  <a:prstClr val="black"/>
                </a:solidFill>
              </a:rPr>
              <a:t>又是以</a:t>
            </a:r>
            <a:r>
              <a:rPr lang="zh-CN" altLang="en-US" b="1" u="sng" dirty="0" smtClean="0">
                <a:solidFill>
                  <a:prstClr val="black"/>
                </a:solidFill>
              </a:rPr>
              <a:t>              </a:t>
            </a:r>
            <a:r>
              <a:rPr lang="zh-CN" altLang="en-US" b="1" dirty="0">
                <a:solidFill>
                  <a:prstClr val="black"/>
                </a:solidFill>
              </a:rPr>
              <a:t>为参照物。</a:t>
            </a:r>
            <a:endParaRPr lang="zh-CN" altLang="en-US" b="1" i="1" dirty="0">
              <a:solidFill>
                <a:prstClr val="black"/>
              </a:solidFill>
            </a:endParaRP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en-US" altLang="zh-CN" b="1" dirty="0">
                <a:solidFill>
                  <a:prstClr val="black"/>
                </a:solidFill>
              </a:rPr>
              <a:t>③</a:t>
            </a:r>
            <a:r>
              <a:rPr lang="zh-CN" altLang="en-US" b="1" dirty="0">
                <a:solidFill>
                  <a:prstClr val="black"/>
                </a:solidFill>
              </a:rPr>
              <a:t>地球同步卫星与地球一起在做同步运动</a:t>
            </a:r>
            <a:r>
              <a:rPr lang="en-US" altLang="zh-CN" b="1" dirty="0">
                <a:solidFill>
                  <a:prstClr val="black"/>
                </a:solidFill>
              </a:rPr>
              <a:t>,</a:t>
            </a:r>
            <a:r>
              <a:rPr lang="zh-CN" altLang="en-US" b="1" dirty="0">
                <a:solidFill>
                  <a:prstClr val="black"/>
                </a:solidFill>
              </a:rPr>
              <a:t>如果以地球为参照物</a:t>
            </a:r>
            <a:r>
              <a:rPr lang="en-US" altLang="zh-CN" b="1" dirty="0">
                <a:solidFill>
                  <a:prstClr val="black"/>
                </a:solidFill>
              </a:rPr>
              <a:t>,</a:t>
            </a:r>
            <a:r>
              <a:rPr lang="zh-CN" altLang="en-US" b="1" dirty="0">
                <a:solidFill>
                  <a:prstClr val="black"/>
                </a:solidFill>
              </a:rPr>
              <a:t>地球同步卫星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b="1" dirty="0">
                <a:solidFill>
                  <a:prstClr val="black"/>
                </a:solidFill>
              </a:rPr>
              <a:t>是 </a:t>
            </a:r>
            <a:r>
              <a:rPr lang="zh-CN" altLang="en-US" b="1" u="sng" dirty="0">
                <a:solidFill>
                  <a:prstClr val="black"/>
                </a:solidFill>
              </a:rPr>
              <a:t> </a:t>
            </a:r>
            <a:r>
              <a:rPr lang="zh-CN" altLang="en-US" b="1" u="sng" dirty="0" smtClean="0">
                <a:solidFill>
                  <a:prstClr val="black"/>
                </a:solidFill>
              </a:rPr>
              <a:t>           </a:t>
            </a:r>
            <a:r>
              <a:rPr lang="zh-CN" altLang="en-US" b="1" dirty="0" smtClean="0">
                <a:solidFill>
                  <a:prstClr val="black"/>
                </a:solidFill>
              </a:rPr>
              <a:t>。（</a:t>
            </a:r>
            <a:r>
              <a:rPr lang="zh-CN" altLang="en-US" b="1" dirty="0">
                <a:solidFill>
                  <a:prstClr val="black"/>
                </a:solidFill>
              </a:rPr>
              <a:t>选填“运动的</a:t>
            </a:r>
            <a:r>
              <a:rPr lang="en-US" altLang="zh-CN" b="1" dirty="0">
                <a:solidFill>
                  <a:prstClr val="black"/>
                </a:solidFill>
              </a:rPr>
              <a:t>”</a:t>
            </a:r>
            <a:r>
              <a:rPr lang="zh-CN" altLang="en-US" b="1" dirty="0">
                <a:solidFill>
                  <a:prstClr val="black"/>
                </a:solidFill>
              </a:rPr>
              <a:t>或“静止的</a:t>
            </a:r>
            <a:r>
              <a:rPr lang="en-US" altLang="zh-CN" b="1" dirty="0">
                <a:solidFill>
                  <a:prstClr val="black"/>
                </a:solidFill>
              </a:rPr>
              <a:t>”</a:t>
            </a:r>
            <a:r>
              <a:rPr lang="zh-CN" altLang="en-US" b="1" dirty="0">
                <a:solidFill>
                  <a:prstClr val="black"/>
                </a:solidFill>
              </a:rPr>
              <a:t>）</a:t>
            </a:r>
          </a:p>
        </p:txBody>
      </p:sp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1357290" y="1916832"/>
            <a:ext cx="15128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地球</a:t>
            </a:r>
            <a:r>
              <a:rPr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1773228" y="3284984"/>
            <a:ext cx="14414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FF0000"/>
                </a:solidFill>
                <a:ea typeface="楷体_GB2312" pitchFamily="49" charset="-122"/>
              </a:rPr>
              <a:t>太阳</a:t>
            </a:r>
          </a:p>
        </p:txBody>
      </p:sp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714348" y="5201679"/>
            <a:ext cx="22320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FF0000"/>
                </a:solidFill>
                <a:ea typeface="楷体_GB2312" pitchFamily="49" charset="-122"/>
              </a:rPr>
              <a:t>静止的</a:t>
            </a:r>
          </a:p>
        </p:txBody>
      </p:sp>
    </p:spTree>
    <p:extLst>
      <p:ext uri="{BB962C8B-B14F-4D97-AF65-F5344CB8AC3E}">
        <p14:creationId xmlns:p14="http://schemas.microsoft.com/office/powerpoint/2010/main" xmlns="" val="191253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/>
      <p:bldP spid="38916" grpId="0"/>
      <p:bldP spid="389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323528" y="1196752"/>
            <a:ext cx="8424862" cy="1902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40000"/>
              </a:lnSpc>
              <a:buFont typeface="Arial" charset="0"/>
              <a:buNone/>
            </a:pPr>
            <a:r>
              <a:rPr lang="en-US" altLang="zh-CN" sz="2800" b="1" dirty="0">
                <a:solidFill>
                  <a:prstClr val="black"/>
                </a:solidFill>
              </a:rPr>
              <a:t>1</a:t>
            </a:r>
            <a:r>
              <a:rPr lang="en-US" altLang="zh-CN" sz="2800" b="1" i="1" dirty="0">
                <a:solidFill>
                  <a:prstClr val="black"/>
                </a:solidFill>
              </a:rPr>
              <a:t>.</a:t>
            </a:r>
            <a:r>
              <a:rPr lang="zh-CN" altLang="en-US" sz="2800" b="1" dirty="0">
                <a:solidFill>
                  <a:prstClr val="black"/>
                </a:solidFill>
              </a:rPr>
              <a:t>下列运动中不属于机械运动的是	</a:t>
            </a:r>
            <a:r>
              <a:rPr lang="en-US" altLang="zh-CN" sz="2800" b="1" dirty="0">
                <a:solidFill>
                  <a:prstClr val="black"/>
                </a:solidFill>
              </a:rPr>
              <a:t>(</a:t>
            </a:r>
            <a:r>
              <a:rPr lang="zh-CN" altLang="en-US" sz="2800" b="1" i="1" dirty="0">
                <a:solidFill>
                  <a:prstClr val="black"/>
                </a:solidFill>
              </a:rPr>
              <a:t>　　</a:t>
            </a:r>
            <a:r>
              <a:rPr lang="en-US" altLang="zh-CN" sz="2800" b="1" dirty="0">
                <a:solidFill>
                  <a:prstClr val="black"/>
                </a:solidFill>
              </a:rPr>
              <a:t>)</a:t>
            </a:r>
          </a:p>
          <a:p>
            <a:pPr>
              <a:lnSpc>
                <a:spcPct val="140000"/>
              </a:lnSpc>
              <a:buFont typeface="Arial" charset="0"/>
              <a:buNone/>
            </a:pPr>
            <a:r>
              <a:rPr lang="en-US" altLang="zh-CN" sz="2800" b="1" dirty="0">
                <a:solidFill>
                  <a:prstClr val="black"/>
                </a:solidFill>
              </a:rPr>
              <a:t>A.</a:t>
            </a:r>
            <a:r>
              <a:rPr lang="zh-CN" altLang="en-US" sz="2800" b="1" dirty="0">
                <a:solidFill>
                  <a:prstClr val="black"/>
                </a:solidFill>
              </a:rPr>
              <a:t>飞机升空	               </a:t>
            </a:r>
            <a:r>
              <a:rPr lang="en-US" altLang="zh-CN" sz="2800" b="1" dirty="0">
                <a:solidFill>
                  <a:prstClr val="black"/>
                </a:solidFill>
              </a:rPr>
              <a:t>B.</a:t>
            </a:r>
            <a:r>
              <a:rPr lang="zh-CN" altLang="en-US" sz="2800" b="1" dirty="0">
                <a:solidFill>
                  <a:prstClr val="black"/>
                </a:solidFill>
              </a:rPr>
              <a:t>小船顺流而下</a:t>
            </a:r>
          </a:p>
          <a:p>
            <a:pPr>
              <a:lnSpc>
                <a:spcPct val="140000"/>
              </a:lnSpc>
              <a:buFont typeface="Arial" charset="0"/>
              <a:buNone/>
            </a:pPr>
            <a:r>
              <a:rPr lang="en-US" altLang="zh-CN" sz="2800" b="1" dirty="0">
                <a:solidFill>
                  <a:prstClr val="black"/>
                </a:solidFill>
              </a:rPr>
              <a:t>C.</a:t>
            </a:r>
            <a:r>
              <a:rPr lang="zh-CN" altLang="en-US" sz="2800" b="1" dirty="0">
                <a:solidFill>
                  <a:prstClr val="black"/>
                </a:solidFill>
              </a:rPr>
              <a:t>卫星绕地球转动     </a:t>
            </a:r>
            <a:r>
              <a:rPr lang="en-US" altLang="zh-CN" sz="2800" b="1" dirty="0">
                <a:solidFill>
                  <a:prstClr val="black"/>
                </a:solidFill>
              </a:rPr>
              <a:t>D.</a:t>
            </a:r>
            <a:r>
              <a:rPr lang="zh-CN" altLang="en-US" sz="2800" b="1" dirty="0">
                <a:solidFill>
                  <a:prstClr val="black"/>
                </a:solidFill>
              </a:rPr>
              <a:t>星星在天空中</a:t>
            </a:r>
            <a:r>
              <a:rPr lang="zh-CN" altLang="en-US" sz="2800" b="1" dirty="0" smtClean="0">
                <a:solidFill>
                  <a:prstClr val="black"/>
                </a:solidFill>
              </a:rPr>
              <a:t>闪烁</a:t>
            </a:r>
            <a:endParaRPr lang="zh-CN" altLang="en-US" sz="2800" b="1" dirty="0">
              <a:solidFill>
                <a:prstClr val="black"/>
              </a:solidFill>
            </a:endParaRP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6084168" y="1196752"/>
            <a:ext cx="5762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4000" b="1" dirty="0">
                <a:solidFill>
                  <a:srgbClr val="FF0000"/>
                </a:solidFill>
              </a:rPr>
              <a:t>D</a:t>
            </a:r>
            <a:endParaRPr lang="en-US" altLang="zh-CN" sz="4000" b="1" i="1" dirty="0">
              <a:solidFill>
                <a:srgbClr val="FF0000"/>
              </a:solidFill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4932040" y="188640"/>
            <a:ext cx="3744416" cy="798190"/>
            <a:chOff x="192" y="-738"/>
            <a:chExt cx="2495" cy="545"/>
          </a:xfrm>
        </p:grpSpPr>
        <p:sp>
          <p:nvSpPr>
            <p:cNvPr id="8" name="AutoShape 4"/>
            <p:cNvSpPr>
              <a:spLocks noChangeArrowheads="1"/>
            </p:cNvSpPr>
            <p:nvPr/>
          </p:nvSpPr>
          <p:spPr bwMode="auto">
            <a:xfrm>
              <a:off x="192" y="-738"/>
              <a:ext cx="2450" cy="545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76200" cmpd="tri">
              <a:solidFill>
                <a:srgbClr val="FF00FF"/>
              </a:solidFill>
              <a:prstDash val="lgDashDot"/>
              <a:round/>
              <a:headEnd/>
              <a:tailEnd/>
            </a:ln>
            <a:effectLst>
              <a:outerShdw dist="107763" dir="2700000" algn="ctr" rotWithShape="0">
                <a:srgbClr val="663300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9" name="Text Box 5"/>
            <p:cNvSpPr txBox="1">
              <a:spLocks noChangeArrowheads="1"/>
            </p:cNvSpPr>
            <p:nvPr/>
          </p:nvSpPr>
          <p:spPr bwMode="auto">
            <a:xfrm>
              <a:off x="192" y="-738"/>
              <a:ext cx="2495" cy="5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4800" dirty="0">
                  <a:solidFill>
                    <a:srgbClr val="FF6600"/>
                  </a:solidFill>
                  <a:latin typeface="黑体" pitchFamily="2" charset="-122"/>
                  <a:ea typeface="黑体" pitchFamily="2" charset="-122"/>
                </a:rPr>
                <a:t>  </a:t>
              </a:r>
              <a:r>
                <a:rPr lang="zh-CN" altLang="en-US" sz="4800" dirty="0">
                  <a:solidFill>
                    <a:srgbClr val="FF6600"/>
                  </a:solidFill>
                  <a:latin typeface="华文行楷" pitchFamily="2" charset="-122"/>
                  <a:ea typeface="华文行楷" pitchFamily="2" charset="-122"/>
                </a:rPr>
                <a:t>检测反馈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251520" y="3284984"/>
            <a:ext cx="8568952" cy="30469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解析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本题考查对机械运动的理解</a:t>
            </a:r>
            <a:r>
              <a:rPr lang="en-US" altLang="zh-CN" b="1" i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飞机升空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飞机的位置在发生变化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属于机械运动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;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小船顺流而下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小船的位置在发生变化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属于机械运动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;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卫星绕地球转动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卫星的位置在发生变化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属于机械运动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;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星星在天空中闪烁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不是位置的变化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不属于机械运动</a:t>
            </a:r>
            <a:r>
              <a:rPr lang="en-US" altLang="zh-CN" b="1" i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故选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D</a:t>
            </a:r>
            <a:r>
              <a:rPr lang="en-US" altLang="zh-CN" b="1" i="1" dirty="0" smtClean="0">
                <a:latin typeface="楷体" pitchFamily="49" charset="-122"/>
                <a:ea typeface="楷体" pitchFamily="49" charset="-122"/>
              </a:rPr>
              <a:t>.</a:t>
            </a:r>
            <a:endParaRPr lang="zh-CN" altLang="zh-CN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4969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179512" y="764704"/>
            <a:ext cx="8424862" cy="3711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40000"/>
              </a:lnSpc>
              <a:buFont typeface="Arial" charset="0"/>
              <a:buNone/>
            </a:pPr>
            <a:r>
              <a:rPr lang="en-US" altLang="zh-CN" sz="2800" b="1" dirty="0" smtClean="0">
                <a:solidFill>
                  <a:prstClr val="black"/>
                </a:solidFill>
              </a:rPr>
              <a:t>2</a:t>
            </a:r>
            <a:r>
              <a:rPr lang="en-US" altLang="zh-CN" sz="2800" b="1" i="1" dirty="0">
                <a:solidFill>
                  <a:prstClr val="black"/>
                </a:solidFill>
              </a:rPr>
              <a:t>.</a:t>
            </a:r>
            <a:r>
              <a:rPr lang="en-US" altLang="zh-CN" sz="2800" b="1" dirty="0">
                <a:solidFill>
                  <a:prstClr val="black"/>
                </a:solidFill>
              </a:rPr>
              <a:t>“</a:t>
            </a:r>
            <a:r>
              <a:rPr lang="zh-CN" altLang="en-US" sz="2800" b="1" dirty="0">
                <a:solidFill>
                  <a:prstClr val="black"/>
                </a:solidFill>
              </a:rPr>
              <a:t>小小竹排江中游</a:t>
            </a:r>
            <a:r>
              <a:rPr lang="en-US" altLang="zh-CN" sz="2800" b="1" dirty="0">
                <a:solidFill>
                  <a:prstClr val="black"/>
                </a:solidFill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</a:rPr>
              <a:t>巍巍青山两岸走”是一句歌词</a:t>
            </a:r>
            <a:r>
              <a:rPr lang="en-US" altLang="zh-CN" sz="2800" b="1" dirty="0">
                <a:solidFill>
                  <a:prstClr val="black"/>
                </a:solidFill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</a:rPr>
              <a:t>对这句歌词中有关物体运动情况的解释</a:t>
            </a:r>
            <a:r>
              <a:rPr lang="en-US" altLang="zh-CN" sz="2800" b="1" dirty="0">
                <a:solidFill>
                  <a:prstClr val="black"/>
                </a:solidFill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</a:rPr>
              <a:t>正确的是	</a:t>
            </a:r>
            <a:r>
              <a:rPr lang="en-US" altLang="zh-CN" sz="2800" b="1" dirty="0">
                <a:solidFill>
                  <a:prstClr val="black"/>
                </a:solidFill>
              </a:rPr>
              <a:t>(</a:t>
            </a:r>
            <a:r>
              <a:rPr lang="zh-CN" altLang="en-US" sz="2800" b="1" i="1" dirty="0">
                <a:solidFill>
                  <a:prstClr val="black"/>
                </a:solidFill>
              </a:rPr>
              <a:t>　　</a:t>
            </a:r>
            <a:r>
              <a:rPr lang="en-US" altLang="zh-CN" sz="2800" b="1" dirty="0">
                <a:solidFill>
                  <a:prstClr val="black"/>
                </a:solidFill>
              </a:rPr>
              <a:t>)</a:t>
            </a:r>
          </a:p>
          <a:p>
            <a:pPr>
              <a:lnSpc>
                <a:spcPct val="140000"/>
              </a:lnSpc>
              <a:buFont typeface="Arial" charset="0"/>
              <a:buNone/>
            </a:pPr>
            <a:r>
              <a:rPr lang="en-US" altLang="zh-CN" sz="2800" b="1" dirty="0">
                <a:solidFill>
                  <a:prstClr val="black"/>
                </a:solidFill>
              </a:rPr>
              <a:t>A.</a:t>
            </a:r>
            <a:r>
              <a:rPr lang="zh-CN" altLang="en-US" sz="2800" b="1" dirty="0">
                <a:solidFill>
                  <a:prstClr val="black"/>
                </a:solidFill>
              </a:rPr>
              <a:t>前一句是以人为参照物</a:t>
            </a:r>
            <a:r>
              <a:rPr lang="en-US" altLang="zh-CN" sz="2800" b="1" dirty="0">
                <a:solidFill>
                  <a:prstClr val="black"/>
                </a:solidFill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</a:rPr>
              <a:t>说竹排是运动的</a:t>
            </a:r>
          </a:p>
          <a:p>
            <a:pPr>
              <a:lnSpc>
                <a:spcPct val="140000"/>
              </a:lnSpc>
              <a:buFont typeface="Arial" charset="0"/>
              <a:buNone/>
            </a:pPr>
            <a:r>
              <a:rPr lang="en-US" altLang="zh-CN" sz="2800" b="1" dirty="0">
                <a:solidFill>
                  <a:prstClr val="black"/>
                </a:solidFill>
              </a:rPr>
              <a:t>B.</a:t>
            </a:r>
            <a:r>
              <a:rPr lang="zh-CN" altLang="en-US" sz="2800" b="1" dirty="0">
                <a:solidFill>
                  <a:prstClr val="black"/>
                </a:solidFill>
              </a:rPr>
              <a:t>后一句是以竹排为参照物</a:t>
            </a:r>
            <a:r>
              <a:rPr lang="en-US" altLang="zh-CN" sz="2800" b="1" dirty="0">
                <a:solidFill>
                  <a:prstClr val="black"/>
                </a:solidFill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</a:rPr>
              <a:t>说青山是静止的</a:t>
            </a:r>
          </a:p>
          <a:p>
            <a:pPr>
              <a:lnSpc>
                <a:spcPct val="140000"/>
              </a:lnSpc>
              <a:buFont typeface="Arial" charset="0"/>
              <a:buNone/>
            </a:pPr>
            <a:r>
              <a:rPr lang="en-US" altLang="zh-CN" sz="2800" b="1" dirty="0">
                <a:solidFill>
                  <a:prstClr val="black"/>
                </a:solidFill>
              </a:rPr>
              <a:t>C.</a:t>
            </a:r>
            <a:r>
              <a:rPr lang="zh-CN" altLang="en-US" sz="2800" b="1" dirty="0">
                <a:solidFill>
                  <a:prstClr val="black"/>
                </a:solidFill>
              </a:rPr>
              <a:t>前一句是以青山为参照物</a:t>
            </a:r>
            <a:r>
              <a:rPr lang="en-US" altLang="zh-CN" sz="2800" b="1" dirty="0">
                <a:solidFill>
                  <a:prstClr val="black"/>
                </a:solidFill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</a:rPr>
              <a:t>说竹排是运动的</a:t>
            </a:r>
          </a:p>
          <a:p>
            <a:pPr>
              <a:lnSpc>
                <a:spcPct val="140000"/>
              </a:lnSpc>
              <a:buFont typeface="Arial" charset="0"/>
              <a:buNone/>
            </a:pPr>
            <a:r>
              <a:rPr lang="en-US" altLang="zh-CN" sz="2800" b="1" dirty="0">
                <a:solidFill>
                  <a:prstClr val="black"/>
                </a:solidFill>
              </a:rPr>
              <a:t>D.</a:t>
            </a:r>
            <a:r>
              <a:rPr lang="zh-CN" altLang="en-US" sz="2800" b="1" dirty="0">
                <a:solidFill>
                  <a:prstClr val="black"/>
                </a:solidFill>
              </a:rPr>
              <a:t>后一句是以青山为参照物</a:t>
            </a:r>
            <a:r>
              <a:rPr lang="en-US" altLang="zh-CN" sz="2800" b="1" dirty="0">
                <a:solidFill>
                  <a:prstClr val="black"/>
                </a:solidFill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</a:rPr>
              <a:t>说青山是运动的</a:t>
            </a:r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7668344" y="1340768"/>
            <a:ext cx="5762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4400" b="1" dirty="0">
                <a:solidFill>
                  <a:srgbClr val="FF0000"/>
                </a:solidFill>
              </a:rPr>
              <a:t>C</a:t>
            </a:r>
            <a:endParaRPr lang="en-US" altLang="zh-CN" sz="4400" b="1" i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3528" y="4365104"/>
            <a:ext cx="806489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解析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如果以青山为参照物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竹排相对于青山位置不断变化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则竹排是运动的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“小小竹排江中游”是以青山为参照物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;</a:t>
            </a:r>
            <a:r>
              <a:rPr lang="zh-CN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如果以竹排为参照物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青山相对于竹排的位置不断变化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青山是运动的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“巍巍青山两岸走”是以竹排为参照物</a:t>
            </a:r>
            <a:r>
              <a:rPr lang="en-US" altLang="zh-CN" sz="2800" b="1" i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故选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C</a:t>
            </a:r>
            <a:r>
              <a:rPr lang="en-US" altLang="zh-CN" sz="2800" b="1" i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.</a:t>
            </a:r>
            <a:endParaRPr lang="zh-CN" altLang="zh-CN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4969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5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250825" y="764704"/>
            <a:ext cx="8641655" cy="2456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b="1" dirty="0">
                <a:solidFill>
                  <a:prstClr val="black"/>
                </a:solidFill>
              </a:rPr>
              <a:t>3</a:t>
            </a:r>
            <a:r>
              <a:rPr lang="en-US" altLang="zh-CN" b="1" i="1" dirty="0">
                <a:solidFill>
                  <a:prstClr val="black"/>
                </a:solidFill>
              </a:rPr>
              <a:t>.</a:t>
            </a:r>
            <a:r>
              <a:rPr lang="zh-CN" altLang="en-US" b="1" dirty="0">
                <a:solidFill>
                  <a:prstClr val="black"/>
                </a:solidFill>
              </a:rPr>
              <a:t>小红骑着自行车上学</a:t>
            </a:r>
            <a:r>
              <a:rPr lang="en-US" altLang="zh-CN" b="1" dirty="0">
                <a:solidFill>
                  <a:prstClr val="black"/>
                </a:solidFill>
              </a:rPr>
              <a:t>,</a:t>
            </a:r>
            <a:r>
              <a:rPr lang="zh-CN" altLang="en-US" b="1" dirty="0">
                <a:solidFill>
                  <a:prstClr val="black"/>
                </a:solidFill>
              </a:rPr>
              <a:t>若说她是静止的</a:t>
            </a:r>
            <a:r>
              <a:rPr lang="en-US" altLang="zh-CN" b="1" dirty="0">
                <a:solidFill>
                  <a:prstClr val="black"/>
                </a:solidFill>
              </a:rPr>
              <a:t>,</a:t>
            </a:r>
            <a:r>
              <a:rPr lang="zh-CN" altLang="en-US" b="1" dirty="0">
                <a:solidFill>
                  <a:prstClr val="black"/>
                </a:solidFill>
              </a:rPr>
              <a:t>则选择的参照物可能是	</a:t>
            </a:r>
            <a:r>
              <a:rPr lang="en-US" altLang="zh-CN" b="1" dirty="0">
                <a:solidFill>
                  <a:prstClr val="black"/>
                </a:solidFill>
              </a:rPr>
              <a:t>(</a:t>
            </a:r>
            <a:r>
              <a:rPr lang="zh-CN" altLang="en-US" b="1" i="1" dirty="0">
                <a:solidFill>
                  <a:prstClr val="black"/>
                </a:solidFill>
              </a:rPr>
              <a:t>　　</a:t>
            </a:r>
            <a:r>
              <a:rPr lang="en-US" altLang="zh-CN" b="1" dirty="0">
                <a:solidFill>
                  <a:prstClr val="black"/>
                </a:solidFill>
              </a:rPr>
              <a:t>)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b="1" dirty="0">
                <a:solidFill>
                  <a:prstClr val="black"/>
                </a:solidFill>
              </a:rPr>
              <a:t>A.</a:t>
            </a:r>
            <a:r>
              <a:rPr lang="zh-CN" altLang="en-US" b="1" dirty="0">
                <a:solidFill>
                  <a:prstClr val="black"/>
                </a:solidFill>
              </a:rPr>
              <a:t>小红背着的书包	</a:t>
            </a:r>
            <a:r>
              <a:rPr lang="zh-CN" altLang="en-US" b="1" dirty="0" smtClean="0">
                <a:solidFill>
                  <a:prstClr val="black"/>
                </a:solidFill>
              </a:rPr>
              <a:t>        </a:t>
            </a:r>
            <a:r>
              <a:rPr lang="en-US" altLang="zh-CN" b="1" dirty="0" smtClean="0">
                <a:solidFill>
                  <a:prstClr val="black"/>
                </a:solidFill>
              </a:rPr>
              <a:t>B</a:t>
            </a:r>
            <a:r>
              <a:rPr lang="en-US" altLang="zh-CN" b="1" dirty="0">
                <a:solidFill>
                  <a:prstClr val="black"/>
                </a:solidFill>
              </a:rPr>
              <a:t>.</a:t>
            </a:r>
            <a:r>
              <a:rPr lang="zh-CN" altLang="en-US" b="1" dirty="0">
                <a:solidFill>
                  <a:prstClr val="black"/>
                </a:solidFill>
              </a:rPr>
              <a:t>迎面走来的行人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b="1" dirty="0">
                <a:solidFill>
                  <a:prstClr val="black"/>
                </a:solidFill>
              </a:rPr>
              <a:t>C.</a:t>
            </a:r>
            <a:r>
              <a:rPr lang="zh-CN" altLang="en-US" b="1" dirty="0">
                <a:solidFill>
                  <a:prstClr val="black"/>
                </a:solidFill>
              </a:rPr>
              <a:t>从身边驶过的汽车	</a:t>
            </a:r>
            <a:r>
              <a:rPr lang="en-US" altLang="zh-CN" b="1" dirty="0">
                <a:solidFill>
                  <a:prstClr val="black"/>
                </a:solidFill>
              </a:rPr>
              <a:t>D.</a:t>
            </a:r>
            <a:r>
              <a:rPr lang="zh-CN" altLang="en-US" b="1" dirty="0">
                <a:solidFill>
                  <a:prstClr val="black"/>
                </a:solidFill>
              </a:rPr>
              <a:t>路旁的</a:t>
            </a:r>
            <a:r>
              <a:rPr lang="zh-CN" altLang="en-US" b="1" dirty="0" smtClean="0">
                <a:solidFill>
                  <a:prstClr val="black"/>
                </a:solidFill>
              </a:rPr>
              <a:t>树木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4283968" y="1340768"/>
            <a:ext cx="57626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b="1" dirty="0">
                <a:solidFill>
                  <a:srgbClr val="FF0000"/>
                </a:solidFill>
              </a:rPr>
              <a:t>A</a:t>
            </a:r>
            <a:endParaRPr lang="en-US" altLang="zh-CN" sz="3600" b="1" i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5536" y="3429000"/>
            <a:ext cx="828092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解析</a:t>
            </a:r>
            <a:r>
              <a:rPr lang="en-US" altLang="zh-CN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本题考查参照物的选择</a:t>
            </a:r>
            <a:r>
              <a:rPr lang="en-US" altLang="zh-CN" b="1" i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小红骑自行车上学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若说她是静止的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则选择的参照物和小红之间的位置肯定没发生变化</a:t>
            </a:r>
            <a:r>
              <a:rPr lang="en-US" altLang="zh-CN" b="1" i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小红和她背着的书包之间的位置没发生变化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和迎面走来的行人、路旁的树木、从身边驶过的汽车之间的位置都发生了变化</a:t>
            </a:r>
            <a:r>
              <a:rPr lang="en-US" altLang="zh-CN" b="1" i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故选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A</a:t>
            </a:r>
            <a:r>
              <a:rPr lang="en-US" altLang="zh-CN" b="1" i="1" dirty="0" smtClean="0">
                <a:latin typeface="楷体" pitchFamily="49" charset="-122"/>
                <a:ea typeface="楷体" pitchFamily="49" charset="-122"/>
              </a:rPr>
              <a:t>.</a:t>
            </a:r>
            <a:endParaRPr lang="zh-CN" altLang="zh-CN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6853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107504" y="764704"/>
            <a:ext cx="8893175" cy="239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b="1" dirty="0" smtClean="0">
                <a:solidFill>
                  <a:prstClr val="black"/>
                </a:solidFill>
              </a:rPr>
              <a:t>4</a:t>
            </a:r>
            <a:r>
              <a:rPr lang="en-US" altLang="zh-CN" b="1" i="1" dirty="0">
                <a:solidFill>
                  <a:prstClr val="black"/>
                </a:solidFill>
              </a:rPr>
              <a:t>.</a:t>
            </a:r>
            <a:r>
              <a:rPr lang="zh-CN" altLang="en-US" b="1" dirty="0">
                <a:solidFill>
                  <a:prstClr val="black"/>
                </a:solidFill>
              </a:rPr>
              <a:t>当甲车突然向前开动时</a:t>
            </a:r>
            <a:r>
              <a:rPr lang="en-US" altLang="zh-CN" b="1" dirty="0">
                <a:solidFill>
                  <a:prstClr val="black"/>
                </a:solidFill>
              </a:rPr>
              <a:t>,</a:t>
            </a:r>
            <a:r>
              <a:rPr lang="zh-CN" altLang="en-US" b="1" dirty="0">
                <a:solidFill>
                  <a:prstClr val="black"/>
                </a:solidFill>
              </a:rPr>
              <a:t>与之并排停放在路边的乙车中的驾驶员感觉自己在向后退</a:t>
            </a:r>
            <a:r>
              <a:rPr lang="en-US" altLang="zh-CN" b="1" dirty="0">
                <a:solidFill>
                  <a:prstClr val="black"/>
                </a:solidFill>
              </a:rPr>
              <a:t>,</a:t>
            </a:r>
            <a:r>
              <a:rPr lang="zh-CN" altLang="en-US" b="1" dirty="0">
                <a:solidFill>
                  <a:prstClr val="black"/>
                </a:solidFill>
              </a:rPr>
              <a:t>则他选择的参照物是	</a:t>
            </a:r>
            <a:r>
              <a:rPr lang="en-US" altLang="zh-CN" b="1" dirty="0">
                <a:solidFill>
                  <a:prstClr val="black"/>
                </a:solidFill>
              </a:rPr>
              <a:t>(</a:t>
            </a:r>
            <a:r>
              <a:rPr lang="zh-CN" altLang="en-US" b="1" i="1" dirty="0">
                <a:solidFill>
                  <a:prstClr val="black"/>
                </a:solidFill>
              </a:rPr>
              <a:t>　　</a:t>
            </a:r>
            <a:r>
              <a:rPr lang="en-US" altLang="zh-CN" b="1" dirty="0">
                <a:solidFill>
                  <a:prstClr val="black"/>
                </a:solidFill>
              </a:rPr>
              <a:t>)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b="1" dirty="0">
                <a:solidFill>
                  <a:prstClr val="black"/>
                </a:solidFill>
              </a:rPr>
              <a:t>A.</a:t>
            </a:r>
            <a:r>
              <a:rPr lang="zh-CN" altLang="en-US" b="1" dirty="0">
                <a:solidFill>
                  <a:prstClr val="black"/>
                </a:solidFill>
              </a:rPr>
              <a:t>甲车	</a:t>
            </a:r>
            <a:r>
              <a:rPr lang="en-US" altLang="zh-CN" b="1" dirty="0">
                <a:solidFill>
                  <a:prstClr val="black"/>
                </a:solidFill>
              </a:rPr>
              <a:t>B.</a:t>
            </a:r>
            <a:r>
              <a:rPr lang="zh-CN" altLang="en-US" b="1" dirty="0">
                <a:solidFill>
                  <a:prstClr val="black"/>
                </a:solidFill>
              </a:rPr>
              <a:t>乙车	</a:t>
            </a:r>
            <a:r>
              <a:rPr lang="en-US" altLang="zh-CN" b="1" dirty="0">
                <a:solidFill>
                  <a:prstClr val="black"/>
                </a:solidFill>
              </a:rPr>
              <a:t>C.</a:t>
            </a:r>
            <a:r>
              <a:rPr lang="zh-CN" altLang="en-US" b="1" dirty="0">
                <a:solidFill>
                  <a:prstClr val="black"/>
                </a:solidFill>
              </a:rPr>
              <a:t>路灯	</a:t>
            </a:r>
            <a:r>
              <a:rPr lang="en-US" altLang="zh-CN" b="1" dirty="0">
                <a:solidFill>
                  <a:prstClr val="black"/>
                </a:solidFill>
              </a:rPr>
              <a:t>D.</a:t>
            </a:r>
            <a:r>
              <a:rPr lang="zh-CN" altLang="en-US" b="1" dirty="0">
                <a:solidFill>
                  <a:prstClr val="black"/>
                </a:solidFill>
              </a:rPr>
              <a:t>地面</a:t>
            </a:r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2267744" y="1916832"/>
            <a:ext cx="57626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b="1" dirty="0">
                <a:solidFill>
                  <a:srgbClr val="FF0000"/>
                </a:solidFill>
              </a:rPr>
              <a:t>A</a:t>
            </a:r>
            <a:endParaRPr lang="en-US" altLang="zh-CN" sz="3600" b="1" i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3528" y="3501008"/>
            <a:ext cx="8496944" cy="255454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解析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本题考查参照物的选择</a:t>
            </a:r>
            <a:r>
              <a:rPr lang="en-US" altLang="zh-CN" b="1" i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乙车驾驶员感觉自己在后退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则他所选择的参照物是向前运动的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,A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正确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;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若以乙车为参照物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驾驶员是静止的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,B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错误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;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乙车停放在路边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以路灯或地面为参照物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乙车驾驶员也是静止的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,C,D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错误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故选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A</a:t>
            </a:r>
            <a:r>
              <a:rPr lang="en-US" altLang="zh-CN" b="1" i="1" dirty="0" smtClean="0">
                <a:latin typeface="楷体" pitchFamily="49" charset="-122"/>
                <a:ea typeface="楷体" pitchFamily="49" charset="-122"/>
              </a:rPr>
              <a:t>.</a:t>
            </a:r>
            <a:endParaRPr lang="zh-CN" altLang="zh-CN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6853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971600" y="5229200"/>
            <a:ext cx="72008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在美国电影</a:t>
            </a:r>
            <a:r>
              <a:rPr lang="en-US" altLang="zh-CN" sz="2000" b="1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sz="2000" b="1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生死时速</a:t>
            </a:r>
            <a:r>
              <a:rPr lang="en-US" altLang="zh-CN" sz="2000" b="1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r>
              <a:rPr lang="zh-CN" altLang="en-US" sz="2000" b="1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中</a:t>
            </a:r>
            <a:r>
              <a:rPr lang="en-US" altLang="zh-CN" sz="2000" b="1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zh-CN" altLang="en-US" sz="2000" b="1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展示了一场惊心动魄的生命竞赛</a:t>
            </a:r>
            <a:r>
              <a:rPr lang="en-US" altLang="zh-CN" sz="2000" b="1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zh-CN" altLang="en-US" sz="2000" b="1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在一辆正在行驶的公共汽车上发现被恐怖分子安装了炸弹</a:t>
            </a:r>
            <a:r>
              <a:rPr lang="en-US" altLang="zh-CN" sz="2000" b="1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zh-CN" altLang="en-US" sz="2000" b="1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只要车速低于</a:t>
            </a:r>
            <a:r>
              <a:rPr lang="en-US" altLang="zh-CN" sz="2000" b="1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 km/h,</a:t>
            </a:r>
            <a:r>
              <a:rPr lang="zh-CN" altLang="en-US" sz="2000" b="1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炸弹就会自动爆炸</a:t>
            </a:r>
            <a:r>
              <a:rPr lang="en-US" altLang="zh-CN" sz="2000" b="1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zh-CN" altLang="en-US" sz="2000" b="1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如何将车上的乘客安全撤离汽车呢</a:t>
            </a:r>
            <a:r>
              <a:rPr lang="en-US" altLang="zh-CN" sz="2000" b="1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 </a:t>
            </a:r>
            <a:endParaRPr lang="zh-CN" altLang="en-US" sz="2000" b="1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1508" name="Picture 4" descr="u=1061296042,120347400&amp;fm=15&amp;gp=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332656"/>
            <a:ext cx="7848872" cy="483056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058848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1268760"/>
            <a:ext cx="8525215" cy="482453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1556792"/>
            <a:ext cx="6276467" cy="4718783"/>
          </a:xfrm>
          <a:prstGeom prst="rect">
            <a:avLst/>
          </a:prstGeom>
        </p:spPr>
      </p:pic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331640" y="188640"/>
            <a:ext cx="734481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大家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喜欢看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西游记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吗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你知道孙悟空的“腾云驾雾”是怎样拍摄的吗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? 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046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 descr="qclb_clip_image005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611560" y="836712"/>
            <a:ext cx="3168352" cy="2376263"/>
          </a:xfrm>
          <a:prstGeom prst="rect">
            <a:avLst/>
          </a:prstGeom>
          <a:noFill/>
        </p:spPr>
      </p:pic>
      <p:pic>
        <p:nvPicPr>
          <p:cNvPr id="23556" name="Picture 4" descr="cesFR5tEuqZ2Y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3429000"/>
            <a:ext cx="4114800" cy="2740025"/>
          </a:xfrm>
          <a:prstGeom prst="rect">
            <a:avLst/>
          </a:prstGeom>
          <a:noFill/>
        </p:spPr>
      </p:pic>
      <p:pic>
        <p:nvPicPr>
          <p:cNvPr id="23557" name="Picture 5" descr="c301afffg7c771d828ae1&amp;690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501008"/>
            <a:ext cx="4246563" cy="3089275"/>
          </a:xfrm>
          <a:prstGeom prst="rect">
            <a:avLst/>
          </a:prstGeom>
          <a:noFill/>
        </p:spPr>
      </p:pic>
      <p:pic>
        <p:nvPicPr>
          <p:cNvPr id="23558" name="Picture 6" descr="20130917220039_x3NCd_thumb_224_0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692696"/>
            <a:ext cx="4423157" cy="2592635"/>
          </a:xfrm>
          <a:prstGeom prst="rect">
            <a:avLst/>
          </a:prstGeom>
          <a:noFill/>
        </p:spPr>
      </p:pic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971600" y="116632"/>
            <a:ext cx="525658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b="1" dirty="0"/>
              <a:t>运动是宇宙中的普遍现象 </a:t>
            </a:r>
          </a:p>
        </p:txBody>
      </p:sp>
    </p:spTree>
    <p:extLst>
      <p:ext uri="{BB962C8B-B14F-4D97-AF65-F5344CB8AC3E}">
        <p14:creationId xmlns:p14="http://schemas.microsoft.com/office/powerpoint/2010/main" xmlns="" val="4292175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1116013" y="1541735"/>
            <a:ext cx="57594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prstClr val="black"/>
                </a:solidFill>
              </a:rPr>
              <a:t>运动是宇宙中的普遍现象 。</a:t>
            </a: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504949" y="2132831"/>
            <a:ext cx="824351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 dirty="0">
                <a:solidFill>
                  <a:prstClr val="black"/>
                </a:solidFill>
              </a:rPr>
              <a:t>       我们身边的一切物体都在运动</a:t>
            </a:r>
            <a:r>
              <a:rPr lang="en-US" altLang="zh-CN" sz="2800" b="1" dirty="0">
                <a:solidFill>
                  <a:prstClr val="black"/>
                </a:solidFill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</a:rPr>
              <a:t>平时认为不动的房屋、树木等随地球自转、公转也在运动</a:t>
            </a:r>
            <a:r>
              <a:rPr lang="en-US" altLang="zh-CN" sz="2800" b="1" dirty="0">
                <a:solidFill>
                  <a:prstClr val="black"/>
                </a:solidFill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</a:rPr>
              <a:t>整个太阳系、乃至银河系及宇宙</a:t>
            </a:r>
            <a:r>
              <a:rPr lang="en-US" altLang="zh-CN" sz="2800" b="1" dirty="0">
                <a:solidFill>
                  <a:prstClr val="black"/>
                </a:solidFill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</a:rPr>
              <a:t>也都不停地运动</a:t>
            </a:r>
            <a:r>
              <a:rPr lang="en-US" altLang="zh-CN" sz="2800" b="1" i="1" dirty="0">
                <a:solidFill>
                  <a:prstClr val="black"/>
                </a:solidFill>
              </a:rPr>
              <a:t>.</a:t>
            </a:r>
            <a:r>
              <a:rPr lang="zh-CN" altLang="en-US" sz="2800" b="1" dirty="0">
                <a:solidFill>
                  <a:prstClr val="black"/>
                </a:solidFill>
              </a:rPr>
              <a:t>宇宙中的一切物体都在运动</a:t>
            </a:r>
            <a:r>
              <a:rPr lang="en-US" altLang="zh-CN" sz="2800" b="1" dirty="0">
                <a:solidFill>
                  <a:prstClr val="black"/>
                </a:solidFill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</a:rPr>
              <a:t>绝对不动的物体是没有的 。</a:t>
            </a: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900113" y="4077072"/>
            <a:ext cx="72009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 dirty="0">
                <a:solidFill>
                  <a:prstClr val="black"/>
                </a:solidFill>
              </a:rPr>
              <a:t>上述那些运动的物体都有什么共同特点</a:t>
            </a:r>
            <a:r>
              <a:rPr lang="en-US" altLang="zh-CN" sz="2800" b="1" dirty="0">
                <a:solidFill>
                  <a:prstClr val="black"/>
                </a:solidFill>
              </a:rPr>
              <a:t>? </a:t>
            </a:r>
            <a:endParaRPr lang="zh-CN" altLang="en-US" sz="2800" b="1" dirty="0">
              <a:solidFill>
                <a:prstClr val="black"/>
              </a:solidFill>
            </a:endParaRP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899592" y="4725144"/>
            <a:ext cx="727392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b="1" dirty="0">
                <a:solidFill>
                  <a:prstClr val="black"/>
                </a:solidFill>
              </a:rPr>
              <a:t>上述运动物体的</a:t>
            </a:r>
            <a:r>
              <a:rPr lang="zh-CN" altLang="en-US" b="1" dirty="0">
                <a:solidFill>
                  <a:srgbClr val="FF0000"/>
                </a:solidFill>
              </a:rPr>
              <a:t>位置随时间不断地发生变化</a:t>
            </a:r>
            <a:r>
              <a:rPr lang="en-US" altLang="zh-CN" b="1" i="1" dirty="0">
                <a:solidFill>
                  <a:prstClr val="black"/>
                </a:solidFill>
              </a:rPr>
              <a:t>.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395288" y="895350"/>
            <a:ext cx="51927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b="1">
                <a:solidFill>
                  <a:srgbClr val="0000FF"/>
                </a:solidFill>
              </a:rPr>
              <a:t>一、认识机械运动的普遍性 </a:t>
            </a:r>
          </a:p>
        </p:txBody>
      </p:sp>
    </p:spTree>
    <p:extLst>
      <p:ext uri="{BB962C8B-B14F-4D97-AF65-F5344CB8AC3E}">
        <p14:creationId xmlns:p14="http://schemas.microsoft.com/office/powerpoint/2010/main" xmlns="" val="2028190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/>
      <p:bldP spid="24580" grpId="0"/>
      <p:bldP spid="2458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19-07-49-27-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3859213"/>
            <a:ext cx="3960812" cy="2378075"/>
          </a:xfrm>
          <a:prstGeom prst="rect">
            <a:avLst/>
          </a:prstGeom>
          <a:noFill/>
        </p:spPr>
      </p:pic>
      <p:pic>
        <p:nvPicPr>
          <p:cNvPr id="25603" name="Picture 3" descr="5e51cee0g62221f71195e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3800" y="906463"/>
            <a:ext cx="3636963" cy="2789237"/>
          </a:xfrm>
          <a:prstGeom prst="rect">
            <a:avLst/>
          </a:prstGeom>
          <a:noFill/>
        </p:spPr>
      </p:pic>
      <p:pic>
        <p:nvPicPr>
          <p:cNvPr id="25604" name="Picture 4" descr="u=2858990798,2359928261&amp;fm=21&amp;gp=0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3800" y="3859213"/>
            <a:ext cx="3600450" cy="2376487"/>
          </a:xfrm>
          <a:prstGeom prst="rect">
            <a:avLst/>
          </a:prstGeom>
          <a:noFill/>
        </p:spPr>
      </p:pic>
      <p:pic>
        <p:nvPicPr>
          <p:cNvPr id="25605" name="Picture 5" descr="karst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188" y="906463"/>
            <a:ext cx="3960812" cy="28082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125177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1403350" y="1412875"/>
            <a:ext cx="68103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 dirty="0">
                <a:solidFill>
                  <a:prstClr val="black"/>
                </a:solidFill>
              </a:rPr>
              <a:t>物理学中把</a:t>
            </a:r>
            <a:r>
              <a:rPr lang="zh-CN" altLang="en-US" sz="2800" b="1" dirty="0">
                <a:solidFill>
                  <a:srgbClr val="FF0000"/>
                </a:solidFill>
              </a:rPr>
              <a:t>物体位置的变化</a:t>
            </a:r>
            <a:r>
              <a:rPr lang="zh-CN" altLang="en-US" sz="2800" b="1" dirty="0">
                <a:solidFill>
                  <a:prstClr val="black"/>
                </a:solidFill>
              </a:rPr>
              <a:t>叫做机械运动</a:t>
            </a:r>
            <a:r>
              <a:rPr lang="en-US" altLang="zh-CN" sz="2800" b="1" i="1" dirty="0">
                <a:solidFill>
                  <a:prstClr val="black"/>
                </a:solidFill>
              </a:rPr>
              <a:t>.</a:t>
            </a:r>
            <a:r>
              <a:rPr lang="en-US" altLang="zh-CN" sz="2800" b="1" dirty="0">
                <a:solidFill>
                  <a:prstClr val="black"/>
                </a:solidFill>
              </a:rPr>
              <a:t> </a:t>
            </a:r>
            <a:endParaRPr lang="zh-CN" altLang="en-US" sz="2800" b="1" dirty="0">
              <a:solidFill>
                <a:prstClr val="black"/>
              </a:solidFill>
            </a:endParaRPr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395288" y="843434"/>
            <a:ext cx="44656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 dirty="0">
                <a:solidFill>
                  <a:srgbClr val="0000FF"/>
                </a:solidFill>
              </a:rPr>
              <a:t>二、机械运动的概念</a:t>
            </a: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971550" y="1916113"/>
            <a:ext cx="71294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1800" b="1" dirty="0"/>
              <a:t>机械运动是最简单的一种运动形式，是学习其他各种运动的基础。</a:t>
            </a: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927042" y="2854325"/>
            <a:ext cx="640819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 dirty="0">
                <a:solidFill>
                  <a:prstClr val="black"/>
                </a:solidFill>
              </a:rPr>
              <a:t>除了机械运动，还有多种运动形式，如</a:t>
            </a: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900113" y="3356992"/>
            <a:ext cx="72009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1800" b="1" dirty="0">
                <a:solidFill>
                  <a:prstClr val="black"/>
                </a:solidFill>
              </a:rPr>
              <a:t>微观世界里分子、原子的运动，电磁运动，生机盎然的生命运动</a:t>
            </a:r>
            <a:r>
              <a:rPr lang="en-US" altLang="zh-CN" sz="1800" b="1" dirty="0">
                <a:solidFill>
                  <a:prstClr val="black"/>
                </a:solidFill>
              </a:rPr>
              <a:t>……</a:t>
            </a:r>
          </a:p>
        </p:txBody>
      </p:sp>
      <p:sp>
        <p:nvSpPr>
          <p:cNvPr id="26631" name="Rectangle 7"/>
          <p:cNvSpPr>
            <a:spLocks noChangeArrowheads="1"/>
          </p:cNvSpPr>
          <p:nvPr/>
        </p:nvSpPr>
        <p:spPr bwMode="auto">
          <a:xfrm>
            <a:off x="4211638" y="4437063"/>
            <a:ext cx="42481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b="1" i="1" dirty="0">
                <a:solidFill>
                  <a:prstClr val="black"/>
                </a:solidFill>
              </a:rPr>
              <a:t>　</a:t>
            </a:r>
            <a:r>
              <a:rPr lang="zh-CN" altLang="en-US" b="1" dirty="0">
                <a:solidFill>
                  <a:prstClr val="black"/>
                </a:solidFill>
              </a:rPr>
              <a:t>你认为路边的树木是静止的还是运动的</a:t>
            </a:r>
            <a:r>
              <a:rPr lang="en-US" altLang="zh-CN" b="1" dirty="0">
                <a:solidFill>
                  <a:prstClr val="black"/>
                </a:solidFill>
              </a:rPr>
              <a:t>? </a:t>
            </a:r>
          </a:p>
        </p:txBody>
      </p:sp>
      <p:pic>
        <p:nvPicPr>
          <p:cNvPr id="26632" name="Picture 8" descr="8195876_121142496155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49" y="3789041"/>
            <a:ext cx="3312435" cy="2484760"/>
          </a:xfrm>
          <a:prstGeom prst="rect">
            <a:avLst/>
          </a:prstGeom>
          <a:noFill/>
        </p:spPr>
      </p:pic>
      <p:sp>
        <p:nvSpPr>
          <p:cNvPr id="26634" name="Rectangle 10"/>
          <p:cNvSpPr>
            <a:spLocks noChangeArrowheads="1"/>
          </p:cNvSpPr>
          <p:nvPr/>
        </p:nvSpPr>
        <p:spPr bwMode="auto">
          <a:xfrm>
            <a:off x="468313" y="2212975"/>
            <a:ext cx="4559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>
                <a:solidFill>
                  <a:srgbClr val="0000FF"/>
                </a:solidFill>
              </a:rPr>
              <a:t>三、其他运动形式</a:t>
            </a:r>
          </a:p>
        </p:txBody>
      </p:sp>
    </p:spTree>
    <p:extLst>
      <p:ext uri="{BB962C8B-B14F-4D97-AF65-F5344CB8AC3E}">
        <p14:creationId xmlns:p14="http://schemas.microsoft.com/office/powerpoint/2010/main" xmlns="" val="2256766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8" grpId="0"/>
      <p:bldP spid="26629" grpId="0"/>
      <p:bldP spid="26630" grpId="0"/>
      <p:bldP spid="26631" grpId="0"/>
      <p:bldP spid="266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665d768f-8df0-472c-9e09-b9f348cd075d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404664"/>
            <a:ext cx="7920880" cy="4621357"/>
          </a:xfrm>
          <a:prstGeom prst="rect">
            <a:avLst/>
          </a:prstGeom>
          <a:noFill/>
        </p:spPr>
      </p:pic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827584" y="5229200"/>
            <a:ext cx="7884367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当你乘坐正在行驶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的车上时</a:t>
            </a:r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,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感觉路边的树木在运动还是静止的？</a:t>
            </a:r>
          </a:p>
        </p:txBody>
      </p:sp>
    </p:spTree>
    <p:extLst>
      <p:ext uri="{BB962C8B-B14F-4D97-AF65-F5344CB8AC3E}">
        <p14:creationId xmlns:p14="http://schemas.microsoft.com/office/powerpoint/2010/main" xmlns="" val="107993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87CEEB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87CEEB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2042</TotalTime>
  <Words>1540</Words>
  <Application>Microsoft Office PowerPoint</Application>
  <PresentationFormat>全屏显示(4:3)</PresentationFormat>
  <Paragraphs>101</Paragraphs>
  <Slides>27</Slides>
  <Notes>0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XKW</cp:lastModifiedBy>
  <cp:revision>142</cp:revision>
  <dcterms:created xsi:type="dcterms:W3CDTF">2015-11-21T07:20:00Z</dcterms:created>
  <dcterms:modified xsi:type="dcterms:W3CDTF">2016-08-29T02:40:44Z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2052-10.1.0.5346</vt:lpwstr>
  </property>
</Properties>
</file>