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1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notesSlides/notesSlide2.xml" ContentType="application/vnd.openxmlformats-officedocument.presentationml.notesSlide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#1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B5A043C-1816-4880-B9B9-13573ABB70B9}" type="doc">
      <dgm:prSet loTypeId="urn:microsoft.com/office/officeart/2005/8/layout/chevron2" loCatId="process" qsTypeId="urn:microsoft.com/office/officeart/2005/8/quickstyle/simple1#1" qsCatId="simple" csTypeId="urn:microsoft.com/office/officeart/2005/8/colors/colorful5#1" csCatId="colorful" phldr="1"/>
      <dgm:spPr/>
      <dgm:t>
        <a:bodyPr/>
        <a:lstStyle/>
        <a:p>
          <a:endParaRPr lang="zh-CN" altLang="en-US"/>
        </a:p>
      </dgm:t>
    </dgm:pt>
    <dgm:pt modelId="{DCA7E695-2D35-4DC2-95C5-69F612AB6452}" type="parTrans" cxnId="{602F1842-4FC6-4FC9-B2B0-5868106F8028}">
      <dgm:prSet/>
      <dgm:spPr/>
      <dgm:t>
        <a:bodyPr/>
        <a:lstStyle/>
        <a:p>
          <a:endParaRPr lang="zh-CN" altLang="en-US"/>
        </a:p>
      </dgm:t>
    </dgm:pt>
    <dgm:pt modelId="{56F4FFE0-90BB-49D2-9665-C282E59C2075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en-US" altLang="zh-CN"/>
        </a:p>
      </dgm:t>
    </dgm:pt>
    <dgm:pt modelId="{E5C50452-3C3D-4925-90BF-D7D6708ADF2B}" type="parTrans" cxnId="{F38752BD-C840-4B48-8C20-C96A2AD4B4B9}">
      <dgm:prSet/>
      <dgm:spPr/>
      <dgm:t>
        <a:bodyPr/>
        <a:lstStyle/>
        <a:p>
          <a:endParaRPr lang="zh-CN" altLang="en-US"/>
        </a:p>
      </dgm:t>
    </dgm:pt>
    <dgm:pt modelId="{CABB22CD-49FC-455C-A6F1-03883F08FC9B}">
      <dgm:prSet phldrT="[文本]"/>
      <dgm:spPr/>
      <dgm:t>
        <a:bodyPr/>
        <a:lstStyle/>
        <a:p>
          <a:r>
            <a:rPr lang="zh-CN" altLang="en-US" smtClean="0"/>
            <a:t>什么是力</a:t>
          </a:r>
          <a:endParaRPr lang="zh-CN" altLang="en-US"/>
        </a:p>
      </dgm:t>
    </dgm:pt>
    <dgm:pt modelId="{C4138578-49B8-44AC-8247-8B4C0ED21D13}" type="sibTrans" cxnId="{F38752BD-C840-4B48-8C20-C96A2AD4B4B9}">
      <dgm:prSet/>
      <dgm:spPr/>
      <dgm:t>
        <a:bodyPr/>
        <a:lstStyle/>
        <a:p>
          <a:endParaRPr lang="zh-CN" altLang="en-US"/>
        </a:p>
      </dgm:t>
    </dgm:pt>
    <dgm:pt modelId="{2D5FFA0A-EBB6-46AD-9F73-E4C6E07C5C44}" type="sibTrans" cxnId="{602F1842-4FC6-4FC9-B2B0-5868106F8028}">
      <dgm:prSet/>
      <dgm:spPr/>
      <dgm:t>
        <a:bodyPr/>
        <a:lstStyle/>
        <a:p>
          <a:endParaRPr lang="zh-CN" altLang="en-US"/>
        </a:p>
      </dgm:t>
    </dgm:pt>
    <dgm:pt modelId="{A9F7E8B8-B8A8-4096-962B-F1E283E4B391}" type="parTrans" cxnId="{33D5475E-7C16-4392-B377-0CB278D01FCD}">
      <dgm:prSet/>
      <dgm:spPr/>
      <dgm:t>
        <a:bodyPr/>
        <a:lstStyle/>
        <a:p>
          <a:endParaRPr lang="zh-CN" altLang="en-US"/>
        </a:p>
      </dgm:t>
    </dgm:pt>
    <dgm:pt modelId="{4B52BE29-EFC9-4968-BD43-90B1273AFCBF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en-US" altLang="zh-CN"/>
        </a:p>
      </dgm:t>
    </dgm:pt>
    <dgm:pt modelId="{70EA766E-1EF5-4CE5-9606-F36DB78F2299}" type="parTrans" cxnId="{C68FAD5C-73E0-4FD5-A1A2-F5CFA1E7B580}">
      <dgm:prSet/>
      <dgm:spPr/>
      <dgm:t>
        <a:bodyPr/>
        <a:lstStyle/>
        <a:p>
          <a:endParaRPr lang="zh-CN" altLang="en-US"/>
        </a:p>
      </dgm:t>
    </dgm:pt>
    <dgm:pt modelId="{CC61C891-E208-49CD-9921-CE443E10706A}">
      <dgm:prSet phldrT="[文本]"/>
      <dgm:spPr/>
      <dgm:t>
        <a:bodyPr/>
        <a:lstStyle/>
        <a:p>
          <a:r>
            <a:rPr lang="zh-CN" altLang="en-US" smtClean="0"/>
            <a:t>力的作用效果</a:t>
          </a:r>
          <a:endParaRPr lang="zh-CN" altLang="en-US"/>
        </a:p>
      </dgm:t>
    </dgm:pt>
    <dgm:pt modelId="{DBDC8029-7076-4059-A003-18C1C1A75C60}" type="sibTrans" cxnId="{C68FAD5C-73E0-4FD5-A1A2-F5CFA1E7B580}">
      <dgm:prSet/>
      <dgm:spPr/>
      <dgm:t>
        <a:bodyPr/>
        <a:lstStyle/>
        <a:p>
          <a:endParaRPr lang="zh-CN" altLang="en-US"/>
        </a:p>
      </dgm:t>
    </dgm:pt>
    <dgm:pt modelId="{9778A79A-B6FD-41DE-B6C1-71D5788D6B55}" type="sibTrans" cxnId="{33D5475E-7C16-4392-B377-0CB278D01FCD}">
      <dgm:prSet/>
      <dgm:spPr/>
      <dgm:t>
        <a:bodyPr/>
        <a:lstStyle/>
        <a:p>
          <a:endParaRPr lang="zh-CN" altLang="en-US"/>
        </a:p>
      </dgm:t>
    </dgm:pt>
    <dgm:pt modelId="{C059DAE0-8A80-4743-A375-35BE71B32976}" type="parTrans" cxnId="{C76F112A-457A-4A9C-A23B-C19597F22EE0}">
      <dgm:prSet/>
      <dgm:spPr/>
      <dgm:t>
        <a:bodyPr/>
        <a:lstStyle/>
        <a:p>
          <a:endParaRPr lang="zh-CN" altLang="en-US"/>
        </a:p>
      </dgm:t>
    </dgm:pt>
    <dgm:pt modelId="{53785461-AEC9-44F6-B1A5-73EF2E23E9F0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gm:t>
    </dgm:pt>
    <dgm:pt modelId="{8D711E67-B40C-47F7-8A01-4FA221CDA175}" type="parTrans" cxnId="{CEEB7319-61E4-48AD-8248-9E78D27300DB}">
      <dgm:prSet/>
      <dgm:spPr/>
      <dgm:t>
        <a:bodyPr/>
        <a:lstStyle/>
        <a:p>
          <a:endParaRPr lang="zh-CN" altLang="en-US"/>
        </a:p>
      </dgm:t>
    </dgm:pt>
    <dgm:pt modelId="{2AFE1807-8989-45AC-9FED-F0D6ED68F1DE}">
      <dgm:prSet phldrT="[文本]"/>
      <dgm:spPr/>
      <dgm:t>
        <a:bodyPr/>
        <a:lstStyle/>
        <a:p>
          <a:r>
            <a:rPr lang="zh-CN" altLang="en-US" smtClean="0"/>
            <a:t>力的三要素</a:t>
          </a:r>
          <a:endParaRPr lang="zh-CN" altLang="en-US"/>
        </a:p>
      </dgm:t>
    </dgm:pt>
    <dgm:pt modelId="{B0404ED8-D816-4D2F-96E0-C18EA25F99F7}" type="sibTrans" cxnId="{CEEB7319-61E4-48AD-8248-9E78D27300DB}">
      <dgm:prSet/>
      <dgm:spPr/>
      <dgm:t>
        <a:bodyPr/>
        <a:lstStyle/>
        <a:p>
          <a:endParaRPr lang="zh-CN" altLang="en-US"/>
        </a:p>
      </dgm:t>
    </dgm:pt>
    <dgm:pt modelId="{4AC35B96-729D-4465-9EF6-4A2CB0844A93}" type="sibTrans" cxnId="{C76F112A-457A-4A9C-A23B-C19597F22EE0}">
      <dgm:prSet/>
      <dgm:spPr/>
      <dgm:t>
        <a:bodyPr/>
        <a:lstStyle/>
        <a:p>
          <a:endParaRPr lang="zh-CN" altLang="en-US"/>
        </a:p>
      </dgm:t>
    </dgm:pt>
    <dgm:pt modelId="{63F5A577-F00B-4F1F-BBBE-80368DB42A93}" type="parTrans" cxnId="{0876D18C-27B5-426D-9456-6FAA0C302E47}">
      <dgm:prSet/>
      <dgm:spPr/>
      <dgm:t>
        <a:bodyPr/>
        <a:lstStyle/>
        <a:p>
          <a:endParaRPr lang="zh-CN" altLang="en-US"/>
        </a:p>
      </dgm:t>
    </dgm:pt>
    <dgm:pt modelId="{3CE27207-5371-44AD-BC21-104037097383}">
      <dgm:prSet phldrT="[文本]"/>
      <dgm:spPr/>
      <dgm:t>
        <a:bodyPr/>
        <a:lstStyle/>
        <a:p>
          <a:endParaRPr lang="zh-CN" altLang="en-US"/>
        </a:p>
      </dgm:t>
    </dgm:pt>
    <dgm:pt modelId="{1ED41B1D-0686-4628-B182-975CBAA26864}" type="parTrans" cxnId="{C5FBDA0C-FF89-46DF-9892-FB26B4208394}">
      <dgm:prSet/>
      <dgm:spPr/>
      <dgm:t>
        <a:bodyPr/>
        <a:lstStyle/>
        <a:p>
          <a:endParaRPr lang="zh-CN" altLang="en-US"/>
        </a:p>
      </dgm:t>
    </dgm:pt>
    <dgm:pt modelId="{F31E42EA-0F0A-4AB4-AF71-1A2B31E28C58}">
      <dgm:prSet/>
      <dgm:spPr/>
      <dgm:t>
        <a:bodyPr/>
        <a:lstStyle/>
        <a:p>
          <a:r>
            <a:rPr lang="zh-CN" altLang="en-US" smtClean="0"/>
            <a:t>力的示意图</a:t>
          </a:r>
          <a:endParaRPr lang="zh-CN" altLang="en-US"/>
        </a:p>
      </dgm:t>
    </dgm:pt>
    <dgm:pt modelId="{73695F39-86D5-4ADB-A6B6-198EE02501D7}" type="sibTrans" cxnId="{C5FBDA0C-FF89-46DF-9892-FB26B4208394}">
      <dgm:prSet/>
      <dgm:spPr/>
      <dgm:t>
        <a:bodyPr/>
        <a:lstStyle/>
        <a:p>
          <a:endParaRPr lang="zh-CN" altLang="en-US"/>
        </a:p>
      </dgm:t>
    </dgm:pt>
    <dgm:pt modelId="{35210B6A-B0DA-42D2-B0F8-6D92E637189B}" type="sibTrans" cxnId="{0876D18C-27B5-426D-9456-6FAA0C302E47}">
      <dgm:prSet/>
      <dgm:spPr/>
      <dgm:t>
        <a:bodyPr/>
        <a:lstStyle/>
        <a:p>
          <a:endParaRPr lang="zh-CN" altLang="en-US"/>
        </a:p>
      </dgm:t>
    </dgm:pt>
    <dgm:pt modelId="{16AD2FFE-E4BD-42FD-8636-94E922C6DCE3}" type="parTrans" cxnId="{4399FED9-2ECB-4B7F-8A1B-1C30AF70C6B1}">
      <dgm:prSet/>
      <dgm:spPr/>
      <dgm:t>
        <a:bodyPr/>
        <a:lstStyle/>
        <a:p>
          <a:endParaRPr lang="zh-CN" altLang="en-US"/>
        </a:p>
      </dgm:t>
    </dgm:pt>
    <dgm:pt modelId="{3F5AF4F0-E32D-409D-85AB-9A590C90A17E}">
      <dgm:prSet/>
      <dgm:spPr/>
      <dgm:t>
        <a:bodyPr/>
        <a:lstStyle/>
        <a:p>
          <a:endParaRPr lang="zh-CN" altLang="en-US"/>
        </a:p>
      </dgm:t>
    </dgm:pt>
    <dgm:pt modelId="{457C990A-C3F8-4BF8-B917-1581AFDC768C}" type="parTrans" cxnId="{6FAEBC34-82A6-4B04-8206-A259DFEC3D37}">
      <dgm:prSet/>
      <dgm:spPr/>
      <dgm:t>
        <a:bodyPr/>
        <a:lstStyle/>
        <a:p>
          <a:endParaRPr lang="zh-CN" altLang="en-US"/>
        </a:p>
      </dgm:t>
    </dgm:pt>
    <dgm:pt modelId="{110AE7EC-7CC7-4642-B9FD-A39AD86F0B9D}">
      <dgm:prSet/>
      <dgm:spPr/>
      <dgm:t>
        <a:bodyPr/>
        <a:lstStyle/>
        <a:p>
          <a:r>
            <a:rPr lang="zh-CN" altLang="en-US" smtClean="0"/>
            <a:t>物体间力的作用是相互的</a:t>
          </a:r>
          <a:endParaRPr lang="zh-CN" altLang="en-US"/>
        </a:p>
      </dgm:t>
    </dgm:pt>
    <dgm:pt modelId="{C2C68C31-3782-49D0-A7EF-CDCA14294436}" type="sibTrans" cxnId="{6FAEBC34-82A6-4B04-8206-A259DFEC3D37}">
      <dgm:prSet/>
      <dgm:spPr/>
      <dgm:t>
        <a:bodyPr/>
        <a:lstStyle/>
        <a:p>
          <a:endParaRPr lang="zh-CN" altLang="en-US"/>
        </a:p>
      </dgm:t>
    </dgm:pt>
    <dgm:pt modelId="{F0CFE279-BB12-4B10-9264-10B262A72987}" type="sibTrans" cxnId="{4399FED9-2ECB-4B7F-8A1B-1C30AF70C6B1}">
      <dgm:prSet/>
      <dgm:spPr/>
      <dgm:t>
        <a:bodyPr/>
        <a:lstStyle/>
        <a:p>
          <a:endParaRPr lang="zh-CN" altLang="en-US"/>
        </a:p>
      </dgm:t>
    </dgm:pt>
    <dgm:pt modelId="{5F96A5CB-BD6F-48FA-A97D-27AF10089D81}" type="pres">
      <dgm:prSet presAssocID="{1B5A043C-1816-4880-B9B9-13573ABB70B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DEDAA339-131F-4A9B-8E42-2E444C552CC1}" type="pres">
      <dgm:prSet presAssocID="{56F4FFE0-90BB-49D2-9665-C282E59C2075}" presName="composite" presStyleCnt="0"/>
      <dgm:spPr/>
      <dgm:t>
        <a:bodyPr/>
        <a:lstStyle/>
        <a:p>
          <a:endParaRPr/>
        </a:p>
      </dgm:t>
    </dgm:pt>
    <dgm:pt modelId="{16E22686-0995-400B-A093-CD9EFFEA4547}" type="pres">
      <dgm:prSet presAssocID="{56F4FFE0-90BB-49D2-9665-C282E59C2075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971483-3617-411A-97F2-924C11521B86}" type="pres">
      <dgm:prSet presAssocID="{56F4FFE0-90BB-49D2-9665-C282E59C2075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1FF2377-CCBD-498D-A4BA-FC7D0D096A1F}" type="pres">
      <dgm:prSet presAssocID="{2D5FFA0A-EBB6-46AD-9F73-E4C6E07C5C44}" presName="sp" presStyleCnt="0"/>
      <dgm:spPr/>
      <dgm:t>
        <a:bodyPr/>
        <a:lstStyle/>
        <a:p>
          <a:endParaRPr/>
        </a:p>
      </dgm:t>
    </dgm:pt>
    <dgm:pt modelId="{E8B3476B-32CC-4A1C-8E35-B1B6E2653B7E}" type="pres">
      <dgm:prSet presAssocID="{4B52BE29-EFC9-4968-BD43-90B1273AFCBF}" presName="composite" presStyleCnt="0"/>
      <dgm:spPr/>
      <dgm:t>
        <a:bodyPr/>
        <a:lstStyle/>
        <a:p>
          <a:endParaRPr/>
        </a:p>
      </dgm:t>
    </dgm:pt>
    <dgm:pt modelId="{16934EC8-0AFE-492F-9DB0-228EE0CE0760}" type="pres">
      <dgm:prSet presAssocID="{4B52BE29-EFC9-4968-BD43-90B1273AFCBF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AC9D74-E250-40A7-ACA0-0F6B2EFAFE44}" type="pres">
      <dgm:prSet presAssocID="{4B52BE29-EFC9-4968-BD43-90B1273AFCBF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11ECC49-BE2A-465D-8445-591DA2472AA8}" type="pres">
      <dgm:prSet presAssocID="{9778A79A-B6FD-41DE-B6C1-71D5788D6B55}" presName="sp" presStyleCnt="0"/>
      <dgm:spPr/>
      <dgm:t>
        <a:bodyPr/>
        <a:lstStyle/>
        <a:p>
          <a:endParaRPr/>
        </a:p>
      </dgm:t>
    </dgm:pt>
    <dgm:pt modelId="{DC489215-6293-4B3D-B502-FC0183F15334}" type="pres">
      <dgm:prSet presAssocID="{53785461-AEC9-44F6-B1A5-73EF2E23E9F0}" presName="composite" presStyleCnt="0"/>
      <dgm:spPr/>
      <dgm:t>
        <a:bodyPr/>
        <a:lstStyle/>
        <a:p>
          <a:endParaRPr/>
        </a:p>
      </dgm:t>
    </dgm:pt>
    <dgm:pt modelId="{F09CDC55-E9B5-43DD-80B3-80CF8B2E72E5}" type="pres">
      <dgm:prSet presAssocID="{53785461-AEC9-44F6-B1A5-73EF2E23E9F0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235A29B-B0EC-4C61-A1FC-288471761FCC}" type="pres">
      <dgm:prSet presAssocID="{53785461-AEC9-44F6-B1A5-73EF2E23E9F0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F2BB6DE-6034-40C3-ADDB-D62E002B8333}" type="pres">
      <dgm:prSet presAssocID="{4AC35B96-729D-4465-9EF6-4A2CB0844A93}" presName="sp" presStyleCnt="0"/>
      <dgm:spPr/>
      <dgm:t>
        <a:bodyPr/>
        <a:lstStyle/>
        <a:p>
          <a:endParaRPr/>
        </a:p>
      </dgm:t>
    </dgm:pt>
    <dgm:pt modelId="{2902D77F-5647-4B28-9CAD-DCFDD35CC235}" type="pres">
      <dgm:prSet presAssocID="{3CE27207-5371-44AD-BC21-104037097383}" presName="composite" presStyleCnt="0"/>
      <dgm:spPr/>
      <dgm:t>
        <a:bodyPr/>
        <a:lstStyle/>
        <a:p>
          <a:endParaRPr/>
        </a:p>
      </dgm:t>
    </dgm:pt>
    <dgm:pt modelId="{293C52F3-F316-4880-B429-42D439C50ED3}" type="pres">
      <dgm:prSet presAssocID="{3CE27207-5371-44AD-BC21-104037097383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4D26C2D-1BFA-44F5-B9F5-064F2D3FFF3D}" type="pres">
      <dgm:prSet presAssocID="{3CE27207-5371-44AD-BC21-104037097383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E61D697-CF15-42AD-AB37-65C9FC30C709}" type="pres">
      <dgm:prSet presAssocID="{35210B6A-B0DA-42D2-B0F8-6D92E637189B}" presName="sp" presStyleCnt="0"/>
      <dgm:spPr/>
      <dgm:t>
        <a:bodyPr/>
        <a:lstStyle/>
        <a:p>
          <a:endParaRPr/>
        </a:p>
      </dgm:t>
    </dgm:pt>
    <dgm:pt modelId="{D87C4B1E-1487-4C44-A9C2-BEA7D1D50623}" type="pres">
      <dgm:prSet presAssocID="{3F5AF4F0-E32D-409D-85AB-9A590C90A17E}" presName="composite" presStyleCnt="0"/>
      <dgm:spPr/>
      <dgm:t>
        <a:bodyPr/>
        <a:lstStyle/>
        <a:p>
          <a:endParaRPr/>
        </a:p>
      </dgm:t>
    </dgm:pt>
    <dgm:pt modelId="{2DB2227F-41E5-4EBB-8533-42D221B1E6AD}" type="pres">
      <dgm:prSet presAssocID="{3F5AF4F0-E32D-409D-85AB-9A590C90A17E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87F6385-002B-49EA-BF93-788108C18546}" type="pres">
      <dgm:prSet presAssocID="{3F5AF4F0-E32D-409D-85AB-9A590C90A17E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399FED9-2ECB-4B7F-8A1B-1C30AF70C6B1}" srcId="{1B5A043C-1816-4880-B9B9-13573ABB70B9}" destId="{3F5AF4F0-E32D-409D-85AB-9A590C90A17E}" srcOrd="4" destOrd="0" parTransId="{16AD2FFE-E4BD-42FD-8636-94E922C6DCE3}" sibTransId="{F0CFE279-BB12-4B10-9264-10B262A72987}"/>
    <dgm:cxn modelId="{6FAEBC34-82A6-4B04-8206-A259DFEC3D37}" srcId="{3F5AF4F0-E32D-409D-85AB-9A590C90A17E}" destId="{110AE7EC-7CC7-4642-B9FD-A39AD86F0B9D}" srcOrd="0" destOrd="0" parTransId="{457C990A-C3F8-4BF8-B917-1581AFDC768C}" sibTransId="{C2C68C31-3782-49D0-A7EF-CDCA14294436}"/>
    <dgm:cxn modelId="{0876D18C-27B5-426D-9456-6FAA0C302E47}" srcId="{1B5A043C-1816-4880-B9B9-13573ABB70B9}" destId="{3CE27207-5371-44AD-BC21-104037097383}" srcOrd="3" destOrd="0" parTransId="{63F5A577-F00B-4F1F-BBBE-80368DB42A93}" sibTransId="{35210B6A-B0DA-42D2-B0F8-6D92E637189B}"/>
    <dgm:cxn modelId="{625C3AC1-23A5-470C-9758-99869E092681}" type="presOf" srcId="{CC61C891-E208-49CD-9921-CE443E10706A}" destId="{F8AC9D74-E250-40A7-ACA0-0F6B2EFAFE44}" srcOrd="0" destOrd="0" presId="urn:microsoft.com/office/officeart/2005/8/layout/chevron2"/>
    <dgm:cxn modelId="{33D5475E-7C16-4392-B377-0CB278D01FCD}" srcId="{1B5A043C-1816-4880-B9B9-13573ABB70B9}" destId="{4B52BE29-EFC9-4968-BD43-90B1273AFCBF}" srcOrd="1" destOrd="0" parTransId="{A9F7E8B8-B8A8-4096-962B-F1E283E4B391}" sibTransId="{9778A79A-B6FD-41DE-B6C1-71D5788D6B55}"/>
    <dgm:cxn modelId="{018B48FC-2923-4A21-A7D4-B6B1AD8E582F}" type="presOf" srcId="{1B5A043C-1816-4880-B9B9-13573ABB70B9}" destId="{5F96A5CB-BD6F-48FA-A97D-27AF10089D81}" srcOrd="0" destOrd="0" presId="urn:microsoft.com/office/officeart/2005/8/layout/chevron2"/>
    <dgm:cxn modelId="{77F3E719-8033-4832-908F-9D5CF9568AB7}" type="presOf" srcId="{3F5AF4F0-E32D-409D-85AB-9A590C90A17E}" destId="{2DB2227F-41E5-4EBB-8533-42D221B1E6AD}" srcOrd="0" destOrd="0" presId="urn:microsoft.com/office/officeart/2005/8/layout/chevron2"/>
    <dgm:cxn modelId="{6544E9F5-8266-444E-9790-9FBC4BF333F5}" type="presOf" srcId="{56F4FFE0-90BB-49D2-9665-C282E59C2075}" destId="{16E22686-0995-400B-A093-CD9EFFEA4547}" srcOrd="0" destOrd="0" presId="urn:microsoft.com/office/officeart/2005/8/layout/chevron2"/>
    <dgm:cxn modelId="{6F168EF4-0C85-4E61-AAA2-9739F3BE9642}" type="presOf" srcId="{2AFE1807-8989-45AC-9FED-F0D6ED68F1DE}" destId="{F235A29B-B0EC-4C61-A1FC-288471761FCC}" srcOrd="0" destOrd="0" presId="urn:microsoft.com/office/officeart/2005/8/layout/chevron2"/>
    <dgm:cxn modelId="{C76F112A-457A-4A9C-A23B-C19597F22EE0}" srcId="{1B5A043C-1816-4880-B9B9-13573ABB70B9}" destId="{53785461-AEC9-44F6-B1A5-73EF2E23E9F0}" srcOrd="2" destOrd="0" parTransId="{C059DAE0-8A80-4743-A375-35BE71B32976}" sibTransId="{4AC35B96-729D-4465-9EF6-4A2CB0844A93}"/>
    <dgm:cxn modelId="{CC73C426-0D9F-4EBE-AA3A-D900D59B426E}" type="presOf" srcId="{4B52BE29-EFC9-4968-BD43-90B1273AFCBF}" destId="{16934EC8-0AFE-492F-9DB0-228EE0CE0760}" srcOrd="0" destOrd="0" presId="urn:microsoft.com/office/officeart/2005/8/layout/chevron2"/>
    <dgm:cxn modelId="{C68FAD5C-73E0-4FD5-A1A2-F5CFA1E7B580}" srcId="{4B52BE29-EFC9-4968-BD43-90B1273AFCBF}" destId="{CC61C891-E208-49CD-9921-CE443E10706A}" srcOrd="0" destOrd="0" parTransId="{70EA766E-1EF5-4CE5-9606-F36DB78F2299}" sibTransId="{DBDC8029-7076-4059-A003-18C1C1A75C60}"/>
    <dgm:cxn modelId="{C6FB9F6A-AA38-45AD-B77E-DAA46EDF2B2E}" type="presOf" srcId="{53785461-AEC9-44F6-B1A5-73EF2E23E9F0}" destId="{F09CDC55-E9B5-43DD-80B3-80CF8B2E72E5}" srcOrd="0" destOrd="0" presId="urn:microsoft.com/office/officeart/2005/8/layout/chevron2"/>
    <dgm:cxn modelId="{D5CB7858-6078-4BA9-98D3-D0D1FC3D103E}" type="presOf" srcId="{CABB22CD-49FC-455C-A6F1-03883F08FC9B}" destId="{C9971483-3617-411A-97F2-924C11521B86}" srcOrd="0" destOrd="0" presId="urn:microsoft.com/office/officeart/2005/8/layout/chevron2"/>
    <dgm:cxn modelId="{EAB60E2B-3D42-455F-84BC-BBBC998BC98F}" type="presOf" srcId="{F31E42EA-0F0A-4AB4-AF71-1A2B31E28C58}" destId="{54D26C2D-1BFA-44F5-B9F5-064F2D3FFF3D}" srcOrd="0" destOrd="0" presId="urn:microsoft.com/office/officeart/2005/8/layout/chevron2"/>
    <dgm:cxn modelId="{CEEB7319-61E4-48AD-8248-9E78D27300DB}" srcId="{53785461-AEC9-44F6-B1A5-73EF2E23E9F0}" destId="{2AFE1807-8989-45AC-9FED-F0D6ED68F1DE}" srcOrd="0" destOrd="0" parTransId="{8D711E67-B40C-47F7-8A01-4FA221CDA175}" sibTransId="{B0404ED8-D816-4D2F-96E0-C18EA25F99F7}"/>
    <dgm:cxn modelId="{C5FBDA0C-FF89-46DF-9892-FB26B4208394}" srcId="{3CE27207-5371-44AD-BC21-104037097383}" destId="{F31E42EA-0F0A-4AB4-AF71-1A2B31E28C58}" srcOrd="0" destOrd="0" parTransId="{1ED41B1D-0686-4628-B182-975CBAA26864}" sibTransId="{73695F39-86D5-4ADB-A6B6-198EE02501D7}"/>
    <dgm:cxn modelId="{A8E0D55E-6DD8-4492-9AAF-13E83711AFED}" type="presOf" srcId="{110AE7EC-7CC7-4642-B9FD-A39AD86F0B9D}" destId="{987F6385-002B-49EA-BF93-788108C18546}" srcOrd="0" destOrd="0" presId="urn:microsoft.com/office/officeart/2005/8/layout/chevron2"/>
    <dgm:cxn modelId="{7D1A4D63-4A0C-430C-9F36-4AD1613273B5}" type="presOf" srcId="{3CE27207-5371-44AD-BC21-104037097383}" destId="{293C52F3-F316-4880-B429-42D439C50ED3}" srcOrd="0" destOrd="0" presId="urn:microsoft.com/office/officeart/2005/8/layout/chevron2"/>
    <dgm:cxn modelId="{F38752BD-C840-4B48-8C20-C96A2AD4B4B9}" srcId="{56F4FFE0-90BB-49D2-9665-C282E59C2075}" destId="{CABB22CD-49FC-455C-A6F1-03883F08FC9B}" srcOrd="0" destOrd="0" parTransId="{E5C50452-3C3D-4925-90BF-D7D6708ADF2B}" sibTransId="{C4138578-49B8-44AC-8247-8B4C0ED21D13}"/>
    <dgm:cxn modelId="{602F1842-4FC6-4FC9-B2B0-5868106F8028}" srcId="{1B5A043C-1816-4880-B9B9-13573ABB70B9}" destId="{56F4FFE0-90BB-49D2-9665-C282E59C2075}" srcOrd="0" destOrd="0" parTransId="{DCA7E695-2D35-4DC2-95C5-69F612AB6452}" sibTransId="{2D5FFA0A-EBB6-46AD-9F73-E4C6E07C5C44}"/>
    <dgm:cxn modelId="{45D0DE85-1D73-4EA6-B4D1-11CA38E38914}" type="presParOf" srcId="{5F96A5CB-BD6F-48FA-A97D-27AF10089D81}" destId="{DEDAA339-131F-4A9B-8E42-2E444C552CC1}" srcOrd="0" destOrd="0" presId="urn:microsoft.com/office/officeart/2005/8/layout/chevron2"/>
    <dgm:cxn modelId="{7635B392-E23F-4C63-A8FF-C1522EF2ECE9}" type="presParOf" srcId="{DEDAA339-131F-4A9B-8E42-2E444C552CC1}" destId="{16E22686-0995-400B-A093-CD9EFFEA4547}" srcOrd="0" destOrd="0" presId="urn:microsoft.com/office/officeart/2005/8/layout/chevron2"/>
    <dgm:cxn modelId="{2CFF16B1-BB12-429A-8EFE-B9B12EA319FB}" type="presParOf" srcId="{DEDAA339-131F-4A9B-8E42-2E444C552CC1}" destId="{C9971483-3617-411A-97F2-924C11521B86}" srcOrd="1" destOrd="0" presId="urn:microsoft.com/office/officeart/2005/8/layout/chevron2"/>
    <dgm:cxn modelId="{C62E5EAC-41BD-443B-A52B-8D5B20695118}" type="presParOf" srcId="{5F96A5CB-BD6F-48FA-A97D-27AF10089D81}" destId="{61FF2377-CCBD-498D-A4BA-FC7D0D096A1F}" srcOrd="1" destOrd="0" presId="urn:microsoft.com/office/officeart/2005/8/layout/chevron2"/>
    <dgm:cxn modelId="{6C9ABEFA-D246-4932-A8A2-22A27911195B}" type="presParOf" srcId="{5F96A5CB-BD6F-48FA-A97D-27AF10089D81}" destId="{E8B3476B-32CC-4A1C-8E35-B1B6E2653B7E}" srcOrd="2" destOrd="0" presId="urn:microsoft.com/office/officeart/2005/8/layout/chevron2"/>
    <dgm:cxn modelId="{B0266B66-BBC5-42E3-85C7-57AC695CDE87}" type="presParOf" srcId="{E8B3476B-32CC-4A1C-8E35-B1B6E2653B7E}" destId="{16934EC8-0AFE-492F-9DB0-228EE0CE0760}" srcOrd="0" destOrd="0" presId="urn:microsoft.com/office/officeart/2005/8/layout/chevron2"/>
    <dgm:cxn modelId="{625209C3-B073-449D-90C0-2112DD913955}" type="presParOf" srcId="{E8B3476B-32CC-4A1C-8E35-B1B6E2653B7E}" destId="{F8AC9D74-E250-40A7-ACA0-0F6B2EFAFE44}" srcOrd="1" destOrd="0" presId="urn:microsoft.com/office/officeart/2005/8/layout/chevron2"/>
    <dgm:cxn modelId="{6B09AAE9-1365-4616-9347-5A51360FF99D}" type="presParOf" srcId="{5F96A5CB-BD6F-48FA-A97D-27AF10089D81}" destId="{C11ECC49-BE2A-465D-8445-591DA2472AA8}" srcOrd="3" destOrd="0" presId="urn:microsoft.com/office/officeart/2005/8/layout/chevron2"/>
    <dgm:cxn modelId="{28E3E314-2043-4526-9E45-27BC4018B53F}" type="presParOf" srcId="{5F96A5CB-BD6F-48FA-A97D-27AF10089D81}" destId="{DC489215-6293-4B3D-B502-FC0183F15334}" srcOrd="4" destOrd="0" presId="urn:microsoft.com/office/officeart/2005/8/layout/chevron2"/>
    <dgm:cxn modelId="{13291548-936F-4F53-AD10-1B3993CFB1BF}" type="presParOf" srcId="{DC489215-6293-4B3D-B502-FC0183F15334}" destId="{F09CDC55-E9B5-43DD-80B3-80CF8B2E72E5}" srcOrd="0" destOrd="0" presId="urn:microsoft.com/office/officeart/2005/8/layout/chevron2"/>
    <dgm:cxn modelId="{D2603A9B-DF78-4EBA-9862-511E21BF8189}" type="presParOf" srcId="{DC489215-6293-4B3D-B502-FC0183F15334}" destId="{F235A29B-B0EC-4C61-A1FC-288471761FCC}" srcOrd="1" destOrd="0" presId="urn:microsoft.com/office/officeart/2005/8/layout/chevron2"/>
    <dgm:cxn modelId="{F92543D7-F767-4243-8E93-C303D6D883D9}" type="presParOf" srcId="{5F96A5CB-BD6F-48FA-A97D-27AF10089D81}" destId="{0F2BB6DE-6034-40C3-ADDB-D62E002B8333}" srcOrd="5" destOrd="0" presId="urn:microsoft.com/office/officeart/2005/8/layout/chevron2"/>
    <dgm:cxn modelId="{27478977-D4F7-4278-8829-E4B0B5D5FDD8}" type="presParOf" srcId="{5F96A5CB-BD6F-48FA-A97D-27AF10089D81}" destId="{2902D77F-5647-4B28-9CAD-DCFDD35CC235}" srcOrd="6" destOrd="0" presId="urn:microsoft.com/office/officeart/2005/8/layout/chevron2"/>
    <dgm:cxn modelId="{EA74E033-A815-4BAB-A79C-E793D76FBC91}" type="presParOf" srcId="{2902D77F-5647-4B28-9CAD-DCFDD35CC235}" destId="{293C52F3-F316-4880-B429-42D439C50ED3}" srcOrd="0" destOrd="0" presId="urn:microsoft.com/office/officeart/2005/8/layout/chevron2"/>
    <dgm:cxn modelId="{99F51075-37AC-44DF-90CD-1799A809F00D}" type="presParOf" srcId="{2902D77F-5647-4B28-9CAD-DCFDD35CC235}" destId="{54D26C2D-1BFA-44F5-B9F5-064F2D3FFF3D}" srcOrd="1" destOrd="0" presId="urn:microsoft.com/office/officeart/2005/8/layout/chevron2"/>
    <dgm:cxn modelId="{A2AB5291-4A62-45C3-89A1-ECF198F6B20E}" type="presParOf" srcId="{5F96A5CB-BD6F-48FA-A97D-27AF10089D81}" destId="{2E61D697-CF15-42AD-AB37-65C9FC30C709}" srcOrd="7" destOrd="0" presId="urn:microsoft.com/office/officeart/2005/8/layout/chevron2"/>
    <dgm:cxn modelId="{C1EF33D5-996B-4694-AA26-E23B2134D085}" type="presParOf" srcId="{5F96A5CB-BD6F-48FA-A97D-27AF10089D81}" destId="{D87C4B1E-1487-4C44-A9C2-BEA7D1D50623}" srcOrd="8" destOrd="0" presId="urn:microsoft.com/office/officeart/2005/8/layout/chevron2"/>
    <dgm:cxn modelId="{B39FB968-3C8D-42DF-B278-AA796A377C01}" type="presParOf" srcId="{D87C4B1E-1487-4C44-A9C2-BEA7D1D50623}" destId="{2DB2227F-41E5-4EBB-8533-42D221B1E6AD}" srcOrd="0" destOrd="0" presId="urn:microsoft.com/office/officeart/2005/8/layout/chevron2"/>
    <dgm:cxn modelId="{1E68B486-759B-45EA-9A64-EC21810E71C1}" type="presParOf" srcId="{D87C4B1E-1487-4C44-A9C2-BEA7D1D50623}" destId="{987F6385-002B-49EA-BF93-788108C1854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E22686-0995-400B-A093-CD9EFFEA4547}">
      <dsp:nvSpPr>
        <dsp:cNvPr id="0" name=""/>
        <dsp:cNvSpPr/>
      </dsp:nvSpPr>
      <dsp:spPr>
        <a:xfrm rot="5400000">
          <a:off x="-124171" y="124267"/>
          <a:ext cx="827811" cy="579467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en-US" altLang="zh-CN" sz="1400" kern="1200"/>
        </a:p>
      </dsp:txBody>
      <dsp:txXfrm rot="-5400000">
        <a:off x="2" y="289829"/>
        <a:ext cx="579467" cy="248344"/>
      </dsp:txXfrm>
    </dsp:sp>
    <dsp:sp modelId="{C9971483-3617-411A-97F2-924C11521B86}">
      <dsp:nvSpPr>
        <dsp:cNvPr id="0" name=""/>
        <dsp:cNvSpPr/>
      </dsp:nvSpPr>
      <dsp:spPr>
        <a:xfrm rot="5400000">
          <a:off x="2917202" y="-2337639"/>
          <a:ext cx="538077" cy="521354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19050" rIns="19050" bIns="19050" numCol="1" spcCol="1270" anchor="ctr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000" kern="1200" smtClean="0"/>
            <a:t>什么是力</a:t>
          </a:r>
          <a:endParaRPr lang="zh-CN" altLang="en-US" sz="3000" kern="1200"/>
        </a:p>
      </dsp:txBody>
      <dsp:txXfrm rot="-5400000">
        <a:off x="579468" y="26362"/>
        <a:ext cx="5187280" cy="485543"/>
      </dsp:txXfrm>
    </dsp:sp>
    <dsp:sp modelId="{16934EC8-0AFE-492F-9DB0-228EE0CE0760}">
      <dsp:nvSpPr>
        <dsp:cNvPr id="0" name=""/>
        <dsp:cNvSpPr/>
      </dsp:nvSpPr>
      <dsp:spPr>
        <a:xfrm rot="5400000">
          <a:off x="-124171" y="830713"/>
          <a:ext cx="827811" cy="579467"/>
        </a:xfrm>
        <a:prstGeom prst="chevron">
          <a:avLst/>
        </a:prstGeom>
        <a:solidFill>
          <a:schemeClr val="accent5">
            <a:hueOff val="-2483469"/>
            <a:satOff val="9953"/>
            <a:lumOff val="2157"/>
            <a:alphaOff val="0"/>
          </a:schemeClr>
        </a:solidFill>
        <a:ln w="25400" cap="flat" cmpd="sng" algn="ctr">
          <a:solidFill>
            <a:schemeClr val="accent5">
              <a:hueOff val="-2483469"/>
              <a:satOff val="9953"/>
              <a:lumOff val="215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en-US" altLang="zh-CN" sz="1400" kern="1200"/>
        </a:p>
      </dsp:txBody>
      <dsp:txXfrm rot="-5400000">
        <a:off x="2" y="996275"/>
        <a:ext cx="579467" cy="248344"/>
      </dsp:txXfrm>
    </dsp:sp>
    <dsp:sp modelId="{F8AC9D74-E250-40A7-ACA0-0F6B2EFAFE44}">
      <dsp:nvSpPr>
        <dsp:cNvPr id="0" name=""/>
        <dsp:cNvSpPr/>
      </dsp:nvSpPr>
      <dsp:spPr>
        <a:xfrm rot="5400000">
          <a:off x="2917202" y="-1631192"/>
          <a:ext cx="538077" cy="521354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2483469"/>
              <a:satOff val="9953"/>
              <a:lumOff val="215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19050" rIns="19050" bIns="19050" numCol="1" spcCol="1270" anchor="ctr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000" kern="1200" smtClean="0"/>
            <a:t>力的作用效果</a:t>
          </a:r>
          <a:endParaRPr lang="zh-CN" altLang="en-US" sz="3000" kern="1200"/>
        </a:p>
      </dsp:txBody>
      <dsp:txXfrm rot="-5400000">
        <a:off x="579468" y="732809"/>
        <a:ext cx="5187280" cy="485543"/>
      </dsp:txXfrm>
    </dsp:sp>
    <dsp:sp modelId="{F09CDC55-E9B5-43DD-80B3-80CF8B2E72E5}">
      <dsp:nvSpPr>
        <dsp:cNvPr id="0" name=""/>
        <dsp:cNvSpPr/>
      </dsp:nvSpPr>
      <dsp:spPr>
        <a:xfrm rot="5400000">
          <a:off x="-124171" y="1537160"/>
          <a:ext cx="827811" cy="579467"/>
        </a:xfrm>
        <a:prstGeom prst="chevron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1400" kern="1200"/>
        </a:p>
      </dsp:txBody>
      <dsp:txXfrm rot="-5400000">
        <a:off x="2" y="1702722"/>
        <a:ext cx="579467" cy="248344"/>
      </dsp:txXfrm>
    </dsp:sp>
    <dsp:sp modelId="{F235A29B-B0EC-4C61-A1FC-288471761FCC}">
      <dsp:nvSpPr>
        <dsp:cNvPr id="0" name=""/>
        <dsp:cNvSpPr/>
      </dsp:nvSpPr>
      <dsp:spPr>
        <a:xfrm rot="5400000">
          <a:off x="2917202" y="-924746"/>
          <a:ext cx="538077" cy="521354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19050" rIns="19050" bIns="19050" numCol="1" spcCol="1270" anchor="ctr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000" kern="1200" smtClean="0"/>
            <a:t>力的三要素</a:t>
          </a:r>
          <a:endParaRPr lang="zh-CN" altLang="en-US" sz="3000" kern="1200"/>
        </a:p>
      </dsp:txBody>
      <dsp:txXfrm rot="-5400000">
        <a:off x="579468" y="1439255"/>
        <a:ext cx="5187280" cy="485543"/>
      </dsp:txXfrm>
    </dsp:sp>
    <dsp:sp modelId="{293C52F3-F316-4880-B429-42D439C50ED3}">
      <dsp:nvSpPr>
        <dsp:cNvPr id="0" name=""/>
        <dsp:cNvSpPr/>
      </dsp:nvSpPr>
      <dsp:spPr>
        <a:xfrm rot="5400000">
          <a:off x="-124171" y="2243606"/>
          <a:ext cx="827811" cy="579467"/>
        </a:xfrm>
        <a:prstGeom prst="chevron">
          <a:avLst/>
        </a:prstGeom>
        <a:solidFill>
          <a:schemeClr val="accent5">
            <a:hueOff val="-7450407"/>
            <a:satOff val="29858"/>
            <a:lumOff val="6471"/>
            <a:alphaOff val="0"/>
          </a:schemeClr>
        </a:solidFill>
        <a:ln w="25400" cap="flat" cmpd="sng" algn="ctr">
          <a:solidFill>
            <a:schemeClr val="accent5">
              <a:hueOff val="-7450407"/>
              <a:satOff val="29858"/>
              <a:lumOff val="647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/>
        </a:p>
      </dsp:txBody>
      <dsp:txXfrm rot="-5400000">
        <a:off x="2" y="2409168"/>
        <a:ext cx="579467" cy="248344"/>
      </dsp:txXfrm>
    </dsp:sp>
    <dsp:sp modelId="{54D26C2D-1BFA-44F5-B9F5-064F2D3FFF3D}">
      <dsp:nvSpPr>
        <dsp:cNvPr id="0" name=""/>
        <dsp:cNvSpPr/>
      </dsp:nvSpPr>
      <dsp:spPr>
        <a:xfrm rot="5400000">
          <a:off x="2917202" y="-218300"/>
          <a:ext cx="538077" cy="521354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7450407"/>
              <a:satOff val="29858"/>
              <a:lumOff val="647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19050" rIns="19050" bIns="19050" numCol="1" spcCol="1270" anchor="ctr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000" kern="1200" smtClean="0"/>
            <a:t>力的示意图</a:t>
          </a:r>
          <a:endParaRPr lang="zh-CN" altLang="en-US" sz="3000" kern="1200"/>
        </a:p>
      </dsp:txBody>
      <dsp:txXfrm rot="-5400000">
        <a:off x="579468" y="2145701"/>
        <a:ext cx="5187280" cy="485543"/>
      </dsp:txXfrm>
    </dsp:sp>
    <dsp:sp modelId="{2DB2227F-41E5-4EBB-8533-42D221B1E6AD}">
      <dsp:nvSpPr>
        <dsp:cNvPr id="0" name=""/>
        <dsp:cNvSpPr/>
      </dsp:nvSpPr>
      <dsp:spPr>
        <a:xfrm rot="5400000">
          <a:off x="-124171" y="2950052"/>
          <a:ext cx="827811" cy="579467"/>
        </a:xfrm>
        <a:prstGeom prst="chevron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/>
        </a:p>
      </dsp:txBody>
      <dsp:txXfrm rot="-5400000">
        <a:off x="2" y="3115614"/>
        <a:ext cx="579467" cy="248344"/>
      </dsp:txXfrm>
    </dsp:sp>
    <dsp:sp modelId="{987F6385-002B-49EA-BF93-788108C18546}">
      <dsp:nvSpPr>
        <dsp:cNvPr id="0" name=""/>
        <dsp:cNvSpPr/>
      </dsp:nvSpPr>
      <dsp:spPr>
        <a:xfrm rot="5400000">
          <a:off x="2917202" y="488146"/>
          <a:ext cx="538077" cy="521354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19050" rIns="19050" bIns="19050" numCol="1" spcCol="1270" anchor="ctr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000" kern="1200" smtClean="0"/>
            <a:t>物体间力的作用是相互的</a:t>
          </a:r>
          <a:endParaRPr lang="zh-CN" altLang="en-US" sz="3000" kern="1200"/>
        </a:p>
      </dsp:txBody>
      <dsp:txXfrm rot="-5400000">
        <a:off x="579468" y="2852148"/>
        <a:ext cx="5187280" cy="4855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MO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6CAA4B-1C55-4D47-972F-E889BE030E46}" type="datetimeFigureOut">
              <a:rPr lang="zh-MO" altLang="en-US" smtClean="0"/>
              <a:t>18/11/2020</a:t>
            </a:fld>
            <a:endParaRPr lang="zh-MO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MO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MO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MO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00AB24-AEE4-42BF-88B5-637D44E21451}" type="slidenum">
              <a:rPr lang="zh-MO" altLang="en-US" smtClean="0"/>
              <a:t>‹#›</a:t>
            </a:fld>
            <a:endParaRPr lang="zh-MO" altLang="en-US"/>
          </a:p>
        </p:txBody>
      </p:sp>
    </p:spTree>
    <p:extLst>
      <p:ext uri="{BB962C8B-B14F-4D97-AF65-F5344CB8AC3E}">
        <p14:creationId xmlns:p14="http://schemas.microsoft.com/office/powerpoint/2010/main" val="9331899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slide" Target="../slides/slide8.xml"/><Relationship Id="rId5" Type="http://schemas.openxmlformats.org/officeDocument/2006/relationships/notesMaster" Target="../notesMasters/notesMaster1.xml"/><Relationship Id="rId4" Type="http://schemas.openxmlformats.org/officeDocument/2006/relationships/tags" Target="../tags/tag46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slide" Target="../slides/slide12.xml"/><Relationship Id="rId5" Type="http://schemas.openxmlformats.org/officeDocument/2006/relationships/notesMaster" Target="../notesMasters/notesMaster1.xml"/><Relationship Id="rId4" Type="http://schemas.openxmlformats.org/officeDocument/2006/relationships/tags" Target="../tags/tag7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灯片编号占位符 1"/>
          <p:cNvSpPr txBox="1">
            <a:spLocks noGrp="1" noChangeArrowheads="1"/>
          </p:cNvSpPr>
          <p:nvPr>
            <p:ph type="sldNum" sz="quarter"/>
            <p:custDataLst>
              <p:tags r:id="rId1"/>
            </p:custDataLst>
          </p:nvPr>
        </p:nvSpPr>
        <p:spPr bwMode="auto">
          <a:noFill/>
          <a:ln>
            <a:noFill/>
            <a:miter lim="800000"/>
          </a:ln>
        </p:spPr>
        <p:txBody>
          <a:bodyPr lIns="91440" tIns="45720" rIns="91440" bIns="45720" rtlCol="0" anchor="b"/>
          <a:lstStyle/>
          <a:p>
            <a:pPr lvl="0" algn="r">
              <a:buNone/>
            </a:pPr>
            <a:fld id="{9A0DB2DC-4C9A-4742-B13C-FB6460FD3503}" type="slidenum">
              <a:rPr lang="zh-CN" altLang="en-US" sz="1200"/>
              <a:t>8</a:t>
            </a:fld>
            <a:endParaRPr lang="zh-CN" altLang="en-US" sz="1200"/>
          </a:p>
        </p:txBody>
      </p:sp>
      <p:sp>
        <p:nvSpPr>
          <p:cNvPr id="30723" name="幻灯片图像占位符 1"/>
          <p:cNvSpPr>
            <a:spLocks noGrp="1" noRot="1" noChangeAspect="1" noTextEdit="1"/>
          </p:cNvSpPr>
          <p:nvPr>
            <p:ph type="sldImg" idx="1"/>
            <p:custDataLst>
              <p:tags r:id="rId2"/>
            </p:custDataLst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0724" name="备注占位符 2"/>
          <p:cNvSpPr>
            <a:spLocks noGrp="1"/>
          </p:cNvSpPr>
          <p:nvPr>
            <p:ph type="body" idx="2"/>
            <p:custDataLst>
              <p:tags r:id="rId3"/>
            </p:custDataLst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0725" name="灯片编号占位符 3"/>
          <p:cNvSpPr txBox="1">
            <a:spLocks noGrp="1"/>
          </p:cNvSpPr>
          <p:nvPr>
            <p:custDataLst>
              <p:tags r:id="rId4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>
                <a:latin typeface="Calibri" pitchFamily="34" charset="0"/>
              </a:rPr>
              <a:t>8</a:t>
            </a:fld>
            <a:endParaRPr lang="zh-CN" alt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灯片编号占位符 1"/>
          <p:cNvSpPr txBox="1">
            <a:spLocks noGrp="1" noChangeArrowheads="1"/>
          </p:cNvSpPr>
          <p:nvPr>
            <p:ph type="sldNum" sz="quarter"/>
            <p:custDataLst>
              <p:tags r:id="rId1"/>
            </p:custDataLst>
          </p:nvPr>
        </p:nvSpPr>
        <p:spPr bwMode="auto">
          <a:noFill/>
          <a:ln>
            <a:noFill/>
            <a:miter lim="800000"/>
          </a:ln>
        </p:spPr>
        <p:txBody>
          <a:bodyPr lIns="91440" tIns="45720" rIns="91440" bIns="45720" rtlCol="0" anchor="b"/>
          <a:lstStyle/>
          <a:p>
            <a:pPr lvl="0" algn="r">
              <a:buNone/>
            </a:pPr>
            <a:fld id="{9A0DB2DC-4C9A-4742-B13C-FB6460FD3503}" type="slidenum">
              <a:rPr lang="zh-CN" altLang="en-US" sz="1200"/>
              <a:t>12</a:t>
            </a:fld>
            <a:endParaRPr lang="zh-CN" altLang="en-US" sz="1200"/>
          </a:p>
        </p:txBody>
      </p:sp>
      <p:sp>
        <p:nvSpPr>
          <p:cNvPr id="31747" name="幻灯片图像占位符 1"/>
          <p:cNvSpPr>
            <a:spLocks noGrp="1" noRot="1" noChangeAspect="1" noTextEdit="1"/>
          </p:cNvSpPr>
          <p:nvPr>
            <p:ph type="sldImg" idx="1"/>
            <p:custDataLst>
              <p:tags r:id="rId2"/>
            </p:custDataLst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1748" name="备注占位符 2"/>
          <p:cNvSpPr>
            <a:spLocks noGrp="1"/>
          </p:cNvSpPr>
          <p:nvPr>
            <p:ph type="body" idx="2"/>
            <p:custDataLst>
              <p:tags r:id="rId3"/>
            </p:custDataLst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1749" name="灯片编号占位符 3"/>
          <p:cNvSpPr txBox="1">
            <a:spLocks noGrp="1"/>
          </p:cNvSpPr>
          <p:nvPr>
            <p:custDataLst>
              <p:tags r:id="rId4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>
                <a:latin typeface="Calibri" pitchFamily="34" charset="0"/>
              </a:rPr>
              <a:t>12</a:t>
            </a:fld>
            <a:endParaRPr lang="zh-CN" alt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  <p:custDataLst>
              <p:tags r:id="rId1"/>
            </p:custDataLst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>‹#›</a:t>
            </a:fld>
            <a:endParaRPr lang="zh-CN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231128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62.xml"/><Relationship Id="rId13" Type="http://schemas.openxmlformats.org/officeDocument/2006/relationships/tags" Target="../tags/tag67.xml"/><Relationship Id="rId18" Type="http://schemas.openxmlformats.org/officeDocument/2006/relationships/image" Target="../media/image16.jpeg"/><Relationship Id="rId3" Type="http://schemas.openxmlformats.org/officeDocument/2006/relationships/tags" Target="../tags/tag57.xml"/><Relationship Id="rId21" Type="http://schemas.openxmlformats.org/officeDocument/2006/relationships/image" Target="../media/image19.png"/><Relationship Id="rId7" Type="http://schemas.openxmlformats.org/officeDocument/2006/relationships/tags" Target="../tags/tag61.xml"/><Relationship Id="rId12" Type="http://schemas.openxmlformats.org/officeDocument/2006/relationships/tags" Target="../tags/tag66.xml"/><Relationship Id="rId17" Type="http://schemas.openxmlformats.org/officeDocument/2006/relationships/image" Target="../media/image15.jpeg"/><Relationship Id="rId2" Type="http://schemas.openxmlformats.org/officeDocument/2006/relationships/tags" Target="../tags/tag56.xml"/><Relationship Id="rId16" Type="http://schemas.openxmlformats.org/officeDocument/2006/relationships/image" Target="../media/image14.jpeg"/><Relationship Id="rId20" Type="http://schemas.openxmlformats.org/officeDocument/2006/relationships/image" Target="../media/image18.jpeg"/><Relationship Id="rId1" Type="http://schemas.openxmlformats.org/officeDocument/2006/relationships/tags" Target="../tags/tag55.xml"/><Relationship Id="rId6" Type="http://schemas.openxmlformats.org/officeDocument/2006/relationships/tags" Target="../tags/tag60.xml"/><Relationship Id="rId11" Type="http://schemas.openxmlformats.org/officeDocument/2006/relationships/tags" Target="../tags/tag65.xml"/><Relationship Id="rId5" Type="http://schemas.openxmlformats.org/officeDocument/2006/relationships/tags" Target="../tags/tag59.xml"/><Relationship Id="rId15" Type="http://schemas.openxmlformats.org/officeDocument/2006/relationships/image" Target="../media/image13.jpeg"/><Relationship Id="rId10" Type="http://schemas.openxmlformats.org/officeDocument/2006/relationships/tags" Target="../tags/tag64.xml"/><Relationship Id="rId19" Type="http://schemas.openxmlformats.org/officeDocument/2006/relationships/image" Target="../media/image17.jpeg"/><Relationship Id="rId4" Type="http://schemas.openxmlformats.org/officeDocument/2006/relationships/tags" Target="../tags/tag58.xml"/><Relationship Id="rId9" Type="http://schemas.openxmlformats.org/officeDocument/2006/relationships/tags" Target="../tags/tag63.xml"/><Relationship Id="rId14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3" Type="http://schemas.openxmlformats.org/officeDocument/2006/relationships/tags" Target="../tags/tag70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85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80.xml"/><Relationship Id="rId7" Type="http://schemas.openxmlformats.org/officeDocument/2006/relationships/tags" Target="../tags/tag84.xml"/><Relationship Id="rId12" Type="http://schemas.openxmlformats.org/officeDocument/2006/relationships/tags" Target="../tags/tag89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tags" Target="../tags/tag83.xml"/><Relationship Id="rId11" Type="http://schemas.openxmlformats.org/officeDocument/2006/relationships/tags" Target="../tags/tag88.xml"/><Relationship Id="rId5" Type="http://schemas.openxmlformats.org/officeDocument/2006/relationships/tags" Target="../tags/tag82.xml"/><Relationship Id="rId15" Type="http://schemas.openxmlformats.org/officeDocument/2006/relationships/hyperlink" Target="file:///E:\%25E6%2595%2599%25E5%25AD%25A6%25E5%25B7%25A5%25E4%25BD%259C\%25E6%2596%25B0%25E6%2595%2599%25E6%259D%2590%25E6%2595%2599%25E5%25AD%25A6%25E8%25B5%2584%25E6%25BA%2590\%25E5%2585%25AB%25E5%25B9%25B4%25E7%25BA%25A7%25EF%25BC%2588%25E4%25B8%258B%25EF%25BC%2589\%25E7%25AC%25AC%25E4%25B8%2583%25E7%25AB%25A0%25E3%2580%258A%25E5%258A%259B%25E3%2580%258B\%25E7%25AC%25AC%25E4%25B8%2583%25E7%25AB%25A0%25E8%25AF%25BE%25E4%25BB%25B6\%25E5%25AE%259E%25E9%25AA%258C%25E5%25AE%25A4%25E4%25B8%25AD%25E4%25BD%25BF%25E7%2594%25A8%25E7%259A%2584%25E6%25B5%258B%25E5%258A%259B%25E8%25AE%25A1.flv" TargetMode="External"/><Relationship Id="rId10" Type="http://schemas.openxmlformats.org/officeDocument/2006/relationships/tags" Target="../tags/tag87.xml"/><Relationship Id="rId4" Type="http://schemas.openxmlformats.org/officeDocument/2006/relationships/tags" Target="../tags/tag81.xml"/><Relationship Id="rId9" Type="http://schemas.openxmlformats.org/officeDocument/2006/relationships/tags" Target="../tags/tag86.xml"/><Relationship Id="rId1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tags" Target="../tags/tag92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98.xml"/><Relationship Id="rId7" Type="http://schemas.openxmlformats.org/officeDocument/2006/relationships/tags" Target="../tags/tag102.xml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6" Type="http://schemas.openxmlformats.org/officeDocument/2006/relationships/tags" Target="../tags/tag101.xml"/><Relationship Id="rId5" Type="http://schemas.openxmlformats.org/officeDocument/2006/relationships/tags" Target="../tags/tag100.xml"/><Relationship Id="rId4" Type="http://schemas.openxmlformats.org/officeDocument/2006/relationships/tags" Target="../tags/tag9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105.xml"/><Relationship Id="rId7" Type="http://schemas.openxmlformats.org/officeDocument/2006/relationships/tags" Target="../tags/tag109.xml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9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12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23.xml"/><Relationship Id="rId13" Type="http://schemas.openxmlformats.org/officeDocument/2006/relationships/tags" Target="../tags/tag128.xml"/><Relationship Id="rId18" Type="http://schemas.openxmlformats.org/officeDocument/2006/relationships/image" Target="../media/image23.jpeg"/><Relationship Id="rId3" Type="http://schemas.openxmlformats.org/officeDocument/2006/relationships/tags" Target="../tags/tag118.xml"/><Relationship Id="rId7" Type="http://schemas.openxmlformats.org/officeDocument/2006/relationships/tags" Target="../tags/tag122.xml"/><Relationship Id="rId12" Type="http://schemas.openxmlformats.org/officeDocument/2006/relationships/tags" Target="../tags/tag127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117.xml"/><Relationship Id="rId16" Type="http://schemas.openxmlformats.org/officeDocument/2006/relationships/tags" Target="../tags/tag131.xml"/><Relationship Id="rId1" Type="http://schemas.openxmlformats.org/officeDocument/2006/relationships/tags" Target="../tags/tag116.xml"/><Relationship Id="rId6" Type="http://schemas.openxmlformats.org/officeDocument/2006/relationships/tags" Target="../tags/tag121.xml"/><Relationship Id="rId11" Type="http://schemas.openxmlformats.org/officeDocument/2006/relationships/tags" Target="../tags/tag126.xml"/><Relationship Id="rId5" Type="http://schemas.openxmlformats.org/officeDocument/2006/relationships/tags" Target="../tags/tag120.xml"/><Relationship Id="rId15" Type="http://schemas.openxmlformats.org/officeDocument/2006/relationships/tags" Target="../tags/tag130.xml"/><Relationship Id="rId10" Type="http://schemas.openxmlformats.org/officeDocument/2006/relationships/tags" Target="../tags/tag125.xml"/><Relationship Id="rId4" Type="http://schemas.openxmlformats.org/officeDocument/2006/relationships/tags" Target="../tags/tag119.xml"/><Relationship Id="rId9" Type="http://schemas.openxmlformats.org/officeDocument/2006/relationships/tags" Target="../tags/tag124.xml"/><Relationship Id="rId14" Type="http://schemas.openxmlformats.org/officeDocument/2006/relationships/tags" Target="../tags/tag12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" Type="http://schemas.openxmlformats.org/officeDocument/2006/relationships/tags" Target="../tags/tag132.xml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image" Target="../media/image28.jpeg"/><Relationship Id="rId3" Type="http://schemas.openxmlformats.org/officeDocument/2006/relationships/tags" Target="../tags/tag137.xml"/><Relationship Id="rId7" Type="http://schemas.openxmlformats.org/officeDocument/2006/relationships/tags" Target="../tags/tag141.xml"/><Relationship Id="rId12" Type="http://schemas.openxmlformats.org/officeDocument/2006/relationships/image" Target="../media/image27.jpeg"/><Relationship Id="rId2" Type="http://schemas.openxmlformats.org/officeDocument/2006/relationships/tags" Target="../tags/tag136.xml"/><Relationship Id="rId1" Type="http://schemas.openxmlformats.org/officeDocument/2006/relationships/tags" Target="../tags/tag135.xml"/><Relationship Id="rId6" Type="http://schemas.openxmlformats.org/officeDocument/2006/relationships/tags" Target="../tags/tag140.xml"/><Relationship Id="rId11" Type="http://schemas.openxmlformats.org/officeDocument/2006/relationships/image" Target="../media/image26.jpeg"/><Relationship Id="rId5" Type="http://schemas.openxmlformats.org/officeDocument/2006/relationships/tags" Target="../tags/tag139.xml"/><Relationship Id="rId10" Type="http://schemas.openxmlformats.org/officeDocument/2006/relationships/image" Target="../media/image25.jpeg"/><Relationship Id="rId4" Type="http://schemas.openxmlformats.org/officeDocument/2006/relationships/tags" Target="../tags/tag138.xml"/><Relationship Id="rId9" Type="http://schemas.openxmlformats.org/officeDocument/2006/relationships/image" Target="../media/image24.jpeg"/><Relationship Id="rId1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" Type="http://schemas.openxmlformats.org/officeDocument/2006/relationships/tags" Target="../tags/tag142.xml"/><Relationship Id="rId6" Type="http://schemas.openxmlformats.org/officeDocument/2006/relationships/image" Target="../media/image30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7.xml"/><Relationship Id="rId1" Type="http://schemas.openxmlformats.org/officeDocument/2006/relationships/tags" Target="../tags/tag14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9.xml"/><Relationship Id="rId1" Type="http://schemas.openxmlformats.org/officeDocument/2006/relationships/tags" Target="../tags/tag14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152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51.xml"/><Relationship Id="rId1" Type="http://schemas.openxmlformats.org/officeDocument/2006/relationships/tags" Target="../tags/tag150.xml"/><Relationship Id="rId6" Type="http://schemas.openxmlformats.org/officeDocument/2006/relationships/tags" Target="../tags/tag155.xml"/><Relationship Id="rId5" Type="http://schemas.openxmlformats.org/officeDocument/2006/relationships/tags" Target="../tags/tag154.xml"/><Relationship Id="rId4" Type="http://schemas.openxmlformats.org/officeDocument/2006/relationships/tags" Target="../tags/tag15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163.xml"/><Relationship Id="rId3" Type="http://schemas.openxmlformats.org/officeDocument/2006/relationships/tags" Target="../tags/tag158.xml"/><Relationship Id="rId7" Type="http://schemas.openxmlformats.org/officeDocument/2006/relationships/tags" Target="../tags/tag162.xml"/><Relationship Id="rId2" Type="http://schemas.openxmlformats.org/officeDocument/2006/relationships/tags" Target="../tags/tag157.xml"/><Relationship Id="rId1" Type="http://schemas.openxmlformats.org/officeDocument/2006/relationships/tags" Target="../tags/tag156.xml"/><Relationship Id="rId6" Type="http://schemas.openxmlformats.org/officeDocument/2006/relationships/tags" Target="../tags/tag161.xml"/><Relationship Id="rId5" Type="http://schemas.openxmlformats.org/officeDocument/2006/relationships/tags" Target="../tags/tag160.xml"/><Relationship Id="rId10" Type="http://schemas.openxmlformats.org/officeDocument/2006/relationships/image" Target="../media/image31.png"/><Relationship Id="rId4" Type="http://schemas.openxmlformats.org/officeDocument/2006/relationships/tags" Target="../tags/tag159.xml"/><Relationship Id="rId9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5.xml"/><Relationship Id="rId1" Type="http://schemas.openxmlformats.org/officeDocument/2006/relationships/tags" Target="../tags/tag16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7.xml"/><Relationship Id="rId1" Type="http://schemas.openxmlformats.org/officeDocument/2006/relationships/tags" Target="../tags/tag16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170.xml"/><Relationship Id="rId7" Type="http://schemas.openxmlformats.org/officeDocument/2006/relationships/image" Target="../media/image33.jpeg"/><Relationship Id="rId2" Type="http://schemas.openxmlformats.org/officeDocument/2006/relationships/tags" Target="../tags/tag169.xml"/><Relationship Id="rId1" Type="http://schemas.openxmlformats.org/officeDocument/2006/relationships/tags" Target="../tags/tag168.xml"/><Relationship Id="rId6" Type="http://schemas.openxmlformats.org/officeDocument/2006/relationships/image" Target="../media/image32.jpe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7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174.xml"/><Relationship Id="rId2" Type="http://schemas.openxmlformats.org/officeDocument/2006/relationships/tags" Target="../tags/tag173.xml"/><Relationship Id="rId1" Type="http://schemas.openxmlformats.org/officeDocument/2006/relationships/tags" Target="../tags/tag172.xml"/><Relationship Id="rId6" Type="http://schemas.openxmlformats.org/officeDocument/2006/relationships/image" Target="../media/image34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7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183.xml"/><Relationship Id="rId3" Type="http://schemas.openxmlformats.org/officeDocument/2006/relationships/tags" Target="../tags/tag178.xml"/><Relationship Id="rId7" Type="http://schemas.openxmlformats.org/officeDocument/2006/relationships/tags" Target="../tags/tag182.xml"/><Relationship Id="rId2" Type="http://schemas.openxmlformats.org/officeDocument/2006/relationships/tags" Target="../tags/tag177.xml"/><Relationship Id="rId1" Type="http://schemas.openxmlformats.org/officeDocument/2006/relationships/tags" Target="../tags/tag176.xml"/><Relationship Id="rId6" Type="http://schemas.openxmlformats.org/officeDocument/2006/relationships/tags" Target="../tags/tag181.xml"/><Relationship Id="rId11" Type="http://schemas.openxmlformats.org/officeDocument/2006/relationships/image" Target="../media/image36.png"/><Relationship Id="rId5" Type="http://schemas.openxmlformats.org/officeDocument/2006/relationships/tags" Target="../tags/tag180.xml"/><Relationship Id="rId10" Type="http://schemas.openxmlformats.org/officeDocument/2006/relationships/image" Target="../media/image35.png"/><Relationship Id="rId4" Type="http://schemas.openxmlformats.org/officeDocument/2006/relationships/tags" Target="../tags/tag179.xml"/><Relationship Id="rId9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191.xml"/><Relationship Id="rId13" Type="http://schemas.openxmlformats.org/officeDocument/2006/relationships/tags" Target="../tags/tag196.xml"/><Relationship Id="rId18" Type="http://schemas.openxmlformats.org/officeDocument/2006/relationships/image" Target="../media/image37.png"/><Relationship Id="rId3" Type="http://schemas.openxmlformats.org/officeDocument/2006/relationships/tags" Target="../tags/tag186.xml"/><Relationship Id="rId7" Type="http://schemas.openxmlformats.org/officeDocument/2006/relationships/tags" Target="../tags/tag190.xml"/><Relationship Id="rId12" Type="http://schemas.openxmlformats.org/officeDocument/2006/relationships/tags" Target="../tags/tag195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185.xml"/><Relationship Id="rId16" Type="http://schemas.openxmlformats.org/officeDocument/2006/relationships/tags" Target="../tags/tag199.xml"/><Relationship Id="rId1" Type="http://schemas.openxmlformats.org/officeDocument/2006/relationships/tags" Target="../tags/tag184.xml"/><Relationship Id="rId6" Type="http://schemas.openxmlformats.org/officeDocument/2006/relationships/tags" Target="../tags/tag189.xml"/><Relationship Id="rId11" Type="http://schemas.openxmlformats.org/officeDocument/2006/relationships/tags" Target="../tags/tag194.xml"/><Relationship Id="rId5" Type="http://schemas.openxmlformats.org/officeDocument/2006/relationships/tags" Target="../tags/tag188.xml"/><Relationship Id="rId15" Type="http://schemas.openxmlformats.org/officeDocument/2006/relationships/tags" Target="../tags/tag198.xml"/><Relationship Id="rId10" Type="http://schemas.openxmlformats.org/officeDocument/2006/relationships/tags" Target="../tags/tag193.xml"/><Relationship Id="rId4" Type="http://schemas.openxmlformats.org/officeDocument/2006/relationships/tags" Target="../tags/tag187.xml"/><Relationship Id="rId9" Type="http://schemas.openxmlformats.org/officeDocument/2006/relationships/tags" Target="../tags/tag192.xml"/><Relationship Id="rId14" Type="http://schemas.openxmlformats.org/officeDocument/2006/relationships/tags" Target="../tags/tag19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202.xml"/><Relationship Id="rId2" Type="http://schemas.openxmlformats.org/officeDocument/2006/relationships/tags" Target="../tags/tag201.xml"/><Relationship Id="rId1" Type="http://schemas.openxmlformats.org/officeDocument/2006/relationships/tags" Target="../tags/tag200.xml"/><Relationship Id="rId5" Type="http://schemas.openxmlformats.org/officeDocument/2006/relationships/image" Target="../media/image38.emf"/><Relationship Id="rId4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205.xml"/><Relationship Id="rId2" Type="http://schemas.openxmlformats.org/officeDocument/2006/relationships/tags" Target="../tags/tag204.xml"/><Relationship Id="rId1" Type="http://schemas.openxmlformats.org/officeDocument/2006/relationships/tags" Target="../tags/tag203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20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13" Type="http://schemas.openxmlformats.org/officeDocument/2006/relationships/diagramColors" Target="../diagrams/colors1.xml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12" Type="http://schemas.openxmlformats.org/officeDocument/2006/relationships/diagramQuickStyle" Target="../diagrams/quickStyle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11" Type="http://schemas.openxmlformats.org/officeDocument/2006/relationships/diagramLayout" Target="../diagrams/layout1.xml"/><Relationship Id="rId5" Type="http://schemas.openxmlformats.org/officeDocument/2006/relationships/tags" Target="../tags/tag16.xml"/><Relationship Id="rId10" Type="http://schemas.openxmlformats.org/officeDocument/2006/relationships/diagramData" Target="../diagrams/data1.xml"/><Relationship Id="rId4" Type="http://schemas.openxmlformats.org/officeDocument/2006/relationships/tags" Target="../tags/tag15.xml"/><Relationship Id="rId9" Type="http://schemas.openxmlformats.org/officeDocument/2006/relationships/slideLayout" Target="../slideLayouts/slideLayout2.xml"/><Relationship Id="rId14" Type="http://schemas.microsoft.com/office/2007/relationships/diagramDrawing" Target="../diagrams/drawing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12" Type="http://schemas.openxmlformats.org/officeDocument/2006/relationships/tags" Target="../tags/tag31.xml"/><Relationship Id="rId17" Type="http://schemas.openxmlformats.org/officeDocument/2006/relationships/image" Target="../media/image7.jpeg"/><Relationship Id="rId2" Type="http://schemas.openxmlformats.org/officeDocument/2006/relationships/tags" Target="../tags/tag21.xml"/><Relationship Id="rId16" Type="http://schemas.openxmlformats.org/officeDocument/2006/relationships/image" Target="../media/image6.jpeg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11" Type="http://schemas.openxmlformats.org/officeDocument/2006/relationships/tags" Target="../tags/tag30.xml"/><Relationship Id="rId5" Type="http://schemas.openxmlformats.org/officeDocument/2006/relationships/tags" Target="../tags/tag24.xml"/><Relationship Id="rId15" Type="http://schemas.openxmlformats.org/officeDocument/2006/relationships/image" Target="../media/image5.jpeg"/><Relationship Id="rId10" Type="http://schemas.openxmlformats.org/officeDocument/2006/relationships/tags" Target="../tags/tag29.xml"/><Relationship Id="rId4" Type="http://schemas.openxmlformats.org/officeDocument/2006/relationships/tags" Target="../tags/tag23.xml"/><Relationship Id="rId9" Type="http://schemas.openxmlformats.org/officeDocument/2006/relationships/tags" Target="../tags/tag28.xml"/><Relationship Id="rId1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image" Target="../media/image10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tags" Target="../tags/tag39.xml"/><Relationship Id="rId7" Type="http://schemas.openxmlformats.org/officeDocument/2006/relationships/slideLayout" Target="../slideLayouts/slideLayout7.xml"/><Relationship Id="rId2" Type="http://schemas.openxmlformats.org/officeDocument/2006/relationships/video" Target="file:///F:\&#20061;&#24180;&#32423;&#19978;&#23398;&#26399;\&#31532;&#21313;&#19977;&#31456;&#21147;&#21644;&#26426;&#26800;\&#31532;&#19968;&#33410;%20%20&#21147;&#12289;&#24377;&#21147;\8-1-1.mpg" TargetMode="External"/><Relationship Id="rId1" Type="http://schemas.microsoft.com/office/2007/relationships/media" Target="file:///F:\&#20061;&#24180;&#32423;&#19978;&#23398;&#26399;\&#31532;&#21313;&#19977;&#31456;&#21147;&#21644;&#26426;&#26800;\&#31532;&#19968;&#33410;%20%20&#21147;&#12289;&#24377;&#21147;\8-1-1.mpg" TargetMode="Externa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3" Type="http://schemas.openxmlformats.org/officeDocument/2006/relationships/tags" Target="../tags/tag48.xml"/><Relationship Id="rId7" Type="http://schemas.openxmlformats.org/officeDocument/2006/relationships/tags" Target="../tags/tag52.xml"/><Relationship Id="rId2" Type="http://schemas.openxmlformats.org/officeDocument/2006/relationships/tags" Target="../tags/tag47.xml"/><Relationship Id="rId1" Type="http://schemas.openxmlformats.org/officeDocument/2006/relationships/vmlDrawing" Target="../drawings/vmlDrawing1.vml"/><Relationship Id="rId6" Type="http://schemas.openxmlformats.org/officeDocument/2006/relationships/tags" Target="../tags/tag51.xml"/><Relationship Id="rId11" Type="http://schemas.openxmlformats.org/officeDocument/2006/relationships/image" Target="../media/image12.wmf"/><Relationship Id="rId5" Type="http://schemas.openxmlformats.org/officeDocument/2006/relationships/tags" Target="../tags/tag50.xml"/><Relationship Id="rId10" Type="http://schemas.openxmlformats.org/officeDocument/2006/relationships/oleObject" Target="../embeddings/oleObject1.bin"/><Relationship Id="rId4" Type="http://schemas.openxmlformats.org/officeDocument/2006/relationships/tags" Target="../tags/tag49.xml"/><Relationship Id="rId9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2920186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029325" y="2805589"/>
            <a:ext cx="3258979" cy="3251359"/>
          </a:xfrm>
          <a:prstGeom prst="rect">
            <a:avLst/>
          </a:prstGeom>
        </p:spPr>
      </p:pic>
      <p:sp>
        <p:nvSpPr>
          <p:cNvPr id="8195" name="Text Box 50"/>
          <p:cNvSpPr txBox="1"/>
          <p:nvPr>
            <p:custDataLst>
              <p:tags r:id="rId2"/>
            </p:custDataLst>
          </p:nvPr>
        </p:nvSpPr>
        <p:spPr>
          <a:xfrm>
            <a:off x="1058545" y="1573530"/>
            <a:ext cx="7592695" cy="108177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 altLang="zh-CN" sz="5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6.3 </a:t>
            </a:r>
            <a:r>
              <a:rPr lang="zh-CN" altLang="en-US" sz="5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弹力与弹簧测力计</a:t>
            </a:r>
          </a:p>
        </p:txBody>
      </p:sp>
    </p:spTree>
    <p:extLst>
      <p:ext uri="{BB962C8B-B14F-4D97-AF65-F5344CB8AC3E}">
        <p14:creationId xmlns:p14="http://schemas.microsoft.com/office/powerpoint/2010/main" val="21596723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301" name="Text Box 13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23850" y="1917700"/>
            <a:ext cx="8729663" cy="1901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altLang="zh-CN" sz="4000" b="1">
                <a:solidFill>
                  <a:srgbClr val="FF0000"/>
                </a:solidFill>
                <a:latin typeface="微软雅黑" charset="-122"/>
                <a:ea typeface="微软雅黑" charset="-122"/>
              </a:rPr>
              <a:t>4</a:t>
            </a:r>
            <a:r>
              <a:rPr lang="zh-CN" altLang="en-US" sz="4000" b="1">
                <a:solidFill>
                  <a:srgbClr val="FF0000"/>
                </a:solidFill>
                <a:latin typeface="微软雅黑" charset="-122"/>
                <a:ea typeface="微软雅黑" charset="-122"/>
              </a:rPr>
              <a:t>、弹力的种类：</a:t>
            </a:r>
          </a:p>
          <a:p>
            <a:pPr>
              <a:buFont typeface="Wingdings" pitchFamily="2" charset="2"/>
              <a:buChar char="Ø"/>
            </a:pPr>
            <a:endParaRPr lang="zh-CN" altLang="en-US" sz="4000" b="1">
              <a:solidFill>
                <a:srgbClr val="FF0000"/>
              </a:solidFill>
              <a:latin typeface="微软雅黑" charset="-122"/>
              <a:ea typeface="微软雅黑" charset="-122"/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sz="3600" b="1">
                <a:solidFill>
                  <a:schemeClr val="tx2"/>
                </a:solidFill>
                <a:latin typeface="微软雅黑" charset="-122"/>
                <a:ea typeface="微软雅黑" charset="-122"/>
              </a:rPr>
              <a:t>推力、拉力、提力、压力、支持力。</a:t>
            </a:r>
          </a:p>
        </p:txBody>
      </p:sp>
    </p:spTree>
    <p:extLst>
      <p:ext uri="{BB962C8B-B14F-4D97-AF65-F5344CB8AC3E}">
        <p14:creationId xmlns:p14="http://schemas.microsoft.com/office/powerpoint/2010/main" val="290730495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0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/>
          <p:nvPr>
            <p:custDataLst>
              <p:tags r:id="rId1"/>
            </p:custDataLst>
          </p:nvPr>
        </p:nvSpPr>
        <p:spPr>
          <a:xfrm>
            <a:off x="264478" y="461645"/>
            <a:ext cx="8686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</a:rPr>
              <a:t>辨析：</a:t>
            </a:r>
            <a:r>
              <a:rPr lang="zh-CN" altLang="en-US" sz="2800" b="1">
                <a:latin typeface="楷体_GB2312" pitchFamily="49" charset="-122"/>
              </a:rPr>
              <a:t>下图中哪些物体间的作用力属于弹力？</a:t>
            </a:r>
          </a:p>
        </p:txBody>
      </p:sp>
      <p:sp>
        <p:nvSpPr>
          <p:cNvPr id="9219" name="Text Box 3"/>
          <p:cNvSpPr txBox="1"/>
          <p:nvPr>
            <p:custDataLst>
              <p:tags r:id="rId2"/>
            </p:custDataLst>
          </p:nvPr>
        </p:nvSpPr>
        <p:spPr>
          <a:xfrm>
            <a:off x="508953" y="5476240"/>
            <a:ext cx="7993062" cy="95313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990000"/>
                </a:solidFill>
                <a:latin typeface="宋体" pitchFamily="2" charset="-122"/>
              </a:rPr>
              <a:t>可见：压力、推力、拉力、支持力都属于弹力，弹力广泛地存在于生活中。</a:t>
            </a:r>
          </a:p>
        </p:txBody>
      </p:sp>
      <p:grpSp>
        <p:nvGrpSpPr>
          <p:cNvPr id="13316" name="组合 9219"/>
          <p:cNvGrpSpPr/>
          <p:nvPr>
            <p:custDataLst>
              <p:tags r:id="rId3"/>
            </p:custDataLst>
          </p:nvPr>
        </p:nvGrpSpPr>
        <p:grpSpPr>
          <a:xfrm>
            <a:off x="348615" y="1223010"/>
            <a:ext cx="8153400" cy="3937000"/>
            <a:chOff x="288" y="1104"/>
            <a:chExt cx="5136" cy="2480"/>
          </a:xfrm>
        </p:grpSpPr>
        <p:pic>
          <p:nvPicPr>
            <p:cNvPr id="13321" name="Picture 11" descr="2009020309480947361500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>
              <a:off x="1968" y="1117"/>
              <a:ext cx="2001" cy="118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22" name="Picture 6" descr="e44c70d3a3b616f18ee960a49da88279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6"/>
            <a:stretch>
              <a:fillRect/>
            </a:stretch>
          </p:blipFill>
          <p:spPr>
            <a:xfrm>
              <a:off x="3744" y="1104"/>
              <a:ext cx="1680" cy="1200"/>
            </a:xfrm>
            <a:prstGeom prst="rect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pic>
          <p:nvPicPr>
            <p:cNvPr id="13323" name="Picture 7" descr="4533950_352d4d71d7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7"/>
            <a:stretch>
              <a:fillRect/>
            </a:stretch>
          </p:blipFill>
          <p:spPr>
            <a:xfrm>
              <a:off x="288" y="1104"/>
              <a:ext cx="1632" cy="12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24" name="Picture 8" descr="磁铁吸引铁钉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8"/>
            <a:stretch>
              <a:fillRect/>
            </a:stretch>
          </p:blipFill>
          <p:spPr>
            <a:xfrm>
              <a:off x="1968" y="2384"/>
              <a:ext cx="1728" cy="12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25" name="Picture 9" descr="251288_wcl20080420-jingming-45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9"/>
            <a:stretch>
              <a:fillRect/>
            </a:stretch>
          </p:blipFill>
          <p:spPr>
            <a:xfrm>
              <a:off x="288" y="2384"/>
              <a:ext cx="1632" cy="12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26" name="Picture 10" descr="123bizhi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20"/>
            <a:stretch>
              <a:fillRect/>
            </a:stretch>
          </p:blipFill>
          <p:spPr>
            <a:xfrm>
              <a:off x="3744" y="2384"/>
              <a:ext cx="1680" cy="119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27" name="矩形 9226"/>
            <p:cNvSpPr/>
            <p:nvPr>
              <p:custDataLst>
                <p:tags r:id="rId13"/>
              </p:custDataLst>
            </p:nvPr>
          </p:nvSpPr>
          <p:spPr>
            <a:xfrm>
              <a:off x="3696" y="1117"/>
              <a:ext cx="46" cy="1179"/>
            </a:xfrm>
            <a:prstGeom prst="rect">
              <a:avLst/>
            </a:prstGeom>
            <a:solidFill>
              <a:srgbClr val="CDFFFF"/>
            </a:solidFill>
            <a:ln w="9525" cap="flat" cmpd="sng">
              <a:solidFill>
                <a:srgbClr val="CD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Arial" pitchFamily="34" charset="0"/>
              </a:endParaRPr>
            </a:p>
          </p:txBody>
        </p:sp>
      </p:grpSp>
      <p:pic>
        <p:nvPicPr>
          <p:cNvPr id="11" name="Picture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0600" y="3711575"/>
            <a:ext cx="1722438" cy="1947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00800" y="1628775"/>
            <a:ext cx="1722438" cy="1947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77000" y="3686175"/>
            <a:ext cx="1722438" cy="1947863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261051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6"/>
          <p:cNvSpPr txBox="1"/>
          <p:nvPr>
            <p:custDataLst>
              <p:tags r:id="rId1"/>
            </p:custDataLst>
          </p:nvPr>
        </p:nvSpPr>
        <p:spPr>
          <a:xfrm>
            <a:off x="500063" y="3332163"/>
            <a:ext cx="8072437" cy="2651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latin typeface="宋体" pitchFamily="2" charset="-122"/>
                <a:ea typeface="仿宋" panose="02010609060101010101" charset="-122"/>
              </a:rPr>
              <a:t>物体发生弹性形变时：</a:t>
            </a:r>
          </a:p>
          <a:p>
            <a:pPr>
              <a:lnSpc>
                <a:spcPct val="130000"/>
              </a:lnSpc>
            </a:pPr>
            <a:r>
              <a:rPr lang="zh-CN" altLang="en-US" sz="3200" b="1">
                <a:latin typeface="宋体" pitchFamily="2" charset="-122"/>
                <a:ea typeface="仿宋" panose="02010609060101010101" charset="-122"/>
              </a:rPr>
              <a:t>  物体的</a:t>
            </a:r>
            <a:r>
              <a:rPr lang="zh-CN" altLang="en-US" sz="3200" b="1">
                <a:solidFill>
                  <a:srgbClr val="FF00FF"/>
                </a:solidFill>
                <a:latin typeface="宋体" pitchFamily="2" charset="-122"/>
                <a:ea typeface="仿宋" panose="02010609060101010101" charset="-122"/>
              </a:rPr>
              <a:t>弹性有一定的限度</a:t>
            </a:r>
            <a:r>
              <a:rPr lang="zh-CN" altLang="en-US" sz="3200" b="1">
                <a:latin typeface="宋体" pitchFamily="2" charset="-122"/>
                <a:ea typeface="仿宋" panose="02010609060101010101" charset="-122"/>
              </a:rPr>
              <a:t>。</a:t>
            </a:r>
          </a:p>
          <a:p>
            <a:pPr>
              <a:lnSpc>
                <a:spcPct val="130000"/>
              </a:lnSpc>
            </a:pPr>
            <a:r>
              <a:rPr lang="zh-CN" altLang="en-US" sz="3200" b="1">
                <a:latin typeface="宋体" pitchFamily="2" charset="-122"/>
                <a:ea typeface="仿宋" panose="02010609060101010101" charset="-122"/>
              </a:rPr>
              <a:t>  在弹性限度内，外力越大，物体的形变就越 </a:t>
            </a:r>
            <a:r>
              <a:rPr lang="zh-CN" altLang="en-US" sz="3200" b="1" u="sng">
                <a:latin typeface="宋体" pitchFamily="2" charset="-122"/>
                <a:ea typeface="仿宋" panose="02010609060101010101" charset="-122"/>
              </a:rPr>
              <a:t>      </a:t>
            </a:r>
            <a:r>
              <a:rPr lang="zh-CN" altLang="en-US" sz="3200" b="1">
                <a:latin typeface="宋体" pitchFamily="2" charset="-122"/>
                <a:ea typeface="仿宋" panose="02010609060101010101" charset="-122"/>
              </a:rPr>
              <a:t>。</a:t>
            </a:r>
          </a:p>
        </p:txBody>
      </p:sp>
      <p:sp>
        <p:nvSpPr>
          <p:cNvPr id="7" name="Rectangle 10"/>
          <p:cNvSpPr/>
          <p:nvPr>
            <p:custDataLst>
              <p:tags r:id="rId2"/>
            </p:custDataLst>
          </p:nvPr>
        </p:nvSpPr>
        <p:spPr>
          <a:xfrm>
            <a:off x="1461770" y="5273993"/>
            <a:ext cx="541338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宋体" pitchFamily="2" charset="-122"/>
              </a:rPr>
              <a:t>大</a:t>
            </a:r>
          </a:p>
        </p:txBody>
      </p:sp>
      <p:sp>
        <p:nvSpPr>
          <p:cNvPr id="8" name="Text Box 1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00063" y="1196975"/>
            <a:ext cx="7959725" cy="20177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弹簧的弹性</a:t>
            </a:r>
            <a:r>
              <a:rPr kumimoji="0" lang="zh-CN" altLang="en-US" sz="3200" b="1" i="0" u="sng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            　　  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在弹性限度内，弹簧受到的拉力越大</a:t>
            </a: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,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弹簧的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伸长量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就越</a:t>
            </a: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_____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。</a:t>
            </a:r>
          </a:p>
        </p:txBody>
      </p:sp>
      <p:sp>
        <p:nvSpPr>
          <p:cNvPr id="10" name="Rectangle 17"/>
          <p:cNvSpPr/>
          <p:nvPr>
            <p:custDataLst>
              <p:tags r:id="rId4"/>
            </p:custDataLst>
          </p:nvPr>
        </p:nvSpPr>
        <p:spPr>
          <a:xfrm>
            <a:off x="3276600" y="2492375"/>
            <a:ext cx="79851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latin typeface="宋体" pitchFamily="2" charset="-122"/>
              </a:rPr>
              <a:t>大</a:t>
            </a:r>
          </a:p>
        </p:txBody>
      </p:sp>
      <p:sp>
        <p:nvSpPr>
          <p:cNvPr id="11" name="TextBox 10"/>
          <p:cNvSpPr txBox="1"/>
          <p:nvPr>
            <p:custDataLst>
              <p:tags r:id="rId5"/>
            </p:custDataLst>
          </p:nvPr>
        </p:nvSpPr>
        <p:spPr>
          <a:xfrm>
            <a:off x="2771775" y="1196975"/>
            <a:ext cx="2224088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latin typeface="宋体" pitchFamily="2" charset="-122"/>
              </a:rPr>
              <a:t>有一定限度</a:t>
            </a:r>
          </a:p>
        </p:txBody>
      </p:sp>
      <p:sp>
        <p:nvSpPr>
          <p:cNvPr id="14343" name="TextBox 3"/>
          <p:cNvSpPr txBox="1"/>
          <p:nvPr>
            <p:custDataLst>
              <p:tags r:id="rId6"/>
            </p:custDataLst>
          </p:nvPr>
        </p:nvSpPr>
        <p:spPr>
          <a:xfrm>
            <a:off x="81598" y="188278"/>
            <a:ext cx="6726555" cy="6756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800" b="1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  </a:t>
            </a:r>
            <a:r>
              <a:rPr lang="en-US" altLang="zh-CN" sz="3800" b="1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5</a:t>
            </a:r>
            <a:r>
              <a:rPr lang="zh-CN" altLang="en-US" sz="3800" b="1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、弹性限度、拉力与伸长量</a:t>
            </a:r>
          </a:p>
        </p:txBody>
      </p:sp>
    </p:spTree>
    <p:extLst>
      <p:ext uri="{BB962C8B-B14F-4D97-AF65-F5344CB8AC3E}">
        <p14:creationId xmlns:p14="http://schemas.microsoft.com/office/powerpoint/2010/main" val="2174703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2"/>
          <p:cNvSpPr txBox="1"/>
          <p:nvPr>
            <p:custDataLst>
              <p:tags r:id="rId1"/>
            </p:custDataLst>
          </p:nvPr>
        </p:nvSpPr>
        <p:spPr>
          <a:xfrm>
            <a:off x="323850" y="1484313"/>
            <a:ext cx="4143375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3200" b="1" u="sng">
                <a:solidFill>
                  <a:schemeClr val="hlink"/>
                </a:solidFill>
                <a:latin typeface="宋体" pitchFamily="2" charset="-122"/>
                <a:ea typeface="楷体_GB2312" pitchFamily="49" charset="-122"/>
              </a:rPr>
              <a:t>原理</a:t>
            </a:r>
            <a:r>
              <a:rPr lang="zh-CN" altLang="en-US" sz="3200" b="1">
                <a:latin typeface="宋体" pitchFamily="2" charset="-122"/>
                <a:ea typeface="楷体_GB2312" pitchFamily="49" charset="-122"/>
              </a:rPr>
              <a:t>：在弹性限度内，弹簧受到的拉力越大，弹簧的</a:t>
            </a:r>
            <a:r>
              <a:rPr lang="zh-CN" altLang="en-US" sz="3200" b="1">
                <a:solidFill>
                  <a:srgbClr val="FF3300"/>
                </a:solidFill>
                <a:latin typeface="宋体" pitchFamily="2" charset="-122"/>
                <a:ea typeface="楷体_GB2312" pitchFamily="49" charset="-122"/>
              </a:rPr>
              <a:t>伸长量</a:t>
            </a:r>
            <a:r>
              <a:rPr lang="zh-CN" altLang="en-US" sz="3200" b="1">
                <a:latin typeface="宋体" pitchFamily="2" charset="-122"/>
                <a:ea typeface="楷体_GB2312" pitchFamily="49" charset="-122"/>
              </a:rPr>
              <a:t>就越长。</a:t>
            </a:r>
          </a:p>
        </p:txBody>
      </p:sp>
      <p:pic>
        <p:nvPicPr>
          <p:cNvPr id="9224" name="Picture 8" descr="http://flash.360edu.com/chuzhong/17/jujiaoxinkechen/jiaoxuesheji/images/tanhuangcheng.jp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5143500" y="1628775"/>
            <a:ext cx="3181350" cy="40862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7" name="直接箭头连接符 16"/>
          <p:cNvCxnSpPr/>
          <p:nvPr>
            <p:custDataLst>
              <p:tags r:id="rId3"/>
            </p:custDataLst>
          </p:nvPr>
        </p:nvCxnSpPr>
        <p:spPr>
          <a:xfrm>
            <a:off x="6786563" y="3214688"/>
            <a:ext cx="1000125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>
            <p:custDataLst>
              <p:tags r:id="rId4"/>
            </p:custDataLst>
          </p:nvPr>
        </p:nvCxnSpPr>
        <p:spPr>
          <a:xfrm rot="10800000">
            <a:off x="5572125" y="3429000"/>
            <a:ext cx="928688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>
            <p:custDataLst>
              <p:tags r:id="rId5"/>
            </p:custDataLst>
          </p:nvPr>
        </p:nvCxnSpPr>
        <p:spPr>
          <a:xfrm>
            <a:off x="7000875" y="4214813"/>
            <a:ext cx="785813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>
            <p:custDataLst>
              <p:tags r:id="rId6"/>
            </p:custDataLst>
          </p:nvPr>
        </p:nvCxnSpPr>
        <p:spPr>
          <a:xfrm rot="10800000">
            <a:off x="5715000" y="5357813"/>
            <a:ext cx="928688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>
            <p:custDataLst>
              <p:tags r:id="rId7"/>
            </p:custDataLst>
          </p:nvPr>
        </p:nvSpPr>
        <p:spPr>
          <a:xfrm>
            <a:off x="7858125" y="2976563"/>
            <a:ext cx="898525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990000"/>
                </a:solidFill>
                <a:latin typeface="宋体" pitchFamily="2" charset="-122"/>
              </a:rPr>
              <a:t>弹簧</a:t>
            </a:r>
          </a:p>
        </p:txBody>
      </p:sp>
      <p:sp>
        <p:nvSpPr>
          <p:cNvPr id="25" name="TextBox 24"/>
          <p:cNvSpPr txBox="1"/>
          <p:nvPr>
            <p:custDataLst>
              <p:tags r:id="rId8"/>
            </p:custDataLst>
          </p:nvPr>
        </p:nvSpPr>
        <p:spPr>
          <a:xfrm>
            <a:off x="7837488" y="3976688"/>
            <a:ext cx="1255712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990000"/>
                </a:solidFill>
                <a:latin typeface="宋体" pitchFamily="2" charset="-122"/>
              </a:rPr>
              <a:t>刻度盘</a:t>
            </a:r>
          </a:p>
        </p:txBody>
      </p:sp>
      <p:sp>
        <p:nvSpPr>
          <p:cNvPr id="26" name="TextBox 25"/>
          <p:cNvSpPr txBox="1"/>
          <p:nvPr>
            <p:custDataLst>
              <p:tags r:id="rId9"/>
            </p:custDataLst>
          </p:nvPr>
        </p:nvSpPr>
        <p:spPr>
          <a:xfrm>
            <a:off x="4714875" y="3190875"/>
            <a:ext cx="8985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990000"/>
                </a:solidFill>
                <a:latin typeface="宋体" pitchFamily="2" charset="-122"/>
              </a:rPr>
              <a:t>指针</a:t>
            </a:r>
          </a:p>
        </p:txBody>
      </p:sp>
      <p:sp>
        <p:nvSpPr>
          <p:cNvPr id="27" name="TextBox 26"/>
          <p:cNvSpPr txBox="1"/>
          <p:nvPr>
            <p:custDataLst>
              <p:tags r:id="rId10"/>
            </p:custDataLst>
          </p:nvPr>
        </p:nvSpPr>
        <p:spPr>
          <a:xfrm>
            <a:off x="4737100" y="5072063"/>
            <a:ext cx="898525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990000"/>
                </a:solidFill>
                <a:latin typeface="宋体" pitchFamily="2" charset="-122"/>
              </a:rPr>
              <a:t>挂钩</a:t>
            </a:r>
          </a:p>
        </p:txBody>
      </p:sp>
      <p:sp>
        <p:nvSpPr>
          <p:cNvPr id="29" name="TextBox 28"/>
          <p:cNvSpPr txBox="1"/>
          <p:nvPr>
            <p:custDataLst>
              <p:tags r:id="rId11"/>
            </p:custDataLst>
          </p:nvPr>
        </p:nvSpPr>
        <p:spPr>
          <a:xfrm>
            <a:off x="395288" y="4076700"/>
            <a:ext cx="4214812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Times New Roman" pitchFamily="18" charset="0"/>
                <a:ea typeface="仿宋" panose="02010609060101010101" charset="-122"/>
              </a:rPr>
              <a:t>2</a:t>
            </a:r>
            <a:r>
              <a:rPr lang="zh-CN" altLang="en-US" sz="3200" b="1">
                <a:latin typeface="Times New Roman" pitchFamily="18" charset="0"/>
                <a:ea typeface="仿宋" panose="02010609060101010101" charset="-122"/>
              </a:rPr>
              <a:t>、</a:t>
            </a:r>
            <a:r>
              <a:rPr lang="zh-CN" altLang="en-US" sz="3200" b="1" u="sng">
                <a:solidFill>
                  <a:schemeClr val="hlink"/>
                </a:solidFill>
                <a:latin typeface="宋体" pitchFamily="2" charset="-122"/>
                <a:ea typeface="仿宋" panose="02010609060101010101" charset="-122"/>
              </a:rPr>
              <a:t>构</a:t>
            </a:r>
            <a:r>
              <a:rPr lang="zh-CN" altLang="en-US" sz="3200" b="1" u="sng">
                <a:solidFill>
                  <a:schemeClr val="hlink"/>
                </a:solidFill>
                <a:latin typeface="宋体" pitchFamily="2" charset="-122"/>
                <a:ea typeface="仿宋" panose="02010609060101010101" charset="-122"/>
                <a:hlinkClick r:id="rId15" action="ppaction://hlinkfile"/>
              </a:rPr>
              <a:t>造</a:t>
            </a:r>
            <a:r>
              <a:rPr lang="zh-CN" altLang="en-US" sz="3200" b="1">
                <a:latin typeface="宋体" pitchFamily="2" charset="-122"/>
                <a:ea typeface="仿宋" panose="02010609060101010101" charset="-122"/>
              </a:rPr>
              <a:t>：主要由刻度盘、弹簧、指针、挂钩等组成。</a:t>
            </a:r>
          </a:p>
        </p:txBody>
      </p:sp>
      <p:sp>
        <p:nvSpPr>
          <p:cNvPr id="3" name="文本框 22531"/>
          <p:cNvSpPr txBox="1"/>
          <p:nvPr>
            <p:custDataLst>
              <p:tags r:id="rId12"/>
            </p:custDataLst>
          </p:nvPr>
        </p:nvSpPr>
        <p:spPr>
          <a:xfrm>
            <a:off x="250508" y="267018"/>
            <a:ext cx="396081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Arial" pitchFamily="34" charset="0"/>
              </a:rPr>
              <a:t>四、弹簧测力计</a:t>
            </a:r>
          </a:p>
        </p:txBody>
      </p:sp>
    </p:spTree>
    <p:extLst>
      <p:ext uri="{BB962C8B-B14F-4D97-AF65-F5344CB8AC3E}">
        <p14:creationId xmlns:p14="http://schemas.microsoft.com/office/powerpoint/2010/main" val="2027976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res.tongyi.com/resources/article/student/others/0108/c2/21.files/image047.jp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588125" y="1201738"/>
            <a:ext cx="1928813" cy="5322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TextBox 4"/>
          <p:cNvSpPr txBox="1"/>
          <p:nvPr>
            <p:custDataLst>
              <p:tags r:id="rId2"/>
            </p:custDataLst>
          </p:nvPr>
        </p:nvSpPr>
        <p:spPr>
          <a:xfrm>
            <a:off x="611188" y="1484313"/>
            <a:ext cx="5832475" cy="2011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latin typeface="Times New Roman" pitchFamily="18" charset="0"/>
                <a:ea typeface="仿宋" panose="02010609060101010101" charset="-122"/>
              </a:rPr>
              <a:t>3</a:t>
            </a:r>
            <a:r>
              <a:rPr lang="zh-CN" altLang="en-US" sz="3200" b="1">
                <a:latin typeface="Times New Roman" pitchFamily="18" charset="0"/>
                <a:ea typeface="仿宋" panose="02010609060101010101" charset="-122"/>
              </a:rPr>
              <a:t>、</a:t>
            </a:r>
            <a:r>
              <a:rPr lang="zh-CN" altLang="en-US" sz="3200" b="1">
                <a:latin typeface="仿宋" panose="02010609060101010101" charset="-122"/>
                <a:ea typeface="仿宋" panose="02010609060101010101" charset="-122"/>
              </a:rPr>
              <a:t>认清弹簧测力计的</a:t>
            </a:r>
            <a:r>
              <a:rPr lang="zh-CN" altLang="en-US" sz="32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</a:rPr>
              <a:t>量程</a:t>
            </a:r>
            <a:r>
              <a:rPr lang="zh-CN" altLang="en-US" sz="3200" b="1">
                <a:latin typeface="仿宋" panose="02010609060101010101" charset="-122"/>
                <a:ea typeface="仿宋" panose="02010609060101010101" charset="-122"/>
              </a:rPr>
              <a:t>和</a:t>
            </a:r>
          </a:p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</a:rPr>
              <a:t>分度值</a:t>
            </a:r>
            <a:r>
              <a:rPr lang="zh-CN" altLang="en-US" sz="3200" b="1">
                <a:latin typeface="仿宋" panose="02010609060101010101" charset="-122"/>
                <a:ea typeface="仿宋" panose="02010609060101010101" charset="-122"/>
              </a:rPr>
              <a:t>。</a:t>
            </a:r>
          </a:p>
          <a:p>
            <a:pPr>
              <a:lnSpc>
                <a:spcPct val="130000"/>
              </a:lnSpc>
            </a:pPr>
            <a:r>
              <a:rPr lang="zh-CN" altLang="en-US" sz="3200" b="1">
                <a:latin typeface="仿宋" panose="02010609060101010101" charset="-122"/>
                <a:ea typeface="仿宋" panose="02010609060101010101" charset="-122"/>
              </a:rPr>
              <a:t>   不要超过弹簧测力计的量程</a:t>
            </a:r>
            <a:r>
              <a:rPr lang="zh-CN" altLang="en-US" sz="2800" b="1">
                <a:latin typeface="仿宋" panose="02010609060101010101" charset="-122"/>
                <a:ea typeface="仿宋" panose="02010609060101010101" charset="-122"/>
              </a:rPr>
              <a:t>。</a:t>
            </a:r>
            <a:r>
              <a:rPr lang="zh-CN" altLang="en-US" sz="3200" b="1">
                <a:latin typeface="仿宋" panose="02010609060101010101" charset="-122"/>
                <a:ea typeface="仿宋" panose="02010609060101010101" charset="-122"/>
              </a:rPr>
              <a:t> </a:t>
            </a:r>
          </a:p>
        </p:txBody>
      </p:sp>
      <p:sp>
        <p:nvSpPr>
          <p:cNvPr id="6" name="TextBox 5"/>
          <p:cNvSpPr txBox="1"/>
          <p:nvPr>
            <p:custDataLst>
              <p:tags r:id="rId3"/>
            </p:custDataLst>
          </p:nvPr>
        </p:nvSpPr>
        <p:spPr>
          <a:xfrm>
            <a:off x="788988" y="3545523"/>
            <a:ext cx="5118100" cy="26511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右侧弹簧测力计的</a:t>
            </a: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量  程：</a:t>
            </a:r>
            <a:r>
              <a:rPr kumimoji="0" lang="zh-CN" altLang="en-US" sz="3200" b="1" i="0" u="sng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              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；</a:t>
            </a: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分度值：</a:t>
            </a:r>
            <a:r>
              <a:rPr kumimoji="0" lang="zh-CN" altLang="en-US" sz="3200" b="1" i="0" u="sng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              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；</a:t>
            </a: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测量值：</a:t>
            </a:r>
            <a:r>
              <a:rPr kumimoji="0" lang="zh-CN" altLang="en-US" sz="3200" b="1" i="0" u="sng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              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。</a:t>
            </a:r>
          </a:p>
        </p:txBody>
      </p:sp>
      <p:sp>
        <p:nvSpPr>
          <p:cNvPr id="13317" name="TextBox 6"/>
          <p:cNvSpPr txBox="1"/>
          <p:nvPr>
            <p:custDataLst>
              <p:tags r:id="rId4"/>
            </p:custDataLst>
          </p:nvPr>
        </p:nvSpPr>
        <p:spPr>
          <a:xfrm>
            <a:off x="2633663" y="4324350"/>
            <a:ext cx="14414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Times New Roman" pitchFamily="18" charset="0"/>
              </a:rPr>
              <a:t>      </a:t>
            </a:r>
            <a:r>
              <a:rPr lang="en-US" altLang="zh-CN" sz="3200" b="1">
                <a:latin typeface="Times New Roman" pitchFamily="18" charset="0"/>
              </a:rPr>
              <a:t>5 N</a:t>
            </a:r>
          </a:p>
        </p:txBody>
      </p:sp>
      <p:sp>
        <p:nvSpPr>
          <p:cNvPr id="8" name="TextBox 7"/>
          <p:cNvSpPr txBox="1"/>
          <p:nvPr>
            <p:custDataLst>
              <p:tags r:id="rId5"/>
            </p:custDataLst>
          </p:nvPr>
        </p:nvSpPr>
        <p:spPr>
          <a:xfrm>
            <a:off x="2987675" y="4904105"/>
            <a:ext cx="1087438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Times New Roman" pitchFamily="18" charset="0"/>
              </a:rPr>
              <a:t>0.2 N</a:t>
            </a:r>
          </a:p>
        </p:txBody>
      </p:sp>
      <p:sp>
        <p:nvSpPr>
          <p:cNvPr id="9" name="TextBox 8"/>
          <p:cNvSpPr txBox="1"/>
          <p:nvPr>
            <p:custDataLst>
              <p:tags r:id="rId6"/>
            </p:custDataLst>
          </p:nvPr>
        </p:nvSpPr>
        <p:spPr>
          <a:xfrm>
            <a:off x="3082290" y="5483860"/>
            <a:ext cx="1087438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Times New Roman" pitchFamily="18" charset="0"/>
              </a:rPr>
              <a:t>1.4 N</a:t>
            </a:r>
          </a:p>
        </p:txBody>
      </p:sp>
    </p:spTree>
    <p:extLst>
      <p:ext uri="{BB962C8B-B14F-4D97-AF65-F5344CB8AC3E}">
        <p14:creationId xmlns:p14="http://schemas.microsoft.com/office/powerpoint/2010/main" val="3546812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文本框 14344"/>
          <p:cNvSpPr txBox="1"/>
          <p:nvPr>
            <p:custDataLst>
              <p:tags r:id="rId1"/>
            </p:custDataLst>
          </p:nvPr>
        </p:nvSpPr>
        <p:spPr>
          <a:xfrm>
            <a:off x="332105" y="868680"/>
            <a:ext cx="45593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itchFamily="34" charset="0"/>
            </a:pPr>
            <a:r>
              <a:rPr lang="en-US" altLang="zh-CN" sz="2800" b="1">
                <a:latin typeface="宋体" pitchFamily="2" charset="-122"/>
              </a:rPr>
              <a:t>4</a:t>
            </a:r>
            <a:r>
              <a:rPr lang="zh-CN" altLang="en-US" sz="2800" b="1">
                <a:latin typeface="宋体" pitchFamily="2" charset="-122"/>
              </a:rPr>
              <a:t>、弹簧测力计的使用方法</a:t>
            </a:r>
          </a:p>
        </p:txBody>
      </p:sp>
      <p:sp>
        <p:nvSpPr>
          <p:cNvPr id="14346" name="文本框 14345"/>
          <p:cNvSpPr txBox="1"/>
          <p:nvPr>
            <p:custDataLst>
              <p:tags r:id="rId2"/>
            </p:custDataLst>
          </p:nvPr>
        </p:nvSpPr>
        <p:spPr>
          <a:xfrm>
            <a:off x="144463" y="1700213"/>
            <a:ext cx="74517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buFont typeface="Arial" pitchFamily="34" charset="0"/>
            </a:pPr>
            <a:r>
              <a:rPr lang="zh-CN" altLang="en-US" sz="2800" b="1">
                <a:solidFill>
                  <a:srgbClr val="0707B9"/>
                </a:solidFill>
                <a:latin typeface="宋体" pitchFamily="2" charset="-122"/>
              </a:rPr>
              <a:t>(1)看清分度值和量程（不能超过量程）；</a:t>
            </a:r>
          </a:p>
        </p:txBody>
      </p:sp>
      <p:sp>
        <p:nvSpPr>
          <p:cNvPr id="14347" name="文本框 14346"/>
          <p:cNvSpPr txBox="1"/>
          <p:nvPr>
            <p:custDataLst>
              <p:tags r:id="rId3"/>
            </p:custDataLst>
          </p:nvPr>
        </p:nvSpPr>
        <p:spPr>
          <a:xfrm>
            <a:off x="142875" y="2276475"/>
            <a:ext cx="788511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buFont typeface="Arial" pitchFamily="34" charset="0"/>
            </a:pPr>
            <a:r>
              <a:rPr lang="en-US" altLang="zh-CN" sz="2800" b="1">
                <a:solidFill>
                  <a:srgbClr val="0707B9"/>
                </a:solidFill>
                <a:latin typeface="宋体" pitchFamily="2" charset="-122"/>
              </a:rPr>
              <a:t>(2)</a:t>
            </a:r>
            <a:r>
              <a:rPr lang="zh-CN" altLang="en-US" sz="2800" b="1">
                <a:solidFill>
                  <a:srgbClr val="0707B9"/>
                </a:solidFill>
                <a:latin typeface="宋体" pitchFamily="2" charset="-122"/>
              </a:rPr>
              <a:t>指针是否对准零刻线，若不是，应调零；</a:t>
            </a:r>
          </a:p>
        </p:txBody>
      </p:sp>
      <p:sp>
        <p:nvSpPr>
          <p:cNvPr id="14348" name="文本框 14347"/>
          <p:cNvSpPr txBox="1"/>
          <p:nvPr>
            <p:custDataLst>
              <p:tags r:id="rId4"/>
            </p:custDataLst>
          </p:nvPr>
        </p:nvSpPr>
        <p:spPr>
          <a:xfrm>
            <a:off x="179388" y="2781300"/>
            <a:ext cx="8785225" cy="1117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</a:pPr>
            <a:r>
              <a:rPr lang="zh-CN" altLang="en-US" sz="2800" b="1">
                <a:solidFill>
                  <a:srgbClr val="0707B9"/>
                </a:solidFill>
                <a:latin typeface="宋体" pitchFamily="2" charset="-122"/>
              </a:rPr>
              <a:t>(3)测量前，用手轻轻地来回拉动几次，避免指针、弹簧和外壳之间 的摩擦而影响测量的准确性；  </a:t>
            </a:r>
          </a:p>
        </p:txBody>
      </p:sp>
      <p:sp>
        <p:nvSpPr>
          <p:cNvPr id="14349" name="文本框 14348"/>
          <p:cNvSpPr txBox="1"/>
          <p:nvPr>
            <p:custDataLst>
              <p:tags r:id="rId5"/>
            </p:custDataLst>
          </p:nvPr>
        </p:nvSpPr>
        <p:spPr>
          <a:xfrm>
            <a:off x="176213" y="3933825"/>
            <a:ext cx="8716962" cy="1117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</a:pPr>
            <a:r>
              <a:rPr lang="en-US" altLang="zh-CN" sz="2800" b="1">
                <a:solidFill>
                  <a:srgbClr val="0707B9"/>
                </a:solidFill>
                <a:latin typeface="宋体" pitchFamily="2" charset="-122"/>
              </a:rPr>
              <a:t>(4)</a:t>
            </a:r>
            <a:r>
              <a:rPr lang="zh-CN" altLang="en-US" sz="2800" b="1">
                <a:solidFill>
                  <a:srgbClr val="0707B9"/>
                </a:solidFill>
                <a:latin typeface="宋体" pitchFamily="2" charset="-122"/>
              </a:rPr>
              <a:t>测量时，要使弹簧测力计受力方向沿弹簧的轴线方向；</a:t>
            </a:r>
          </a:p>
        </p:txBody>
      </p:sp>
      <p:sp>
        <p:nvSpPr>
          <p:cNvPr id="14350" name="文本框 14349"/>
          <p:cNvSpPr txBox="1"/>
          <p:nvPr>
            <p:custDataLst>
              <p:tags r:id="rId6"/>
            </p:custDataLst>
          </p:nvPr>
        </p:nvSpPr>
        <p:spPr>
          <a:xfrm>
            <a:off x="179388" y="5013325"/>
            <a:ext cx="8785225" cy="1117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</a:pPr>
            <a:r>
              <a:rPr lang="en-US" altLang="zh-CN" sz="2800" b="1">
                <a:solidFill>
                  <a:srgbClr val="0707B9"/>
                </a:solidFill>
                <a:latin typeface="宋体" pitchFamily="2" charset="-122"/>
              </a:rPr>
              <a:t>(5)</a:t>
            </a:r>
            <a:r>
              <a:rPr lang="zh-CN" altLang="en-US" sz="2800" b="1">
                <a:solidFill>
                  <a:srgbClr val="0707B9"/>
                </a:solidFill>
                <a:latin typeface="宋体" pitchFamily="2" charset="-122"/>
              </a:rPr>
              <a:t>读数时，视线必须与刻度面垂直（应保持测力计处于静止或匀速直线运动状态）。</a:t>
            </a:r>
          </a:p>
        </p:txBody>
      </p:sp>
      <p:sp>
        <p:nvSpPr>
          <p:cNvPr id="5" name="矩形 4"/>
          <p:cNvSpPr/>
          <p:nvPr>
            <p:custDataLst>
              <p:tags r:id="rId7"/>
            </p:custDataLst>
          </p:nvPr>
        </p:nvSpPr>
        <p:spPr>
          <a:xfrm>
            <a:off x="422593" y="6043930"/>
            <a:ext cx="7524750" cy="604838"/>
          </a:xfrm>
          <a:prstGeom prst="rect">
            <a:avLst/>
          </a:prstGeom>
          <a:ln>
            <a:solidFill>
              <a:srgbClr val="7030A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使用时注意：看、调、测、读四个环节。</a:t>
            </a:r>
          </a:p>
        </p:txBody>
      </p:sp>
    </p:spTree>
    <p:extLst>
      <p:ext uri="{BB962C8B-B14F-4D97-AF65-F5344CB8AC3E}">
        <p14:creationId xmlns:p14="http://schemas.microsoft.com/office/powerpoint/2010/main" val="4144267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6" grpId="0"/>
      <p:bldP spid="14347" grpId="0"/>
      <p:bldP spid="14348" grpId="0"/>
      <p:bldP spid="14349" grpId="0"/>
      <p:bldP spid="14350" grpId="0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580063" y="3500438"/>
            <a:ext cx="2087562" cy="201612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rgbClr val="990000"/>
            </a:outerShdw>
          </a:effectLst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  <a:buFont typeface="Arial" pitchFamily="34" charset="0"/>
              <a:buNone/>
              <a:defRPr/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34818" name="Group 3"/>
          <p:cNvGrpSpPr/>
          <p:nvPr>
            <p:custDataLst>
              <p:tags r:id="rId2"/>
            </p:custDataLst>
          </p:nvPr>
        </p:nvGrpSpPr>
        <p:grpSpPr>
          <a:xfrm>
            <a:off x="941388" y="0"/>
            <a:ext cx="3990975" cy="6237288"/>
            <a:chOff x="0" y="0"/>
            <a:chExt cx="2741" cy="4320"/>
          </a:xfrm>
        </p:grpSpPr>
        <p:pic>
          <p:nvPicPr>
            <p:cNvPr id="34821" name="Picture 4" descr="5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9"/>
            <a:srcRect b="36060"/>
            <a:stretch>
              <a:fillRect/>
            </a:stretch>
          </p:blipFill>
          <p:spPr bwMode="auto">
            <a:xfrm>
              <a:off x="0" y="0"/>
              <a:ext cx="1558" cy="43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34822" name="Text Box 5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998" y="3916"/>
              <a:ext cx="1224" cy="40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 typeface="Arial" pitchFamily="34" charset="0"/>
                <a:buNone/>
              </a:pPr>
              <a:r>
                <a:rPr lang="en-US" altLang="zh-CN" sz="3600">
                  <a:solidFill>
                    <a:srgbClr val="FF0000"/>
                  </a:solidFill>
                </a:rPr>
                <a:t>F= </a:t>
              </a:r>
              <a:r>
                <a:rPr lang="zh-CN" altLang="en-US" sz="3600">
                  <a:solidFill>
                    <a:srgbClr val="FF0000"/>
                  </a:solidFill>
                </a:rPr>
                <a:t>？</a:t>
              </a:r>
              <a:r>
                <a:rPr lang="en-US" altLang="zh-CN" sz="3600">
                  <a:solidFill>
                    <a:srgbClr val="FF0000"/>
                  </a:solidFill>
                </a:rPr>
                <a:t>N</a:t>
              </a:r>
            </a:p>
          </p:txBody>
        </p:sp>
        <p:sp>
          <p:nvSpPr>
            <p:cNvPr id="34823" name="AutoShape 6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1452" y="164"/>
              <a:ext cx="1289" cy="1022"/>
            </a:xfrm>
            <a:prstGeom prst="wedgeRoundRectCallout">
              <a:avLst>
                <a:gd name="adj1" fmla="val -77310"/>
                <a:gd name="adj2" fmla="val 69375"/>
                <a:gd name="adj3" fmla="val 16667"/>
              </a:avLst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>
                <a:buFont typeface="Arial" pitchFamily="34" charset="0"/>
                <a:buNone/>
              </a:pPr>
              <a:r>
                <a:rPr lang="zh-CN" altLang="en-US" sz="2400"/>
                <a:t>               </a:t>
              </a:r>
            </a:p>
            <a:p>
              <a:pPr>
                <a:buFont typeface="Arial" pitchFamily="34" charset="0"/>
                <a:buNone/>
              </a:pPr>
              <a:r>
                <a:rPr lang="zh-CN" altLang="en-US"/>
                <a:t>这个力是多少</a:t>
              </a:r>
              <a:r>
                <a:rPr lang="en-US" altLang="zh-CN"/>
                <a:t>N</a:t>
              </a:r>
              <a:r>
                <a:rPr lang="zh-CN" altLang="en-US"/>
                <a:t>？</a:t>
              </a:r>
            </a:p>
            <a:p>
              <a:pPr>
                <a:buFont typeface="Arial" pitchFamily="34" charset="0"/>
                <a:buNone/>
              </a:pPr>
              <a:endParaRPr lang="zh-CN" altLang="en-US" sz="2800"/>
            </a:p>
          </p:txBody>
        </p:sp>
      </p:grpSp>
      <p:sp>
        <p:nvSpPr>
          <p:cNvPr id="34819" name="Text Box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79388" y="476250"/>
            <a:ext cx="549275" cy="2101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4400">
                <a:solidFill>
                  <a:srgbClr val="FF6600"/>
                </a:solidFill>
                <a:ea typeface="华文行楷" pitchFamily="2" charset="-122"/>
              </a:rPr>
              <a:t>说一说</a:t>
            </a:r>
          </a:p>
        </p:txBody>
      </p:sp>
      <p:sp>
        <p:nvSpPr>
          <p:cNvPr id="36872" name="Rectangle 8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148263" y="2205038"/>
            <a:ext cx="2376487" cy="3159125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1"/>
            </a:solidFill>
            <a:miter lim="800000"/>
          </a:ln>
        </p:spPr>
        <p:txBody>
          <a:bodyPr anchor="ctr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4000"/>
              <a:t>请你说一说使用弹簧测力计应该注意些什么</a:t>
            </a:r>
            <a:r>
              <a:rPr lang="en-US" altLang="zh-CN" sz="400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0622995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468630" y="189230"/>
            <a:ext cx="3535045" cy="620395"/>
          </a:xfrm>
        </p:spPr>
        <p:txBody>
          <a:bodyPr/>
          <a:lstStyle/>
          <a:p>
            <a:r>
              <a:rPr lang="en-US" altLang="zh-CN" sz="3200" smtClean="0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5</a:t>
            </a:r>
            <a:r>
              <a:rPr lang="zh-CN" altLang="en-US" sz="3200" smtClean="0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、注意事项：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468313" y="1196975"/>
            <a:ext cx="7848600" cy="676275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2800" b="1" smtClean="0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1</a:t>
            </a:r>
            <a:r>
              <a:rPr lang="zh-CN" altLang="en-US" sz="2800" b="1" smtClean="0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、测量前：</a:t>
            </a:r>
            <a:r>
              <a:rPr lang="zh-CN" altLang="en-US" sz="2800" b="1" smtClean="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用手轻拉几下；</a:t>
            </a:r>
          </a:p>
        </p:txBody>
      </p:sp>
      <p:sp>
        <p:nvSpPr>
          <p:cNvPr id="37892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16013" y="1773238"/>
            <a:ext cx="41052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800">
                <a:latin typeface="黑体" pitchFamily="2" charset="-122"/>
                <a:ea typeface="黑体" pitchFamily="2" charset="-122"/>
              </a:rPr>
              <a:t>防止卡壳</a:t>
            </a:r>
          </a:p>
        </p:txBody>
      </p:sp>
      <p:sp>
        <p:nvSpPr>
          <p:cNvPr id="37893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9750" y="2636838"/>
            <a:ext cx="237807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、测量时：</a:t>
            </a:r>
          </a:p>
        </p:txBody>
      </p:sp>
      <p:sp>
        <p:nvSpPr>
          <p:cNvPr id="37894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39750" y="3429000"/>
            <a:ext cx="7777163" cy="1169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800">
                <a:latin typeface="黑体" pitchFamily="2" charset="-122"/>
                <a:ea typeface="黑体" pitchFamily="2" charset="-122"/>
              </a:rPr>
              <a:t>使弹簧轴线方向与所测力的方向在一条直线上，</a:t>
            </a:r>
          </a:p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800">
                <a:latin typeface="黑体" pitchFamily="2" charset="-122"/>
                <a:ea typeface="黑体" pitchFamily="2" charset="-122"/>
              </a:rPr>
              <a:t>防止弹簧靠在刻度盘上与刻度盘间产生摩擦力。</a:t>
            </a:r>
          </a:p>
        </p:txBody>
      </p:sp>
      <p:sp>
        <p:nvSpPr>
          <p:cNvPr id="37895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40080" y="4963160"/>
            <a:ext cx="8301355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8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3</a:t>
            </a:r>
            <a:r>
              <a:rPr lang="zh-CN" altLang="en-US" sz="28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、读数时，视线要与刻度盘垂直，与指针在同一直线上。</a:t>
            </a:r>
          </a:p>
        </p:txBody>
      </p:sp>
    </p:spTree>
    <p:extLst>
      <p:ext uri="{BB962C8B-B14F-4D97-AF65-F5344CB8AC3E}">
        <p14:creationId xmlns:p14="http://schemas.microsoft.com/office/powerpoint/2010/main" val="1241907174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8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6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37891" grpId="0" build="p"/>
      <p:bldP spid="37892" grpId="0"/>
      <p:bldP spid="37893" grpId="0"/>
      <p:bldP spid="37894" grpId="0"/>
      <p:bldP spid="3789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 descr="Image2">
            <a:hlinkClick r:id="" action="ppaction://noaction"/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8"/>
          <a:srcRect l="26253" t="5942" r="52739" b="4695"/>
          <a:stretch>
            <a:fillRect/>
          </a:stretch>
        </p:blipFill>
        <p:spPr bwMode="auto">
          <a:xfrm rot="-187704">
            <a:off x="1763713" y="333375"/>
            <a:ext cx="1728787" cy="432117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6866" name="Picture 3" descr="Image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8"/>
          <a:srcRect l="70872" t="8929" r="2180" b="3185"/>
          <a:stretch>
            <a:fillRect/>
          </a:stretch>
        </p:blipFill>
        <p:spPr bwMode="auto">
          <a:xfrm rot="-178964">
            <a:off x="6372225" y="333375"/>
            <a:ext cx="2217738" cy="4249738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6867" name="Picture 4" descr="Image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8"/>
          <a:srcRect l="45505" t="7452" r="29129" b="3185"/>
          <a:stretch>
            <a:fillRect/>
          </a:stretch>
        </p:blipFill>
        <p:spPr bwMode="auto">
          <a:xfrm rot="-154035">
            <a:off x="3719513" y="331788"/>
            <a:ext cx="2087562" cy="4321175"/>
          </a:xfrm>
          <a:prstGeom prst="rect">
            <a:avLst/>
          </a:prstGeom>
          <a:noFill/>
          <a:ln w="9525">
            <a:noFill/>
            <a:miter lim="800000"/>
          </a:ln>
        </p:spPr>
      </p:pic>
      <p:grpSp>
        <p:nvGrpSpPr>
          <p:cNvPr id="2" name="Group 5"/>
          <p:cNvGrpSpPr/>
          <p:nvPr>
            <p:custDataLst>
              <p:tags r:id="rId4"/>
            </p:custDataLst>
          </p:nvPr>
        </p:nvGrpSpPr>
        <p:grpSpPr>
          <a:xfrm>
            <a:off x="1619250" y="4797425"/>
            <a:ext cx="1728788" cy="1584325"/>
            <a:chOff x="0" y="0"/>
            <a:chExt cx="1406" cy="998"/>
          </a:xfrm>
        </p:grpSpPr>
        <p:sp>
          <p:nvSpPr>
            <p:cNvPr id="36879" name="AutoShape 6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 rot="361465">
              <a:off x="0" y="0"/>
              <a:ext cx="1315" cy="998"/>
            </a:xfrm>
            <a:prstGeom prst="cloudCallout">
              <a:avLst>
                <a:gd name="adj1" fmla="val -6199"/>
                <a:gd name="adj2" fmla="val -47495"/>
              </a:avLst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pPr algn="ctr"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36880" name="Text Box 7"/>
            <p:cNvSpPr txBox="1"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180" y="91"/>
              <a:ext cx="1226" cy="51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itchFamily="34" charset="0"/>
                <a:buNone/>
              </a:pPr>
              <a:r>
                <a:rPr lang="zh-CN" altLang="en-US" sz="2400">
                  <a:solidFill>
                    <a:srgbClr val="FFFF00"/>
                  </a:solidFill>
                </a:rPr>
                <a:t>弹簧测力计倒拉</a:t>
              </a:r>
            </a:p>
          </p:txBody>
        </p:sp>
      </p:grpSp>
      <p:grpSp>
        <p:nvGrpSpPr>
          <p:cNvPr id="3" name="Group 8"/>
          <p:cNvGrpSpPr/>
          <p:nvPr>
            <p:custDataLst>
              <p:tags r:id="rId5"/>
            </p:custDataLst>
          </p:nvPr>
        </p:nvGrpSpPr>
        <p:grpSpPr>
          <a:xfrm>
            <a:off x="3995738" y="4868863"/>
            <a:ext cx="2089150" cy="1368425"/>
            <a:chOff x="0" y="0"/>
            <a:chExt cx="1316" cy="862"/>
          </a:xfrm>
        </p:grpSpPr>
        <p:sp>
          <p:nvSpPr>
            <p:cNvPr id="36877" name="AutoShape 9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0" y="0"/>
              <a:ext cx="1316" cy="862"/>
            </a:xfrm>
            <a:prstGeom prst="wedgeRoundRectCallout">
              <a:avLst>
                <a:gd name="adj1" fmla="val -16718"/>
                <a:gd name="adj2" fmla="val -63690"/>
                <a:gd name="adj3" fmla="val 16667"/>
              </a:avLst>
            </a:prstGeom>
            <a:solidFill>
              <a:srgbClr val="D60093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pPr algn="ctr"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36878" name="Text Box 10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90" y="23"/>
              <a:ext cx="1226" cy="74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itchFamily="34" charset="0"/>
                <a:buNone/>
              </a:pPr>
              <a:r>
                <a:rPr lang="zh-CN" altLang="en-US" sz="2400">
                  <a:solidFill>
                    <a:srgbClr val="FFFF00"/>
                  </a:solidFill>
                </a:rPr>
                <a:t>拉力方向与弹簧轴线不在一直线上</a:t>
              </a:r>
            </a:p>
          </p:txBody>
        </p:sp>
      </p:grpSp>
      <p:grpSp>
        <p:nvGrpSpPr>
          <p:cNvPr id="4" name="Group 11"/>
          <p:cNvGrpSpPr/>
          <p:nvPr>
            <p:custDataLst>
              <p:tags r:id="rId6"/>
            </p:custDataLst>
          </p:nvPr>
        </p:nvGrpSpPr>
        <p:grpSpPr>
          <a:xfrm>
            <a:off x="6732588" y="5157788"/>
            <a:ext cx="2016125" cy="1008062"/>
            <a:chOff x="0" y="0"/>
            <a:chExt cx="1270" cy="635"/>
          </a:xfrm>
        </p:grpSpPr>
        <p:sp>
          <p:nvSpPr>
            <p:cNvPr id="36875" name="AutoShape 12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0" y="0"/>
              <a:ext cx="1180" cy="635"/>
            </a:xfrm>
            <a:prstGeom prst="wedgeRectCallout">
              <a:avLst>
                <a:gd name="adj1" fmla="val -20000"/>
                <a:gd name="adj2" fmla="val -70472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pPr algn="ctr"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36876" name="Text Box 13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44" y="45"/>
              <a:ext cx="1226" cy="51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itchFamily="34" charset="0"/>
                <a:buNone/>
              </a:pPr>
              <a:r>
                <a:rPr lang="zh-CN" altLang="en-US" sz="2400">
                  <a:solidFill>
                    <a:srgbClr val="FFFF00"/>
                  </a:solidFill>
                </a:rPr>
                <a:t>指针未指零就使用</a:t>
              </a:r>
              <a:endParaRPr lang="zh-CN" altLang="en-US" sz="2400"/>
            </a:p>
          </p:txBody>
        </p:sp>
      </p:grpSp>
      <p:sp>
        <p:nvSpPr>
          <p:cNvPr id="36871" name="Text Box 1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268538" y="4149725"/>
            <a:ext cx="576262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400">
                <a:solidFill>
                  <a:srgbClr val="003300"/>
                </a:solidFill>
              </a:rPr>
              <a:t>A</a:t>
            </a:r>
          </a:p>
        </p:txBody>
      </p:sp>
      <p:sp>
        <p:nvSpPr>
          <p:cNvPr id="36872" name="Text Box 15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643438" y="4149725"/>
            <a:ext cx="576262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400">
                <a:solidFill>
                  <a:srgbClr val="003300"/>
                </a:solidFill>
              </a:rPr>
              <a:t>B</a:t>
            </a:r>
          </a:p>
        </p:txBody>
      </p:sp>
      <p:sp>
        <p:nvSpPr>
          <p:cNvPr id="36873" name="Text Box 16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877050" y="4149725"/>
            <a:ext cx="576263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400">
                <a:solidFill>
                  <a:srgbClr val="003300"/>
                </a:solidFill>
              </a:rPr>
              <a:t>C</a:t>
            </a:r>
          </a:p>
        </p:txBody>
      </p:sp>
      <p:sp>
        <p:nvSpPr>
          <p:cNvPr id="36874" name="Text Box 17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68313" y="692150"/>
            <a:ext cx="574675" cy="4524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评一评指出不当之处</a:t>
            </a:r>
          </a:p>
        </p:txBody>
      </p:sp>
    </p:spTree>
    <p:extLst>
      <p:ext uri="{BB962C8B-B14F-4D97-AF65-F5344CB8AC3E}">
        <p14:creationId xmlns:p14="http://schemas.microsoft.com/office/powerpoint/2010/main" val="67678284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395288" y="765175"/>
            <a:ext cx="3132137" cy="850900"/>
          </a:xfrm>
        </p:spPr>
        <p:txBody>
          <a:bodyPr/>
          <a:lstStyle/>
          <a:p>
            <a:pPr algn="l"/>
            <a:r>
              <a:rPr lang="zh-CN" altLang="en-US" smtClean="0">
                <a:latin typeface="Arial" pitchFamily="34" charset="0"/>
                <a:ea typeface="宋体" pitchFamily="2" charset="-122"/>
              </a:rPr>
              <a:t>思考题：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0" y="1600200"/>
            <a:ext cx="9144000" cy="1397000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mtClean="0">
                <a:latin typeface="Arial" pitchFamily="34" charset="0"/>
                <a:ea typeface="宋体" pitchFamily="2" charset="-122"/>
              </a:rPr>
              <a:t>           </a:t>
            </a:r>
            <a:r>
              <a:rPr lang="zh-CN" altLang="en-US" sz="3600" b="1" smtClean="0">
                <a:latin typeface="Arial" pitchFamily="34" charset="0"/>
                <a:ea typeface="楷体_GB2312" charset="-122"/>
                <a:cs typeface="楷体_GB2312"/>
              </a:rPr>
              <a:t>若将两个弹簧测力计水平方向</a:t>
            </a:r>
            <a:endParaRPr lang="en-US" sz="3600" b="1" smtClean="0">
              <a:latin typeface="Arial" pitchFamily="34" charset="0"/>
              <a:ea typeface="楷体_GB2312" charset="-122"/>
              <a:cs typeface="楷体_GB2312"/>
            </a:endParaRPr>
          </a:p>
          <a:p>
            <a:pPr>
              <a:buFontTx/>
              <a:buNone/>
            </a:pPr>
            <a:r>
              <a:rPr lang="en-US" sz="3600" b="1" smtClean="0">
                <a:latin typeface="Arial" pitchFamily="34" charset="0"/>
                <a:ea typeface="楷体_GB2312" charset="-122"/>
                <a:cs typeface="楷体_GB2312"/>
              </a:rPr>
              <a:t>    </a:t>
            </a:r>
            <a:r>
              <a:rPr lang="zh-CN" altLang="en-US" sz="3600" b="1" smtClean="0">
                <a:latin typeface="Arial" pitchFamily="34" charset="0"/>
                <a:ea typeface="楷体_GB2312" charset="-122"/>
                <a:cs typeface="楷体_GB2312"/>
              </a:rPr>
              <a:t>互拉，哪个读数大？为什么？</a:t>
            </a:r>
          </a:p>
        </p:txBody>
      </p:sp>
      <p:sp>
        <p:nvSpPr>
          <p:cNvPr id="39940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95288" y="3933825"/>
            <a:ext cx="8316912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3600">
                <a:solidFill>
                  <a:srgbClr val="0000FF"/>
                </a:solidFill>
                <a:latin typeface="楷体_GB2312" charset="-122"/>
                <a:ea typeface="楷体_GB2312" charset="-122"/>
                <a:cs typeface="楷体_GB2312"/>
              </a:rPr>
              <a:t>读数一样，因为</a:t>
            </a:r>
            <a:r>
              <a:rPr lang="zh-CN" altLang="en-US" sz="3600">
                <a:solidFill>
                  <a:srgbClr val="FF0000"/>
                </a:solidFill>
                <a:latin typeface="楷体_GB2312" charset="-122"/>
                <a:ea typeface="楷体_GB2312" charset="-122"/>
                <a:cs typeface="楷体_GB2312"/>
              </a:rPr>
              <a:t>力的作用是相互的</a:t>
            </a:r>
            <a:r>
              <a:rPr lang="zh-CN" altLang="en-US" sz="3600">
                <a:solidFill>
                  <a:srgbClr val="0000FF"/>
                </a:solidFill>
                <a:latin typeface="楷体_GB2312" charset="-122"/>
                <a:ea typeface="楷体_GB2312" charset="-122"/>
                <a:cs typeface="楷体_GB2312"/>
              </a:rPr>
              <a:t>。</a:t>
            </a:r>
            <a:r>
              <a:rPr lang="zh-CN" altLang="en-US">
                <a:latin typeface="楷体_GB2312" charset="-122"/>
                <a:ea typeface="楷体_GB2312" charset="-122"/>
                <a:cs typeface="楷体_GB231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20835275"/>
      </p:ext>
    </p:ext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childTnLst>
                                    <p:set>
                                      <p:cBhvr>
                                        <p:cTn id="1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childTnLst>
                                    <p:set>
                                      <p:cBhvr>
                                        <p:cTn id="15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39939" grpId="0" build="p"/>
      <p:bldP spid="399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285115" y="1140460"/>
            <a:ext cx="8081963" cy="5005388"/>
          </a:xfrm>
        </p:spPr>
        <p:txBody>
          <a:bodyPr/>
          <a:lstStyle/>
          <a:p>
            <a:pPr algn="l">
              <a:lnSpc>
                <a:spcPct val="130000"/>
              </a:lnSpc>
            </a:pPr>
            <a:r>
              <a:rPr lang="zh-CN" altLang="en-US" sz="4000" b="1">
                <a:latin typeface="华文行楷" pitchFamily="2" charset="-122"/>
                <a:ea typeface="华文行楷" pitchFamily="2" charset="-122"/>
              </a:rPr>
              <a:t>一、复习与导入</a:t>
            </a:r>
          </a:p>
          <a:p>
            <a:pPr algn="l">
              <a:lnSpc>
                <a:spcPct val="130000"/>
              </a:lnSpc>
            </a:pPr>
            <a:r>
              <a:rPr lang="zh-CN" altLang="en-US" sz="4000" b="1">
                <a:latin typeface="华文行楷" pitchFamily="2" charset="-122"/>
                <a:ea typeface="华文行楷" pitchFamily="2" charset="-122"/>
              </a:rPr>
              <a:t>二、</a:t>
            </a:r>
            <a:r>
              <a:rPr sz="4000" b="1">
                <a:latin typeface="华文行楷" pitchFamily="2" charset="-122"/>
                <a:ea typeface="华文行楷" pitchFamily="2" charset="-122"/>
                <a:sym typeface="+mn-ea"/>
              </a:rPr>
              <a:t>弹性形变</a:t>
            </a:r>
            <a:endParaRPr lang="zh-CN" altLang="en-US" sz="4000" b="1">
              <a:latin typeface="华文行楷" pitchFamily="2" charset="-122"/>
              <a:ea typeface="华文行楷" pitchFamily="2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4000" b="1">
                <a:latin typeface="华文行楷" pitchFamily="2" charset="-122"/>
                <a:ea typeface="华文行楷" pitchFamily="2" charset="-122"/>
              </a:rPr>
              <a:t>三、弹力</a:t>
            </a:r>
          </a:p>
          <a:p>
            <a:pPr algn="l">
              <a:lnSpc>
                <a:spcPct val="130000"/>
              </a:lnSpc>
            </a:pPr>
            <a:r>
              <a:rPr lang="zh-CN" altLang="en-US" sz="4000" b="1">
                <a:latin typeface="华文行楷" pitchFamily="2" charset="-122"/>
                <a:ea typeface="华文行楷" pitchFamily="2" charset="-122"/>
              </a:rPr>
              <a:t>四、弹簧测力计</a:t>
            </a:r>
          </a:p>
          <a:p>
            <a:pPr algn="l">
              <a:lnSpc>
                <a:spcPct val="130000"/>
              </a:lnSpc>
            </a:pPr>
            <a:r>
              <a:rPr sz="4000" b="1">
                <a:latin typeface="华文行楷" pitchFamily="2" charset="-122"/>
                <a:ea typeface="华文行楷" pitchFamily="2" charset="-122"/>
                <a:sym typeface="+mn-ea"/>
              </a:rPr>
              <a:t>五、课堂训练</a:t>
            </a:r>
            <a:endParaRPr lang="zh-CN" altLang="en-US" sz="4000" b="1">
              <a:latin typeface="华文行楷" pitchFamily="2" charset="-122"/>
              <a:ea typeface="华文行楷" pitchFamily="2" charset="-122"/>
            </a:endParaRPr>
          </a:p>
          <a:p>
            <a:pPr algn="l">
              <a:lnSpc>
                <a:spcPct val="130000"/>
              </a:lnSpc>
            </a:pPr>
            <a:endParaRPr lang="zh-CN" altLang="en-US" sz="4000" b="1"/>
          </a:p>
          <a:p>
            <a:pPr algn="l">
              <a:lnSpc>
                <a:spcPct val="130000"/>
              </a:lnSpc>
            </a:pPr>
            <a:endParaRPr lang="zh-CN" altLang="en-US" sz="4000" b="1"/>
          </a:p>
          <a:p>
            <a:pPr marL="0" indent="0" algn="l">
              <a:lnSpc>
                <a:spcPct val="130000"/>
              </a:lnSpc>
              <a:buNone/>
            </a:pPr>
            <a:endParaRPr lang="zh-CN" altLang="en-US" sz="4000" b="1"/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285115" y="94615"/>
            <a:ext cx="3988435" cy="835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85800" eaLnBrk="1" fontAlgn="auto" hangingPunct="1">
              <a:lnSpc>
                <a:spcPct val="11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</a:pPr>
            <a:r>
              <a:rPr lang="zh-CN" altLang="en-US" sz="4400" b="1" smtClean="0">
                <a:solidFill>
                  <a:schemeClr val="accent1"/>
                </a:solidFill>
                <a:latin typeface="华文行楷" pitchFamily="2" charset="-122"/>
                <a:ea typeface="华文行楷" pitchFamily="2" charset="-122"/>
              </a:rPr>
              <a:t>知识清单</a:t>
            </a:r>
          </a:p>
        </p:txBody>
      </p:sp>
      <p:pic>
        <p:nvPicPr>
          <p:cNvPr id="5" name="New picture"/>
          <p:cNvPicPr/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985500" y="11125200"/>
            <a:ext cx="368300" cy="2667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2150040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1"/>
          <p:cNvSpPr txBox="1"/>
          <p:nvPr>
            <p:custDataLst>
              <p:tags r:id="rId1"/>
            </p:custDataLst>
          </p:nvPr>
        </p:nvSpPr>
        <p:spPr>
          <a:xfrm>
            <a:off x="615950" y="1000125"/>
            <a:ext cx="406273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宋体" pitchFamily="2" charset="-122"/>
                <a:ea typeface="仿宋" panose="02010609060101010101" charset="-122"/>
              </a:rPr>
              <a:t>6</a:t>
            </a:r>
            <a:r>
              <a:rPr lang="zh-CN" altLang="en-US" sz="3200" b="1">
                <a:latin typeface="宋体" pitchFamily="2" charset="-122"/>
                <a:ea typeface="仿宋" panose="02010609060101010101" charset="-122"/>
              </a:rPr>
              <a:t>、其他形式的测力计</a:t>
            </a:r>
          </a:p>
        </p:txBody>
      </p:sp>
      <p:pic>
        <p:nvPicPr>
          <p:cNvPr id="18435" name="Picture 7" descr="测力环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397625" y="2500313"/>
            <a:ext cx="2460625" cy="2714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6" name="Picture 44" descr="图片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586288" y="4292600"/>
            <a:ext cx="1714500" cy="2071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7" name="Picture 50" descr="clip_image007_000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2740025" y="1714500"/>
            <a:ext cx="1701800" cy="2643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8" name="Picture 52" descr="wlj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2705100" y="4221163"/>
            <a:ext cx="1736725" cy="2143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9" name="Picture 57" descr="图片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215900" y="2571750"/>
            <a:ext cx="2411413" cy="2643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0" name="Picture 51" descr="图片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4546600" y="1714500"/>
            <a:ext cx="1695450" cy="2643188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4234178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21506"/>
          <p:cNvSpPr txBox="1"/>
          <p:nvPr>
            <p:custDataLst>
              <p:tags r:id="rId1"/>
            </p:custDataLst>
          </p:nvPr>
        </p:nvSpPr>
        <p:spPr>
          <a:xfrm>
            <a:off x="323850" y="958850"/>
            <a:ext cx="8305800" cy="54063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</a:pPr>
            <a:r>
              <a:rPr lang="en-US" altLang="zh-CN" sz="3200" b="1">
                <a:solidFill>
                  <a:srgbClr val="001E1D"/>
                </a:solidFill>
                <a:latin typeface="宋体" pitchFamily="2" charset="-122"/>
              </a:rPr>
              <a:t>1</a:t>
            </a:r>
            <a:r>
              <a:rPr lang="zh-CN" altLang="en-US" sz="3200" b="1">
                <a:solidFill>
                  <a:srgbClr val="001E1D"/>
                </a:solidFill>
                <a:latin typeface="宋体" pitchFamily="2" charset="-122"/>
              </a:rPr>
              <a:t>、关于弹簧测力计的使用，下列几种说法中</a:t>
            </a:r>
          </a:p>
          <a:p>
            <a:pPr>
              <a:lnSpc>
                <a:spcPct val="120000"/>
              </a:lnSpc>
              <a:buFont typeface="Arial" pitchFamily="34" charset="0"/>
            </a:pPr>
            <a:r>
              <a:rPr lang="zh-CN" altLang="en-US" sz="3200" b="1">
                <a:solidFill>
                  <a:srgbClr val="001E1D"/>
                </a:solidFill>
                <a:latin typeface="宋体" pitchFamily="2" charset="-122"/>
              </a:rPr>
              <a:t>错误的是（        ）</a:t>
            </a:r>
          </a:p>
          <a:p>
            <a:pPr>
              <a:lnSpc>
                <a:spcPct val="120000"/>
              </a:lnSpc>
              <a:buFont typeface="Arial" pitchFamily="34" charset="0"/>
            </a:pPr>
            <a:r>
              <a:rPr lang="en-US" altLang="zh-CN" sz="3200" b="1">
                <a:solidFill>
                  <a:srgbClr val="001E1D"/>
                </a:solidFill>
                <a:latin typeface="宋体" pitchFamily="2" charset="-122"/>
              </a:rPr>
              <a:t>A.</a:t>
            </a:r>
            <a:r>
              <a:rPr lang="zh-CN" altLang="en-US" sz="3200" b="1">
                <a:solidFill>
                  <a:srgbClr val="001E1D"/>
                </a:solidFill>
                <a:latin typeface="宋体" pitchFamily="2" charset="-122"/>
              </a:rPr>
              <a:t>弹簧测力计必须竖直放置</a:t>
            </a:r>
          </a:p>
          <a:p>
            <a:pPr>
              <a:lnSpc>
                <a:spcPct val="120000"/>
              </a:lnSpc>
              <a:buFont typeface="Arial" pitchFamily="34" charset="0"/>
            </a:pPr>
            <a:r>
              <a:rPr lang="en-US" altLang="zh-CN" sz="3200" b="1">
                <a:solidFill>
                  <a:srgbClr val="001E1D"/>
                </a:solidFill>
                <a:latin typeface="宋体" pitchFamily="2" charset="-122"/>
              </a:rPr>
              <a:t>B.</a:t>
            </a:r>
            <a:r>
              <a:rPr lang="zh-CN" altLang="en-US" sz="3200" b="1">
                <a:solidFill>
                  <a:srgbClr val="001E1D"/>
                </a:solidFill>
                <a:latin typeface="宋体" pitchFamily="2" charset="-122"/>
              </a:rPr>
              <a:t>使用前必须检查指针是否</a:t>
            </a:r>
          </a:p>
          <a:p>
            <a:pPr>
              <a:lnSpc>
                <a:spcPct val="120000"/>
              </a:lnSpc>
              <a:buFont typeface="Arial" pitchFamily="34" charset="0"/>
            </a:pPr>
            <a:r>
              <a:rPr lang="zh-CN" altLang="en-US" sz="3200" b="1">
                <a:solidFill>
                  <a:srgbClr val="001E1D"/>
                </a:solidFill>
                <a:latin typeface="宋体" pitchFamily="2" charset="-122"/>
              </a:rPr>
              <a:t>  在“</a:t>
            </a:r>
            <a:r>
              <a:rPr lang="en-US" altLang="zh-CN" sz="3200" b="1">
                <a:solidFill>
                  <a:srgbClr val="001E1D"/>
                </a:solidFill>
                <a:latin typeface="宋体" pitchFamily="2" charset="-122"/>
              </a:rPr>
              <a:t>0”</a:t>
            </a:r>
            <a:r>
              <a:rPr lang="zh-CN" altLang="en-US" sz="3200" b="1">
                <a:solidFill>
                  <a:srgbClr val="001E1D"/>
                </a:solidFill>
                <a:latin typeface="宋体" pitchFamily="2" charset="-122"/>
              </a:rPr>
              <a:t>刻度处</a:t>
            </a:r>
          </a:p>
          <a:p>
            <a:pPr>
              <a:lnSpc>
                <a:spcPct val="120000"/>
              </a:lnSpc>
              <a:buFont typeface="Arial" pitchFamily="34" charset="0"/>
            </a:pPr>
            <a:r>
              <a:rPr lang="en-US" altLang="zh-CN" sz="3200" b="1">
                <a:solidFill>
                  <a:srgbClr val="001E1D"/>
                </a:solidFill>
                <a:latin typeface="宋体" pitchFamily="2" charset="-122"/>
              </a:rPr>
              <a:t>C.</a:t>
            </a:r>
            <a:r>
              <a:rPr lang="zh-CN" altLang="en-US" sz="3200" b="1">
                <a:solidFill>
                  <a:srgbClr val="001E1D"/>
                </a:solidFill>
                <a:latin typeface="宋体" pitchFamily="2" charset="-122"/>
              </a:rPr>
              <a:t>使用时弹簧、指针、挂钩</a:t>
            </a:r>
          </a:p>
          <a:p>
            <a:pPr>
              <a:lnSpc>
                <a:spcPct val="120000"/>
              </a:lnSpc>
              <a:buFont typeface="Arial" pitchFamily="34" charset="0"/>
            </a:pPr>
            <a:r>
              <a:rPr lang="zh-CN" altLang="en-US" sz="3200" b="1">
                <a:solidFill>
                  <a:srgbClr val="001E1D"/>
                </a:solidFill>
                <a:latin typeface="宋体" pitchFamily="2" charset="-122"/>
              </a:rPr>
              <a:t>  不能与外壳摩擦</a:t>
            </a:r>
          </a:p>
          <a:p>
            <a:pPr>
              <a:lnSpc>
                <a:spcPct val="120000"/>
              </a:lnSpc>
              <a:buFont typeface="Arial" pitchFamily="34" charset="0"/>
            </a:pPr>
            <a:r>
              <a:rPr lang="en-US" altLang="zh-CN" sz="3200" b="1">
                <a:solidFill>
                  <a:srgbClr val="001E1D"/>
                </a:solidFill>
                <a:latin typeface="宋体" pitchFamily="2" charset="-122"/>
              </a:rPr>
              <a:t>D.</a:t>
            </a:r>
            <a:r>
              <a:rPr lang="zh-CN" altLang="en-US" sz="3200" b="1">
                <a:solidFill>
                  <a:srgbClr val="001E1D"/>
                </a:solidFill>
                <a:latin typeface="宋体" pitchFamily="2" charset="-122"/>
              </a:rPr>
              <a:t>使用时必须注意所测的力</a:t>
            </a:r>
          </a:p>
          <a:p>
            <a:pPr>
              <a:lnSpc>
                <a:spcPct val="120000"/>
              </a:lnSpc>
              <a:buFont typeface="Arial" pitchFamily="34" charset="0"/>
            </a:pPr>
            <a:r>
              <a:rPr lang="zh-CN" altLang="en-US" sz="3200" b="1">
                <a:solidFill>
                  <a:srgbClr val="001E1D"/>
                </a:solidFill>
                <a:latin typeface="宋体" pitchFamily="2" charset="-122"/>
              </a:rPr>
              <a:t>不能超过弹簧测力计的测量范围</a:t>
            </a:r>
          </a:p>
        </p:txBody>
      </p:sp>
      <p:pic>
        <p:nvPicPr>
          <p:cNvPr id="19459" name="内容占位符 21507"/>
          <p:cNvPicPr>
            <a:picLocks noGrp="1" noChangeAspect="1"/>
          </p:cNvPicPr>
          <p:nvPr>
            <p:ph idx="1"/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212013" y="2435225"/>
            <a:ext cx="1157287" cy="3370263"/>
          </a:xfrm>
        </p:spPr>
      </p:pic>
      <p:sp>
        <p:nvSpPr>
          <p:cNvPr id="21509" name="矩形 21508"/>
          <p:cNvSpPr/>
          <p:nvPr>
            <p:custDataLst>
              <p:tags r:id="rId3"/>
            </p:custDataLst>
          </p:nvPr>
        </p:nvSpPr>
        <p:spPr>
          <a:xfrm>
            <a:off x="2844800" y="1677988"/>
            <a:ext cx="500063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</a:pPr>
            <a:r>
              <a:rPr lang="en-US" altLang="zh-CN" sz="3200" b="1">
                <a:solidFill>
                  <a:srgbClr val="FF0000"/>
                </a:solidFill>
                <a:latin typeface="Verdana" pitchFamily="34" charset="0"/>
              </a:rPr>
              <a:t>A</a:t>
            </a:r>
          </a:p>
        </p:txBody>
      </p:sp>
      <p:sp>
        <p:nvSpPr>
          <p:cNvPr id="3" name="文本框 22531"/>
          <p:cNvSpPr txBox="1"/>
          <p:nvPr>
            <p:custDataLst>
              <p:tags r:id="rId4"/>
            </p:custDataLst>
          </p:nvPr>
        </p:nvSpPr>
        <p:spPr>
          <a:xfrm>
            <a:off x="250508" y="267018"/>
            <a:ext cx="396081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Arial" pitchFamily="34" charset="0"/>
              </a:rPr>
              <a:t>五、课堂训练</a:t>
            </a:r>
          </a:p>
        </p:txBody>
      </p:sp>
    </p:spTree>
    <p:extLst>
      <p:ext uri="{BB962C8B-B14F-4D97-AF65-F5344CB8AC3E}">
        <p14:creationId xmlns:p14="http://schemas.microsoft.com/office/powerpoint/2010/main" val="19479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19459"/>
          <p:cNvSpPr txBox="1"/>
          <p:nvPr>
            <p:custDataLst>
              <p:tags r:id="rId1"/>
            </p:custDataLst>
          </p:nvPr>
        </p:nvSpPr>
        <p:spPr>
          <a:xfrm>
            <a:off x="323850" y="1347788"/>
            <a:ext cx="8208963" cy="42252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</a:pPr>
            <a:r>
              <a:rPr lang="en-US" altLang="zh-CN" sz="3200" b="1">
                <a:solidFill>
                  <a:srgbClr val="001E1D"/>
                </a:solidFill>
                <a:latin typeface="宋体" pitchFamily="2" charset="-122"/>
              </a:rPr>
              <a:t>2</a:t>
            </a:r>
            <a:r>
              <a:rPr lang="zh-CN" altLang="en-US" sz="3200" b="1">
                <a:solidFill>
                  <a:srgbClr val="001E1D"/>
                </a:solidFill>
                <a:latin typeface="宋体" pitchFamily="2" charset="-122"/>
              </a:rPr>
              <a:t>、下列关于弹力产生条件的说法中，</a:t>
            </a:r>
          </a:p>
          <a:p>
            <a:pPr>
              <a:lnSpc>
                <a:spcPct val="120000"/>
              </a:lnSpc>
              <a:buFont typeface="Arial" pitchFamily="34" charset="0"/>
            </a:pPr>
            <a:r>
              <a:rPr lang="zh-CN" altLang="en-US" sz="3200" b="1">
                <a:solidFill>
                  <a:srgbClr val="001E1D"/>
                </a:solidFill>
                <a:latin typeface="宋体" pitchFamily="2" charset="-122"/>
              </a:rPr>
              <a:t> 正确的是（      ）</a:t>
            </a:r>
          </a:p>
          <a:p>
            <a:pPr>
              <a:lnSpc>
                <a:spcPct val="120000"/>
              </a:lnSpc>
              <a:buFont typeface="Arial" pitchFamily="34" charset="0"/>
            </a:pPr>
            <a:r>
              <a:rPr lang="zh-CN" altLang="en-US" sz="3200" b="1">
                <a:solidFill>
                  <a:srgbClr val="001E1D"/>
                </a:solidFill>
                <a:latin typeface="宋体" pitchFamily="2" charset="-122"/>
              </a:rPr>
              <a:t> </a:t>
            </a:r>
            <a:r>
              <a:rPr lang="en-US" altLang="zh-CN" sz="3200" b="1">
                <a:solidFill>
                  <a:srgbClr val="001E1D"/>
                </a:solidFill>
                <a:latin typeface="宋体" pitchFamily="2" charset="-122"/>
              </a:rPr>
              <a:t>A.</a:t>
            </a:r>
            <a:r>
              <a:rPr lang="zh-CN" altLang="en-US" sz="3200" b="1">
                <a:solidFill>
                  <a:srgbClr val="001E1D"/>
                </a:solidFill>
                <a:latin typeface="宋体" pitchFamily="2" charset="-122"/>
              </a:rPr>
              <a:t>物体间不相互接触，也能产生弹力</a:t>
            </a:r>
          </a:p>
          <a:p>
            <a:pPr>
              <a:lnSpc>
                <a:spcPct val="120000"/>
              </a:lnSpc>
              <a:buFont typeface="Arial" pitchFamily="34" charset="0"/>
            </a:pPr>
            <a:r>
              <a:rPr lang="zh-CN" altLang="en-US" sz="3200" b="1">
                <a:solidFill>
                  <a:srgbClr val="001E1D"/>
                </a:solidFill>
                <a:latin typeface="宋体" pitchFamily="2" charset="-122"/>
              </a:rPr>
              <a:t> </a:t>
            </a:r>
            <a:r>
              <a:rPr lang="en-US" altLang="zh-CN" sz="3200" b="1">
                <a:solidFill>
                  <a:srgbClr val="001E1D"/>
                </a:solidFill>
                <a:latin typeface="宋体" pitchFamily="2" charset="-122"/>
              </a:rPr>
              <a:t>B.</a:t>
            </a:r>
            <a:r>
              <a:rPr lang="zh-CN" altLang="en-US" sz="3200" b="1">
                <a:solidFill>
                  <a:srgbClr val="001E1D"/>
                </a:solidFill>
                <a:latin typeface="宋体" pitchFamily="2" charset="-122"/>
              </a:rPr>
              <a:t>只要两物体接触就一定会产生弹力</a:t>
            </a:r>
          </a:p>
          <a:p>
            <a:pPr>
              <a:lnSpc>
                <a:spcPct val="120000"/>
              </a:lnSpc>
              <a:buFont typeface="Arial" pitchFamily="34" charset="0"/>
            </a:pPr>
            <a:r>
              <a:rPr lang="zh-CN" altLang="en-US" sz="3200" b="1">
                <a:solidFill>
                  <a:srgbClr val="001E1D"/>
                </a:solidFill>
                <a:latin typeface="宋体" pitchFamily="2" charset="-122"/>
              </a:rPr>
              <a:t> </a:t>
            </a:r>
            <a:r>
              <a:rPr lang="en-US" altLang="zh-CN" sz="3200" b="1">
                <a:solidFill>
                  <a:srgbClr val="001E1D"/>
                </a:solidFill>
                <a:latin typeface="宋体" pitchFamily="2" charset="-122"/>
              </a:rPr>
              <a:t>C.</a:t>
            </a:r>
            <a:r>
              <a:rPr lang="zh-CN" altLang="en-US" sz="3200" b="1">
                <a:solidFill>
                  <a:srgbClr val="001E1D"/>
                </a:solidFill>
                <a:latin typeface="宋体" pitchFamily="2" charset="-122"/>
              </a:rPr>
              <a:t>只有弹簧才能产生弹力</a:t>
            </a:r>
          </a:p>
          <a:p>
            <a:pPr>
              <a:lnSpc>
                <a:spcPct val="120000"/>
              </a:lnSpc>
              <a:buFont typeface="Arial" pitchFamily="34" charset="0"/>
            </a:pPr>
            <a:r>
              <a:rPr lang="zh-CN" altLang="en-US" sz="3200" b="1">
                <a:solidFill>
                  <a:srgbClr val="001E1D"/>
                </a:solidFill>
                <a:latin typeface="宋体" pitchFamily="2" charset="-122"/>
              </a:rPr>
              <a:t> </a:t>
            </a:r>
            <a:r>
              <a:rPr lang="en-US" altLang="zh-CN" sz="3200" b="1">
                <a:solidFill>
                  <a:srgbClr val="001E1D"/>
                </a:solidFill>
                <a:latin typeface="宋体" pitchFamily="2" charset="-122"/>
              </a:rPr>
              <a:t>D.</a:t>
            </a:r>
            <a:r>
              <a:rPr lang="zh-CN" altLang="en-US" sz="3200" b="1">
                <a:solidFill>
                  <a:srgbClr val="001E1D"/>
                </a:solidFill>
                <a:latin typeface="宋体" pitchFamily="2" charset="-122"/>
              </a:rPr>
              <a:t>两个物体直接接触且互相挤压发生弹性形变时才会产生弹力。</a:t>
            </a:r>
          </a:p>
        </p:txBody>
      </p:sp>
      <p:sp>
        <p:nvSpPr>
          <p:cNvPr id="19461" name="矩形 19460"/>
          <p:cNvSpPr/>
          <p:nvPr>
            <p:custDataLst>
              <p:tags r:id="rId2"/>
            </p:custDataLst>
          </p:nvPr>
        </p:nvSpPr>
        <p:spPr>
          <a:xfrm>
            <a:off x="3203575" y="1939925"/>
            <a:ext cx="563563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</a:pPr>
            <a:r>
              <a:rPr lang="en-US" altLang="zh-CN" sz="3600" b="1">
                <a:solidFill>
                  <a:srgbClr val="FF0000"/>
                </a:solidFill>
                <a:latin typeface="Verdana" pitchFamily="34" charset="0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2859546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20483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80975" y="1196975"/>
            <a:ext cx="8674100" cy="32400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r>
              <a:rPr lang="en-US" altLang="zh-CN" sz="3200" b="1">
                <a:solidFill>
                  <a:srgbClr val="001E1D"/>
                </a:solidFill>
                <a:latin typeface="宋体" pitchFamily="2" charset="-122"/>
              </a:rPr>
              <a:t>3</a:t>
            </a:r>
            <a:r>
              <a:rPr lang="zh-CN" altLang="en-US" sz="3200" b="1">
                <a:solidFill>
                  <a:srgbClr val="001E1D"/>
                </a:solidFill>
                <a:latin typeface="宋体" pitchFamily="2" charset="-122"/>
              </a:rPr>
              <a:t>、使用弹簧测力计时，若指针在“</a:t>
            </a:r>
            <a:r>
              <a:rPr lang="en-US" altLang="zh-CN" sz="3200" b="1">
                <a:solidFill>
                  <a:srgbClr val="001E1D"/>
                </a:solidFill>
                <a:latin typeface="宋体" pitchFamily="2" charset="-122"/>
              </a:rPr>
              <a:t>0”</a:t>
            </a:r>
            <a:r>
              <a:rPr lang="zh-CN" altLang="en-US" sz="3200" b="1">
                <a:solidFill>
                  <a:srgbClr val="001E1D"/>
                </a:solidFill>
                <a:latin typeface="宋体" pitchFamily="2" charset="-122"/>
              </a:rPr>
              <a:t>刻度的下方就开始测量，则所测得的力的大小将比实际的力    （      ）</a:t>
            </a: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001E1D"/>
                </a:solidFill>
                <a:latin typeface="宋体" pitchFamily="2" charset="-122"/>
              </a:rPr>
              <a:t>   </a:t>
            </a:r>
            <a:r>
              <a:rPr lang="en-US" altLang="zh-CN" sz="3200" b="1">
                <a:solidFill>
                  <a:srgbClr val="001E1D"/>
                </a:solidFill>
                <a:latin typeface="宋体" pitchFamily="2" charset="-122"/>
              </a:rPr>
              <a:t>A.</a:t>
            </a:r>
            <a:r>
              <a:rPr lang="zh-CN" altLang="en-US" sz="3200" b="1">
                <a:solidFill>
                  <a:srgbClr val="001E1D"/>
                </a:solidFill>
                <a:latin typeface="宋体" pitchFamily="2" charset="-122"/>
              </a:rPr>
              <a:t>相同           </a:t>
            </a:r>
            <a:r>
              <a:rPr lang="en-US" altLang="zh-CN" sz="3200" b="1">
                <a:solidFill>
                  <a:srgbClr val="001E1D"/>
                </a:solidFill>
                <a:latin typeface="宋体" pitchFamily="2" charset="-122"/>
              </a:rPr>
              <a:t>B.</a:t>
            </a:r>
            <a:r>
              <a:rPr lang="zh-CN" altLang="en-US" sz="3200" b="1">
                <a:solidFill>
                  <a:srgbClr val="001E1D"/>
                </a:solidFill>
                <a:latin typeface="宋体" pitchFamily="2" charset="-122"/>
              </a:rPr>
              <a:t>偏小 </a:t>
            </a: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001E1D"/>
                </a:solidFill>
                <a:latin typeface="宋体" pitchFamily="2" charset="-122"/>
              </a:rPr>
              <a:t>   </a:t>
            </a:r>
            <a:r>
              <a:rPr lang="en-US" altLang="zh-CN" sz="3200" b="1">
                <a:solidFill>
                  <a:srgbClr val="001E1D"/>
                </a:solidFill>
                <a:latin typeface="宋体" pitchFamily="2" charset="-122"/>
              </a:rPr>
              <a:t>C.</a:t>
            </a:r>
            <a:r>
              <a:rPr lang="zh-CN" altLang="en-US" sz="3200" b="1">
                <a:solidFill>
                  <a:srgbClr val="001E1D"/>
                </a:solidFill>
                <a:latin typeface="宋体" pitchFamily="2" charset="-122"/>
              </a:rPr>
              <a:t>偏大           </a:t>
            </a:r>
            <a:r>
              <a:rPr lang="en-US" altLang="zh-CN" sz="3200" b="1">
                <a:solidFill>
                  <a:srgbClr val="001E1D"/>
                </a:solidFill>
                <a:latin typeface="宋体" pitchFamily="2" charset="-122"/>
              </a:rPr>
              <a:t>D.</a:t>
            </a:r>
            <a:r>
              <a:rPr lang="zh-CN" altLang="en-US" sz="3200" b="1">
                <a:solidFill>
                  <a:srgbClr val="001E1D"/>
                </a:solidFill>
                <a:latin typeface="宋体" pitchFamily="2" charset="-122"/>
              </a:rPr>
              <a:t>无法确定</a:t>
            </a:r>
          </a:p>
        </p:txBody>
      </p:sp>
      <p:sp>
        <p:nvSpPr>
          <p:cNvPr id="20485" name="矩形 20484"/>
          <p:cNvSpPr/>
          <p:nvPr>
            <p:custDataLst>
              <p:tags r:id="rId2"/>
            </p:custDataLst>
          </p:nvPr>
        </p:nvSpPr>
        <p:spPr>
          <a:xfrm>
            <a:off x="3803015" y="2527300"/>
            <a:ext cx="38798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</a:pPr>
            <a:r>
              <a:rPr lang="en-US" altLang="zh-CN" sz="3200" b="1">
                <a:solidFill>
                  <a:srgbClr val="FF0000"/>
                </a:solidFill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4205442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 noChangeArrowheads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0" y="0"/>
            <a:ext cx="5003800" cy="765175"/>
          </a:xfrm>
        </p:spPr>
        <p:txBody>
          <a:bodyPr/>
          <a:lstStyle/>
          <a:p>
            <a:pPr algn="l"/>
            <a:r>
              <a:rPr lang="zh-CN" altLang="en-US" smtClean="0">
                <a:latin typeface="黑体" pitchFamily="2" charset="-122"/>
                <a:ea typeface="黑体" pitchFamily="2" charset="-122"/>
              </a:rPr>
              <a:t> </a:t>
            </a:r>
          </a:p>
        </p:txBody>
      </p:sp>
      <p:sp>
        <p:nvSpPr>
          <p:cNvPr id="40962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0" y="981075"/>
            <a:ext cx="9144000" cy="5876925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3200" b="1" smtClean="0">
                <a:latin typeface="黑体" pitchFamily="2" charset="-122"/>
                <a:ea typeface="黑体" pitchFamily="2" charset="-122"/>
              </a:rPr>
              <a:t>4</a:t>
            </a:r>
            <a:r>
              <a:rPr lang="zh-CN" altLang="en-US" sz="3200" b="1" smtClean="0">
                <a:latin typeface="黑体" pitchFamily="2" charset="-122"/>
                <a:ea typeface="黑体" pitchFamily="2" charset="-122"/>
              </a:rPr>
              <a:t>、蹦床运动员在比赛时，往往是借助于蹦床形变而产生的</a:t>
            </a:r>
            <a:r>
              <a:rPr lang="zh-CN" altLang="en-US" sz="3200" b="1" u="sng" smtClean="0">
                <a:latin typeface="黑体" pitchFamily="2" charset="-122"/>
                <a:ea typeface="黑体" pitchFamily="2" charset="-122"/>
              </a:rPr>
              <a:t>＿      </a:t>
            </a:r>
            <a:r>
              <a:rPr lang="zh-CN" altLang="en-US" sz="3200" b="1" smtClean="0">
                <a:latin typeface="黑体" pitchFamily="2" charset="-122"/>
                <a:ea typeface="黑体" pitchFamily="2" charset="-122"/>
              </a:rPr>
              <a:t>，使运动员跳得更高，便于舒展身体做出优美的动作．</a:t>
            </a:r>
          </a:p>
          <a:p>
            <a:pPr>
              <a:buFontTx/>
              <a:buNone/>
            </a:pPr>
            <a:r>
              <a:rPr lang="en-US" altLang="zh-CN" sz="3200" b="1" smtClean="0">
                <a:latin typeface="黑体" pitchFamily="2" charset="-122"/>
                <a:ea typeface="黑体" pitchFamily="2" charset="-122"/>
              </a:rPr>
              <a:t>5</a:t>
            </a:r>
            <a:r>
              <a:rPr lang="zh-CN" altLang="en-US" sz="3200" b="1" smtClean="0">
                <a:latin typeface="黑体" pitchFamily="2" charset="-122"/>
                <a:ea typeface="黑体" pitchFamily="2" charset="-122"/>
              </a:rPr>
              <a:t>、实验室中最常用的测量力的工具是</a:t>
            </a:r>
            <a:r>
              <a:rPr lang="zh-CN" altLang="en-US" sz="3200" b="1" u="sng" smtClean="0">
                <a:latin typeface="黑体" pitchFamily="2" charset="-122"/>
                <a:ea typeface="黑体" pitchFamily="2" charset="-122"/>
              </a:rPr>
              <a:t> </a:t>
            </a:r>
            <a:r>
              <a:rPr lang="en-US" altLang="zh-CN" sz="3200" b="1" u="sng" smtClean="0">
                <a:latin typeface="黑体" pitchFamily="2" charset="-122"/>
                <a:ea typeface="黑体" pitchFamily="2" charset="-122"/>
              </a:rPr>
              <a:t>________                       </a:t>
            </a:r>
            <a:endParaRPr lang="en-US" altLang="zh-CN" sz="3200" b="1" smtClean="0">
              <a:latin typeface="黑体" pitchFamily="2" charset="-122"/>
              <a:ea typeface="黑体" pitchFamily="2" charset="-122"/>
            </a:endParaRPr>
          </a:p>
          <a:p>
            <a:pPr>
              <a:buFontTx/>
              <a:buNone/>
            </a:pPr>
            <a:r>
              <a:rPr lang="en-US" altLang="zh-CN" sz="3200" b="1" smtClean="0">
                <a:latin typeface="黑体" pitchFamily="2" charset="-122"/>
                <a:ea typeface="黑体" pitchFamily="2" charset="-122"/>
              </a:rPr>
              <a:t>6</a:t>
            </a:r>
            <a:r>
              <a:rPr lang="zh-CN" altLang="en-US" sz="3200" b="1" smtClean="0">
                <a:latin typeface="黑体" pitchFamily="2" charset="-122"/>
                <a:ea typeface="黑体" pitchFamily="2" charset="-122"/>
              </a:rPr>
              <a:t>、弹簧测力计是利用</a:t>
            </a:r>
            <a:endParaRPr lang="en-US" sz="3200" b="1" smtClean="0">
              <a:latin typeface="黑体" pitchFamily="2" charset="-122"/>
              <a:ea typeface="黑体" pitchFamily="2" charset="-122"/>
            </a:endParaRPr>
          </a:p>
          <a:p>
            <a:pPr>
              <a:buFontTx/>
              <a:buNone/>
            </a:pPr>
            <a:r>
              <a:rPr lang="en-US" altLang="zh-CN" sz="3200" b="1" smtClean="0">
                <a:latin typeface="黑体" pitchFamily="2" charset="-122"/>
                <a:ea typeface="黑体" pitchFamily="2" charset="-122"/>
              </a:rPr>
              <a:t>__________________________________________</a:t>
            </a:r>
            <a:r>
              <a:rPr lang="en-US" altLang="zh-CN" sz="3200" b="1" u="sng" smtClean="0">
                <a:latin typeface="黑体" pitchFamily="2" charset="-122"/>
                <a:ea typeface="黑体" pitchFamily="2" charset="-122"/>
              </a:rPr>
              <a:t>                                                                 </a:t>
            </a:r>
            <a:r>
              <a:rPr lang="zh-CN" altLang="en-US" sz="3200" b="1" smtClean="0">
                <a:latin typeface="黑体" pitchFamily="2" charset="-122"/>
                <a:ea typeface="黑体" pitchFamily="2" charset="-122"/>
              </a:rPr>
              <a:t>的性质制成的，弹簧测力计的刻度是</a:t>
            </a:r>
            <a:r>
              <a:rPr lang="en-US" altLang="zh-CN" sz="3200" b="1" u="sng" smtClean="0">
                <a:latin typeface="黑体" pitchFamily="2" charset="-122"/>
                <a:ea typeface="黑体" pitchFamily="2" charset="-122"/>
              </a:rPr>
              <a:t>________  </a:t>
            </a:r>
            <a:r>
              <a:rPr lang="zh-CN" altLang="en-US" sz="3200" b="1" smtClean="0">
                <a:latin typeface="黑体" pitchFamily="2" charset="-122"/>
                <a:ea typeface="黑体" pitchFamily="2" charset="-122"/>
              </a:rPr>
              <a:t>（填</a:t>
            </a:r>
            <a:r>
              <a:rPr lang="zh-CN" altLang="en-US" sz="3200" b="1" smtClean="0">
                <a:latin typeface="Arial" pitchFamily="34" charset="0"/>
                <a:ea typeface="黑体" pitchFamily="2" charset="-122"/>
              </a:rPr>
              <a:t>“</a:t>
            </a:r>
            <a:r>
              <a:rPr lang="zh-CN" altLang="en-US" sz="3200" b="1" smtClean="0">
                <a:latin typeface="黑体" pitchFamily="2" charset="-122"/>
                <a:ea typeface="黑体" pitchFamily="2" charset="-122"/>
              </a:rPr>
              <a:t>均匀</a:t>
            </a:r>
            <a:r>
              <a:rPr lang="zh-CN" altLang="en-US" sz="3200" b="1" smtClean="0">
                <a:latin typeface="Arial" pitchFamily="34" charset="0"/>
                <a:ea typeface="黑体" pitchFamily="2" charset="-122"/>
              </a:rPr>
              <a:t>”</a:t>
            </a:r>
            <a:r>
              <a:rPr lang="zh-CN" altLang="en-US" sz="3200" b="1" smtClean="0">
                <a:latin typeface="黑体" pitchFamily="2" charset="-122"/>
                <a:ea typeface="黑体" pitchFamily="2" charset="-122"/>
              </a:rPr>
              <a:t>或</a:t>
            </a:r>
            <a:r>
              <a:rPr lang="zh-CN" altLang="en-US" sz="3200" b="1" smtClean="0">
                <a:latin typeface="Arial" pitchFamily="34" charset="0"/>
                <a:ea typeface="黑体" pitchFamily="2" charset="-122"/>
              </a:rPr>
              <a:t>“</a:t>
            </a:r>
            <a:r>
              <a:rPr lang="zh-CN" altLang="en-US" sz="3200" b="1" smtClean="0">
                <a:latin typeface="黑体" pitchFamily="2" charset="-122"/>
                <a:ea typeface="黑体" pitchFamily="2" charset="-122"/>
              </a:rPr>
              <a:t>不均匀</a:t>
            </a:r>
            <a:r>
              <a:rPr lang="zh-CN" altLang="en-US" sz="3200" b="1" smtClean="0">
                <a:latin typeface="Arial" pitchFamily="34" charset="0"/>
                <a:ea typeface="黑体" pitchFamily="2" charset="-122"/>
              </a:rPr>
              <a:t>”</a:t>
            </a:r>
            <a:r>
              <a:rPr lang="zh-CN" altLang="en-US" sz="3200" b="1" smtClean="0">
                <a:latin typeface="黑体" pitchFamily="2" charset="-122"/>
                <a:ea typeface="黑体" pitchFamily="2" charset="-122"/>
              </a:rPr>
              <a:t>）的。</a:t>
            </a:r>
          </a:p>
        </p:txBody>
      </p:sp>
      <p:sp>
        <p:nvSpPr>
          <p:cNvPr id="45060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411413" y="1578928"/>
            <a:ext cx="9366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弹力</a:t>
            </a:r>
          </a:p>
        </p:txBody>
      </p:sp>
      <p:sp>
        <p:nvSpPr>
          <p:cNvPr id="45061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79388" y="3902075"/>
            <a:ext cx="878522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在弹性限度内，弹簧受到的拉力越大，弹簧被拉得越长</a:t>
            </a:r>
            <a:r>
              <a:rPr lang="zh-CN" altLang="en-US" sz="2800" b="1">
                <a:latin typeface="黑体" pitchFamily="2" charset="-122"/>
                <a:ea typeface="黑体" pitchFamily="2" charset="-122"/>
              </a:rPr>
              <a:t>  </a:t>
            </a:r>
          </a:p>
        </p:txBody>
      </p:sp>
      <p:sp>
        <p:nvSpPr>
          <p:cNvPr id="45062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804025" y="2673350"/>
            <a:ext cx="216058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弹簧测力计</a:t>
            </a:r>
          </a:p>
        </p:txBody>
      </p:sp>
      <p:sp>
        <p:nvSpPr>
          <p:cNvPr id="45063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380605" y="4421505"/>
            <a:ext cx="10080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均匀</a:t>
            </a:r>
          </a:p>
        </p:txBody>
      </p:sp>
    </p:spTree>
    <p:extLst>
      <p:ext uri="{BB962C8B-B14F-4D97-AF65-F5344CB8AC3E}">
        <p14:creationId xmlns:p14="http://schemas.microsoft.com/office/powerpoint/2010/main" val="1507128024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childTnLst>
                                    <p:set>
                                      <p:cBhvr>
                                        <p:cTn id="2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/>
      <p:bldP spid="45061" grpId="0"/>
      <p:bldP spid="45062" grpId="0"/>
      <p:bldP spid="4506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ChangeArrowheads="1"/>
          </p:cNvSpPr>
          <p:nvPr>
            <p:ph type="body" idx="1"/>
            <p:custDataLst>
              <p:tags r:id="rId1"/>
            </p:custDataLst>
          </p:nvPr>
        </p:nvSpPr>
        <p:spPr>
          <a:xfrm>
            <a:off x="250825" y="692150"/>
            <a:ext cx="8569325" cy="2232025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sz="3600" b="1" smtClean="0">
                <a:latin typeface="黑体" pitchFamily="2" charset="-122"/>
                <a:ea typeface="黑体" pitchFamily="2" charset="-122"/>
              </a:rPr>
              <a:t>7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、使用弹簧测力计时，先要使测力计的示数为零，这个过程叫</a:t>
            </a:r>
            <a:r>
              <a:rPr lang="en-US" altLang="zh-CN" sz="3600" b="1" u="sng" smtClean="0">
                <a:latin typeface="黑体" pitchFamily="2" charset="-122"/>
                <a:ea typeface="黑体" pitchFamily="2" charset="-122"/>
              </a:rPr>
              <a:t>____ </a:t>
            </a:r>
            <a:r>
              <a:rPr lang="zh-CN" altLang="en-US" sz="3600" b="1" smtClean="0">
                <a:latin typeface="黑体" pitchFamily="2" charset="-122"/>
                <a:ea typeface="黑体" pitchFamily="2" charset="-122"/>
              </a:rPr>
              <a:t>，测量时要使弹簧的伸长方向与拉力方向</a:t>
            </a:r>
            <a:r>
              <a:rPr lang="en-US" altLang="zh-CN" sz="3600" b="1" u="sng" smtClean="0">
                <a:latin typeface="黑体" pitchFamily="2" charset="-122"/>
                <a:ea typeface="黑体" pitchFamily="2" charset="-122"/>
              </a:rPr>
              <a:t>_____    __            _ .         </a:t>
            </a:r>
            <a:r>
              <a:rPr lang="zh-CN" altLang="en-US" sz="3600" b="1" u="sng" smtClean="0">
                <a:latin typeface="黑体" pitchFamily="2" charset="-122"/>
                <a:ea typeface="黑体" pitchFamily="2" charset="-122"/>
              </a:rPr>
              <a:t>       </a:t>
            </a:r>
          </a:p>
          <a:p>
            <a:pPr>
              <a:lnSpc>
                <a:spcPct val="90000"/>
              </a:lnSpc>
            </a:pPr>
            <a:endParaRPr lang="zh-CN" altLang="en-US" sz="4000" b="1" smtClean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6083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219700" y="1125538"/>
            <a:ext cx="165735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校零</a:t>
            </a:r>
          </a:p>
        </p:txBody>
      </p:sp>
      <p:sp>
        <p:nvSpPr>
          <p:cNvPr id="46084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11188" y="2060575"/>
            <a:ext cx="3744912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在同一直线上</a:t>
            </a:r>
          </a:p>
        </p:txBody>
      </p:sp>
      <p:sp>
        <p:nvSpPr>
          <p:cNvPr id="41988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79388" y="2349500"/>
            <a:ext cx="6696075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zh-CN" altLang="en-US" sz="2800">
              <a:latin typeface="黑体" pitchFamily="2" charset="-122"/>
              <a:ea typeface="黑体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zh-CN" sz="3600" b="1">
                <a:latin typeface="黑体" pitchFamily="2" charset="-122"/>
                <a:ea typeface="黑体" pitchFamily="2" charset="-122"/>
              </a:rPr>
              <a:t>8</a:t>
            </a:r>
            <a:r>
              <a:rPr lang="zh-CN" altLang="en-US" sz="3600" b="1">
                <a:latin typeface="黑体" pitchFamily="2" charset="-122"/>
                <a:ea typeface="黑体" pitchFamily="2" charset="-122"/>
              </a:rPr>
              <a:t>、如图所示，弹簧测力</a:t>
            </a:r>
            <a:endParaRPr lang="en-US" sz="3600" b="1">
              <a:latin typeface="黑体" pitchFamily="2" charset="-122"/>
              <a:ea typeface="黑体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>
                <a:latin typeface="黑体" pitchFamily="2" charset="-122"/>
                <a:ea typeface="黑体" pitchFamily="2" charset="-122"/>
              </a:rPr>
              <a:t>计测量范围是</a:t>
            </a:r>
            <a:r>
              <a:rPr lang="zh-CN" altLang="en-US" sz="3600" b="1" u="sng">
                <a:latin typeface="黑体" pitchFamily="2" charset="-122"/>
                <a:ea typeface="黑体" pitchFamily="2" charset="-122"/>
              </a:rPr>
              <a:t> </a:t>
            </a:r>
            <a:r>
              <a:rPr lang="en-US" sz="3600" b="1" u="sng">
                <a:latin typeface="黑体" pitchFamily="2" charset="-122"/>
                <a:ea typeface="黑体" pitchFamily="2" charset="-122"/>
              </a:rPr>
              <a:t>      </a:t>
            </a:r>
            <a:r>
              <a:rPr lang="zh-CN" altLang="en-US" sz="3600" b="1">
                <a:latin typeface="黑体" pitchFamily="2" charset="-122"/>
                <a:ea typeface="黑体" pitchFamily="2" charset="-122"/>
              </a:rPr>
              <a:t>N</a:t>
            </a:r>
            <a:endParaRPr lang="en-US" altLang="zh-CN" sz="3600" b="1">
              <a:latin typeface="黑体" pitchFamily="2" charset="-122"/>
              <a:ea typeface="黑体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>
                <a:latin typeface="黑体" pitchFamily="2" charset="-122"/>
                <a:ea typeface="黑体" pitchFamily="2" charset="-122"/>
              </a:rPr>
              <a:t>分度值是</a:t>
            </a:r>
            <a:r>
              <a:rPr lang="zh-CN" altLang="en-US" sz="3600" b="1" u="sng">
                <a:latin typeface="黑体" pitchFamily="2" charset="-122"/>
                <a:ea typeface="黑体" pitchFamily="2" charset="-122"/>
              </a:rPr>
              <a:t>         </a:t>
            </a:r>
            <a:r>
              <a:rPr lang="zh-CN" altLang="en-US" sz="3600" b="1">
                <a:latin typeface="黑体" pitchFamily="2" charset="-122"/>
                <a:ea typeface="黑体" pitchFamily="2" charset="-122"/>
              </a:rPr>
              <a:t> N；</a:t>
            </a:r>
            <a:endParaRPr lang="en-US" sz="3600" b="1">
              <a:latin typeface="黑体" pitchFamily="2" charset="-122"/>
              <a:ea typeface="黑体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>
                <a:latin typeface="黑体" pitchFamily="2" charset="-122"/>
                <a:ea typeface="黑体" pitchFamily="2" charset="-122"/>
              </a:rPr>
              <a:t>指针所示被测物重是</a:t>
            </a:r>
            <a:r>
              <a:rPr lang="zh-CN" altLang="en-US" sz="3600" b="1" u="sng">
                <a:latin typeface="黑体" pitchFamily="2" charset="-122"/>
                <a:ea typeface="黑体" pitchFamily="2" charset="-122"/>
              </a:rPr>
              <a:t>       </a:t>
            </a:r>
            <a:r>
              <a:rPr lang="zh-CN" altLang="en-US" sz="3600" b="1">
                <a:latin typeface="黑体" pitchFamily="2" charset="-122"/>
                <a:ea typeface="黑体" pitchFamily="2" charset="-122"/>
              </a:rPr>
              <a:t>N．</a:t>
            </a:r>
          </a:p>
        </p:txBody>
      </p:sp>
      <p:pic>
        <p:nvPicPr>
          <p:cNvPr id="41989" name="Picture 4" descr="000001 副本 3"/>
          <p:cNvPicPr>
            <a:picLocks noChangeArrowheads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 bwMode="auto">
          <a:xfrm>
            <a:off x="7631113" y="1916113"/>
            <a:ext cx="1512887" cy="4465637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7" name="Text 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059113" y="3573463"/>
            <a:ext cx="15843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0～5</a:t>
            </a:r>
            <a:endParaRPr lang="en-US" altLang="zh-CN" sz="3600" b="1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484438" y="4221163"/>
            <a:ext cx="129540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0.2</a:t>
            </a:r>
            <a:endParaRPr lang="en-US" altLang="zh-CN" sz="3600" b="1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" name="Text Box 7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572000" y="4797425"/>
            <a:ext cx="1152525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400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1.6</a:t>
            </a:r>
            <a:endParaRPr lang="en-US" altLang="zh-CN" sz="400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992426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childTnLst>
                                    <p:set>
                                      <p:cBhvr>
                                        <p:cTn id="1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childTnLst>
                                    <p:set>
                                      <p:cBhvr>
                                        <p:cTn id="2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childTnLst>
                                    <p:set>
                                      <p:cBhvr>
                                        <p:cTn id="2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/>
      <p:bldP spid="46084" grpId="0"/>
      <p:bldP spid="7" grpId="0"/>
      <p:bldP spid="8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文本框 99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79388" y="1052513"/>
            <a:ext cx="8748712" cy="4523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9</a:t>
            </a:r>
            <a:r>
              <a:rPr lang="zh-CN" altLang="en-US" sz="3200" b="1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、使用弹簧测力计时，下面必须注意的几点中不正确的是（   ）</a:t>
            </a:r>
          </a:p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宋体" pitchFamily="2" charset="-122"/>
              </a:rPr>
              <a:t>A</a:t>
            </a:r>
            <a:r>
              <a:rPr lang="zh-CN" altLang="en-US" sz="3200" b="1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Arial" pitchFamily="34" charset="0"/>
              </a:rPr>
              <a:t>、加在弹簧测力计上的力不允许超过它的量程</a:t>
            </a:r>
            <a:endParaRPr lang="zh-CN" altLang="en-US" sz="3200" b="1">
              <a:solidFill>
                <a:srgbClr val="000000"/>
              </a:solidFill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B</a:t>
            </a:r>
            <a:r>
              <a:rPr lang="zh-CN" altLang="en-US" sz="3200" b="1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、使用前必须检查指针是否指零</a:t>
            </a:r>
          </a:p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C</a:t>
            </a:r>
            <a:r>
              <a:rPr lang="zh-CN" altLang="en-US" sz="3200" b="1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、使用中弹簧、指针、挂钩不能与外壳摩擦</a:t>
            </a:r>
          </a:p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宋体" pitchFamily="2" charset="-122"/>
              </a:rPr>
              <a:t>D</a:t>
            </a:r>
            <a:r>
              <a:rPr lang="zh-CN" altLang="en-US" sz="3200" b="1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Arial" pitchFamily="34" charset="0"/>
              </a:rPr>
              <a:t>、弹簧测力计必须竖直放置，不得倾斜</a:t>
            </a:r>
            <a:endParaRPr lang="zh-CN" altLang="en-US" sz="3200" b="1"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609850" y="1979930"/>
            <a:ext cx="544513" cy="679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微软雅黑" charset="-122"/>
                <a:ea typeface="微软雅黑" charset="-122"/>
                <a:sym typeface="宋体" pitchFamily="2" charset="-122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123276385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179388" y="836613"/>
            <a:ext cx="8682037" cy="4525962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3600" b="1" smtClean="0">
                <a:latin typeface="微软雅黑" charset="-122"/>
                <a:ea typeface="微软雅黑" charset="-122"/>
              </a:rPr>
              <a:t>10</a:t>
            </a:r>
            <a:r>
              <a:rPr lang="zh-CN" altLang="en-US" sz="3600" b="1" smtClean="0">
                <a:latin typeface="微软雅黑" charset="-122"/>
                <a:ea typeface="微软雅黑" charset="-122"/>
              </a:rPr>
              <a:t>、两位同学使用弹簧拉力器比较臂力的小，他们拉同一拉力器的三根弹簧，结果都将手臂撑直了，则（   ）</a:t>
            </a:r>
          </a:p>
          <a:p>
            <a:pPr>
              <a:buFontTx/>
              <a:buNone/>
            </a:pPr>
            <a:r>
              <a:rPr lang="zh-CN" altLang="en-US" sz="3600" b="1" smtClean="0">
                <a:latin typeface="微软雅黑" charset="-122"/>
                <a:ea typeface="微软雅黑" charset="-122"/>
              </a:rPr>
              <a:t>A、手臂粗的同学用的臂力大</a:t>
            </a:r>
          </a:p>
          <a:p>
            <a:pPr>
              <a:buFontTx/>
              <a:buNone/>
            </a:pPr>
            <a:r>
              <a:rPr lang="zh-CN" altLang="en-US" sz="3600" b="1" smtClean="0">
                <a:latin typeface="微软雅黑" charset="-122"/>
                <a:ea typeface="微软雅黑" charset="-122"/>
              </a:rPr>
              <a:t>B、手臂长的同学用的臂力大</a:t>
            </a:r>
          </a:p>
          <a:p>
            <a:pPr>
              <a:buFontTx/>
              <a:buNone/>
            </a:pPr>
            <a:r>
              <a:rPr lang="zh-CN" altLang="en-US" sz="3600" b="1" smtClean="0">
                <a:latin typeface="微软雅黑" charset="-122"/>
                <a:ea typeface="微软雅黑" charset="-122"/>
              </a:rPr>
              <a:t>C、两同学用的臂力一样大</a:t>
            </a:r>
          </a:p>
          <a:p>
            <a:pPr>
              <a:buFontTx/>
              <a:buNone/>
            </a:pPr>
            <a:r>
              <a:rPr lang="zh-CN" altLang="en-US" sz="3600" b="1" smtClean="0">
                <a:latin typeface="微软雅黑" charset="-122"/>
                <a:ea typeface="微软雅黑" charset="-122"/>
              </a:rPr>
              <a:t>D、无法比较用的臂力大小</a:t>
            </a:r>
          </a:p>
        </p:txBody>
      </p:sp>
      <p:sp>
        <p:nvSpPr>
          <p:cNvPr id="4" name="文本框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165725" y="2123758"/>
            <a:ext cx="495300" cy="677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微软雅黑" charset="-122"/>
                <a:ea typeface="微软雅黑" charset="-122"/>
                <a:sym typeface="Arial" pitchFamily="34" charset="0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50055706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916238" y="1976438"/>
            <a:ext cx="2505075" cy="3829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1" name="Picture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80063" y="1773238"/>
            <a:ext cx="2505075" cy="3829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2" name="TextBox 7"/>
          <p:cNvSpPr txBox="1"/>
          <p:nvPr>
            <p:custDataLst>
              <p:tags r:id="rId3"/>
            </p:custDataLst>
          </p:nvPr>
        </p:nvSpPr>
        <p:spPr>
          <a:xfrm>
            <a:off x="611188" y="979488"/>
            <a:ext cx="7618412" cy="138906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indent="719455" eaLnBrk="0" hangingPunct="0">
              <a:lnSpc>
                <a:spcPct val="110000"/>
              </a:lnSpc>
              <a:buFont typeface="Arial" pitchFamily="34" charset="0"/>
            </a:pPr>
            <a:r>
              <a:rPr lang="en-US" altLang="zh-CN" sz="2800" b="1">
                <a:latin typeface="Times New Roman" pitchFamily="18" charset="0"/>
                <a:ea typeface="黑体" pitchFamily="2" charset="-122"/>
              </a:rPr>
              <a:t>11</a:t>
            </a:r>
            <a:r>
              <a:rPr lang="zh-CN" altLang="en-US" sz="2800" b="1">
                <a:latin typeface="Times New Roman" pitchFamily="18" charset="0"/>
                <a:ea typeface="黑体" pitchFamily="2" charset="-122"/>
              </a:rPr>
              <a:t>、请读出图中两个弹簧测力计的示数。圆筒测力计每个小格表示</a:t>
            </a:r>
            <a:r>
              <a:rPr lang="en-US" altLang="zh-CN" sz="2800" b="1">
                <a:latin typeface="Times New Roman" pitchFamily="18" charset="0"/>
                <a:ea typeface="黑体" pitchFamily="2" charset="-122"/>
              </a:rPr>
              <a:t>0.1N</a:t>
            </a:r>
            <a:r>
              <a:rPr lang="zh-CN" altLang="en-US" sz="2800" b="1">
                <a:latin typeface="Times New Roman" pitchFamily="18" charset="0"/>
                <a:ea typeface="黑体" pitchFamily="2" charset="-122"/>
              </a:rPr>
              <a:t>。</a:t>
            </a:r>
          </a:p>
        </p:txBody>
      </p:sp>
      <p:sp>
        <p:nvSpPr>
          <p:cNvPr id="29701" name="TextBox 8"/>
          <p:cNvSpPr txBox="1"/>
          <p:nvPr>
            <p:custDataLst>
              <p:tags r:id="rId4"/>
            </p:custDataLst>
          </p:nvPr>
        </p:nvSpPr>
        <p:spPr>
          <a:xfrm>
            <a:off x="1042988" y="5734050"/>
            <a:ext cx="7735887" cy="10080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indent="719455" eaLnBrk="0" hangingPunct="0">
              <a:lnSpc>
                <a:spcPct val="110000"/>
              </a:lnSpc>
              <a:buFont typeface="Arial" pitchFamily="34" charset="0"/>
            </a:pP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解答：</a:t>
            </a:r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圆筒测力计示数为</a:t>
            </a:r>
            <a:r>
              <a:rPr lang="en-US" altLang="zh-CN" sz="2800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1.5N</a:t>
            </a:r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，条形盒测力计示数为</a:t>
            </a:r>
            <a:r>
              <a:rPr lang="en-US" altLang="zh-CN" sz="2800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1.15N</a:t>
            </a:r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220162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87985" y="1800543"/>
            <a:ext cx="8660130" cy="2306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12</a:t>
            </a:r>
            <a:r>
              <a:rPr kumimoji="0" lang="zh-CN" altLang="en-US" sz="32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、如图所示，弹簧测力计和细线的重力及一切摩擦均不计，物重</a:t>
            </a:r>
            <a:r>
              <a:rPr kumimoji="0" lang="en-US" altLang="zh-CN" sz="32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G=5N</a:t>
            </a:r>
            <a:r>
              <a:rPr kumimoji="0" lang="zh-CN" altLang="en-US" sz="32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，则弹簧测力计</a:t>
            </a:r>
            <a:r>
              <a:rPr kumimoji="0" lang="en-US" altLang="zh-CN" sz="32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A</a:t>
            </a:r>
            <a:r>
              <a:rPr kumimoji="0" lang="zh-CN" altLang="en-US" sz="32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的示数为</a:t>
            </a:r>
            <a:r>
              <a:rPr kumimoji="0" lang="zh-CN" altLang="en-US" sz="3200" i="0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        </a:t>
            </a:r>
            <a:r>
              <a:rPr kumimoji="0" lang="en-US" altLang="zh-CN" sz="32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N</a:t>
            </a:r>
            <a:r>
              <a:rPr kumimoji="0" lang="zh-CN" altLang="en-US" sz="32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，弹簧测力计</a:t>
            </a:r>
            <a:r>
              <a:rPr kumimoji="0" lang="en-US" altLang="zh-CN" sz="32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B</a:t>
            </a:r>
            <a:r>
              <a:rPr kumimoji="0" lang="zh-CN" altLang="en-US" sz="32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的示数为</a:t>
            </a:r>
            <a:r>
              <a:rPr kumimoji="0" lang="zh-CN" altLang="en-US" sz="3200" i="0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          </a:t>
            </a:r>
            <a:r>
              <a:rPr kumimoji="0" lang="en-US" altLang="zh-CN" sz="32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N</a:t>
            </a:r>
            <a:r>
              <a:rPr kumimoji="0" lang="zh-CN" altLang="en-US" sz="32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。</a:t>
            </a:r>
          </a:p>
        </p:txBody>
      </p:sp>
      <p:pic>
        <p:nvPicPr>
          <p:cNvPr id="10" name="图片 41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5735" y="4165209"/>
            <a:ext cx="5912990" cy="1358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7533001" y="3391397"/>
            <a:ext cx="335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Times New Roman" pitchFamily="18" charset="0"/>
                <a:ea typeface="微软雅黑" charset="-122"/>
                <a:cs typeface="Times New Roman" panose="02020603050405020304" pitchFamily="18" charset="0"/>
              </a:rPr>
              <a:t>5</a:t>
            </a:r>
            <a:endParaRPr lang="zh-CN" altLang="zh-CN" sz="2400" b="1">
              <a:solidFill>
                <a:srgbClr val="FF0000"/>
              </a:solidFill>
              <a:latin typeface="Times New Roman" pitchFamily="18" charset="0"/>
              <a:ea typeface="微软雅黑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>
            <p:custDataLst>
              <p:tags r:id="rId4"/>
            </p:custDataLst>
          </p:nvPr>
        </p:nvSpPr>
        <p:spPr>
          <a:xfrm>
            <a:off x="1915160" y="3496945"/>
            <a:ext cx="53848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Times New Roman" pitchFamily="18" charset="0"/>
                <a:ea typeface="微软雅黑" charset="-122"/>
                <a:cs typeface="Times New Roman" panose="02020603050405020304" pitchFamily="18" charset="0"/>
              </a:rPr>
              <a:t>5</a:t>
            </a:r>
            <a:endParaRPr lang="zh-CN" altLang="zh-CN" sz="2400" b="1">
              <a:solidFill>
                <a:srgbClr val="FF0000"/>
              </a:solidFill>
              <a:latin typeface="Times New Roman" pitchFamily="18" charset="0"/>
              <a:ea typeface="微软雅黑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205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rcRect l="3384" t="30779" r="53514" b="37534"/>
          <a:stretch>
            <a:fillRect/>
          </a:stretch>
        </p:blipFill>
        <p:spPr>
          <a:xfrm>
            <a:off x="2843213" y="404813"/>
            <a:ext cx="2871787" cy="1119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矩形 101"/>
          <p:cNvSpPr/>
          <p:nvPr>
            <p:custDataLst>
              <p:tags r:id="rId2"/>
            </p:custDataLst>
          </p:nvPr>
        </p:nvSpPr>
        <p:spPr>
          <a:xfrm>
            <a:off x="609600" y="1905000"/>
            <a:ext cx="8077200" cy="31076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1.</a:t>
            </a:r>
            <a:r>
              <a:rPr lang="zh-CN" altLang="en-US" sz="2800" b="1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掌握弹性形变</a:t>
            </a:r>
          </a:p>
          <a:p>
            <a:endParaRPr lang="zh-CN" altLang="en-US" sz="2800" b="1">
              <a:solidFill>
                <a:schemeClr val="tx2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en-US" altLang="zh-CN" sz="2800" b="1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2.</a:t>
            </a:r>
            <a:r>
              <a:rPr lang="zh-CN" altLang="en-US" sz="2800" b="1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了解常见弹力及产生原因</a:t>
            </a:r>
          </a:p>
          <a:p>
            <a:endParaRPr lang="zh-CN" altLang="en-US" sz="2800" b="1">
              <a:solidFill>
                <a:schemeClr val="tx2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en-US" altLang="zh-CN" sz="2800" b="1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3.</a:t>
            </a:r>
            <a:r>
              <a:rPr lang="zh-CN" altLang="en-US" sz="2800" b="1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了解弹簧测力计测力的原理</a:t>
            </a:r>
            <a:endParaRPr lang="en-US" altLang="zh-CN" sz="2800" b="1">
              <a:solidFill>
                <a:schemeClr val="tx2"/>
              </a:solidFill>
              <a:latin typeface="黑体" pitchFamily="2" charset="-122"/>
              <a:ea typeface="黑体" pitchFamily="2" charset="-122"/>
            </a:endParaRPr>
          </a:p>
          <a:p>
            <a:endParaRPr lang="zh-CN" altLang="en-US" sz="2800" b="1">
              <a:solidFill>
                <a:schemeClr val="tx2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en-US" altLang="zh-CN" sz="2800" b="1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4.</a:t>
            </a:r>
            <a:r>
              <a:rPr lang="zh-CN" altLang="en-US" sz="2800" b="1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学会弹簧测力计的使用方法</a:t>
            </a:r>
          </a:p>
        </p:txBody>
      </p:sp>
    </p:spTree>
    <p:extLst>
      <p:ext uri="{BB962C8B-B14F-4D97-AF65-F5344CB8AC3E}">
        <p14:creationId xmlns:p14="http://schemas.microsoft.com/office/powerpoint/2010/main" val="2707226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AutoShape 2" descr="http://img4.imgtn.bdimg.com/it/u=4011357039,2283183545&amp;fm=23&amp;gp=0.jpg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>
              <a:latin typeface="Arial" pitchFamily="34" charset="0"/>
            </a:endParaRPr>
          </a:p>
        </p:txBody>
      </p:sp>
      <p:sp>
        <p:nvSpPr>
          <p:cNvPr id="24579" name="AutoShape 4" descr="http://img4.imgtn.bdimg.com/it/u=4011357039,2283183545&amp;fm=23&amp;gp=0.jpg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>
              <a:latin typeface="Arial" pitchFamily="34" charset="0"/>
            </a:endParaRPr>
          </a:p>
        </p:txBody>
      </p:sp>
      <p:sp>
        <p:nvSpPr>
          <p:cNvPr id="24580" name="AutoShape 6" descr="http://img4.imgtn.bdimg.com/it/u=4011357039,2283183545&amp;fm=23&amp;gp=0.jpg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>
              <a:latin typeface="Arial" pitchFamily="34" charset="0"/>
            </a:endParaRPr>
          </a:p>
        </p:txBody>
      </p:sp>
      <p:sp>
        <p:nvSpPr>
          <p:cNvPr id="24581" name="AutoShape 8" descr="http://img4.imgtn.bdimg.com/it/u=4011357039,2283183545&amp;fm=23&amp;gp=0.jpg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>
              <a:latin typeface="Arial" pitchFamily="34" charset="0"/>
            </a:endParaRPr>
          </a:p>
        </p:txBody>
      </p:sp>
      <p:sp>
        <p:nvSpPr>
          <p:cNvPr id="24582" name="AutoShape 10" descr="http://img1.imgtn.bdimg.com/it/u=656592001,3184287000&amp;fm=23&amp;gp=0.jpg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>
              <a:latin typeface="Arial" pitchFamily="34" charset="0"/>
            </a:endParaRPr>
          </a:p>
        </p:txBody>
      </p:sp>
      <p:pic>
        <p:nvPicPr>
          <p:cNvPr id="24583" name="Picture 7" descr="图片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/>
          <a:srcRect l="7126" r="8391" b="7774"/>
          <a:stretch>
            <a:fillRect/>
          </a:stretch>
        </p:blipFill>
        <p:spPr>
          <a:xfrm>
            <a:off x="3203575" y="836613"/>
            <a:ext cx="2663825" cy="1008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4" name="矩形 3"/>
          <p:cNvSpPr/>
          <p:nvPr>
            <p:custDataLst>
              <p:tags r:id="rId7"/>
            </p:custDataLst>
          </p:nvPr>
        </p:nvSpPr>
        <p:spPr>
          <a:xfrm>
            <a:off x="381000" y="2349500"/>
            <a:ext cx="8610600" cy="193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</a:pPr>
            <a:r>
              <a:rPr lang="zh-CN" altLang="en-US" sz="40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学习了本课后，你有哪些收获和感想？</a:t>
            </a:r>
            <a:endParaRPr lang="en-US" altLang="zh-CN" sz="4000" b="1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150000"/>
              </a:lnSpc>
              <a:buFont typeface="Arial" pitchFamily="34" charset="0"/>
            </a:pPr>
            <a:r>
              <a:rPr lang="zh-CN" altLang="en-US" sz="40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告诉大家好吗？</a:t>
            </a:r>
          </a:p>
        </p:txBody>
      </p:sp>
      <p:pic>
        <p:nvPicPr>
          <p:cNvPr id="24585" name="Picture 3" descr="18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57200" y="5791200"/>
            <a:ext cx="7848600" cy="59690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170255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4"/>
          <p:cNvSpPr txBox="1"/>
          <p:nvPr>
            <p:custDataLst>
              <p:tags r:id="rId2"/>
            </p:custDataLst>
          </p:nvPr>
        </p:nvSpPr>
        <p:spPr>
          <a:xfrm>
            <a:off x="620713" y="908050"/>
            <a:ext cx="218122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黑体" pitchFamily="2" charset="-122"/>
                <a:ea typeface="黑体" pitchFamily="2" charset="-122"/>
              </a:rPr>
              <a:t>一 弹力</a:t>
            </a:r>
          </a:p>
        </p:txBody>
      </p:sp>
      <p:sp>
        <p:nvSpPr>
          <p:cNvPr id="25603" name="Text Box 5"/>
          <p:cNvSpPr txBox="1"/>
          <p:nvPr>
            <p:custDataLst>
              <p:tags r:id="rId3"/>
            </p:custDataLst>
          </p:nvPr>
        </p:nvSpPr>
        <p:spPr>
          <a:xfrm>
            <a:off x="566738" y="3641725"/>
            <a:ext cx="317182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黑体" pitchFamily="2" charset="-122"/>
                <a:ea typeface="黑体" pitchFamily="2" charset="-122"/>
              </a:rPr>
              <a:t>二 弹簧测力计</a:t>
            </a:r>
          </a:p>
        </p:txBody>
      </p:sp>
      <p:sp>
        <p:nvSpPr>
          <p:cNvPr id="25604" name="Text Box 8"/>
          <p:cNvSpPr txBox="1"/>
          <p:nvPr>
            <p:custDataLst>
              <p:tags r:id="rId4"/>
            </p:custDataLst>
          </p:nvPr>
        </p:nvSpPr>
        <p:spPr>
          <a:xfrm>
            <a:off x="1085850" y="4443413"/>
            <a:ext cx="270827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黑体" pitchFamily="2" charset="-122"/>
                <a:ea typeface="黑体" pitchFamily="2" charset="-122"/>
              </a:rPr>
              <a:t>1.</a:t>
            </a:r>
            <a:r>
              <a:rPr lang="zh-CN" altLang="en-US" sz="2400" b="1">
                <a:latin typeface="黑体" pitchFamily="2" charset="-122"/>
                <a:ea typeface="黑体" pitchFamily="2" charset="-122"/>
              </a:rPr>
              <a:t>原理：</a:t>
            </a:r>
          </a:p>
        </p:txBody>
      </p:sp>
      <p:sp>
        <p:nvSpPr>
          <p:cNvPr id="25605" name="Text Box 9"/>
          <p:cNvSpPr txBox="1"/>
          <p:nvPr>
            <p:custDataLst>
              <p:tags r:id="rId5"/>
            </p:custDataLst>
          </p:nvPr>
        </p:nvSpPr>
        <p:spPr>
          <a:xfrm>
            <a:off x="2438400" y="4495800"/>
            <a:ext cx="67056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在</a:t>
            </a:r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弹性限度</a:t>
            </a:r>
            <a:r>
              <a:rPr lang="zh-CN" altLang="en-US" sz="2400" b="1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内，弹簧的伸长量与所受拉力成</a:t>
            </a:r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正比</a:t>
            </a:r>
            <a:r>
              <a:rPr lang="zh-CN" altLang="en-US" sz="2400" b="1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。</a:t>
            </a:r>
          </a:p>
        </p:txBody>
      </p:sp>
      <p:sp>
        <p:nvSpPr>
          <p:cNvPr id="25606" name="Text Box 10"/>
          <p:cNvSpPr txBox="1"/>
          <p:nvPr>
            <p:custDataLst>
              <p:tags r:id="rId6"/>
            </p:custDataLst>
          </p:nvPr>
        </p:nvSpPr>
        <p:spPr>
          <a:xfrm>
            <a:off x="1112838" y="4984750"/>
            <a:ext cx="22479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黑体" pitchFamily="2" charset="-122"/>
                <a:ea typeface="黑体" pitchFamily="2" charset="-122"/>
              </a:rPr>
              <a:t>2.</a:t>
            </a:r>
            <a:r>
              <a:rPr lang="zh-CN" altLang="en-US" sz="2400" b="1">
                <a:latin typeface="黑体" pitchFamily="2" charset="-122"/>
                <a:ea typeface="黑体" pitchFamily="2" charset="-122"/>
              </a:rPr>
              <a:t>构造：</a:t>
            </a:r>
          </a:p>
        </p:txBody>
      </p:sp>
      <p:sp>
        <p:nvSpPr>
          <p:cNvPr id="25607" name="Text Box 13"/>
          <p:cNvSpPr txBox="1"/>
          <p:nvPr>
            <p:custDataLst>
              <p:tags r:id="rId7"/>
            </p:custDataLst>
          </p:nvPr>
        </p:nvSpPr>
        <p:spPr>
          <a:xfrm>
            <a:off x="1112838" y="5489575"/>
            <a:ext cx="1719262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黑体" pitchFamily="2" charset="-122"/>
                <a:ea typeface="黑体" pitchFamily="2" charset="-122"/>
              </a:rPr>
              <a:t>3.</a:t>
            </a:r>
            <a:r>
              <a:rPr lang="zh-CN" altLang="en-US" sz="2400" b="1">
                <a:latin typeface="黑体" pitchFamily="2" charset="-122"/>
                <a:ea typeface="黑体" pitchFamily="2" charset="-122"/>
              </a:rPr>
              <a:t>使用：</a:t>
            </a:r>
          </a:p>
        </p:txBody>
      </p:sp>
      <p:sp>
        <p:nvSpPr>
          <p:cNvPr id="25608" name="Rectangle 14"/>
          <p:cNvSpPr/>
          <p:nvPr>
            <p:custDataLst>
              <p:tags r:id="rId8"/>
            </p:custDataLst>
          </p:nvPr>
        </p:nvSpPr>
        <p:spPr>
          <a:xfrm>
            <a:off x="2301875" y="5562600"/>
            <a:ext cx="982663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看清</a:t>
            </a:r>
          </a:p>
        </p:txBody>
      </p:sp>
      <p:sp>
        <p:nvSpPr>
          <p:cNvPr id="25609" name="Rectangle 15"/>
          <p:cNvSpPr/>
          <p:nvPr>
            <p:custDataLst>
              <p:tags r:id="rId9"/>
            </p:custDataLst>
          </p:nvPr>
        </p:nvSpPr>
        <p:spPr>
          <a:xfrm>
            <a:off x="3273425" y="5562600"/>
            <a:ext cx="99377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检查</a:t>
            </a:r>
          </a:p>
        </p:txBody>
      </p:sp>
      <p:sp>
        <p:nvSpPr>
          <p:cNvPr id="25610" name="Rectangle 16"/>
          <p:cNvSpPr/>
          <p:nvPr>
            <p:custDataLst>
              <p:tags r:id="rId10"/>
            </p:custDataLst>
          </p:nvPr>
        </p:nvSpPr>
        <p:spPr>
          <a:xfrm>
            <a:off x="4084638" y="5562600"/>
            <a:ext cx="982662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测量</a:t>
            </a:r>
          </a:p>
        </p:txBody>
      </p:sp>
      <p:sp>
        <p:nvSpPr>
          <p:cNvPr id="25611" name="Rectangle 17"/>
          <p:cNvSpPr/>
          <p:nvPr>
            <p:custDataLst>
              <p:tags r:id="rId11"/>
            </p:custDataLst>
          </p:nvPr>
        </p:nvSpPr>
        <p:spPr>
          <a:xfrm>
            <a:off x="5108575" y="5562600"/>
            <a:ext cx="98425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读数</a:t>
            </a:r>
          </a:p>
        </p:txBody>
      </p:sp>
      <p:sp>
        <p:nvSpPr>
          <p:cNvPr id="25612" name="Text Box 19"/>
          <p:cNvSpPr txBox="1"/>
          <p:nvPr>
            <p:custDataLst>
              <p:tags r:id="rId12"/>
            </p:custDataLst>
          </p:nvPr>
        </p:nvSpPr>
        <p:spPr>
          <a:xfrm>
            <a:off x="1101725" y="1538288"/>
            <a:ext cx="27082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黑体" pitchFamily="2" charset="-122"/>
                <a:ea typeface="黑体" pitchFamily="2" charset="-122"/>
              </a:rPr>
              <a:t>1.</a:t>
            </a:r>
            <a:r>
              <a:rPr lang="zh-CN" altLang="en-US" sz="2400" b="1">
                <a:latin typeface="黑体" pitchFamily="2" charset="-122"/>
                <a:ea typeface="黑体" pitchFamily="2" charset="-122"/>
              </a:rPr>
              <a:t>弹性形变</a:t>
            </a:r>
          </a:p>
        </p:txBody>
      </p:sp>
      <p:sp>
        <p:nvSpPr>
          <p:cNvPr id="25613" name="Text Box 20"/>
          <p:cNvSpPr txBox="1"/>
          <p:nvPr>
            <p:custDataLst>
              <p:tags r:id="rId13"/>
            </p:custDataLst>
          </p:nvPr>
        </p:nvSpPr>
        <p:spPr>
          <a:xfrm>
            <a:off x="1101725" y="2072005"/>
            <a:ext cx="43713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黑体" pitchFamily="2" charset="-122"/>
                <a:ea typeface="黑体" pitchFamily="2" charset="-122"/>
              </a:rPr>
              <a:t>2.</a:t>
            </a:r>
            <a:r>
              <a:rPr lang="zh-CN" altLang="en-US" sz="2400" b="1">
                <a:latin typeface="黑体" pitchFamily="2" charset="-122"/>
                <a:ea typeface="黑体" pitchFamily="2" charset="-122"/>
              </a:rPr>
              <a:t>弹力的定义与产生的条件</a:t>
            </a:r>
          </a:p>
        </p:txBody>
      </p:sp>
      <p:sp>
        <p:nvSpPr>
          <p:cNvPr id="25614" name="Text Box 21"/>
          <p:cNvSpPr txBox="1"/>
          <p:nvPr>
            <p:custDataLst>
              <p:tags r:id="rId14"/>
            </p:custDataLst>
          </p:nvPr>
        </p:nvSpPr>
        <p:spPr>
          <a:xfrm>
            <a:off x="1101725" y="2590800"/>
            <a:ext cx="270827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黑体" pitchFamily="2" charset="-122"/>
                <a:ea typeface="黑体" pitchFamily="2" charset="-122"/>
              </a:rPr>
              <a:t>3.</a:t>
            </a:r>
            <a:r>
              <a:rPr lang="zh-CN" altLang="en-US" sz="2400" b="1">
                <a:latin typeface="黑体" pitchFamily="2" charset="-122"/>
                <a:ea typeface="黑体" pitchFamily="2" charset="-122"/>
              </a:rPr>
              <a:t>弹力的三要素</a:t>
            </a:r>
          </a:p>
        </p:txBody>
      </p:sp>
      <p:sp>
        <p:nvSpPr>
          <p:cNvPr id="25615" name="Text Box 22"/>
          <p:cNvSpPr txBox="1"/>
          <p:nvPr>
            <p:custDataLst>
              <p:tags r:id="rId15"/>
            </p:custDataLst>
          </p:nvPr>
        </p:nvSpPr>
        <p:spPr>
          <a:xfrm>
            <a:off x="1101725" y="3062288"/>
            <a:ext cx="270827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黑体" pitchFamily="2" charset="-122"/>
                <a:ea typeface="黑体" pitchFamily="2" charset="-122"/>
              </a:rPr>
              <a:t>4.</a:t>
            </a:r>
            <a:r>
              <a:rPr lang="zh-CN" altLang="en-US" sz="2400" b="1">
                <a:latin typeface="黑体" pitchFamily="2" charset="-122"/>
                <a:ea typeface="黑体" pitchFamily="2" charset="-122"/>
              </a:rPr>
              <a:t>常见的弹力</a:t>
            </a:r>
          </a:p>
        </p:txBody>
      </p:sp>
      <p:pic>
        <p:nvPicPr>
          <p:cNvPr id="25616" name="矩形 12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8"/>
          <a:srcRect l="8618" r="8733" b="22636"/>
          <a:stretch>
            <a:fillRect/>
          </a:stretch>
        </p:blipFill>
        <p:spPr>
          <a:xfrm>
            <a:off x="3200400" y="152400"/>
            <a:ext cx="2660650" cy="8096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9322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35"/>
          <p:cNvSpPr/>
          <p:nvPr>
            <p:custDataLst>
              <p:tags r:id="rId1"/>
            </p:custDataLst>
          </p:nvPr>
        </p:nvSpPr>
        <p:spPr>
          <a:xfrm>
            <a:off x="741363" y="1584325"/>
            <a:ext cx="1454150" cy="3746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r>
              <a:rPr lang="zh-CN" altLang="en-US" b="1">
                <a:solidFill>
                  <a:schemeClr val="bg1"/>
                </a:solidFill>
                <a:latin typeface="微软雅黑" charset="-122"/>
                <a:ea typeface="微软雅黑" charset="-122"/>
              </a:rPr>
              <a:t>考点二：弹力</a:t>
            </a:r>
          </a:p>
        </p:txBody>
      </p:sp>
      <p:pic>
        <p:nvPicPr>
          <p:cNvPr id="17411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rcRect l="9743" r="4205"/>
          <a:stretch>
            <a:fillRect/>
          </a:stretch>
        </p:blipFill>
        <p:spPr>
          <a:xfrm>
            <a:off x="203200" y="2006600"/>
            <a:ext cx="8132763" cy="3746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8" name="Text Box 7"/>
          <p:cNvSpPr/>
          <p:nvPr>
            <p:custDataLst>
              <p:tags r:id="rId3"/>
            </p:custDataLst>
          </p:nvPr>
        </p:nvSpPr>
        <p:spPr>
          <a:xfrm>
            <a:off x="3048000" y="381000"/>
            <a:ext cx="2587625" cy="7016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0" hangingPunct="0"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板书设计</a:t>
            </a:r>
          </a:p>
        </p:txBody>
      </p:sp>
    </p:spTree>
    <p:extLst>
      <p:ext uri="{BB962C8B-B14F-4D97-AF65-F5344CB8AC3E}">
        <p14:creationId xmlns:p14="http://schemas.microsoft.com/office/powerpoint/2010/main" val="203223052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Freeform 2"/>
          <p:cNvSpPr/>
          <p:nvPr>
            <p:custDataLst>
              <p:tags r:id="rId1"/>
            </p:custDataLst>
          </p:nvPr>
        </p:nvSpPr>
        <p:spPr>
          <a:xfrm>
            <a:off x="749300" y="4533900"/>
            <a:ext cx="7659688" cy="352425"/>
          </a:xfrm>
          <a:custGeom>
            <a:avLst/>
            <a:gdLst>
              <a:gd name="txL" fmla="*/ 0 w 4825"/>
              <a:gd name="txT" fmla="*/ 0 h 222"/>
              <a:gd name="txR" fmla="*/ 4825 w 4825"/>
              <a:gd name="txB" fmla="*/ 222 h 22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</a:cxnLst>
            <a:rect l="txL" t="txT" r="txR" b="txB"/>
            <a:pathLst>
              <a:path w="4825" h="221">
                <a:moveTo>
                  <a:pt x="4825" y="222"/>
                </a:moveTo>
                <a:lnTo>
                  <a:pt x="4808" y="217"/>
                </a:lnTo>
                <a:lnTo>
                  <a:pt x="4739" y="207"/>
                </a:lnTo>
                <a:lnTo>
                  <a:pt x="4627" y="191"/>
                </a:lnTo>
                <a:lnTo>
                  <a:pt x="4472" y="170"/>
                </a:lnTo>
                <a:lnTo>
                  <a:pt x="4274" y="145"/>
                </a:lnTo>
                <a:lnTo>
                  <a:pt x="4042" y="119"/>
                </a:lnTo>
                <a:lnTo>
                  <a:pt x="3776" y="98"/>
                </a:lnTo>
                <a:lnTo>
                  <a:pt x="3475" y="78"/>
                </a:lnTo>
                <a:lnTo>
                  <a:pt x="3148" y="62"/>
                </a:lnTo>
                <a:lnTo>
                  <a:pt x="2786" y="47"/>
                </a:lnTo>
                <a:lnTo>
                  <a:pt x="2399" y="47"/>
                </a:lnTo>
                <a:lnTo>
                  <a:pt x="2012" y="47"/>
                </a:lnTo>
                <a:lnTo>
                  <a:pt x="1660" y="62"/>
                </a:lnTo>
                <a:lnTo>
                  <a:pt x="1333" y="78"/>
                </a:lnTo>
                <a:lnTo>
                  <a:pt x="1032" y="98"/>
                </a:lnTo>
                <a:lnTo>
                  <a:pt x="774" y="119"/>
                </a:lnTo>
                <a:lnTo>
                  <a:pt x="550" y="145"/>
                </a:lnTo>
                <a:lnTo>
                  <a:pt x="361" y="170"/>
                </a:lnTo>
                <a:lnTo>
                  <a:pt x="206" y="191"/>
                </a:lnTo>
                <a:lnTo>
                  <a:pt x="94" y="207"/>
                </a:lnTo>
                <a:lnTo>
                  <a:pt x="34" y="217"/>
                </a:lnTo>
                <a:lnTo>
                  <a:pt x="8" y="222"/>
                </a:lnTo>
                <a:lnTo>
                  <a:pt x="0" y="8"/>
                </a:lnTo>
                <a:lnTo>
                  <a:pt x="2400" y="8"/>
                </a:lnTo>
                <a:lnTo>
                  <a:pt x="4800" y="0"/>
                </a:lnTo>
                <a:lnTo>
                  <a:pt x="4825" y="222"/>
                </a:lnTo>
                <a:close/>
              </a:path>
            </a:pathLst>
          </a:custGeom>
          <a:solidFill>
            <a:srgbClr val="000000">
              <a:alpha val="25882"/>
            </a:srgbClr>
          </a:solidFill>
          <a:ln w="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51" name="Rectangle 3"/>
          <p:cNvSpPr/>
          <p:nvPr>
            <p:custDataLst>
              <p:tags r:id="rId2"/>
            </p:custDataLst>
          </p:nvPr>
        </p:nvSpPr>
        <p:spPr>
          <a:xfrm>
            <a:off x="685800" y="1828800"/>
            <a:ext cx="8058150" cy="2427288"/>
          </a:xfrm>
          <a:prstGeom prst="rect">
            <a:avLst/>
          </a:prstGeom>
          <a:solidFill>
            <a:srgbClr val="F9E807">
              <a:alpha val="83920"/>
            </a:srgbClr>
          </a:solidFill>
          <a:ln w="53975" cap="flat" cmpd="dbl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>
              <a:latin typeface="Arial" pitchFamily="34" charset="0"/>
            </a:endParaRPr>
          </a:p>
        </p:txBody>
      </p:sp>
      <p:sp>
        <p:nvSpPr>
          <p:cNvPr id="27652" name="Text Box 8"/>
          <p:cNvSpPr txBox="1"/>
          <p:nvPr>
            <p:custDataLst>
              <p:tags r:id="rId3"/>
            </p:custDataLst>
          </p:nvPr>
        </p:nvSpPr>
        <p:spPr>
          <a:xfrm>
            <a:off x="685800" y="1828800"/>
            <a:ext cx="7969250" cy="2586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3333FF"/>
                </a:solidFill>
                <a:latin typeface="黑体" pitchFamily="2" charset="-122"/>
                <a:ea typeface="黑体" pitchFamily="2" charset="-122"/>
              </a:rPr>
              <a:t>光读书不思考也许能使平庸之辈知识丰富，但它决不能使他们头脑清醒。</a:t>
            </a:r>
            <a:endParaRPr lang="en-US" altLang="zh-CN" sz="3600" b="1">
              <a:solidFill>
                <a:srgbClr val="3333FF"/>
              </a:solidFill>
              <a:latin typeface="黑体" pitchFamily="2" charset="-122"/>
              <a:ea typeface="黑体" pitchFamily="2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3600" b="1">
                <a:solidFill>
                  <a:srgbClr val="3333FF"/>
                </a:solidFill>
                <a:latin typeface="黑体" pitchFamily="2" charset="-122"/>
                <a:ea typeface="黑体" pitchFamily="2" charset="-122"/>
              </a:rPr>
              <a:t>—— </a:t>
            </a:r>
            <a:r>
              <a:rPr lang="zh-CN" altLang="en-US" sz="3600" b="1">
                <a:solidFill>
                  <a:srgbClr val="3333FF"/>
                </a:solidFill>
                <a:latin typeface="黑体" pitchFamily="2" charset="-122"/>
                <a:ea typeface="黑体" pitchFamily="2" charset="-122"/>
              </a:rPr>
              <a:t>约</a:t>
            </a:r>
            <a:r>
              <a:rPr lang="en-US" altLang="zh-CN" sz="3600" b="1">
                <a:solidFill>
                  <a:srgbClr val="3333FF"/>
                </a:solidFill>
                <a:latin typeface="黑体" pitchFamily="2" charset="-122"/>
                <a:ea typeface="黑体" pitchFamily="2" charset="-122"/>
              </a:rPr>
              <a:t>·</a:t>
            </a:r>
            <a:r>
              <a:rPr lang="zh-CN" altLang="en-US" sz="3600" b="1">
                <a:solidFill>
                  <a:srgbClr val="3333FF"/>
                </a:solidFill>
                <a:latin typeface="黑体" pitchFamily="2" charset="-122"/>
                <a:ea typeface="黑体" pitchFamily="2" charset="-122"/>
              </a:rPr>
              <a:t>诺里斯</a:t>
            </a:r>
          </a:p>
        </p:txBody>
      </p:sp>
      <p:sp>
        <p:nvSpPr>
          <p:cNvPr id="27653" name="WordArt 4"/>
          <p:cNvSpPr>
            <a:spLocks noTextEdit="1"/>
          </p:cNvSpPr>
          <p:nvPr>
            <p:custDataLst>
              <p:tags r:id="rId4"/>
            </p:custDataLst>
          </p:nvPr>
        </p:nvSpPr>
        <p:spPr>
          <a:xfrm>
            <a:off x="2819400" y="609600"/>
            <a:ext cx="31242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l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教师寄语</a:t>
            </a:r>
          </a:p>
        </p:txBody>
      </p:sp>
    </p:spTree>
    <p:extLst>
      <p:ext uri="{BB962C8B-B14F-4D97-AF65-F5344CB8AC3E}">
        <p14:creationId xmlns:p14="http://schemas.microsoft.com/office/powerpoint/2010/main" val="2677121042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>
            <p:custDataLst>
              <p:tags r:id="rId1"/>
            </p:custDataLst>
          </p:nvPr>
        </p:nvGraphicFramePr>
        <p:xfrm>
          <a:off x="995903" y="1409556"/>
          <a:ext cx="5793015" cy="36537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22534" name="文本框 22533"/>
          <p:cNvSpPr txBox="1"/>
          <p:nvPr>
            <p:custDataLst>
              <p:tags r:id="rId2"/>
            </p:custDataLst>
          </p:nvPr>
        </p:nvSpPr>
        <p:spPr>
          <a:xfrm>
            <a:off x="250825" y="5157788"/>
            <a:ext cx="1970088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Arial" pitchFamily="34" charset="0"/>
              </a:rPr>
              <a:t>提出问题：</a:t>
            </a:r>
          </a:p>
        </p:txBody>
      </p:sp>
      <p:sp>
        <p:nvSpPr>
          <p:cNvPr id="22535" name="文本框 22534"/>
          <p:cNvSpPr txBox="1"/>
          <p:nvPr>
            <p:custDataLst>
              <p:tags r:id="rId3"/>
            </p:custDataLst>
          </p:nvPr>
        </p:nvSpPr>
        <p:spPr>
          <a:xfrm>
            <a:off x="1240155" y="5676900"/>
            <a:ext cx="7327900" cy="5191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Arial" pitchFamily="34" charset="0"/>
              </a:rPr>
              <a:t>物体受力的作用时，发生的形变都能恢复吗？</a:t>
            </a:r>
          </a:p>
        </p:txBody>
      </p:sp>
      <p:sp>
        <p:nvSpPr>
          <p:cNvPr id="22536" name="文本框 22535"/>
          <p:cNvSpPr txBox="1"/>
          <p:nvPr>
            <p:custDataLst>
              <p:tags r:id="rId4"/>
            </p:custDataLst>
          </p:nvPr>
        </p:nvSpPr>
        <p:spPr>
          <a:xfrm>
            <a:off x="4051300" y="1409700"/>
            <a:ext cx="304165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Arial" pitchFamily="34" charset="0"/>
              </a:rPr>
              <a:t>定义、符号和单位</a:t>
            </a:r>
          </a:p>
        </p:txBody>
      </p:sp>
      <p:sp>
        <p:nvSpPr>
          <p:cNvPr id="22537" name="文本框 22536"/>
          <p:cNvSpPr txBox="1"/>
          <p:nvPr>
            <p:custDataLst>
              <p:tags r:id="rId5"/>
            </p:custDataLst>
          </p:nvPr>
        </p:nvSpPr>
        <p:spPr>
          <a:xfrm>
            <a:off x="4676458" y="2095500"/>
            <a:ext cx="2684462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Arial" pitchFamily="34" charset="0"/>
              </a:rPr>
              <a:t>形变和运动状态</a:t>
            </a:r>
          </a:p>
        </p:txBody>
      </p:sp>
      <p:sp>
        <p:nvSpPr>
          <p:cNvPr id="22538" name="文本框 22537"/>
          <p:cNvSpPr txBox="1"/>
          <p:nvPr>
            <p:custDataLst>
              <p:tags r:id="rId6"/>
            </p:custDataLst>
          </p:nvPr>
        </p:nvSpPr>
        <p:spPr>
          <a:xfrm>
            <a:off x="4676458" y="2849245"/>
            <a:ext cx="3398837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Arial" pitchFamily="34" charset="0"/>
              </a:rPr>
              <a:t>大小、方向和作用点</a:t>
            </a:r>
          </a:p>
        </p:txBody>
      </p:sp>
      <p:sp>
        <p:nvSpPr>
          <p:cNvPr id="22540" name="文本框 22539"/>
          <p:cNvSpPr txBox="1"/>
          <p:nvPr>
            <p:custDataLst>
              <p:tags r:id="rId7"/>
            </p:custDataLst>
          </p:nvPr>
        </p:nvSpPr>
        <p:spPr>
          <a:xfrm>
            <a:off x="6146800" y="4321175"/>
            <a:ext cx="3619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b="1">
                <a:latin typeface="Arial" pitchFamily="34" charset="0"/>
              </a:rPr>
              <a:t>施力物体与受力物体</a:t>
            </a:r>
          </a:p>
        </p:txBody>
      </p:sp>
      <p:sp>
        <p:nvSpPr>
          <p:cNvPr id="2" name="文本框 22531"/>
          <p:cNvSpPr txBox="1"/>
          <p:nvPr>
            <p:custDataLst>
              <p:tags r:id="rId8"/>
            </p:custDataLst>
          </p:nvPr>
        </p:nvSpPr>
        <p:spPr>
          <a:xfrm>
            <a:off x="250508" y="270193"/>
            <a:ext cx="396081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Arial" pitchFamily="34" charset="0"/>
              </a:rPr>
              <a:t>一、复习与导入</a:t>
            </a:r>
          </a:p>
        </p:txBody>
      </p:sp>
    </p:spTree>
    <p:extLst>
      <p:ext uri="{BB962C8B-B14F-4D97-AF65-F5344CB8AC3E}">
        <p14:creationId xmlns:p14="http://schemas.microsoft.com/office/powerpoint/2010/main" val="3808154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/>
      <p:bldP spid="22535" grpId="0" animBg="1"/>
      <p:bldP spid="22536" grpId="0"/>
      <p:bldP spid="22537" grpId="0"/>
      <p:bldP spid="22538" grpId="0"/>
      <p:bldP spid="225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>
            <p:custDataLst>
              <p:tags r:id="rId1"/>
            </p:custDataLst>
          </p:nvPr>
        </p:nvSpPr>
        <p:spPr>
          <a:xfrm>
            <a:off x="357188" y="723900"/>
            <a:ext cx="2349500" cy="46196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chemeClr val="tx1"/>
                </a:solidFill>
              </a:rPr>
              <a:t>试一试，想一想</a:t>
            </a:r>
          </a:p>
        </p:txBody>
      </p: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0" y="5157788"/>
            <a:ext cx="9144000" cy="122713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zh-CN" altLang="en-US" sz="3600" b="1" noProof="1">
                <a:solidFill>
                  <a:srgbClr val="FF0000"/>
                </a:solidFill>
                <a:latin typeface="微软雅黑" charset="-122"/>
                <a:ea typeface="微软雅黑" charset="-122"/>
              </a:rPr>
              <a:t>用力分别压弹簧、捏面团；松手后，物体的形变有什么不同吗？</a:t>
            </a:r>
          </a:p>
        </p:txBody>
      </p:sp>
      <p:sp>
        <p:nvSpPr>
          <p:cNvPr id="17" name="右箭头 16"/>
          <p:cNvSpPr/>
          <p:nvPr>
            <p:custDataLst>
              <p:tags r:id="rId3"/>
            </p:custDataLst>
          </p:nvPr>
        </p:nvSpPr>
        <p:spPr>
          <a:xfrm>
            <a:off x="5794375" y="1928813"/>
            <a:ext cx="571500" cy="857250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18" name="圆角矩形 17"/>
          <p:cNvSpPr/>
          <p:nvPr>
            <p:custDataLst>
              <p:tags r:id="rId4"/>
            </p:custDataLst>
          </p:nvPr>
        </p:nvSpPr>
        <p:spPr>
          <a:xfrm>
            <a:off x="6508750" y="1857375"/>
            <a:ext cx="1928813" cy="928688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r>
              <a:rPr lang="zh-CN" altLang="en-US" sz="3200" b="1" noProof="1">
                <a:solidFill>
                  <a:srgbClr val="FFFFFF"/>
                </a:solidFill>
                <a:latin typeface="Calibri" pitchFamily="34" charset="0"/>
                <a:ea typeface="微软雅黑" charset="-122"/>
              </a:rPr>
              <a:t>恢复到原来形状</a:t>
            </a:r>
            <a:endParaRPr lang="en-US" altLang="zh-CN" sz="3200" b="1" noProof="1">
              <a:solidFill>
                <a:srgbClr val="FFFFFF"/>
              </a:solidFill>
              <a:latin typeface="Calibri" pitchFamily="34" charset="0"/>
              <a:ea typeface="微软雅黑" charset="-122"/>
            </a:endParaRPr>
          </a:p>
        </p:txBody>
      </p:sp>
      <p:sp>
        <p:nvSpPr>
          <p:cNvPr id="19" name="右箭头 18"/>
          <p:cNvSpPr/>
          <p:nvPr>
            <p:custDataLst>
              <p:tags r:id="rId5"/>
            </p:custDataLst>
          </p:nvPr>
        </p:nvSpPr>
        <p:spPr>
          <a:xfrm>
            <a:off x="5865813" y="3786188"/>
            <a:ext cx="571500" cy="785813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20" name="圆角矩形 19"/>
          <p:cNvSpPr/>
          <p:nvPr>
            <p:custDataLst>
              <p:tags r:id="rId6"/>
            </p:custDataLst>
          </p:nvPr>
        </p:nvSpPr>
        <p:spPr>
          <a:xfrm>
            <a:off x="6532563" y="3714750"/>
            <a:ext cx="2457450" cy="92868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r>
              <a:rPr lang="zh-CN" altLang="en-US" sz="3200" b="1" noProof="1">
                <a:solidFill>
                  <a:schemeClr val="tx1"/>
                </a:solidFill>
                <a:latin typeface="Calibri" pitchFamily="34" charset="0"/>
                <a:ea typeface="微软雅黑" charset="-122"/>
              </a:rPr>
              <a:t>没有恢复到原来形状</a:t>
            </a:r>
          </a:p>
        </p:txBody>
      </p:sp>
      <p:grpSp>
        <p:nvGrpSpPr>
          <p:cNvPr id="18449" name="组合 21"/>
          <p:cNvGrpSpPr/>
          <p:nvPr>
            <p:custDataLst>
              <p:tags r:id="rId7"/>
            </p:custDataLst>
          </p:nvPr>
        </p:nvGrpSpPr>
        <p:grpSpPr>
          <a:xfrm>
            <a:off x="736600" y="1268413"/>
            <a:ext cx="5078413" cy="3571875"/>
            <a:chOff x="1135160" y="1500174"/>
            <a:chExt cx="5079914" cy="3571900"/>
          </a:xfrm>
        </p:grpSpPr>
        <p:pic>
          <p:nvPicPr>
            <p:cNvPr id="8" name="Picture 10" descr="01"/>
            <p:cNvPicPr>
              <a:picLocks noChangeAspect="1" noChangeArrowheads="1"/>
            </p:cNvPicPr>
            <p:nvPr>
              <p:custDataLst>
                <p:tags r:id="rId10"/>
              </p:custDataLst>
            </p:nvPr>
          </p:nvPicPr>
          <p:blipFill>
            <a:blip r:embed="rId14"/>
            <a:stretch>
              <a:fillRect/>
            </a:stretch>
          </p:blipFill>
          <p:spPr bwMode="auto">
            <a:xfrm>
              <a:off x="3747216" y="1500174"/>
              <a:ext cx="2467858" cy="177366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1" name="Picture 3" descr="8-1-5"/>
            <p:cNvPicPr>
              <a:picLocks noChangeAspect="1" noChangeArrowheads="1"/>
            </p:cNvPicPr>
            <p:nvPr>
              <p:custDataLst>
                <p:tags r:id="rId11"/>
              </p:custDataLst>
            </p:nvPr>
          </p:nvPicPr>
          <p:blipFill>
            <a:blip r:embed="rId15"/>
            <a:stretch>
              <a:fillRect/>
            </a:stretch>
          </p:blipFill>
          <p:spPr bwMode="auto">
            <a:xfrm>
              <a:off x="1135160" y="1500174"/>
              <a:ext cx="2482168" cy="183640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3" name="Picture 5" descr="橡皮泥发生范性形变"/>
            <p:cNvPicPr>
              <a:picLocks noChangeAspect="1" noChangeArrowheads="1"/>
            </p:cNvPicPr>
            <p:nvPr>
              <p:custDataLst>
                <p:tags r:id="rId12"/>
              </p:custDataLst>
            </p:nvPr>
          </p:nvPicPr>
          <p:blipFill>
            <a:blip r:embed="rId16"/>
            <a:srcRect l="4010" r="4010" b="18561"/>
            <a:stretch>
              <a:fillRect/>
            </a:stretch>
          </p:blipFill>
          <p:spPr bwMode="auto">
            <a:xfrm>
              <a:off x="1135160" y="3326484"/>
              <a:ext cx="2482168" cy="174559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pic>
        <p:nvPicPr>
          <p:cNvPr id="18450" name="图片 2" descr="u=154842585,2472514090&amp;fm=21&amp;gp=0[1]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7"/>
          <a:stretch>
            <a:fillRect/>
          </a:stretch>
        </p:blipFill>
        <p:spPr bwMode="auto">
          <a:xfrm>
            <a:off x="3276600" y="3140075"/>
            <a:ext cx="2546350" cy="1912938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" name="文本框 22531"/>
          <p:cNvSpPr txBox="1"/>
          <p:nvPr>
            <p:custDataLst>
              <p:tags r:id="rId9"/>
            </p:custDataLst>
          </p:nvPr>
        </p:nvSpPr>
        <p:spPr>
          <a:xfrm>
            <a:off x="223203" y="78423"/>
            <a:ext cx="396081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Arial" pitchFamily="34" charset="0"/>
              </a:rPr>
              <a:t>二、弹性形变</a:t>
            </a:r>
          </a:p>
        </p:txBody>
      </p:sp>
    </p:spTree>
    <p:extLst>
      <p:ext uri="{BB962C8B-B14F-4D97-AF65-F5344CB8AC3E}">
        <p14:creationId xmlns:p14="http://schemas.microsoft.com/office/powerpoint/2010/main" val="266690086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/>
          <a:srcRect r="23932"/>
          <a:stretch>
            <a:fillRect/>
          </a:stretch>
        </p:blipFill>
        <p:spPr bwMode="auto">
          <a:xfrm>
            <a:off x="107950" y="1700213"/>
            <a:ext cx="4071938" cy="190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6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/>
          <a:srcRect r="22628"/>
          <a:stretch>
            <a:fillRect/>
          </a:stretch>
        </p:blipFill>
        <p:spPr bwMode="auto">
          <a:xfrm>
            <a:off x="179388" y="4149725"/>
            <a:ext cx="4071937" cy="1857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473575" y="1823085"/>
            <a:ext cx="4425950" cy="3415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36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1</a:t>
            </a:r>
            <a:r>
              <a:rPr lang="zh-CN" altLang="en-US" sz="36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、</a:t>
            </a:r>
            <a:r>
              <a:rPr lang="zh-CN" altLang="en-US" sz="36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弹性形变</a:t>
            </a:r>
            <a:r>
              <a:rPr lang="zh-CN" altLang="en-US" sz="36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：物体受力后会发生形变，若撤去作用力后，该物体能够</a:t>
            </a:r>
            <a:r>
              <a:rPr lang="zh-CN" altLang="en-US" sz="3600" b="1">
                <a:solidFill>
                  <a:srgbClr val="C0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恢复原状，则</a:t>
            </a:r>
            <a:r>
              <a:rPr lang="zh-CN" altLang="en-US" sz="3600" b="1">
                <a:solidFill>
                  <a:srgbClr val="00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Arial" pitchFamily="34" charset="0"/>
              </a:rPr>
              <a:t>这种形变叫</a:t>
            </a:r>
            <a:r>
              <a:rPr lang="zh-CN" altLang="en-US" sz="3600" b="1">
                <a:solidFill>
                  <a:srgbClr val="C0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Arial" pitchFamily="34" charset="0"/>
              </a:rPr>
              <a:t>弹性形变</a:t>
            </a:r>
            <a:endParaRPr lang="zh-CN" altLang="en-US" sz="3600" b="1"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161568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3" name="TextBox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0713" y="1773238"/>
            <a:ext cx="4929187" cy="28613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2</a:t>
            </a:r>
            <a:r>
              <a:rPr lang="zh-CN" altLang="zh-CN" sz="3600" b="1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、</a:t>
            </a:r>
            <a:r>
              <a:rPr lang="zh-CN" altLang="en-US" sz="3600" b="1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弹力：</a:t>
            </a:r>
            <a:r>
              <a:rPr lang="zh-CN" altLang="en-US" sz="36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发生</a:t>
            </a:r>
            <a:r>
              <a:rPr lang="zh-CN" altLang="en-US" sz="3600" b="1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弹性形变</a:t>
            </a:r>
            <a:r>
              <a:rPr lang="zh-CN" altLang="en-US" sz="36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的物体，由于</a:t>
            </a:r>
            <a:r>
              <a:rPr lang="zh-CN" altLang="en-US" sz="3600" b="1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要恢复原状</a:t>
            </a:r>
            <a:r>
              <a:rPr lang="zh-CN" altLang="en-US" sz="36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，对跟它</a:t>
            </a:r>
            <a:r>
              <a:rPr lang="zh-CN" altLang="en-US" sz="3600" b="1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接触</a:t>
            </a:r>
            <a:r>
              <a:rPr lang="zh-CN" altLang="en-US" sz="36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的物体会产生力的作用，这种力叫做</a:t>
            </a:r>
            <a:r>
              <a:rPr lang="zh-CN" altLang="en-US" sz="3600" b="1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弹力</a:t>
            </a:r>
            <a:r>
              <a:rPr lang="zh-CN" altLang="en-US" sz="36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。</a:t>
            </a:r>
          </a:p>
        </p:txBody>
      </p:sp>
      <p:sp>
        <p:nvSpPr>
          <p:cNvPr id="6" name="副标题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50825" y="5084763"/>
            <a:ext cx="9429750" cy="5000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273050" indent="-273050">
              <a:spcBef>
                <a:spcPts val="600"/>
              </a:spcBef>
              <a:buClr>
                <a:schemeClr val="accent1"/>
              </a:buClr>
              <a:buSzPct val="70000"/>
              <a:buFont typeface="Arial" pitchFamily="34" charset="0"/>
              <a:buNone/>
            </a:pPr>
            <a:r>
              <a:rPr lang="zh-CN" altLang="en-US" sz="36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弹力产生的条件：</a:t>
            </a:r>
            <a:r>
              <a:rPr lang="en-US" altLang="zh-CN" sz="36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1</a:t>
            </a:r>
            <a:r>
              <a:rPr lang="zh-CN" altLang="zh-CN" sz="36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、</a:t>
            </a:r>
            <a:r>
              <a:rPr lang="zh-CN" altLang="en-US" sz="3600" b="1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相互接触</a:t>
            </a:r>
            <a:endParaRPr lang="zh-CN" altLang="en-US" sz="3600" b="1"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  <a:p>
            <a:pPr marL="273050" indent="-273050">
              <a:spcBef>
                <a:spcPts val="600"/>
              </a:spcBef>
              <a:buClr>
                <a:schemeClr val="accent1"/>
              </a:buClr>
              <a:buSzPct val="70000"/>
              <a:buFont typeface="Arial" pitchFamily="34" charset="0"/>
              <a:buNone/>
            </a:pPr>
            <a:r>
              <a:rPr lang="en-US" altLang="zh-CN" sz="36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                                2</a:t>
            </a:r>
            <a:r>
              <a:rPr lang="zh-CN" altLang="en-US" sz="36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、</a:t>
            </a:r>
            <a:r>
              <a:rPr lang="zh-CN" altLang="en-US" sz="3600" b="1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发生弹性形变</a:t>
            </a:r>
          </a:p>
        </p:txBody>
      </p:sp>
      <p:pic>
        <p:nvPicPr>
          <p:cNvPr id="20484" name="Picture 1"/>
          <p:cNvPicPr>
            <a:picLocks noGrp="1" noChangeAspect="1" noChangeArrowheads="1"/>
          </p:cNvPicPr>
          <p:nvPr>
            <p:ph idx="1"/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580063" y="1125538"/>
            <a:ext cx="3190875" cy="3671887"/>
          </a:xfrm>
        </p:spPr>
      </p:pic>
      <p:sp>
        <p:nvSpPr>
          <p:cNvPr id="3" name="文本框 22531"/>
          <p:cNvSpPr txBox="1"/>
          <p:nvPr>
            <p:custDataLst>
              <p:tags r:id="rId4"/>
            </p:custDataLst>
          </p:nvPr>
        </p:nvSpPr>
        <p:spPr>
          <a:xfrm>
            <a:off x="250508" y="267018"/>
            <a:ext cx="396081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Arial" pitchFamily="34" charset="0"/>
              </a:rPr>
              <a:t>三、弹力</a:t>
            </a:r>
          </a:p>
        </p:txBody>
      </p:sp>
    </p:spTree>
    <p:extLst>
      <p:ext uri="{BB962C8B-B14F-4D97-AF65-F5344CB8AC3E}">
        <p14:creationId xmlns:p14="http://schemas.microsoft.com/office/powerpoint/2010/main" val="70350669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8-1-1.mpg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9"/>
          <a:stretch>
            <a:fillRect/>
          </a:stretch>
        </p:blipFill>
        <p:spPr bwMode="auto">
          <a:xfrm>
            <a:off x="1071563" y="1714500"/>
            <a:ext cx="3579813" cy="292893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3" name="TextBox 2"/>
          <p:cNvSpPr txBox="1"/>
          <p:nvPr>
            <p:custDataLst>
              <p:tags r:id="rId4"/>
            </p:custDataLst>
          </p:nvPr>
        </p:nvSpPr>
        <p:spPr>
          <a:xfrm>
            <a:off x="357188" y="1103313"/>
            <a:ext cx="1620837" cy="52387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观察思考</a:t>
            </a:r>
          </a:p>
        </p:txBody>
      </p:sp>
      <p:sp>
        <p:nvSpPr>
          <p:cNvPr id="12294" name="TextBox 4"/>
          <p:cNvSpPr txBox="1"/>
          <p:nvPr>
            <p:custDataLst>
              <p:tags r:id="rId5"/>
            </p:custDataLst>
          </p:nvPr>
        </p:nvSpPr>
        <p:spPr>
          <a:xfrm>
            <a:off x="4932363" y="2133600"/>
            <a:ext cx="3892550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pitchFamily="2" charset="-122"/>
              </a:rPr>
              <a:t>　　用力挤压、放松厚壁玻璃瓶，观察瓶子上方玻璃管内液柱高度随手部用力的变化。</a:t>
            </a:r>
          </a:p>
        </p:txBody>
      </p:sp>
      <p:sp>
        <p:nvSpPr>
          <p:cNvPr id="6" name="TextBox 5"/>
          <p:cNvSpPr txBox="1"/>
          <p:nvPr>
            <p:custDataLst>
              <p:tags r:id="rId6"/>
            </p:custDataLst>
          </p:nvPr>
        </p:nvSpPr>
        <p:spPr>
          <a:xfrm>
            <a:off x="428625" y="5262563"/>
            <a:ext cx="8443913" cy="5238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实验说明玻璃瓶发生了微小的弹性形变，产生弹力。</a:t>
            </a:r>
          </a:p>
        </p:txBody>
      </p:sp>
    </p:spTree>
    <p:extLst>
      <p:ext uri="{BB962C8B-B14F-4D97-AF65-F5344CB8AC3E}">
        <p14:creationId xmlns:p14="http://schemas.microsoft.com/office/powerpoint/2010/main" val="2048813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1" name="副标题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66725" y="1014730"/>
            <a:ext cx="3683000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273050" indent="-273050">
              <a:spcBef>
                <a:spcPts val="600"/>
              </a:spcBef>
              <a:buClr>
                <a:schemeClr val="accent1"/>
              </a:buClr>
              <a:buSzPct val="70000"/>
              <a:buFont typeface="Arial" pitchFamily="34" charset="0"/>
              <a:buNone/>
            </a:pPr>
            <a:r>
              <a:rPr lang="en-US" altLang="zh-CN" sz="4000" b="1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3</a:t>
            </a:r>
            <a:r>
              <a:rPr lang="zh-CN" altLang="en-US" sz="4000" b="1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、弹力的</a:t>
            </a:r>
            <a:r>
              <a:rPr lang="zh-CN" altLang="en-US" sz="4400" b="1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方向</a:t>
            </a:r>
          </a:p>
        </p:txBody>
      </p:sp>
      <p:sp>
        <p:nvSpPr>
          <p:cNvPr id="4" name="Text Box 1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66725" y="2060575"/>
            <a:ext cx="8301038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600" b="1">
                <a:latin typeface="华文宋体" panose="02010600040101010101" charset="-122"/>
                <a:ea typeface="华文宋体" panose="02010600040101010101" charset="-122"/>
              </a:rPr>
              <a:t>与施力物体弹性形变的</a:t>
            </a:r>
            <a:r>
              <a:rPr lang="zh-CN" altLang="en-US" sz="3600" b="1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</a:rPr>
              <a:t>方向相反</a:t>
            </a:r>
            <a:r>
              <a:rPr lang="zh-CN" altLang="en-US" sz="3600" b="1">
                <a:latin typeface="微软雅黑" charset="-122"/>
                <a:ea typeface="微软雅黑" charset="-122"/>
              </a:rPr>
              <a:t>。</a:t>
            </a:r>
          </a:p>
        </p:txBody>
      </p:sp>
      <p:graphicFrame>
        <p:nvGraphicFramePr>
          <p:cNvPr id="1026" name="Object 7"/>
          <p:cNvGraphicFramePr>
            <a:graphicFrameLocks noChangeAspect="1"/>
          </p:cNvGraphicFramePr>
          <p:nvPr>
            <p:custDataLst>
              <p:tags r:id="rId4"/>
            </p:custDataLst>
          </p:nvPr>
        </p:nvGraphicFramePr>
        <p:xfrm>
          <a:off x="1357313" y="3857625"/>
          <a:ext cx="1454150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4" r:id="rId10" imgW="0" imgH="0" progId="">
                  <p:embed/>
                </p:oleObj>
              </mc:Choice>
              <mc:Fallback>
                <p:oleObj r:id="rId10" imgW="0" imgH="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357313" y="3857625"/>
                        <a:ext cx="1454150" cy="2968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0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71500" y="4138613"/>
            <a:ext cx="2928938" cy="290512"/>
          </a:xfrm>
          <a:prstGeom prst="rect">
            <a:avLst/>
          </a:prstGeom>
          <a:solidFill>
            <a:srgbClr val="996633"/>
          </a:solidFill>
          <a:ln w="9525">
            <a:solidFill>
              <a:srgbClr val="FFFF00"/>
            </a:solidFill>
            <a:miter lim="800000"/>
          </a:ln>
        </p:spPr>
        <p:txBody>
          <a:bodyPr wrap="none" anchor="ctr"/>
          <a:lstStyle/>
          <a:p>
            <a:pPr>
              <a:buFont typeface="Arial" pitchFamily="34" charset="0"/>
              <a:buNone/>
            </a:pPr>
            <a:endParaRPr lang="zh-CN" altLang="en-US" sz="280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31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66725" y="5086350"/>
            <a:ext cx="65151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桌子对书的支持力</a:t>
            </a:r>
          </a:p>
        </p:txBody>
      </p:sp>
      <p:sp>
        <p:nvSpPr>
          <p:cNvPr id="9" name="Oval 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906588" y="3932238"/>
            <a:ext cx="155575" cy="142875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/>
          <a:p>
            <a:pPr>
              <a:buFont typeface="Arial" pitchFamily="34" charset="0"/>
              <a:buNone/>
            </a:pPr>
            <a:endParaRPr lang="zh-CN" altLang="en-US" sz="280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17" name="直接箭头连接符 16"/>
          <p:cNvCxnSpPr/>
          <p:nvPr>
            <p:custDataLst>
              <p:tags r:id="rId8"/>
            </p:custDataLst>
          </p:nvPr>
        </p:nvCxnSpPr>
        <p:spPr>
          <a:xfrm flipH="1" flipV="1">
            <a:off x="1979613" y="3068638"/>
            <a:ext cx="22225" cy="930275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936610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030" grpId="0" animBg="1"/>
      <p:bldP spid="1031" grpId="0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8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9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2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3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4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5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6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7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8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0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8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5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7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8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9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5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5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4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5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6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1449</Words>
  <Application>Microsoft Office PowerPoint</Application>
  <PresentationFormat>全屏显示(4:3)</PresentationFormat>
  <Paragraphs>189</Paragraphs>
  <Slides>33</Slides>
  <Notes>2</Notes>
  <HiddenSlides>1</HiddenSlides>
  <MMClips>1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5、注意事项：</vt:lpstr>
      <vt:lpstr>PowerPoint 演示文稿</vt:lpstr>
      <vt:lpstr>思考题：</vt:lpstr>
      <vt:lpstr>PowerPoint 演示文稿</vt:lpstr>
      <vt:lpstr>PowerPoint 演示文稿</vt:lpstr>
      <vt:lpstr>PowerPoint 演示文稿</vt:lpstr>
      <vt:lpstr>PowerPoint 演示文稿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lenovo</cp:lastModifiedBy>
  <cp:revision>18</cp:revision>
  <dcterms:created xsi:type="dcterms:W3CDTF">2020-11-18T08:25:49Z</dcterms:created>
  <dcterms:modified xsi:type="dcterms:W3CDTF">2020-11-18T08:50:48Z</dcterms:modified>
</cp:coreProperties>
</file>