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E80F5-6B4E-4DB6-A749-C2CC2FA9A4E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1A730-1A40-4868-89D3-AE6CD1908B3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5" name="TextBox 3"/>
          <p:cNvSpPr txBox="1"/>
          <p:nvPr/>
        </p:nvSpPr>
        <p:spPr>
          <a:xfrm>
            <a:off x="563563" y="1223963"/>
            <a:ext cx="8104187" cy="85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5000" b="1" dirty="0">
                <a:solidFill>
                  <a:srgbClr val="111111"/>
                </a:solidFill>
                <a:latin typeface="楷体_GB2312"/>
                <a:ea typeface="楷体_GB2312"/>
              </a:rPr>
              <a:t>第十二章 第３节 </a:t>
            </a:r>
            <a:r>
              <a:rPr lang="zh-CN" altLang="en-US" sz="5000" b="1" dirty="0">
                <a:latin typeface="楷体_GB2312"/>
                <a:ea typeface="楷体_GB2312"/>
              </a:rPr>
              <a:t>机械效率</a:t>
            </a:r>
          </a:p>
        </p:txBody>
      </p:sp>
      <p:pic>
        <p:nvPicPr>
          <p:cNvPr id="26" name="图片 25" descr="08704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9135" y="2325370"/>
            <a:ext cx="2477135" cy="35198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Group 175"/>
          <p:cNvGraphicFramePr>
            <a:graphicFrameLocks noGrp="1"/>
          </p:cNvGraphicFramePr>
          <p:nvPr/>
        </p:nvGraphicFramePr>
        <p:xfrm>
          <a:off x="2681288" y="2401888"/>
          <a:ext cx="4244975" cy="1990726"/>
        </p:xfrm>
        <a:graphic>
          <a:graphicData uri="http://schemas.openxmlformats.org/drawingml/2006/table">
            <a:tbl>
              <a:tblPr/>
              <a:tblGrid>
                <a:gridCol w="368383"/>
                <a:gridCol w="808219"/>
                <a:gridCol w="1054905"/>
                <a:gridCol w="1035348"/>
                <a:gridCol w="978120"/>
              </a:tblGrid>
              <a:tr h="6651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zh-CN" altLang="en-US" sz="28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轮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91461" marR="914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91461" marR="914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61" marR="914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93" name="Text Box 42"/>
          <p:cNvSpPr txBox="1"/>
          <p:nvPr/>
        </p:nvSpPr>
        <p:spPr>
          <a:xfrm>
            <a:off x="1619250" y="900113"/>
            <a:ext cx="561657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</a:rPr>
              <a:t>2.</a:t>
            </a:r>
            <a:r>
              <a:rPr lang="zh-CN" altLang="en-US" b="1" dirty="0">
                <a:latin typeface="宋体" panose="02010600030101010101" pitchFamily="2" charset="-122"/>
              </a:rPr>
              <a:t>条件：物重一定</a:t>
            </a:r>
            <a:endParaRPr lang="zh-CN" altLang="en-US" sz="1600" b="1" dirty="0">
              <a:latin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6725" y="684213"/>
            <a:ext cx="6030913" cy="12541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实验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保持钩码重力一定，改变动滑轮重。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275" y="4914900"/>
            <a:ext cx="7065963" cy="1041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结论：</a:t>
            </a:r>
          </a:p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   物重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一定，动滑轮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越重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，机械效率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低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grpSp>
        <p:nvGrpSpPr>
          <p:cNvPr id="2" name="xjhlx8"/>
          <p:cNvGrpSpPr>
            <a:grpSpLocks noChangeAspect="1"/>
          </p:cNvGrpSpPr>
          <p:nvPr/>
        </p:nvGrpSpPr>
        <p:grpSpPr>
          <a:xfrm rot="-5400000" flipH="1" flipV="1">
            <a:off x="700088" y="1892300"/>
            <a:ext cx="579437" cy="425450"/>
            <a:chOff x="6892" y="783"/>
            <a:chExt cx="813" cy="579"/>
          </a:xfrm>
        </p:grpSpPr>
        <p:grpSp>
          <p:nvGrpSpPr>
            <p:cNvPr id="3" name="Group 146"/>
            <p:cNvGrpSpPr>
              <a:grpSpLocks noChangeAspect="1"/>
            </p:cNvGrpSpPr>
            <p:nvPr/>
          </p:nvGrpSpPr>
          <p:grpSpPr>
            <a:xfrm>
              <a:off x="7125" y="783"/>
              <a:ext cx="580" cy="579"/>
              <a:chOff x="2400" y="2400"/>
              <a:chExt cx="1440" cy="1440"/>
            </a:xfrm>
          </p:grpSpPr>
          <p:sp>
            <p:nvSpPr>
              <p:cNvPr id="11351" name="Oval 147"/>
              <p:cNvSpPr>
                <a:spLocks noChangeAspect="1"/>
              </p:cNvSpPr>
              <p:nvPr/>
            </p:nvSpPr>
            <p:spPr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8F8F8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352" name="Oval 148"/>
              <p:cNvSpPr>
                <a:spLocks noChangeAspect="1"/>
              </p:cNvSpPr>
              <p:nvPr/>
            </p:nvSpPr>
            <p:spPr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000000"/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353" name="Oval 149"/>
              <p:cNvSpPr>
                <a:spLocks noChangeAspect="1"/>
              </p:cNvSpPr>
              <p:nvPr/>
            </p:nvSpPr>
            <p:spPr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354" name="Oval 150"/>
              <p:cNvSpPr>
                <a:spLocks noChangeAspect="1"/>
              </p:cNvSpPr>
              <p:nvPr/>
            </p:nvSpPr>
            <p:spPr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350" name="Rectangle 151"/>
            <p:cNvSpPr>
              <a:spLocks noChangeAspect="1"/>
            </p:cNvSpPr>
            <p:nvPr/>
          </p:nvSpPr>
          <p:spPr>
            <a:xfrm>
              <a:off x="6892" y="1024"/>
              <a:ext cx="555" cy="9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297" name="Line 164"/>
          <p:cNvSpPr/>
          <p:nvPr/>
        </p:nvSpPr>
        <p:spPr>
          <a:xfrm>
            <a:off x="719138" y="2684463"/>
            <a:ext cx="46037" cy="912812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triangle" w="sm" len="lg"/>
            <a:tailEnd type="none" w="med" len="med"/>
          </a:ln>
        </p:spPr>
      </p:sp>
      <p:sp>
        <p:nvSpPr>
          <p:cNvPr id="11298" name="Line 165"/>
          <p:cNvSpPr/>
          <p:nvPr/>
        </p:nvSpPr>
        <p:spPr>
          <a:xfrm>
            <a:off x="1196975" y="2203450"/>
            <a:ext cx="0" cy="1389063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299" name="Line 166"/>
          <p:cNvSpPr/>
          <p:nvPr/>
        </p:nvSpPr>
        <p:spPr>
          <a:xfrm>
            <a:off x="784225" y="2246313"/>
            <a:ext cx="257175" cy="102870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5" name="Group 175"/>
          <p:cNvGrpSpPr/>
          <p:nvPr/>
        </p:nvGrpSpPr>
        <p:grpSpPr>
          <a:xfrm flipV="1">
            <a:off x="606425" y="1803400"/>
            <a:ext cx="827088" cy="44450"/>
            <a:chOff x="3121" y="1752"/>
            <a:chExt cx="722" cy="130"/>
          </a:xfrm>
        </p:grpSpPr>
        <p:sp>
          <p:nvSpPr>
            <p:cNvPr id="11342" name="Line 176"/>
            <p:cNvSpPr/>
            <p:nvPr/>
          </p:nvSpPr>
          <p:spPr>
            <a:xfrm flipH="1">
              <a:off x="3121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3" name="Line 177"/>
            <p:cNvSpPr/>
            <p:nvPr/>
          </p:nvSpPr>
          <p:spPr>
            <a:xfrm flipH="1">
              <a:off x="3241" y="1760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4" name="Line 178"/>
            <p:cNvSpPr/>
            <p:nvPr/>
          </p:nvSpPr>
          <p:spPr>
            <a:xfrm flipH="1">
              <a:off x="336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5" name="Line 179"/>
            <p:cNvSpPr/>
            <p:nvPr/>
          </p:nvSpPr>
          <p:spPr>
            <a:xfrm flipH="1">
              <a:off x="348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6" name="Line 180"/>
            <p:cNvSpPr/>
            <p:nvPr/>
          </p:nvSpPr>
          <p:spPr>
            <a:xfrm flipH="1">
              <a:off x="360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7" name="Line 181"/>
            <p:cNvSpPr/>
            <p:nvPr/>
          </p:nvSpPr>
          <p:spPr>
            <a:xfrm flipH="1">
              <a:off x="3722" y="1760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48" name="Line 182"/>
            <p:cNvSpPr/>
            <p:nvPr/>
          </p:nvSpPr>
          <p:spPr>
            <a:xfrm>
              <a:off x="3144" y="1752"/>
              <a:ext cx="698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6" name="Group 327"/>
          <p:cNvGrpSpPr/>
          <p:nvPr/>
        </p:nvGrpSpPr>
        <p:grpSpPr>
          <a:xfrm>
            <a:off x="566738" y="2478088"/>
            <a:ext cx="647700" cy="2219325"/>
            <a:chOff x="243" y="799"/>
            <a:chExt cx="408" cy="1398"/>
          </a:xfrm>
        </p:grpSpPr>
        <p:grpSp>
          <p:nvGrpSpPr>
            <p:cNvPr id="7" name="xjhlx13"/>
            <p:cNvGrpSpPr/>
            <p:nvPr/>
          </p:nvGrpSpPr>
          <p:grpSpPr>
            <a:xfrm>
              <a:off x="442" y="1962"/>
              <a:ext cx="181" cy="235"/>
              <a:chOff x="6627" y="2220"/>
              <a:chExt cx="1155" cy="1502"/>
            </a:xfrm>
          </p:grpSpPr>
          <p:sp>
            <p:nvSpPr>
              <p:cNvPr id="11339" name="Freeform 172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0" name="Freeform 173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1" name="Rectangle 174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314" name="Text Box 144"/>
            <p:cNvSpPr txBox="1"/>
            <p:nvPr/>
          </p:nvSpPr>
          <p:spPr>
            <a:xfrm>
              <a:off x="243" y="799"/>
              <a:ext cx="170" cy="2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</a:rPr>
                <a:t>F</a:t>
              </a:r>
              <a:endParaRPr lang="en-US" altLang="zh-CN"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8" name="xjhlx13"/>
            <p:cNvGrpSpPr/>
            <p:nvPr/>
          </p:nvGrpSpPr>
          <p:grpSpPr>
            <a:xfrm>
              <a:off x="439" y="1759"/>
              <a:ext cx="188" cy="239"/>
              <a:chOff x="6627" y="2220"/>
              <a:chExt cx="1155" cy="1502"/>
            </a:xfrm>
          </p:grpSpPr>
          <p:sp>
            <p:nvSpPr>
              <p:cNvPr id="11336" name="Freeform 168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37" name="Freeform 169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38" name="Rectangle 170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" name="Group 299"/>
            <p:cNvGrpSpPr/>
            <p:nvPr/>
          </p:nvGrpSpPr>
          <p:grpSpPr>
            <a:xfrm>
              <a:off x="368" y="1274"/>
              <a:ext cx="283" cy="518"/>
              <a:chOff x="1548" y="2925"/>
              <a:chExt cx="362" cy="666"/>
            </a:xfrm>
          </p:grpSpPr>
          <p:grpSp>
            <p:nvGrpSpPr>
              <p:cNvPr id="11" name="Group 153"/>
              <p:cNvGrpSpPr/>
              <p:nvPr/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11332" name="Oval 154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3" name="Oval 155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4" name="Oval 156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5" name="Oval 157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" name="Group 184"/>
              <p:cNvGrpSpPr/>
              <p:nvPr/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11328" name="Oval 18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29" name="Oval 18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0" name="Oval 18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1" name="Oval 18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4" name="Group 310"/>
              <p:cNvGrpSpPr/>
              <p:nvPr/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1320" name="Freeform 210"/>
                <p:cNvSpPr/>
                <p:nvPr/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21" name="Freeform 210"/>
                <p:cNvSpPr/>
                <p:nvPr/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22" name="Freeform 212"/>
                <p:cNvSpPr/>
                <p:nvPr/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>
                        <a:alpha val="100000"/>
                      </a:srgbClr>
                    </a:gs>
                    <a:gs pos="50000">
                      <a:srgbClr val="969696">
                        <a:alpha val="100000"/>
                      </a:srgbClr>
                    </a:gs>
                    <a:gs pos="100000">
                      <a:srgbClr val="000000">
                        <a:alpha val="100000"/>
                      </a:srgbClr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23" name="Oval 214"/>
                <p:cNvSpPr/>
                <p:nvPr/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24" name="Freeform 212"/>
                <p:cNvSpPr/>
                <p:nvPr/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>
                        <a:alpha val="100000"/>
                      </a:srgbClr>
                    </a:gs>
                    <a:gs pos="50000">
                      <a:srgbClr val="969696">
                        <a:alpha val="100000"/>
                      </a:srgbClr>
                    </a:gs>
                    <a:gs pos="100000">
                      <a:srgbClr val="000000">
                        <a:alpha val="100000"/>
                      </a:srgbClr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25" name="Oval 213"/>
                <p:cNvSpPr/>
                <p:nvPr/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26" name="Oval 317"/>
                <p:cNvSpPr/>
                <p:nvPr/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5B5B"/>
                    </a:gs>
                    <a:gs pos="50000">
                      <a:srgbClr val="969696"/>
                    </a:gs>
                    <a:gs pos="100000">
                      <a:srgbClr val="5B5B5B"/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27" name="Oval 213"/>
                <p:cNvSpPr/>
                <p:nvPr/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aphicFrame>
        <p:nvGraphicFramePr>
          <p:cNvPr id="11302" name="Object 329"/>
          <p:cNvGraphicFramePr>
            <a:graphicFrameLocks/>
          </p:cNvGraphicFramePr>
          <p:nvPr/>
        </p:nvGraphicFramePr>
        <p:xfrm>
          <a:off x="6126163" y="2533650"/>
          <a:ext cx="342900" cy="404813"/>
        </p:xfrm>
        <a:graphic>
          <a:graphicData uri="http://schemas.openxmlformats.org/presentationml/2006/ole">
            <p:oleObj spid="_x0000_s4098" r:id="rId3" imgW="139579" imgH="164957" progId="">
              <p:embed/>
            </p:oleObj>
          </a:graphicData>
        </a:graphic>
      </p:graphicFrame>
      <p:sp>
        <p:nvSpPr>
          <p:cNvPr id="11304" name="文本框 133"/>
          <p:cNvSpPr txBox="1"/>
          <p:nvPr/>
        </p:nvSpPr>
        <p:spPr>
          <a:xfrm>
            <a:off x="6340475" y="2517775"/>
            <a:ext cx="54292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Arial" panose="020B0604020202020204" pitchFamily="34" charset="0"/>
              </a:rPr>
              <a:t>/%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135" name="TextBox 10"/>
          <p:cNvSpPr txBox="1"/>
          <p:nvPr/>
        </p:nvSpPr>
        <p:spPr>
          <a:xfrm>
            <a:off x="3106738" y="3013075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1.0</a:t>
            </a:r>
          </a:p>
        </p:txBody>
      </p:sp>
      <p:sp>
        <p:nvSpPr>
          <p:cNvPr id="136" name="TextBox 10"/>
          <p:cNvSpPr txBox="1"/>
          <p:nvPr/>
        </p:nvSpPr>
        <p:spPr>
          <a:xfrm>
            <a:off x="3106738" y="3706813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1.0</a:t>
            </a:r>
          </a:p>
        </p:txBody>
      </p:sp>
      <p:sp>
        <p:nvSpPr>
          <p:cNvPr id="139" name="TextBox 10"/>
          <p:cNvSpPr txBox="1"/>
          <p:nvPr/>
        </p:nvSpPr>
        <p:spPr>
          <a:xfrm>
            <a:off x="4003675" y="3060700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0.6</a:t>
            </a:r>
          </a:p>
        </p:txBody>
      </p:sp>
      <p:sp>
        <p:nvSpPr>
          <p:cNvPr id="140" name="TextBox 10"/>
          <p:cNvSpPr txBox="1"/>
          <p:nvPr/>
        </p:nvSpPr>
        <p:spPr>
          <a:xfrm>
            <a:off x="4016375" y="3716338"/>
            <a:ext cx="77787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0.8</a:t>
            </a:r>
          </a:p>
        </p:txBody>
      </p:sp>
      <p:sp>
        <p:nvSpPr>
          <p:cNvPr id="141" name="TextBox 10"/>
          <p:cNvSpPr txBox="1"/>
          <p:nvPr/>
        </p:nvSpPr>
        <p:spPr>
          <a:xfrm>
            <a:off x="5032375" y="3033713"/>
            <a:ext cx="10128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0.62</a:t>
            </a:r>
          </a:p>
        </p:txBody>
      </p:sp>
      <p:sp>
        <p:nvSpPr>
          <p:cNvPr id="142" name="TextBox 10"/>
          <p:cNvSpPr txBox="1"/>
          <p:nvPr/>
        </p:nvSpPr>
        <p:spPr>
          <a:xfrm>
            <a:off x="4989513" y="3733800"/>
            <a:ext cx="946150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0.71</a:t>
            </a:r>
          </a:p>
        </p:txBody>
      </p:sp>
      <p:sp>
        <p:nvSpPr>
          <p:cNvPr id="147" name="TextBox 10"/>
          <p:cNvSpPr txBox="1"/>
          <p:nvPr/>
        </p:nvSpPr>
        <p:spPr>
          <a:xfrm>
            <a:off x="6018213" y="3097213"/>
            <a:ext cx="1011237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/>
              </a:rPr>
              <a:t>53.8</a:t>
            </a:r>
          </a:p>
        </p:txBody>
      </p:sp>
      <p:sp>
        <p:nvSpPr>
          <p:cNvPr id="148" name="TextBox 10"/>
          <p:cNvSpPr txBox="1"/>
          <p:nvPr/>
        </p:nvSpPr>
        <p:spPr>
          <a:xfrm>
            <a:off x="6018213" y="3749675"/>
            <a:ext cx="1011237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/>
              </a:rPr>
              <a:t>46.9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35" grpId="0"/>
      <p:bldP spid="136" grpId="0"/>
      <p:bldP spid="139" grpId="0"/>
      <p:bldP spid="140" grpId="0"/>
      <p:bldP spid="141" grpId="0"/>
      <p:bldP spid="142" grpId="0"/>
      <p:bldP spid="147" grpId="0"/>
      <p:bldP spid="1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/>
          <p:nvPr/>
        </p:nvSpPr>
        <p:spPr>
          <a:xfrm>
            <a:off x="657225" y="1484313"/>
            <a:ext cx="8101013" cy="5219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．</a:t>
            </a:r>
            <a:r>
              <a:rPr lang="zh-CN" altLang="zh-CN" sz="2800" b="1" dirty="0">
                <a:latin typeface="Times New Roman" panose="02020603050405020304" pitchFamily="18" charset="0"/>
              </a:rPr>
              <a:t>图</a:t>
            </a:r>
            <a:r>
              <a:rPr lang="zh-CN" altLang="en-US" sz="2800" b="1" dirty="0">
                <a:latin typeface="Times New Roman" panose="02020603050405020304" pitchFamily="18" charset="0"/>
              </a:rPr>
              <a:t>为测量滑轮组机械效率的实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验装置，钩码总重</a:t>
            </a:r>
            <a:r>
              <a:rPr lang="en-US" altLang="zh-CN" sz="2800" b="1" dirty="0">
                <a:latin typeface="Times New Roman" panose="02020603050405020304" pitchFamily="18" charset="0"/>
              </a:rPr>
              <a:t>6 N</a:t>
            </a:r>
            <a:r>
              <a:rPr lang="zh-CN" altLang="en-US" sz="2800" b="1" dirty="0">
                <a:latin typeface="Times New Roman" panose="02020603050405020304" pitchFamily="18" charset="0"/>
              </a:rPr>
              <a:t>。     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）实验时要竖直向上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拉动弹簧测力计，由图可知拉力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大小为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_______N</a:t>
            </a:r>
            <a:r>
              <a:rPr lang="zh-CN" altLang="en-US" sz="2800" b="1" dirty="0">
                <a:latin typeface="Times New Roman" panose="02020603050405020304" pitchFamily="18" charset="0"/>
              </a:rPr>
              <a:t>，若钩码上升的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高度为</a:t>
            </a:r>
            <a:r>
              <a:rPr lang="en-US" altLang="zh-CN" sz="2800" b="1" dirty="0">
                <a:latin typeface="Times New Roman" panose="02020603050405020304" pitchFamily="18" charset="0"/>
              </a:rPr>
              <a:t>8cm,</a:t>
            </a:r>
            <a:r>
              <a:rPr lang="zh-CN" altLang="en-US" sz="2800" b="1" dirty="0">
                <a:latin typeface="Times New Roman" panose="02020603050405020304" pitchFamily="18" charset="0"/>
              </a:rPr>
              <a:t>则弹簧测力计向上移动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______cm,</a:t>
            </a:r>
            <a:r>
              <a:rPr lang="zh-CN" altLang="en-US" sz="2800" b="1" dirty="0">
                <a:latin typeface="Times New Roman" panose="02020603050405020304" pitchFamily="18" charset="0"/>
              </a:rPr>
              <a:t>该滑轮组的机械效率为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）若仅增加钩码的个数，该滑轮组有机械效率将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（选填：</a:t>
            </a:r>
            <a:r>
              <a:rPr lang="zh-CN" altLang="en-US" sz="2800" b="1" dirty="0">
                <a:latin typeface="宋体" panose="02010600030101010101" pitchFamily="2" charset="-122"/>
              </a:rPr>
              <a:t>“</a:t>
            </a:r>
            <a:r>
              <a:rPr lang="zh-CN" altLang="en-US" sz="2800" b="1" dirty="0">
                <a:latin typeface="Times New Roman" panose="02020603050405020304" pitchFamily="18" charset="0"/>
              </a:rPr>
              <a:t>增大</a:t>
            </a:r>
            <a:r>
              <a:rPr lang="zh-CN" altLang="en-US" sz="2800" b="1" dirty="0">
                <a:latin typeface="宋体" panose="02010600030101010101" pitchFamily="2" charset="-122"/>
              </a:rPr>
              <a:t>”</a:t>
            </a:r>
            <a:r>
              <a:rPr lang="zh-CN" altLang="en-US" sz="2800" b="1" dirty="0">
                <a:latin typeface="Times New Roman" panose="02020603050405020304" pitchFamily="18" charset="0"/>
              </a:rPr>
              <a:t>、</a:t>
            </a:r>
            <a:r>
              <a:rPr lang="zh-CN" altLang="en-US" sz="2800" b="1" dirty="0">
                <a:latin typeface="宋体" panose="02010600030101010101" pitchFamily="2" charset="-122"/>
              </a:rPr>
              <a:t>“</a:t>
            </a:r>
            <a:r>
              <a:rPr lang="zh-CN" altLang="en-US" sz="2800" b="1" dirty="0">
                <a:latin typeface="Times New Roman" panose="02020603050405020304" pitchFamily="18" charset="0"/>
              </a:rPr>
              <a:t>减小</a:t>
            </a:r>
            <a:r>
              <a:rPr lang="zh-CN" altLang="en-US" sz="2800" b="1" dirty="0">
                <a:latin typeface="宋体" panose="02010600030101010101" pitchFamily="2" charset="-122"/>
              </a:rPr>
              <a:t>”</a:t>
            </a:r>
            <a:r>
              <a:rPr lang="zh-CN" altLang="en-US" sz="2800" b="1" dirty="0">
                <a:latin typeface="Times New Roman" panose="02020603050405020304" pitchFamily="18" charset="0"/>
              </a:rPr>
              <a:t>或</a:t>
            </a:r>
            <a:r>
              <a:rPr lang="zh-CN" altLang="en-US" sz="2800" b="1" dirty="0">
                <a:latin typeface="宋体" panose="02010600030101010101" pitchFamily="2" charset="-122"/>
              </a:rPr>
              <a:t>“</a:t>
            </a:r>
            <a:r>
              <a:rPr lang="zh-CN" altLang="en-US" sz="2800" b="1" dirty="0">
                <a:latin typeface="Times New Roman" panose="02020603050405020304" pitchFamily="18" charset="0"/>
              </a:rPr>
              <a:t>不变</a:t>
            </a:r>
            <a:r>
              <a:rPr lang="zh-CN" altLang="en-US" sz="2800" b="1" dirty="0">
                <a:latin typeface="宋体" panose="02010600030101010101" pitchFamily="2" charset="-122"/>
              </a:rPr>
              <a:t>”</a:t>
            </a:r>
            <a:r>
              <a:rPr lang="zh-CN" altLang="en-US" sz="2800" b="1" dirty="0">
                <a:latin typeface="Times New Roman" panose="02020603050405020304" pitchFamily="18" charset="0"/>
              </a:rPr>
              <a:t>）</a:t>
            </a:r>
          </a:p>
        </p:txBody>
      </p:sp>
      <p:pic>
        <p:nvPicPr>
          <p:cNvPr id="12292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0" y="1089025"/>
            <a:ext cx="2460625" cy="2744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527550" y="2489200"/>
            <a:ext cx="11239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匀速</a:t>
            </a:r>
          </a:p>
        </p:txBody>
      </p:sp>
      <p:sp>
        <p:nvSpPr>
          <p:cNvPr id="2" name="TextBox 10"/>
          <p:cNvSpPr txBox="1"/>
          <p:nvPr/>
        </p:nvSpPr>
        <p:spPr>
          <a:xfrm>
            <a:off x="2097088" y="3524250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2.4</a:t>
            </a:r>
          </a:p>
        </p:txBody>
      </p:sp>
      <p:sp>
        <p:nvSpPr>
          <p:cNvPr id="3" name="TextBox 10"/>
          <p:cNvSpPr txBox="1"/>
          <p:nvPr/>
        </p:nvSpPr>
        <p:spPr>
          <a:xfrm>
            <a:off x="6416675" y="4059238"/>
            <a:ext cx="72072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24</a:t>
            </a:r>
          </a:p>
        </p:txBody>
      </p:sp>
      <p:sp>
        <p:nvSpPr>
          <p:cNvPr id="4" name="TextBox 10"/>
          <p:cNvSpPr txBox="1"/>
          <p:nvPr/>
        </p:nvSpPr>
        <p:spPr>
          <a:xfrm>
            <a:off x="3581400" y="4598988"/>
            <a:ext cx="135096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83.3%</a:t>
            </a:r>
          </a:p>
        </p:txBody>
      </p:sp>
      <p:sp>
        <p:nvSpPr>
          <p:cNvPr id="5" name="TextBox 10"/>
          <p:cNvSpPr txBox="1"/>
          <p:nvPr/>
        </p:nvSpPr>
        <p:spPr>
          <a:xfrm>
            <a:off x="1241425" y="5543550"/>
            <a:ext cx="13509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增大</a:t>
            </a:r>
          </a:p>
        </p:txBody>
      </p:sp>
      <p:grpSp>
        <p:nvGrpSpPr>
          <p:cNvPr id="6" name="Group 14"/>
          <p:cNvGrpSpPr/>
          <p:nvPr/>
        </p:nvGrpSpPr>
        <p:grpSpPr>
          <a:xfrm>
            <a:off x="611188" y="188913"/>
            <a:ext cx="2205037" cy="785812"/>
            <a:chOff x="442" y="2500"/>
            <a:chExt cx="1389" cy="495"/>
          </a:xfrm>
        </p:grpSpPr>
        <p:pic>
          <p:nvPicPr>
            <p:cNvPr id="12299" name="Rectangle 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42" y="250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00" name="Text Box 16"/>
            <p:cNvSpPr txBox="1"/>
            <p:nvPr/>
          </p:nvSpPr>
          <p:spPr>
            <a:xfrm>
              <a:off x="544" y="2589"/>
              <a:ext cx="12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</a:rPr>
                <a:t>  练一练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/>
          <p:nvPr/>
        </p:nvSpPr>
        <p:spPr>
          <a:xfrm>
            <a:off x="206375" y="149225"/>
            <a:ext cx="8189913" cy="3681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．</a:t>
            </a:r>
            <a:r>
              <a:rPr lang="zh-CN" altLang="zh-CN" sz="2800" b="1" dirty="0">
                <a:latin typeface="Times New Roman" panose="02020603050405020304" pitchFamily="18" charset="0"/>
              </a:rPr>
              <a:t>在“测滑轮组机械效率”的实验中，用同一滑轮组进行两次实验，实验数据如下表：</a:t>
            </a:r>
            <a:r>
              <a:rPr lang="zh-CN" altLang="en-US" sz="2800" b="1" dirty="0">
                <a:latin typeface="Times New Roman" panose="02020603050405020304" pitchFamily="18" charset="0"/>
              </a:rPr>
              <a:t> 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⑴此实验所用滑轮的个数至少是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个，其中动滑轮有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个。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⑵第一次实验测得滑轮组的机械效率为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，第二次实验时滑轮组的机械效率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</a:rPr>
              <a:t>第一次的机械效率（选填“大于”、“小于”或“等于”）</a:t>
            </a:r>
          </a:p>
        </p:txBody>
      </p:sp>
      <p:graphicFrame>
        <p:nvGraphicFramePr>
          <p:cNvPr id="14449" name="Group 113"/>
          <p:cNvGraphicFramePr>
            <a:graphicFrameLocks noGrp="1"/>
          </p:cNvGraphicFramePr>
          <p:nvPr/>
        </p:nvGraphicFramePr>
        <p:xfrm>
          <a:off x="385763" y="3808413"/>
          <a:ext cx="8010525" cy="2116138"/>
        </p:xfrm>
        <a:graphic>
          <a:graphicData uri="http://schemas.openxmlformats.org/drawingml/2006/table">
            <a:tbl>
              <a:tblPr/>
              <a:tblGrid>
                <a:gridCol w="633412"/>
                <a:gridCol w="1368425"/>
                <a:gridCol w="1792288"/>
                <a:gridCol w="1898650"/>
                <a:gridCol w="2317750"/>
              </a:tblGrid>
              <a:tr h="10842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次数</a:t>
                      </a:r>
                      <a:endParaRPr kumimoji="0" lang="zh-CN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钩码重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钩码上升高度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/cm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弹簧测力计示数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弹簧测力计移动距离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/cm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0.8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40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1.5</a:t>
                      </a: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561013" y="1184275"/>
            <a:ext cx="68421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3</a:t>
            </a:r>
          </a:p>
        </p:txBody>
      </p:sp>
      <p:sp>
        <p:nvSpPr>
          <p:cNvPr id="2" name="TextBox 10"/>
          <p:cNvSpPr txBox="1"/>
          <p:nvPr/>
        </p:nvSpPr>
        <p:spPr>
          <a:xfrm>
            <a:off x="1241425" y="1730375"/>
            <a:ext cx="558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2</a:t>
            </a:r>
          </a:p>
        </p:txBody>
      </p:sp>
      <p:sp>
        <p:nvSpPr>
          <p:cNvPr id="3" name="TextBox 10"/>
          <p:cNvSpPr txBox="1"/>
          <p:nvPr/>
        </p:nvSpPr>
        <p:spPr>
          <a:xfrm>
            <a:off x="6507163" y="2225675"/>
            <a:ext cx="13509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62.5%</a:t>
            </a:r>
          </a:p>
        </p:txBody>
      </p:sp>
      <p:sp>
        <p:nvSpPr>
          <p:cNvPr id="4" name="TextBox 10"/>
          <p:cNvSpPr txBox="1"/>
          <p:nvPr/>
        </p:nvSpPr>
        <p:spPr>
          <a:xfrm>
            <a:off x="5381625" y="2670175"/>
            <a:ext cx="13509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大于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/>
          <p:nvPr/>
        </p:nvSpPr>
        <p:spPr>
          <a:xfrm>
            <a:off x="273050" y="593725"/>
            <a:ext cx="8596313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、如图所示，重为</a:t>
            </a:r>
            <a:r>
              <a:rPr lang="en-US" altLang="zh-CN" sz="2800" b="1" dirty="0">
                <a:latin typeface="宋体" panose="02010600030101010101" pitchFamily="2" charset="-122"/>
              </a:rPr>
              <a:t>100N</a:t>
            </a:r>
            <a:r>
              <a:rPr lang="zh-CN" altLang="en-US" sz="2800" b="1" dirty="0">
                <a:latin typeface="宋体" panose="02010600030101010101" pitchFamily="2" charset="-122"/>
              </a:rPr>
              <a:t>的物体在水平拉力</a:t>
            </a:r>
            <a:r>
              <a:rPr lang="en-US" altLang="zh-CN" sz="2800" b="1" dirty="0">
                <a:latin typeface="宋体" panose="02010600030101010101" pitchFamily="2" charset="-122"/>
              </a:rPr>
              <a:t>F</a:t>
            </a:r>
            <a:r>
              <a:rPr lang="zh-CN" altLang="en-US" sz="2800" b="1" dirty="0">
                <a:latin typeface="宋体" panose="02010600030101010101" pitchFamily="2" charset="-122"/>
              </a:rPr>
              <a:t>的作用下，沿水平面做匀速直线运动，受到的摩擦力大小为</a:t>
            </a:r>
            <a:r>
              <a:rPr lang="en-US" altLang="zh-CN" sz="2800" b="1" dirty="0">
                <a:latin typeface="宋体" panose="02010600030101010101" pitchFamily="2" charset="-122"/>
              </a:rPr>
              <a:t>24N</a:t>
            </a:r>
            <a:r>
              <a:rPr lang="zh-CN" altLang="en-US" sz="2800" b="1" dirty="0">
                <a:latin typeface="宋体" panose="02010600030101010101" pitchFamily="2" charset="-122"/>
              </a:rPr>
              <a:t>．如果滑轮组的机械效率为</a:t>
            </a:r>
            <a:r>
              <a:rPr lang="en-US" altLang="zh-CN" sz="2800" b="1" dirty="0">
                <a:latin typeface="宋体" panose="02010600030101010101" pitchFamily="2" charset="-122"/>
              </a:rPr>
              <a:t>80%</a:t>
            </a:r>
            <a:r>
              <a:rPr lang="zh-CN" altLang="en-US" sz="2800" b="1" dirty="0">
                <a:latin typeface="宋体" panose="02010600030101010101" pitchFamily="2" charset="-122"/>
              </a:rPr>
              <a:t>那么水平拉力大小为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</a:t>
            </a:r>
            <a:r>
              <a:rPr lang="en-US" altLang="zh-CN" sz="2800" b="1" dirty="0">
                <a:latin typeface="宋体" panose="02010600030101010101" pitchFamily="2" charset="-122"/>
              </a:rPr>
              <a:t>N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pic>
        <p:nvPicPr>
          <p:cNvPr id="14339" name="图片24" descr="菁优网：http://www.jyeoo.co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538" y="2619375"/>
            <a:ext cx="4859337" cy="2646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10"/>
          <p:cNvSpPr txBox="1"/>
          <p:nvPr/>
        </p:nvSpPr>
        <p:spPr>
          <a:xfrm>
            <a:off x="1106488" y="1831975"/>
            <a:ext cx="855662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10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 advTm="5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bldLvl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/>
          <p:nvPr/>
        </p:nvSpPr>
        <p:spPr>
          <a:xfrm>
            <a:off x="250825" y="520700"/>
            <a:ext cx="8640763" cy="2062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</a:rPr>
              <a:t>4</a:t>
            </a:r>
            <a:r>
              <a:rPr lang="zh-CN" altLang="en-US" b="1" dirty="0">
                <a:latin typeface="宋体" panose="02010600030101010101" pitchFamily="2" charset="-122"/>
              </a:rPr>
              <a:t>、在斜面上将一个重</a:t>
            </a:r>
            <a:r>
              <a:rPr lang="en-US" altLang="zh-CN" b="1" dirty="0">
                <a:latin typeface="宋体" panose="02010600030101010101" pitchFamily="2" charset="-122"/>
              </a:rPr>
              <a:t>5N</a:t>
            </a:r>
            <a:r>
              <a:rPr lang="zh-CN" altLang="en-US" b="1" dirty="0">
                <a:latin typeface="宋体" panose="02010600030101010101" pitchFamily="2" charset="-122"/>
              </a:rPr>
              <a:t>的物体匀速拉到顶端，沿斜面向上的拉力为</a:t>
            </a:r>
            <a:r>
              <a:rPr lang="en-US" altLang="zh-CN" b="1" dirty="0">
                <a:latin typeface="宋体" panose="02010600030101010101" pitchFamily="2" charset="-122"/>
              </a:rPr>
              <a:t>2N</a:t>
            </a:r>
            <a:r>
              <a:rPr lang="zh-CN" altLang="en-US" b="1" dirty="0">
                <a:latin typeface="宋体" panose="02010600030101010101" pitchFamily="2" charset="-122"/>
              </a:rPr>
              <a:t>，斜面长</a:t>
            </a:r>
            <a:r>
              <a:rPr lang="en-US" altLang="zh-CN" b="1" dirty="0">
                <a:latin typeface="宋体" panose="02010600030101010101" pitchFamily="2" charset="-122"/>
              </a:rPr>
              <a:t>4m</a:t>
            </a:r>
            <a:r>
              <a:rPr lang="zh-CN" altLang="en-US" b="1" dirty="0">
                <a:latin typeface="宋体" panose="02010600030101010101" pitchFamily="2" charset="-122"/>
              </a:rPr>
              <a:t>，高</a:t>
            </a:r>
            <a:r>
              <a:rPr lang="en-US" altLang="zh-CN" b="1" dirty="0">
                <a:latin typeface="宋体" panose="02010600030101010101" pitchFamily="2" charset="-122"/>
              </a:rPr>
              <a:t>1m</a:t>
            </a:r>
            <a:r>
              <a:rPr lang="zh-CN" altLang="en-US" b="1" dirty="0">
                <a:latin typeface="宋体" panose="02010600030101010101" pitchFamily="2" charset="-122"/>
              </a:rPr>
              <a:t>。则拉力做的有用功为</a:t>
            </a:r>
            <a:r>
              <a:rPr lang="zh-CN" altLang="en-US" b="1" u="sng" dirty="0">
                <a:latin typeface="宋体" panose="02010600030101010101" pitchFamily="2" charset="-122"/>
              </a:rPr>
              <a:t>　   　</a:t>
            </a:r>
            <a:r>
              <a:rPr lang="en-US" altLang="zh-CN" b="1" dirty="0">
                <a:latin typeface="宋体" panose="02010600030101010101" pitchFamily="2" charset="-122"/>
              </a:rPr>
              <a:t>J</a:t>
            </a:r>
            <a:r>
              <a:rPr lang="zh-CN" altLang="en-US" b="1" dirty="0">
                <a:latin typeface="宋体" panose="02010600030101010101" pitchFamily="2" charset="-122"/>
              </a:rPr>
              <a:t>，物体受到的摩擦力为</a:t>
            </a:r>
            <a:r>
              <a:rPr lang="zh-CN" altLang="en-US" b="1" u="sng" dirty="0">
                <a:latin typeface="宋体" panose="02010600030101010101" pitchFamily="2" charset="-122"/>
              </a:rPr>
              <a:t>　   　</a:t>
            </a:r>
            <a:r>
              <a:rPr lang="en-US" altLang="zh-CN" b="1" dirty="0">
                <a:latin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</a:rPr>
              <a:t>，斜面的机械效率为</a:t>
            </a:r>
            <a:r>
              <a:rPr lang="zh-CN" altLang="en-US" b="1" u="sng" dirty="0">
                <a:latin typeface="宋体" panose="02010600030101010101" pitchFamily="2" charset="-122"/>
              </a:rPr>
              <a:t>　   　</a:t>
            </a:r>
            <a:r>
              <a:rPr lang="zh-CN" altLang="en-US" b="1" dirty="0"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31925" y="3082925"/>
            <a:ext cx="6529388" cy="1655763"/>
            <a:chOff x="0" y="0"/>
            <a:chExt cx="10281" cy="2607"/>
          </a:xfrm>
        </p:grpSpPr>
        <p:sp>
          <p:nvSpPr>
            <p:cNvPr id="15370" name="AutoShape 4"/>
            <p:cNvSpPr/>
            <p:nvPr/>
          </p:nvSpPr>
          <p:spPr>
            <a:xfrm rot="10740000" flipV="1">
              <a:off x="75" y="113"/>
              <a:ext cx="8618" cy="2495"/>
            </a:xfrm>
            <a:prstGeom prst="rtTriangl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latin typeface="Arial" panose="020B0604020202020204" pitchFamily="34" charset="0"/>
              </a:endParaRPr>
            </a:p>
          </p:txBody>
        </p:sp>
        <p:sp>
          <p:nvSpPr>
            <p:cNvPr id="15371" name="Rectangle 5"/>
            <p:cNvSpPr/>
            <p:nvPr/>
          </p:nvSpPr>
          <p:spPr>
            <a:xfrm rot="-1020000">
              <a:off x="0" y="1751"/>
              <a:ext cx="907" cy="794"/>
            </a:xfrm>
            <a:prstGeom prst="rect">
              <a:avLst/>
            </a:prstGeom>
            <a:solidFill>
              <a:srgbClr val="0000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latin typeface="Arial" panose="020B0604020202020204" pitchFamily="34" charset="0"/>
              </a:endParaRPr>
            </a:p>
          </p:txBody>
        </p:sp>
        <p:sp>
          <p:nvSpPr>
            <p:cNvPr id="15372" name="Line 6"/>
            <p:cNvSpPr/>
            <p:nvPr/>
          </p:nvSpPr>
          <p:spPr>
            <a:xfrm flipV="1">
              <a:off x="869" y="1424"/>
              <a:ext cx="1700" cy="567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5373" name="Line 7"/>
            <p:cNvSpPr/>
            <p:nvPr/>
          </p:nvSpPr>
          <p:spPr>
            <a:xfrm>
              <a:off x="8693" y="0"/>
              <a:ext cx="1247" cy="1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374" name="Line 8"/>
            <p:cNvSpPr/>
            <p:nvPr/>
          </p:nvSpPr>
          <p:spPr>
            <a:xfrm>
              <a:off x="8770" y="2559"/>
              <a:ext cx="1247" cy="1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375" name="Line 9"/>
            <p:cNvSpPr/>
            <p:nvPr/>
          </p:nvSpPr>
          <p:spPr>
            <a:xfrm>
              <a:off x="9373" y="1587"/>
              <a:ext cx="1" cy="907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5376" name="Line 10"/>
            <p:cNvSpPr/>
            <p:nvPr/>
          </p:nvSpPr>
          <p:spPr>
            <a:xfrm rot="10800000">
              <a:off x="9373" y="53"/>
              <a:ext cx="1" cy="907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5377" name="Text Box 11"/>
            <p:cNvSpPr txBox="1"/>
            <p:nvPr/>
          </p:nvSpPr>
          <p:spPr>
            <a:xfrm rot="-1020000">
              <a:off x="2569" y="794"/>
              <a:ext cx="984" cy="11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 dirty="0">
                  <a:solidFill>
                    <a:srgbClr val="0000FF"/>
                  </a:solidFill>
                  <a:latin typeface="Aparajita" panose="020B0604020202020204" pitchFamily="18" charset="0"/>
                </a:rPr>
                <a:t>F</a:t>
              </a:r>
            </a:p>
          </p:txBody>
        </p:sp>
        <p:sp>
          <p:nvSpPr>
            <p:cNvPr id="15378" name="Text Box 12"/>
            <p:cNvSpPr txBox="1"/>
            <p:nvPr/>
          </p:nvSpPr>
          <p:spPr>
            <a:xfrm rot="-60000">
              <a:off x="8791" y="680"/>
              <a:ext cx="1490" cy="11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4000" b="1" dirty="0">
                  <a:solidFill>
                    <a:srgbClr val="0000FF"/>
                  </a:solidFill>
                  <a:latin typeface="Aparajita" panose="020B0604020202020204" pitchFamily="18" charset="0"/>
                </a:rPr>
                <a:t>1</a:t>
              </a:r>
              <a:r>
                <a:rPr lang="zh-CN" altLang="en-US" sz="4000" b="1" dirty="0">
                  <a:solidFill>
                    <a:srgbClr val="0000FF"/>
                  </a:solidFill>
                  <a:latin typeface="Aparajita" panose="020B0604020202020204" pitchFamily="18" charset="0"/>
                </a:rPr>
                <a:t>m</a:t>
              </a:r>
            </a:p>
          </p:txBody>
        </p:sp>
      </p:grpSp>
      <p:sp>
        <p:nvSpPr>
          <p:cNvPr id="13" name="TextBox 10"/>
          <p:cNvSpPr txBox="1"/>
          <p:nvPr/>
        </p:nvSpPr>
        <p:spPr>
          <a:xfrm>
            <a:off x="4032250" y="1509713"/>
            <a:ext cx="40481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5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1431925" y="2020888"/>
            <a:ext cx="1108075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0.75</a:t>
            </a:r>
          </a:p>
        </p:txBody>
      </p:sp>
      <p:sp>
        <p:nvSpPr>
          <p:cNvPr id="15" name="TextBox 10"/>
          <p:cNvSpPr txBox="1"/>
          <p:nvPr/>
        </p:nvSpPr>
        <p:spPr>
          <a:xfrm>
            <a:off x="6604000" y="1955800"/>
            <a:ext cx="14954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62.5%</a:t>
            </a:r>
          </a:p>
        </p:txBody>
      </p:sp>
      <p:sp>
        <p:nvSpPr>
          <p:cNvPr id="15367" name="文本框 2"/>
          <p:cNvSpPr txBox="1"/>
          <p:nvPr/>
        </p:nvSpPr>
        <p:spPr>
          <a:xfrm>
            <a:off x="1292225" y="4703763"/>
            <a:ext cx="407988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Arial" panose="020B0604020202020204" pitchFamily="34" charset="0"/>
              </a:rPr>
              <a:t>A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15368" name="文本框 16"/>
          <p:cNvSpPr txBox="1"/>
          <p:nvPr/>
        </p:nvSpPr>
        <p:spPr>
          <a:xfrm>
            <a:off x="6743700" y="4646613"/>
            <a:ext cx="407988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Arial" panose="020B0604020202020204" pitchFamily="34" charset="0"/>
              </a:rPr>
              <a:t>B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15369" name="文本框 17"/>
          <p:cNvSpPr txBox="1"/>
          <p:nvPr/>
        </p:nvSpPr>
        <p:spPr>
          <a:xfrm>
            <a:off x="6743700" y="2705100"/>
            <a:ext cx="407988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Arial" panose="020B0604020202020204" pitchFamily="34" charset="0"/>
              </a:rPr>
              <a:t>C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2" name="流程图: 过程 1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 advTm="5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/>
        </p:nvCxnSpPr>
        <p:spPr>
          <a:xfrm>
            <a:off x="2979738" y="4981575"/>
            <a:ext cx="1350963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935288" y="4486275"/>
            <a:ext cx="1349375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935288" y="4756150"/>
            <a:ext cx="1349375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935288" y="4262438"/>
            <a:ext cx="1349375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2" descr="WL1052.EPS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106488" y="458788"/>
            <a:ext cx="7527925" cy="46355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连接符 4"/>
          <p:cNvCxnSpPr/>
          <p:nvPr/>
        </p:nvCxnSpPr>
        <p:spPr>
          <a:xfrm>
            <a:off x="2935288" y="3990975"/>
            <a:ext cx="13493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42924" y="479409"/>
            <a:ext cx="3429024" cy="7143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课堂小结</a:t>
            </a:r>
          </a:p>
        </p:txBody>
      </p:sp>
      <p:sp>
        <p:nvSpPr>
          <p:cNvPr id="3" name="单圆角矩形 2"/>
          <p:cNvSpPr/>
          <p:nvPr/>
        </p:nvSpPr>
        <p:spPr>
          <a:xfrm>
            <a:off x="928662" y="2714620"/>
            <a:ext cx="1714512" cy="2357454"/>
          </a:xfrm>
          <a:prstGeom prst="snip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有用功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总功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额外功</a:t>
            </a:r>
          </a:p>
        </p:txBody>
      </p:sp>
      <p:sp>
        <p:nvSpPr>
          <p:cNvPr id="4" name="单圆角矩形 3"/>
          <p:cNvSpPr/>
          <p:nvPr/>
        </p:nvSpPr>
        <p:spPr>
          <a:xfrm>
            <a:off x="3786182" y="2714620"/>
            <a:ext cx="1714512" cy="2357454"/>
          </a:xfrm>
          <a:prstGeom prst="snip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机械效率概念</a:t>
            </a:r>
          </a:p>
        </p:txBody>
      </p:sp>
      <p:sp>
        <p:nvSpPr>
          <p:cNvPr id="5" name="单圆角矩形 4"/>
          <p:cNvSpPr/>
          <p:nvPr/>
        </p:nvSpPr>
        <p:spPr>
          <a:xfrm>
            <a:off x="6429388" y="2786058"/>
            <a:ext cx="1714512" cy="2357454"/>
          </a:xfrm>
          <a:prstGeom prst="snip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机械效率测定</a:t>
            </a:r>
          </a:p>
        </p:txBody>
      </p:sp>
      <p:sp>
        <p:nvSpPr>
          <p:cNvPr id="6" name="燕尾形 5"/>
          <p:cNvSpPr/>
          <p:nvPr/>
        </p:nvSpPr>
        <p:spPr>
          <a:xfrm>
            <a:off x="3000364" y="3286124"/>
            <a:ext cx="500066" cy="121444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7" name="燕尾形 6"/>
          <p:cNvSpPr/>
          <p:nvPr/>
        </p:nvSpPr>
        <p:spPr>
          <a:xfrm>
            <a:off x="5715008" y="3214686"/>
            <a:ext cx="500066" cy="121444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8738" y="2843213"/>
            <a:ext cx="2205037" cy="361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TextBox 1"/>
          <p:cNvSpPr txBox="1"/>
          <p:nvPr/>
        </p:nvSpPr>
        <p:spPr>
          <a:xfrm>
            <a:off x="522288" y="952500"/>
            <a:ext cx="8099425" cy="2111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      小明家装修时要把重为</a:t>
            </a:r>
            <a:r>
              <a:rPr lang="en-US" altLang="zh-CN" sz="2800" b="1" dirty="0">
                <a:latin typeface="Times New Roman" panose="02020603050405020304" pitchFamily="18" charset="0"/>
              </a:rPr>
              <a:t>1000N</a:t>
            </a:r>
            <a:r>
              <a:rPr lang="zh-CN" altLang="en-US" sz="2800" b="1" dirty="0">
                <a:latin typeface="Times New Roman" panose="02020603050405020304" pitchFamily="18" charset="0"/>
              </a:rPr>
              <a:t>的沙子搬上</a:t>
            </a:r>
            <a:r>
              <a:rPr lang="en-US" altLang="zh-CN" sz="2800" b="1" dirty="0">
                <a:latin typeface="Times New Roman" panose="02020603050405020304" pitchFamily="18" charset="0"/>
              </a:rPr>
              <a:t>9m</a:t>
            </a:r>
            <a:r>
              <a:rPr lang="zh-CN" altLang="en-US" sz="2800" b="1" dirty="0">
                <a:latin typeface="Times New Roman" panose="02020603050405020304" pitchFamily="18" charset="0"/>
              </a:rPr>
              <a:t>高的四楼，使用动滑轮时需要</a:t>
            </a:r>
            <a:r>
              <a:rPr lang="en-US" altLang="zh-CN" sz="2800" b="1" dirty="0">
                <a:latin typeface="Times New Roman" panose="02020603050405020304" pitchFamily="18" charset="0"/>
              </a:rPr>
              <a:t>550N</a:t>
            </a:r>
            <a:r>
              <a:rPr lang="zh-CN" altLang="en-US" sz="2800" b="1" dirty="0">
                <a:latin typeface="Times New Roman" panose="02020603050405020304" pitchFamily="18" charset="0"/>
              </a:rPr>
              <a:t>的拉力，但要多费一倍的距离。直接提升沙子和使用动滑轮提升沙子分别要做多少功？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115888" y="188913"/>
            <a:ext cx="2205037" cy="785812"/>
            <a:chOff x="442" y="2500"/>
            <a:chExt cx="1389" cy="495"/>
          </a:xfrm>
        </p:grpSpPr>
        <p:pic>
          <p:nvPicPr>
            <p:cNvPr id="3086" name="Rectangle 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42" y="250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87" name="Text Box 39"/>
            <p:cNvSpPr txBox="1"/>
            <p:nvPr/>
          </p:nvSpPr>
          <p:spPr>
            <a:xfrm>
              <a:off x="544" y="2589"/>
              <a:ext cx="12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</a:rPr>
                <a:t>实例思考</a:t>
              </a:r>
            </a:p>
          </p:txBody>
        </p:sp>
      </p:grp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521550" y="3565109"/>
            <a:ext cx="5461624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使用动滑轮等机械能省功吗？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529801" y="4328603"/>
            <a:ext cx="5461624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使用动滑轮多做的功来自于哪里？</a:t>
            </a: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521550" y="5491152"/>
            <a:ext cx="5461624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3.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两种方式中，做功的目的是什么？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/>
          <p:nvPr/>
        </p:nvGrpSpPr>
        <p:grpSpPr>
          <a:xfrm>
            <a:off x="296863" y="509588"/>
            <a:ext cx="2205037" cy="784225"/>
            <a:chOff x="442" y="2500"/>
            <a:chExt cx="1389" cy="495"/>
          </a:xfrm>
        </p:grpSpPr>
        <p:pic>
          <p:nvPicPr>
            <p:cNvPr id="4103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42" y="250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04" name="Text Box 28"/>
            <p:cNvSpPr txBox="1"/>
            <p:nvPr/>
          </p:nvSpPr>
          <p:spPr>
            <a:xfrm>
              <a:off x="501" y="2591"/>
              <a:ext cx="12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</a:rPr>
                <a:t>概念区分</a:t>
              </a:r>
            </a:p>
          </p:txBody>
        </p:sp>
      </p:grpSp>
      <p:sp>
        <p:nvSpPr>
          <p:cNvPr id="28" name="矩形 27"/>
          <p:cNvSpPr/>
          <p:nvPr/>
        </p:nvSpPr>
        <p:spPr>
          <a:xfrm>
            <a:off x="1601788" y="2941638"/>
            <a:ext cx="5684837" cy="560387"/>
          </a:xfrm>
          <a:prstGeom prst="rect">
            <a:avLst/>
          </a:prstGeom>
          <a:gradFill rotWithShape="1">
            <a:gsLst>
              <a:gs pos="0">
                <a:srgbClr val="FAC090"/>
              </a:gs>
              <a:gs pos="100000">
                <a:srgbClr val="F8A45E"/>
              </a:gs>
            </a:gsLst>
            <a:lin ang="5400000" scaled="1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楷体_GB2312"/>
                <a:ea typeface="楷体_GB2312"/>
              </a:rPr>
              <a:t>　  </a:t>
            </a:r>
            <a:r>
              <a:rPr lang="zh-CN" altLang="en-US" sz="2800" b="1" dirty="0">
                <a:latin typeface="楷体_GB2312"/>
                <a:ea typeface="楷体_GB2312"/>
              </a:rPr>
              <a:t>实例</a:t>
            </a:r>
            <a:r>
              <a:rPr lang="en-US" altLang="zh-CN" sz="2800" b="1" dirty="0">
                <a:latin typeface="楷体_GB2312"/>
                <a:ea typeface="楷体_GB2312"/>
              </a:rPr>
              <a:t>1</a:t>
            </a:r>
            <a:r>
              <a:rPr lang="zh-CN" altLang="en-US" sz="2800" b="1" dirty="0">
                <a:latin typeface="楷体_GB2312"/>
                <a:ea typeface="楷体_GB2312"/>
              </a:rPr>
              <a:t>：</a:t>
            </a:r>
            <a:r>
              <a:rPr lang="zh-CN" altLang="en-US" sz="2800" b="1" dirty="0">
                <a:latin typeface="宋体" panose="02010600030101010101" pitchFamily="2" charset="-122"/>
              </a:rPr>
              <a:t>人用桶从井中提水。</a:t>
            </a:r>
          </a:p>
        </p:txBody>
      </p:sp>
      <p:sp>
        <p:nvSpPr>
          <p:cNvPr id="4101" name="Text Box 4"/>
          <p:cNvSpPr txBox="1"/>
          <p:nvPr/>
        </p:nvSpPr>
        <p:spPr>
          <a:xfrm>
            <a:off x="757238" y="1677988"/>
            <a:ext cx="7605712" cy="557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区分下列情况中的有用功、额外功和总功？</a:t>
            </a:r>
            <a:endParaRPr lang="en-US" altLang="zh-CN" sz="2800" b="1" dirty="0">
              <a:latin typeface="宋体" panose="02010600030101010101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601788" y="4557713"/>
            <a:ext cx="5684837" cy="560387"/>
          </a:xfrm>
          <a:prstGeom prst="rect">
            <a:avLst/>
          </a:prstGeom>
          <a:gradFill rotWithShape="1">
            <a:gsLst>
              <a:gs pos="0">
                <a:srgbClr val="FAC090"/>
              </a:gs>
              <a:gs pos="100000">
                <a:srgbClr val="F8A45E"/>
              </a:gs>
            </a:gsLst>
            <a:lin ang="5400000" scaled="1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楷体_GB2312"/>
                <a:ea typeface="楷体_GB2312"/>
              </a:rPr>
              <a:t>　  </a:t>
            </a:r>
            <a:r>
              <a:rPr lang="zh-CN" altLang="en-US" sz="2800" b="1" dirty="0">
                <a:latin typeface="楷体_GB2312"/>
                <a:ea typeface="楷体_GB2312"/>
              </a:rPr>
              <a:t>实例</a:t>
            </a:r>
            <a:r>
              <a:rPr lang="en-US" altLang="zh-CN" sz="2800" b="1" dirty="0">
                <a:latin typeface="楷体_GB2312"/>
                <a:ea typeface="楷体_GB2312"/>
              </a:rPr>
              <a:t>2</a:t>
            </a:r>
            <a:r>
              <a:rPr lang="zh-CN" altLang="en-US" sz="2800" b="1" dirty="0">
                <a:latin typeface="楷体_GB2312"/>
                <a:ea typeface="楷体_GB2312"/>
              </a:rPr>
              <a:t>：</a:t>
            </a:r>
            <a:r>
              <a:rPr lang="zh-CN" altLang="en-US" sz="2800" b="1" dirty="0">
                <a:latin typeface="宋体" panose="02010600030101010101" pitchFamily="2" charset="-122"/>
              </a:rPr>
              <a:t>人捞出掉入井中的桶。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3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4"/>
          <p:cNvSpPr/>
          <p:nvPr/>
        </p:nvSpPr>
        <p:spPr>
          <a:xfrm>
            <a:off x="522288" y="414338"/>
            <a:ext cx="1944687" cy="588962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162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楷体_GB2312"/>
                <a:ea typeface="楷体_GB2312"/>
              </a:rPr>
              <a:t>　</a:t>
            </a:r>
            <a:r>
              <a:rPr lang="zh-CN" altLang="en-US" b="1" dirty="0">
                <a:solidFill>
                  <a:srgbClr val="FFFFFF"/>
                </a:solidFill>
                <a:latin typeface="楷体_GB2312"/>
                <a:ea typeface="楷体_GB2312"/>
              </a:rPr>
              <a:t>概 念</a:t>
            </a:r>
          </a:p>
        </p:txBody>
      </p:sp>
      <p:graphicFrame>
        <p:nvGraphicFramePr>
          <p:cNvPr id="7208" name="Group 40"/>
          <p:cNvGraphicFramePr>
            <a:graphicFrameLocks noGrp="1"/>
          </p:cNvGraphicFramePr>
          <p:nvPr/>
        </p:nvGraphicFramePr>
        <p:xfrm>
          <a:off x="2124075" y="2798763"/>
          <a:ext cx="6497638" cy="1169987"/>
        </p:xfrm>
        <a:graphic>
          <a:graphicData uri="http://schemas.openxmlformats.org/drawingml/2006/table">
            <a:tbl>
              <a:tblPr/>
              <a:tblGrid>
                <a:gridCol w="952500"/>
                <a:gridCol w="1025525"/>
                <a:gridCol w="1271588"/>
                <a:gridCol w="927100"/>
                <a:gridCol w="1027112"/>
                <a:gridCol w="1293813"/>
              </a:tblGrid>
              <a:tr h="63023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h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kumimoji="0" lang="zh-CN" altLang="en-US" sz="2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直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kumimoji="0" lang="zh-CN" altLang="en-US" sz="2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机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147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5" y="1989138"/>
            <a:ext cx="1582738" cy="331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1" name="Rectangle 41"/>
          <p:cNvSpPr/>
          <p:nvPr/>
        </p:nvSpPr>
        <p:spPr>
          <a:xfrm>
            <a:off x="2051050" y="5454650"/>
            <a:ext cx="6661150" cy="1008063"/>
          </a:xfrm>
          <a:prstGeom prst="rect">
            <a:avLst/>
          </a:prstGeom>
          <a:solidFill>
            <a:srgbClr val="008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rPr>
              <a:t>额外功：由于机械自重和摩擦等因素影响，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rPr>
              <a:t>        而不得不做的功（无用付出）。</a:t>
            </a:r>
            <a:endParaRPr lang="en-US" altLang="zh-CN" sz="2800" b="1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grpSp>
        <p:nvGrpSpPr>
          <p:cNvPr id="2" name="Group 42"/>
          <p:cNvGrpSpPr/>
          <p:nvPr/>
        </p:nvGrpSpPr>
        <p:grpSpPr>
          <a:xfrm>
            <a:off x="2122488" y="1449388"/>
            <a:ext cx="6545262" cy="1619250"/>
            <a:chOff x="1337" y="913"/>
            <a:chExt cx="4123" cy="1020"/>
          </a:xfrm>
        </p:grpSpPr>
        <p:sp>
          <p:nvSpPr>
            <p:cNvPr id="5153" name="AutoShape 38"/>
            <p:cNvSpPr/>
            <p:nvPr/>
          </p:nvSpPr>
          <p:spPr>
            <a:xfrm>
              <a:off x="1337" y="913"/>
              <a:ext cx="4123" cy="623"/>
            </a:xfrm>
            <a:prstGeom prst="wedgeRectCallout">
              <a:avLst>
                <a:gd name="adj1" fmla="val -14685"/>
                <a:gd name="adj2" fmla="val -3611"/>
              </a:avLst>
            </a:prstGeom>
            <a:solidFill>
              <a:srgbClr val="008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1431925" lvl="0" indent="-1431925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有用功：直接对物体所做的功（工作目的）。</a:t>
              </a:r>
            </a:p>
          </p:txBody>
        </p:sp>
        <p:sp>
          <p:nvSpPr>
            <p:cNvPr id="5154" name="AutoShape 34"/>
            <p:cNvSpPr/>
            <p:nvPr/>
          </p:nvSpPr>
          <p:spPr>
            <a:xfrm rot="8712387">
              <a:off x="2767" y="1423"/>
              <a:ext cx="143" cy="510"/>
            </a:xfrm>
            <a:prstGeom prst="rtTriangle">
              <a:avLst/>
            </a:prstGeom>
            <a:solidFill>
              <a:srgbClr val="008080"/>
            </a:soli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41"/>
          <p:cNvGrpSpPr/>
          <p:nvPr/>
        </p:nvGrpSpPr>
        <p:grpSpPr>
          <a:xfrm>
            <a:off x="2062163" y="2663825"/>
            <a:ext cx="6696075" cy="2430463"/>
            <a:chOff x="1236" y="1678"/>
            <a:chExt cx="4218" cy="1531"/>
          </a:xfrm>
        </p:grpSpPr>
        <p:sp>
          <p:nvSpPr>
            <p:cNvPr id="5151" name="AutoShape 39"/>
            <p:cNvSpPr/>
            <p:nvPr/>
          </p:nvSpPr>
          <p:spPr>
            <a:xfrm>
              <a:off x="1236" y="2832"/>
              <a:ext cx="4218" cy="377"/>
            </a:xfrm>
            <a:prstGeom prst="wedgeRectCallout">
              <a:avLst>
                <a:gd name="adj1" fmla="val 21551"/>
                <a:gd name="adj2" fmla="val -31431"/>
              </a:avLst>
            </a:prstGeom>
            <a:solidFill>
              <a:srgbClr val="008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总功：利用机械所做的功（实际付出）。</a:t>
              </a:r>
              <a:endPara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152" name="AutoShape 36"/>
            <p:cNvSpPr/>
            <p:nvPr/>
          </p:nvSpPr>
          <p:spPr>
            <a:xfrm rot="2181270" flipH="1">
              <a:off x="4094" y="1678"/>
              <a:ext cx="146" cy="1341"/>
            </a:xfrm>
            <a:prstGeom prst="rtTriangle">
              <a:avLst/>
            </a:prstGeom>
            <a:solidFill>
              <a:srgbClr val="008080"/>
            </a:soli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/>
          <p:nvPr/>
        </p:nvSpPr>
        <p:spPr>
          <a:xfrm>
            <a:off x="701675" y="1042988"/>
            <a:ext cx="7605713" cy="1692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 在使用机械工作时，有用功在总功中所占份额越多越好。它反映了机械的一种性能，物理学中表示为机械效率。</a:t>
            </a:r>
            <a:endParaRPr lang="en-US" altLang="zh-CN" sz="2800" b="1" dirty="0">
              <a:latin typeface="宋体" panose="02010600030101010101" pitchFamily="2" charset="-122"/>
            </a:endParaRPr>
          </a:p>
        </p:txBody>
      </p:sp>
      <p:sp>
        <p:nvSpPr>
          <p:cNvPr id="6148" name="Text Box 4"/>
          <p:cNvSpPr txBox="1"/>
          <p:nvPr/>
        </p:nvSpPr>
        <p:spPr>
          <a:xfrm>
            <a:off x="684213" y="346075"/>
            <a:ext cx="4824412" cy="688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二、机械效率：</a:t>
            </a:r>
            <a:endParaRPr lang="en-US" altLang="zh-CN" sz="36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114425" y="2995613"/>
            <a:ext cx="7058025" cy="79375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楷体_GB2312"/>
                <a:ea typeface="楷体_GB2312"/>
              </a:rPr>
              <a:t>　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．定义：有用功跟总功的比值。</a:t>
            </a:r>
          </a:p>
        </p:txBody>
      </p:sp>
      <p:sp>
        <p:nvSpPr>
          <p:cNvPr id="2" name="圆角矩形 7"/>
          <p:cNvSpPr/>
          <p:nvPr/>
        </p:nvSpPr>
        <p:spPr>
          <a:xfrm>
            <a:off x="1114425" y="4075113"/>
            <a:ext cx="7058025" cy="122555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楷体_GB2312"/>
                <a:ea typeface="楷体_GB2312"/>
              </a:rPr>
              <a:t>　</a:t>
            </a: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．公式：</a:t>
            </a:r>
          </a:p>
        </p:txBody>
      </p:sp>
      <p:graphicFrame>
        <p:nvGraphicFramePr>
          <p:cNvPr id="5131" name="Object 11"/>
          <p:cNvGraphicFramePr>
            <a:graphicFrameLocks/>
          </p:cNvGraphicFramePr>
          <p:nvPr/>
        </p:nvGraphicFramePr>
        <p:xfrm>
          <a:off x="3074988" y="4208463"/>
          <a:ext cx="2036762" cy="1014412"/>
        </p:xfrm>
        <a:graphic>
          <a:graphicData uri="http://schemas.openxmlformats.org/presentationml/2006/ole">
            <p:oleObj spid="_x0000_s1026" r:id="rId3" imgW="545863" imgH="469696" progId="">
              <p:embed/>
            </p:oleObj>
          </a:graphicData>
        </a:graphic>
      </p:graphicFrame>
      <p:sp>
        <p:nvSpPr>
          <p:cNvPr id="3" name="圆角矩形 7"/>
          <p:cNvSpPr/>
          <p:nvPr/>
        </p:nvSpPr>
        <p:spPr>
          <a:xfrm>
            <a:off x="1114425" y="5588000"/>
            <a:ext cx="7058025" cy="79375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楷体_GB2312"/>
                <a:ea typeface="楷体_GB2312"/>
              </a:rPr>
              <a:t>　</a:t>
            </a:r>
            <a:r>
              <a:rPr lang="en-US" altLang="zh-CN" sz="2800" b="1" dirty="0"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</a:rPr>
              <a:t>．用百分数表示。总小于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" grpId="0" bldLvl="0" animBg="1"/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/>
          <p:nvPr/>
        </p:nvGrpSpPr>
        <p:grpSpPr>
          <a:xfrm>
            <a:off x="296863" y="368300"/>
            <a:ext cx="2205037" cy="785813"/>
            <a:chOff x="442" y="2500"/>
            <a:chExt cx="1389" cy="495"/>
          </a:xfrm>
        </p:grpSpPr>
        <p:pic>
          <p:nvPicPr>
            <p:cNvPr id="7180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42" y="250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81" name="Text Box 8"/>
            <p:cNvSpPr txBox="1"/>
            <p:nvPr/>
          </p:nvSpPr>
          <p:spPr>
            <a:xfrm>
              <a:off x="544" y="2589"/>
              <a:ext cx="12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</a:rPr>
                <a:t>  练一练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172" name="Rectangle 2"/>
          <p:cNvSpPr/>
          <p:nvPr/>
        </p:nvSpPr>
        <p:spPr>
          <a:xfrm>
            <a:off x="260350" y="506413"/>
            <a:ext cx="8763000" cy="5637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0808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                     下面说法中是否正确</a:t>
            </a:r>
            <a:r>
              <a:rPr lang="zh-CN" altLang="en-US" sz="36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？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endParaRPr lang="zh-CN" altLang="en-US" sz="3600" b="1" dirty="0">
              <a:solidFill>
                <a:srgbClr val="000808"/>
              </a:solidFill>
              <a:latin typeface="Times New Roman" panose="02020603050405020304" pitchFamily="18" charset="0"/>
            </a:endParaRP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．有用功越多，机械效率越高（ 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．额外功越少，机械效率越高（ 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．物体做功越慢，机械效率越低（ 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．做总功越多，机械效率越低（ 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．做相同的有用功，额外功越少，机械效率越高（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．做相同的总功时，有用功越多，机械效率越高（      ）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808"/>
                </a:solidFill>
                <a:latin typeface="Times New Roman" panose="02020603050405020304" pitchFamily="18" charset="0"/>
              </a:rPr>
              <a:t>7</a:t>
            </a:r>
            <a:r>
              <a:rPr lang="zh-CN" altLang="en-US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．机械效率越高，越省力（       ）</a:t>
            </a:r>
          </a:p>
        </p:txBody>
      </p:sp>
      <p:sp>
        <p:nvSpPr>
          <p:cNvPr id="9" name="Text Box 3"/>
          <p:cNvSpPr txBox="1"/>
          <p:nvPr/>
        </p:nvSpPr>
        <p:spPr>
          <a:xfrm>
            <a:off x="1123950" y="4033838"/>
            <a:ext cx="6477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 Box 4"/>
          <p:cNvSpPr txBox="1"/>
          <p:nvPr/>
        </p:nvSpPr>
        <p:spPr>
          <a:xfrm>
            <a:off x="1123950" y="5041900"/>
            <a:ext cx="6477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 Box 5"/>
          <p:cNvSpPr txBox="1"/>
          <p:nvPr/>
        </p:nvSpPr>
        <p:spPr>
          <a:xfrm>
            <a:off x="6165850" y="1657350"/>
            <a:ext cx="8651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13" name="Text Box 6"/>
          <p:cNvSpPr txBox="1"/>
          <p:nvPr/>
        </p:nvSpPr>
        <p:spPr>
          <a:xfrm>
            <a:off x="6165850" y="2090738"/>
            <a:ext cx="865188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14" name="Text Box 7"/>
          <p:cNvSpPr txBox="1"/>
          <p:nvPr/>
        </p:nvSpPr>
        <p:spPr>
          <a:xfrm>
            <a:off x="6597650" y="2593975"/>
            <a:ext cx="8651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15" name="Text Box 8"/>
          <p:cNvSpPr txBox="1"/>
          <p:nvPr/>
        </p:nvSpPr>
        <p:spPr>
          <a:xfrm>
            <a:off x="6237288" y="3098800"/>
            <a:ext cx="865187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16" name="Text Box 9"/>
          <p:cNvSpPr txBox="1"/>
          <p:nvPr/>
        </p:nvSpPr>
        <p:spPr>
          <a:xfrm>
            <a:off x="5373688" y="5546725"/>
            <a:ext cx="865187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2" name="流程图: 过程 1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/>
          <p:nvPr/>
        </p:nvSpPr>
        <p:spPr>
          <a:xfrm>
            <a:off x="971550" y="1314450"/>
            <a:ext cx="6176963" cy="3144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．如图，忽略绳重和摩擦，用拉力</a:t>
            </a:r>
            <a:r>
              <a:rPr lang="en-US" altLang="zh-CN" sz="2800" b="1" i="1" dirty="0">
                <a:latin typeface="Times New Roman" panose="02020603050405020304" pitchFamily="18" charset="0"/>
              </a:rPr>
              <a:t>F</a:t>
            </a:r>
            <a:r>
              <a:rPr lang="zh-CN" altLang="en-US" sz="2800" b="1" dirty="0">
                <a:latin typeface="Times New Roman" panose="02020603050405020304" pitchFamily="18" charset="0"/>
              </a:rPr>
              <a:t>拉着</a:t>
            </a:r>
            <a:r>
              <a:rPr lang="en-US" altLang="zh-CN" sz="2800" b="1" dirty="0">
                <a:latin typeface="Times New Roman" panose="02020603050405020304" pitchFamily="18" charset="0"/>
              </a:rPr>
              <a:t>10 N</a:t>
            </a:r>
            <a:r>
              <a:rPr lang="zh-CN" altLang="en-US" sz="2800" b="1" dirty="0">
                <a:latin typeface="Times New Roman" panose="02020603050405020304" pitchFamily="18" charset="0"/>
              </a:rPr>
              <a:t>的重物匀速上升，绳子自由端移动</a:t>
            </a:r>
            <a:r>
              <a:rPr lang="en-US" altLang="zh-CN" sz="2800" b="1" dirty="0">
                <a:latin typeface="Times New Roman" panose="02020603050405020304" pitchFamily="18" charset="0"/>
              </a:rPr>
              <a:t>1 m</a:t>
            </a:r>
            <a:r>
              <a:rPr lang="zh-CN" altLang="en-US" sz="2800" b="1" dirty="0">
                <a:latin typeface="Times New Roman" panose="02020603050405020304" pitchFamily="18" charset="0"/>
              </a:rPr>
              <a:t>，动滑轮重力</a:t>
            </a:r>
            <a:r>
              <a:rPr lang="en-US" altLang="zh-CN" sz="2800" b="1" dirty="0">
                <a:latin typeface="Times New Roman" panose="02020603050405020304" pitchFamily="18" charset="0"/>
              </a:rPr>
              <a:t>2 N</a:t>
            </a:r>
            <a:r>
              <a:rPr lang="zh-CN" altLang="en-US" sz="2800" b="1" dirty="0">
                <a:latin typeface="Times New Roman" panose="02020603050405020304" pitchFamily="18" charset="0"/>
              </a:rPr>
              <a:t>，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求：（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）物体上升的距离；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）拉力</a:t>
            </a:r>
            <a:r>
              <a:rPr lang="en-US" altLang="zh-CN" sz="2800" b="1" i="1" dirty="0">
                <a:latin typeface="Times New Roman" panose="02020603050405020304" pitchFamily="18" charset="0"/>
              </a:rPr>
              <a:t>F</a:t>
            </a:r>
            <a:r>
              <a:rPr lang="zh-CN" altLang="en-US" sz="2800" b="1" dirty="0">
                <a:latin typeface="Times New Roman" panose="02020603050405020304" pitchFamily="18" charset="0"/>
              </a:rPr>
              <a:t>； 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</a:rPr>
              <a:t>）有用功，总功，机械效率。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611188" y="188913"/>
            <a:ext cx="2205037" cy="785812"/>
            <a:chOff x="442" y="2500"/>
            <a:chExt cx="1389" cy="495"/>
          </a:xfrm>
        </p:grpSpPr>
        <p:pic>
          <p:nvPicPr>
            <p:cNvPr id="8198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42" y="250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9" name="Text Box 8"/>
            <p:cNvSpPr txBox="1"/>
            <p:nvPr/>
          </p:nvSpPr>
          <p:spPr>
            <a:xfrm>
              <a:off x="544" y="2589"/>
              <a:ext cx="12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</a:rPr>
                <a:t>  练一练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197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488" y="1489075"/>
            <a:ext cx="1247775" cy="5000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Rot="1"/>
          </p:cNvSpPr>
          <p:nvPr/>
        </p:nvSpPr>
        <p:spPr>
          <a:xfrm>
            <a:off x="642938" y="323850"/>
            <a:ext cx="7150100" cy="7207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三、测滑轮组的机械效率：</a:t>
            </a:r>
          </a:p>
        </p:txBody>
      </p:sp>
      <p:graphicFrame>
        <p:nvGraphicFramePr>
          <p:cNvPr id="8196" name="Object 2"/>
          <p:cNvGraphicFramePr>
            <a:graphicFrameLocks/>
          </p:cNvGraphicFramePr>
          <p:nvPr/>
        </p:nvGraphicFramePr>
        <p:xfrm>
          <a:off x="3086100" y="1763713"/>
          <a:ext cx="2295525" cy="1241425"/>
        </p:xfrm>
        <a:graphic>
          <a:graphicData uri="http://schemas.openxmlformats.org/presentationml/2006/ole">
            <p:oleObj spid="_x0000_s2050" r:id="rId3" imgW="914400" imgH="469900" progId="">
              <p:embed/>
            </p:oleObj>
          </a:graphicData>
        </a:graphic>
      </p:graphicFrame>
      <p:grpSp>
        <p:nvGrpSpPr>
          <p:cNvPr id="2" name="Group 4"/>
          <p:cNvGrpSpPr/>
          <p:nvPr/>
        </p:nvGrpSpPr>
        <p:grpSpPr>
          <a:xfrm>
            <a:off x="6507163" y="1489075"/>
            <a:ext cx="1976437" cy="3779838"/>
            <a:chOff x="1020" y="1434"/>
            <a:chExt cx="643" cy="1783"/>
          </a:xfrm>
        </p:grpSpPr>
        <p:sp>
          <p:nvSpPr>
            <p:cNvPr id="9227" name="Text Box 5"/>
            <p:cNvSpPr txBox="1"/>
            <p:nvPr/>
          </p:nvSpPr>
          <p:spPr>
            <a:xfrm>
              <a:off x="1020" y="1842"/>
              <a:ext cx="163" cy="25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 b="1" i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F</a:t>
              </a:r>
              <a:endPara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" name="xjhlx8"/>
            <p:cNvGrpSpPr>
              <a:grpSpLocks noChangeAspect="1"/>
            </p:cNvGrpSpPr>
            <p:nvPr/>
          </p:nvGrpSpPr>
          <p:grpSpPr>
            <a:xfrm rot="-5400000" flipH="1" flipV="1">
              <a:off x="1232" y="1493"/>
              <a:ext cx="359" cy="257"/>
              <a:chOff x="6892" y="783"/>
              <a:chExt cx="813" cy="579"/>
            </a:xfrm>
          </p:grpSpPr>
          <p:grpSp>
            <p:nvGrpSpPr>
              <p:cNvPr id="4" name="Group 7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9274" name="Oval 8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5" name="Oval 9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6" name="Oval 10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7" name="Oval 11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73" name="Rectangle 12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" name="xjhlx12"/>
            <p:cNvGrpSpPr/>
            <p:nvPr/>
          </p:nvGrpSpPr>
          <p:grpSpPr>
            <a:xfrm>
              <a:off x="1313" y="2452"/>
              <a:ext cx="225" cy="383"/>
              <a:chOff x="3960" y="2220"/>
              <a:chExt cx="1440" cy="2454"/>
            </a:xfrm>
          </p:grpSpPr>
          <p:grpSp>
            <p:nvGrpSpPr>
              <p:cNvPr id="6" name="Group 14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9268" name="Oval 1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9" name="Oval 1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0" name="Oval 1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1" name="Oval 1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9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9263" name="Freeform 20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8" name="Group 21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9265" name="Freeform 22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>
                          <a:alpha val="100000"/>
                        </a:srgbClr>
                      </a:gs>
                      <a:gs pos="50000">
                        <a:srgbClr val="969696">
                          <a:alpha val="100000"/>
                        </a:srgbClr>
                      </a:gs>
                      <a:gs pos="100000">
                        <a:srgbClr val="000000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66" name="Oval 23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67" name="Oval 24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9230" name="Line 25"/>
            <p:cNvSpPr/>
            <p:nvPr/>
          </p:nvSpPr>
          <p:spPr>
            <a:xfrm>
              <a:off x="1247" y="1979"/>
              <a:ext cx="57" cy="5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  <p:sp>
          <p:nvSpPr>
            <p:cNvPr id="9231" name="Line 26"/>
            <p:cNvSpPr/>
            <p:nvPr/>
          </p:nvSpPr>
          <p:spPr>
            <a:xfrm>
              <a:off x="1536" y="1682"/>
              <a:ext cx="0" cy="86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2" name="Line 27"/>
            <p:cNvSpPr/>
            <p:nvPr/>
          </p:nvSpPr>
          <p:spPr>
            <a:xfrm>
              <a:off x="1287" y="1708"/>
              <a:ext cx="155" cy="63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9" name="xjhlx13"/>
            <p:cNvGrpSpPr/>
            <p:nvPr/>
          </p:nvGrpSpPr>
          <p:grpSpPr>
            <a:xfrm>
              <a:off x="1343" y="2795"/>
              <a:ext cx="181" cy="235"/>
              <a:chOff x="6627" y="2220"/>
              <a:chExt cx="1155" cy="1502"/>
            </a:xfrm>
          </p:grpSpPr>
          <p:sp>
            <p:nvSpPr>
              <p:cNvPr id="9258" name="Freeform 29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9" name="Freeform 30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60" name="Rectangle 31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" name="xjhlx13"/>
            <p:cNvGrpSpPr/>
            <p:nvPr/>
          </p:nvGrpSpPr>
          <p:grpSpPr>
            <a:xfrm>
              <a:off x="1343" y="2979"/>
              <a:ext cx="181" cy="235"/>
              <a:chOff x="6627" y="2220"/>
              <a:chExt cx="1155" cy="1502"/>
            </a:xfrm>
          </p:grpSpPr>
          <p:sp>
            <p:nvSpPr>
              <p:cNvPr id="9255" name="Freeform 33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6" name="Freeform 34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7" name="Rectangle 35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" name="Group 36"/>
            <p:cNvGrpSpPr/>
            <p:nvPr/>
          </p:nvGrpSpPr>
          <p:grpSpPr>
            <a:xfrm flipV="1">
              <a:off x="1179" y="1434"/>
              <a:ext cx="500" cy="28"/>
              <a:chOff x="3121" y="1752"/>
              <a:chExt cx="722" cy="130"/>
            </a:xfrm>
          </p:grpSpPr>
          <p:sp>
            <p:nvSpPr>
              <p:cNvPr id="9248" name="Line 37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49" name="Line 38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50" name="Line 39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51" name="Line 40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52" name="Line 41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53" name="Line 42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54" name="Line 43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2" name="xjhlx12"/>
            <p:cNvGrpSpPr/>
            <p:nvPr/>
          </p:nvGrpSpPr>
          <p:grpSpPr>
            <a:xfrm flipV="1">
              <a:off x="1323" y="2298"/>
              <a:ext cx="225" cy="383"/>
              <a:chOff x="3960" y="2220"/>
              <a:chExt cx="1440" cy="2454"/>
            </a:xfrm>
          </p:grpSpPr>
          <p:grpSp>
            <p:nvGrpSpPr>
              <p:cNvPr id="14" name="Group 45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9244" name="Oval 46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45" name="Oval 47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46" name="Oval 48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47" name="Oval 49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50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9239" name="Freeform 51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6" name="Group 52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9241" name="Freeform 53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>
                          <a:alpha val="100000"/>
                        </a:srgbClr>
                      </a:gs>
                      <a:gs pos="50000">
                        <a:srgbClr val="969696">
                          <a:alpha val="100000"/>
                        </a:srgbClr>
                      </a:gs>
                      <a:gs pos="100000">
                        <a:srgbClr val="000000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42" name="Oval 54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43" name="Oval 55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222" name="矩形 4"/>
          <p:cNvSpPr/>
          <p:nvPr/>
        </p:nvSpPr>
        <p:spPr>
          <a:xfrm>
            <a:off x="881063" y="1314450"/>
            <a:ext cx="1944687" cy="528638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162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 实验原理 </a:t>
            </a:r>
          </a:p>
        </p:txBody>
      </p:sp>
      <p:sp>
        <p:nvSpPr>
          <p:cNvPr id="9223" name="矩形 4"/>
          <p:cNvSpPr/>
          <p:nvPr/>
        </p:nvSpPr>
        <p:spPr>
          <a:xfrm>
            <a:off x="836613" y="3114675"/>
            <a:ext cx="1944687" cy="528638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162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 实验器材</a:t>
            </a:r>
            <a:r>
              <a:rPr lang="en-US" altLang="zh-CN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9224" name="矩形 4"/>
          <p:cNvSpPr/>
          <p:nvPr/>
        </p:nvSpPr>
        <p:spPr>
          <a:xfrm>
            <a:off x="927100" y="5094288"/>
            <a:ext cx="1944688" cy="528637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162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 注意事项</a:t>
            </a:r>
            <a:r>
              <a:rPr lang="en-US" altLang="zh-CN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8201" name="Rectangle 3"/>
          <p:cNvSpPr txBox="1"/>
          <p:nvPr/>
        </p:nvSpPr>
        <p:spPr>
          <a:xfrm>
            <a:off x="1781175" y="3698875"/>
            <a:ext cx="5041900" cy="1123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弹簧测力计、刻度尺</a:t>
            </a:r>
            <a:r>
              <a:rPr lang="zh-CN" altLang="en-US" sz="2800" b="1" dirty="0">
                <a:latin typeface="宋体" panose="02010600030101010101" pitchFamily="2" charset="-122"/>
              </a:rPr>
              <a:t>、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lvl="0" indent="-342900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铁架台、滑轮、细线、钩码。</a:t>
            </a:r>
            <a:endParaRPr lang="en-US" altLang="zh-CN" sz="4000" b="1" dirty="0"/>
          </a:p>
        </p:txBody>
      </p:sp>
      <p:sp>
        <p:nvSpPr>
          <p:cNvPr id="8202" name="Rectangle 3"/>
          <p:cNvSpPr txBox="1"/>
          <p:nvPr/>
        </p:nvSpPr>
        <p:spPr>
          <a:xfrm>
            <a:off x="1827213" y="5768975"/>
            <a:ext cx="5310187" cy="7191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>
              <a:buNone/>
            </a:pPr>
            <a:r>
              <a:rPr lang="zh-CN" altLang="en-US" sz="2800" b="1" dirty="0">
                <a:solidFill>
                  <a:srgbClr val="C00000"/>
                </a:solidFill>
              </a:rPr>
              <a:t>竖直</a:t>
            </a:r>
            <a:r>
              <a:rPr lang="zh-CN" altLang="en-US" sz="2800" b="1" dirty="0"/>
              <a:t>向上，</a:t>
            </a:r>
            <a:r>
              <a:rPr lang="zh-CN" altLang="en-US" sz="2800" b="1" dirty="0">
                <a:solidFill>
                  <a:srgbClr val="C00000"/>
                </a:solidFill>
              </a:rPr>
              <a:t>匀速</a:t>
            </a:r>
            <a:r>
              <a:rPr lang="zh-CN" altLang="en-US" sz="2800" b="1" dirty="0"/>
              <a:t>拉动测力计。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75"/>
          <p:cNvGraphicFramePr>
            <a:graphicFrameLocks noGrp="1"/>
          </p:cNvGraphicFramePr>
          <p:nvPr/>
        </p:nvGraphicFramePr>
        <p:xfrm>
          <a:off x="566738" y="2168525"/>
          <a:ext cx="7019925" cy="2655889"/>
        </p:xfrm>
        <a:graphic>
          <a:graphicData uri="http://schemas.openxmlformats.org/drawingml/2006/table">
            <a:tbl>
              <a:tblPr/>
              <a:tblGrid>
                <a:gridCol w="368300"/>
                <a:gridCol w="808037"/>
                <a:gridCol w="919163"/>
                <a:gridCol w="1054667"/>
                <a:gridCol w="1035115"/>
                <a:gridCol w="812168"/>
                <a:gridCol w="1044575"/>
                <a:gridCol w="977900"/>
              </a:tblGrid>
              <a:tr h="6651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h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kumimoji="0" lang="zh-CN" altLang="en-US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有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kumimoji="0" lang="zh-CN" altLang="en-US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11"/>
          <p:cNvGrpSpPr/>
          <p:nvPr/>
        </p:nvGrpSpPr>
        <p:grpSpPr>
          <a:xfrm>
            <a:off x="7767638" y="1042988"/>
            <a:ext cx="973137" cy="2533650"/>
            <a:chOff x="196" y="1315"/>
            <a:chExt cx="613" cy="1596"/>
          </a:xfrm>
        </p:grpSpPr>
        <p:sp>
          <p:nvSpPr>
            <p:cNvPr id="10332" name="Text Box 111"/>
            <p:cNvSpPr txBox="1"/>
            <p:nvPr/>
          </p:nvSpPr>
          <p:spPr>
            <a:xfrm>
              <a:off x="196" y="1678"/>
              <a:ext cx="16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</a:rPr>
                <a:t>F</a:t>
              </a:r>
              <a:endParaRPr lang="en-US" altLang="zh-CN"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3" name="xjhlx8"/>
            <p:cNvGrpSpPr>
              <a:grpSpLocks noChangeAspect="1"/>
            </p:cNvGrpSpPr>
            <p:nvPr/>
          </p:nvGrpSpPr>
          <p:grpSpPr>
            <a:xfrm rot="-5400000" flipH="1" flipV="1">
              <a:off x="364" y="1374"/>
              <a:ext cx="359" cy="257"/>
              <a:chOff x="6892" y="783"/>
              <a:chExt cx="813" cy="579"/>
            </a:xfrm>
          </p:grpSpPr>
          <p:grpSp>
            <p:nvGrpSpPr>
              <p:cNvPr id="6" name="Group 113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0375" name="Oval 114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6" name="Oval 115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7" name="Oval 116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8" name="Oval 117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374" name="Rectangle 118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" name="xjhlx12"/>
            <p:cNvGrpSpPr/>
            <p:nvPr/>
          </p:nvGrpSpPr>
          <p:grpSpPr>
            <a:xfrm>
              <a:off x="443" y="2333"/>
              <a:ext cx="225" cy="383"/>
              <a:chOff x="3960" y="2220"/>
              <a:chExt cx="1440" cy="2454"/>
            </a:xfrm>
          </p:grpSpPr>
          <p:grpSp>
            <p:nvGrpSpPr>
              <p:cNvPr id="8" name="Group 120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0369" name="Oval 121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0" name="Oval 122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1" name="Oval 123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72" name="Oval 124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" name="Group 125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0364" name="Freeform 126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127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0366" name="Freeform 128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>
                          <a:alpha val="100000"/>
                        </a:srgbClr>
                      </a:gs>
                      <a:gs pos="50000">
                        <a:srgbClr val="969696">
                          <a:alpha val="100000"/>
                        </a:srgbClr>
                      </a:gs>
                      <a:gs pos="100000">
                        <a:srgbClr val="000000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367" name="Oval 129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368" name="Oval 130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0335" name="Line 131"/>
            <p:cNvSpPr/>
            <p:nvPr/>
          </p:nvSpPr>
          <p:spPr>
            <a:xfrm>
              <a:off x="377" y="1905"/>
              <a:ext cx="57" cy="5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  <p:sp>
          <p:nvSpPr>
            <p:cNvPr id="10336" name="Line 132"/>
            <p:cNvSpPr/>
            <p:nvPr/>
          </p:nvSpPr>
          <p:spPr>
            <a:xfrm>
              <a:off x="666" y="1563"/>
              <a:ext cx="0" cy="86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37" name="Line 133"/>
            <p:cNvSpPr/>
            <p:nvPr/>
          </p:nvSpPr>
          <p:spPr>
            <a:xfrm>
              <a:off x="417" y="1589"/>
              <a:ext cx="155" cy="63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2" name="xjhlx13"/>
            <p:cNvGrpSpPr/>
            <p:nvPr/>
          </p:nvGrpSpPr>
          <p:grpSpPr>
            <a:xfrm>
              <a:off x="473" y="2676"/>
              <a:ext cx="181" cy="235"/>
              <a:chOff x="6627" y="2220"/>
              <a:chExt cx="1155" cy="1502"/>
            </a:xfrm>
          </p:grpSpPr>
          <p:sp>
            <p:nvSpPr>
              <p:cNvPr id="10359" name="Freeform 135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60" name="Freeform 136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61" name="Rectangle 137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" name="Group 138"/>
            <p:cNvGrpSpPr/>
            <p:nvPr/>
          </p:nvGrpSpPr>
          <p:grpSpPr>
            <a:xfrm flipV="1">
              <a:off x="309" y="1315"/>
              <a:ext cx="500" cy="28"/>
              <a:chOff x="3121" y="1752"/>
              <a:chExt cx="722" cy="130"/>
            </a:xfrm>
          </p:grpSpPr>
          <p:sp>
            <p:nvSpPr>
              <p:cNvPr id="10352" name="Line 139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3" name="Line 140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4" name="Line 141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5" name="Line 142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6" name="Line 143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7" name="Line 144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58" name="Line 145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5" name="xjhlx12"/>
            <p:cNvGrpSpPr/>
            <p:nvPr/>
          </p:nvGrpSpPr>
          <p:grpSpPr>
            <a:xfrm flipV="1">
              <a:off x="453" y="2179"/>
              <a:ext cx="225" cy="383"/>
              <a:chOff x="3960" y="2220"/>
              <a:chExt cx="1440" cy="2454"/>
            </a:xfrm>
          </p:grpSpPr>
          <p:grpSp>
            <p:nvGrpSpPr>
              <p:cNvPr id="16" name="Group 147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0348" name="Oval 148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49" name="Oval 149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50" name="Oval 150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51" name="Oval 151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 b="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7" name="Group 152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0343" name="Freeform 153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8" name="Group 154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0345" name="Freeform 155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>
                          <a:alpha val="100000"/>
                        </a:srgbClr>
                      </a:gs>
                      <a:gs pos="50000">
                        <a:srgbClr val="969696">
                          <a:alpha val="100000"/>
                        </a:srgbClr>
                      </a:gs>
                      <a:gs pos="100000">
                        <a:srgbClr val="000000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346" name="Oval 156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347" name="Oval 157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3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zh-CN" altLang="en-US" sz="2400" b="1" dirty="0">
                      <a:solidFill>
                        <a:schemeClr val="bg1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" name="TextBox 8"/>
          <p:cNvSpPr txBox="1"/>
          <p:nvPr/>
        </p:nvSpPr>
        <p:spPr>
          <a:xfrm>
            <a:off x="522288" y="549275"/>
            <a:ext cx="6029325" cy="12541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实验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保持动滑轮重一定，改变钩码重力。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5" y="5273675"/>
            <a:ext cx="7605713" cy="1041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结论：</a:t>
            </a:r>
          </a:p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动滑轮重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一定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,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物重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越大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，机械效率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越高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9" name="xjhlx13"/>
          <p:cNvGrpSpPr/>
          <p:nvPr/>
        </p:nvGrpSpPr>
        <p:grpSpPr>
          <a:xfrm>
            <a:off x="8037513" y="3789363"/>
            <a:ext cx="287337" cy="373062"/>
            <a:chOff x="6627" y="2220"/>
            <a:chExt cx="1155" cy="1502"/>
          </a:xfrm>
        </p:grpSpPr>
        <p:sp>
          <p:nvSpPr>
            <p:cNvPr id="10329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0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1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" name="xjhlx13"/>
          <p:cNvGrpSpPr/>
          <p:nvPr/>
        </p:nvGrpSpPr>
        <p:grpSpPr>
          <a:xfrm>
            <a:off x="8486775" y="3789363"/>
            <a:ext cx="287338" cy="373062"/>
            <a:chOff x="6627" y="2220"/>
            <a:chExt cx="1155" cy="1502"/>
          </a:xfrm>
        </p:grpSpPr>
        <p:sp>
          <p:nvSpPr>
            <p:cNvPr id="10326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7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8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xjhlx13"/>
          <p:cNvGrpSpPr/>
          <p:nvPr/>
        </p:nvGrpSpPr>
        <p:grpSpPr>
          <a:xfrm>
            <a:off x="8083550" y="4238625"/>
            <a:ext cx="287338" cy="373063"/>
            <a:chOff x="6627" y="2220"/>
            <a:chExt cx="1155" cy="1502"/>
          </a:xfrm>
        </p:grpSpPr>
        <p:sp>
          <p:nvSpPr>
            <p:cNvPr id="10323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4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5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xjhlx13"/>
          <p:cNvGrpSpPr/>
          <p:nvPr/>
        </p:nvGrpSpPr>
        <p:grpSpPr>
          <a:xfrm>
            <a:off x="8532813" y="4238625"/>
            <a:ext cx="287337" cy="373063"/>
            <a:chOff x="6627" y="2220"/>
            <a:chExt cx="1155" cy="1502"/>
          </a:xfrm>
        </p:grpSpPr>
        <p:sp>
          <p:nvSpPr>
            <p:cNvPr id="10320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1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2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10297" name="Object 120"/>
          <p:cNvGraphicFramePr>
            <a:graphicFrameLocks/>
          </p:cNvGraphicFramePr>
          <p:nvPr/>
        </p:nvGraphicFramePr>
        <p:xfrm>
          <a:off x="6777038" y="2325688"/>
          <a:ext cx="342900" cy="404812"/>
        </p:xfrm>
        <a:graphic>
          <a:graphicData uri="http://schemas.openxmlformats.org/presentationml/2006/ole">
            <p:oleObj spid="_x0000_s3074" r:id="rId3" imgW="139579" imgH="164957" progId="">
              <p:embed/>
            </p:oleObj>
          </a:graphicData>
        </a:graphic>
      </p:graphicFrame>
      <p:sp>
        <p:nvSpPr>
          <p:cNvPr id="71" name="TextBox 10"/>
          <p:cNvSpPr txBox="1"/>
          <p:nvPr/>
        </p:nvSpPr>
        <p:spPr>
          <a:xfrm>
            <a:off x="971550" y="2887663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0.5</a:t>
            </a:r>
          </a:p>
        </p:txBody>
      </p:sp>
      <p:sp>
        <p:nvSpPr>
          <p:cNvPr id="72" name="TextBox 10"/>
          <p:cNvSpPr txBox="1"/>
          <p:nvPr/>
        </p:nvSpPr>
        <p:spPr>
          <a:xfrm>
            <a:off x="971550" y="3582988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1.0</a:t>
            </a:r>
          </a:p>
        </p:txBody>
      </p:sp>
      <p:sp>
        <p:nvSpPr>
          <p:cNvPr id="73" name="TextBox 10"/>
          <p:cNvSpPr txBox="1"/>
          <p:nvPr/>
        </p:nvSpPr>
        <p:spPr>
          <a:xfrm>
            <a:off x="971550" y="4198938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1.5</a:t>
            </a:r>
          </a:p>
        </p:txBody>
      </p:sp>
      <p:sp>
        <p:nvSpPr>
          <p:cNvPr id="74" name="TextBox 10"/>
          <p:cNvSpPr txBox="1"/>
          <p:nvPr/>
        </p:nvSpPr>
        <p:spPr>
          <a:xfrm>
            <a:off x="1849438" y="2889250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</a:t>
            </a:r>
          </a:p>
        </p:txBody>
      </p:sp>
      <p:sp>
        <p:nvSpPr>
          <p:cNvPr id="75" name="TextBox 10"/>
          <p:cNvSpPr txBox="1"/>
          <p:nvPr/>
        </p:nvSpPr>
        <p:spPr>
          <a:xfrm>
            <a:off x="1857375" y="3609975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</a:t>
            </a:r>
          </a:p>
        </p:txBody>
      </p:sp>
      <p:sp>
        <p:nvSpPr>
          <p:cNvPr id="76" name="TextBox 10"/>
          <p:cNvSpPr txBox="1"/>
          <p:nvPr/>
        </p:nvSpPr>
        <p:spPr>
          <a:xfrm>
            <a:off x="1857375" y="4230688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</a:t>
            </a:r>
          </a:p>
        </p:txBody>
      </p:sp>
      <p:sp>
        <p:nvSpPr>
          <p:cNvPr id="77" name="TextBox 10"/>
          <p:cNvSpPr txBox="1"/>
          <p:nvPr/>
        </p:nvSpPr>
        <p:spPr>
          <a:xfrm>
            <a:off x="2773363" y="2914650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0.05</a:t>
            </a:r>
          </a:p>
        </p:txBody>
      </p:sp>
      <p:sp>
        <p:nvSpPr>
          <p:cNvPr id="78" name="TextBox 10"/>
          <p:cNvSpPr txBox="1"/>
          <p:nvPr/>
        </p:nvSpPr>
        <p:spPr>
          <a:xfrm>
            <a:off x="2792413" y="3589338"/>
            <a:ext cx="9461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0.10</a:t>
            </a:r>
          </a:p>
        </p:txBody>
      </p:sp>
      <p:sp>
        <p:nvSpPr>
          <p:cNvPr id="79" name="TextBox 10"/>
          <p:cNvSpPr txBox="1"/>
          <p:nvPr/>
        </p:nvSpPr>
        <p:spPr>
          <a:xfrm>
            <a:off x="2765425" y="4238625"/>
            <a:ext cx="9461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0.15</a:t>
            </a:r>
          </a:p>
        </p:txBody>
      </p:sp>
      <p:sp>
        <p:nvSpPr>
          <p:cNvPr id="80" name="TextBox 10"/>
          <p:cNvSpPr txBox="1"/>
          <p:nvPr/>
        </p:nvSpPr>
        <p:spPr>
          <a:xfrm>
            <a:off x="3802063" y="2887663"/>
            <a:ext cx="1011237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0.30</a:t>
            </a:r>
          </a:p>
        </p:txBody>
      </p:sp>
      <p:sp>
        <p:nvSpPr>
          <p:cNvPr id="81" name="TextBox 10"/>
          <p:cNvSpPr txBox="1"/>
          <p:nvPr/>
        </p:nvSpPr>
        <p:spPr>
          <a:xfrm>
            <a:off x="3757613" y="3589338"/>
            <a:ext cx="946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0.45</a:t>
            </a:r>
          </a:p>
        </p:txBody>
      </p:sp>
      <p:sp>
        <p:nvSpPr>
          <p:cNvPr id="82" name="TextBox 10"/>
          <p:cNvSpPr txBox="1"/>
          <p:nvPr/>
        </p:nvSpPr>
        <p:spPr>
          <a:xfrm>
            <a:off x="3757613" y="4221163"/>
            <a:ext cx="946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0.65</a:t>
            </a:r>
          </a:p>
        </p:txBody>
      </p:sp>
      <p:sp>
        <p:nvSpPr>
          <p:cNvPr id="83" name="TextBox 10"/>
          <p:cNvSpPr txBox="1"/>
          <p:nvPr/>
        </p:nvSpPr>
        <p:spPr>
          <a:xfrm>
            <a:off x="4799013" y="2914650"/>
            <a:ext cx="7080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0.3</a:t>
            </a:r>
          </a:p>
        </p:txBody>
      </p:sp>
      <p:sp>
        <p:nvSpPr>
          <p:cNvPr id="84" name="TextBox 10"/>
          <p:cNvSpPr txBox="1"/>
          <p:nvPr/>
        </p:nvSpPr>
        <p:spPr>
          <a:xfrm>
            <a:off x="4810125" y="3582988"/>
            <a:ext cx="708025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0.3</a:t>
            </a:r>
          </a:p>
        </p:txBody>
      </p:sp>
      <p:sp>
        <p:nvSpPr>
          <p:cNvPr id="85" name="TextBox 10"/>
          <p:cNvSpPr txBox="1"/>
          <p:nvPr/>
        </p:nvSpPr>
        <p:spPr>
          <a:xfrm>
            <a:off x="4795838" y="4205288"/>
            <a:ext cx="7080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0.3</a:t>
            </a:r>
          </a:p>
        </p:txBody>
      </p:sp>
      <p:sp>
        <p:nvSpPr>
          <p:cNvPr id="86" name="TextBox 10"/>
          <p:cNvSpPr txBox="1"/>
          <p:nvPr/>
        </p:nvSpPr>
        <p:spPr>
          <a:xfrm>
            <a:off x="5616575" y="2887663"/>
            <a:ext cx="1011238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0.09</a:t>
            </a:r>
          </a:p>
        </p:txBody>
      </p:sp>
      <p:sp>
        <p:nvSpPr>
          <p:cNvPr id="87" name="TextBox 10"/>
          <p:cNvSpPr txBox="1"/>
          <p:nvPr/>
        </p:nvSpPr>
        <p:spPr>
          <a:xfrm>
            <a:off x="5640388" y="3563938"/>
            <a:ext cx="1011237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0.14</a:t>
            </a:r>
          </a:p>
        </p:txBody>
      </p:sp>
      <p:sp>
        <p:nvSpPr>
          <p:cNvPr id="88" name="TextBox 10"/>
          <p:cNvSpPr txBox="1"/>
          <p:nvPr/>
        </p:nvSpPr>
        <p:spPr>
          <a:xfrm>
            <a:off x="5672138" y="4205288"/>
            <a:ext cx="1011237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0.20</a:t>
            </a:r>
          </a:p>
        </p:txBody>
      </p:sp>
      <p:sp>
        <p:nvSpPr>
          <p:cNvPr id="10316" name="文本框 1"/>
          <p:cNvSpPr txBox="1"/>
          <p:nvPr/>
        </p:nvSpPr>
        <p:spPr>
          <a:xfrm>
            <a:off x="6953250" y="2297113"/>
            <a:ext cx="54292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Arial" panose="020B0604020202020204" pitchFamily="34" charset="0"/>
              </a:rPr>
              <a:t>/%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90" name="TextBox 10"/>
          <p:cNvSpPr txBox="1"/>
          <p:nvPr/>
        </p:nvSpPr>
        <p:spPr>
          <a:xfrm>
            <a:off x="6594475" y="2862263"/>
            <a:ext cx="1011238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/>
              </a:rPr>
              <a:t>55.6</a:t>
            </a:r>
          </a:p>
        </p:txBody>
      </p:sp>
      <p:sp>
        <p:nvSpPr>
          <p:cNvPr id="91" name="TextBox 10"/>
          <p:cNvSpPr txBox="1"/>
          <p:nvPr/>
        </p:nvSpPr>
        <p:spPr>
          <a:xfrm>
            <a:off x="6615113" y="3538538"/>
            <a:ext cx="1011237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/>
              </a:rPr>
              <a:t>71.4</a:t>
            </a:r>
          </a:p>
        </p:txBody>
      </p:sp>
      <p:sp>
        <p:nvSpPr>
          <p:cNvPr id="92" name="TextBox 10"/>
          <p:cNvSpPr txBox="1"/>
          <p:nvPr/>
        </p:nvSpPr>
        <p:spPr>
          <a:xfrm>
            <a:off x="6634163" y="4170363"/>
            <a:ext cx="10128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/>
              </a:rPr>
              <a:t>75.0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4" grpId="0" bldLvl="0" animBg="1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0" grpId="0"/>
      <p:bldP spid="91" grpId="0"/>
      <p:bldP spid="9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859</Words>
  <PresentationFormat>全屏显示(4:3)</PresentationFormat>
  <Paragraphs>170</Paragraphs>
  <Slides>16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10</cp:revision>
  <dcterms:created xsi:type="dcterms:W3CDTF">2020-02-09T01:43:08Z</dcterms:created>
  <dcterms:modified xsi:type="dcterms:W3CDTF">2020-02-09T02:11:35Z</dcterms:modified>
</cp:coreProperties>
</file>