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heme/theme2.xml" ContentType="application/vnd.openxmlformats-officedocument.theme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0" r:id="rId2"/>
    <p:sldId id="281" r:id="rId3"/>
    <p:sldId id="261" r:id="rId4"/>
    <p:sldId id="262" r:id="rId5"/>
    <p:sldId id="264" r:id="rId6"/>
    <p:sldId id="265" r:id="rId7"/>
    <p:sldId id="258" r:id="rId8"/>
    <p:sldId id="266" r:id="rId9"/>
    <p:sldId id="267" r:id="rId10"/>
    <p:sldId id="268" r:id="rId11"/>
    <p:sldId id="269" r:id="rId12"/>
    <p:sldId id="270" r:id="rId13"/>
    <p:sldId id="272" r:id="rId14"/>
    <p:sldId id="299" r:id="rId15"/>
    <p:sldId id="274" r:id="rId16"/>
    <p:sldId id="276" r:id="rId17"/>
    <p:sldId id="275" r:id="rId18"/>
    <p:sldId id="277" r:id="rId19"/>
    <p:sldId id="278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5" clrIdx="0"/>
  <p:cmAuthor id="2" name="syr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42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564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tags" Target="../tags/tag19.xml"/><Relationship Id="rId18" Type="http://schemas.openxmlformats.org/officeDocument/2006/relationships/tags" Target="../tags/tag24.xml"/><Relationship Id="rId26" Type="http://schemas.openxmlformats.org/officeDocument/2006/relationships/image" Target="../media/image6.png"/><Relationship Id="rId3" Type="http://schemas.openxmlformats.org/officeDocument/2006/relationships/tags" Target="../tags/tag9.xml"/><Relationship Id="rId21" Type="http://schemas.openxmlformats.org/officeDocument/2006/relationships/image" Target="../media/image1.png"/><Relationship Id="rId7" Type="http://schemas.openxmlformats.org/officeDocument/2006/relationships/tags" Target="../tags/tag13.xml"/><Relationship Id="rId12" Type="http://schemas.openxmlformats.org/officeDocument/2006/relationships/tags" Target="../tags/tag18.xml"/><Relationship Id="rId17" Type="http://schemas.openxmlformats.org/officeDocument/2006/relationships/tags" Target="../tags/tag23.xml"/><Relationship Id="rId25" Type="http://schemas.openxmlformats.org/officeDocument/2006/relationships/image" Target="../media/image5.png"/><Relationship Id="rId2" Type="http://schemas.openxmlformats.org/officeDocument/2006/relationships/tags" Target="../tags/tag8.xml"/><Relationship Id="rId16" Type="http://schemas.openxmlformats.org/officeDocument/2006/relationships/tags" Target="../tags/tag22.xml"/><Relationship Id="rId20" Type="http://schemas.openxmlformats.org/officeDocument/2006/relationships/slideMaster" Target="../slideMasters/slideMaster1.xml"/><Relationship Id="rId29" Type="http://schemas.openxmlformats.org/officeDocument/2006/relationships/image" Target="../media/image9.png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tags" Target="../tags/tag17.xml"/><Relationship Id="rId24" Type="http://schemas.openxmlformats.org/officeDocument/2006/relationships/image" Target="../media/image4.png"/><Relationship Id="rId5" Type="http://schemas.openxmlformats.org/officeDocument/2006/relationships/tags" Target="../tags/tag11.xml"/><Relationship Id="rId15" Type="http://schemas.openxmlformats.org/officeDocument/2006/relationships/tags" Target="../tags/tag21.xml"/><Relationship Id="rId23" Type="http://schemas.openxmlformats.org/officeDocument/2006/relationships/image" Target="../media/image3.png"/><Relationship Id="rId28" Type="http://schemas.openxmlformats.org/officeDocument/2006/relationships/image" Target="../media/image8.png"/><Relationship Id="rId10" Type="http://schemas.openxmlformats.org/officeDocument/2006/relationships/tags" Target="../tags/tag16.xml"/><Relationship Id="rId19" Type="http://schemas.openxmlformats.org/officeDocument/2006/relationships/tags" Target="../tags/tag25.xml"/><Relationship Id="rId4" Type="http://schemas.openxmlformats.org/officeDocument/2006/relationships/tags" Target="../tags/tag10.xml"/><Relationship Id="rId9" Type="http://schemas.openxmlformats.org/officeDocument/2006/relationships/tags" Target="../tags/tag15.xml"/><Relationship Id="rId14" Type="http://schemas.openxmlformats.org/officeDocument/2006/relationships/tags" Target="../tags/tag20.xml"/><Relationship Id="rId22" Type="http://schemas.openxmlformats.org/officeDocument/2006/relationships/image" Target="../media/image2.png"/><Relationship Id="rId27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image" Target="../media/image12.png"/><Relationship Id="rId3" Type="http://schemas.openxmlformats.org/officeDocument/2006/relationships/tags" Target="../tags/tag115.xml"/><Relationship Id="rId7" Type="http://schemas.openxmlformats.org/officeDocument/2006/relationships/tags" Target="../tags/tag119.xml"/><Relationship Id="rId12" Type="http://schemas.openxmlformats.org/officeDocument/2006/relationships/image" Target="../media/image11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image" Target="../media/image10.png"/><Relationship Id="rId5" Type="http://schemas.openxmlformats.org/officeDocument/2006/relationships/tags" Target="../tags/tag11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16.xml"/><Relationship Id="rId9" Type="http://schemas.openxmlformats.org/officeDocument/2006/relationships/tags" Target="../tags/tag12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13" Type="http://schemas.openxmlformats.org/officeDocument/2006/relationships/tags" Target="../tags/tag134.xml"/><Relationship Id="rId18" Type="http://schemas.openxmlformats.org/officeDocument/2006/relationships/image" Target="../media/image10.png"/><Relationship Id="rId3" Type="http://schemas.openxmlformats.org/officeDocument/2006/relationships/tags" Target="../tags/tag124.xml"/><Relationship Id="rId21" Type="http://schemas.openxmlformats.org/officeDocument/2006/relationships/image" Target="../media/image14.png"/><Relationship Id="rId7" Type="http://schemas.openxmlformats.org/officeDocument/2006/relationships/tags" Target="../tags/tag128.xml"/><Relationship Id="rId12" Type="http://schemas.openxmlformats.org/officeDocument/2006/relationships/tags" Target="../tags/tag133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123.xml"/><Relationship Id="rId16" Type="http://schemas.openxmlformats.org/officeDocument/2006/relationships/tags" Target="../tags/tag137.xml"/><Relationship Id="rId20" Type="http://schemas.openxmlformats.org/officeDocument/2006/relationships/image" Target="../media/image13.png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tags" Target="../tags/tag132.xml"/><Relationship Id="rId5" Type="http://schemas.openxmlformats.org/officeDocument/2006/relationships/tags" Target="../tags/tag126.xml"/><Relationship Id="rId15" Type="http://schemas.openxmlformats.org/officeDocument/2006/relationships/tags" Target="../tags/tag136.xml"/><Relationship Id="rId23" Type="http://schemas.openxmlformats.org/officeDocument/2006/relationships/image" Target="../media/image16.png"/><Relationship Id="rId10" Type="http://schemas.openxmlformats.org/officeDocument/2006/relationships/tags" Target="../tags/tag131.xml"/><Relationship Id="rId19" Type="http://schemas.openxmlformats.org/officeDocument/2006/relationships/image" Target="../media/image8.png"/><Relationship Id="rId4" Type="http://schemas.openxmlformats.org/officeDocument/2006/relationships/tags" Target="../tags/tag125.xml"/><Relationship Id="rId9" Type="http://schemas.openxmlformats.org/officeDocument/2006/relationships/tags" Target="../tags/tag130.xml"/><Relationship Id="rId14" Type="http://schemas.openxmlformats.org/officeDocument/2006/relationships/tags" Target="../tags/tag135.xml"/><Relationship Id="rId22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13" Type="http://schemas.openxmlformats.org/officeDocument/2006/relationships/image" Target="../media/image10.png"/><Relationship Id="rId3" Type="http://schemas.openxmlformats.org/officeDocument/2006/relationships/tags" Target="../tags/tag140.xml"/><Relationship Id="rId7" Type="http://schemas.openxmlformats.org/officeDocument/2006/relationships/tags" Target="../tags/tag144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tags" Target="../tags/tag148.xml"/><Relationship Id="rId5" Type="http://schemas.openxmlformats.org/officeDocument/2006/relationships/tags" Target="../tags/tag142.xml"/><Relationship Id="rId15" Type="http://schemas.openxmlformats.org/officeDocument/2006/relationships/image" Target="../media/image12.png"/><Relationship Id="rId10" Type="http://schemas.openxmlformats.org/officeDocument/2006/relationships/tags" Target="../tags/tag147.xml"/><Relationship Id="rId4" Type="http://schemas.openxmlformats.org/officeDocument/2006/relationships/tags" Target="../tags/tag141.xml"/><Relationship Id="rId9" Type="http://schemas.openxmlformats.org/officeDocument/2006/relationships/tags" Target="../tags/tag146.xml"/><Relationship Id="rId1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image" Target="../media/image10.png"/><Relationship Id="rId5" Type="http://schemas.openxmlformats.org/officeDocument/2006/relationships/tags" Target="../tags/tag15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52.xml"/><Relationship Id="rId9" Type="http://schemas.openxmlformats.org/officeDocument/2006/relationships/tags" Target="../tags/tag157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tags" Target="../tags/tag170.xml"/><Relationship Id="rId18" Type="http://schemas.openxmlformats.org/officeDocument/2006/relationships/image" Target="../media/image12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tags" Target="../tags/tag169.xml"/><Relationship Id="rId17" Type="http://schemas.openxmlformats.org/officeDocument/2006/relationships/image" Target="../media/image11.png"/><Relationship Id="rId2" Type="http://schemas.openxmlformats.org/officeDocument/2006/relationships/tags" Target="../tags/tag159.xml"/><Relationship Id="rId16" Type="http://schemas.openxmlformats.org/officeDocument/2006/relationships/image" Target="../media/image10.png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tags" Target="../tags/tag168.xml"/><Relationship Id="rId5" Type="http://schemas.openxmlformats.org/officeDocument/2006/relationships/tags" Target="../tags/tag162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67.xml"/><Relationship Id="rId4" Type="http://schemas.openxmlformats.org/officeDocument/2006/relationships/tags" Target="../tags/tag161.xml"/><Relationship Id="rId9" Type="http://schemas.openxmlformats.org/officeDocument/2006/relationships/tags" Target="../tags/tag166.xml"/><Relationship Id="rId14" Type="http://schemas.openxmlformats.org/officeDocument/2006/relationships/tags" Target="../tags/tag17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tags" Target="../tags/tag184.xml"/><Relationship Id="rId18" Type="http://schemas.openxmlformats.org/officeDocument/2006/relationships/image" Target="../media/image12.pn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tags" Target="../tags/tag183.xml"/><Relationship Id="rId17" Type="http://schemas.openxmlformats.org/officeDocument/2006/relationships/image" Target="../media/image11.png"/><Relationship Id="rId2" Type="http://schemas.openxmlformats.org/officeDocument/2006/relationships/tags" Target="../tags/tag173.xml"/><Relationship Id="rId16" Type="http://schemas.openxmlformats.org/officeDocument/2006/relationships/image" Target="../media/image10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tags" Target="../tags/tag18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93.xml"/><Relationship Id="rId13" Type="http://schemas.openxmlformats.org/officeDocument/2006/relationships/tags" Target="../tags/tag198.xml"/><Relationship Id="rId18" Type="http://schemas.openxmlformats.org/officeDocument/2006/relationships/image" Target="../media/image12.png"/><Relationship Id="rId3" Type="http://schemas.openxmlformats.org/officeDocument/2006/relationships/tags" Target="../tags/tag188.xml"/><Relationship Id="rId7" Type="http://schemas.openxmlformats.org/officeDocument/2006/relationships/tags" Target="../tags/tag192.xml"/><Relationship Id="rId12" Type="http://schemas.openxmlformats.org/officeDocument/2006/relationships/tags" Target="../tags/tag197.xml"/><Relationship Id="rId17" Type="http://schemas.openxmlformats.org/officeDocument/2006/relationships/image" Target="../media/image11.png"/><Relationship Id="rId2" Type="http://schemas.openxmlformats.org/officeDocument/2006/relationships/tags" Target="../tags/tag187.xml"/><Relationship Id="rId16" Type="http://schemas.openxmlformats.org/officeDocument/2006/relationships/image" Target="../media/image10.png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tags" Target="../tags/tag196.xml"/><Relationship Id="rId5" Type="http://schemas.openxmlformats.org/officeDocument/2006/relationships/tags" Target="../tags/tag190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95.xml"/><Relationship Id="rId4" Type="http://schemas.openxmlformats.org/officeDocument/2006/relationships/tags" Target="../tags/tag189.xml"/><Relationship Id="rId9" Type="http://schemas.openxmlformats.org/officeDocument/2006/relationships/tags" Target="../tags/tag194.xml"/><Relationship Id="rId14" Type="http://schemas.openxmlformats.org/officeDocument/2006/relationships/tags" Target="../tags/tag199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tags" Target="../tags/tag212.xml"/><Relationship Id="rId18" Type="http://schemas.openxmlformats.org/officeDocument/2006/relationships/image" Target="../media/image11.pn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image" Target="../media/image10.png"/><Relationship Id="rId2" Type="http://schemas.openxmlformats.org/officeDocument/2006/relationships/tags" Target="../tags/tag201.xml"/><Relationship Id="rId16" Type="http://schemas.openxmlformats.org/officeDocument/2006/relationships/slideMaster" Target="../slideMasters/slideMaster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tags" Target="../tags/tag214.xml"/><Relationship Id="rId10" Type="http://schemas.openxmlformats.org/officeDocument/2006/relationships/tags" Target="../tags/tag209.xml"/><Relationship Id="rId19" Type="http://schemas.openxmlformats.org/officeDocument/2006/relationships/image" Target="../media/image12.png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tags" Target="../tags/tag213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image" Target="../media/image10.png"/><Relationship Id="rId5" Type="http://schemas.openxmlformats.org/officeDocument/2006/relationships/tags" Target="../tags/tag21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218.xml"/><Relationship Id="rId9" Type="http://schemas.openxmlformats.org/officeDocument/2006/relationships/tags" Target="../tags/tag22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image" Target="../media/image11.png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image" Target="../media/image10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30.xml"/><Relationship Id="rId10" Type="http://schemas.openxmlformats.org/officeDocument/2006/relationships/tags" Target="../tags/tag35.xml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tags" Target="../tags/tag48.xml"/><Relationship Id="rId18" Type="http://schemas.openxmlformats.org/officeDocument/2006/relationships/slideMaster" Target="../slideMasters/slideMaster1.xml"/><Relationship Id="rId3" Type="http://schemas.openxmlformats.org/officeDocument/2006/relationships/tags" Target="../tags/tag38.xml"/><Relationship Id="rId21" Type="http://schemas.openxmlformats.org/officeDocument/2006/relationships/image" Target="../media/image13.png"/><Relationship Id="rId7" Type="http://schemas.openxmlformats.org/officeDocument/2006/relationships/tags" Target="../tags/tag42.xml"/><Relationship Id="rId12" Type="http://schemas.openxmlformats.org/officeDocument/2006/relationships/tags" Target="../tags/tag47.xml"/><Relationship Id="rId17" Type="http://schemas.openxmlformats.org/officeDocument/2006/relationships/tags" Target="../tags/tag52.xml"/><Relationship Id="rId2" Type="http://schemas.openxmlformats.org/officeDocument/2006/relationships/tags" Target="../tags/tag37.xml"/><Relationship Id="rId16" Type="http://schemas.openxmlformats.org/officeDocument/2006/relationships/tags" Target="../tags/tag51.xml"/><Relationship Id="rId20" Type="http://schemas.openxmlformats.org/officeDocument/2006/relationships/image" Target="../media/image8.png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tags" Target="../tags/tag46.xml"/><Relationship Id="rId24" Type="http://schemas.openxmlformats.org/officeDocument/2006/relationships/image" Target="../media/image16.png"/><Relationship Id="rId5" Type="http://schemas.openxmlformats.org/officeDocument/2006/relationships/tags" Target="../tags/tag40.xml"/><Relationship Id="rId15" Type="http://schemas.openxmlformats.org/officeDocument/2006/relationships/tags" Target="../tags/tag50.xml"/><Relationship Id="rId23" Type="http://schemas.openxmlformats.org/officeDocument/2006/relationships/image" Target="../media/image15.png"/><Relationship Id="rId10" Type="http://schemas.openxmlformats.org/officeDocument/2006/relationships/tags" Target="../tags/tag45.xml"/><Relationship Id="rId19" Type="http://schemas.openxmlformats.org/officeDocument/2006/relationships/image" Target="../media/image10.png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tags" Target="../tags/tag49.xml"/><Relationship Id="rId22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image" Target="../media/image10.png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5" Type="http://schemas.openxmlformats.org/officeDocument/2006/relationships/tags" Target="../tags/tag57.xml"/><Relationship Id="rId15" Type="http://schemas.openxmlformats.org/officeDocument/2006/relationships/image" Target="../media/image12.png"/><Relationship Id="rId10" Type="http://schemas.openxmlformats.org/officeDocument/2006/relationships/tags" Target="../tags/tag62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image" Target="../media/image12.png"/><Relationship Id="rId2" Type="http://schemas.openxmlformats.org/officeDocument/2006/relationships/tags" Target="../tags/tag65.xml"/><Relationship Id="rId16" Type="http://schemas.openxmlformats.org/officeDocument/2006/relationships/image" Target="../media/image11.png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5" Type="http://schemas.openxmlformats.org/officeDocument/2006/relationships/tags" Target="../tags/tag68.xml"/><Relationship Id="rId15" Type="http://schemas.openxmlformats.org/officeDocument/2006/relationships/image" Target="../media/image10.png"/><Relationship Id="rId10" Type="http://schemas.openxmlformats.org/officeDocument/2006/relationships/tags" Target="../tags/tag73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tags" Target="../tags/tag88.xml"/><Relationship Id="rId2" Type="http://schemas.openxmlformats.org/officeDocument/2006/relationships/tags" Target="../tags/tag78.xml"/><Relationship Id="rId16" Type="http://schemas.openxmlformats.org/officeDocument/2006/relationships/image" Target="../media/image12.png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5" Type="http://schemas.openxmlformats.org/officeDocument/2006/relationships/image" Target="../media/image17.png"/><Relationship Id="rId10" Type="http://schemas.openxmlformats.org/officeDocument/2006/relationships/tags" Target="../tags/tag86.xml"/><Relationship Id="rId4" Type="http://schemas.openxmlformats.org/officeDocument/2006/relationships/tags" Target="../tags/tag80.xml"/><Relationship Id="rId9" Type="http://schemas.openxmlformats.org/officeDocument/2006/relationships/tags" Target="../tags/tag85.xml"/><Relationship Id="rId1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image" Target="../media/image10.png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5" Type="http://schemas.openxmlformats.org/officeDocument/2006/relationships/tags" Target="../tags/tag96.xml"/><Relationship Id="rId15" Type="http://schemas.openxmlformats.org/officeDocument/2006/relationships/image" Target="../media/image12.png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image" Target="../media/image11.png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12" Type="http://schemas.openxmlformats.org/officeDocument/2006/relationships/image" Target="../media/image10.pn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107.xml"/><Relationship Id="rId10" Type="http://schemas.openxmlformats.org/officeDocument/2006/relationships/tags" Target="../tags/tag112.xml"/><Relationship Id="rId4" Type="http://schemas.openxmlformats.org/officeDocument/2006/relationships/tags" Target="../tags/tag106.xml"/><Relationship Id="rId9" Type="http://schemas.openxmlformats.org/officeDocument/2006/relationships/tags" Target="../tags/tag111.xml"/><Relationship Id="rId1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 cstate="email"/>
          <a:srcRect/>
          <a:stretch>
            <a:fillRect/>
          </a:stretch>
        </p:blipFill>
        <p:spPr>
          <a:xfrm rot="13260000">
            <a:off x="3704590" y="-1502410"/>
            <a:ext cx="3617595" cy="4262120"/>
          </a:xfrm>
          <a:custGeom>
            <a:avLst/>
            <a:gdLst>
              <a:gd name="connsiteX0" fmla="*/ 3617595 w 3617595"/>
              <a:gd name="connsiteY0" fmla="*/ 1413996 h 4262120"/>
              <a:gd name="connsiteX1" fmla="*/ 341203 w 3617595"/>
              <a:gd name="connsiteY1" fmla="*/ 4262120 h 4262120"/>
              <a:gd name="connsiteX2" fmla="*/ 0 w 3617595"/>
              <a:gd name="connsiteY2" fmla="*/ 4262120 h 4262120"/>
              <a:gd name="connsiteX3" fmla="*/ 0 w 3617595"/>
              <a:gd name="connsiteY3" fmla="*/ 0 h 4262120"/>
              <a:gd name="connsiteX4" fmla="*/ 3617595 w 3617595"/>
              <a:gd name="connsiteY4" fmla="*/ 0 h 4262120"/>
              <a:gd name="connsiteX5" fmla="*/ 3617595 w 3617595"/>
              <a:gd name="connsiteY5" fmla="*/ 4262120 h 4262120"/>
              <a:gd name="connsiteX6" fmla="*/ 3598761 w 3617595"/>
              <a:gd name="connsiteY6" fmla="*/ 4262120 h 4262120"/>
              <a:gd name="connsiteX7" fmla="*/ 3617595 w 3617595"/>
              <a:gd name="connsiteY7" fmla="*/ 4245748 h 426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7595" h="4262120">
                <a:moveTo>
                  <a:pt x="3617595" y="1413996"/>
                </a:moveTo>
                <a:lnTo>
                  <a:pt x="341203" y="4262120"/>
                </a:lnTo>
                <a:lnTo>
                  <a:pt x="0" y="4262120"/>
                </a:lnTo>
                <a:lnTo>
                  <a:pt x="0" y="0"/>
                </a:lnTo>
                <a:lnTo>
                  <a:pt x="3617595" y="0"/>
                </a:lnTo>
                <a:close/>
                <a:moveTo>
                  <a:pt x="3617595" y="4262120"/>
                </a:moveTo>
                <a:lnTo>
                  <a:pt x="3598761" y="4262120"/>
                </a:lnTo>
                <a:lnTo>
                  <a:pt x="3617595" y="4245748"/>
                </a:lnTo>
                <a:close/>
              </a:path>
            </a:pathLst>
          </a:custGeom>
          <a:ln>
            <a:noFill/>
          </a:ln>
        </p:spPr>
      </p:pic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-156210" y="-17145"/>
            <a:ext cx="12952095" cy="8042910"/>
            <a:chOff x="-246" y="-27"/>
            <a:chExt cx="20397" cy="12666"/>
          </a:xfrm>
        </p:grpSpPr>
        <p:pic>
          <p:nvPicPr>
            <p:cNvPr id="9" name="图片 8" descr="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2" cstate="email"/>
            <a:stretch>
              <a:fillRect/>
            </a:stretch>
          </p:blipFill>
          <p:spPr>
            <a:xfrm>
              <a:off x="0" y="-27"/>
              <a:ext cx="5085" cy="4913"/>
            </a:xfrm>
            <a:prstGeom prst="rect">
              <a:avLst/>
            </a:prstGeom>
          </p:spPr>
        </p:pic>
        <p:pic>
          <p:nvPicPr>
            <p:cNvPr id="12" name="图片 11" descr="6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3" cstate="email"/>
            <a:stretch>
              <a:fillRect/>
            </a:stretch>
          </p:blipFill>
          <p:spPr>
            <a:xfrm>
              <a:off x="13897" y="4867"/>
              <a:ext cx="6255" cy="6712"/>
            </a:xfrm>
            <a:prstGeom prst="rect">
              <a:avLst/>
            </a:prstGeom>
          </p:spPr>
        </p:pic>
        <p:pic>
          <p:nvPicPr>
            <p:cNvPr id="7" name="图片 6" descr="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4" cstate="email"/>
            <a:stretch>
              <a:fillRect/>
            </a:stretch>
          </p:blipFill>
          <p:spPr>
            <a:xfrm>
              <a:off x="12468" y="-27"/>
              <a:ext cx="6711" cy="4947"/>
            </a:xfrm>
            <a:prstGeom prst="rect">
              <a:avLst/>
            </a:prstGeom>
          </p:spPr>
        </p:pic>
        <p:pic>
          <p:nvPicPr>
            <p:cNvPr id="8" name="图片 7" descr="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5" cstate="email"/>
            <a:stretch>
              <a:fillRect/>
            </a:stretch>
          </p:blipFill>
          <p:spPr>
            <a:xfrm>
              <a:off x="-246" y="4867"/>
              <a:ext cx="6034" cy="5948"/>
            </a:xfrm>
            <a:prstGeom prst="rect">
              <a:avLst/>
            </a:prstGeom>
          </p:spPr>
        </p:pic>
        <p:pic>
          <p:nvPicPr>
            <p:cNvPr id="15" name="图片 14" descr="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1" cstate="email"/>
            <a:srcRect/>
            <a:stretch>
              <a:fillRect/>
            </a:stretch>
          </p:blipFill>
          <p:spPr>
            <a:xfrm rot="1800000">
              <a:off x="8685" y="5927"/>
              <a:ext cx="5697" cy="6712"/>
            </a:xfrm>
            <a:custGeom>
              <a:avLst/>
              <a:gdLst>
                <a:gd name="connsiteX0" fmla="*/ 0 w 3617595"/>
                <a:gd name="connsiteY0" fmla="*/ 0 h 4262120"/>
                <a:gd name="connsiteX1" fmla="*/ 3617595 w 3617595"/>
                <a:gd name="connsiteY1" fmla="*/ 0 h 4262120"/>
                <a:gd name="connsiteX2" fmla="*/ 3617595 w 3617595"/>
                <a:gd name="connsiteY2" fmla="*/ 2199068 h 4262120"/>
                <a:gd name="connsiteX3" fmla="*/ 44283 w 3617595"/>
                <a:gd name="connsiteY3" fmla="*/ 4262120 h 4262120"/>
                <a:gd name="connsiteX4" fmla="*/ 0 w 3617595"/>
                <a:gd name="connsiteY4" fmla="*/ 4262120 h 4262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7595" h="4262120">
                  <a:moveTo>
                    <a:pt x="0" y="0"/>
                  </a:moveTo>
                  <a:lnTo>
                    <a:pt x="3617595" y="0"/>
                  </a:lnTo>
                  <a:lnTo>
                    <a:pt x="3617595" y="2199068"/>
                  </a:lnTo>
                  <a:lnTo>
                    <a:pt x="44283" y="4262120"/>
                  </a:lnTo>
                  <a:lnTo>
                    <a:pt x="0" y="4262120"/>
                  </a:lnTo>
                  <a:close/>
                </a:path>
              </a:pathLst>
            </a:custGeom>
          </p:spPr>
        </p:pic>
        <p:pic>
          <p:nvPicPr>
            <p:cNvPr id="11" name="图片 10" descr="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6" cstate="email"/>
            <a:stretch>
              <a:fillRect/>
            </a:stretch>
          </p:blipFill>
          <p:spPr>
            <a:xfrm rot="2700000">
              <a:off x="5337" y="8209"/>
              <a:ext cx="2171" cy="2434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7" cstate="email"/>
            <a:stretch>
              <a:fillRect/>
            </a:stretch>
          </p:blipFill>
          <p:spPr>
            <a:xfrm>
              <a:off x="1485" y="5377"/>
              <a:ext cx="5557" cy="4595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7" cstate="email"/>
            <a:stretch>
              <a:fillRect/>
            </a:stretch>
          </p:blipFill>
          <p:spPr>
            <a:xfrm>
              <a:off x="11327" y="782"/>
              <a:ext cx="5557" cy="4595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7" cstate="email"/>
            <a:stretch>
              <a:fillRect/>
            </a:stretch>
          </p:blipFill>
          <p:spPr>
            <a:xfrm>
              <a:off x="2518" y="782"/>
              <a:ext cx="5557" cy="4595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7" cstate="email"/>
            <a:stretch>
              <a:fillRect/>
            </a:stretch>
          </p:blipFill>
          <p:spPr>
            <a:xfrm>
              <a:off x="7042" y="6918"/>
              <a:ext cx="5557" cy="4595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28" cstate="email"/>
            <a:stretch>
              <a:fillRect/>
            </a:stretch>
          </p:blipFill>
          <p:spPr>
            <a:xfrm>
              <a:off x="1485" y="4131"/>
              <a:ext cx="647" cy="538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9" cstate="email"/>
            <a:stretch>
              <a:fillRect/>
            </a:stretch>
          </p:blipFill>
          <p:spPr>
            <a:xfrm>
              <a:off x="16884" y="4229"/>
              <a:ext cx="743" cy="741"/>
            </a:xfrm>
            <a:prstGeom prst="rect">
              <a:avLst/>
            </a:prstGeom>
          </p:spPr>
        </p:pic>
      </p:grpSp>
      <p:sp>
        <p:nvSpPr>
          <p:cNvPr id="20" name="标题 19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264400" y="2196000"/>
            <a:ext cx="7664400" cy="1324800"/>
          </a:xfrm>
        </p:spPr>
        <p:txBody>
          <a:bodyPr anchor="b">
            <a:normAutofit/>
          </a:bodyPr>
          <a:lstStyle>
            <a:lvl1pPr algn="ctr">
              <a:defRPr sz="8000" b="1" u="none" strike="noStrike" kern="1200" cap="none" spc="2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charset="-122"/>
              </a:defRPr>
            </a:lvl1pPr>
          </a:lstStyle>
          <a:p>
            <a:r>
              <a:rPr lang="zh-CN" altLang="en-US" dirty="0" smtClean="0"/>
              <a:t>编辑</a:t>
            </a:r>
            <a:r>
              <a:rPr lang="zh-CN" altLang="en-US" dirty="0"/>
              <a:t>标题</a:t>
            </a:r>
          </a:p>
        </p:txBody>
      </p:sp>
      <p:sp>
        <p:nvSpPr>
          <p:cNvPr id="29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4708800" y="3542400"/>
            <a:ext cx="2775600" cy="45360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82F288E0-7875-42C4-84C8-98DBBD3BF4D2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3" hasCustomPrompt="1"/>
          </p:nvPr>
        </p:nvSpPr>
        <p:spPr>
          <a:xfrm>
            <a:off x="3484800" y="4356000"/>
            <a:ext cx="2214000" cy="374400"/>
          </a:xfrm>
        </p:spPr>
        <p:txBody>
          <a:bodyPr/>
          <a:lstStyle>
            <a:lvl1pPr marL="0" indent="0" eaLnBrk="1" fontAlgn="auto" latinLnBrk="0" hangingPunct="1">
              <a:lnSpc>
                <a:spcPct val="120000"/>
              </a:lnSpc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 smtClean="0"/>
              <a:t>编辑文本</a:t>
            </a:r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4" hasCustomPrompt="1"/>
          </p:nvPr>
        </p:nvSpPr>
        <p:spPr>
          <a:xfrm>
            <a:off x="6705600" y="4356000"/>
            <a:ext cx="1946275" cy="374400"/>
          </a:xfrm>
        </p:spPr>
        <p:txBody>
          <a:bodyPr/>
          <a:lstStyle>
            <a:lvl1pPr marL="0" indent="0" algn="r" eaLnBrk="1" fontAlgn="auto" latinLnBrk="0" hangingPunct="1">
              <a:lnSpc>
                <a:spcPct val="120000"/>
              </a:lnSpc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CN" altLang="en-US" dirty="0" smtClean="0"/>
              <a:t>编辑文本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email"/>
          <a:stretch>
            <a:fillRect/>
          </a:stretch>
        </p:blipFill>
        <p:spPr>
          <a:xfrm>
            <a:off x="0" y="0"/>
            <a:ext cx="2040890" cy="197294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email"/>
          <a:stretch>
            <a:fillRect/>
          </a:stretch>
        </p:blipFill>
        <p:spPr>
          <a:xfrm>
            <a:off x="7435850" y="194310"/>
            <a:ext cx="4026535" cy="277050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email"/>
          <a:stretch>
            <a:fillRect/>
          </a:stretch>
        </p:blipFill>
        <p:spPr>
          <a:xfrm>
            <a:off x="11462385" y="2273300"/>
            <a:ext cx="538480" cy="4470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email"/>
          <a:stretch>
            <a:fillRect/>
          </a:stretch>
        </p:blipFill>
        <p:spPr>
          <a:xfrm>
            <a:off x="729615" y="2496820"/>
            <a:ext cx="4026535" cy="277050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email"/>
          <a:stretch>
            <a:fillRect/>
          </a:stretch>
        </p:blipFill>
        <p:spPr>
          <a:xfrm rot="19800000">
            <a:off x="374650" y="5380355"/>
            <a:ext cx="538480" cy="44704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538605" y="1299845"/>
            <a:ext cx="9042400" cy="42151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</a:endParaRP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369695" y="1185545"/>
            <a:ext cx="9353550" cy="44672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A4D5C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</a:endParaRPr>
          </a:p>
        </p:txBody>
      </p: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1369695" y="992505"/>
            <a:ext cx="9353550" cy="4657725"/>
            <a:chOff x="2157" y="1563"/>
            <a:chExt cx="14730" cy="7335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>
              <a:off x="2157" y="1867"/>
              <a:ext cx="4825" cy="466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9" cstate="email"/>
            <a:stretch>
              <a:fillRect/>
            </a:stretch>
          </p:blipFill>
          <p:spPr>
            <a:xfrm>
              <a:off x="3137" y="7049"/>
              <a:ext cx="647" cy="538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0" cstate="email"/>
            <a:stretch>
              <a:fillRect/>
            </a:stretch>
          </p:blipFill>
          <p:spPr>
            <a:xfrm flipH="1" flipV="1">
              <a:off x="12491" y="4650"/>
              <a:ext cx="4396" cy="4249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3880" y="4446"/>
              <a:ext cx="4513" cy="3141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1198" y="1895"/>
              <a:ext cx="4513" cy="3141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4183" y="1563"/>
              <a:ext cx="4513" cy="3141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8392" y="4856"/>
              <a:ext cx="4513" cy="3141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2" cstate="email"/>
            <a:stretch>
              <a:fillRect/>
            </a:stretch>
          </p:blipFill>
          <p:spPr>
            <a:xfrm>
              <a:off x="15849" y="3919"/>
              <a:ext cx="603" cy="50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3" cstate="email"/>
            <a:stretch>
              <a:fillRect/>
            </a:stretch>
          </p:blipFill>
          <p:spPr>
            <a:xfrm>
              <a:off x="5670" y="2509"/>
              <a:ext cx="525" cy="368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908800" y="2696400"/>
            <a:ext cx="6675968" cy="1746682"/>
          </a:xfrm>
        </p:spPr>
        <p:txBody>
          <a:bodyPr anchor="ctr" anchorCtr="0">
            <a:normAutofit/>
          </a:bodyPr>
          <a:lstStyle>
            <a:lvl1pPr algn="ctr">
              <a:defRPr sz="6000" b="1" u="none" strike="noStrike" kern="1200" cap="none" spc="3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82F288E0-7875-42C4-84C8-98DBBD3BF4D2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1" y="0"/>
            <a:ext cx="12191998" cy="6858000"/>
            <a:chOff x="1" y="0"/>
            <a:chExt cx="12191998" cy="6858000"/>
          </a:xfrm>
        </p:grpSpPr>
        <p:pic>
          <p:nvPicPr>
            <p:cNvPr id="6" name="图片 5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13" cstate="email"/>
            <a:stretch>
              <a:fillRect/>
            </a:stretch>
          </p:blipFill>
          <p:spPr>
            <a:xfrm>
              <a:off x="1" y="0"/>
              <a:ext cx="1442720" cy="139457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3" cstate="email"/>
            <a:stretch>
              <a:fillRect/>
            </a:stretch>
          </p:blipFill>
          <p:spPr>
            <a:xfrm rot="10800000">
              <a:off x="10749279" y="5463421"/>
              <a:ext cx="1442720" cy="139457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4" cstate="email"/>
            <a:stretch>
              <a:fillRect/>
            </a:stretch>
          </p:blipFill>
          <p:spPr>
            <a:xfrm>
              <a:off x="7436074" y="194531"/>
              <a:ext cx="4026468" cy="2770813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5" cstate="email"/>
            <a:stretch>
              <a:fillRect/>
            </a:stretch>
          </p:blipFill>
          <p:spPr>
            <a:xfrm>
              <a:off x="11462542" y="2273093"/>
              <a:ext cx="538360" cy="446827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4" cstate="email"/>
            <a:stretch>
              <a:fillRect/>
            </a:stretch>
          </p:blipFill>
          <p:spPr>
            <a:xfrm>
              <a:off x="729459" y="2496506"/>
              <a:ext cx="4026468" cy="2770813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5" cstate="email"/>
            <a:stretch>
              <a:fillRect/>
            </a:stretch>
          </p:blipFill>
          <p:spPr>
            <a:xfrm rot="19800000">
              <a:off x="374333" y="5380277"/>
              <a:ext cx="538360" cy="446827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1" y="0"/>
            <a:ext cx="12191998" cy="6858000"/>
            <a:chOff x="1" y="0"/>
            <a:chExt cx="12191998" cy="6858000"/>
          </a:xfrm>
        </p:grpSpPr>
        <p:sp>
          <p:nvSpPr>
            <p:cNvPr id="8" name="矩形 7"/>
            <p:cNvSpPr/>
            <p:nvPr userDrawn="1">
              <p:custDataLst>
                <p:tags r:id="rId7"/>
              </p:custDataLst>
            </p:nvPr>
          </p:nvSpPr>
          <p:spPr>
            <a:xfrm>
              <a:off x="292800" y="304200"/>
              <a:ext cx="11606400" cy="62496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 cstate="email"/>
            <a:stretch>
              <a:fillRect/>
            </a:stretch>
          </p:blipFill>
          <p:spPr>
            <a:xfrm>
              <a:off x="1" y="0"/>
              <a:ext cx="1442720" cy="1394579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1" cstate="email"/>
            <a:stretch>
              <a:fillRect/>
            </a:stretch>
          </p:blipFill>
          <p:spPr>
            <a:xfrm rot="10800000">
              <a:off x="10749279" y="5463421"/>
              <a:ext cx="1442720" cy="1394579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1" y="0"/>
            <a:ext cx="12191998" cy="6858000"/>
            <a:chOff x="1" y="0"/>
            <a:chExt cx="12191998" cy="6858000"/>
          </a:xfrm>
        </p:grpSpPr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6" cstate="email"/>
            <a:stretch>
              <a:fillRect/>
            </a:stretch>
          </p:blipFill>
          <p:spPr>
            <a:xfrm>
              <a:off x="1" y="0"/>
              <a:ext cx="1442720" cy="1394579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6" cstate="email"/>
            <a:stretch>
              <a:fillRect/>
            </a:stretch>
          </p:blipFill>
          <p:spPr>
            <a:xfrm rot="10800000">
              <a:off x="10749279" y="5463421"/>
              <a:ext cx="1442720" cy="1394579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7" cstate="email"/>
            <a:stretch>
              <a:fillRect/>
            </a:stretch>
          </p:blipFill>
          <p:spPr>
            <a:xfrm>
              <a:off x="7436074" y="194531"/>
              <a:ext cx="4026468" cy="277081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>
              <a:off x="11462542" y="2273093"/>
              <a:ext cx="538360" cy="44682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7" cstate="email"/>
            <a:stretch>
              <a:fillRect/>
            </a:stretch>
          </p:blipFill>
          <p:spPr>
            <a:xfrm>
              <a:off x="729459" y="2496506"/>
              <a:ext cx="4026468" cy="277081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 rot="19800000">
              <a:off x="374333" y="5380277"/>
              <a:ext cx="538360" cy="446827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1" y="0"/>
            <a:ext cx="12191998" cy="6858000"/>
            <a:chOff x="1" y="0"/>
            <a:chExt cx="12191998" cy="6858000"/>
          </a:xfrm>
        </p:grpSpPr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6" cstate="email"/>
            <a:stretch>
              <a:fillRect/>
            </a:stretch>
          </p:blipFill>
          <p:spPr>
            <a:xfrm>
              <a:off x="1" y="0"/>
              <a:ext cx="1442720" cy="1394579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6" cstate="email"/>
            <a:stretch>
              <a:fillRect/>
            </a:stretch>
          </p:blipFill>
          <p:spPr>
            <a:xfrm rot="10800000">
              <a:off x="10749279" y="5463421"/>
              <a:ext cx="1442720" cy="1394579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7" cstate="email"/>
            <a:stretch>
              <a:fillRect/>
            </a:stretch>
          </p:blipFill>
          <p:spPr>
            <a:xfrm>
              <a:off x="7436074" y="194531"/>
              <a:ext cx="4026468" cy="277081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>
              <a:off x="11462542" y="2273093"/>
              <a:ext cx="538360" cy="44682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7" cstate="email"/>
            <a:stretch>
              <a:fillRect/>
            </a:stretch>
          </p:blipFill>
          <p:spPr>
            <a:xfrm>
              <a:off x="729459" y="2496506"/>
              <a:ext cx="4026468" cy="277081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 rot="19800000">
              <a:off x="374333" y="5380277"/>
              <a:ext cx="538360" cy="446827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1" y="0"/>
            <a:ext cx="12191998" cy="6858000"/>
            <a:chOff x="1" y="0"/>
            <a:chExt cx="12191998" cy="6858000"/>
          </a:xfrm>
        </p:grpSpPr>
        <p:pic>
          <p:nvPicPr>
            <p:cNvPr id="14" name="图片 13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6" cstate="email"/>
            <a:stretch>
              <a:fillRect/>
            </a:stretch>
          </p:blipFill>
          <p:spPr>
            <a:xfrm>
              <a:off x="1" y="0"/>
              <a:ext cx="1442720" cy="1394579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6" cstate="email"/>
            <a:stretch>
              <a:fillRect/>
            </a:stretch>
          </p:blipFill>
          <p:spPr>
            <a:xfrm rot="10800000">
              <a:off x="10749279" y="5463421"/>
              <a:ext cx="1442720" cy="1394579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7" cstate="email"/>
            <a:stretch>
              <a:fillRect/>
            </a:stretch>
          </p:blipFill>
          <p:spPr>
            <a:xfrm>
              <a:off x="7436074" y="194531"/>
              <a:ext cx="4026468" cy="277081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>
              <a:off x="11462542" y="2273093"/>
              <a:ext cx="538360" cy="44682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7" cstate="email"/>
            <a:stretch>
              <a:fillRect/>
            </a:stretch>
          </p:blipFill>
          <p:spPr>
            <a:xfrm>
              <a:off x="729459" y="2496506"/>
              <a:ext cx="4026468" cy="277081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 rot="19800000">
              <a:off x="374333" y="5380277"/>
              <a:ext cx="538360" cy="446827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374333" y="194531"/>
            <a:ext cx="11817666" cy="6663469"/>
            <a:chOff x="374333" y="194531"/>
            <a:chExt cx="11817666" cy="6663469"/>
          </a:xfrm>
        </p:grpSpPr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7" cstate="email"/>
            <a:stretch>
              <a:fillRect/>
            </a:stretch>
          </p:blipFill>
          <p:spPr>
            <a:xfrm rot="10800000">
              <a:off x="10749279" y="5463421"/>
              <a:ext cx="1442720" cy="1394579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>
              <a:off x="7436074" y="194531"/>
              <a:ext cx="4026468" cy="277081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9" cstate="email"/>
            <a:stretch>
              <a:fillRect/>
            </a:stretch>
          </p:blipFill>
          <p:spPr>
            <a:xfrm>
              <a:off x="11462542" y="2273093"/>
              <a:ext cx="538360" cy="446827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8" cstate="email"/>
            <a:stretch>
              <a:fillRect/>
            </a:stretch>
          </p:blipFill>
          <p:spPr>
            <a:xfrm>
              <a:off x="729459" y="2496506"/>
              <a:ext cx="4026468" cy="2770813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9" cstate="email"/>
            <a:stretch>
              <a:fillRect/>
            </a:stretch>
          </p:blipFill>
          <p:spPr>
            <a:xfrm rot="19800000">
              <a:off x="374333" y="5380277"/>
              <a:ext cx="538360" cy="446827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12191999" cy="6857999"/>
            <a:chOff x="0" y="0"/>
            <a:chExt cx="12191999" cy="6857999"/>
          </a:xfrm>
        </p:grpSpPr>
        <p:pic>
          <p:nvPicPr>
            <p:cNvPr id="8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 cstate="email"/>
            <a:stretch>
              <a:fillRect/>
            </a:stretch>
          </p:blipFill>
          <p:spPr>
            <a:xfrm>
              <a:off x="0" y="0"/>
              <a:ext cx="3393463" cy="3280229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1" cstate="email"/>
            <a:stretch>
              <a:fillRect/>
            </a:stretch>
          </p:blipFill>
          <p:spPr>
            <a:xfrm rot="10800000">
              <a:off x="8798536" y="3577770"/>
              <a:ext cx="3393463" cy="3280229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email"/>
          <a:stretch>
            <a:fillRect/>
          </a:stretch>
        </p:blipFill>
        <p:spPr>
          <a:xfrm rot="10800000">
            <a:off x="9275445" y="4060190"/>
            <a:ext cx="2917190" cy="282003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email"/>
          <a:stretch>
            <a:fillRect/>
          </a:stretch>
        </p:blipFill>
        <p:spPr>
          <a:xfrm>
            <a:off x="7435850" y="194310"/>
            <a:ext cx="4026535" cy="277050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11462385" y="2273300"/>
            <a:ext cx="538480" cy="44704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email"/>
          <a:stretch>
            <a:fillRect/>
          </a:stretch>
        </p:blipFill>
        <p:spPr>
          <a:xfrm>
            <a:off x="729615" y="2496820"/>
            <a:ext cx="4026535" cy="277050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email"/>
          <a:stretch>
            <a:fillRect/>
          </a:stretch>
        </p:blipFill>
        <p:spPr>
          <a:xfrm rot="19800000">
            <a:off x="374650" y="5380355"/>
            <a:ext cx="538480" cy="4470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7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1"/>
            </p:custDataLst>
          </p:nvPr>
        </p:nvSpPr>
        <p:spPr>
          <a:xfrm>
            <a:off x="1538605" y="1299845"/>
            <a:ext cx="9042400" cy="42151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369695" y="1185545"/>
            <a:ext cx="9353550" cy="44672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A4D5C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1369695" y="992505"/>
            <a:ext cx="9353550" cy="4659630"/>
            <a:chOff x="2157" y="1563"/>
            <a:chExt cx="14730" cy="7338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9" cstate="email"/>
            <a:stretch>
              <a:fillRect/>
            </a:stretch>
          </p:blipFill>
          <p:spPr>
            <a:xfrm>
              <a:off x="2157" y="1867"/>
              <a:ext cx="4825" cy="466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0" cstate="email"/>
            <a:stretch>
              <a:fillRect/>
            </a:stretch>
          </p:blipFill>
          <p:spPr>
            <a:xfrm>
              <a:off x="3137" y="7049"/>
              <a:ext cx="647" cy="538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 cstate="email"/>
            <a:stretch>
              <a:fillRect/>
            </a:stretch>
          </p:blipFill>
          <p:spPr>
            <a:xfrm flipH="1" flipV="1">
              <a:off x="12491" y="4653"/>
              <a:ext cx="4396" cy="4249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3880" y="4446"/>
              <a:ext cx="4513" cy="3141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11198" y="1895"/>
              <a:ext cx="4513" cy="3141"/>
            </a:xfrm>
            <a:prstGeom prst="rect">
              <a:avLst/>
            </a:prstGeom>
          </p:spPr>
        </p:pic>
        <p:pic>
          <p:nvPicPr>
            <p:cNvPr id="29" name="图片 28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4183" y="1563"/>
              <a:ext cx="4513" cy="3141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8392" y="4856"/>
              <a:ext cx="4513" cy="3141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3" cstate="email"/>
            <a:stretch>
              <a:fillRect/>
            </a:stretch>
          </p:blipFill>
          <p:spPr>
            <a:xfrm>
              <a:off x="15849" y="3919"/>
              <a:ext cx="603" cy="507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4" cstate="email"/>
            <a:stretch>
              <a:fillRect/>
            </a:stretch>
          </p:blipFill>
          <p:spPr>
            <a:xfrm>
              <a:off x="5670" y="2509"/>
              <a:ext cx="525" cy="368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358800" y="3254400"/>
            <a:ext cx="5475600" cy="770400"/>
          </a:xfrm>
        </p:spPr>
        <p:txBody>
          <a:bodyPr anchor="b">
            <a:normAutofit/>
          </a:bodyPr>
          <a:lstStyle>
            <a:lvl1pPr algn="ctr" eaLnBrk="1" fontAlgn="auto" latinLnBrk="0" hangingPunct="1">
              <a:defRPr sz="4000" b="1" u="none" strike="noStrike" kern="1200" cap="none" spc="6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3744000" y="4064400"/>
            <a:ext cx="4705200" cy="453600"/>
          </a:xfrm>
        </p:spPr>
        <p:txBody>
          <a:bodyPr>
            <a:normAutofit/>
          </a:bodyPr>
          <a:lstStyle>
            <a:lvl1pPr marL="0" indent="0" algn="ctr" eaLnBrk="1" fontAlgn="auto" latinLnBrk="0" hangingPunct="1">
              <a:lnSpc>
                <a:spcPct val="120000"/>
              </a:lnSpc>
              <a:buNone/>
              <a:defRPr sz="1400" spc="3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82F288E0-7875-42C4-84C8-98DBBD3BF4D2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email"/>
          <a:stretch>
            <a:fillRect/>
          </a:stretch>
        </p:blipFill>
        <p:spPr>
          <a:xfrm rot="10800000">
            <a:off x="9472295" y="4229100"/>
            <a:ext cx="2719705" cy="26289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7435850" y="194310"/>
            <a:ext cx="4026535" cy="277050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 cstate="email"/>
          <a:stretch>
            <a:fillRect/>
          </a:stretch>
        </p:blipFill>
        <p:spPr>
          <a:xfrm>
            <a:off x="11462385" y="2273300"/>
            <a:ext cx="538480" cy="44704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729615" y="2496820"/>
            <a:ext cx="4026535" cy="277050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email"/>
          <a:stretch>
            <a:fillRect/>
          </a:stretch>
        </p:blipFill>
        <p:spPr>
          <a:xfrm rot="19800000">
            <a:off x="374650" y="5380355"/>
            <a:ext cx="538480" cy="4470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7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8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defRPr sz="1600"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600"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600"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600"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600"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 cstate="email"/>
          <a:stretch>
            <a:fillRect/>
          </a:stretch>
        </p:blipFill>
        <p:spPr>
          <a:xfrm rot="10800000">
            <a:off x="9254490" y="4018915"/>
            <a:ext cx="2937510" cy="283908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 cstate="email"/>
          <a:stretch>
            <a:fillRect/>
          </a:stretch>
        </p:blipFill>
        <p:spPr>
          <a:xfrm>
            <a:off x="7435850" y="194310"/>
            <a:ext cx="4026535" cy="277050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 cstate="email"/>
          <a:stretch>
            <a:fillRect/>
          </a:stretch>
        </p:blipFill>
        <p:spPr>
          <a:xfrm>
            <a:off x="11462385" y="2273300"/>
            <a:ext cx="538480" cy="44704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 cstate="email"/>
          <a:stretch>
            <a:fillRect/>
          </a:stretch>
        </p:blipFill>
        <p:spPr>
          <a:xfrm>
            <a:off x="729615" y="2496820"/>
            <a:ext cx="4026535" cy="277050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 cstate="email"/>
          <a:stretch>
            <a:fillRect/>
          </a:stretch>
        </p:blipFill>
        <p:spPr>
          <a:xfrm rot="19800000">
            <a:off x="374650" y="5380355"/>
            <a:ext cx="538480" cy="4470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7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8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9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0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>
            <p:custDataLst>
              <p:tags r:id="rId1"/>
            </p:custDataLst>
          </p:nvPr>
        </p:nvSpPr>
        <p:spPr>
          <a:xfrm>
            <a:off x="202565" y="194310"/>
            <a:ext cx="11798300" cy="64712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-12065" y="0"/>
            <a:ext cx="12204065" cy="6858000"/>
          </a:xfrm>
          <a:prstGeom prst="rect">
            <a:avLst/>
          </a:prstGeom>
          <a:noFill/>
          <a:ln>
            <a:solidFill>
              <a:schemeClr val="accent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A4D5C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304800" y="2965450"/>
            <a:ext cx="4026535" cy="277114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7435850" y="194310"/>
            <a:ext cx="4026535" cy="27711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1053465" y="194310"/>
            <a:ext cx="4026535" cy="277114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4331335" y="3894455"/>
            <a:ext cx="4026535" cy="27711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email"/>
          <a:stretch>
            <a:fillRect/>
          </a:stretch>
        </p:blipFill>
        <p:spPr>
          <a:xfrm>
            <a:off x="304800" y="2214245"/>
            <a:ext cx="468630" cy="32448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 cstate="email"/>
          <a:stretch>
            <a:fillRect/>
          </a:stretch>
        </p:blipFill>
        <p:spPr>
          <a:xfrm>
            <a:off x="11462385" y="2273300"/>
            <a:ext cx="538480" cy="4470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email"/>
          <a:stretch>
            <a:fillRect/>
          </a:stretch>
        </p:blipFill>
        <p:spPr>
          <a:xfrm rot="10800000">
            <a:off x="9109075" y="3877945"/>
            <a:ext cx="3082925" cy="298005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7435850" y="194310"/>
            <a:ext cx="4026535" cy="277050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 cstate="email"/>
          <a:stretch>
            <a:fillRect/>
          </a:stretch>
        </p:blipFill>
        <p:spPr>
          <a:xfrm>
            <a:off x="11462385" y="2273300"/>
            <a:ext cx="538480" cy="44704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729615" y="2496820"/>
            <a:ext cx="4026535" cy="277050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email"/>
          <a:stretch>
            <a:fillRect/>
          </a:stretch>
        </p:blipFill>
        <p:spPr>
          <a:xfrm rot="19800000">
            <a:off x="374650" y="5380355"/>
            <a:ext cx="538480" cy="44704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7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8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2020/2/5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email"/>
          <a:stretch>
            <a:fillRect/>
          </a:stretch>
        </p:blipFill>
        <p:spPr>
          <a:xfrm>
            <a:off x="0" y="0"/>
            <a:ext cx="2351405" cy="22733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email"/>
          <a:stretch>
            <a:fillRect/>
          </a:stretch>
        </p:blipFill>
        <p:spPr>
          <a:xfrm>
            <a:off x="7435850" y="194310"/>
            <a:ext cx="4026535" cy="277050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email"/>
          <a:stretch>
            <a:fillRect/>
          </a:stretch>
        </p:blipFill>
        <p:spPr>
          <a:xfrm>
            <a:off x="11462385" y="2273300"/>
            <a:ext cx="538480" cy="44704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email"/>
          <a:stretch>
            <a:fillRect/>
          </a:stretch>
        </p:blipFill>
        <p:spPr>
          <a:xfrm>
            <a:off x="729615" y="2496820"/>
            <a:ext cx="4026535" cy="277050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email"/>
          <a:stretch>
            <a:fillRect/>
          </a:stretch>
        </p:blipFill>
        <p:spPr>
          <a:xfrm rot="19800000">
            <a:off x="374650" y="5380355"/>
            <a:ext cx="538480" cy="44704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6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0" normalizeH="0" baseline="0" noProof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7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spc="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4.xml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5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83" name="Text Box 6"/>
          <p:cNvSpPr txBox="1"/>
          <p:nvPr/>
        </p:nvSpPr>
        <p:spPr>
          <a:xfrm>
            <a:off x="1992313" y="2206625"/>
            <a:ext cx="53292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一、做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两个必要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要素</a:t>
            </a:r>
          </a:p>
        </p:txBody>
      </p:sp>
      <p:sp>
        <p:nvSpPr>
          <p:cNvPr id="839684" name="AutoShape 7"/>
          <p:cNvSpPr/>
          <p:nvPr/>
        </p:nvSpPr>
        <p:spPr>
          <a:xfrm>
            <a:off x="6745288" y="1346200"/>
            <a:ext cx="574675" cy="2305050"/>
          </a:xfrm>
          <a:prstGeom prst="leftBrace">
            <a:avLst>
              <a:gd name="adj1" fmla="val 39144"/>
              <a:gd name="adj2" fmla="val 50000"/>
            </a:avLst>
          </a:prstGeom>
          <a:noFill/>
          <a:ln w="73025" cap="flat" cmpd="sng">
            <a:solidFill>
              <a:srgbClr val="3366FF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1" hangingPunct="1">
              <a:buFont typeface="Arial" panose="020B0604020202020204" pitchFamily="34" charset="0"/>
            </a:pP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39685" name="Text Box 8"/>
          <p:cNvSpPr txBox="1"/>
          <p:nvPr/>
        </p:nvSpPr>
        <p:spPr>
          <a:xfrm>
            <a:off x="7392988" y="1131888"/>
            <a:ext cx="266382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作用在物体上的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</a:t>
            </a:r>
          </a:p>
        </p:txBody>
      </p:sp>
      <p:sp>
        <p:nvSpPr>
          <p:cNvPr id="839686" name="Text Box 9"/>
          <p:cNvSpPr txBox="1"/>
          <p:nvPr/>
        </p:nvSpPr>
        <p:spPr>
          <a:xfrm>
            <a:off x="7248525" y="2859088"/>
            <a:ext cx="316865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在该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力的方向上通过的距离 </a:t>
            </a:r>
          </a:p>
        </p:txBody>
      </p:sp>
      <p:sp>
        <p:nvSpPr>
          <p:cNvPr id="839687" name="Text Box 6"/>
          <p:cNvSpPr txBox="1"/>
          <p:nvPr/>
        </p:nvSpPr>
        <p:spPr>
          <a:xfrm>
            <a:off x="2063750" y="4010025"/>
            <a:ext cx="374491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二、做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的公式：</a:t>
            </a:r>
          </a:p>
        </p:txBody>
      </p:sp>
      <p:sp>
        <p:nvSpPr>
          <p:cNvPr id="839688" name="Text Box 6"/>
          <p:cNvSpPr txBox="1"/>
          <p:nvPr/>
        </p:nvSpPr>
        <p:spPr>
          <a:xfrm>
            <a:off x="5951538" y="4016375"/>
            <a:ext cx="15843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W=Fs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7176" name="Group 63"/>
          <p:cNvGrpSpPr/>
          <p:nvPr/>
        </p:nvGrpSpPr>
        <p:grpSpPr>
          <a:xfrm>
            <a:off x="1919288" y="222250"/>
            <a:ext cx="2844800" cy="685800"/>
            <a:chOff x="0" y="0"/>
            <a:chExt cx="1793" cy="432"/>
          </a:xfrm>
        </p:grpSpPr>
        <p:sp>
          <p:nvSpPr>
            <p:cNvPr id="7179" name="Rectangle 59"/>
            <p:cNvSpPr/>
            <p:nvPr/>
          </p:nvSpPr>
          <p:spPr>
            <a:xfrm>
              <a:off x="0" y="0"/>
              <a:ext cx="1724" cy="432"/>
            </a:xfrm>
            <a:prstGeom prst="rect">
              <a:avLst/>
            </a:prstGeom>
            <a:solidFill>
              <a:srgbClr val="FF6600"/>
            </a:solidFill>
            <a:ln w="9525" cap="flat" cmpd="sng">
              <a:solidFill>
                <a:srgbClr val="FF6600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35921" dir="2699999" algn="ctr" rotWithShape="0">
                <a:srgbClr val="7D7547"/>
              </a:outerShdw>
            </a:effectLst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 sz="1800" dirty="0">
                <a:latin typeface="Arial" panose="020B0604020202020204" pitchFamily="34" charset="0"/>
              </a:endParaRPr>
            </a:p>
          </p:txBody>
        </p:sp>
        <p:sp>
          <p:nvSpPr>
            <p:cNvPr id="7180" name="AutoShape 60"/>
            <p:cNvSpPr/>
            <p:nvPr/>
          </p:nvSpPr>
          <p:spPr>
            <a:xfrm>
              <a:off x="0" y="0"/>
              <a:ext cx="318" cy="432"/>
            </a:xfrm>
            <a:prstGeom prst="homePlate">
              <a:avLst>
                <a:gd name="adj" fmla="val 25000"/>
              </a:avLst>
            </a:prstGeom>
            <a:solidFill>
              <a:srgbClr val="CCCC00"/>
            </a:solidFill>
            <a:ln w="9525" cap="flat" cmpd="sng">
              <a:solidFill>
                <a:srgbClr val="CCCC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eaLnBrk="1" hangingPunct="1">
                <a:buFont typeface="Arial" panose="020B0604020202020204" pitchFamily="34" charset="0"/>
              </a:pPr>
              <a:endParaRPr lang="zh-CN" altLang="en-US" sz="1800" dirty="0">
                <a:latin typeface="Arial" panose="020B0604020202020204" pitchFamily="34" charset="0"/>
              </a:endParaRPr>
            </a:p>
          </p:txBody>
        </p:sp>
        <p:sp>
          <p:nvSpPr>
            <p:cNvPr id="7181" name="Rectangle 2"/>
            <p:cNvSpPr/>
            <p:nvPr/>
          </p:nvSpPr>
          <p:spPr>
            <a:xfrm>
              <a:off x="257" y="69"/>
              <a:ext cx="1536" cy="332"/>
            </a:xfrm>
            <a:prstGeom prst="rect">
              <a:avLst/>
            </a:prstGeom>
            <a:noFill/>
            <a:ln w="9525">
              <a:noFill/>
            </a:ln>
            <a:effectLst>
              <a:outerShdw dist="35921" dir="2699999" algn="ctr" rotWithShape="0">
                <a:schemeClr val="bg2"/>
              </a:outerShdw>
            </a:effectLst>
          </p:spPr>
          <p:txBody>
            <a:bodyPr anchor="b"/>
            <a:lstStyle/>
            <a:p>
              <a:pPr eaLnBrk="1" hangingPunct="1">
                <a:buFont typeface="Arial" panose="020B0604020202020204" pitchFamily="34" charset="0"/>
              </a:pPr>
              <a:r>
                <a:rPr lang="zh-CN" altLang="en-US" sz="4000" b="1" dirty="0">
                  <a:solidFill>
                    <a:schemeClr val="bg1"/>
                  </a:solidFill>
                  <a:latin typeface="汉仪粗黑简"/>
                  <a:ea typeface="黑体" panose="02010609060101010101" pitchFamily="49" charset="-122"/>
                </a:rPr>
                <a:t>温故知新</a:t>
              </a:r>
              <a:endParaRPr lang="zh-CN" altLang="en-US" sz="40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sp>
        <p:nvSpPr>
          <p:cNvPr id="7177" name="Text Box 6"/>
          <p:cNvSpPr txBox="1"/>
          <p:nvPr/>
        </p:nvSpPr>
        <p:spPr>
          <a:xfrm>
            <a:off x="2063750" y="4937125"/>
            <a:ext cx="374491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的单位：</a:t>
            </a:r>
          </a:p>
        </p:txBody>
      </p:sp>
      <p:sp>
        <p:nvSpPr>
          <p:cNvPr id="839694" name="Text Box 6"/>
          <p:cNvSpPr txBox="1"/>
          <p:nvPr/>
        </p:nvSpPr>
        <p:spPr>
          <a:xfrm>
            <a:off x="5951538" y="4875213"/>
            <a:ext cx="19446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焦耳（</a:t>
            </a:r>
            <a:r>
              <a:rPr lang="en-US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3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39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683" grpId="0"/>
      <p:bldP spid="839684" grpId="0" bldLvl="0" animBg="1"/>
      <p:bldP spid="839685" grpId="0"/>
      <p:bldP spid="839686" grpId="0"/>
      <p:bldP spid="839687" grpId="0"/>
      <p:bldP spid="839688" grpId="0"/>
      <p:bldP spid="83969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/>
          <p:nvPr/>
        </p:nvSpPr>
        <p:spPr>
          <a:xfrm>
            <a:off x="1377951" y="692150"/>
            <a:ext cx="971867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功率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的物理意义：表示</a:t>
            </a:r>
            <a:r>
              <a:rPr lang="zh-CN" altLang="en-US" sz="4000" b="1" dirty="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做功快慢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的物理量</a:t>
            </a:r>
          </a:p>
        </p:txBody>
      </p:sp>
      <p:sp>
        <p:nvSpPr>
          <p:cNvPr id="28677" name="Text Box 5"/>
          <p:cNvSpPr txBox="1"/>
          <p:nvPr/>
        </p:nvSpPr>
        <p:spPr>
          <a:xfrm>
            <a:off x="1470026" y="2636838"/>
            <a:ext cx="9709150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1W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的物理意义：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1S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内做了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1J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的功</a:t>
            </a:r>
          </a:p>
        </p:txBody>
      </p:sp>
      <p:sp>
        <p:nvSpPr>
          <p:cNvPr id="28678" name="Text Box 6"/>
          <p:cNvSpPr txBox="1"/>
          <p:nvPr/>
        </p:nvSpPr>
        <p:spPr>
          <a:xfrm>
            <a:off x="1287463" y="5013325"/>
            <a:ext cx="5262563" cy="14452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75W</a:t>
            </a:r>
            <a:r>
              <a: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的物理意义：               		</a:t>
            </a: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8679" name="Rectangle 7"/>
          <p:cNvSpPr/>
          <p:nvPr/>
        </p:nvSpPr>
        <p:spPr>
          <a:xfrm>
            <a:off x="3011488" y="5805488"/>
            <a:ext cx="5971540" cy="82994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Arial" panose="020B0604020202020204" pitchFamily="34" charset="0"/>
              </a:rPr>
              <a:t>	 </a:t>
            </a:r>
            <a:r>
              <a:rPr lang="en-US" altLang="zh-CN" sz="4800" b="1" dirty="0">
                <a:solidFill>
                  <a:srgbClr val="FF0000"/>
                </a:solidFill>
                <a:latin typeface="Arial" panose="020B0604020202020204" pitchFamily="34" charset="0"/>
              </a:rPr>
              <a:t>1S</a:t>
            </a: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内做</a:t>
            </a:r>
            <a:r>
              <a:rPr lang="zh-CN" altLang="en-US" sz="4800" b="1" dirty="0">
                <a:latin typeface="Arial" panose="020B0604020202020204" pitchFamily="34" charset="0"/>
              </a:rPr>
              <a:t>了</a:t>
            </a:r>
            <a:r>
              <a:rPr lang="en-US" altLang="zh-CN" sz="4800" b="1" dirty="0">
                <a:latin typeface="Arial" panose="020B0604020202020204" pitchFamily="34" charset="0"/>
              </a:rPr>
              <a:t>75J</a:t>
            </a:r>
            <a:r>
              <a:rPr lang="zh-CN" altLang="en-US" sz="4800" b="1" dirty="0">
                <a:latin typeface="Arial" panose="020B0604020202020204" pitchFamily="34" charset="0"/>
              </a:rPr>
              <a:t>的</a:t>
            </a: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</a:rPr>
              <a:t>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  <p:bldP spid="28678" grpId="0"/>
      <p:bldP spid="286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/>
          <p:nvPr/>
        </p:nvSpPr>
        <p:spPr>
          <a:xfrm>
            <a:off x="2195513" y="981075"/>
            <a:ext cx="70770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1108585" y="981075"/>
            <a:ext cx="4440903" cy="1887538"/>
            <a:chOff x="1247" y="573"/>
            <a:chExt cx="2221" cy="1189"/>
          </a:xfrm>
        </p:grpSpPr>
        <p:sp>
          <p:nvSpPr>
            <p:cNvPr id="18444" name="Text Box 6"/>
            <p:cNvSpPr txBox="1"/>
            <p:nvPr/>
          </p:nvSpPr>
          <p:spPr>
            <a:xfrm>
              <a:off x="1247" y="720"/>
              <a:ext cx="998" cy="63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6000" b="1" dirty="0"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18445" name="Text Box 7"/>
            <p:cNvSpPr txBox="1"/>
            <p:nvPr/>
          </p:nvSpPr>
          <p:spPr>
            <a:xfrm>
              <a:off x="2471" y="573"/>
              <a:ext cx="997" cy="58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5400" b="1" dirty="0">
                  <a:latin typeface="Arial" panose="020B0604020202020204" pitchFamily="34" charset="0"/>
                </a:rPr>
                <a:t>W</a:t>
              </a:r>
            </a:p>
          </p:txBody>
        </p:sp>
        <p:sp>
          <p:nvSpPr>
            <p:cNvPr id="18446" name="Line 8"/>
            <p:cNvSpPr/>
            <p:nvPr/>
          </p:nvSpPr>
          <p:spPr>
            <a:xfrm>
              <a:off x="2245" y="1065"/>
              <a:ext cx="1134" cy="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8447" name="Text Box 9"/>
            <p:cNvSpPr txBox="1"/>
            <p:nvPr/>
          </p:nvSpPr>
          <p:spPr>
            <a:xfrm>
              <a:off x="2607" y="1065"/>
              <a:ext cx="726" cy="6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6600" b="1" dirty="0">
                  <a:latin typeface="Arial" panose="020B0604020202020204" pitchFamily="34" charset="0"/>
                </a:rPr>
                <a:t>t</a:t>
              </a:r>
            </a:p>
          </p:txBody>
        </p:sp>
      </p:grpSp>
      <p:sp>
        <p:nvSpPr>
          <p:cNvPr id="33802" name="Text Box 10"/>
          <p:cNvSpPr txBox="1"/>
          <p:nvPr/>
        </p:nvSpPr>
        <p:spPr>
          <a:xfrm>
            <a:off x="2103438" y="1125538"/>
            <a:ext cx="11811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dirty="0"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33803" name="Text Box 11"/>
          <p:cNvSpPr txBox="1"/>
          <p:nvPr/>
        </p:nvSpPr>
        <p:spPr>
          <a:xfrm>
            <a:off x="1922463" y="3284538"/>
            <a:ext cx="1087438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33804" name="Text Box 12"/>
          <p:cNvSpPr txBox="1"/>
          <p:nvPr/>
        </p:nvSpPr>
        <p:spPr>
          <a:xfrm>
            <a:off x="3605213" y="2565400"/>
            <a:ext cx="3990975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 b="1" dirty="0">
                <a:latin typeface="Arial" panose="020B0604020202020204" pitchFamily="34" charset="0"/>
              </a:rPr>
              <a:t>FS</a:t>
            </a:r>
          </a:p>
        </p:txBody>
      </p:sp>
      <p:sp>
        <p:nvSpPr>
          <p:cNvPr id="33805" name="Line 13"/>
          <p:cNvSpPr/>
          <p:nvPr/>
        </p:nvSpPr>
        <p:spPr>
          <a:xfrm>
            <a:off x="3101976" y="3644900"/>
            <a:ext cx="2632075" cy="0"/>
          </a:xfrm>
          <a:prstGeom prst="line">
            <a:avLst/>
          </a:prstGeom>
          <a:ln w="762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3806" name="Text Box 14"/>
          <p:cNvSpPr txBox="1"/>
          <p:nvPr/>
        </p:nvSpPr>
        <p:spPr>
          <a:xfrm>
            <a:off x="4281488" y="3716338"/>
            <a:ext cx="24511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b="1" dirty="0">
                <a:latin typeface="Arial" panose="020B0604020202020204" pitchFamily="34" charset="0"/>
              </a:rPr>
              <a:t>t</a:t>
            </a:r>
          </a:p>
        </p:txBody>
      </p:sp>
      <p:sp>
        <p:nvSpPr>
          <p:cNvPr id="33809" name="Oval 17"/>
          <p:cNvSpPr/>
          <p:nvPr/>
        </p:nvSpPr>
        <p:spPr>
          <a:xfrm>
            <a:off x="3827463" y="2565400"/>
            <a:ext cx="1631950" cy="2160588"/>
          </a:xfrm>
          <a:prstGeom prst="ellipse">
            <a:avLst/>
          </a:prstGeom>
          <a:solidFill>
            <a:schemeClr val="accent1">
              <a:alpha val="0"/>
            </a:schemeClr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3810" name="Text Box 18"/>
          <p:cNvSpPr txBox="1"/>
          <p:nvPr/>
        </p:nvSpPr>
        <p:spPr>
          <a:xfrm>
            <a:off x="2014538" y="5300663"/>
            <a:ext cx="996950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 b="1" dirty="0"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33811" name="Text Box 19"/>
          <p:cNvSpPr txBox="1"/>
          <p:nvPr/>
        </p:nvSpPr>
        <p:spPr>
          <a:xfrm>
            <a:off x="3101976" y="5229225"/>
            <a:ext cx="3630612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000" b="1" dirty="0">
                <a:latin typeface="Arial" panose="020B0604020202020204" pitchFamily="34" charset="0"/>
              </a:rPr>
              <a:t>FV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60625" y="131445"/>
            <a:ext cx="10972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/>
              <a:t>推导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2" grpId="0"/>
      <p:bldP spid="33803" grpId="0"/>
      <p:bldP spid="33804" grpId="0"/>
      <p:bldP spid="33806" grpId="0"/>
      <p:bldP spid="33809" grpId="0" bldLvl="0" animBg="1"/>
      <p:bldP spid="33809" grpId="1" bldLvl="0" animBg="1"/>
      <p:bldP spid="33810" grpId="0"/>
      <p:bldP spid="33811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李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5280" y="0"/>
            <a:ext cx="4989195" cy="4557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Text Box 3"/>
          <p:cNvSpPr txBox="1"/>
          <p:nvPr/>
        </p:nvSpPr>
        <p:spPr>
          <a:xfrm>
            <a:off x="562610" y="4709160"/>
            <a:ext cx="54457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latin typeface="Times New Roman" panose="02020603050405020304" pitchFamily="18" charset="0"/>
                <a:ea typeface="华文行楷" panose="02010800040101010101" pitchFamily="2" charset="-122"/>
              </a:rPr>
              <a:t>自行车运动员长时间功率约</a:t>
            </a:r>
            <a:r>
              <a:rPr lang="en-US" altLang="zh-CN" sz="3200" dirty="0">
                <a:latin typeface="Times New Roman" panose="02020603050405020304" pitchFamily="18" charset="0"/>
                <a:ea typeface="华文行楷" panose="02010800040101010101" pitchFamily="2" charset="-122"/>
              </a:rPr>
              <a:t>70W</a:t>
            </a:r>
            <a:r>
              <a:rPr lang="zh-CN" altLang="en-US" sz="3200" dirty="0">
                <a:latin typeface="Times New Roman" panose="02020603050405020304" pitchFamily="18" charset="0"/>
                <a:ea typeface="华文行楷" panose="02010800040101010101" pitchFamily="2" charset="-122"/>
              </a:rPr>
              <a:t>；优秀运动员短时间功率可达到</a:t>
            </a:r>
            <a:r>
              <a:rPr lang="en-US" altLang="zh-CN" sz="3200" dirty="0">
                <a:latin typeface="Times New Roman" panose="02020603050405020304" pitchFamily="18" charset="0"/>
                <a:ea typeface="华文行楷" panose="02010800040101010101" pitchFamily="2" charset="-122"/>
              </a:rPr>
              <a:t>1kW</a:t>
            </a:r>
            <a:r>
              <a:rPr lang="zh-CN" altLang="en-US" sz="3200" dirty="0">
                <a:latin typeface="Times New Roman" panose="02020603050405020304" pitchFamily="18" charset="0"/>
                <a:ea typeface="华文行楷" panose="02010800040101010101" pitchFamily="2" charset="-122"/>
              </a:rPr>
              <a:t>。</a:t>
            </a:r>
          </a:p>
        </p:txBody>
      </p:sp>
      <p:pic>
        <p:nvPicPr>
          <p:cNvPr id="23555" name="Picture 3" descr="newX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773420" y="205105"/>
            <a:ext cx="6280150" cy="4352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2" name="Rectangle 2"/>
          <p:cNvSpPr>
            <a:spLocks noGrp="1"/>
          </p:cNvSpPr>
          <p:nvPr/>
        </p:nvSpPr>
        <p:spPr>
          <a:xfrm>
            <a:off x="4950460" y="4993005"/>
            <a:ext cx="7727315" cy="100139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0000"/>
          </a:bodyPr>
          <a:lstStyle>
            <a:lvl1pPr marL="69850" lvl="0" indent="0" algn="ctr">
              <a:buClr>
                <a:schemeClr val="accent1"/>
              </a:buClr>
              <a:buSzPct val="76000"/>
              <a:buFont typeface="Wingdings 2" panose="05020102010507070707" pitchFamily="18" charset="2"/>
              <a:buNone/>
              <a:defRPr/>
            </a:lvl1pPr>
            <a:lvl2pPr marL="367030" lvl="1" indent="0" algn="ctr">
              <a:buClr>
                <a:schemeClr val="accent1"/>
              </a:buClr>
              <a:buSzPct val="76000"/>
              <a:buFont typeface="Wingdings 2" panose="05020102010507070707" pitchFamily="18" charset="2"/>
              <a:buNone/>
              <a:defRPr/>
            </a:lvl2pPr>
            <a:lvl3pPr marL="685800" lvl="2" indent="0" algn="ctr">
              <a:buClr>
                <a:schemeClr val="accent1"/>
              </a:buClr>
              <a:buSzPct val="76000"/>
              <a:buFont typeface="Wingdings 2" panose="05020102010507070707" pitchFamily="18" charset="2"/>
              <a:buNone/>
              <a:defRPr/>
            </a:lvl3pPr>
            <a:lvl4pPr marL="895350" lvl="3" indent="0" algn="ctr">
              <a:buClr>
                <a:schemeClr val="accent1"/>
              </a:buClr>
              <a:buSzPct val="76000"/>
              <a:buFont typeface="Wingdings 2" panose="05020102010507070707" pitchFamily="18" charset="2"/>
              <a:buNone/>
              <a:defRPr/>
            </a:lvl4pPr>
            <a:lvl5pPr marL="1097280" lvl="4" indent="0" algn="ctr">
              <a:buClr>
                <a:schemeClr val="accent1"/>
              </a:buClr>
              <a:buSzPct val="76000"/>
              <a:buFont typeface="Wingdings 2" panose="05020102010507070707" pitchFamily="18" charset="2"/>
              <a:buNone/>
              <a:defRPr/>
            </a:lvl5pPr>
          </a:lstStyle>
          <a:p>
            <a:pPr marL="0" lvl="0" indent="0" eaLnBrk="1" hangingPunct="1">
              <a:buClr>
                <a:schemeClr val="accent1"/>
              </a:buClr>
              <a:buSzPct val="76000"/>
              <a:buFontTx/>
              <a:buNone/>
            </a:pPr>
            <a:r>
              <a:rPr lang="zh-CN" altLang="en-US" sz="4000" b="1" dirty="0">
                <a:solidFill>
                  <a:srgbClr val="0000FF"/>
                </a:solidFill>
                <a:ea typeface="华文宋体" panose="02010600040101010101" pitchFamily="2" charset="-122"/>
              </a:rPr>
              <a:t>新宝马</a:t>
            </a:r>
            <a:r>
              <a:rPr lang="en-US" altLang="zh-CN" sz="4000" b="1" dirty="0">
                <a:solidFill>
                  <a:srgbClr val="0000FF"/>
                </a:solidFill>
                <a:ea typeface="华文宋体" panose="02010600040101010101" pitchFamily="2" charset="-122"/>
              </a:rPr>
              <a:t>X5</a:t>
            </a:r>
            <a:r>
              <a:rPr lang="zh-CN" altLang="en-US" sz="4000" b="1" dirty="0">
                <a:solidFill>
                  <a:srgbClr val="0000FF"/>
                </a:solidFill>
                <a:ea typeface="华文宋体" panose="02010600040101010101" pitchFamily="2" charset="-122"/>
              </a:rPr>
              <a:t>最大输出功率达</a:t>
            </a:r>
            <a:r>
              <a:rPr lang="en-US" altLang="zh-CN" sz="4000" b="1" dirty="0">
                <a:solidFill>
                  <a:srgbClr val="0000FF"/>
                </a:solidFill>
                <a:ea typeface="华文宋体" panose="02010600040101010101" pitchFamily="2" charset="-122"/>
              </a:rPr>
              <a:t>235kW</a:t>
            </a:r>
            <a:r>
              <a:rPr lang="en-US" altLang="zh-CN" sz="7200" b="1" dirty="0">
                <a:solidFill>
                  <a:schemeClr val="accent2"/>
                </a:solidFill>
                <a:ea typeface="华文宋体" panose="02010600040101010101" pitchFamily="2" charset="-12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04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/>
          <p:nvPr/>
        </p:nvSpPr>
        <p:spPr>
          <a:xfrm>
            <a:off x="1470025" y="1628775"/>
            <a:ext cx="41719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zh-CN" altLang="zh-CN" sz="3200" dirty="0">
              <a:latin typeface="Times New Roman" panose="02020603050405020304" pitchFamily="18" charset="0"/>
            </a:endParaRPr>
          </a:p>
        </p:txBody>
      </p:sp>
      <p:sp>
        <p:nvSpPr>
          <p:cNvPr id="21508" name="Text Box 4"/>
          <p:cNvSpPr txBox="1"/>
          <p:nvPr/>
        </p:nvSpPr>
        <p:spPr>
          <a:xfrm>
            <a:off x="117475" y="4944745"/>
            <a:ext cx="475488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蓝鲸游动的功率可达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350kW</a:t>
            </a:r>
          </a:p>
        </p:txBody>
      </p:sp>
      <p:pic>
        <p:nvPicPr>
          <p:cNvPr id="25603" name="Picture 3" descr="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78600" y="0"/>
            <a:ext cx="5086985" cy="43764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0" name="Text Box 2"/>
          <p:cNvSpPr txBox="1"/>
          <p:nvPr/>
        </p:nvSpPr>
        <p:spPr>
          <a:xfrm>
            <a:off x="6961506" y="4566285"/>
            <a:ext cx="432117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  <a:ea typeface="华文楷体" panose="02010600040101010101" pitchFamily="2" charset="-122"/>
              </a:rPr>
              <a:t>电力机车功率约为 </a:t>
            </a:r>
            <a:r>
              <a:rPr lang="en-US" altLang="zh-CN" sz="3200" b="1" dirty="0">
                <a:latin typeface="Times New Roman" panose="02020603050405020304" pitchFamily="18" charset="0"/>
                <a:ea typeface="华文楷体" panose="02010600040101010101" pitchFamily="2" charset="-122"/>
              </a:rPr>
              <a:t>4200kW</a:t>
            </a:r>
          </a:p>
        </p:txBody>
      </p:sp>
      <p:pic>
        <p:nvPicPr>
          <p:cNvPr id="28675" name="Picture 2" descr="20068241435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760" y="309245"/>
            <a:ext cx="5178425" cy="40678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iveb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25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426" name="Text Box 2"/>
          <p:cNvSpPr txBox="1"/>
          <p:nvPr/>
        </p:nvSpPr>
        <p:spPr>
          <a:xfrm>
            <a:off x="1524000" y="96838"/>
            <a:ext cx="22148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方正水柱简体" pitchFamily="2" charset="-122"/>
              </a:rPr>
              <a:t>探究体验：</a:t>
            </a:r>
          </a:p>
        </p:txBody>
      </p:sp>
      <p:sp>
        <p:nvSpPr>
          <p:cNvPr id="871427" name="Text Box 3"/>
          <p:cNvSpPr txBox="1"/>
          <p:nvPr/>
        </p:nvSpPr>
        <p:spPr>
          <a:xfrm>
            <a:off x="3581400" y="228600"/>
            <a:ext cx="1964055" cy="52197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提出问题：</a:t>
            </a:r>
          </a:p>
        </p:txBody>
      </p:sp>
      <p:sp>
        <p:nvSpPr>
          <p:cNvPr id="871428" name="Text Box 4"/>
          <p:cNvSpPr txBox="1"/>
          <p:nvPr/>
        </p:nvSpPr>
        <p:spPr>
          <a:xfrm>
            <a:off x="1524000" y="762000"/>
            <a:ext cx="914400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引体向上是体育项目之一。引体向上时，双臂的拉力使身体上升，并对身体做功，请你用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体重磅、米尺、秒表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实验器材设计个方案测出某同学做引体向上的功率是多少？</a:t>
            </a:r>
          </a:p>
        </p:txBody>
      </p:sp>
      <p:sp>
        <p:nvSpPr>
          <p:cNvPr id="871429" name="Text Box 5"/>
          <p:cNvSpPr txBox="1"/>
          <p:nvPr/>
        </p:nvSpPr>
        <p:spPr>
          <a:xfrm>
            <a:off x="1981200" y="2274888"/>
            <a:ext cx="3032760" cy="52197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实验设计与步骤：</a:t>
            </a:r>
          </a:p>
        </p:txBody>
      </p:sp>
      <p:grpSp>
        <p:nvGrpSpPr>
          <p:cNvPr id="871430" name="Group 6"/>
          <p:cNvGrpSpPr/>
          <p:nvPr/>
        </p:nvGrpSpPr>
        <p:grpSpPr>
          <a:xfrm>
            <a:off x="2133600" y="4000500"/>
            <a:ext cx="3311525" cy="935038"/>
            <a:chOff x="567" y="2251"/>
            <a:chExt cx="2086" cy="589"/>
          </a:xfrm>
        </p:grpSpPr>
        <p:sp>
          <p:nvSpPr>
            <p:cNvPr id="44051" name="Text Box 7"/>
            <p:cNvSpPr txBox="1"/>
            <p:nvPr/>
          </p:nvSpPr>
          <p:spPr>
            <a:xfrm>
              <a:off x="567" y="2386"/>
              <a:ext cx="2086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dirty="0">
                  <a:solidFill>
                    <a:srgbClr val="663300"/>
                  </a:solidFill>
                  <a:latin typeface="汉仪水滴体简" pitchFamily="1" charset="-122"/>
                  <a:ea typeface="汉仪水滴体简" pitchFamily="1" charset="-122"/>
                </a:rPr>
                <a:t>原理：</a:t>
              </a:r>
            </a:p>
          </p:txBody>
        </p:sp>
        <p:graphicFrame>
          <p:nvGraphicFramePr>
            <p:cNvPr id="44052" name="Object 8"/>
            <p:cNvGraphicFramePr>
              <a:graphicFrameLocks noChangeAspect="1"/>
            </p:cNvGraphicFramePr>
            <p:nvPr/>
          </p:nvGraphicFramePr>
          <p:xfrm>
            <a:off x="1138" y="2251"/>
            <a:ext cx="964" cy="5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4" r:id="rId3" imgW="457200" imgH="393700" progId="Equation.3">
                    <p:embed/>
                  </p:oleObj>
                </mc:Choice>
                <mc:Fallback>
                  <p:oleObj r:id="rId3" imgW="457200" imgH="393700" progId="Equation.3">
                    <p:embed/>
                    <p:pic>
                      <p:nvPicPr>
                        <p:cNvPr id="0" name="图片 3078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138" y="2251"/>
                          <a:ext cx="964" cy="589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71433" name="Group 9"/>
          <p:cNvGrpSpPr/>
          <p:nvPr/>
        </p:nvGrpSpPr>
        <p:grpSpPr>
          <a:xfrm>
            <a:off x="2209800" y="4914900"/>
            <a:ext cx="2954338" cy="1104900"/>
            <a:chOff x="657" y="2875"/>
            <a:chExt cx="1861" cy="696"/>
          </a:xfrm>
        </p:grpSpPr>
        <p:grpSp>
          <p:nvGrpSpPr>
            <p:cNvPr id="44047" name="Group 10"/>
            <p:cNvGrpSpPr/>
            <p:nvPr/>
          </p:nvGrpSpPr>
          <p:grpSpPr>
            <a:xfrm>
              <a:off x="657" y="2875"/>
              <a:ext cx="1815" cy="340"/>
              <a:chOff x="657" y="2875"/>
              <a:chExt cx="1815" cy="340"/>
            </a:xfrm>
          </p:grpSpPr>
          <p:sp>
            <p:nvSpPr>
              <p:cNvPr id="44049" name="Text Box 11"/>
              <p:cNvSpPr txBox="1"/>
              <p:nvPr/>
            </p:nvSpPr>
            <p:spPr>
              <a:xfrm>
                <a:off x="657" y="2886"/>
                <a:ext cx="340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zh-CN" altLang="en-US" sz="2800" b="1" dirty="0">
                    <a:solidFill>
                      <a:srgbClr val="663300"/>
                    </a:solidFill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从</a:t>
                </a:r>
              </a:p>
            </p:txBody>
          </p:sp>
          <p:graphicFrame>
            <p:nvGraphicFramePr>
              <p:cNvPr id="44050" name="Object 12"/>
              <p:cNvGraphicFramePr>
                <a:graphicFrameLocks noChangeAspect="1"/>
              </p:cNvGraphicFramePr>
              <p:nvPr/>
            </p:nvGraphicFramePr>
            <p:xfrm>
              <a:off x="1111" y="2875"/>
              <a:ext cx="1361" cy="2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85" r:id="rId5" imgW="621665" imgH="177800" progId="Equation.3">
                      <p:embed/>
                    </p:oleObj>
                  </mc:Choice>
                  <mc:Fallback>
                    <p:oleObj r:id="rId5" imgW="621665" imgH="177800" progId="Equation.3">
                      <p:embed/>
                      <p:pic>
                        <p:nvPicPr>
                          <p:cNvPr id="0" name="图片 3080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1111" y="2875"/>
                            <a:ext cx="1361" cy="29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noFill/>
                            <a:miter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4048" name="Object 13"/>
            <p:cNvGraphicFramePr>
              <a:graphicFrameLocks noChangeAspect="1"/>
            </p:cNvGraphicFramePr>
            <p:nvPr/>
          </p:nvGraphicFramePr>
          <p:xfrm>
            <a:off x="1066" y="3247"/>
            <a:ext cx="1452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6" r:id="rId7" imgW="596900" imgH="177800" progId="Equation.3">
                    <p:embed/>
                  </p:oleObj>
                </mc:Choice>
                <mc:Fallback>
                  <p:oleObj r:id="rId7" imgW="596900" imgH="177800" progId="Equation.3">
                    <p:embed/>
                    <p:pic>
                      <p:nvPicPr>
                        <p:cNvPr id="0" name="图片 3079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066" y="3247"/>
                          <a:ext cx="1452" cy="324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71438" name="Text Box 14"/>
          <p:cNvSpPr txBox="1"/>
          <p:nvPr/>
        </p:nvSpPr>
        <p:spPr>
          <a:xfrm>
            <a:off x="5562600" y="3962400"/>
            <a:ext cx="206311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需要测时间</a:t>
            </a:r>
            <a:r>
              <a:rPr lang="en-US" altLang="zh-CN" sz="2800" b="1" i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t</a:t>
            </a:r>
          </a:p>
        </p:txBody>
      </p:sp>
      <p:sp>
        <p:nvSpPr>
          <p:cNvPr id="871439" name="Rectangle 15"/>
          <p:cNvSpPr/>
          <p:nvPr/>
        </p:nvSpPr>
        <p:spPr>
          <a:xfrm>
            <a:off x="7759700" y="3962400"/>
            <a:ext cx="16891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---</a:t>
            </a:r>
            <a:r>
              <a:rPr lang="zh-CN" altLang="en-US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秒表</a:t>
            </a:r>
          </a:p>
        </p:txBody>
      </p:sp>
      <p:sp>
        <p:nvSpPr>
          <p:cNvPr id="871440" name="Text Box 16"/>
          <p:cNvSpPr txBox="1"/>
          <p:nvPr/>
        </p:nvSpPr>
        <p:spPr>
          <a:xfrm>
            <a:off x="5588000" y="4737100"/>
            <a:ext cx="227806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需要测重力</a:t>
            </a:r>
            <a:r>
              <a:rPr lang="en-US" altLang="zh-CN" sz="2800" b="1" i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G</a:t>
            </a:r>
          </a:p>
        </p:txBody>
      </p:sp>
      <p:sp>
        <p:nvSpPr>
          <p:cNvPr id="871441" name="Rectangle 17"/>
          <p:cNvSpPr/>
          <p:nvPr/>
        </p:nvSpPr>
        <p:spPr>
          <a:xfrm>
            <a:off x="7799388" y="4660900"/>
            <a:ext cx="160591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---</a:t>
            </a:r>
            <a:r>
              <a:rPr lang="zh-CN" altLang="en-US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体重磅</a:t>
            </a:r>
          </a:p>
        </p:txBody>
      </p:sp>
      <p:sp>
        <p:nvSpPr>
          <p:cNvPr id="871442" name="Text Box 18"/>
          <p:cNvSpPr txBox="1"/>
          <p:nvPr/>
        </p:nvSpPr>
        <p:spPr>
          <a:xfrm>
            <a:off x="5562600" y="5410200"/>
            <a:ext cx="394271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需要测身体上升的高度</a:t>
            </a:r>
            <a:r>
              <a:rPr lang="en-US" altLang="zh-CN" sz="2800" b="1" i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h</a:t>
            </a:r>
          </a:p>
        </p:txBody>
      </p:sp>
      <p:sp>
        <p:nvSpPr>
          <p:cNvPr id="871443" name="Rectangle 19"/>
          <p:cNvSpPr/>
          <p:nvPr/>
        </p:nvSpPr>
        <p:spPr>
          <a:xfrm>
            <a:off x="7696200" y="5969000"/>
            <a:ext cx="2667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---</a:t>
            </a:r>
            <a:r>
              <a:rPr lang="zh-CN" altLang="en-US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米尺</a:t>
            </a:r>
            <a:r>
              <a:rPr lang="en-US" altLang="zh-CN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(</a:t>
            </a:r>
            <a:r>
              <a:rPr lang="zh-CN" altLang="en-US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刻度尺</a:t>
            </a:r>
            <a:r>
              <a:rPr lang="en-US" altLang="zh-CN" sz="2800" b="1" dirty="0">
                <a:solidFill>
                  <a:srgbClr val="6633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)</a:t>
            </a:r>
          </a:p>
        </p:txBody>
      </p:sp>
      <p:sp>
        <p:nvSpPr>
          <p:cNvPr id="871444" name="Text Box 20"/>
          <p:cNvSpPr txBox="1"/>
          <p:nvPr/>
        </p:nvSpPr>
        <p:spPr>
          <a:xfrm>
            <a:off x="1981200" y="2863850"/>
            <a:ext cx="8197850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800" b="1" dirty="0">
                <a:solidFill>
                  <a:srgbClr val="CC0099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温馨提示</a:t>
            </a:r>
            <a:r>
              <a:rPr lang="en-US" altLang="zh-CN" sz="2800" b="1" dirty="0">
                <a:solidFill>
                  <a:srgbClr val="CC0099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: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 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实验的原理是什么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? 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需要测量哪些物理量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?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如何测量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华文中宋" panose="02010600040101010101" pitchFamily="2" charset="-122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7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714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7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7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7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7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7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7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7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7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71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7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7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1426" grpId="0"/>
      <p:bldP spid="871427" grpId="0" bldLvl="0" animBg="1"/>
      <p:bldP spid="871428" grpId="0"/>
      <p:bldP spid="871429" grpId="0" bldLvl="0" animBg="1"/>
      <p:bldP spid="871438" grpId="0"/>
      <p:bldP spid="871439" grpId="0"/>
      <p:bldP spid="871440" grpId="0"/>
      <p:bldP spid="871442" grpId="0"/>
      <p:bldP spid="871443" grpId="0"/>
      <p:bldP spid="8714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401" y="2392363"/>
            <a:ext cx="8372475" cy="1322388"/>
            <a:chOff x="864" y="1248"/>
            <a:chExt cx="4752" cy="833"/>
          </a:xfrm>
        </p:grpSpPr>
        <p:sp>
          <p:nvSpPr>
            <p:cNvPr id="24590" name="Rectangle 3"/>
            <p:cNvSpPr/>
            <p:nvPr/>
          </p:nvSpPr>
          <p:spPr>
            <a:xfrm>
              <a:off x="864" y="1248"/>
              <a:ext cx="4752" cy="8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已知：</a:t>
              </a:r>
              <a:r>
                <a:rPr lang="en-US" altLang="zh-CN" sz="3200" b="1" i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t</a:t>
              </a:r>
              <a:r>
                <a:rPr lang="zh-CN" altLang="en-US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＝</a:t>
              </a:r>
              <a:r>
                <a:rPr lang="en-US" altLang="zh-CN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2min</a:t>
              </a:r>
              <a:r>
                <a:rPr lang="zh-CN" altLang="en-US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＝</a:t>
              </a:r>
              <a:r>
                <a:rPr lang="en-US" altLang="zh-CN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120s  </a:t>
              </a:r>
              <a:r>
                <a:rPr lang="en-US" altLang="zh-CN" sz="3200" b="1" i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W</a:t>
              </a:r>
              <a:r>
                <a:rPr lang="zh-CN" altLang="en-US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＝         </a:t>
              </a:r>
              <a:r>
                <a:rPr lang="en-US" altLang="zh-CN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J</a:t>
              </a:r>
            </a:p>
            <a:p>
              <a:pPr eaLnBrk="0" hangingPunct="0">
                <a:spcBef>
                  <a:spcPct val="50000"/>
                </a:spcBef>
              </a:pPr>
              <a:r>
                <a:rPr lang="zh-CN" altLang="en-US" sz="32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求：</a:t>
              </a:r>
              <a:r>
                <a:rPr lang="en-US" altLang="zh-CN" sz="3200" b="1" i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P</a:t>
              </a:r>
            </a:p>
          </p:txBody>
        </p:sp>
        <p:pic>
          <p:nvPicPr>
            <p:cNvPr id="24591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88" y="1248"/>
              <a:ext cx="768" cy="358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4579" name="Rectangle 5"/>
          <p:cNvSpPr/>
          <p:nvPr/>
        </p:nvSpPr>
        <p:spPr>
          <a:xfrm>
            <a:off x="334963" y="787400"/>
            <a:ext cx="11522075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266700" algn="just"/>
            <a:r>
              <a:rPr lang="en-US" altLang="zh-C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一台机器用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分钟</a:t>
            </a: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时间做了           </a:t>
            </a:r>
            <a:r>
              <a:rPr lang="en-US" altLang="zh-C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J</a:t>
            </a:r>
            <a:r>
              <a:rPr lang="zh-CN" altLang="en-US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的功，这台机器的功率是多少？</a:t>
            </a:r>
          </a:p>
        </p:txBody>
      </p:sp>
      <p:pic>
        <p:nvPicPr>
          <p:cNvPr id="24580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391" y="765175"/>
            <a:ext cx="1920875" cy="71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926" y="4759325"/>
            <a:ext cx="6518275" cy="1336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8" name="Rectangle 8"/>
          <p:cNvSpPr/>
          <p:nvPr/>
        </p:nvSpPr>
        <p:spPr>
          <a:xfrm>
            <a:off x="1455738" y="6126163"/>
            <a:ext cx="77136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答：这台机械的功率是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500W</a:t>
            </a: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．</a:t>
            </a:r>
          </a:p>
        </p:txBody>
      </p:sp>
      <p:sp>
        <p:nvSpPr>
          <p:cNvPr id="30729" name="Rectangle 9"/>
          <p:cNvSpPr/>
          <p:nvPr/>
        </p:nvSpPr>
        <p:spPr>
          <a:xfrm>
            <a:off x="1295400" y="3956050"/>
            <a:ext cx="9956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解：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2351088" y="3886200"/>
            <a:ext cx="2530475" cy="919163"/>
            <a:chOff x="1008" y="2448"/>
            <a:chExt cx="1856" cy="579"/>
          </a:xfrm>
        </p:grpSpPr>
        <p:sp>
          <p:nvSpPr>
            <p:cNvPr id="24588" name="Text Box 11"/>
            <p:cNvSpPr txBox="1"/>
            <p:nvPr/>
          </p:nvSpPr>
          <p:spPr>
            <a:xfrm>
              <a:off x="1008" y="2544"/>
              <a:ext cx="185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由       得</a:t>
              </a:r>
            </a:p>
          </p:txBody>
        </p:sp>
        <p:pic>
          <p:nvPicPr>
            <p:cNvPr id="24589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2" y="2448"/>
              <a:ext cx="672" cy="57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" name="文本框 3"/>
          <p:cNvSpPr txBox="1"/>
          <p:nvPr/>
        </p:nvSpPr>
        <p:spPr>
          <a:xfrm>
            <a:off x="556895" y="120015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/>
              <a:t>例题一：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/>
      <p:bldP spid="307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/>
          <p:nvPr/>
        </p:nvSpPr>
        <p:spPr>
          <a:xfrm>
            <a:off x="334963" y="787400"/>
            <a:ext cx="11522075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266700" algn="just"/>
            <a:r>
              <a:rPr lang="zh-CN" altLang="en-US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起重机用钢绳吊起一个重</a:t>
            </a:r>
            <a:r>
              <a:rPr lang="en-US" altLang="zh-CN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10000N</a:t>
            </a:r>
            <a:r>
              <a:rPr lang="zh-CN" altLang="en-US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的货物，在</a:t>
            </a:r>
            <a:r>
              <a:rPr lang="en-US" altLang="zh-CN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10s</a:t>
            </a:r>
            <a:r>
              <a:rPr lang="zh-CN" altLang="en-US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内沿竖直方向上匀速上升</a:t>
            </a:r>
            <a:r>
              <a:rPr lang="en-US" altLang="zh-CN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10m,</a:t>
            </a:r>
            <a:r>
              <a:rPr lang="zh-CN" altLang="en-US" sz="4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求：钢绳拉起重物的功率是多少？</a:t>
            </a:r>
          </a:p>
        </p:txBody>
      </p:sp>
      <p:sp>
        <p:nvSpPr>
          <p:cNvPr id="27651" name="Rectangle 3"/>
          <p:cNvSpPr/>
          <p:nvPr/>
        </p:nvSpPr>
        <p:spPr>
          <a:xfrm>
            <a:off x="1287463" y="6202363"/>
            <a:ext cx="9267825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答：钢绳拉起重物的功率为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10</a:t>
            </a:r>
            <a:r>
              <a:rPr lang="en-US" altLang="zh-CN" sz="32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W.</a:t>
            </a:r>
          </a:p>
          <a:p>
            <a:pPr eaLnBrk="0" hangingPunct="0">
              <a:spcBef>
                <a:spcPct val="50000"/>
              </a:spcBef>
            </a:pPr>
            <a:endParaRPr lang="en-US" altLang="zh-CN" sz="3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2" name="Rectangle 4"/>
          <p:cNvSpPr/>
          <p:nvPr/>
        </p:nvSpPr>
        <p:spPr>
          <a:xfrm>
            <a:off x="1452563" y="3956050"/>
            <a:ext cx="9956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解：</a:t>
            </a:r>
          </a:p>
        </p:txBody>
      </p:sp>
      <p:sp>
        <p:nvSpPr>
          <p:cNvPr id="27653" name="Text Box 5"/>
          <p:cNvSpPr txBox="1"/>
          <p:nvPr/>
        </p:nvSpPr>
        <p:spPr>
          <a:xfrm>
            <a:off x="2286000" y="3857625"/>
            <a:ext cx="734853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W=Gh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=10</a:t>
            </a:r>
            <a:r>
              <a:rPr lang="en-US" altLang="zh-CN" sz="44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en-US" altLang="zh-CN" sz="4400" b="1" dirty="0">
                <a:latin typeface="黑体" panose="02010609060101010101" pitchFamily="49" charset="-122"/>
                <a:ea typeface="黑体" panose="02010609060101010101" pitchFamily="49" charset="-122"/>
              </a:rPr>
              <a:t>N×10m=10</a:t>
            </a:r>
            <a:r>
              <a:rPr lang="en-US" altLang="zh-CN" sz="44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en-US" altLang="zh-CN" sz="44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</a:p>
        </p:txBody>
      </p:sp>
      <p:sp>
        <p:nvSpPr>
          <p:cNvPr id="27654" name="Text Box 6"/>
          <p:cNvSpPr txBox="1"/>
          <p:nvPr/>
        </p:nvSpPr>
        <p:spPr>
          <a:xfrm>
            <a:off x="-1476374" y="2708275"/>
            <a:ext cx="112918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</a:rPr>
              <a:t>已知：</a:t>
            </a:r>
            <a:r>
              <a:rPr lang="en-US" altLang="zh-CN" sz="3200" b="1" dirty="0">
                <a:latin typeface="Times New Roman" panose="02020603050405020304" pitchFamily="18" charset="0"/>
              </a:rPr>
              <a:t>G=10</a:t>
            </a:r>
            <a:r>
              <a:rPr lang="en-US" altLang="zh-CN" sz="3200" b="1" baseline="30000" dirty="0">
                <a:latin typeface="Times New Roman" panose="02020603050405020304" pitchFamily="18" charset="0"/>
              </a:rPr>
              <a:t>4</a:t>
            </a:r>
            <a:r>
              <a:rPr lang="en-US" altLang="zh-CN" sz="3200" b="1" dirty="0">
                <a:latin typeface="Times New Roman" panose="02020603050405020304" pitchFamily="18" charset="0"/>
              </a:rPr>
              <a:t>N,  t=10s</a:t>
            </a:r>
            <a:r>
              <a:rPr lang="zh-CN" altLang="en-US" sz="3200" b="1" dirty="0">
                <a:latin typeface="Times New Roman" panose="02020603050405020304" pitchFamily="18" charset="0"/>
              </a:rPr>
              <a:t>，</a:t>
            </a:r>
            <a:r>
              <a:rPr lang="en-US" altLang="zh-CN" sz="3200" b="1" dirty="0">
                <a:latin typeface="Times New Roman" panose="02020603050405020304" pitchFamily="18" charset="0"/>
              </a:rPr>
              <a:t>h=10m</a:t>
            </a:r>
          </a:p>
        </p:txBody>
      </p:sp>
      <p:sp>
        <p:nvSpPr>
          <p:cNvPr id="27655" name="Text Box 7"/>
          <p:cNvSpPr txBox="1"/>
          <p:nvPr/>
        </p:nvSpPr>
        <p:spPr>
          <a:xfrm>
            <a:off x="-1254125" y="3284538"/>
            <a:ext cx="66246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</a:rPr>
              <a:t>求：</a:t>
            </a:r>
            <a:r>
              <a:rPr lang="en-US" altLang="zh-CN" sz="3200" b="1" dirty="0">
                <a:latin typeface="Times New Roman" panose="02020603050405020304" pitchFamily="18" charset="0"/>
              </a:rPr>
              <a:t>P</a:t>
            </a:r>
          </a:p>
        </p:txBody>
      </p:sp>
      <p:sp>
        <p:nvSpPr>
          <p:cNvPr id="27656" name="Text Box 8"/>
          <p:cNvSpPr txBox="1"/>
          <p:nvPr/>
        </p:nvSpPr>
        <p:spPr>
          <a:xfrm>
            <a:off x="2205038" y="4929188"/>
            <a:ext cx="789146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P=W/t</a:t>
            </a:r>
            <a:r>
              <a:rPr lang="en-US" altLang="zh-CN" sz="4400" b="1" dirty="0">
                <a:latin typeface="Times New Roman" panose="02020603050405020304" pitchFamily="18" charset="0"/>
              </a:rPr>
              <a:t>=10</a:t>
            </a:r>
            <a:r>
              <a:rPr lang="en-US" altLang="zh-CN" sz="4400" b="1" baseline="30000" dirty="0">
                <a:latin typeface="Times New Roman" panose="02020603050405020304" pitchFamily="18" charset="0"/>
              </a:rPr>
              <a:t>5</a:t>
            </a:r>
            <a:r>
              <a:rPr lang="en-US" altLang="zh-CN" sz="4400" b="1" dirty="0">
                <a:latin typeface="Times New Roman" panose="02020603050405020304" pitchFamily="18" charset="0"/>
              </a:rPr>
              <a:t>J/10s=10</a:t>
            </a:r>
            <a:r>
              <a:rPr lang="en-US" altLang="zh-CN" sz="4400" b="1" baseline="30000" dirty="0">
                <a:latin typeface="Times New Roman" panose="02020603050405020304" pitchFamily="18" charset="0"/>
              </a:rPr>
              <a:t>4</a:t>
            </a: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56895" y="120015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/>
              <a:t>例题二：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7652" grpId="0"/>
      <p:bldP spid="27653" grpId="0"/>
      <p:bldP spid="27654" grpId="0"/>
      <p:bldP spid="27655" grpId="0"/>
      <p:bldP spid="2765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/>
          <p:nvPr/>
        </p:nvSpPr>
        <p:spPr>
          <a:xfrm>
            <a:off x="-165099" y="1052513"/>
            <a:ext cx="12690475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266700" algn="just" eaLnBrk="0" hangingPunct="0"/>
            <a:r>
              <a:rPr lang="en-US" altLang="zh-CN" sz="4000" b="1" dirty="0">
                <a:latin typeface="Times New Roman" panose="02020603050405020304" pitchFamily="18" charset="0"/>
              </a:rPr>
              <a:t>1</a:t>
            </a:r>
            <a:r>
              <a:rPr lang="zh-CN" altLang="en-US" sz="4000" b="1" dirty="0">
                <a:latin typeface="Times New Roman" panose="02020603050405020304" pitchFamily="18" charset="0"/>
              </a:rPr>
              <a:t>：使用机械做功时，下面说法正确的是： （	</a:t>
            </a:r>
            <a:r>
              <a:rPr lang="en-US" altLang="zh-CN" sz="4000" b="1" dirty="0">
                <a:latin typeface="Times New Roman" panose="02020603050405020304" pitchFamily="18" charset="0"/>
              </a:rPr>
              <a:t>)</a:t>
            </a:r>
            <a:endParaRPr lang="zh-CN" altLang="en-US" sz="4000" b="1" dirty="0">
              <a:latin typeface="Times New Roman" panose="02020603050405020304" pitchFamily="18" charset="0"/>
            </a:endParaRPr>
          </a:p>
          <a:p>
            <a:pPr indent="266700" algn="just" eaLnBrk="0" hangingPunct="0"/>
            <a:endParaRPr lang="en-US" altLang="zh-CN" sz="4000" b="1" dirty="0">
              <a:latin typeface="Times New Roman" panose="02020603050405020304" pitchFamily="18" charset="0"/>
            </a:endParaRPr>
          </a:p>
          <a:p>
            <a:pPr indent="266700" algn="just" eaLnBrk="0" hangingPunct="0"/>
            <a:r>
              <a:rPr lang="zh-CN" altLang="en-US" sz="4000" b="1" dirty="0">
                <a:latin typeface="Times New Roman" panose="02020603050405020304" pitchFamily="18" charset="0"/>
              </a:rPr>
              <a:t>（</a:t>
            </a:r>
            <a:r>
              <a:rPr lang="en-US" altLang="zh-CN" sz="4000" b="1" dirty="0">
                <a:latin typeface="Times New Roman" panose="02020603050405020304" pitchFamily="18" charset="0"/>
              </a:rPr>
              <a:t>A</a:t>
            </a:r>
            <a:r>
              <a:rPr lang="zh-CN" altLang="en-US" sz="4000" b="1" dirty="0">
                <a:latin typeface="Times New Roman" panose="02020603050405020304" pitchFamily="18" charset="0"/>
              </a:rPr>
              <a:t>）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功率大</a:t>
            </a:r>
            <a:r>
              <a:rPr lang="zh-CN" altLang="en-US" sz="4000" b="1" dirty="0">
                <a:latin typeface="Times New Roman" panose="02020603050405020304" pitchFamily="18" charset="0"/>
              </a:rPr>
              <a:t>的机器一定比功率小的机器</a:t>
            </a:r>
            <a:r>
              <a:rPr lang="zh-CN" altLang="en-US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做功多</a:t>
            </a:r>
            <a:r>
              <a:rPr lang="zh-CN" altLang="en-US" sz="4000" b="1" dirty="0">
                <a:latin typeface="Times New Roman" panose="02020603050405020304" pitchFamily="18" charset="0"/>
              </a:rPr>
              <a:t>；</a:t>
            </a:r>
          </a:p>
          <a:p>
            <a:pPr indent="266700" algn="just" eaLnBrk="0" hangingPunct="0"/>
            <a:r>
              <a:rPr lang="zh-CN" altLang="en-US" sz="4000" b="1" dirty="0">
                <a:latin typeface="Times New Roman" panose="02020603050405020304" pitchFamily="18" charset="0"/>
              </a:rPr>
              <a:t>（</a:t>
            </a:r>
            <a:r>
              <a:rPr lang="en-US" altLang="zh-CN" sz="4000" b="1" dirty="0">
                <a:latin typeface="Times New Roman" panose="02020603050405020304" pitchFamily="18" charset="0"/>
              </a:rPr>
              <a:t>B</a:t>
            </a:r>
            <a:r>
              <a:rPr lang="zh-CN" altLang="en-US" sz="4000" b="1" dirty="0">
                <a:latin typeface="Times New Roman" panose="02020603050405020304" pitchFamily="18" charset="0"/>
              </a:rPr>
              <a:t>）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功率大</a:t>
            </a:r>
            <a:r>
              <a:rPr lang="zh-CN" altLang="en-US" sz="4000" b="1" dirty="0">
                <a:latin typeface="Times New Roman" panose="02020603050405020304" pitchFamily="18" charset="0"/>
              </a:rPr>
              <a:t>的机器一定比功率小的机器做功</a:t>
            </a:r>
            <a:r>
              <a:rPr lang="zh-CN" altLang="en-US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时间少</a:t>
            </a:r>
            <a:r>
              <a:rPr lang="zh-CN" altLang="en-US" sz="4000" b="1" dirty="0">
                <a:latin typeface="Times New Roman" panose="02020603050405020304" pitchFamily="18" charset="0"/>
              </a:rPr>
              <a:t>；</a:t>
            </a:r>
          </a:p>
          <a:p>
            <a:pPr indent="266700" algn="just" eaLnBrk="0" hangingPunct="0"/>
            <a:r>
              <a:rPr lang="zh-CN" altLang="en-US" sz="4000" b="1" dirty="0">
                <a:latin typeface="Times New Roman" panose="02020603050405020304" pitchFamily="18" charset="0"/>
              </a:rPr>
              <a:t>（</a:t>
            </a:r>
            <a:r>
              <a:rPr lang="en-US" altLang="zh-CN" sz="4000" b="1" dirty="0">
                <a:latin typeface="Times New Roman" panose="02020603050405020304" pitchFamily="18" charset="0"/>
              </a:rPr>
              <a:t>C</a:t>
            </a:r>
            <a:r>
              <a:rPr lang="zh-CN" altLang="en-US" sz="4000" b="1" dirty="0">
                <a:latin typeface="Times New Roman" panose="02020603050405020304" pitchFamily="18" charset="0"/>
              </a:rPr>
              <a:t>）</a:t>
            </a: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功率小</a:t>
            </a:r>
            <a:r>
              <a:rPr lang="zh-CN" altLang="en-US" sz="4000" b="1" dirty="0">
                <a:latin typeface="Times New Roman" panose="02020603050405020304" pitchFamily="18" charset="0"/>
              </a:rPr>
              <a:t>的机器一定比功率大的机器</a:t>
            </a:r>
            <a:r>
              <a:rPr lang="zh-CN" altLang="en-US"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做功慢</a:t>
            </a:r>
            <a:r>
              <a:rPr lang="zh-CN" altLang="en-US" sz="4000" b="1" dirty="0">
                <a:latin typeface="Times New Roman" panose="02020603050405020304" pitchFamily="18" charset="0"/>
              </a:rPr>
              <a:t>；</a:t>
            </a:r>
          </a:p>
          <a:p>
            <a:pPr indent="266700" algn="just" eaLnBrk="0" hangingPunct="0"/>
            <a:r>
              <a:rPr lang="zh-CN" altLang="en-US" sz="4000" b="1" dirty="0">
                <a:latin typeface="Times New Roman" panose="02020603050405020304" pitchFamily="18" charset="0"/>
              </a:rPr>
              <a:t>（</a:t>
            </a:r>
            <a:r>
              <a:rPr lang="en-US" altLang="zh-CN" sz="4000" b="1" dirty="0">
                <a:latin typeface="Times New Roman" panose="02020603050405020304" pitchFamily="18" charset="0"/>
              </a:rPr>
              <a:t>D</a:t>
            </a:r>
            <a:r>
              <a:rPr lang="zh-CN" altLang="en-US" sz="4000" b="1" dirty="0">
                <a:latin typeface="Times New Roman" panose="02020603050405020304" pitchFamily="18" charset="0"/>
              </a:rPr>
              <a:t>）以上说法都不对．</a:t>
            </a:r>
          </a:p>
        </p:txBody>
      </p:sp>
      <p:sp>
        <p:nvSpPr>
          <p:cNvPr id="29699" name="Text Box 3"/>
          <p:cNvSpPr txBox="1"/>
          <p:nvPr/>
        </p:nvSpPr>
        <p:spPr>
          <a:xfrm>
            <a:off x="9382126" y="1071563"/>
            <a:ext cx="873125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solidFill>
                  <a:srgbClr val="FF3333"/>
                </a:solidFill>
                <a:latin typeface="Times New Roman" panose="02020603050405020304" pitchFamily="18" charset="0"/>
              </a:rPr>
              <a:t>C</a:t>
            </a:r>
            <a:r>
              <a:rPr lang="en-US" altLang="zh-C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25604" name="Picture 4" descr="练一练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463" y="0"/>
            <a:ext cx="1849438" cy="704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5" name="Picture 5" descr="天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976" y="260350"/>
            <a:ext cx="1150937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Picture 6" descr="天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820026" y="219075"/>
            <a:ext cx="1027112" cy="76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/>
          <p:nvPr/>
        </p:nvSpPr>
        <p:spPr>
          <a:xfrm>
            <a:off x="1054101" y="2276475"/>
            <a:ext cx="100361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已知：</a:t>
            </a: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V= 50m</a:t>
            </a:r>
            <a:r>
              <a:rPr lang="en-US" altLang="zh-CN" sz="2800" b="1" baseline="30000" dirty="0">
                <a:solidFill>
                  <a:srgbClr val="000000"/>
                </a:solidFill>
                <a:latin typeface="Tahoma" panose="020B0604030504040204" pitchFamily="34" charset="0"/>
              </a:rPr>
              <a:t>3</a:t>
            </a: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, ρ</a:t>
            </a:r>
            <a:r>
              <a:rPr lang="zh-CN" altLang="en-US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＝</a:t>
            </a: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1×10</a:t>
            </a:r>
            <a:r>
              <a:rPr lang="en-US" altLang="zh-CN" sz="2800" b="1" baseline="30000" dirty="0">
                <a:solidFill>
                  <a:srgbClr val="000000"/>
                </a:solidFill>
                <a:latin typeface="Tahoma" panose="020B0604030504040204" pitchFamily="34" charset="0"/>
              </a:rPr>
              <a:t>3</a:t>
            </a: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kg/m</a:t>
            </a:r>
            <a:r>
              <a:rPr lang="en-US" altLang="zh-CN" sz="2800" b="1" baseline="30000" dirty="0">
                <a:solidFill>
                  <a:srgbClr val="000000"/>
                </a:solidFill>
                <a:latin typeface="Tahoma" panose="020B0604030504040204" pitchFamily="34" charset="0"/>
              </a:rPr>
              <a:t>3</a:t>
            </a: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,</a:t>
            </a:r>
          </a:p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          h=30m, t=1h=3600s, g=10N/kg</a:t>
            </a:r>
            <a:endParaRPr lang="en-US" altLang="zh-CN" sz="2400" b="1" baseline="3000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31747" name="Text Box 3"/>
          <p:cNvSpPr txBox="1"/>
          <p:nvPr/>
        </p:nvSpPr>
        <p:spPr>
          <a:xfrm>
            <a:off x="1095375" y="3419475"/>
            <a:ext cx="30797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求：</a:t>
            </a: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w</a:t>
            </a:r>
            <a:r>
              <a:rPr lang="zh-CN" altLang="en-US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、</a:t>
            </a:r>
            <a:r>
              <a:rPr lang="en-US" altLang="zh-CN" sz="2400" b="1" dirty="0">
                <a:solidFill>
                  <a:srgbClr val="000000"/>
                </a:solidFill>
                <a:latin typeface="Tahoma" panose="020B0604030504040204" pitchFamily="34" charset="0"/>
              </a:rPr>
              <a:t>P</a:t>
            </a:r>
            <a:endParaRPr lang="en-US" altLang="zh-CN" sz="2400" b="1" baseline="30000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31748" name="Text Box 4"/>
          <p:cNvSpPr txBox="1"/>
          <p:nvPr/>
        </p:nvSpPr>
        <p:spPr>
          <a:xfrm>
            <a:off x="1022351" y="3871913"/>
            <a:ext cx="13604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3333"/>
                </a:solidFill>
                <a:latin typeface="Tahoma" panose="020B0604030504040204" pitchFamily="34" charset="0"/>
              </a:rPr>
              <a:t>解：</a:t>
            </a:r>
          </a:p>
        </p:txBody>
      </p:sp>
      <p:sp>
        <p:nvSpPr>
          <p:cNvPr id="31749" name="Text Box 5"/>
          <p:cNvSpPr txBox="1"/>
          <p:nvPr/>
        </p:nvSpPr>
        <p:spPr>
          <a:xfrm>
            <a:off x="1928813" y="4014788"/>
            <a:ext cx="89836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m=ρV</a:t>
            </a:r>
            <a:r>
              <a:rPr lang="en-US" altLang="zh-CN" sz="2400" b="1" dirty="0">
                <a:latin typeface="Tahoma" panose="020B0604030504040204" pitchFamily="34" charset="0"/>
              </a:rPr>
              <a:t>= 1×10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3</a:t>
            </a:r>
            <a:r>
              <a:rPr lang="en-US" altLang="zh-CN" sz="2400" b="1" dirty="0">
                <a:latin typeface="Tahoma" panose="020B0604030504040204" pitchFamily="34" charset="0"/>
              </a:rPr>
              <a:t>kg/m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3</a:t>
            </a:r>
            <a:r>
              <a:rPr lang="en-US" altLang="zh-CN" sz="2400" b="1" dirty="0">
                <a:latin typeface="Tahoma" panose="020B0604030504040204" pitchFamily="34" charset="0"/>
              </a:rPr>
              <a:t>× </a:t>
            </a:r>
            <a:r>
              <a:rPr lang="en-US" altLang="zh-CN" b="1" dirty="0">
                <a:latin typeface="Tahoma" panose="020B0604030504040204" pitchFamily="34" charset="0"/>
              </a:rPr>
              <a:t> </a:t>
            </a:r>
            <a:r>
              <a:rPr lang="en-US" altLang="zh-CN" sz="2400" b="1" dirty="0">
                <a:latin typeface="Tahoma" panose="020B0604030504040204" pitchFamily="34" charset="0"/>
              </a:rPr>
              <a:t>50m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3</a:t>
            </a:r>
            <a:r>
              <a:rPr lang="en-US" altLang="zh-CN" b="1" dirty="0">
                <a:latin typeface="Tahoma" panose="020B0604030504040204" pitchFamily="34" charset="0"/>
              </a:rPr>
              <a:t>=</a:t>
            </a:r>
            <a:r>
              <a:rPr lang="en-US" altLang="zh-CN" sz="2400" b="1" dirty="0">
                <a:latin typeface="Tahoma" panose="020B0604030504040204" pitchFamily="34" charset="0"/>
              </a:rPr>
              <a:t>5×10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4</a:t>
            </a:r>
            <a:r>
              <a:rPr lang="en-US" altLang="zh-CN" sz="2400" b="1" dirty="0">
                <a:latin typeface="Tahoma" panose="020B0604030504040204" pitchFamily="34" charset="0"/>
              </a:rPr>
              <a:t>kg</a:t>
            </a:r>
          </a:p>
        </p:txBody>
      </p:sp>
      <p:sp>
        <p:nvSpPr>
          <p:cNvPr id="31750" name="Text Box 6"/>
          <p:cNvSpPr txBox="1"/>
          <p:nvPr/>
        </p:nvSpPr>
        <p:spPr>
          <a:xfrm>
            <a:off x="1928813" y="4494213"/>
            <a:ext cx="89836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0000FF"/>
                </a:solidFill>
                <a:latin typeface="Tahoma" panose="020B0604030504040204" pitchFamily="34" charset="0"/>
              </a:rPr>
              <a:t>G=mg</a:t>
            </a:r>
            <a:r>
              <a:rPr lang="en-US" altLang="zh-CN" sz="2400" b="1" dirty="0">
                <a:latin typeface="Tahoma" panose="020B0604030504040204" pitchFamily="34" charset="0"/>
              </a:rPr>
              <a:t>= 5×10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4</a:t>
            </a:r>
            <a:r>
              <a:rPr lang="en-US" altLang="zh-CN" sz="2400" b="1" dirty="0">
                <a:latin typeface="Tahoma" panose="020B0604030504040204" pitchFamily="34" charset="0"/>
              </a:rPr>
              <a:t>kg×10N/kg</a:t>
            </a:r>
            <a:r>
              <a:rPr lang="en-US" altLang="zh-CN" b="1" dirty="0">
                <a:latin typeface="Tahoma" panose="020B0604030504040204" pitchFamily="34" charset="0"/>
              </a:rPr>
              <a:t>=</a:t>
            </a:r>
            <a:r>
              <a:rPr lang="en-US" altLang="zh-CN" sz="2400" b="1" dirty="0">
                <a:latin typeface="Tahoma" panose="020B0604030504040204" pitchFamily="34" charset="0"/>
              </a:rPr>
              <a:t>5×10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5</a:t>
            </a:r>
            <a:r>
              <a:rPr lang="en-US" altLang="zh-CN" sz="2400" b="1" dirty="0">
                <a:latin typeface="Tahoma" panose="020B0604030504040204" pitchFamily="34" charset="0"/>
              </a:rPr>
              <a:t>N</a:t>
            </a:r>
          </a:p>
        </p:txBody>
      </p:sp>
      <p:sp>
        <p:nvSpPr>
          <p:cNvPr id="31751" name="Text Box 7"/>
          <p:cNvSpPr txBox="1"/>
          <p:nvPr/>
        </p:nvSpPr>
        <p:spPr>
          <a:xfrm>
            <a:off x="1928813" y="4997450"/>
            <a:ext cx="89836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W=Gh</a:t>
            </a:r>
            <a:r>
              <a:rPr lang="en-US" altLang="zh-CN" sz="2400" b="1" dirty="0">
                <a:latin typeface="Tahoma" panose="020B0604030504040204" pitchFamily="34" charset="0"/>
              </a:rPr>
              <a:t>= 5×10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5</a:t>
            </a:r>
            <a:r>
              <a:rPr lang="en-US" altLang="zh-CN" sz="2400" b="1" dirty="0">
                <a:latin typeface="Tahoma" panose="020B0604030504040204" pitchFamily="34" charset="0"/>
              </a:rPr>
              <a:t>N× 30m</a:t>
            </a:r>
            <a:r>
              <a:rPr lang="en-US" altLang="zh-CN" b="1" dirty="0">
                <a:latin typeface="Tahoma" panose="020B0604030504040204" pitchFamily="34" charset="0"/>
              </a:rPr>
              <a:t>=</a:t>
            </a:r>
            <a:r>
              <a:rPr lang="en-US" altLang="zh-CN" sz="2400" b="1" dirty="0">
                <a:latin typeface="Tahoma" panose="020B0604030504040204" pitchFamily="34" charset="0"/>
              </a:rPr>
              <a:t>1.5×10</a:t>
            </a:r>
            <a:r>
              <a:rPr lang="en-US" altLang="zh-CN" sz="2800" b="1" baseline="30000" dirty="0">
                <a:latin typeface="Tahoma" panose="020B0604030504040204" pitchFamily="34" charset="0"/>
              </a:rPr>
              <a:t>7</a:t>
            </a:r>
            <a:r>
              <a:rPr lang="en-US" altLang="zh-CN" sz="2400" b="1" dirty="0">
                <a:latin typeface="Tahoma" panose="020B0604030504040204" pitchFamily="34" charset="0"/>
              </a:rPr>
              <a:t>J</a:t>
            </a:r>
          </a:p>
        </p:txBody>
      </p:sp>
      <p:sp>
        <p:nvSpPr>
          <p:cNvPr id="31752" name="Text Box 8"/>
          <p:cNvSpPr txBox="1"/>
          <p:nvPr/>
        </p:nvSpPr>
        <p:spPr>
          <a:xfrm>
            <a:off x="1336675" y="6392863"/>
            <a:ext cx="73517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ahoma" panose="020B0604030504040204" pitchFamily="34" charset="0"/>
              </a:rPr>
              <a:t>答：水泵的功率应不小于</a:t>
            </a:r>
            <a:r>
              <a:rPr lang="en-US" altLang="zh-CN" sz="2400" b="1" dirty="0">
                <a:solidFill>
                  <a:srgbClr val="FF0000"/>
                </a:solidFill>
                <a:latin typeface="Tahoma" panose="020B0604030504040204" pitchFamily="34" charset="0"/>
              </a:rPr>
              <a:t>4.2kW</a:t>
            </a:r>
            <a:r>
              <a:rPr lang="en-US" altLang="zh-CN" sz="2400" b="1" dirty="0">
                <a:latin typeface="Tahoma" panose="020B0604030504040204" pitchFamily="34" charset="0"/>
              </a:rPr>
              <a:t>.</a:t>
            </a:r>
          </a:p>
        </p:txBody>
      </p:sp>
      <p:pic>
        <p:nvPicPr>
          <p:cNvPr id="27657" name="Picture 9" descr="0031_GIF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751" y="7772400"/>
            <a:ext cx="681037" cy="525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8" name="Text Box 10"/>
          <p:cNvSpPr txBox="1"/>
          <p:nvPr/>
        </p:nvSpPr>
        <p:spPr>
          <a:xfrm>
            <a:off x="623888" y="782638"/>
            <a:ext cx="1123315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：用一台水泵把</a:t>
            </a:r>
            <a:r>
              <a:rPr lang="en-US" altLang="zh-CN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50m</a:t>
            </a:r>
            <a:r>
              <a:rPr lang="en-US" altLang="zh-CN" sz="3200" b="1" baseline="300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的水提升到距水面</a:t>
            </a:r>
            <a:r>
              <a:rPr lang="en-US" altLang="zh-CN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30m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的水箱，水泵需做多少功？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若完成这些功</a:t>
            </a:r>
            <a:r>
              <a:rPr lang="en-US" alt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 h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，这台水泵的功率是多少瓦？合多少千瓦？</a:t>
            </a:r>
            <a:endParaRPr lang="zh-CN" altLang="en-US" sz="3200" b="1" baseline="300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1755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476" y="5441950"/>
            <a:ext cx="8202612" cy="933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60" name="Picture 12" descr="练一练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463" y="9525"/>
            <a:ext cx="1849438" cy="704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61" name="Picture 13" descr="天使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1976" y="88900"/>
            <a:ext cx="1150937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62" name="Picture 14" descr="天使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820026" y="47625"/>
            <a:ext cx="1027112" cy="76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" fill="hold"/>
                                        <p:tgtEl>
                                          <p:spTgt spid="3175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8" grpId="0"/>
      <p:bldP spid="31749" grpId="0"/>
      <p:bldP spid="31750" grpId="0"/>
      <p:bldP spid="31751" grpId="0"/>
      <p:bldP spid="3175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/>
          <p:nvPr/>
        </p:nvSpPr>
        <p:spPr>
          <a:xfrm>
            <a:off x="623888" y="1143000"/>
            <a:ext cx="10823575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：抽水机每秒钟能把</a:t>
            </a:r>
            <a:r>
              <a:rPr lang="en-US" altLang="zh-CN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20kg</a:t>
            </a:r>
            <a:r>
              <a:rPr lang="zh-CN" altLang="en-US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水抽到</a:t>
            </a:r>
            <a:r>
              <a:rPr lang="en-US" altLang="zh-CN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15m</a:t>
            </a:r>
            <a:r>
              <a:rPr lang="zh-CN" altLang="en-US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高处，它</a:t>
            </a:r>
            <a:r>
              <a:rPr lang="en-US" altLang="zh-CN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30s</a:t>
            </a:r>
            <a:r>
              <a:rPr lang="zh-CN" altLang="en-US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所做的功是</a:t>
            </a:r>
            <a:r>
              <a:rPr lang="en-US" altLang="zh-CN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____J</a:t>
            </a:r>
            <a:r>
              <a:rPr lang="zh-CN" altLang="en-US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，该抽水机的功率为</a:t>
            </a:r>
            <a:r>
              <a:rPr lang="en-US" altLang="zh-CN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____W</a:t>
            </a:r>
            <a:r>
              <a:rPr lang="zh-CN" altLang="en-US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altLang="zh-CN" sz="6000" b="1" dirty="0">
                <a:latin typeface="黑体" panose="02010609060101010101" pitchFamily="49" charset="-122"/>
                <a:ea typeface="黑体" panose="02010609060101010101" pitchFamily="49" charset="-122"/>
              </a:rPr>
              <a:t>(g=10N/kg)</a:t>
            </a:r>
            <a:r>
              <a:rPr lang="zh-CN" altLang="en-US" sz="2800" b="1" dirty="0">
                <a:latin typeface="Tahoma" panose="020B0604030504040204" pitchFamily="34" charset="0"/>
              </a:rPr>
              <a:t>　</a:t>
            </a:r>
          </a:p>
        </p:txBody>
      </p:sp>
      <p:sp>
        <p:nvSpPr>
          <p:cNvPr id="32771" name="Text Box 3"/>
          <p:cNvSpPr txBox="1"/>
          <p:nvPr/>
        </p:nvSpPr>
        <p:spPr>
          <a:xfrm>
            <a:off x="881063" y="4143375"/>
            <a:ext cx="127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3333"/>
                </a:solidFill>
                <a:latin typeface="Tahoma" panose="020B0604030504040204" pitchFamily="34" charset="0"/>
              </a:rPr>
              <a:t>3000</a:t>
            </a:r>
          </a:p>
        </p:txBody>
      </p:sp>
      <p:sp>
        <p:nvSpPr>
          <p:cNvPr id="32772" name="Text Box 4"/>
          <p:cNvSpPr txBox="1"/>
          <p:nvPr/>
        </p:nvSpPr>
        <p:spPr>
          <a:xfrm>
            <a:off x="952501" y="3284538"/>
            <a:ext cx="17668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FF3333"/>
                </a:solidFill>
                <a:latin typeface="Tahoma" panose="020B0604030504040204" pitchFamily="34" charset="0"/>
              </a:rPr>
              <a:t>90000</a:t>
            </a:r>
            <a:endParaRPr lang="en-US" altLang="zh-CN" sz="2400" b="1" baseline="44000" dirty="0">
              <a:solidFill>
                <a:srgbClr val="FF3333"/>
              </a:solidFill>
              <a:latin typeface="Tahoma" panose="020B0604030504040204" pitchFamily="34" charset="0"/>
            </a:endParaRPr>
          </a:p>
        </p:txBody>
      </p:sp>
      <p:pic>
        <p:nvPicPr>
          <p:cNvPr id="28677" name="Picture 5" descr="练一练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463" y="174625"/>
            <a:ext cx="1849438" cy="704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8" name="Picture 6" descr="天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976" y="434975"/>
            <a:ext cx="1150937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9" name="Picture 7" descr="天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820026" y="393700"/>
            <a:ext cx="1027112" cy="762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/>
      <p:bldP spid="327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3"/>
          <p:cNvSpPr txBox="1"/>
          <p:nvPr/>
        </p:nvSpPr>
        <p:spPr>
          <a:xfrm>
            <a:off x="2076925" y="1714433"/>
            <a:ext cx="7914363" cy="147732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0" b="1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第四节  做功的快慢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图片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0" y="60325"/>
            <a:ext cx="5082540" cy="3746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5" name="Text Box 3"/>
          <p:cNvSpPr txBox="1"/>
          <p:nvPr/>
        </p:nvSpPr>
        <p:spPr>
          <a:xfrm>
            <a:off x="1348105" y="2737485"/>
            <a:ext cx="4574540" cy="1599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用起重机在</a:t>
            </a:r>
            <a:r>
              <a:rPr lang="en-US" altLang="zh-CN" sz="2800" b="1" dirty="0">
                <a:latin typeface="Times New Roman" panose="02020603050405020304" pitchFamily="18" charset="0"/>
              </a:rPr>
              <a:t>20s</a:t>
            </a:r>
            <a:r>
              <a:rPr lang="zh-CN" altLang="en-US" sz="2800" b="1" dirty="0">
                <a:latin typeface="Times New Roman" panose="02020603050405020304" pitchFamily="18" charset="0"/>
              </a:rPr>
              <a:t>内把重为</a:t>
            </a:r>
            <a:r>
              <a:rPr lang="en-US" altLang="zh-CN" sz="2800" b="1" dirty="0">
                <a:latin typeface="Times New Roman" panose="02020603050405020304" pitchFamily="18" charset="0"/>
              </a:rPr>
              <a:t>2000</a:t>
            </a:r>
            <a:r>
              <a:rPr lang="zh-CN" altLang="en-US" sz="2800" b="1" dirty="0">
                <a:latin typeface="Times New Roman" panose="02020603050405020304" pitchFamily="18" charset="0"/>
              </a:rPr>
              <a:t>大件建筑材料吊起</a:t>
            </a:r>
            <a:r>
              <a:rPr lang="en-US" altLang="zh-CN" sz="2800" b="1" dirty="0">
                <a:latin typeface="Times New Roman" panose="02020603050405020304" pitchFamily="18" charset="0"/>
              </a:rPr>
              <a:t>10m</a:t>
            </a:r>
          </a:p>
          <a:p>
            <a:pPr>
              <a:spcBef>
                <a:spcPct val="50000"/>
              </a:spcBef>
            </a:pPr>
            <a:endParaRPr lang="zh-CN" altLang="en-US" sz="2800" i="1" dirty="0">
              <a:latin typeface="Times New Roman" panose="02020603050405020304" pitchFamily="18" charset="0"/>
            </a:endParaRPr>
          </a:p>
        </p:txBody>
      </p:sp>
      <p:sp>
        <p:nvSpPr>
          <p:cNvPr id="3076" name="Text Box 4"/>
          <p:cNvSpPr txBox="1"/>
          <p:nvPr/>
        </p:nvSpPr>
        <p:spPr>
          <a:xfrm>
            <a:off x="7615555" y="3894773"/>
            <a:ext cx="3384550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滑轮在</a:t>
            </a:r>
            <a:r>
              <a:rPr lang="en-US" altLang="zh-CN" sz="2400" b="1" dirty="0">
                <a:latin typeface="Times New Roman" panose="02020603050405020304" pitchFamily="18" charset="0"/>
              </a:rPr>
              <a:t>10s</a:t>
            </a:r>
            <a:r>
              <a:rPr lang="zh-CN" altLang="en-US" sz="2400" b="1" dirty="0">
                <a:latin typeface="Times New Roman" panose="02020603050405020304" pitchFamily="18" charset="0"/>
              </a:rPr>
              <a:t>内把重为</a:t>
            </a:r>
            <a:r>
              <a:rPr lang="en-US" altLang="zh-CN" sz="2400" b="1" dirty="0">
                <a:latin typeface="Times New Roman" panose="02020603050405020304" pitchFamily="18" charset="0"/>
              </a:rPr>
              <a:t>200N</a:t>
            </a:r>
            <a:r>
              <a:rPr lang="zh-CN" altLang="en-US" sz="2400" b="1" dirty="0">
                <a:latin typeface="Times New Roman" panose="02020603050405020304" pitchFamily="18" charset="0"/>
              </a:rPr>
              <a:t>建筑材料吊起</a:t>
            </a:r>
            <a:r>
              <a:rPr lang="en-US" altLang="zh-CN" sz="2400" b="1" dirty="0">
                <a:latin typeface="Times New Roman" panose="02020603050405020304" pitchFamily="18" charset="0"/>
              </a:rPr>
              <a:t>10m</a:t>
            </a:r>
          </a:p>
          <a:p>
            <a:pPr>
              <a:spcBef>
                <a:spcPct val="50000"/>
              </a:spcBef>
            </a:pPr>
            <a:endParaRPr lang="zh-CN" altLang="en-US" sz="2400" i="1" dirty="0">
              <a:latin typeface="Times New Roman" panose="02020603050405020304" pitchFamily="18" charset="0"/>
            </a:endParaRPr>
          </a:p>
        </p:txBody>
      </p:sp>
      <p:pic>
        <p:nvPicPr>
          <p:cNvPr id="3077" name="Picture 3" descr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355" y="260350"/>
            <a:ext cx="3930015" cy="2320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 Box 6"/>
          <p:cNvSpPr txBox="1"/>
          <p:nvPr/>
        </p:nvSpPr>
        <p:spPr>
          <a:xfrm>
            <a:off x="1108710" y="4003675"/>
            <a:ext cx="551497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思考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：起重机和人哪个做功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多</a:t>
            </a:r>
            <a:r>
              <a:rPr lang="zh-CN" altLang="en-US" sz="2800" b="1" dirty="0">
                <a:latin typeface="Times New Roman" panose="02020603050405020304" pitchFamily="18" charset="0"/>
              </a:rPr>
              <a:t>？</a:t>
            </a:r>
          </a:p>
        </p:txBody>
      </p:sp>
      <p:sp>
        <p:nvSpPr>
          <p:cNvPr id="4103" name="Text Box 7"/>
          <p:cNvSpPr txBox="1"/>
          <p:nvPr/>
        </p:nvSpPr>
        <p:spPr>
          <a:xfrm>
            <a:off x="950595" y="4985385"/>
            <a:ext cx="5368925" cy="11684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思考</a:t>
            </a:r>
            <a:r>
              <a:rPr lang="en-US" altLang="zh-CN" sz="2800" b="1" dirty="0">
                <a:latin typeface="Times New Roman" panose="02020603050405020304" pitchFamily="18" charset="0"/>
              </a:rPr>
              <a:t>2</a:t>
            </a:r>
            <a:r>
              <a:rPr lang="zh-CN" altLang="en-US" sz="2800" b="1" dirty="0">
                <a:latin typeface="Times New Roman" panose="02020603050405020304" pitchFamily="18" charset="0"/>
              </a:rPr>
              <a:t>：起重机和人哪个做功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快</a:t>
            </a:r>
            <a:r>
              <a:rPr lang="zh-CN" altLang="en-US" sz="2800" b="1" dirty="0">
                <a:latin typeface="Times New Roman" panose="02020603050405020304" pitchFamily="18" charset="0"/>
              </a:rPr>
              <a:t>？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           为什么？</a:t>
            </a:r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260350" y="260350"/>
            <a:ext cx="1944688" cy="93503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活动１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00509281609089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" y="1125538"/>
            <a:ext cx="5235575" cy="381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3" descr="200509261854191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8663" y="1557338"/>
            <a:ext cx="5238750" cy="381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AutoShape 4"/>
          <p:cNvSpPr/>
          <p:nvPr/>
        </p:nvSpPr>
        <p:spPr>
          <a:xfrm>
            <a:off x="3143250" y="549275"/>
            <a:ext cx="3097213" cy="1871663"/>
          </a:xfrm>
          <a:prstGeom prst="wedgeEllipseCallout">
            <a:avLst>
              <a:gd name="adj1" fmla="val -61431"/>
              <a:gd name="adj2" fmla="val 2158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800" i="1" dirty="0">
                <a:solidFill>
                  <a:srgbClr val="0000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起重机做的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功多些</a:t>
            </a:r>
            <a:r>
              <a:rPr lang="zh-CN" altLang="en-US" sz="2800" i="1" dirty="0">
                <a:solidFill>
                  <a:srgbClr val="0000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，起重机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做功快</a:t>
            </a:r>
          </a:p>
        </p:txBody>
      </p:sp>
      <p:sp>
        <p:nvSpPr>
          <p:cNvPr id="5125" name="AutoShape 5"/>
          <p:cNvSpPr/>
          <p:nvPr/>
        </p:nvSpPr>
        <p:spPr>
          <a:xfrm>
            <a:off x="7104063" y="0"/>
            <a:ext cx="3168650" cy="1584325"/>
          </a:xfrm>
          <a:prstGeom prst="wedgeEllipseCallout">
            <a:avLst>
              <a:gd name="adj1" fmla="val -23699"/>
              <a:gd name="adj2" fmla="val 78056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800" i="1" dirty="0">
                <a:solidFill>
                  <a:srgbClr val="0000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人做功花费的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时间少</a:t>
            </a:r>
            <a:r>
              <a:rPr lang="zh-CN" altLang="en-US" sz="2800" i="1" dirty="0">
                <a:solidFill>
                  <a:srgbClr val="0000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，人</a:t>
            </a:r>
            <a:r>
              <a:rPr lang="zh-CN" alt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做功快</a:t>
            </a:r>
          </a:p>
        </p:txBody>
      </p:sp>
      <p:sp>
        <p:nvSpPr>
          <p:cNvPr id="5126" name="Text Box 6"/>
          <p:cNvSpPr txBox="1"/>
          <p:nvPr/>
        </p:nvSpPr>
        <p:spPr>
          <a:xfrm>
            <a:off x="3000375" y="4581525"/>
            <a:ext cx="6696075" cy="16300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你同意他们的观点吗？</a:t>
            </a:r>
          </a:p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你的观点是怎样的？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ldLvl="0" animBg="1"/>
      <p:bldP spid="5125" grpId="0" bldLvl="0" animBg="1"/>
      <p:bldP spid="51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524000" y="549275"/>
            <a:ext cx="7047230" cy="17532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algn="l" defTabSz="914400" eaLnBrk="1" hangingPunct="1">
              <a:buClrTx/>
              <a:buSzTx/>
              <a:defRPr/>
            </a:pPr>
            <a:r>
              <a:rPr kumimoji="0" lang="zh-CN" altLang="en-US" sz="5400" b="1" kern="1200" cap="none" spc="0" normalizeH="0" baseline="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方正水柱简体" pitchFamily="2" charset="-122"/>
                <a:cs typeface="+mn-cs"/>
              </a:rPr>
              <a:t>比较物体做功快慢时，</a:t>
            </a:r>
          </a:p>
          <a:p>
            <a:pPr marR="0" algn="l" defTabSz="914400" eaLnBrk="1" hangingPunct="1">
              <a:buClrTx/>
              <a:buSzTx/>
              <a:defRPr/>
            </a:pPr>
            <a:r>
              <a:rPr kumimoji="0" lang="zh-CN" altLang="en-US" sz="5400" b="1" kern="1200" cap="none" spc="0" normalizeH="0" baseline="0" noProof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方正水柱简体" pitchFamily="2" charset="-122"/>
                <a:cs typeface="+mn-cs"/>
              </a:rPr>
              <a:t>必须考虑两个因素：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927350" y="2708275"/>
            <a:ext cx="447103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algn="l" defTabSz="914400" eaLnBrk="1" hangingPunct="1">
              <a:buClrTx/>
              <a:buSzTx/>
              <a:defRPr/>
            </a:pPr>
            <a:r>
              <a:rPr kumimoji="0" lang="zh-CN" altLang="en-US" sz="32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方正黄草简体" pitchFamily="2" charset="-122"/>
                <a:ea typeface="方正黄草简体" pitchFamily="2" charset="-122"/>
                <a:cs typeface="+mn-cs"/>
              </a:rPr>
              <a:t>一是：物体做了多少功</a:t>
            </a:r>
            <a:r>
              <a:rPr kumimoji="0" lang="en-US" sz="32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方正黄草简体" pitchFamily="2" charset="-122"/>
                <a:ea typeface="方正黄草简体" pitchFamily="2" charset="-122"/>
                <a:cs typeface="+mn-cs"/>
              </a:rPr>
              <a:t>W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640013" y="4076700"/>
            <a:ext cx="487934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algn="l" defTabSz="914400" eaLnBrk="1" hangingPunct="1">
              <a:buClrTx/>
              <a:buSzTx/>
              <a:defRPr/>
            </a:pPr>
            <a:r>
              <a:rPr kumimoji="0" lang="zh-CN" altLang="en-US" sz="32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方正黄草简体" pitchFamily="2" charset="-122"/>
                <a:ea typeface="方正黄草简体" pitchFamily="2" charset="-122"/>
                <a:cs typeface="+mn-cs"/>
              </a:rPr>
              <a:t>二是：物体做功用的时间</a:t>
            </a:r>
            <a:r>
              <a:rPr kumimoji="0" lang="en-US" sz="3200" b="1" kern="1200" cap="none" spc="0" normalizeH="0" baseline="0" noProof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方正黄草简体" pitchFamily="2" charset="-122"/>
                <a:ea typeface="方正黄草简体" pitchFamily="2" charset="-122"/>
                <a:cs typeface="+mn-cs"/>
              </a:rPr>
              <a:t>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ldLvl="0" animBg="1"/>
      <p:bldP spid="614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/>
          <p:nvPr/>
        </p:nvSpPr>
        <p:spPr>
          <a:xfrm>
            <a:off x="1524000" y="5013325"/>
            <a:ext cx="9144000" cy="583565"/>
          </a:xfrm>
          <a:prstGeom prst="rect">
            <a:avLst/>
          </a:prstGeom>
          <a:solidFill>
            <a:srgbClr val="99CC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</a:rPr>
              <a:t>     同学们还记得怎样表示一个物体运动的快慢吗</a:t>
            </a:r>
            <a:r>
              <a:rPr lang="en-US" altLang="zh-CN" sz="3200" b="1" dirty="0">
                <a:latin typeface="Times New Roman" panose="02020603050405020304" pitchFamily="18" charset="0"/>
              </a:rPr>
              <a:t>?</a:t>
            </a:r>
            <a:r>
              <a:rPr lang="en-US" altLang="zh-CN" sz="2400" b="1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171" name="Text Box 3"/>
          <p:cNvSpPr txBox="1"/>
          <p:nvPr/>
        </p:nvSpPr>
        <p:spPr>
          <a:xfrm>
            <a:off x="1524000" y="5805488"/>
            <a:ext cx="9144000" cy="645160"/>
          </a:xfrm>
          <a:prstGeom prst="rect">
            <a:avLst/>
          </a:prstGeom>
          <a:solidFill>
            <a:srgbClr val="99CCFF"/>
          </a:solidFill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要比较物体做功的快慢可采用什么方法？</a:t>
            </a:r>
            <a:endParaRPr lang="zh-CN" alt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992313" y="1412875"/>
            <a:ext cx="4043362" cy="3446463"/>
          </a:xfrm>
        </p:spPr>
      </p:pic>
      <p:pic>
        <p:nvPicPr>
          <p:cNvPr id="6149" name="Picture 5" descr="U508P115DT200609221350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463" y="1412875"/>
            <a:ext cx="4097337" cy="3455988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50" name="Text Box 6"/>
          <p:cNvSpPr txBox="1"/>
          <p:nvPr/>
        </p:nvSpPr>
        <p:spPr>
          <a:xfrm>
            <a:off x="1524000" y="0"/>
            <a:ext cx="6769100" cy="1322070"/>
          </a:xfrm>
          <a:prstGeom prst="rect">
            <a:avLst/>
          </a:prstGeom>
          <a:solidFill>
            <a:srgbClr val="99CCFF"/>
          </a:solidFill>
          <a:ln w="381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3399"/>
                </a:solidFill>
                <a:latin typeface="Times New Roman" panose="02020603050405020304" pitchFamily="18" charset="0"/>
              </a:rPr>
              <a:t>讨论</a:t>
            </a:r>
            <a:r>
              <a:rPr lang="zh-CN" altLang="en-US" sz="3200" b="1" dirty="0">
                <a:latin typeface="Times New Roman" panose="02020603050405020304" pitchFamily="18" charset="0"/>
              </a:rPr>
              <a:t>：用什么方法可以方便准确地</a:t>
            </a:r>
          </a:p>
          <a:p>
            <a:pPr algn="l" eaLnBrk="1" hangingPunct="1">
              <a:spcBef>
                <a:spcPct val="50000"/>
              </a:spcBef>
            </a:pPr>
            <a:r>
              <a:rPr lang="zh-CN" altLang="en-US" sz="3200" b="1" dirty="0">
                <a:latin typeface="Times New Roman" panose="02020603050405020304" pitchFamily="18" charset="0"/>
              </a:rPr>
              <a:t>             表示物体做功的快慢呢？</a:t>
            </a:r>
            <a:r>
              <a:rPr lang="zh-CN" altLang="en-US" sz="2400" b="1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ldLvl="0" animBg="1"/>
      <p:bldP spid="717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/>
          <p:nvPr/>
        </p:nvSpPr>
        <p:spPr>
          <a:xfrm>
            <a:off x="334433" y="165100"/>
            <a:ext cx="4800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如何比较运动的快慢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20485" name="Text Box 5"/>
          <p:cNvSpPr txBox="1"/>
          <p:nvPr/>
        </p:nvSpPr>
        <p:spPr>
          <a:xfrm>
            <a:off x="6953251" y="190500"/>
            <a:ext cx="489796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如何比较做功的快慢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34433" y="933451"/>
            <a:ext cx="4762500" cy="165100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方法一：</a:t>
            </a:r>
            <a:r>
              <a:rPr kumimoji="0" lang="zh-CN" altLang="en-US" sz="3200" b="1" kern="1200" cap="none" spc="0" normalizeH="0" baseline="0" noProof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时间相同</a:t>
            </a:r>
            <a:r>
              <a:rPr kumimoji="0" lang="en-US" altLang="zh-CN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 dirty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比较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运动路程的多少</a:t>
            </a:r>
            <a:r>
              <a:rPr kumimoji="0" lang="en-US" altLang="zh-CN" sz="3200" b="1" kern="1200" cap="none" spc="0" normalizeH="0" baseline="0" noProof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路程长的</a:t>
            </a: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运动快</a:t>
            </a:r>
            <a:r>
              <a:rPr kumimoji="0" lang="zh-CN" altLang="en-US" sz="3735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85751" y="4572000"/>
            <a:ext cx="4904317" cy="15684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方法二：</a:t>
            </a:r>
            <a:r>
              <a:rPr kumimoji="0" lang="zh-CN" altLang="en-US" sz="3200" b="1" kern="1200" cap="none" spc="0" normalizeH="0" baseline="0" noProof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路程相同</a:t>
            </a:r>
            <a:r>
              <a:rPr kumimoji="0" lang="en-US" altLang="zh-CN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 dirty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比较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运动时间多少</a:t>
            </a:r>
            <a:r>
              <a:rPr kumimoji="0" lang="en-US" altLang="zh-CN" sz="3200" b="1" kern="1200" cap="none" spc="0" normalizeH="0" baseline="0" noProof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用时少的运动快。</a:t>
            </a:r>
          </a:p>
        </p:txBody>
      </p:sp>
      <p:sp>
        <p:nvSpPr>
          <p:cNvPr id="20488" name="Text Box 8"/>
          <p:cNvSpPr txBox="1"/>
          <p:nvPr/>
        </p:nvSpPr>
        <p:spPr>
          <a:xfrm>
            <a:off x="285751" y="2948517"/>
            <a:ext cx="4995333" cy="2021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比较单位时间内通过的路程</a:t>
            </a:r>
            <a:r>
              <a:rPr lang="en-US" altLang="zh-CN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路程长的运动快</a:t>
            </a:r>
            <a:r>
              <a:rPr lang="zh-CN" altLang="en-US" sz="3735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endParaRPr lang="en-US" altLang="zh-CN" sz="3735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489" name="Text Box 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6864351" y="836084"/>
            <a:ext cx="4897967" cy="243078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方法一：</a:t>
            </a:r>
            <a:r>
              <a:rPr kumimoji="0" lang="zh-CN" altLang="en-US" sz="3200" b="1" kern="1200" cap="none" spc="0" normalizeH="0" baseline="0" noProof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时间相同</a:t>
            </a:r>
            <a:r>
              <a:rPr kumimoji="0" lang="en-US" altLang="zh-CN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比较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做功的多少</a:t>
            </a:r>
            <a:r>
              <a:rPr kumimoji="0" lang="zh-CN" altLang="en-US" sz="3200" b="1" kern="1200" cap="none" spc="0" normalizeH="0" baseline="0" noProof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</a:t>
            </a: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做功多的做功快。</a:t>
            </a:r>
          </a:p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endParaRPr kumimoji="0" lang="en-US" altLang="zh-CN" sz="3735" b="1" kern="1200" cap="none" spc="0" normalizeH="0" baseline="0" noProof="0" dirty="0"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0490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7048500" y="4476751"/>
            <a:ext cx="4563533" cy="15684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方法二</a:t>
            </a:r>
            <a:r>
              <a:rPr kumimoji="0" lang="en-US" altLang="zh-CN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r>
              <a:rPr kumimoji="0" lang="zh-CN" altLang="en-US" sz="3200" b="1" kern="1200" cap="none" spc="0" normalizeH="0" baseline="0" noProof="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做的功相同</a:t>
            </a:r>
            <a:r>
              <a:rPr kumimoji="0" lang="en-US" altLang="zh-CN" sz="3200" b="1" kern="1200" cap="none" spc="0" normalizeH="0" baseline="0" noProof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比较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做功时间多少</a:t>
            </a:r>
            <a:r>
              <a:rPr kumimoji="0" lang="zh-CN" altLang="en-US" sz="3200" b="1" kern="1200" cap="none" spc="0" normalizeH="0" baseline="0" noProof="0">
                <a:effectLst>
                  <a:outerShdw blurRad="38100" dist="38100" dir="2700000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</a:t>
            </a:r>
            <a:r>
              <a:rPr kumimoji="0" lang="zh-CN" altLang="en-US" sz="3200" b="1" kern="1200" cap="none" spc="0" normalizeH="0" baseline="0" noProof="0" dirty="0"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用时少的做功快。</a:t>
            </a:r>
          </a:p>
        </p:txBody>
      </p:sp>
      <p:sp>
        <p:nvSpPr>
          <p:cNvPr id="20491" name="Text Box 11">
            <a:hlinkClick r:id="rId3" action="ppaction://hlinksldjump"/>
          </p:cNvPr>
          <p:cNvSpPr txBox="1"/>
          <p:nvPr/>
        </p:nvSpPr>
        <p:spPr>
          <a:xfrm>
            <a:off x="6959600" y="2853267"/>
            <a:ext cx="489796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比较单位时间内所做的功，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做功多的做功快。</a:t>
            </a:r>
            <a:endParaRPr lang="en-US" altLang="zh-CN" sz="32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20493" name="AutoShape 13"/>
          <p:cNvSpPr/>
          <p:nvPr/>
        </p:nvSpPr>
        <p:spPr>
          <a:xfrm flipV="1">
            <a:off x="5334000" y="1428751"/>
            <a:ext cx="1238251" cy="190500"/>
          </a:xfrm>
          <a:prstGeom prst="notchedRightArrow">
            <a:avLst>
              <a:gd name="adj1" fmla="val 50000"/>
              <a:gd name="adj2" fmla="val 141224"/>
            </a:avLst>
          </a:prstGeom>
          <a:solidFill>
            <a:srgbClr val="FFCC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20494" name="AutoShape 14"/>
          <p:cNvSpPr/>
          <p:nvPr/>
        </p:nvSpPr>
        <p:spPr>
          <a:xfrm>
            <a:off x="5429251" y="3429000"/>
            <a:ext cx="1238249" cy="190500"/>
          </a:xfrm>
          <a:prstGeom prst="notchedRightArrow">
            <a:avLst>
              <a:gd name="adj1" fmla="val 50000"/>
              <a:gd name="adj2" fmla="val 141314"/>
            </a:avLst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20495" name="AutoShape 15"/>
          <p:cNvSpPr/>
          <p:nvPr/>
        </p:nvSpPr>
        <p:spPr>
          <a:xfrm>
            <a:off x="5334000" y="5143500"/>
            <a:ext cx="1238251" cy="190500"/>
          </a:xfrm>
          <a:prstGeom prst="notchedRightArrow">
            <a:avLst>
              <a:gd name="adj1" fmla="val 50000"/>
              <a:gd name="adj2" fmla="val 125004"/>
            </a:avLst>
          </a:prstGeom>
          <a:solidFill>
            <a:srgbClr val="99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095751" y="3429000"/>
            <a:ext cx="1824567" cy="7480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265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速度</a:t>
            </a:r>
            <a:endParaRPr lang="zh-CN" altLang="en-US" sz="4265" dirty="0">
              <a:latin typeface="Arial" panose="020B0604020202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223500" y="3333751"/>
            <a:ext cx="1344084" cy="7480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265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功率</a:t>
            </a:r>
            <a:endParaRPr lang="zh-CN" altLang="en-US" sz="4265" dirty="0">
              <a:latin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0487" grpId="0"/>
      <p:bldP spid="20488" grpId="0"/>
      <p:bldP spid="20489" grpId="0"/>
      <p:bldP spid="20490" grpId="0"/>
      <p:bldP spid="20491" grpId="0"/>
      <p:bldP spid="20493" grpId="0" bldLvl="0" animBg="1"/>
      <p:bldP spid="20494" grpId="0" bldLvl="0" animBg="1"/>
      <p:bldP spid="20495" grpId="0" bldLvl="0" animBg="1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/>
          <p:nvPr/>
        </p:nvSpPr>
        <p:spPr>
          <a:xfrm>
            <a:off x="831851" y="142875"/>
            <a:ext cx="102997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引入</a:t>
            </a: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功率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这一物理量，来表示</a:t>
            </a:r>
            <a:r>
              <a:rPr lang="zh-CN" altLang="en-US" sz="3200" b="1" dirty="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做功的快慢</a:t>
            </a:r>
          </a:p>
        </p:txBody>
      </p:sp>
      <p:sp>
        <p:nvSpPr>
          <p:cNvPr id="8197" name="Text Box 5"/>
          <p:cNvSpPr txBox="1"/>
          <p:nvPr/>
        </p:nvSpPr>
        <p:spPr>
          <a:xfrm>
            <a:off x="1068387" y="1196975"/>
            <a:ext cx="10028238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latin typeface="Arial" panose="020B0604020202020204" pitchFamily="34" charset="0"/>
                <a:ea typeface="黑体" panose="02010609060101010101" pitchFamily="49" charset="-122"/>
              </a:rPr>
              <a:t>1.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定义：在物理学中，把一段时间内做的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功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与做功所用的这段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时间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的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比</a:t>
            </a: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叫做</a:t>
            </a:r>
            <a:r>
              <a:rPr lang="zh-CN" altLang="en-US" sz="4000" b="1" dirty="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功率，</a:t>
            </a:r>
            <a:r>
              <a:rPr lang="zh-CN" altLang="en-US" sz="3600" b="1" dirty="0">
                <a:latin typeface="Arial" panose="020B0604020202020204" pitchFamily="34" charset="0"/>
                <a:ea typeface="黑体" panose="02010609060101010101" pitchFamily="49" charset="-122"/>
              </a:rPr>
              <a:t>用</a:t>
            </a:r>
            <a:r>
              <a:rPr lang="en-US" altLang="zh-CN" sz="48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p</a:t>
            </a:r>
            <a:r>
              <a:rPr lang="zh-CN" altLang="en-US" sz="3600" b="1" dirty="0">
                <a:latin typeface="Arial" panose="020B0604020202020204" pitchFamily="34" charset="0"/>
                <a:ea typeface="黑体" panose="02010609060101010101" pitchFamily="49" charset="-122"/>
              </a:rPr>
              <a:t>来表示</a:t>
            </a:r>
          </a:p>
        </p:txBody>
      </p:sp>
      <p:grpSp>
        <p:nvGrpSpPr>
          <p:cNvPr id="2" name="Group 12"/>
          <p:cNvGrpSpPr>
            <a:grpSpLocks noChangeAspect="1"/>
          </p:cNvGrpSpPr>
          <p:nvPr/>
        </p:nvGrpSpPr>
        <p:grpSpPr>
          <a:xfrm>
            <a:off x="7212013" y="2286000"/>
            <a:ext cx="2585314" cy="1903057"/>
            <a:chOff x="3021" y="2194"/>
            <a:chExt cx="1326" cy="1004"/>
          </a:xfrm>
        </p:grpSpPr>
        <p:sp>
          <p:nvSpPr>
            <p:cNvPr id="15378" name="AutoShape 11"/>
            <p:cNvSpPr>
              <a:spLocks noChangeAspect="1" noTextEdit="1"/>
            </p:cNvSpPr>
            <p:nvPr/>
          </p:nvSpPr>
          <p:spPr>
            <a:xfrm>
              <a:off x="3324" y="2375"/>
              <a:ext cx="991" cy="714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9" name="Rectangle 14"/>
            <p:cNvSpPr/>
            <p:nvPr/>
          </p:nvSpPr>
          <p:spPr>
            <a:xfrm>
              <a:off x="4123" y="2711"/>
              <a:ext cx="78" cy="487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lstStyle/>
            <a:p>
              <a:r>
                <a:rPr lang="en-US" altLang="zh-CN" sz="6000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zh-CN" sz="6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80" name="Rectangle 15"/>
            <p:cNvSpPr/>
            <p:nvPr/>
          </p:nvSpPr>
          <p:spPr>
            <a:xfrm>
              <a:off x="4086" y="2194"/>
              <a:ext cx="261" cy="4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6000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w</a:t>
              </a:r>
              <a:endParaRPr lang="en-US" altLang="zh-CN" sz="6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81" name="Rectangle 16"/>
            <p:cNvSpPr/>
            <p:nvPr/>
          </p:nvSpPr>
          <p:spPr>
            <a:xfrm>
              <a:off x="3458" y="2458"/>
              <a:ext cx="195" cy="4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6000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zh-CN" sz="6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82" name="Rectangle 17"/>
            <p:cNvSpPr/>
            <p:nvPr/>
          </p:nvSpPr>
          <p:spPr>
            <a:xfrm>
              <a:off x="3695" y="2463"/>
              <a:ext cx="215" cy="4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6000" dirty="0">
                  <a:solidFill>
                    <a:srgbClr val="FF0000"/>
                  </a:solidFill>
                  <a:latin typeface="Symbol" panose="05050102010706020507" pitchFamily="18" charset="2"/>
                </a:rPr>
                <a:t>=</a:t>
              </a:r>
              <a:endParaRPr lang="en-US" altLang="zh-CN" sz="60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83" name="Rectangle 18"/>
            <p:cNvSpPr/>
            <p:nvPr/>
          </p:nvSpPr>
          <p:spPr>
            <a:xfrm>
              <a:off x="3021" y="2478"/>
              <a:ext cx="228" cy="2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3500" dirty="0">
                  <a:solidFill>
                    <a:srgbClr val="000000"/>
                  </a:solidFill>
                  <a:latin typeface="宋体" panose="02010600030101010101" pitchFamily="2" charset="-122"/>
                </a:rPr>
                <a:t>即</a:t>
              </a:r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8213" name="Line 21"/>
          <p:cNvSpPr/>
          <p:nvPr/>
        </p:nvSpPr>
        <p:spPr>
          <a:xfrm>
            <a:off x="4667251" y="3429000"/>
            <a:ext cx="1635125" cy="0"/>
          </a:xfrm>
          <a:prstGeom prst="line">
            <a:avLst/>
          </a:prstGeom>
          <a:ln w="762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3" name="Group 25"/>
          <p:cNvGrpSpPr/>
          <p:nvPr/>
        </p:nvGrpSpPr>
        <p:grpSpPr>
          <a:xfrm>
            <a:off x="1016001" y="2571750"/>
            <a:ext cx="5051424" cy="1695450"/>
            <a:chOff x="340" y="2478"/>
            <a:chExt cx="3183" cy="1068"/>
          </a:xfrm>
        </p:grpSpPr>
        <p:sp>
          <p:nvSpPr>
            <p:cNvPr id="15374" name="Rectangle 9"/>
            <p:cNvSpPr/>
            <p:nvPr/>
          </p:nvSpPr>
          <p:spPr>
            <a:xfrm>
              <a:off x="340" y="2750"/>
              <a:ext cx="2359" cy="48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dirty="0">
                  <a:latin typeface="Times New Roman" panose="02020603050405020304" pitchFamily="18" charset="0"/>
                </a:rPr>
                <a:t>2.</a:t>
              </a:r>
              <a:r>
                <a:rPr lang="zh-CN" altLang="en-US" sz="3200" b="1" dirty="0">
                  <a:latin typeface="Times New Roman" panose="02020603050405020304" pitchFamily="18" charset="0"/>
                </a:rPr>
                <a:t>表达式：</a:t>
              </a:r>
              <a:r>
                <a:rPr lang="zh-CN" altLang="en-US" sz="4400" b="1" dirty="0">
                  <a:latin typeface="Times New Roman" panose="02020603050405020304" pitchFamily="18" charset="0"/>
                  <a:ea typeface="黑体" panose="02010609060101010101" pitchFamily="49" charset="-122"/>
                </a:rPr>
                <a:t>功率</a:t>
              </a:r>
              <a:r>
                <a:rPr lang="zh-CN" altLang="en-US" sz="4000" b="1" dirty="0">
                  <a:latin typeface="Times New Roman" panose="02020603050405020304" pitchFamily="18" charset="0"/>
                </a:rPr>
                <a:t>＝</a:t>
              </a:r>
              <a:r>
                <a:rPr lang="zh-CN" altLang="en-US" sz="3200" b="1" dirty="0">
                  <a:latin typeface="Times New Roman" panose="02020603050405020304" pitchFamily="18" charset="0"/>
                </a:rPr>
                <a:t>  </a:t>
              </a:r>
            </a:p>
          </p:txBody>
        </p:sp>
        <p:sp>
          <p:nvSpPr>
            <p:cNvPr id="15375" name="AutoShape 19"/>
            <p:cNvSpPr>
              <a:spLocks noChangeAspect="1" noTextEdit="1"/>
            </p:cNvSpPr>
            <p:nvPr/>
          </p:nvSpPr>
          <p:spPr>
            <a:xfrm>
              <a:off x="2744" y="3022"/>
              <a:ext cx="196" cy="221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6" name="Rectangle 22"/>
            <p:cNvSpPr/>
            <p:nvPr/>
          </p:nvSpPr>
          <p:spPr>
            <a:xfrm>
              <a:off x="2880" y="3158"/>
              <a:ext cx="643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40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时间</a:t>
              </a:r>
              <a:endPara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5377" name="Rectangle 23"/>
            <p:cNvSpPr/>
            <p:nvPr/>
          </p:nvSpPr>
          <p:spPr>
            <a:xfrm>
              <a:off x="2959" y="2478"/>
              <a:ext cx="354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zh-CN" altLang="en-US" sz="4400" b="1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功</a:t>
              </a:r>
              <a:endParaRPr lang="zh-CN" altLang="en-US" sz="44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8216" name="Line 24"/>
          <p:cNvSpPr/>
          <p:nvPr/>
        </p:nvSpPr>
        <p:spPr>
          <a:xfrm>
            <a:off x="9167813" y="3357563"/>
            <a:ext cx="817563" cy="0"/>
          </a:xfrm>
          <a:prstGeom prst="line">
            <a:avLst/>
          </a:prstGeom>
          <a:ln w="762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" name="矩形 17"/>
          <p:cNvSpPr/>
          <p:nvPr/>
        </p:nvSpPr>
        <p:spPr>
          <a:xfrm>
            <a:off x="1095375" y="4786313"/>
            <a:ext cx="130429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lang="zh-CN" altLang="en-US" sz="32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单位</a:t>
            </a:r>
          </a:p>
        </p:txBody>
      </p:sp>
      <p:sp>
        <p:nvSpPr>
          <p:cNvPr id="19" name="AutoShape 10"/>
          <p:cNvSpPr/>
          <p:nvPr/>
        </p:nvSpPr>
        <p:spPr>
          <a:xfrm>
            <a:off x="2452688" y="4714875"/>
            <a:ext cx="384175" cy="838200"/>
          </a:xfrm>
          <a:prstGeom prst="leftBrace">
            <a:avLst>
              <a:gd name="adj1" fmla="val 22909"/>
              <a:gd name="adj2" fmla="val 50000"/>
            </a:avLst>
          </a:prstGeom>
          <a:noFill/>
          <a:ln w="38100" cap="flat" cmpd="sng">
            <a:solidFill>
              <a:srgbClr val="FF33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881313" y="4500563"/>
            <a:ext cx="43129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ahoma" panose="020B0604030504040204" pitchFamily="34" charset="0"/>
              </a:rPr>
              <a:t>国际单位：瓦特 ，符号 </a:t>
            </a:r>
            <a:r>
              <a:rPr lang="en-US" altLang="zh-CN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W</a:t>
            </a:r>
          </a:p>
        </p:txBody>
      </p:sp>
      <p:sp>
        <p:nvSpPr>
          <p:cNvPr id="21" name="矩形 20"/>
          <p:cNvSpPr/>
          <p:nvPr/>
        </p:nvSpPr>
        <p:spPr>
          <a:xfrm>
            <a:off x="7662863" y="4487863"/>
            <a:ext cx="187642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 b="1" dirty="0">
                <a:latin typeface="Times New Roman" panose="02020603050405020304" pitchFamily="18" charset="0"/>
              </a:rPr>
              <a:t>1W</a:t>
            </a:r>
            <a:r>
              <a:rPr lang="zh-CN" altLang="en-US" sz="3200" b="1" dirty="0">
                <a:latin typeface="Times New Roman" panose="02020603050405020304" pitchFamily="18" charset="0"/>
              </a:rPr>
              <a:t>＝</a:t>
            </a:r>
            <a:r>
              <a:rPr lang="en-US" altLang="zh-CN" sz="3200" b="1" dirty="0">
                <a:latin typeface="Times New Roman" panose="02020603050405020304" pitchFamily="18" charset="0"/>
              </a:rPr>
              <a:t>1J/s</a:t>
            </a:r>
          </a:p>
        </p:txBody>
      </p:sp>
      <p:sp>
        <p:nvSpPr>
          <p:cNvPr id="22" name="矩形 21"/>
          <p:cNvSpPr/>
          <p:nvPr/>
        </p:nvSpPr>
        <p:spPr>
          <a:xfrm>
            <a:off x="2809876" y="5143500"/>
            <a:ext cx="663257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ahoma" panose="020B0604030504040204" pitchFamily="34" charset="0"/>
              </a:rPr>
              <a:t>常用单位：千瓦 （</a:t>
            </a:r>
            <a:r>
              <a:rPr lang="en-US" altLang="zh-CN" sz="2800" b="1" dirty="0">
                <a:solidFill>
                  <a:srgbClr val="CC0000"/>
                </a:solidFill>
                <a:latin typeface="Tahoma" panose="020B0604030504040204" pitchFamily="34" charset="0"/>
              </a:rPr>
              <a:t>k W</a:t>
            </a:r>
            <a:r>
              <a:rPr lang="zh-CN" altLang="en-US" sz="2800" b="1" dirty="0">
                <a:latin typeface="Tahoma" panose="020B0604030504040204" pitchFamily="34" charset="0"/>
              </a:rPr>
              <a:t>）、兆瓦（</a:t>
            </a:r>
            <a:r>
              <a:rPr lang="en-US" altLang="zh-CN" sz="2800" b="1" dirty="0">
                <a:solidFill>
                  <a:srgbClr val="CC0000"/>
                </a:solidFill>
                <a:latin typeface="Tahoma" panose="020B0604030504040204" pitchFamily="34" charset="0"/>
              </a:rPr>
              <a:t>MW</a:t>
            </a:r>
            <a:r>
              <a:rPr lang="zh-CN" altLang="en-US" sz="2800" b="1" dirty="0">
                <a:latin typeface="Tahoma" panose="020B0604030504040204" pitchFamily="34" charset="0"/>
              </a:rPr>
              <a:t>）</a:t>
            </a:r>
          </a:p>
        </p:txBody>
      </p:sp>
      <p:sp>
        <p:nvSpPr>
          <p:cNvPr id="23" name="矩形 22"/>
          <p:cNvSpPr/>
          <p:nvPr/>
        </p:nvSpPr>
        <p:spPr>
          <a:xfrm>
            <a:off x="3024188" y="6000750"/>
            <a:ext cx="527685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千瓦＝</a:t>
            </a:r>
            <a:r>
              <a:rPr lang="en-US" altLang="zh-CN" sz="2800" b="1" dirty="0">
                <a:latin typeface="Times New Roman" panose="02020603050405020304" pitchFamily="18" charset="0"/>
              </a:rPr>
              <a:t>1000</a:t>
            </a:r>
            <a:r>
              <a:rPr lang="zh-CN" altLang="en-US" sz="2800" b="1" dirty="0">
                <a:latin typeface="Times New Roman" panose="02020603050405020304" pitchFamily="18" charset="0"/>
              </a:rPr>
              <a:t>瓦        </a:t>
            </a:r>
            <a:r>
              <a:rPr lang="en-US" altLang="zh-CN" sz="2800" b="1" dirty="0">
                <a:latin typeface="Times New Roman" panose="02020603050405020304" pitchFamily="18" charset="0"/>
              </a:rPr>
              <a:t>1</a:t>
            </a:r>
            <a:r>
              <a:rPr lang="zh-CN" altLang="en-US" sz="2800" b="1" dirty="0">
                <a:latin typeface="Times New Roman" panose="02020603050405020304" pitchFamily="18" charset="0"/>
              </a:rPr>
              <a:t>兆瓦＝</a:t>
            </a:r>
            <a:r>
              <a:rPr lang="en-US" altLang="zh-CN" sz="2800" b="1" dirty="0">
                <a:latin typeface="Times New Roman" panose="02020603050405020304" pitchFamily="18" charset="0"/>
              </a:rPr>
              <a:t>10</a:t>
            </a:r>
            <a:r>
              <a:rPr lang="en-US" altLang="zh-CN" sz="2800" b="1" baseline="60000" dirty="0">
                <a:latin typeface="Times New Roman" panose="02020603050405020304" pitchFamily="18" charset="0"/>
              </a:rPr>
              <a:t>6</a:t>
            </a:r>
            <a:r>
              <a:rPr lang="zh-CN" altLang="en-US" sz="2800" b="1" dirty="0">
                <a:latin typeface="Times New Roman" panose="02020603050405020304" pitchFamily="18" charset="0"/>
              </a:rPr>
              <a:t>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18" grpId="0"/>
      <p:bldP spid="19" grpId="0" bldLvl="0" animBg="1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/>
          <p:nvPr/>
        </p:nvSpPr>
        <p:spPr>
          <a:xfrm>
            <a:off x="4464050" y="404813"/>
            <a:ext cx="7031037" cy="53232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姓</a:t>
            </a:r>
            <a:r>
              <a:rPr lang="zh-CN" altLang="en-US" sz="2800" b="1" dirty="0">
                <a:solidFill>
                  <a:srgbClr val="FF3333"/>
                </a:solidFill>
                <a:latin typeface="Arial" panose="020B0604020202020204" pitchFamily="34" charset="0"/>
              </a:rPr>
              <a:t> </a:t>
            </a:r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名</a:t>
            </a:r>
            <a:r>
              <a:rPr lang="en-US" altLang="zh-CN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:</a:t>
            </a:r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詹姆斯</a:t>
            </a:r>
            <a:r>
              <a:rPr lang="en-US" altLang="zh-CN" sz="2800" b="1" dirty="0">
                <a:solidFill>
                  <a:srgbClr val="FF3333"/>
                </a:solidFill>
                <a:latin typeface="Arial" panose="020B0604020202020204" pitchFamily="34" charset="0"/>
              </a:rPr>
              <a:t>·</a:t>
            </a:r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瓦特</a:t>
            </a:r>
            <a:r>
              <a:rPr lang="zh-CN" altLang="en-US" sz="2800" dirty="0">
                <a:solidFill>
                  <a:srgbClr val="FF3333"/>
                </a:solidFill>
                <a:latin typeface="Tahoma" panose="020B0604030504040204" pitchFamily="34" charset="0"/>
              </a:rPr>
              <a:t> </a:t>
            </a:r>
            <a:endParaRPr lang="zh-CN" altLang="en-US" sz="2800" b="1" dirty="0">
              <a:solidFill>
                <a:srgbClr val="FF3333"/>
              </a:solidFill>
              <a:latin typeface="Tahoma" panose="020B0604030504040204" pitchFamily="34" charset="0"/>
            </a:endParaRPr>
          </a:p>
          <a:p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国</a:t>
            </a:r>
            <a:r>
              <a:rPr lang="zh-CN" altLang="en-US" sz="2800" b="1" dirty="0">
                <a:solidFill>
                  <a:srgbClr val="FF3333"/>
                </a:solidFill>
                <a:latin typeface="Arial" panose="020B0604020202020204" pitchFamily="34" charset="0"/>
              </a:rPr>
              <a:t> </a:t>
            </a:r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籍</a:t>
            </a:r>
            <a:r>
              <a:rPr lang="en-US" altLang="zh-CN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:</a:t>
            </a:r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英国</a:t>
            </a:r>
          </a:p>
          <a:p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出生年代</a:t>
            </a:r>
            <a:r>
              <a:rPr lang="en-US" altLang="zh-CN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:1736</a:t>
            </a:r>
          </a:p>
          <a:p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成就：蒸汽机</a:t>
            </a:r>
            <a:r>
              <a:rPr lang="zh-CN" altLang="en-US" sz="2800" b="1" dirty="0">
                <a:solidFill>
                  <a:srgbClr val="FF3333"/>
                </a:solidFill>
                <a:latin typeface="Arial" panose="020B0604020202020204" pitchFamily="34" charset="0"/>
              </a:rPr>
              <a:t>  </a:t>
            </a:r>
            <a:r>
              <a:rPr lang="zh-CN" altLang="en-US" sz="2400" b="1" dirty="0">
                <a:solidFill>
                  <a:srgbClr val="6600FF"/>
                </a:solidFill>
                <a:latin typeface="Tahoma" panose="020B0604030504040204" pitchFamily="34" charset="0"/>
              </a:rPr>
              <a:t> </a:t>
            </a:r>
          </a:p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英国物理学家，世界公认的蒸汽机发明家。他的创造精神、超人的才能和不懈的钻研为后人留下了宝贵的精神和物质财富。瓦特改进、发明的蒸汽机是对近代科学和生产的巨大贡献，具有划时代的意义，它导致了第一次工业技术革命的兴起，极大的推进了社会生产力的发展。后人为了纪念这位伟大的发明家，把功率的单位定为</a:t>
            </a: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“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瓦特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”.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pic>
        <p:nvPicPr>
          <p:cNvPr id="16387" name="Picture 3" descr="w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1" y="692150"/>
            <a:ext cx="3668712" cy="3529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Text Box 4"/>
          <p:cNvSpPr txBox="1"/>
          <p:nvPr/>
        </p:nvSpPr>
        <p:spPr>
          <a:xfrm>
            <a:off x="831851" y="4581525"/>
            <a:ext cx="3357562" cy="116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瓦特</a:t>
            </a:r>
            <a:r>
              <a:rPr lang="zh-CN" altLang="en-US" sz="2800" dirty="0">
                <a:latin typeface="Tahoma" panose="020B0604030504040204" pitchFamily="34" charset="0"/>
              </a:rPr>
              <a:t> </a:t>
            </a:r>
            <a:r>
              <a:rPr lang="en-US" altLang="zh-CN" sz="2800" b="1" dirty="0">
                <a:solidFill>
                  <a:srgbClr val="6600FF"/>
                </a:solidFill>
                <a:latin typeface="Tahoma" panose="020B0604030504040204" pitchFamily="34" charset="0"/>
              </a:rPr>
              <a:t>James Watt</a:t>
            </a:r>
          </a:p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FF3333"/>
                </a:solidFill>
                <a:latin typeface="Tahoma" panose="020B0604030504040204" pitchFamily="34" charset="0"/>
              </a:rPr>
              <a:t>1736~1819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17711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general"/>
  <p:tag name="KSO_WM_SLIDE_BK_DARK_LIGHT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general"/>
  <p:tag name="KSO_WM_SLIDE_BK_DARK_LIGHT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general"/>
  <p:tag name="KSO_WM_SLIDE_BK_DARK_LIGHT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general"/>
  <p:tag name="KSO_WM_SLIDE_BK_DARK_LIGHT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general"/>
  <p:tag name="KSO_WM_SLIDE_BK_DARK_LIGHT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UNIT_BK_DARK_LIGHT" val="2"/>
  <p:tag name="KSO_WM_SLIDE_BACKGROUND_TYPE" val="frame"/>
  <p:tag name="KSO_WM_SLIDE_BK_DARK_LIGHT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frame"/>
  <p:tag name="KSO_WM_SLIDE_BK_DARK_LIGHT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frame"/>
  <p:tag name="KSO_WM_SLIDE_BK_DARK_LIGHT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leftRight"/>
  <p:tag name="KSO_WM_SLIDE_BK_DARK_LIGHT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leftRight"/>
  <p:tag name="KSO_WM_SLIDE_BK_DARK_LIGHT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leftRight"/>
  <p:tag name="KSO_WM_SLIDE_BK_DARK_LIGHT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leftRight"/>
  <p:tag name="KSO_WM_SLIDE_BK_DARK_LIGHT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leftRight"/>
  <p:tag name="KSO_WM_SLIDE_BK_DARK_LIGHT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leftRight"/>
  <p:tag name="KSO_WM_SLIDE_BK_DARK_LIGHT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leftRight"/>
  <p:tag name="KSO_WM_SLIDE_BK_DARK_LIGHT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topBottom"/>
  <p:tag name="KSO_WM_SLIDE_BK_DARK_LIGHT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topBottom"/>
  <p:tag name="KSO_WM_SLIDE_BK_DARK_LIGHT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topBottom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topBottom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topBottom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topBottom"/>
  <p:tag name="KSO_WM_SLIDE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topBottom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bottomTop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bottomTop"/>
  <p:tag name="KSO_WM_SLIDE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bottomTop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bottomTop"/>
  <p:tag name="KSO_WM_SLIDE_BK_DARK_LIGHT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bottomTop"/>
  <p:tag name="KSO_WM_SLIDE_BK_DARK_LIGHT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bottomTop"/>
  <p:tag name="KSO_WM_SLIDE_BK_DARK_LIGHT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bottomTop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17711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navigation"/>
  <p:tag name="KSO_WM_SLIDE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navigation"/>
  <p:tag name="KSO_WM_SLIDE_BK_DARK_LIGHT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navigation"/>
  <p:tag name="KSO_WM_SLIDE_BK_DARK_LIGHT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navigation"/>
  <p:tag name="KSO_WM_SLIDE_BK_DARK_LIGHT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navigation"/>
  <p:tag name="KSO_WM_SLIDE_BK_DARK_LIGHT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navigation"/>
  <p:tag name="KSO_WM_SLIDE_BK_DARK_LIGHT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2"/>
  <p:tag name="KSO_WM_SLIDE_BACKGROUND_TYPE" val="belt"/>
  <p:tag name="KSO_WM_SLIDE_BK_DARK_LIGHT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SLIDE_BK_DARK_LIGHT" val="1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belt"/>
  <p:tag name="KSO_WM_SLIDE_BK_DARK_LIGHT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belt"/>
  <p:tag name="KSO_WM_SLIDE_BK_DARK_LIGHT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7711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7711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7711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177,&quot;width&quot;:7235}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876601276"/>
  <p:tag name="KSO_WM_UNIT_PLACING_PICTURE_USER_VIEWPORT" val="{&quot;height&quot;:5146,&quot;width&quot;:9085}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804642372"/>
  <p:tag name="KSO_WM_UNIT_PLACING_PICTURE_USER_VIEWPORT" val="{&quot;height&quot;:6577,&quot;width&quot;:672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COMBINE_RELATE_SLIDE_ID" val="background20176429_1"/>
  <p:tag name="KSO_WM_TEMPLATE_CATEGORY" val="custom"/>
  <p:tag name="KSO_WM_TEMPLATE_INDEX" val="20177118"/>
  <p:tag name="KSO_WM_TEMPLATE_SUBCATEGORY" val="0"/>
  <p:tag name="KSO_WM_TEMPLATE_THUMBS_INDEX" val="1、5、8、11、14、19、25、28、29、30、32"/>
  <p:tag name="KSO_WM_TEMPLATE_MASTER_TYPE" val="1"/>
  <p:tag name="KSO_WM_TEMPLATE_COLOR_TYPE" val="1"/>
  <p:tag name="KSO_WM_TEMPLATE_MASTER_THUMB_INDEX" val="1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UNIT_LARGE_SHAPE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  <p:tag name="KSO_WM_UNIT_LARGE_SHAPE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自定义 116">
      <a:dk1>
        <a:srgbClr val="000000"/>
      </a:dk1>
      <a:lt1>
        <a:srgbClr val="FFFFFF"/>
      </a:lt1>
      <a:dk2>
        <a:srgbClr val="A4D5CF"/>
      </a:dk2>
      <a:lt2>
        <a:srgbClr val="DFF4F2"/>
      </a:lt2>
      <a:accent1>
        <a:srgbClr val="3C8178"/>
      </a:accent1>
      <a:accent2>
        <a:srgbClr val="007B87"/>
      </a:accent2>
      <a:accent3>
        <a:srgbClr val="007297"/>
      </a:accent3>
      <a:accent4>
        <a:srgbClr val="12659F"/>
      </a:accent4>
      <a:accent5>
        <a:srgbClr val="4F5296"/>
      </a:accent5>
      <a:accent6>
        <a:srgbClr val="783C81"/>
      </a:accent6>
      <a:hlink>
        <a:srgbClr val="658BD5"/>
      </a:hlink>
      <a:folHlink>
        <a:srgbClr val="9F69A3"/>
      </a:folHlink>
    </a:clrScheme>
    <a:fontScheme name="自定义 1">
      <a:majorFont>
        <a:latin typeface="微软雅黑"/>
        <a:ea typeface="汉仪旗黑-85S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843</Words>
  <Application>Microsoft Office PowerPoint</Application>
  <PresentationFormat>自定义</PresentationFormat>
  <Paragraphs>124</Paragraphs>
  <Slides>19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1" baseType="lpstr">
      <vt:lpstr>Office 主题​​</vt:lpstr>
      <vt:lpstr>Microsoft 公式 3.0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User</cp:lastModifiedBy>
  <cp:revision>1</cp:revision>
  <dcterms:created xsi:type="dcterms:W3CDTF">2019-12-18T07:59:00Z</dcterms:created>
  <dcterms:modified xsi:type="dcterms:W3CDTF">2020-02-05T06:05:33Z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2052-11.1.0.9305</vt:lpwstr>
  </property>
</Properties>
</file>