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68" r:id="rId14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313" autoAdjust="0"/>
  </p:normalViewPr>
  <p:slideViewPr>
    <p:cSldViewPr snapToGrid="0">
      <p:cViewPr>
        <p:scale>
          <a:sx n="75" d="100"/>
          <a:sy n="75" d="100"/>
        </p:scale>
        <p:origin x="-1896" y="-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175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CN" sz="72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11.4 </a:t>
            </a:r>
            <a:r>
              <a:rPr lang="en-US" altLang="zh-CN" sz="72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 </a:t>
            </a:r>
            <a:r>
              <a:rPr lang="zh-CN" altLang="en-US" sz="72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核能</a:t>
            </a:r>
            <a:r>
              <a:rPr lang="zh-CN" altLang="en-US" sz="72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zh-CN" altLang="en-US" sz="720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</a:br>
            <a:endParaRPr lang="zh-CN" altLang="en-US" sz="72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-95250"/>
            <a:ext cx="10515600" cy="1270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三、核聚变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174750"/>
            <a:ext cx="10515600" cy="5002213"/>
          </a:xfrm>
          <a:prstGeom prst="rect">
            <a:avLst/>
          </a:prstGeom>
        </p:spPr>
        <p:txBody>
          <a:bodyPr/>
          <a:lstStyle/>
          <a:p>
            <a:r>
              <a:rPr lang="en-US" altLang="zh-CN" sz="3600" b="1"/>
              <a:t>1</a:t>
            </a:r>
            <a:r>
              <a:rPr lang="zh-CN" altLang="en-US" sz="3600" b="1"/>
              <a:t>、聚变：轻原子核结合成较重的原子核。</a:t>
            </a:r>
          </a:p>
        </p:txBody>
      </p:sp>
      <p:pic>
        <p:nvPicPr>
          <p:cNvPr id="13318" name="Picture 6" descr="18-图片-19 核聚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385" y="1847850"/>
            <a:ext cx="4191000" cy="3162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975360" y="2327910"/>
            <a:ext cx="524637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同位素：  具有相同质子数，</a:t>
            </a:r>
          </a:p>
          <a:p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不同中子数的原子。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38835" y="3472815"/>
            <a:ext cx="525335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/>
              <a:t>氢的同位素有：</a:t>
            </a:r>
          </a:p>
          <a:p>
            <a:r>
              <a:rPr lang="zh-CN" altLang="en-US" sz="3200" b="1"/>
              <a:t> 氕原子、氘原子、氚原子。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80060" y="5169535"/>
            <a:ext cx="753237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/>
              <a:t>特殊结论：原子核也有只由质子组成的。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894888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z="4000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思考</a:t>
            </a:r>
            <a:r>
              <a:rPr lang="zh-CN" altLang="en-US" sz="4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zh-CN" altLang="en-US" sz="3600"/>
              <a:t>核聚变反应的发生容易吗？请阅读课本     </a:t>
            </a:r>
            <a:r>
              <a:rPr lang="en-US" altLang="zh-CN" sz="3600"/>
              <a:t>P52</a:t>
            </a:r>
            <a:r>
              <a:rPr lang="zh-CN" altLang="en-US" sz="3600"/>
              <a:t>最后一自然段。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401763"/>
            <a:ext cx="10515600" cy="4775200"/>
          </a:xfrm>
          <a:prstGeom prst="rect">
            <a:avLst/>
          </a:prstGeom>
        </p:spPr>
        <p:txBody>
          <a:bodyPr/>
          <a:lstStyle/>
          <a:p>
            <a:endParaRPr lang="en-US" altLang="zh-CN" sz="36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zh-CN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、热核反应</a:t>
            </a:r>
          </a:p>
          <a:p>
            <a:r>
              <a:rPr lang="en-US" altLang="zh-CN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、应用：</a:t>
            </a:r>
          </a:p>
          <a:p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氢弹</a:t>
            </a:r>
          </a:p>
          <a:p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可控核聚变</a:t>
            </a:r>
          </a:p>
          <a:p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处在研究中。  </a:t>
            </a:r>
          </a:p>
        </p:txBody>
      </p:sp>
      <p:pic>
        <p:nvPicPr>
          <p:cNvPr id="6" name="Picture 2" descr="E:\初三未完成的工作\第十四章能源的开发和利用\资料\１９６７年６月１７日，中国第一颗氢弹爆炸试验成功。中国从第一颗原子弹爆炸至第一颗氢弹试验成功，仅用了两年零八个月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3130" y="1401445"/>
            <a:ext cx="3279140" cy="42335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578" name="Picture 2" descr="http://hiphotos.baidu.com/humanrebirthplan/pic/item/ebf5c812d7329ff6f7039e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34984" y="1401435"/>
            <a:ext cx="4333852" cy="43338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idx="4294967295"/>
          </p:nvPr>
        </p:nvSpPr>
        <p:spPr>
          <a:xfrm>
            <a:off x="1624013" y="1052513"/>
            <a:ext cx="10567987" cy="5040312"/>
          </a:xfrm>
        </p:spPr>
        <p:txBody>
          <a:bodyPr vert="horz" wrap="square" lIns="91440" tIns="45720" rIns="91440" bIns="45720" anchor="t">
            <a:normAutofit fontScale="97500"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endParaRPr lang="zh-CN" altLang="en-US" sz="4000" b="1" dirty="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CN" sz="4000" b="1" dirty="0"/>
              <a:t>1.</a:t>
            </a:r>
            <a:r>
              <a:rPr lang="zh-CN" altLang="en-US" sz="4000" b="1" dirty="0"/>
              <a:t>从核能到电能，下列能量转化过程中正确的途径是（      ）</a:t>
            </a: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zh-CN" sz="4000" b="1" dirty="0"/>
              <a:t>A</a:t>
            </a:r>
            <a:r>
              <a:rPr lang="zh-CN" altLang="en-US" sz="4000" b="1" dirty="0"/>
              <a:t>、核能→机械能→内能→电能</a:t>
            </a: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zh-CN" sz="4000" b="1" dirty="0"/>
              <a:t>B</a:t>
            </a:r>
            <a:r>
              <a:rPr lang="zh-CN" altLang="en-US" sz="4000" b="1" dirty="0"/>
              <a:t>、核能→内能→机械能→电能</a:t>
            </a: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zh-CN" sz="4000" b="1" dirty="0"/>
              <a:t>C</a:t>
            </a:r>
            <a:r>
              <a:rPr lang="zh-CN" altLang="en-US" sz="4000" b="1" dirty="0"/>
              <a:t>、核能→内能→电能</a:t>
            </a:r>
          </a:p>
          <a:p>
            <a:pPr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zh-CN" sz="4000" b="1" dirty="0"/>
              <a:t>D</a:t>
            </a:r>
            <a:r>
              <a:rPr lang="zh-CN" altLang="en-US" sz="4000" b="1" dirty="0"/>
              <a:t>、核能→电能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063750" y="549275"/>
            <a:ext cx="2036763" cy="8299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隶书" pitchFamily="2" charset="-122"/>
                <a:cs typeface="+mn-cs"/>
              </a:rPr>
              <a:t>练习</a:t>
            </a:r>
          </a:p>
        </p:txBody>
      </p:sp>
      <p:sp>
        <p:nvSpPr>
          <p:cNvPr id="30724" name="Text Box 4"/>
          <p:cNvSpPr txBox="1"/>
          <p:nvPr/>
        </p:nvSpPr>
        <p:spPr>
          <a:xfrm>
            <a:off x="2285048" y="2416810"/>
            <a:ext cx="4333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</a:rPr>
              <a:t>B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230313" y="682625"/>
            <a:ext cx="10567987" cy="5387975"/>
          </a:xfrm>
        </p:spPr>
        <p:txBody>
          <a:bodyPr vert="horz" wrap="square" lIns="91440" tIns="45720" rIns="91440" bIns="45720" numCol="1" anchor="t" anchorCtr="0" compatLnSpc="1">
            <a:normAutofit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、核能是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发生变化的过程中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释放出的能量，它又叫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能。获得核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能的两条途径是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和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endParaRPr kumimoji="0" lang="en-US" altLang="zh-CN" sz="41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核电站是利用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</a:t>
            </a:r>
            <a:r>
              <a:rPr kumimoji="0" lang="en-US" altLang="zh-CN" sz="41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  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的能量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来发电的。它的优点是只需消耗很少的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/>
            </a:pP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，就可以产生大量的</a:t>
            </a:r>
            <a:r>
              <a:rPr kumimoji="0" lang="en-US" altLang="zh-CN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</a:t>
            </a:r>
            <a:r>
              <a:rPr kumimoji="0" lang="zh-CN" altLang="en-US" sz="41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能。</a:t>
            </a:r>
          </a:p>
        </p:txBody>
      </p:sp>
      <p:sp>
        <p:nvSpPr>
          <p:cNvPr id="32771" name="Rectangle 3"/>
          <p:cNvSpPr/>
          <p:nvPr/>
        </p:nvSpPr>
        <p:spPr>
          <a:xfrm>
            <a:off x="8543608" y="2171224"/>
            <a:ext cx="161099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en-US" altLang="zh-CN" sz="3200" b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zh-CN" altLang="en-US" sz="3200" b="1" dirty="0">
                <a:solidFill>
                  <a:srgbClr val="FF0066"/>
                </a:solidFill>
                <a:latin typeface="Times New Roman" pitchFamily="18" charset="0"/>
              </a:rPr>
              <a:t>核聚变 </a:t>
            </a:r>
          </a:p>
        </p:txBody>
      </p:sp>
      <p:sp>
        <p:nvSpPr>
          <p:cNvPr id="32772" name="Rectangle 4"/>
          <p:cNvSpPr/>
          <p:nvPr/>
        </p:nvSpPr>
        <p:spPr>
          <a:xfrm>
            <a:off x="6846888" y="1136968"/>
            <a:ext cx="110109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600" b="1" dirty="0">
                <a:solidFill>
                  <a:srgbClr val="FF0066"/>
                </a:solidFill>
                <a:latin typeface="Times New Roman" pitchFamily="18" charset="0"/>
              </a:rPr>
              <a:t>原子</a:t>
            </a:r>
          </a:p>
        </p:txBody>
      </p:sp>
      <p:sp>
        <p:nvSpPr>
          <p:cNvPr id="32773" name="Rectangle 5"/>
          <p:cNvSpPr/>
          <p:nvPr/>
        </p:nvSpPr>
        <p:spPr>
          <a:xfrm>
            <a:off x="4046538" y="522923"/>
            <a:ext cx="2224405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rgbClr val="FF0066"/>
                </a:solidFill>
                <a:latin typeface="Times New Roman" pitchFamily="18" charset="0"/>
              </a:rPr>
              <a:t>原子核结构</a:t>
            </a:r>
          </a:p>
        </p:txBody>
      </p:sp>
      <p:sp>
        <p:nvSpPr>
          <p:cNvPr id="32774" name="Rectangle 6"/>
          <p:cNvSpPr/>
          <p:nvPr/>
        </p:nvSpPr>
        <p:spPr>
          <a:xfrm>
            <a:off x="5208588" y="2170748"/>
            <a:ext cx="1814195" cy="58356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3200" b="1" dirty="0">
                <a:solidFill>
                  <a:srgbClr val="FF0066"/>
                </a:solidFill>
                <a:latin typeface="Times New Roman" pitchFamily="18" charset="0"/>
              </a:rPr>
              <a:t>    </a:t>
            </a:r>
            <a:r>
              <a:rPr lang="zh-CN" altLang="en-US" sz="3200" b="1" dirty="0">
                <a:solidFill>
                  <a:srgbClr val="FF0066"/>
                </a:solidFill>
                <a:latin typeface="Times New Roman" pitchFamily="18" charset="0"/>
              </a:rPr>
              <a:t>核裂变</a:t>
            </a:r>
          </a:p>
        </p:txBody>
      </p:sp>
      <p:sp>
        <p:nvSpPr>
          <p:cNvPr id="32775" name="Rectangle 7"/>
          <p:cNvSpPr/>
          <p:nvPr/>
        </p:nvSpPr>
        <p:spPr>
          <a:xfrm>
            <a:off x="5335905" y="3225007"/>
            <a:ext cx="4895850" cy="521970"/>
          </a:xfrm>
          <a:prstGeom prst="rect">
            <a:avLst/>
          </a:prstGeom>
          <a:noFill/>
          <a:ln w="9525">
            <a:noFill/>
          </a:ln>
        </p:spPr>
        <p:txBody>
          <a:bodyPr anchor="ctr">
            <a:spAutoFit/>
          </a:bodyPr>
          <a:lstStyle/>
          <a:p>
            <a:r>
              <a:rPr lang="zh-CN" altLang="en-US" sz="2800" b="1" dirty="0">
                <a:solidFill>
                  <a:srgbClr val="FF0066"/>
                </a:solidFill>
                <a:latin typeface="Times New Roman" pitchFamily="18" charset="0"/>
              </a:rPr>
              <a:t>原子核裂变的链式反应所产生 </a:t>
            </a:r>
          </a:p>
        </p:txBody>
      </p:sp>
      <p:sp>
        <p:nvSpPr>
          <p:cNvPr id="32776" name="Rectangle 8"/>
          <p:cNvSpPr/>
          <p:nvPr/>
        </p:nvSpPr>
        <p:spPr>
          <a:xfrm>
            <a:off x="1779588" y="4620102"/>
            <a:ext cx="161099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r>
              <a:rPr lang="zh-CN" altLang="en-US" sz="3200" b="1" dirty="0">
                <a:solidFill>
                  <a:srgbClr val="FF0066"/>
                </a:solidFill>
                <a:latin typeface="Times New Roman" pitchFamily="18" charset="0"/>
              </a:rPr>
              <a:t> 核燃料 </a:t>
            </a:r>
          </a:p>
        </p:txBody>
      </p:sp>
      <p:sp>
        <p:nvSpPr>
          <p:cNvPr id="32777" name="Text Box 9"/>
          <p:cNvSpPr txBox="1"/>
          <p:nvPr/>
        </p:nvSpPr>
        <p:spPr>
          <a:xfrm>
            <a:off x="9170353" y="4620260"/>
            <a:ext cx="6477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solidFill>
                  <a:srgbClr val="FF0066"/>
                </a:solidFill>
                <a:latin typeface="Times New Roman" pitchFamily="18" charset="0"/>
              </a:rPr>
              <a:t>电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32772" grpId="0"/>
      <p:bldP spid="32773" grpId="0"/>
      <p:bldP spid="32774" grpId="0"/>
      <p:bldP spid="32775" grpId="0"/>
      <p:bldP spid="32776" grpId="0"/>
      <p:bldP spid="327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130175"/>
            <a:ext cx="10515600" cy="814388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复习：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944563"/>
            <a:ext cx="10515600" cy="4351337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1</a:t>
            </a:r>
            <a:r>
              <a:rPr lang="zh-CN" altLang="en-US"/>
              <a:t>、请你概括性地描述：物质组成的情况？</a:t>
            </a:r>
          </a:p>
          <a:p>
            <a:endParaRPr lang="zh-CN" altLang="en-US"/>
          </a:p>
        </p:txBody>
      </p:sp>
      <p:pic>
        <p:nvPicPr>
          <p:cNvPr id="4" name="Picture 7" descr="无标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2010" y="1830388"/>
            <a:ext cx="4730750" cy="4575175"/>
          </a:xfrm>
          <a:prstGeom prst="rect">
            <a:avLst/>
          </a:prstGeom>
          <a:noFill/>
          <a:ln w="76200" cap="flat" cmpd="sng">
            <a:solidFill>
              <a:srgbClr val="9999FF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5" name="Picture 11" descr="3 cop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2768" y="4006215"/>
            <a:ext cx="228600" cy="223838"/>
          </a:xfrm>
          <a:prstGeom prst="rect">
            <a:avLst/>
          </a:prstGeom>
          <a:noFill/>
          <a:ln w="28575" cap="flat" cmpd="sng">
            <a:solidFill>
              <a:srgbClr val="9999FF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6" name="文本框 5"/>
          <p:cNvSpPr txBox="1"/>
          <p:nvPr/>
        </p:nvSpPr>
        <p:spPr>
          <a:xfrm>
            <a:off x="438150" y="1635760"/>
            <a:ext cx="56743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、原子核那么小，它还有结构吗？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8055" y="2665730"/>
            <a:ext cx="4145915" cy="374015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10515600" cy="8699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一、原子核、核能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012825"/>
            <a:ext cx="10515600" cy="5164138"/>
          </a:xfrm>
          <a:prstGeom prst="rect">
            <a:avLst/>
          </a:prstGeom>
        </p:spPr>
        <p:txBody>
          <a:bodyPr/>
          <a:lstStyle/>
          <a:p>
            <a:r>
              <a:rPr lang="en-US" altLang="zh-CN"/>
              <a:t>1</a:t>
            </a:r>
            <a:r>
              <a:rPr lang="zh-CN" altLang="en-US"/>
              <a:t>、</a:t>
            </a:r>
            <a:r>
              <a:rPr lang="en-US" altLang="zh-CN"/>
              <a:t>1932</a:t>
            </a:r>
            <a:r>
              <a:rPr lang="zh-CN" altLang="en-US"/>
              <a:t>年，发现原子核的结构。</a:t>
            </a:r>
          </a:p>
        </p:txBody>
      </p:sp>
      <p:pic>
        <p:nvPicPr>
          <p:cNvPr id="12" name="Picture 6" descr="3 cop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7915" y="1569085"/>
            <a:ext cx="1846263" cy="1798638"/>
          </a:xfrm>
          <a:prstGeom prst="rect">
            <a:avLst/>
          </a:prstGeom>
          <a:noFill/>
          <a:ln w="76200" cap="flat" cmpd="sng">
            <a:solidFill>
              <a:srgbClr val="9999FF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4" name="文本框 3"/>
          <p:cNvSpPr txBox="1"/>
          <p:nvPr/>
        </p:nvSpPr>
        <p:spPr>
          <a:xfrm>
            <a:off x="1604645" y="217614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原子核</a:t>
            </a:r>
          </a:p>
        </p:txBody>
      </p:sp>
      <p:sp>
        <p:nvSpPr>
          <p:cNvPr id="5" name="左大括号 4"/>
          <p:cNvSpPr/>
          <p:nvPr/>
        </p:nvSpPr>
        <p:spPr>
          <a:xfrm>
            <a:off x="3006725" y="2011045"/>
            <a:ext cx="154305" cy="9144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556000" y="1719580"/>
            <a:ext cx="2519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质子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（带正电）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56000" y="2540635"/>
            <a:ext cx="3369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/>
              <a:t>中子</a:t>
            </a:r>
            <a:r>
              <a:rPr lang="zh-CN" altLang="en-US" sz="2400" b="1"/>
              <a:t>（不带电）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318260" y="3850640"/>
            <a:ext cx="95554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原子核中的质子与中子被核力紧紧结合在一起</a:t>
            </a:r>
            <a:r>
              <a:rPr lang="zh-CN" altLang="en-US"/>
              <a:t>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604645" y="217614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原子核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111125"/>
            <a:ext cx="10515600" cy="788988"/>
          </a:xfrm>
          <a:prstGeom prst="rect">
            <a:avLst/>
          </a:prstGeom>
        </p:spPr>
        <p:txBody>
          <a:bodyPr/>
          <a:lstStyle/>
          <a:p>
            <a:r>
              <a:rPr lang="en-US" altLang="zh-CN" sz="4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zh-CN" altLang="en-US" sz="4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、放射性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1233488" y="790575"/>
            <a:ext cx="10958512" cy="59944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endParaRPr lang="zh-CN" altLang="en-US"/>
          </a:p>
          <a:p>
            <a:r>
              <a:rPr lang="zh-CN" altLang="en-US"/>
              <a:t>大部分元素的原子核是牢固而稳定的，但有一些元素的原子核不稳</a:t>
            </a:r>
          </a:p>
          <a:p>
            <a:r>
              <a:rPr lang="zh-CN" altLang="en-US"/>
              <a:t>定会按一定规律发出射线而变成新的原子核，这种性质叫</a:t>
            </a:r>
            <a:r>
              <a:rPr lang="zh-CN" altLang="en-US" u="sng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放射性</a:t>
            </a:r>
            <a:r>
              <a:rPr lang="zh-CN" altLang="en-US"/>
              <a:t>。</a:t>
            </a:r>
          </a:p>
          <a:p>
            <a:r>
              <a:rPr lang="zh-CN" altLang="en-US"/>
              <a:t>放射性元素发出的射线有三种：</a:t>
            </a:r>
          </a:p>
          <a:p>
            <a:r>
              <a:rPr lang="zh-CN" altLang="en-US"/>
              <a:t>     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</a:rPr>
              <a:t>α射线</a:t>
            </a:r>
            <a:r>
              <a:rPr lang="zh-CN" altLang="en-US">
                <a:latin typeface="Arial" pitchFamily="34" charset="0"/>
              </a:rPr>
              <a:t>：氦原子核粒子流。 （带正电</a:t>
            </a:r>
            <a:r>
              <a:rPr lang="en-US" altLang="zh-CN">
                <a:latin typeface="Arial" pitchFamily="34" charset="0"/>
              </a:rPr>
              <a:t>)</a:t>
            </a:r>
          </a:p>
          <a:p>
            <a:r>
              <a:rPr lang="en-US" altLang="zh-CN">
                <a:latin typeface="Arial" pitchFamily="34" charset="0"/>
              </a:rPr>
              <a:t>     </a:t>
            </a:r>
            <a:r>
              <a:rPr lang="en-US" altLang="zh-CN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</a:rPr>
              <a:t> β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</a:rPr>
              <a:t>射线</a:t>
            </a:r>
            <a:r>
              <a:rPr lang="zh-CN" altLang="en-US">
                <a:latin typeface="Arial" pitchFamily="34" charset="0"/>
              </a:rPr>
              <a:t>：电子流。                </a:t>
            </a:r>
            <a:r>
              <a:rPr lang="en-US" altLang="zh-CN">
                <a:latin typeface="Arial" pitchFamily="34" charset="0"/>
              </a:rPr>
              <a:t>(</a:t>
            </a:r>
            <a:r>
              <a:rPr lang="zh-CN" altLang="en-US">
                <a:latin typeface="Arial" pitchFamily="34" charset="0"/>
              </a:rPr>
              <a:t>带负电）</a:t>
            </a:r>
          </a:p>
          <a:p>
            <a:r>
              <a:rPr lang="zh-CN" altLang="en-US">
                <a:latin typeface="Arial" pitchFamily="34" charset="0"/>
              </a:rPr>
              <a:t>    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</a:rPr>
              <a:t>  γ射线</a:t>
            </a:r>
            <a:r>
              <a:rPr lang="zh-CN" altLang="en-US">
                <a:latin typeface="Arial" pitchFamily="34" charset="0"/>
              </a:rPr>
              <a:t>： 高频电磁波。       （不带电）</a:t>
            </a:r>
            <a:endParaRPr lang="en-US" altLang="zh-CN">
              <a:latin typeface="Arial" pitchFamily="34" charset="0"/>
            </a:endParaRPr>
          </a:p>
          <a:p>
            <a:r>
              <a:rPr lang="en-US" altLang="zh-CN" sz="3600" b="1">
                <a:latin typeface="Arial" pitchFamily="34" charset="0"/>
              </a:rPr>
              <a:t>3</a:t>
            </a:r>
            <a:r>
              <a:rPr lang="zh-CN" altLang="en-US" sz="3600" b="1">
                <a:latin typeface="Arial" pitchFamily="34" charset="0"/>
              </a:rPr>
              <a:t>、核能：重原子核裂变与轻原子核聚变释放的能量。</a:t>
            </a:r>
          </a:p>
          <a:p>
            <a:r>
              <a:rPr lang="zh-CN" altLang="en-US" sz="3600" b="1">
                <a:latin typeface="Arial" pitchFamily="34" charset="0"/>
              </a:rPr>
              <a:t>               通常也叫原子能。</a:t>
            </a:r>
          </a:p>
          <a:p>
            <a:r>
              <a:rPr lang="zh-CN" altLang="en-US" sz="3600" b="1" dirty="0">
                <a:latin typeface="Arial" pitchFamily="34" charset="0"/>
                <a:sym typeface="+mn-ea"/>
              </a:rPr>
              <a:t>获得核能的两条途径是：</a:t>
            </a:r>
            <a:endParaRPr lang="zh-CN" altLang="en-US" sz="3600" b="1" dirty="0">
              <a:latin typeface="Arial" pitchFamily="34" charset="0"/>
            </a:endParaRPr>
          </a:p>
          <a:p>
            <a: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None/>
            </a:pPr>
            <a:r>
              <a:rPr lang="zh-CN" altLang="en-US" sz="3600" b="1" dirty="0">
                <a:latin typeface="Arial" pitchFamily="34" charset="0"/>
                <a:sym typeface="+mn-ea"/>
              </a:rPr>
              <a:t>（1）重核的裂变     （2）轻核的聚变</a:t>
            </a:r>
            <a:endParaRPr lang="zh-CN" altLang="en-US" sz="3600" b="1" dirty="0">
              <a:latin typeface="Arial" pitchFamily="34" charset="0"/>
            </a:endParaRPr>
          </a:p>
          <a:p>
            <a: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None/>
            </a:pPr>
            <a:endParaRPr lang="zh-CN" altLang="en-US" sz="3600" b="1"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-44450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二、核裂变能及其利用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281113"/>
            <a:ext cx="10515600" cy="4895850"/>
          </a:xfrm>
          <a:prstGeom prst="rect">
            <a:avLst/>
          </a:prstGeom>
        </p:spPr>
        <p:txBody>
          <a:bodyPr/>
          <a:lstStyle/>
          <a:p>
            <a:r>
              <a:rPr lang="en-US" altLang="zh-CN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zh-CN" altLang="en-US" sz="3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、裂变：重原子核分裂成较轻的原子核。</a:t>
            </a:r>
          </a:p>
        </p:txBody>
      </p:sp>
      <p:pic>
        <p:nvPicPr>
          <p:cNvPr id="7171" name="图片 7170" descr="核裂变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18" y="1773238"/>
            <a:ext cx="7104062" cy="47323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971550"/>
          </a:xfrm>
          <a:prstGeom prst="rect">
            <a:avLst/>
          </a:prstGeom>
        </p:spPr>
        <p:txBody>
          <a:bodyPr/>
          <a:lstStyle/>
          <a:p>
            <a:r>
              <a:rPr lang="zh-CN" altLang="en-US">
                <a:sym typeface="+mn-ea"/>
              </a:rPr>
              <a:t>二、核裂变能及其利用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338263"/>
            <a:ext cx="10515600" cy="4838700"/>
          </a:xfrm>
          <a:prstGeom prst="rect">
            <a:avLst/>
          </a:prstGeom>
        </p:spPr>
        <p:txBody>
          <a:bodyPr/>
          <a:lstStyle/>
          <a:p>
            <a:r>
              <a:rPr lang="en-US" altLang="zh-CN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2</a:t>
            </a: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、核裂变的链式反应</a:t>
            </a:r>
          </a:p>
          <a:p>
            <a:endParaRPr lang="zh-CN" altLang="en-US"/>
          </a:p>
        </p:txBody>
      </p:sp>
      <p:pic>
        <p:nvPicPr>
          <p:cNvPr id="8196" name="图片 8195" descr="核裂变链式反应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370" y="1943100"/>
            <a:ext cx="10039985" cy="47866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9555480" y="413702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第三代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82550"/>
            <a:ext cx="10515600" cy="10144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zh-CN"/>
              <a:t>3</a:t>
            </a:r>
            <a:r>
              <a:rPr lang="zh-CN" altLang="en-US"/>
              <a:t>、应用：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096963"/>
            <a:ext cx="10515600" cy="5080000"/>
          </a:xfrm>
          <a:prstGeom prst="rect">
            <a:avLst/>
          </a:prstGeom>
        </p:spPr>
        <p:txBody>
          <a:bodyPr/>
          <a:lstStyle/>
          <a:p>
            <a:r>
              <a:rPr lang="zh-CN" altLang="en-US">
                <a:latin typeface="Arial" pitchFamily="34" charset="0"/>
              </a:rPr>
              <a:t>a、</a:t>
            </a:r>
            <a:r>
              <a:rPr lang="zh-CN" altLang="en-US" b="1">
                <a:latin typeface="Arial" pitchFamily="34" charset="0"/>
              </a:rPr>
              <a:t>原子弹</a:t>
            </a:r>
          </a:p>
          <a:p>
            <a:r>
              <a:rPr lang="zh-CN" altLang="en-US" b="1">
                <a:latin typeface="Arial" pitchFamily="34" charset="0"/>
              </a:rPr>
              <a:t>b、核电站</a:t>
            </a:r>
          </a:p>
        </p:txBody>
      </p:sp>
      <p:pic>
        <p:nvPicPr>
          <p:cNvPr id="10243" name="图片 10242" descr="原子弹爆炸图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318" y="405448"/>
            <a:ext cx="3744912" cy="46529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34" name="图片 184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648" y="2957830"/>
            <a:ext cx="7416800" cy="35163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/>
          <p:nvPr/>
        </p:nvSpPr>
        <p:spPr>
          <a:xfrm>
            <a:off x="2135188" y="188913"/>
            <a:ext cx="43434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66"/>
                </a:solidFill>
                <a:latin typeface="Times New Roman" pitchFamily="18" charset="0"/>
              </a:rPr>
              <a:t>核电站的优缺点：</a:t>
            </a:r>
          </a:p>
        </p:txBody>
      </p:sp>
      <p:sp>
        <p:nvSpPr>
          <p:cNvPr id="26627" name="Text Box 3"/>
          <p:cNvSpPr txBox="1"/>
          <p:nvPr/>
        </p:nvSpPr>
        <p:spPr>
          <a:xfrm>
            <a:off x="1905000" y="2438400"/>
            <a:ext cx="2133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优点：</a:t>
            </a:r>
          </a:p>
        </p:txBody>
      </p:sp>
      <p:sp>
        <p:nvSpPr>
          <p:cNvPr id="26628" name="AutoShape 4"/>
          <p:cNvSpPr/>
          <p:nvPr/>
        </p:nvSpPr>
        <p:spPr>
          <a:xfrm>
            <a:off x="2971800" y="1295400"/>
            <a:ext cx="762000" cy="2895600"/>
          </a:xfrm>
          <a:prstGeom prst="leftBrace">
            <a:avLst>
              <a:gd name="adj1" fmla="val 31666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26629" name="Text Box 5"/>
          <p:cNvSpPr txBox="1"/>
          <p:nvPr/>
        </p:nvSpPr>
        <p:spPr>
          <a:xfrm>
            <a:off x="3657600" y="914400"/>
            <a:ext cx="5715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CC"/>
                </a:solidFill>
                <a:latin typeface="Times New Roman" pitchFamily="18" charset="0"/>
              </a:rPr>
              <a:t>1.核电站只需消耗很少的核燃料，就可以产生大量的电能。</a:t>
            </a:r>
            <a:endParaRPr lang="en-US" altLang="zh-CN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6630" name="Text Box 6"/>
          <p:cNvSpPr txBox="1"/>
          <p:nvPr/>
        </p:nvSpPr>
        <p:spPr>
          <a:xfrm>
            <a:off x="3657600" y="1981200"/>
            <a:ext cx="57150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CC"/>
                </a:solidFill>
                <a:latin typeface="Times New Roman" pitchFamily="18" charset="0"/>
              </a:rPr>
              <a:t>2.核电站不排放烟尘和二氧化碳、二氧化硫等有害气体，对环境的污染比火力发电站小得多。</a:t>
            </a:r>
            <a:endParaRPr lang="en-US" altLang="zh-CN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6631" name="Text Box 7"/>
          <p:cNvSpPr txBox="1"/>
          <p:nvPr/>
        </p:nvSpPr>
        <p:spPr>
          <a:xfrm>
            <a:off x="3657600" y="3429000"/>
            <a:ext cx="5715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CC"/>
                </a:solidFill>
                <a:latin typeface="Times New Roman" pitchFamily="18" charset="0"/>
              </a:rPr>
              <a:t>3.从长远看，核能发电成本低于火力发电。</a:t>
            </a:r>
            <a:endParaRPr lang="en-US" altLang="zh-CN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26632" name="Text Box 8"/>
          <p:cNvSpPr txBox="1"/>
          <p:nvPr/>
        </p:nvSpPr>
        <p:spPr>
          <a:xfrm>
            <a:off x="2208213" y="4343400"/>
            <a:ext cx="7469187" cy="22453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缺点：</a:t>
            </a:r>
            <a:r>
              <a:rPr lang="zh-CN" altLang="en-US" sz="2800" b="1" dirty="0">
                <a:solidFill>
                  <a:srgbClr val="CC00CC"/>
                </a:solidFill>
                <a:latin typeface="Times New Roman" pitchFamily="18" charset="0"/>
              </a:rPr>
              <a:t>现在世界上运行的核电站 都是通过受控裂变释放的能量发电的，但是，核裂变使用的核燃料储量非常有限，开采成本高，存在着临界事故和放射性物质泄露等潜在问题，且核裂变所生成的核废料可能对环境造成污染。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  <p:bldP spid="26628" grpId="0" bldLvl="0" animBg="1"/>
      <p:bldP spid="26629" grpId="0"/>
      <p:bldP spid="26630" grpId="0"/>
      <p:bldP spid="26631" grpId="0"/>
      <p:bldP spid="26632" grpId="0"/>
    </p:bldLst>
  </p:timing>
</p:sld>
</file>

<file path=ppt/theme/theme1.xml><?xml version="1.0" encoding="utf-8"?>
<a:theme xmlns:a="http://schemas.openxmlformats.org/drawingml/2006/main" name="主题1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3</TotalTime>
  <Words>567</Words>
  <Application>Microsoft Office PowerPoint</Application>
  <PresentationFormat>自定义</PresentationFormat>
  <Paragraphs>73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主题1</vt:lpstr>
      <vt:lpstr>11.4  核能 </vt:lpstr>
      <vt:lpstr>复习：</vt:lpstr>
      <vt:lpstr>一、原子核、核能</vt:lpstr>
      <vt:lpstr>2、放射性</vt:lpstr>
      <vt:lpstr>二、核裂变能及其利用</vt:lpstr>
      <vt:lpstr>二、核裂变能及其利用</vt:lpstr>
      <vt:lpstr>3、应用：</vt:lpstr>
      <vt:lpstr>PowerPoint 演示文稿</vt:lpstr>
      <vt:lpstr>PowerPoint 演示文稿</vt:lpstr>
      <vt:lpstr>三、核聚变</vt:lpstr>
      <vt:lpstr>思考：核聚变反应的发生容易吗？请阅读课本     P52最后一自然段。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11.4  核能 </dc:title>
  <cp:lastModifiedBy>User</cp:lastModifiedBy>
  <cp:revision>1</cp:revision>
  <dcterms:created xsi:type="dcterms:W3CDTF">2019-04-23T07:27:51Z</dcterms:created>
  <dcterms:modified xsi:type="dcterms:W3CDTF">2020-02-29T02:30:58Z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2052-10.8.0.5648</vt:lpwstr>
  </property>
</Properties>
</file>