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sldIdLst>
    <p:sldId id="256" r:id="rId2"/>
    <p:sldId id="273" r:id="rId3"/>
    <p:sldId id="274" r:id="rId4"/>
    <p:sldId id="275" r:id="rId5"/>
    <p:sldId id="258" r:id="rId6"/>
    <p:sldId id="261" r:id="rId7"/>
    <p:sldId id="266" r:id="rId8"/>
    <p:sldId id="267" r:id="rId9"/>
    <p:sldId id="268" r:id="rId10"/>
    <p:sldId id="269" r:id="rId11"/>
    <p:sldId id="270" r:id="rId12"/>
    <p:sldId id="271" r:id="rId13"/>
    <p:sldId id="264" r:id="rId14"/>
    <p:sldId id="276" r:id="rId15"/>
    <p:sldId id="277" r:id="rId16"/>
    <p:sldId id="263" r:id="rId17"/>
    <p:sldId id="279" r:id="rId18"/>
    <p:sldId id="265" r:id="rId19"/>
    <p:sldId id="260" r:id="rId20"/>
    <p:sldId id="280" r:id="rId21"/>
    <p:sldId id="272" r:id="rId22"/>
    <p:sldId id="259" r:id="rId2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圆角矩形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标题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20" name="副标题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19" name="日期占位符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37695D-5442-42B1-9BDB-B65519CE6AD7}" type="datetimeFigureOut">
              <a:rPr lang="zh-CN" altLang="en-US" smtClean="0"/>
              <a:pPr/>
              <a:t>2019/4/2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1E4A99-1B60-4BC0-B215-D9CAB19967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37695D-5442-42B1-9BDB-B65519CE6AD7}" type="datetimeFigureOut">
              <a:rPr lang="zh-CN" altLang="en-US" smtClean="0"/>
              <a:pPr/>
              <a:t>2019/4/2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1E4A99-1B60-4BC0-B215-D9CAB19967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37695D-5442-42B1-9BDB-B65519CE6AD7}" type="datetimeFigureOut">
              <a:rPr lang="zh-CN" altLang="en-US" smtClean="0"/>
              <a:pPr/>
              <a:t>2019/4/2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1E4A99-1B60-4BC0-B215-D9CAB19967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37695D-5442-42B1-9BDB-B65519CE6AD7}" type="datetimeFigureOut">
              <a:rPr lang="zh-CN" altLang="en-US" smtClean="0"/>
              <a:pPr/>
              <a:t>2019/4/2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1E4A99-1B60-4BC0-B215-D9CAB19967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圆角矩形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圆角矩形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37695D-5442-42B1-9BDB-B65519CE6AD7}" type="datetimeFigureOut">
              <a:rPr lang="zh-CN" altLang="en-US" smtClean="0"/>
              <a:pPr/>
              <a:t>2019/4/2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1E4A99-1B60-4BC0-B215-D9CAB19967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37695D-5442-42B1-9BDB-B65519CE6AD7}" type="datetimeFigureOut">
              <a:rPr lang="zh-CN" altLang="en-US" smtClean="0"/>
              <a:pPr/>
              <a:t>2019/4/2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1E4A99-1B60-4BC0-B215-D9CAB19967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37695D-5442-42B1-9BDB-B65519CE6AD7}" type="datetimeFigureOut">
              <a:rPr lang="zh-CN" altLang="en-US" smtClean="0"/>
              <a:pPr/>
              <a:t>2019/4/2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1E4A99-1B60-4BC0-B215-D9CAB19967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37695D-5442-42B1-9BDB-B65519CE6AD7}" type="datetimeFigureOut">
              <a:rPr lang="zh-CN" altLang="en-US" smtClean="0"/>
              <a:pPr/>
              <a:t>2019/4/2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1E4A99-1B60-4BC0-B215-D9CAB19967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37695D-5442-42B1-9BDB-B65519CE6AD7}" type="datetimeFigureOut">
              <a:rPr lang="zh-CN" altLang="en-US" smtClean="0"/>
              <a:pPr/>
              <a:t>2019/4/2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1E4A99-1B60-4BC0-B215-D9CAB19967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37695D-5442-42B1-9BDB-B65519CE6AD7}" type="datetimeFigureOut">
              <a:rPr lang="zh-CN" altLang="en-US" smtClean="0"/>
              <a:pPr/>
              <a:t>2019/4/2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1E4A99-1B60-4BC0-B215-D9CAB19967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单圆角矩形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37695D-5442-42B1-9BDB-B65519CE6AD7}" type="datetimeFigureOut">
              <a:rPr lang="zh-CN" altLang="en-US" smtClean="0"/>
              <a:pPr/>
              <a:t>2019/4/2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1E4A99-1B60-4BC0-B215-D9CAB19967F7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CN" altLang="en-US" smtClean="0"/>
              <a:t>单击图标添加图片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圆角矩形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标题占位符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25" name="日期占位符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137695D-5442-42B1-9BDB-B65519CE6AD7}" type="datetimeFigureOut">
              <a:rPr lang="zh-CN" altLang="en-US" smtClean="0"/>
              <a:pPr/>
              <a:t>2019/4/2</a:t>
            </a:fld>
            <a:endParaRPr lang="zh-CN" altLang="en-US"/>
          </a:p>
        </p:txBody>
      </p:sp>
      <p:sp>
        <p:nvSpPr>
          <p:cNvPr id="18" name="页脚占位符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61E4A99-1B60-4BC0-B215-D9CAB19967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E:\2&#35838;&#20214;\1&#21021;&#20108;&#26032;&#35838;&#31243;&#35838;&#20214;\11&#21151;&#21644;&#26426;&#26800;&#33021;\2&#21151;&#29575;\VID20160506094934.mp4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E:\2&#35838;&#20214;\1&#21021;&#20108;&#26032;&#35838;&#31243;&#35838;&#20214;\11&#21151;&#21644;&#26426;&#26800;&#33021;\2&#21151;&#29575;\VID20160506095016.mp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E:\2&#35838;&#20214;\1&#21021;&#20108;&#26032;&#35838;&#31243;&#35838;&#20214;\11&#21151;&#21644;&#26426;&#26800;&#33021;\2&#21151;&#29575;\VID20160516115639.mp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1484784"/>
            <a:ext cx="82089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宋体" pitchFamily="2" charset="-122"/>
                <a:ea typeface="宋体" pitchFamily="2" charset="-122"/>
              </a:rPr>
              <a:t>知识回顾</a:t>
            </a:r>
            <a:endParaRPr lang="en-US" altLang="zh-CN" sz="3600" b="1" dirty="0" smtClean="0">
              <a:latin typeface="宋体" pitchFamily="2" charset="-122"/>
              <a:ea typeface="宋体" pitchFamily="2" charset="-122"/>
            </a:endParaRPr>
          </a:p>
          <a:p>
            <a:r>
              <a:rPr lang="en-US" altLang="zh-CN" sz="3600" b="1" dirty="0" smtClean="0">
                <a:latin typeface="宋体" pitchFamily="2" charset="-122"/>
                <a:ea typeface="宋体" pitchFamily="2" charset="-122"/>
              </a:rPr>
              <a:t>1</a:t>
            </a:r>
            <a:r>
              <a:rPr lang="zh-CN" altLang="en-US" sz="3600" b="1" dirty="0" smtClean="0">
                <a:latin typeface="宋体" pitchFamily="2" charset="-122"/>
                <a:ea typeface="宋体" pitchFamily="2" charset="-122"/>
              </a:rPr>
              <a:t>、物体做功的计算公式是什么？</a:t>
            </a:r>
            <a:endParaRPr lang="en-US" altLang="zh-CN" sz="3600" b="1" dirty="0" smtClean="0">
              <a:latin typeface="宋体" pitchFamily="2" charset="-122"/>
              <a:ea typeface="宋体" pitchFamily="2" charset="-122"/>
            </a:endParaRPr>
          </a:p>
          <a:p>
            <a:r>
              <a:rPr lang="zh-CN" altLang="en-US" sz="3600" b="1" dirty="0" smtClean="0">
                <a:latin typeface="宋体" pitchFamily="2" charset="-122"/>
                <a:ea typeface="宋体" pitchFamily="2" charset="-122"/>
              </a:rPr>
              <a:t>若物体克服重力做功时，功的计算公式也可以写成什么？</a:t>
            </a:r>
            <a:endParaRPr lang="en-US" altLang="zh-CN" sz="3600" b="1" dirty="0" smtClean="0">
              <a:latin typeface="宋体" pitchFamily="2" charset="-122"/>
              <a:ea typeface="宋体" pitchFamily="2" charset="-122"/>
            </a:endParaRPr>
          </a:p>
          <a:p>
            <a:r>
              <a:rPr lang="en-US" altLang="zh-CN" sz="3600" b="1" dirty="0" smtClean="0">
                <a:latin typeface="宋体" pitchFamily="2" charset="-122"/>
                <a:ea typeface="宋体" pitchFamily="2" charset="-122"/>
              </a:rPr>
              <a:t>2</a:t>
            </a:r>
            <a:r>
              <a:rPr lang="zh-CN" altLang="en-US" sz="3600" b="1" dirty="0" smtClean="0">
                <a:latin typeface="宋体" pitchFamily="2" charset="-122"/>
                <a:ea typeface="宋体" pitchFamily="2" charset="-122"/>
              </a:rPr>
              <a:t>、同学上楼都要做功，你认为做功有什么不同呢？</a:t>
            </a:r>
            <a:endParaRPr lang="zh-CN" altLang="en-US" sz="3600" b="1" dirty="0">
              <a:latin typeface="宋体" pitchFamily="2" charset="-122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461000" y="981075"/>
            <a:ext cx="3190875" cy="10763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zh-CN" altLang="en-US" sz="3200" b="1" kern="0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轿车的功率约为</a:t>
            </a:r>
            <a:r>
              <a:rPr kumimoji="1" lang="en-US" altLang="zh-CN" sz="3200" b="1" kern="0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66KW</a:t>
            </a:r>
            <a:endParaRPr lang="zh-CN" altLang="en-US" sz="2400" kern="0" dirty="0">
              <a:solidFill>
                <a:sysClr val="windowText" lastClr="000000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478210" name="Picture 2" descr="http://img.bbs.szhome.com/UploadFiles/BBS/2006/07/28/24431752_44811.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43263"/>
            <a:ext cx="4633715" cy="28083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300" name="矩形 4"/>
          <p:cNvSpPr>
            <a:spLocks noChangeArrowheads="1"/>
          </p:cNvSpPr>
          <p:nvPr/>
        </p:nvSpPr>
        <p:spPr bwMode="auto">
          <a:xfrm>
            <a:off x="5219700" y="4365625"/>
            <a:ext cx="367347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载货汽车的功率约为</a:t>
            </a:r>
            <a:r>
              <a:rPr kumimoji="1" lang="en-US" altLang="zh-CN" sz="3200" b="1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90KW</a:t>
            </a:r>
          </a:p>
        </p:txBody>
      </p:sp>
      <p:pic>
        <p:nvPicPr>
          <p:cNvPr id="478212" name="Picture 4" descr="http://image.cn.made-in-china.com/2f0j01KvsTRZDnEUry/%E9%BB%91%E8%B1%B9%E5%8F%8C%E6%8E%92%E8%BD%BD%E8%B4%A7%E6%B1%BD%E8%BD%A6%EF%BC%88HFJ1027WV%EF%BC%8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02787"/>
            <a:ext cx="4530867" cy="25922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9234" name="Picture 2" descr="http://zjc.zhuzhou.gov.cn/sitepublish/site1/uploadfiles/2010070/20100701105752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5703888" cy="278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6297613" y="825500"/>
            <a:ext cx="2836862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zh-CN" altLang="en-US" sz="3200" b="1" kern="0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电力机车</a:t>
            </a:r>
            <a:endParaRPr kumimoji="1" lang="en-US" altLang="zh-CN" sz="3200" b="1" kern="0" dirty="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zh-CN" altLang="en-US" sz="3200" b="1" kern="0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kumimoji="1" lang="en-US" altLang="zh-CN" sz="3200" b="1" kern="0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4200KW</a:t>
            </a:r>
            <a:endParaRPr lang="zh-CN" altLang="en-US" sz="2400" kern="0" dirty="0">
              <a:solidFill>
                <a:sysClr val="windowText" lastClr="000000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479236" name="Picture 4" descr="http://pic13.nipic.com/20110321/6854365_150733792000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284984"/>
            <a:ext cx="5703888" cy="3400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6443663" y="3632200"/>
            <a:ext cx="183356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内燃机车</a:t>
            </a:r>
            <a:endParaRPr kumimoji="1" lang="en-US" altLang="zh-CN" sz="3200" b="1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  <a:p>
            <a:pPr>
              <a:spcBef>
                <a:spcPct val="50000"/>
              </a:spcBef>
            </a:pPr>
            <a:r>
              <a:rPr kumimoji="1" lang="en-US" altLang="zh-CN" sz="3200" b="1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2600KW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://pic4.nipic.com/20090727/1971273_132508005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251520" y="0"/>
            <a:ext cx="3276600" cy="2109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zh-CN" altLang="en-US" sz="3600" b="1" dirty="0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远洋货轮  </a:t>
            </a:r>
            <a:endParaRPr kumimoji="1" lang="en-US" altLang="zh-CN" sz="3600" b="1" dirty="0">
              <a:solidFill>
                <a:schemeClr val="tx2"/>
              </a:solidFill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200000"/>
              </a:lnSpc>
            </a:pPr>
            <a:r>
              <a:rPr kumimoji="1" lang="en-US" altLang="zh-CN" sz="3600" b="1" dirty="0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7000</a:t>
            </a:r>
            <a:r>
              <a:rPr kumimoji="1" lang="zh-CN" altLang="en-US" sz="3600" b="1" dirty="0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～</a:t>
            </a:r>
            <a:r>
              <a:rPr kumimoji="1" lang="en-US" altLang="zh-CN" sz="3600" b="1" dirty="0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23000KW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5"/>
          <p:cNvSpPr>
            <a:spLocks noChangeArrowheads="1"/>
          </p:cNvSpPr>
          <p:nvPr/>
        </p:nvSpPr>
        <p:spPr bwMode="auto">
          <a:xfrm>
            <a:off x="179512" y="1700808"/>
            <a:ext cx="9144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66700"/>
            <a:r>
              <a:rPr lang="en-US" altLang="zh-CN" sz="3200" b="1" dirty="0" smtClean="0">
                <a:latin typeface="宋体" pitchFamily="2" charset="-122"/>
                <a:ea typeface="宋体" pitchFamily="2" charset="-122"/>
              </a:rPr>
              <a:t>    </a:t>
            </a:r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一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台机器用</a:t>
            </a:r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2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分钟时间做</a:t>
            </a:r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了</a:t>
            </a:r>
            <a:r>
              <a:rPr lang="en-US" altLang="zh-CN" sz="3200" b="1" dirty="0" smtClean="0">
                <a:latin typeface="宋体" pitchFamily="2" charset="-122"/>
                <a:ea typeface="宋体" pitchFamily="2" charset="-122"/>
              </a:rPr>
              <a:t>6 × 10</a:t>
            </a:r>
            <a:r>
              <a:rPr lang="en-US" altLang="zh-CN" sz="3200" b="1" baseline="30000" dirty="0" smtClean="0">
                <a:latin typeface="宋体" pitchFamily="2" charset="-122"/>
                <a:ea typeface="宋体" pitchFamily="2" charset="-122"/>
              </a:rPr>
              <a:t>4</a:t>
            </a:r>
            <a:r>
              <a:rPr lang="en-US" altLang="zh-CN" sz="3200" b="1" dirty="0" smtClean="0">
                <a:latin typeface="宋体" pitchFamily="2" charset="-122"/>
                <a:ea typeface="宋体" pitchFamily="2" charset="-122"/>
              </a:rPr>
              <a:t>J</a:t>
            </a:r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的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功， </a:t>
            </a:r>
            <a:endParaRPr lang="en-US" altLang="zh-CN" sz="3200" b="1" dirty="0" smtClean="0">
              <a:latin typeface="宋体" pitchFamily="2" charset="-122"/>
              <a:ea typeface="宋体" pitchFamily="2" charset="-122"/>
            </a:endParaRPr>
          </a:p>
          <a:p>
            <a:pPr indent="266700"/>
            <a:r>
              <a:rPr lang="en-US" altLang="zh-CN" sz="3200" b="1" dirty="0" smtClean="0">
                <a:latin typeface="宋体" pitchFamily="2" charset="-122"/>
                <a:ea typeface="宋体" pitchFamily="2" charset="-122"/>
              </a:rPr>
              <a:t>(</a:t>
            </a:r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1)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这台机器的功率是多少？ </a:t>
            </a:r>
            <a:endParaRPr lang="en-US" altLang="zh-CN" sz="3200" b="1" dirty="0" smtClean="0">
              <a:latin typeface="宋体" pitchFamily="2" charset="-122"/>
              <a:ea typeface="宋体" pitchFamily="2" charset="-122"/>
            </a:endParaRPr>
          </a:p>
          <a:p>
            <a:pPr indent="266700"/>
            <a:r>
              <a:rPr lang="en-US" altLang="zh-CN" sz="3200" b="1" dirty="0" smtClean="0">
                <a:latin typeface="宋体" pitchFamily="2" charset="-122"/>
                <a:ea typeface="宋体" pitchFamily="2" charset="-122"/>
              </a:rPr>
              <a:t>(</a:t>
            </a:r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2)10s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内做功为多少</a:t>
            </a:r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？</a:t>
            </a:r>
            <a:endParaRPr lang="zh-CN" altLang="en-US" sz="3200" b="1" dirty="0">
              <a:latin typeface="宋体" pitchFamily="2" charset="-122"/>
              <a:ea typeface="宋体" pitchFamily="2" charset="-122"/>
            </a:endParaRPr>
          </a:p>
          <a:p>
            <a:pPr indent="266700"/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(3)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如果做 </a:t>
            </a:r>
            <a:r>
              <a:rPr lang="en-US" altLang="zh-CN" sz="3200" b="1" dirty="0" smtClean="0">
                <a:latin typeface="宋体" pitchFamily="2" charset="-122"/>
                <a:ea typeface="宋体" pitchFamily="2" charset="-122"/>
              </a:rPr>
              <a:t>6 × 10</a:t>
            </a:r>
            <a:r>
              <a:rPr lang="en-US" altLang="zh-CN" sz="3200" b="1" baseline="30000" dirty="0" smtClean="0">
                <a:latin typeface="宋体" pitchFamily="2" charset="-122"/>
                <a:ea typeface="宋体" pitchFamily="2" charset="-122"/>
              </a:rPr>
              <a:t>5</a:t>
            </a:r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 </a:t>
            </a:r>
            <a:r>
              <a:rPr lang="en-US" altLang="zh-CN" sz="3200" b="1" dirty="0" smtClean="0">
                <a:latin typeface="宋体" pitchFamily="2" charset="-122"/>
                <a:ea typeface="宋体" pitchFamily="2" charset="-122"/>
              </a:rPr>
              <a:t>J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的功要多少时间？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114" name="Picture 2" descr="http://jb.sznews.com/res/1/1161/2008-08/08/F12/res10_attpic_brie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2656"/>
            <a:ext cx="2454818" cy="324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3528" y="3573016"/>
            <a:ext cx="3744912" cy="1076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rgbClr val="0066CC"/>
              </a:buClr>
              <a:defRPr/>
            </a:pPr>
            <a:r>
              <a:rPr kumimoji="1" lang="zh-CN" altLang="en-US" sz="3200" b="1" kern="0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优秀运动员短时间运动的功率可达</a:t>
            </a:r>
            <a:r>
              <a:rPr kumimoji="1" lang="en-US" altLang="zh-CN" sz="3200" b="1" kern="0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1KW</a:t>
            </a:r>
            <a:endParaRPr lang="en-US" altLang="zh-CN" sz="3200" b="1" kern="0" dirty="0">
              <a:solidFill>
                <a:srgbClr val="0000CC"/>
              </a:solidFill>
              <a:latin typeface="Arial"/>
              <a:ea typeface="宋体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99992" y="3501008"/>
            <a:ext cx="4392612" cy="11747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rgbClr val="0066CC"/>
              </a:buClr>
              <a:defRPr/>
            </a:pPr>
            <a:r>
              <a:rPr kumimoji="1" lang="zh-CN" altLang="en-US" sz="3200" b="1" kern="0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长时间运动的功率</a:t>
            </a:r>
            <a:endParaRPr kumimoji="1" lang="en-US" altLang="zh-CN" sz="3200" b="1" kern="0" dirty="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  <a:p>
            <a:pPr>
              <a:spcBef>
                <a:spcPct val="20000"/>
              </a:spcBef>
              <a:buClr>
                <a:srgbClr val="0066CC"/>
              </a:buClr>
              <a:defRPr/>
            </a:pPr>
            <a:r>
              <a:rPr kumimoji="1" lang="zh-CN" altLang="en-US" sz="3200" b="1" kern="0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约为</a:t>
            </a:r>
            <a:r>
              <a:rPr kumimoji="1" lang="en-US" altLang="zh-CN" sz="3200" b="1" kern="0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70W</a:t>
            </a:r>
            <a:endParaRPr lang="zh-CN" altLang="en-US" dirty="0"/>
          </a:p>
        </p:txBody>
      </p:sp>
      <p:pic>
        <p:nvPicPr>
          <p:cNvPr id="474116" name="Picture 4" descr="http://www.espnstar.com.cn/v/images/uploadfile/20061291656433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60648"/>
            <a:ext cx="4499992" cy="31304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39552" y="4797152"/>
            <a:ext cx="8064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latin typeface="宋体" pitchFamily="2" charset="-122"/>
                <a:ea typeface="宋体" pitchFamily="2" charset="-122"/>
              </a:rPr>
              <a:t>1</a:t>
            </a:r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、他们都运动一分钟，分别做多少功？</a:t>
            </a:r>
            <a:endParaRPr lang="en-US" altLang="zh-CN" sz="3200" b="1" dirty="0" smtClean="0">
              <a:latin typeface="宋体" pitchFamily="2" charset="-122"/>
              <a:ea typeface="宋体" pitchFamily="2" charset="-122"/>
            </a:endParaRPr>
          </a:p>
          <a:p>
            <a:endParaRPr lang="en-US" altLang="zh-CN" sz="3200" b="1" dirty="0" smtClean="0">
              <a:latin typeface="宋体" pitchFamily="2" charset="-122"/>
              <a:ea typeface="宋体" pitchFamily="2" charset="-122"/>
            </a:endParaRPr>
          </a:p>
          <a:p>
            <a:r>
              <a:rPr lang="en-US" altLang="zh-CN" sz="3200" b="1" dirty="0" smtClean="0">
                <a:latin typeface="宋体" pitchFamily="2" charset="-122"/>
                <a:ea typeface="宋体" pitchFamily="2" charset="-122"/>
              </a:rPr>
              <a:t>2</a:t>
            </a:r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、若做</a:t>
            </a:r>
            <a:r>
              <a:rPr lang="en-US" altLang="zh-CN" sz="3200" b="1" dirty="0" smtClean="0">
                <a:latin typeface="宋体" pitchFamily="2" charset="-122"/>
                <a:ea typeface="宋体" pitchFamily="2" charset="-122"/>
              </a:rPr>
              <a:t>21000J</a:t>
            </a:r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的功，分别需要多少时间？</a:t>
            </a:r>
            <a:endParaRPr lang="zh-CN" altLang="en-US" sz="3200" b="1" dirty="0">
              <a:latin typeface="宋体" pitchFamily="2" charset="-122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827584" y="620688"/>
            <a:ext cx="651621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宋体" pitchFamily="2" charset="-122"/>
              </a:rPr>
              <a:t>1</a:t>
            </a:r>
            <a:r>
              <a:rPr kumimoji="0" lang="zh-CN" alt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宋体" pitchFamily="2" charset="-122"/>
              </a:rPr>
              <a:t>．甲、乙两台机器，甲的功率比乙的大，则</a:t>
            </a:r>
            <a:r>
              <a:rPr kumimoji="0" lang="en-US" altLang="zh-CN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宋体" pitchFamily="2" charset="-122"/>
              </a:rPr>
              <a:t>(    )</a:t>
            </a:r>
            <a:r>
              <a:rPr kumimoji="0" lang="zh-CN" alt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宋体" pitchFamily="2" charset="-122"/>
              </a:rPr>
              <a:t>。</a:t>
            </a:r>
            <a:endParaRPr kumimoji="0" lang="zh-CN" alt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宋体" pitchFamily="2" charset="-122"/>
              </a:rPr>
              <a:t>A.</a:t>
            </a:r>
            <a:r>
              <a:rPr kumimoji="0" lang="zh-CN" alt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宋体" pitchFamily="2" charset="-122"/>
              </a:rPr>
              <a:t>甲做的功比乙做的功多</a:t>
            </a:r>
            <a:endParaRPr kumimoji="0" lang="zh-CN" alt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宋体" pitchFamily="2" charset="-122"/>
              </a:rPr>
              <a:t>B</a:t>
            </a:r>
            <a:r>
              <a:rPr kumimoji="0" lang="zh-CN" alt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宋体" pitchFamily="2" charset="-122"/>
              </a:rPr>
              <a:t>．甲做功比乙做功快</a:t>
            </a:r>
            <a:endParaRPr kumimoji="0" lang="zh-CN" alt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宋体" pitchFamily="2" charset="-122"/>
              </a:rPr>
              <a:t>C</a:t>
            </a:r>
            <a:r>
              <a:rPr kumimoji="0" lang="zh-CN" alt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宋体" pitchFamily="2" charset="-122"/>
              </a:rPr>
              <a:t>．甲做功所用的时间比乙的少</a:t>
            </a:r>
            <a:endParaRPr kumimoji="0" lang="zh-CN" alt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宋体" pitchFamily="2" charset="-122"/>
              </a:rPr>
              <a:t>D</a:t>
            </a:r>
            <a:r>
              <a:rPr kumimoji="0" lang="zh-CN" alt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宋体" pitchFamily="2" charset="-122"/>
                <a:ea typeface="宋体" pitchFamily="2" charset="-122"/>
                <a:cs typeface="宋体" pitchFamily="2" charset="-122"/>
              </a:rPr>
              <a:t>．以上说法都不对</a:t>
            </a:r>
            <a:endParaRPr kumimoji="0" lang="zh-CN" alt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宋体" pitchFamily="2" charset="-122"/>
              <a:ea typeface="宋体" pitchFamily="2" charset="-122"/>
              <a:cs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3" name="Text Box 23"/>
          <p:cNvSpPr txBox="1">
            <a:spLocks noChangeArrowheads="1"/>
          </p:cNvSpPr>
          <p:nvPr/>
        </p:nvSpPr>
        <p:spPr bwMode="auto">
          <a:xfrm>
            <a:off x="395536" y="908720"/>
            <a:ext cx="842493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zh-CN" sz="3200" b="1" dirty="0" smtClean="0">
                <a:latin typeface="宋体" pitchFamily="2" charset="-122"/>
                <a:ea typeface="宋体" pitchFamily="2" charset="-122"/>
              </a:rPr>
              <a:t>2</a:t>
            </a:r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、</a:t>
            </a:r>
            <a:r>
              <a:rPr lang="zh-CN" altLang="en-GB" sz="3200" b="1" dirty="0" smtClean="0">
                <a:latin typeface="宋体" pitchFamily="2" charset="-122"/>
                <a:ea typeface="宋体" pitchFamily="2" charset="-122"/>
              </a:rPr>
              <a:t>下列说法中正确的是   （      ）</a:t>
            </a:r>
            <a:endParaRPr lang="zh-CN" altLang="en-US" sz="3200" b="1" dirty="0" smtClean="0">
              <a:latin typeface="宋体" pitchFamily="2" charset="-122"/>
              <a:ea typeface="宋体" pitchFamily="2" charset="-122"/>
            </a:endParaRPr>
          </a:p>
          <a:p>
            <a:pPr algn="just">
              <a:spcBef>
                <a:spcPct val="50000"/>
              </a:spcBef>
            </a:pPr>
            <a:r>
              <a:rPr lang="en-US" altLang="zh-CN" sz="3200" b="1" dirty="0" smtClean="0">
                <a:latin typeface="宋体" pitchFamily="2" charset="-122"/>
                <a:ea typeface="宋体" pitchFamily="2" charset="-122"/>
              </a:rPr>
              <a:t>A</a:t>
            </a:r>
            <a:r>
              <a:rPr lang="en-GB" altLang="zh-CN" sz="3200" b="1" dirty="0" smtClean="0">
                <a:latin typeface="宋体" pitchFamily="2" charset="-122"/>
                <a:ea typeface="宋体" pitchFamily="2" charset="-122"/>
              </a:rPr>
              <a:t>．</a:t>
            </a:r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物体做的功越多，则功率就越大</a:t>
            </a:r>
          </a:p>
          <a:p>
            <a:pPr algn="just">
              <a:spcBef>
                <a:spcPct val="50000"/>
              </a:spcBef>
            </a:pPr>
            <a:r>
              <a:rPr lang="en-US" altLang="zh-CN" sz="3200" b="1" dirty="0" smtClean="0">
                <a:latin typeface="宋体" pitchFamily="2" charset="-122"/>
                <a:ea typeface="宋体" pitchFamily="2" charset="-122"/>
              </a:rPr>
              <a:t>B</a:t>
            </a:r>
            <a:r>
              <a:rPr lang="en-GB" altLang="zh-CN" sz="3200" b="1" dirty="0" smtClean="0">
                <a:latin typeface="宋体" pitchFamily="2" charset="-122"/>
                <a:ea typeface="宋体" pitchFamily="2" charset="-122"/>
              </a:rPr>
              <a:t>．</a:t>
            </a:r>
            <a:r>
              <a:rPr lang="zh-CN" altLang="en-GB" sz="3200" b="1" dirty="0" smtClean="0">
                <a:latin typeface="宋体" pitchFamily="2" charset="-122"/>
                <a:ea typeface="宋体" pitchFamily="2" charset="-122"/>
              </a:rPr>
              <a:t>物体做功的时间越短，则功率越大</a:t>
            </a:r>
            <a:endParaRPr lang="zh-CN" altLang="en-US" sz="3200" b="1" dirty="0" smtClean="0">
              <a:latin typeface="宋体" pitchFamily="2" charset="-122"/>
              <a:ea typeface="宋体" pitchFamily="2" charset="-122"/>
            </a:endParaRPr>
          </a:p>
          <a:p>
            <a:pPr algn="just">
              <a:spcBef>
                <a:spcPct val="50000"/>
              </a:spcBef>
            </a:pPr>
            <a:r>
              <a:rPr lang="en-US" altLang="zh-CN" sz="3200" b="1" dirty="0" smtClean="0">
                <a:latin typeface="宋体" pitchFamily="2" charset="-122"/>
                <a:ea typeface="宋体" pitchFamily="2" charset="-122"/>
              </a:rPr>
              <a:t>C</a:t>
            </a:r>
            <a:r>
              <a:rPr lang="en-GB" altLang="zh-CN" sz="3200" b="1" dirty="0" smtClean="0">
                <a:latin typeface="宋体" pitchFamily="2" charset="-122"/>
                <a:ea typeface="宋体" pitchFamily="2" charset="-122"/>
              </a:rPr>
              <a:t>．</a:t>
            </a:r>
            <a:r>
              <a:rPr lang="zh-CN" altLang="en-GB" sz="3200" b="1" dirty="0" smtClean="0">
                <a:latin typeface="宋体" pitchFamily="2" charset="-122"/>
                <a:ea typeface="宋体" pitchFamily="2" charset="-122"/>
              </a:rPr>
              <a:t>在相同的时间内做的功越多，功率越大</a:t>
            </a:r>
            <a:endParaRPr lang="zh-CN" altLang="en-US" sz="3200" b="1" dirty="0" smtClean="0">
              <a:latin typeface="宋体" pitchFamily="2" charset="-122"/>
              <a:ea typeface="宋体" pitchFamily="2" charset="-122"/>
            </a:endParaRPr>
          </a:p>
          <a:p>
            <a:pPr algn="just">
              <a:spcBef>
                <a:spcPct val="50000"/>
              </a:spcBef>
            </a:pPr>
            <a:r>
              <a:rPr lang="en-US" altLang="zh-CN" sz="3200" b="1" dirty="0" smtClean="0">
                <a:latin typeface="宋体" pitchFamily="2" charset="-122"/>
                <a:ea typeface="宋体" pitchFamily="2" charset="-122"/>
              </a:rPr>
              <a:t>D</a:t>
            </a:r>
            <a:r>
              <a:rPr lang="en-GB" altLang="zh-CN" sz="3200" b="1" dirty="0" smtClean="0">
                <a:latin typeface="宋体" pitchFamily="2" charset="-122"/>
                <a:ea typeface="宋体" pitchFamily="2" charset="-122"/>
              </a:rPr>
              <a:t>．</a:t>
            </a:r>
            <a:r>
              <a:rPr lang="zh-CN" altLang="en-GB" sz="3200" b="1" dirty="0" smtClean="0">
                <a:latin typeface="宋体" pitchFamily="2" charset="-122"/>
                <a:ea typeface="宋体" pitchFamily="2" charset="-122"/>
              </a:rPr>
              <a:t>功率越大，则做功越多</a:t>
            </a:r>
            <a:endParaRPr lang="zh-CN" altLang="en-US" sz="3200" b="1" dirty="0">
              <a:latin typeface="宋体" pitchFamily="2" charset="-122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476672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latin typeface="宋体" pitchFamily="2" charset="-122"/>
                <a:ea typeface="宋体" pitchFamily="2" charset="-122"/>
              </a:rPr>
              <a:t>3</a:t>
            </a:r>
            <a:r>
              <a:rPr lang="zh-CN" altLang="en-US" sz="3600" b="1" dirty="0" smtClean="0">
                <a:latin typeface="宋体" pitchFamily="2" charset="-122"/>
                <a:ea typeface="宋体" pitchFamily="2" charset="-122"/>
              </a:rPr>
              <a:t>、物体做的功和功率有什么不同？</a:t>
            </a:r>
            <a:endParaRPr lang="zh-CN" altLang="en-US" sz="3600" b="1" dirty="0">
              <a:latin typeface="宋体" pitchFamily="2" charset="-122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idx="4294967295"/>
          </p:nvPr>
        </p:nvSpPr>
        <p:spPr>
          <a:xfrm>
            <a:off x="683568" y="1844824"/>
            <a:ext cx="7200900" cy="33115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CN" b="1" dirty="0" smtClean="0">
                <a:solidFill>
                  <a:srgbClr val="FF0000"/>
                </a:solidFill>
              </a:rPr>
              <a:t>1</a:t>
            </a:r>
            <a:r>
              <a:rPr lang="zh-CN" altLang="en-US" b="1" dirty="0" smtClean="0">
                <a:solidFill>
                  <a:srgbClr val="FF0000"/>
                </a:solidFill>
              </a:rPr>
              <a:t>、功</a:t>
            </a:r>
            <a:r>
              <a:rPr lang="zh-CN" altLang="en-US" b="1" dirty="0">
                <a:solidFill>
                  <a:srgbClr val="FF0000"/>
                </a:solidFill>
              </a:rPr>
              <a:t>率的测量</a:t>
            </a:r>
            <a:endParaRPr lang="zh-CN" altLang="en-US" dirty="0">
              <a:solidFill>
                <a:srgbClr val="FF0000"/>
              </a:solidFill>
            </a:endParaRPr>
          </a:p>
          <a:p>
            <a:r>
              <a:rPr lang="zh-CN" altLang="en-US" dirty="0">
                <a:solidFill>
                  <a:srgbClr val="FF0000"/>
                </a:solidFill>
              </a:rPr>
              <a:t>小活动</a:t>
            </a:r>
            <a:r>
              <a:rPr lang="zh-CN" altLang="en-US" dirty="0" smtClean="0">
                <a:solidFill>
                  <a:srgbClr val="FF0000"/>
                </a:solidFill>
              </a:rPr>
              <a:t>：测量人</a:t>
            </a:r>
            <a:r>
              <a:rPr lang="zh-CN" altLang="en-US" dirty="0">
                <a:solidFill>
                  <a:srgbClr val="FF0000"/>
                </a:solidFill>
              </a:rPr>
              <a:t>上楼的功</a:t>
            </a:r>
            <a:r>
              <a:rPr lang="zh-CN" altLang="en-US" dirty="0" smtClean="0">
                <a:solidFill>
                  <a:srgbClr val="FF0000"/>
                </a:solidFill>
              </a:rPr>
              <a:t>率</a:t>
            </a:r>
            <a:endParaRPr lang="en-US" altLang="zh-CN" dirty="0" smtClean="0">
              <a:solidFill>
                <a:srgbClr val="FF0000"/>
              </a:solidFill>
            </a:endParaRPr>
          </a:p>
          <a:p>
            <a:r>
              <a:rPr lang="zh-CN" altLang="en-US" dirty="0" smtClean="0">
                <a:solidFill>
                  <a:srgbClr val="FF0000"/>
                </a:solidFill>
              </a:rPr>
              <a:t>原理是什么？</a:t>
            </a:r>
            <a:endParaRPr lang="en-US" altLang="zh-CN" dirty="0" smtClean="0">
              <a:solidFill>
                <a:srgbClr val="FF0000"/>
              </a:solidFill>
            </a:endParaRPr>
          </a:p>
          <a:p>
            <a:r>
              <a:rPr lang="zh-CN" altLang="en-US" dirty="0" smtClean="0">
                <a:solidFill>
                  <a:srgbClr val="FF0000"/>
                </a:solidFill>
              </a:rPr>
              <a:t>需要测量什么？</a:t>
            </a:r>
            <a:endParaRPr lang="en-US" altLang="zh-CN" dirty="0" smtClean="0">
              <a:solidFill>
                <a:srgbClr val="FF0000"/>
              </a:solidFill>
            </a:endParaRPr>
          </a:p>
          <a:p>
            <a:r>
              <a:rPr lang="zh-CN" altLang="en-US" dirty="0" smtClean="0">
                <a:solidFill>
                  <a:srgbClr val="FF0000"/>
                </a:solidFill>
              </a:rPr>
              <a:t>说说你的过程和方法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764704"/>
            <a:ext cx="3384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 smtClean="0">
                <a:latin typeface="宋体" pitchFamily="2" charset="-122"/>
                <a:ea typeface="宋体" pitchFamily="2" charset="-122"/>
              </a:rPr>
              <a:t>功率的应用</a:t>
            </a:r>
            <a:endParaRPr lang="zh-CN" altLang="en-US" sz="4800" dirty="0">
              <a:latin typeface="宋体" pitchFamily="2" charset="-122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7544" y="1268760"/>
            <a:ext cx="8820150" cy="3529013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altLang="zh-CN" b="1" dirty="0">
                <a:latin typeface="宋体" pitchFamily="2" charset="-122"/>
                <a:ea typeface="宋体" pitchFamily="2" charset="-122"/>
              </a:rPr>
              <a:t> </a:t>
            </a:r>
            <a:r>
              <a:rPr lang="zh-CN" altLang="en-US" b="1" dirty="0" smtClean="0">
                <a:latin typeface="宋体" pitchFamily="2" charset="-122"/>
                <a:ea typeface="宋体" pitchFamily="2" charset="-122"/>
              </a:rPr>
              <a:t>作业及练习</a:t>
            </a:r>
            <a:r>
              <a:rPr lang="en-US" altLang="zh-CN" b="1" dirty="0" smtClean="0">
                <a:latin typeface="宋体" pitchFamily="2" charset="-122"/>
                <a:ea typeface="宋体" pitchFamily="2" charset="-122"/>
              </a:rPr>
              <a:t>   </a:t>
            </a:r>
          </a:p>
          <a:p>
            <a:pPr>
              <a:buFontTx/>
              <a:buNone/>
            </a:pPr>
            <a:r>
              <a:rPr lang="en-US" altLang="zh-CN" b="1" dirty="0" smtClean="0">
                <a:latin typeface="宋体" pitchFamily="2" charset="-122"/>
                <a:ea typeface="宋体" pitchFamily="2" charset="-122"/>
              </a:rPr>
              <a:t>1</a:t>
            </a:r>
            <a:r>
              <a:rPr lang="zh-CN" altLang="en-US" b="1" dirty="0" smtClean="0">
                <a:latin typeface="宋体" pitchFamily="2" charset="-122"/>
                <a:ea typeface="宋体" pitchFamily="2" charset="-122"/>
              </a:rPr>
              <a:t>、汽</a:t>
            </a:r>
            <a:r>
              <a:rPr lang="zh-CN" altLang="en-US" b="1" dirty="0">
                <a:latin typeface="宋体" pitchFamily="2" charset="-122"/>
                <a:ea typeface="宋体" pitchFamily="2" charset="-122"/>
              </a:rPr>
              <a:t>车的牵引力是</a:t>
            </a:r>
            <a:r>
              <a:rPr lang="en-US" altLang="zh-CN" b="1" dirty="0">
                <a:latin typeface="宋体" pitchFamily="2" charset="-122"/>
                <a:ea typeface="宋体" pitchFamily="2" charset="-122"/>
              </a:rPr>
              <a:t>1000N,</a:t>
            </a:r>
            <a:r>
              <a:rPr lang="zh-CN" altLang="en-US" b="1" dirty="0">
                <a:latin typeface="宋体" pitchFamily="2" charset="-122"/>
                <a:ea typeface="宋体" pitchFamily="2" charset="-122"/>
              </a:rPr>
              <a:t>以</a:t>
            </a:r>
            <a:r>
              <a:rPr lang="en-US" altLang="zh-CN" b="1" dirty="0">
                <a:latin typeface="宋体" pitchFamily="2" charset="-122"/>
                <a:ea typeface="宋体" pitchFamily="2" charset="-122"/>
              </a:rPr>
              <a:t>40m/s</a:t>
            </a:r>
            <a:r>
              <a:rPr lang="zh-CN" altLang="en-US" b="1" dirty="0">
                <a:latin typeface="宋体" pitchFamily="2" charset="-122"/>
                <a:ea typeface="宋体" pitchFamily="2" charset="-122"/>
              </a:rPr>
              <a:t>的速度匀速行使</a:t>
            </a:r>
            <a:r>
              <a:rPr lang="en-US" altLang="zh-CN" b="1" dirty="0">
                <a:latin typeface="宋体" pitchFamily="2" charset="-122"/>
                <a:ea typeface="宋体" pitchFamily="2" charset="-122"/>
              </a:rPr>
              <a:t>100s.</a:t>
            </a:r>
            <a:r>
              <a:rPr lang="zh-CN" altLang="en-US" b="1" dirty="0" smtClean="0">
                <a:latin typeface="宋体" pitchFamily="2" charset="-122"/>
                <a:ea typeface="宋体" pitchFamily="2" charset="-122"/>
              </a:rPr>
              <a:t>求：</a:t>
            </a:r>
            <a:endParaRPr lang="zh-CN" altLang="en-US" b="1" dirty="0">
              <a:latin typeface="宋体" pitchFamily="2" charset="-122"/>
              <a:ea typeface="宋体" pitchFamily="2" charset="-122"/>
            </a:endParaRPr>
          </a:p>
          <a:p>
            <a:pPr>
              <a:buFontTx/>
              <a:buNone/>
            </a:pPr>
            <a:r>
              <a:rPr lang="zh-CN" altLang="en-US" b="1" dirty="0">
                <a:latin typeface="宋体" pitchFamily="2" charset="-122"/>
                <a:ea typeface="宋体" pitchFamily="2" charset="-122"/>
              </a:rPr>
              <a:t> （</a:t>
            </a:r>
            <a:r>
              <a:rPr lang="en-US" altLang="zh-CN" b="1" dirty="0">
                <a:latin typeface="宋体" pitchFamily="2" charset="-122"/>
                <a:ea typeface="宋体" pitchFamily="2" charset="-122"/>
              </a:rPr>
              <a:t>1</a:t>
            </a:r>
            <a:r>
              <a:rPr lang="zh-CN" altLang="en-US" b="1" dirty="0">
                <a:latin typeface="宋体" pitchFamily="2" charset="-122"/>
                <a:ea typeface="宋体" pitchFamily="2" charset="-122"/>
              </a:rPr>
              <a:t>）汽车的在</a:t>
            </a:r>
            <a:r>
              <a:rPr lang="en-US" altLang="zh-CN" b="1" dirty="0">
                <a:latin typeface="宋体" pitchFamily="2" charset="-122"/>
                <a:ea typeface="宋体" pitchFamily="2" charset="-122"/>
              </a:rPr>
              <a:t>100s</a:t>
            </a:r>
            <a:r>
              <a:rPr lang="zh-CN" altLang="en-US" b="1" dirty="0">
                <a:latin typeface="宋体" pitchFamily="2" charset="-122"/>
                <a:ea typeface="宋体" pitchFamily="2" charset="-122"/>
              </a:rPr>
              <a:t>内所做的功</a:t>
            </a:r>
            <a:r>
              <a:rPr lang="zh-CN" altLang="en-US" b="1" dirty="0" smtClean="0">
                <a:latin typeface="宋体" pitchFamily="2" charset="-122"/>
                <a:ea typeface="宋体" pitchFamily="2" charset="-122"/>
              </a:rPr>
              <a:t>？</a:t>
            </a:r>
            <a:endParaRPr lang="zh-CN" altLang="en-US" b="1" dirty="0">
              <a:latin typeface="宋体" pitchFamily="2" charset="-122"/>
              <a:ea typeface="宋体" pitchFamily="2" charset="-122"/>
            </a:endParaRPr>
          </a:p>
          <a:p>
            <a:pPr>
              <a:buFontTx/>
              <a:buNone/>
            </a:pPr>
            <a:r>
              <a:rPr lang="zh-CN" altLang="en-US" b="1" dirty="0">
                <a:latin typeface="宋体" pitchFamily="2" charset="-122"/>
                <a:ea typeface="宋体" pitchFamily="2" charset="-122"/>
              </a:rPr>
              <a:t> （</a:t>
            </a:r>
            <a:r>
              <a:rPr lang="en-US" altLang="zh-CN" b="1" dirty="0">
                <a:latin typeface="宋体" pitchFamily="2" charset="-122"/>
                <a:ea typeface="宋体" pitchFamily="2" charset="-122"/>
              </a:rPr>
              <a:t>2</a:t>
            </a:r>
            <a:r>
              <a:rPr lang="zh-CN" altLang="en-US" b="1" dirty="0">
                <a:latin typeface="宋体" pitchFamily="2" charset="-122"/>
                <a:ea typeface="宋体" pitchFamily="2" charset="-122"/>
              </a:rPr>
              <a:t>）汽车的功率是多少？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3040" y="188640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思考：他们谁做的功多？谁做功快？你是怎样进行比较判断的？</a:t>
            </a:r>
            <a:endParaRPr lang="zh-CN" altLang="en-US" sz="3200" b="1" dirty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3" name="VID20160506094934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1196752"/>
            <a:ext cx="9144000" cy="5661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683568" y="1484784"/>
            <a:ext cx="78758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zh-CN" altLang="en-US" sz="3200" dirty="0">
                <a:latin typeface="Arial Narrow" pitchFamily="34" charset="0"/>
              </a:rPr>
              <a:t>　思考：Ｐ是否等于Ｆ</a:t>
            </a:r>
            <a:r>
              <a:rPr kumimoji="1" lang="en-US" altLang="zh-CN" sz="3200" dirty="0">
                <a:latin typeface="Arial Narrow" pitchFamily="34" charset="0"/>
              </a:rPr>
              <a:t>×</a:t>
            </a:r>
            <a:r>
              <a:rPr kumimoji="1" lang="zh-CN" altLang="en-US" sz="3200" dirty="0">
                <a:latin typeface="Arial Narrow" pitchFamily="34" charset="0"/>
              </a:rPr>
              <a:t>Ｖ</a:t>
            </a:r>
            <a:r>
              <a:rPr kumimoji="1" lang="zh-CN" altLang="en-US" sz="3200" dirty="0" smtClean="0">
                <a:latin typeface="Arial Narrow" pitchFamily="34" charset="0"/>
              </a:rPr>
              <a:t>？大</a:t>
            </a:r>
            <a:r>
              <a:rPr kumimoji="1" lang="zh-CN" altLang="en-US" sz="3200" dirty="0">
                <a:latin typeface="Arial Narrow" pitchFamily="34" charset="0"/>
              </a:rPr>
              <a:t>家能证明？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2204864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宋体" pitchFamily="2" charset="-122"/>
                <a:ea typeface="宋体" pitchFamily="2" charset="-122"/>
              </a:rPr>
              <a:t>   </a:t>
            </a:r>
            <a:r>
              <a:rPr lang="en-US" altLang="zh-CN" sz="3600" b="1" dirty="0" smtClean="0">
                <a:latin typeface="宋体" pitchFamily="2" charset="-122"/>
                <a:ea typeface="宋体" pitchFamily="2" charset="-122"/>
              </a:rPr>
              <a:t>2</a:t>
            </a:r>
            <a:r>
              <a:rPr lang="zh-CN" altLang="en-US" sz="3600" b="1" dirty="0" smtClean="0">
                <a:latin typeface="宋体" pitchFamily="2" charset="-122"/>
                <a:ea typeface="宋体" pitchFamily="2" charset="-122"/>
              </a:rPr>
              <a:t>、 为什么汽车上坡时，司机经常用换低档的方法减小速度？</a:t>
            </a:r>
            <a:endParaRPr lang="zh-CN" altLang="en-US" sz="3600" b="1" dirty="0">
              <a:latin typeface="宋体" pitchFamily="2" charset="-122"/>
              <a:ea typeface="宋体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611560" y="1484784"/>
            <a:ext cx="8532440" cy="301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200" dirty="0">
                <a:latin typeface="宋体" pitchFamily="2" charset="-122"/>
                <a:ea typeface="宋体" pitchFamily="2" charset="-122"/>
              </a:rPr>
              <a:t>   </a:t>
            </a:r>
            <a:r>
              <a:rPr kumimoji="1" lang="en-US" altLang="zh-CN" sz="3200" dirty="0" smtClean="0">
                <a:latin typeface="宋体" pitchFamily="2" charset="-122"/>
                <a:ea typeface="宋体" pitchFamily="2" charset="-122"/>
              </a:rPr>
              <a:t>3</a:t>
            </a:r>
            <a:r>
              <a:rPr kumimoji="1" lang="zh-CN" altLang="en-US" sz="3200" dirty="0" smtClean="0">
                <a:latin typeface="宋体" pitchFamily="2" charset="-122"/>
                <a:ea typeface="宋体" pitchFamily="2" charset="-122"/>
              </a:rPr>
              <a:t>、</a:t>
            </a:r>
            <a:r>
              <a:rPr kumimoji="1" lang="zh-CN" altLang="en-US" sz="3200" b="1" dirty="0" smtClean="0">
                <a:latin typeface="宋体" pitchFamily="2" charset="-122"/>
                <a:ea typeface="宋体" pitchFamily="2" charset="-122"/>
              </a:rPr>
              <a:t>小</a:t>
            </a:r>
            <a:r>
              <a:rPr kumimoji="1" lang="zh-CN" altLang="en-US" sz="3200" b="1" dirty="0">
                <a:latin typeface="宋体" pitchFamily="2" charset="-122"/>
                <a:ea typeface="宋体" pitchFamily="2" charset="-122"/>
              </a:rPr>
              <a:t>刚在体育中考“跳绳”项目中， </a:t>
            </a:r>
            <a:r>
              <a:rPr kumimoji="1" lang="en-US" altLang="zh-CN" sz="3200" b="1" dirty="0">
                <a:latin typeface="宋体" pitchFamily="2" charset="-122"/>
                <a:ea typeface="宋体" pitchFamily="2" charset="-122"/>
              </a:rPr>
              <a:t>1min</a:t>
            </a:r>
            <a:r>
              <a:rPr kumimoji="1" lang="zh-CN" altLang="en-US" sz="3200" b="1" dirty="0">
                <a:latin typeface="宋体" pitchFamily="2" charset="-122"/>
                <a:ea typeface="宋体" pitchFamily="2" charset="-122"/>
              </a:rPr>
              <a:t>跳了</a:t>
            </a:r>
            <a:r>
              <a:rPr kumimoji="1" lang="en-US" altLang="zh-CN" sz="3200" b="1" dirty="0">
                <a:latin typeface="宋体" pitchFamily="2" charset="-122"/>
                <a:ea typeface="宋体" pitchFamily="2" charset="-122"/>
              </a:rPr>
              <a:t>120</a:t>
            </a:r>
            <a:r>
              <a:rPr kumimoji="1" lang="zh-CN" altLang="en-US" sz="3200" b="1" dirty="0">
                <a:latin typeface="宋体" pitchFamily="2" charset="-122"/>
                <a:ea typeface="宋体" pitchFamily="2" charset="-122"/>
              </a:rPr>
              <a:t>次，每次跳起的高度为</a:t>
            </a:r>
            <a:r>
              <a:rPr kumimoji="1" lang="en-US" altLang="zh-CN" sz="3200" b="1" dirty="0">
                <a:latin typeface="宋体" pitchFamily="2" charset="-122"/>
                <a:ea typeface="宋体" pitchFamily="2" charset="-122"/>
              </a:rPr>
              <a:t>4cm</a:t>
            </a:r>
            <a:r>
              <a:rPr kumimoji="1" lang="zh-CN" altLang="en-US" sz="3200" b="1" dirty="0">
                <a:latin typeface="宋体" pitchFamily="2" charset="-122"/>
                <a:ea typeface="宋体" pitchFamily="2" charset="-122"/>
              </a:rPr>
              <a:t>，小刚的质量是</a:t>
            </a:r>
            <a:r>
              <a:rPr kumimoji="1" lang="en-US" altLang="zh-CN" sz="3200" b="1" dirty="0">
                <a:latin typeface="宋体" pitchFamily="2" charset="-122"/>
                <a:ea typeface="宋体" pitchFamily="2" charset="-122"/>
              </a:rPr>
              <a:t>50kg</a:t>
            </a:r>
            <a:r>
              <a:rPr kumimoji="1" lang="zh-CN" altLang="en-US" sz="3200" b="1" dirty="0">
                <a:latin typeface="宋体" pitchFamily="2" charset="-122"/>
                <a:ea typeface="宋体" pitchFamily="2" charset="-122"/>
              </a:rPr>
              <a:t>，（</a:t>
            </a:r>
            <a:r>
              <a:rPr kumimoji="1" lang="en-US" altLang="zh-CN" sz="3200" b="1" dirty="0">
                <a:latin typeface="宋体" pitchFamily="2" charset="-122"/>
                <a:ea typeface="宋体" pitchFamily="2" charset="-122"/>
              </a:rPr>
              <a:t>g</a:t>
            </a:r>
            <a:r>
              <a:rPr kumimoji="1" lang="zh-CN" altLang="en-US" sz="3200" b="1" dirty="0">
                <a:latin typeface="宋体" pitchFamily="2" charset="-122"/>
                <a:ea typeface="宋体" pitchFamily="2" charset="-122"/>
              </a:rPr>
              <a:t>取</a:t>
            </a:r>
            <a:r>
              <a:rPr kumimoji="1" lang="en-US" altLang="zh-CN" sz="3200" b="1" dirty="0">
                <a:latin typeface="宋体" pitchFamily="2" charset="-122"/>
                <a:ea typeface="宋体" pitchFamily="2" charset="-122"/>
              </a:rPr>
              <a:t>10N/Kg</a:t>
            </a:r>
            <a:r>
              <a:rPr kumimoji="1" lang="zh-CN" altLang="en-US" sz="3200" b="1" dirty="0">
                <a:latin typeface="宋体" pitchFamily="2" charset="-122"/>
                <a:ea typeface="宋体" pitchFamily="2" charset="-122"/>
              </a:rPr>
              <a:t>）求：</a:t>
            </a:r>
          </a:p>
          <a:p>
            <a:pPr>
              <a:spcBef>
                <a:spcPct val="50000"/>
              </a:spcBef>
            </a:pPr>
            <a:r>
              <a:rPr kumimoji="1" lang="zh-CN" altLang="en-US" sz="3200" b="1" dirty="0">
                <a:latin typeface="宋体" pitchFamily="2" charset="-122"/>
                <a:ea typeface="宋体" pitchFamily="2" charset="-122"/>
              </a:rPr>
              <a:t>（</a:t>
            </a:r>
            <a:r>
              <a:rPr kumimoji="1" lang="en-US" altLang="zh-CN" sz="3200" b="1" dirty="0">
                <a:latin typeface="宋体" pitchFamily="2" charset="-122"/>
                <a:ea typeface="宋体" pitchFamily="2" charset="-122"/>
              </a:rPr>
              <a:t>1</a:t>
            </a:r>
            <a:r>
              <a:rPr kumimoji="1" lang="zh-CN" altLang="en-US" sz="3200" b="1" dirty="0">
                <a:latin typeface="宋体" pitchFamily="2" charset="-122"/>
                <a:ea typeface="宋体" pitchFamily="2" charset="-122"/>
              </a:rPr>
              <a:t>）小刚跳一次做的功；  </a:t>
            </a:r>
          </a:p>
          <a:p>
            <a:pPr>
              <a:spcBef>
                <a:spcPct val="50000"/>
              </a:spcBef>
            </a:pPr>
            <a:r>
              <a:rPr kumimoji="1" lang="zh-CN" altLang="en-US" sz="3200" b="1" dirty="0">
                <a:latin typeface="宋体" pitchFamily="2" charset="-122"/>
                <a:ea typeface="宋体" pitchFamily="2" charset="-122"/>
              </a:rPr>
              <a:t>（</a:t>
            </a:r>
            <a:r>
              <a:rPr kumimoji="1" lang="en-US" altLang="zh-CN" sz="3200" b="1" dirty="0">
                <a:latin typeface="宋体" pitchFamily="2" charset="-122"/>
                <a:ea typeface="宋体" pitchFamily="2" charset="-122"/>
              </a:rPr>
              <a:t>2</a:t>
            </a:r>
            <a:r>
              <a:rPr kumimoji="1" lang="zh-CN" altLang="en-US" sz="3200" b="1" dirty="0">
                <a:latin typeface="宋体" pitchFamily="2" charset="-122"/>
                <a:ea typeface="宋体" pitchFamily="2" charset="-122"/>
              </a:rPr>
              <a:t>）小刚跳绳时的平均功率。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思考：他们谁做的功多？谁做功快？你是怎样进行比较判断的？</a:t>
            </a:r>
            <a:endParaRPr lang="zh-CN" altLang="en-US" sz="3200" b="1" dirty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3" name="VID20160506095016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43000" y="1268760"/>
            <a:ext cx="9001000" cy="54231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188640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思考：他们谁做的功多？谁做功快？你是怎样进行比较判断的？</a:t>
            </a:r>
            <a:endParaRPr lang="zh-CN" altLang="en-US" sz="3200" b="1" dirty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4" name="VID20160516115639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51520" y="1340768"/>
            <a:ext cx="8508776" cy="52111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1476375" y="1916113"/>
            <a:ext cx="4175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endParaRPr lang="zh-CN" altLang="zh-CN" sz="2400" b="1">
              <a:latin typeface="Times New Roman" pitchFamily="18" charset="0"/>
            </a:endParaRP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468313" y="836613"/>
            <a:ext cx="237549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zh-CN" sz="3200" b="1" dirty="0">
                <a:solidFill>
                  <a:srgbClr val="0000CC"/>
                </a:solidFill>
                <a:latin typeface="宋体" pitchFamily="2" charset="-122"/>
                <a:ea typeface="宋体" pitchFamily="2" charset="-122"/>
              </a:rPr>
              <a:t>1.</a:t>
            </a:r>
            <a:r>
              <a:rPr lang="zh-CN" altLang="en-US" sz="3200" b="1" dirty="0">
                <a:solidFill>
                  <a:srgbClr val="0000CC"/>
                </a:solidFill>
                <a:latin typeface="宋体" pitchFamily="2" charset="-122"/>
                <a:ea typeface="宋体" pitchFamily="2" charset="-122"/>
              </a:rPr>
              <a:t>物理意义</a:t>
            </a:r>
            <a:r>
              <a:rPr lang="en-US" altLang="zh-CN" sz="3200" b="1" dirty="0" smtClean="0">
                <a:solidFill>
                  <a:srgbClr val="0000CC"/>
                </a:solidFill>
                <a:latin typeface="宋体" pitchFamily="2" charset="-122"/>
                <a:ea typeface="宋体" pitchFamily="2" charset="-122"/>
              </a:rPr>
              <a:t>:</a:t>
            </a:r>
            <a:endParaRPr lang="en-US" altLang="zh-CN" sz="32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611560" y="1700808"/>
            <a:ext cx="1655986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>
                <a:solidFill>
                  <a:srgbClr val="0000CC"/>
                </a:solidFill>
                <a:latin typeface="宋体" pitchFamily="2" charset="-122"/>
                <a:ea typeface="宋体" pitchFamily="2" charset="-122"/>
              </a:rPr>
              <a:t>2.</a:t>
            </a:r>
            <a:r>
              <a:rPr lang="zh-CN" altLang="en-US" sz="3200" b="1" dirty="0">
                <a:solidFill>
                  <a:srgbClr val="0000CC"/>
                </a:solidFill>
                <a:latin typeface="宋体" pitchFamily="2" charset="-122"/>
                <a:ea typeface="宋体" pitchFamily="2" charset="-122"/>
              </a:rPr>
              <a:t>定义</a:t>
            </a:r>
            <a:r>
              <a:rPr lang="en-US" altLang="zh-CN" sz="3200" b="1" dirty="0" smtClean="0">
                <a:solidFill>
                  <a:srgbClr val="0000CC"/>
                </a:solidFill>
                <a:latin typeface="宋体" pitchFamily="2" charset="-122"/>
                <a:ea typeface="宋体" pitchFamily="2" charset="-122"/>
              </a:rPr>
              <a:t>:</a:t>
            </a:r>
            <a:endParaRPr lang="en-US" altLang="zh-CN" sz="3200" b="1" dirty="0">
              <a:solidFill>
                <a:srgbClr val="0000CC"/>
              </a:solidFill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22536" name="Picture 8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780928"/>
            <a:ext cx="1676400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Picture 9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4077072"/>
            <a:ext cx="4535487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395536" y="2996952"/>
            <a:ext cx="2159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zh-CN" sz="3200" b="1" dirty="0">
                <a:solidFill>
                  <a:srgbClr val="0000CC"/>
                </a:solidFill>
                <a:latin typeface="宋体" pitchFamily="2" charset="-122"/>
                <a:ea typeface="宋体" pitchFamily="2" charset="-122"/>
              </a:rPr>
              <a:t>3</a:t>
            </a:r>
            <a:r>
              <a:rPr lang="en-US" altLang="zh-CN" sz="3200" b="1" dirty="0" smtClean="0">
                <a:solidFill>
                  <a:srgbClr val="0000CC"/>
                </a:solidFill>
                <a:latin typeface="宋体" pitchFamily="2" charset="-122"/>
                <a:ea typeface="宋体" pitchFamily="2" charset="-122"/>
              </a:rPr>
              <a:t>.</a:t>
            </a:r>
            <a:r>
              <a:rPr lang="zh-CN" altLang="en-US" sz="3200" b="1" dirty="0">
                <a:solidFill>
                  <a:srgbClr val="0000CC"/>
                </a:solidFill>
                <a:latin typeface="宋体" pitchFamily="2" charset="-122"/>
                <a:ea typeface="宋体" pitchFamily="2" charset="-122"/>
              </a:rPr>
              <a:t>公式：</a:t>
            </a:r>
          </a:p>
        </p:txBody>
      </p:sp>
      <p:sp>
        <p:nvSpPr>
          <p:cNvPr id="22540" name="Text Box 12"/>
          <p:cNvSpPr txBox="1">
            <a:spLocks noChangeArrowheads="1"/>
          </p:cNvSpPr>
          <p:nvPr/>
        </p:nvSpPr>
        <p:spPr bwMode="auto">
          <a:xfrm>
            <a:off x="395536" y="4365104"/>
            <a:ext cx="20891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zh-CN" sz="3200" b="1" dirty="0" smtClean="0">
                <a:solidFill>
                  <a:srgbClr val="0000CC"/>
                </a:solidFill>
                <a:latin typeface="宋体" pitchFamily="2" charset="-122"/>
                <a:ea typeface="宋体" pitchFamily="2" charset="-122"/>
              </a:rPr>
              <a:t>4.</a:t>
            </a:r>
            <a:r>
              <a:rPr lang="zh-CN" altLang="en-US" sz="3200" b="1" dirty="0">
                <a:solidFill>
                  <a:srgbClr val="0000CC"/>
                </a:solidFill>
                <a:latin typeface="宋体" pitchFamily="2" charset="-122"/>
                <a:ea typeface="宋体" pitchFamily="2" charset="-122"/>
              </a:rPr>
              <a:t>单位</a:t>
            </a:r>
            <a:r>
              <a:rPr lang="zh-CN" altLang="en-US" sz="3200" b="1" dirty="0" smtClean="0">
                <a:solidFill>
                  <a:srgbClr val="0000CC"/>
                </a:solidFill>
                <a:latin typeface="宋体" pitchFamily="2" charset="-122"/>
                <a:ea typeface="宋体" pitchFamily="2" charset="-122"/>
              </a:rPr>
              <a:t>：</a:t>
            </a:r>
            <a:endParaRPr lang="en-US" altLang="zh-CN" sz="3200" b="1" dirty="0" smtClean="0">
              <a:solidFill>
                <a:srgbClr val="0000CC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1763688" y="0"/>
            <a:ext cx="58681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kumimoji="1" lang="zh-CN" altLang="en-US" sz="36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二、功率</a:t>
            </a:r>
          </a:p>
        </p:txBody>
      </p:sp>
      <p:sp>
        <p:nvSpPr>
          <p:cNvPr id="22543" name="Rectangle 15"/>
          <p:cNvSpPr>
            <a:spLocks noChangeArrowheads="1"/>
          </p:cNvSpPr>
          <p:nvPr/>
        </p:nvSpPr>
        <p:spPr bwMode="auto">
          <a:xfrm>
            <a:off x="4139952" y="2924944"/>
            <a:ext cx="23034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rgbClr val="0000CC"/>
                </a:solidFill>
                <a:latin typeface="Times New Roman" pitchFamily="18" charset="0"/>
              </a:rPr>
              <a:t>（</a:t>
            </a:r>
            <a:r>
              <a:rPr lang="en-US" altLang="zh-CN" sz="3200" b="1" dirty="0">
                <a:solidFill>
                  <a:srgbClr val="0000CC"/>
                </a:solidFill>
                <a:latin typeface="Times New Roman" pitchFamily="18" charset="0"/>
              </a:rPr>
              <a:t>1J/s</a:t>
            </a:r>
            <a:r>
              <a:rPr lang="zh-CN" altLang="en-US" sz="3200" b="1" dirty="0">
                <a:solidFill>
                  <a:srgbClr val="0000CC"/>
                </a:solidFill>
                <a:latin typeface="Times New Roman" pitchFamily="18" charset="0"/>
              </a:rPr>
              <a:t>）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67744" y="4725144"/>
            <a:ext cx="54726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7030A0"/>
                </a:solidFill>
                <a:latin typeface="宋体" pitchFamily="2" charset="-122"/>
                <a:ea typeface="宋体" pitchFamily="2" charset="-122"/>
              </a:rPr>
              <a:t>常用单位：千瓦（</a:t>
            </a:r>
            <a:r>
              <a:rPr lang="en-US" altLang="zh-CN" sz="3200" b="1" dirty="0" smtClean="0">
                <a:solidFill>
                  <a:srgbClr val="7030A0"/>
                </a:solidFill>
                <a:latin typeface="宋体" pitchFamily="2" charset="-122"/>
                <a:ea typeface="宋体" pitchFamily="2" charset="-122"/>
              </a:rPr>
              <a:t>KW</a:t>
            </a:r>
            <a:r>
              <a:rPr lang="zh-CN" altLang="en-US" sz="3200" b="1" dirty="0" smtClean="0">
                <a:solidFill>
                  <a:srgbClr val="7030A0"/>
                </a:solidFill>
                <a:latin typeface="宋体" pitchFamily="2" charset="-122"/>
                <a:ea typeface="宋体" pitchFamily="2" charset="-122"/>
              </a:rPr>
              <a:t>）</a:t>
            </a:r>
            <a:endParaRPr lang="en-US" altLang="zh-CN" sz="3200" b="1" dirty="0" smtClean="0">
              <a:solidFill>
                <a:srgbClr val="7030A0"/>
              </a:solidFill>
              <a:latin typeface="宋体" pitchFamily="2" charset="-122"/>
              <a:ea typeface="宋体" pitchFamily="2" charset="-122"/>
            </a:endParaRPr>
          </a:p>
          <a:p>
            <a:r>
              <a:rPr lang="en-US" altLang="zh-CN" sz="3200" b="1" dirty="0" smtClean="0">
                <a:solidFill>
                  <a:srgbClr val="7030A0"/>
                </a:solidFill>
                <a:latin typeface="宋体" pitchFamily="2" charset="-122"/>
                <a:ea typeface="宋体" pitchFamily="2" charset="-122"/>
              </a:rPr>
              <a:t>          1KW=1000W</a:t>
            </a:r>
          </a:p>
          <a:p>
            <a:r>
              <a:rPr lang="en-US" altLang="zh-CN" sz="3200" b="1" dirty="0" smtClean="0">
                <a:solidFill>
                  <a:srgbClr val="7030A0"/>
                </a:solidFill>
                <a:latin typeface="宋体" pitchFamily="2" charset="-122"/>
                <a:ea typeface="宋体" pitchFamily="2" charset="-122"/>
              </a:rPr>
              <a:t>          1w=1J/s</a:t>
            </a:r>
            <a:endParaRPr lang="zh-CN" altLang="en-US" sz="3200" b="1" dirty="0">
              <a:solidFill>
                <a:srgbClr val="7030A0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6660232" y="2348880"/>
            <a:ext cx="180196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3200" b="1" dirty="0" smtClean="0">
                <a:latin typeface="宋体" pitchFamily="2" charset="-122"/>
              </a:rPr>
              <a:t>W </a:t>
            </a:r>
            <a:r>
              <a:rPr lang="en-US" altLang="zh-CN" sz="3200" b="1" dirty="0">
                <a:latin typeface="宋体" pitchFamily="2" charset="-122"/>
              </a:rPr>
              <a:t>= </a:t>
            </a:r>
            <a:r>
              <a:rPr lang="en-US" altLang="zh-CN" sz="3200" b="1" dirty="0" smtClean="0">
                <a:latin typeface="宋体" pitchFamily="2" charset="-122"/>
              </a:rPr>
              <a:t>Pt</a:t>
            </a:r>
          </a:p>
          <a:p>
            <a:r>
              <a:rPr lang="en-US" altLang="zh-CN" sz="3200" b="1" dirty="0" smtClean="0">
                <a:latin typeface="宋体" pitchFamily="2" charset="-122"/>
              </a:rPr>
              <a:t>       </a:t>
            </a:r>
            <a:r>
              <a:rPr lang="en-US" altLang="zh-CN" sz="3200" b="1" dirty="0">
                <a:latin typeface="宋体" pitchFamily="2" charset="-122"/>
              </a:rPr>
              <a:t>t=W/p</a:t>
            </a:r>
          </a:p>
        </p:txBody>
      </p:sp>
      <p:sp>
        <p:nvSpPr>
          <p:cNvPr id="18" name="矩形 17"/>
          <p:cNvSpPr/>
          <p:nvPr/>
        </p:nvSpPr>
        <p:spPr>
          <a:xfrm>
            <a:off x="2987824" y="764704"/>
            <a:ext cx="58326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rgbClr val="0000CC"/>
                </a:solidFill>
                <a:latin typeface="宋体" pitchFamily="2" charset="-122"/>
                <a:ea typeface="宋体" pitchFamily="2" charset="-122"/>
              </a:rPr>
              <a:t>表示物体做功快慢的物理量</a:t>
            </a:r>
            <a:endParaRPr lang="zh-CN" altLang="en-US" sz="3200" dirty="0"/>
          </a:p>
        </p:txBody>
      </p:sp>
      <p:sp>
        <p:nvSpPr>
          <p:cNvPr id="19" name="矩形 18"/>
          <p:cNvSpPr/>
          <p:nvPr/>
        </p:nvSpPr>
        <p:spPr>
          <a:xfrm>
            <a:off x="2411760" y="1700808"/>
            <a:ext cx="43043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0000CC"/>
                </a:solidFill>
                <a:latin typeface="宋体" pitchFamily="2" charset="-122"/>
                <a:ea typeface="宋体" pitchFamily="2" charset="-122"/>
              </a:rPr>
              <a:t>功与做功所有时间之比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autoUpdateAnimBg="0"/>
      <p:bldP spid="22532" grpId="0" autoUpdateAnimBg="0"/>
      <p:bldP spid="22539" grpId="0" autoUpdateAnimBg="0"/>
      <p:bldP spid="22540" grpId="0" autoUpdateAnimBg="0"/>
      <p:bldP spid="22543" grpId="0"/>
      <p:bldP spid="16" grpId="0"/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Text Box 2"/>
          <p:cNvSpPr txBox="1">
            <a:spLocks noChangeArrowheads="1"/>
          </p:cNvSpPr>
          <p:nvPr/>
        </p:nvSpPr>
        <p:spPr bwMode="auto">
          <a:xfrm>
            <a:off x="2987824" y="1628800"/>
            <a:ext cx="5940425" cy="3579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zh-CN" altLang="en-US" sz="2400" b="1" dirty="0">
                <a:solidFill>
                  <a:srgbClr val="FF3333"/>
                </a:solidFill>
                <a:latin typeface="宋体" pitchFamily="2" charset="-122"/>
                <a:ea typeface="宋体" pitchFamily="2" charset="-122"/>
              </a:rPr>
              <a:t>  </a:t>
            </a:r>
            <a:r>
              <a:rPr kumimoji="1" lang="zh-CN" altLang="en-US" sz="2400" b="1" dirty="0">
                <a:solidFill>
                  <a:srgbClr val="6600FF"/>
                </a:solidFill>
                <a:latin typeface="宋体" pitchFamily="2" charset="-122"/>
                <a:ea typeface="宋体" pitchFamily="2" charset="-122"/>
              </a:rPr>
              <a:t> </a:t>
            </a:r>
            <a:r>
              <a:rPr kumimoji="1" lang="zh-CN" altLang="en-US" sz="2400" b="1" dirty="0">
                <a:solidFill>
                  <a:schemeClr val="tx2"/>
                </a:solidFill>
                <a:latin typeface="宋体" pitchFamily="2" charset="-122"/>
                <a:ea typeface="宋体" pitchFamily="2" charset="-122"/>
              </a:rPr>
              <a:t> </a:t>
            </a:r>
            <a:r>
              <a:rPr kumimoji="1" lang="zh-CN" altLang="en-US" sz="2400" b="1" dirty="0" smtClean="0">
                <a:solidFill>
                  <a:srgbClr val="000099"/>
                </a:solidFill>
                <a:latin typeface="宋体" pitchFamily="2" charset="-122"/>
                <a:ea typeface="宋体" pitchFamily="2" charset="-122"/>
              </a:rPr>
              <a:t>在</a:t>
            </a:r>
            <a:r>
              <a:rPr kumimoji="1" lang="zh-CN" altLang="en-US" sz="2400" b="1" dirty="0">
                <a:solidFill>
                  <a:srgbClr val="000099"/>
                </a:solidFill>
                <a:latin typeface="宋体" pitchFamily="2" charset="-122"/>
                <a:ea typeface="宋体" pitchFamily="2" charset="-122"/>
              </a:rPr>
              <a:t>瓦特之前，已经有纽科门发明的蒸汽机，但是消耗大而效率低，瓦特花了</a:t>
            </a:r>
            <a:r>
              <a:rPr kumimoji="1" lang="en-US" altLang="zh-CN" sz="2400" b="1" dirty="0">
                <a:solidFill>
                  <a:srgbClr val="000099"/>
                </a:solidFill>
                <a:latin typeface="宋体" pitchFamily="2" charset="-122"/>
                <a:ea typeface="宋体" pitchFamily="2" charset="-122"/>
              </a:rPr>
              <a:t>10</a:t>
            </a:r>
            <a:r>
              <a:rPr kumimoji="1" lang="zh-CN" altLang="en-US" sz="2400" b="1" dirty="0">
                <a:solidFill>
                  <a:srgbClr val="000099"/>
                </a:solidFill>
                <a:latin typeface="宋体" pitchFamily="2" charset="-122"/>
                <a:ea typeface="宋体" pitchFamily="2" charset="-122"/>
              </a:rPr>
              <a:t>年时间，研制出精巧实用的新型蒸汽机，由此把英国带入了工业革命。无论是冶金、矿山、纺织还是交通运输，都开始使用蒸汽机来替代人和牲畜，为了纪念瓦特这位伟大的发明家，人们把常用的功率单位定为瓦特，简称瓦。</a:t>
            </a:r>
          </a:p>
        </p:txBody>
      </p:sp>
      <p:pic>
        <p:nvPicPr>
          <p:cNvPr id="41988" name="Picture 3" descr="w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9" y="692151"/>
            <a:ext cx="2612950" cy="3168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9" name="Text Box 4"/>
          <p:cNvSpPr txBox="1">
            <a:spLocks noChangeArrowheads="1"/>
          </p:cNvSpPr>
          <p:nvPr/>
        </p:nvSpPr>
        <p:spPr bwMode="auto">
          <a:xfrm>
            <a:off x="395288" y="4581525"/>
            <a:ext cx="2663825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kumimoji="1" lang="zh-CN" altLang="en-US" sz="2400" b="1">
                <a:solidFill>
                  <a:srgbClr val="CC0000"/>
                </a:solidFill>
                <a:latin typeface="Times New Roman" pitchFamily="18" charset="0"/>
              </a:rPr>
              <a:t>瓦特</a:t>
            </a:r>
            <a:r>
              <a:rPr kumimoji="1" lang="zh-CN" altLang="en-US" sz="2400" b="1">
                <a:latin typeface="Times New Roman" pitchFamily="18" charset="0"/>
              </a:rPr>
              <a:t> </a:t>
            </a:r>
            <a:r>
              <a:rPr kumimoji="1" lang="en-US" altLang="zh-CN" sz="2400" b="1">
                <a:solidFill>
                  <a:srgbClr val="6600FF"/>
                </a:solidFill>
                <a:latin typeface="Times New Roman" pitchFamily="18" charset="0"/>
              </a:rPr>
              <a:t>James Watt</a:t>
            </a:r>
          </a:p>
          <a:p>
            <a:pPr>
              <a:lnSpc>
                <a:spcPct val="115000"/>
              </a:lnSpc>
            </a:pPr>
            <a:r>
              <a:rPr kumimoji="1" lang="zh-CN" altLang="en-US" sz="2400" b="1">
                <a:solidFill>
                  <a:srgbClr val="CC0000"/>
                </a:solidFill>
                <a:latin typeface="Times New Roman" pitchFamily="18" charset="0"/>
              </a:rPr>
              <a:t>英国  </a:t>
            </a:r>
            <a:r>
              <a:rPr kumimoji="1" lang="en-US" altLang="zh-CN" sz="2400" b="1">
                <a:solidFill>
                  <a:srgbClr val="CC0000"/>
                </a:solidFill>
                <a:latin typeface="Times New Roman" pitchFamily="18" charset="0"/>
              </a:rPr>
              <a:t>1736</a:t>
            </a:r>
            <a:r>
              <a:rPr kumimoji="1" lang="zh-CN" altLang="en-US" sz="2400" b="1">
                <a:solidFill>
                  <a:srgbClr val="CC0000"/>
                </a:solidFill>
                <a:latin typeface="Times New Roman" pitchFamily="18" charset="0"/>
              </a:rPr>
              <a:t>－</a:t>
            </a:r>
            <a:r>
              <a:rPr kumimoji="1" lang="en-US" altLang="zh-CN" sz="2400" b="1">
                <a:solidFill>
                  <a:srgbClr val="CC0000"/>
                </a:solidFill>
                <a:latin typeface="Times New Roman" pitchFamily="18" charset="0"/>
              </a:rPr>
              <a:t>1819</a:t>
            </a:r>
            <a:endParaRPr kumimoji="1" lang="zh-CN" altLang="en-US" sz="2400" b="1">
              <a:solidFill>
                <a:srgbClr val="CC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Rot="1" noChangeArrowheads="1"/>
          </p:cNvSpPr>
          <p:nvPr/>
        </p:nvSpPr>
        <p:spPr bwMode="auto">
          <a:xfrm>
            <a:off x="250825" y="404813"/>
            <a:ext cx="8513763" cy="57591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5000"/>
              <a:buFont typeface="Wingdings 2" pitchFamily="18" charset="2"/>
              <a:buChar char="¡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 2" pitchFamily="18" charset="2"/>
              <a:buChar char="¡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 2" pitchFamily="18" charset="2"/>
              <a:buChar char="¡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 2" pitchFamily="18" charset="2"/>
              <a:buChar char="¡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 2" pitchFamily="18" charset="2"/>
              <a:buChar char="¡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 2" pitchFamily="18" charset="2"/>
              <a:buChar char="¡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Clr>
                <a:srgbClr val="0066CC"/>
              </a:buClr>
              <a:buFont typeface="Wingdings" pitchFamily="2" charset="2"/>
              <a:buNone/>
              <a:defRPr/>
            </a:pPr>
            <a:r>
              <a:rPr kumimoji="1" lang="zh-CN" altLang="en-US" b="1" kern="0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常见功率：</a:t>
            </a:r>
          </a:p>
        </p:txBody>
      </p:sp>
      <p:pic>
        <p:nvPicPr>
          <p:cNvPr id="474114" name="Picture 2" descr="http://jb.sznews.com/res/1/1161/2008-08/08/F12/res10_attpic_brie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66" y="1196753"/>
            <a:ext cx="2509369" cy="3312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3528" y="4725144"/>
            <a:ext cx="3744912" cy="1076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rgbClr val="0066CC"/>
              </a:buClr>
              <a:defRPr/>
            </a:pPr>
            <a:r>
              <a:rPr kumimoji="1" lang="zh-CN" altLang="en-US" sz="3200" b="1" kern="0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优秀运动员短时间运动的功率可达</a:t>
            </a:r>
            <a:r>
              <a:rPr kumimoji="1" lang="en-US" altLang="zh-CN" sz="3200" b="1" kern="0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1KW</a:t>
            </a:r>
            <a:endParaRPr lang="en-US" altLang="zh-CN" sz="3200" b="1" kern="0" dirty="0">
              <a:solidFill>
                <a:srgbClr val="0000CC"/>
              </a:solidFill>
              <a:latin typeface="Arial"/>
              <a:ea typeface="宋体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55976" y="4653136"/>
            <a:ext cx="4392612" cy="11747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rgbClr val="0066CC"/>
              </a:buClr>
              <a:defRPr/>
            </a:pPr>
            <a:r>
              <a:rPr kumimoji="1" lang="zh-CN" altLang="en-US" sz="3200" b="1" kern="0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长时间运动的功率</a:t>
            </a:r>
            <a:endParaRPr kumimoji="1" lang="en-US" altLang="zh-CN" sz="3200" b="1" kern="0" dirty="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  <a:p>
            <a:pPr>
              <a:spcBef>
                <a:spcPct val="20000"/>
              </a:spcBef>
              <a:buClr>
                <a:srgbClr val="0066CC"/>
              </a:buClr>
              <a:defRPr/>
            </a:pPr>
            <a:r>
              <a:rPr kumimoji="1" lang="zh-CN" altLang="en-US" sz="3200" b="1" kern="0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约为</a:t>
            </a:r>
            <a:r>
              <a:rPr kumimoji="1" lang="en-US" altLang="zh-CN" sz="3200" b="1" kern="0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70W</a:t>
            </a:r>
            <a:endParaRPr lang="zh-CN" altLang="en-US" dirty="0"/>
          </a:p>
        </p:txBody>
      </p:sp>
      <p:pic>
        <p:nvPicPr>
          <p:cNvPr id="474116" name="Picture 4" descr="http://www.espnstar.com.cn/v/images/uploadfile/20061291656433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52736"/>
            <a:ext cx="4319626" cy="3004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162" name="Picture 2" descr="http://pica.nipic.com/2008-05-26/2008526192020288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686" y="260648"/>
            <a:ext cx="7730406" cy="4680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251" name="矩形 3"/>
          <p:cNvSpPr>
            <a:spLocks noChangeArrowheads="1"/>
          </p:cNvSpPr>
          <p:nvPr/>
        </p:nvSpPr>
        <p:spPr bwMode="auto">
          <a:xfrm>
            <a:off x="1619250" y="5264150"/>
            <a:ext cx="64087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600" b="1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马长时间拉车的功率约为</a:t>
            </a:r>
            <a:r>
              <a:rPr kumimoji="1" lang="en-US" altLang="zh-CN" sz="3600" b="1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450W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3"/>
          <p:cNvSpPr txBox="1">
            <a:spLocks noChangeArrowheads="1"/>
          </p:cNvSpPr>
          <p:nvPr/>
        </p:nvSpPr>
        <p:spPr bwMode="auto">
          <a:xfrm>
            <a:off x="1233488" y="5299075"/>
            <a:ext cx="66246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3600" b="1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蓝鲸游动的功率可达</a:t>
            </a:r>
            <a:r>
              <a:rPr kumimoji="1" lang="en-US" altLang="zh-CN" sz="3600" b="1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350KW</a:t>
            </a:r>
          </a:p>
        </p:txBody>
      </p:sp>
      <p:pic>
        <p:nvPicPr>
          <p:cNvPr id="477186" name="Picture 2" descr="http://www.pub.newswz.cn/pic/out/1000/20090611/Img2644708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8640"/>
            <a:ext cx="6873163" cy="509872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视点">
  <a:themeElements>
    <a:clrScheme name="视点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视点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视点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459</TotalTime>
  <Words>606</Words>
  <Application>Microsoft Office PowerPoint</Application>
  <PresentationFormat>全屏显示(4:3)</PresentationFormat>
  <Paragraphs>73</Paragraphs>
  <Slides>22</Slides>
  <Notes>0</Notes>
  <HiddenSlides>0</HiddenSlides>
  <MMClips>3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3" baseType="lpstr">
      <vt:lpstr>视点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China</cp:lastModifiedBy>
  <cp:revision>45</cp:revision>
  <dcterms:created xsi:type="dcterms:W3CDTF">2016-05-04T10:35:30Z</dcterms:created>
  <dcterms:modified xsi:type="dcterms:W3CDTF">2019-04-02T01:50:32Z</dcterms:modified>
</cp:coreProperties>
</file>