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3"/>
  </p:notesMasterIdLst>
  <p:sldIdLst>
    <p:sldId id="256" r:id="rId2"/>
    <p:sldId id="278" r:id="rId3"/>
    <p:sldId id="270" r:id="rId4"/>
    <p:sldId id="290" r:id="rId5"/>
    <p:sldId id="301" r:id="rId6"/>
    <p:sldId id="303" r:id="rId7"/>
    <p:sldId id="302" r:id="rId8"/>
    <p:sldId id="300" r:id="rId9"/>
    <p:sldId id="304" r:id="rId10"/>
    <p:sldId id="314" r:id="rId11"/>
    <p:sldId id="342" r:id="rId12"/>
    <p:sldId id="329" r:id="rId13"/>
    <p:sldId id="341" r:id="rId14"/>
    <p:sldId id="327" r:id="rId15"/>
    <p:sldId id="328" r:id="rId16"/>
    <p:sldId id="288" r:id="rId17"/>
    <p:sldId id="315" r:id="rId18"/>
    <p:sldId id="289" r:id="rId19"/>
    <p:sldId id="321" r:id="rId20"/>
    <p:sldId id="324" r:id="rId21"/>
    <p:sldId id="322" r:id="rId22"/>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 xmlns:p15="http://schemas.microsoft.com/office/powerpoint/2012/main">
        <p15:guide id="1" orient="horz" pos="1582">
          <p15:clr>
            <a:srgbClr val="A4A3A4"/>
          </p15:clr>
        </p15:guide>
        <p15:guide id="2" pos="300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00"/>
    <a:srgbClr val="007E27"/>
    <a:srgbClr val="EF0FBD"/>
    <a:srgbClr val="FFFFFF"/>
    <a:srgbClr val="767A86"/>
    <a:srgbClr val="7D91A9"/>
    <a:srgbClr val="3A4C6C"/>
    <a:srgbClr val="797141"/>
    <a:srgbClr val="35300F"/>
    <a:srgbClr val="F6F6C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964" autoAdjust="0"/>
    <p:restoredTop sz="94660"/>
  </p:normalViewPr>
  <p:slideViewPr>
    <p:cSldViewPr snapToGrid="0">
      <p:cViewPr>
        <p:scale>
          <a:sx n="150" d="100"/>
          <a:sy n="150" d="100"/>
        </p:scale>
        <p:origin x="-684" y="-126"/>
      </p:cViewPr>
      <p:guideLst>
        <p:guide orient="horz" pos="1582"/>
        <p:guide pos="300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xmlns="" val="2550706120"/>
      </p:ext>
    </p:extLst>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pic>
        <p:nvPicPr>
          <p:cNvPr id="6" name="图片 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459897" y="2659139"/>
            <a:ext cx="2339975"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楷体" pitchFamily="49" charset="-122"/>
                <a:ea typeface="楷体" pitchFamily="49" charset="-122"/>
              </a:rPr>
              <a:t>第二章  第</a:t>
            </a:r>
            <a:r>
              <a:rPr lang="en-US" altLang="zh-CN" sz="4000" baseline="-25000" dirty="0" smtClean="0">
                <a:solidFill>
                  <a:schemeClr val="tx1"/>
                </a:solidFill>
                <a:latin typeface="楷体" pitchFamily="49" charset="-122"/>
                <a:ea typeface="楷体" pitchFamily="49" charset="-122"/>
              </a:rPr>
              <a:t>3</a:t>
            </a:r>
            <a:r>
              <a:rPr lang="zh-CN" altLang="en-US" sz="4000" baseline="-25000" dirty="0" smtClean="0">
                <a:solidFill>
                  <a:schemeClr val="tx1"/>
                </a:solidFill>
                <a:latin typeface="楷体" pitchFamily="49" charset="-122"/>
                <a:ea typeface="楷体" pitchFamily="49" charset="-122"/>
              </a:rPr>
              <a:t>节</a:t>
            </a:r>
            <a:endParaRPr lang="zh-CN" sz="4000" baseline="-25000" dirty="0">
              <a:solidFill>
                <a:schemeClr val="tx1"/>
              </a:solidFill>
              <a:latin typeface="楷体" pitchFamily="49" charset="-122"/>
              <a:ea typeface="楷体" pitchFamily="49" charset="-122"/>
            </a:endParaRPr>
          </a:p>
        </p:txBody>
      </p:sp>
      <p:sp>
        <p:nvSpPr>
          <p:cNvPr id="5" name="Shape 40"/>
          <p:cNvSpPr/>
          <p:nvPr/>
        </p:nvSpPr>
        <p:spPr>
          <a:xfrm>
            <a:off x="4274185" y="953135"/>
            <a:ext cx="466725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smtClean="0">
                <a:solidFill>
                  <a:srgbClr val="007E27"/>
                </a:solidFill>
                <a:latin typeface="方正姚体" panose="02010601030101010101" pitchFamily="2" charset="-122"/>
                <a:ea typeface="方正姚体" panose="02010601030101010101" pitchFamily="2" charset="-122"/>
              </a:rPr>
              <a:t>沪科版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509358" y="3341834"/>
            <a:ext cx="3314248" cy="76944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6600" b="1" baseline="-25000" dirty="0" smtClean="0">
                <a:solidFill>
                  <a:srgbClr val="FF0000"/>
                </a:solidFill>
                <a:latin typeface="华文楷体" panose="02010600040101010101" pitchFamily="2" charset="-122"/>
                <a:ea typeface="华文楷体" panose="02010600040101010101" pitchFamily="2" charset="-122"/>
              </a:rPr>
              <a:t>      </a:t>
            </a:r>
            <a:r>
              <a:rPr lang="zh-CN" altLang="en-US" sz="6600" b="1" baseline="-25000" dirty="0" smtClean="0">
                <a:solidFill>
                  <a:srgbClr val="FF0000"/>
                </a:solidFill>
                <a:latin typeface="华文楷体" panose="02010600040101010101" pitchFamily="2" charset="-122"/>
                <a:ea typeface="华文楷体" panose="02010600040101010101" pitchFamily="2" charset="-122"/>
              </a:rPr>
              <a:t>快与慢</a:t>
            </a:r>
          </a:p>
        </p:txBody>
      </p:sp>
      <p:sp>
        <p:nvSpPr>
          <p:cNvPr id="4" name="矩形 3"/>
          <p:cNvSpPr/>
          <p:nvPr/>
        </p:nvSpPr>
        <p:spPr>
          <a:xfrm>
            <a:off x="217314" y="205009"/>
            <a:ext cx="1530566"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a:t>
            </a: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课堂</a:t>
            </a:r>
            <a:endParaRPr kumimoji="0" lang="zh-CN" altLang="en-US" sz="1400" b="1" u="none" strike="noStrike" cap="none" spc="0" normalizeH="0" baseline="0" dirty="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
        <p:nvSpPr>
          <p:cNvPr id="7" name="文本框 6"/>
          <p:cNvSpPr txBox="1"/>
          <p:nvPr/>
        </p:nvSpPr>
        <p:spPr>
          <a:xfrm>
            <a:off x="6744970" y="2163948"/>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（八年级物理）</a:t>
            </a:r>
            <a:endPar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0215" y="794513"/>
            <a:ext cx="3475603" cy="3472930"/>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5" name="文本框 4"/>
          <p:cNvSpPr txBox="1"/>
          <p:nvPr/>
        </p:nvSpPr>
        <p:spPr>
          <a:xfrm>
            <a:off x="424356" y="439420"/>
            <a:ext cx="7558405" cy="11976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400" dirty="0">
                <a:latin typeface="幼圆" panose="02010509060101010101" pitchFamily="49" charset="-122"/>
                <a:ea typeface="幼圆" panose="02010509060101010101" pitchFamily="49" charset="-122"/>
                <a:cs typeface="幼圆" panose="02010509060101010101" pitchFamily="49" charset="-122"/>
                <a:sym typeface="+mn-ea"/>
              </a:rPr>
              <a:t>2.</a:t>
            </a:r>
            <a:r>
              <a:rPr sz="2400" dirty="0">
                <a:latin typeface="幼圆" panose="02010509060101010101" pitchFamily="49" charset="-122"/>
                <a:ea typeface="幼圆" panose="02010509060101010101" pitchFamily="49" charset="-122"/>
                <a:cs typeface="幼圆" panose="02010509060101010101" pitchFamily="49" charset="-122"/>
                <a:sym typeface="+mn-ea"/>
              </a:rPr>
              <a:t>校运会上，张芳芳同学参加短跑100米花了20s，李宁</a:t>
            </a:r>
          </a:p>
          <a:p>
            <a:pPr marL="0" marR="0" indent="0" algn="l" defTabSz="914400" rtl="0" fontAlgn="auto" latinLnBrk="1" hangingPunct="0">
              <a:lnSpc>
                <a:spcPct val="100000"/>
              </a:lnSpc>
              <a:spcBef>
                <a:spcPts val="0"/>
              </a:spcBef>
              <a:spcAft>
                <a:spcPts val="0"/>
              </a:spcAft>
              <a:buClrTx/>
              <a:buSzTx/>
              <a:buFontTx/>
              <a:buNone/>
            </a:pPr>
            <a:r>
              <a:rPr sz="2400" dirty="0">
                <a:latin typeface="幼圆" panose="02010509060101010101" pitchFamily="49" charset="-122"/>
                <a:ea typeface="幼圆" panose="02010509060101010101" pitchFamily="49" charset="-122"/>
                <a:cs typeface="幼圆" panose="02010509060101010101" pitchFamily="49" charset="-122"/>
                <a:sym typeface="+mn-ea"/>
              </a:rPr>
              <a:t>  宁同学参加1000米长跑花了4min，怎么比较两位同学</a:t>
            </a:r>
          </a:p>
          <a:p>
            <a:pPr marL="0" marR="0" indent="0" algn="l" defTabSz="914400" rtl="0" fontAlgn="auto" latinLnBrk="1" hangingPunct="0">
              <a:lnSpc>
                <a:spcPct val="100000"/>
              </a:lnSpc>
              <a:spcBef>
                <a:spcPts val="0"/>
              </a:spcBef>
              <a:spcAft>
                <a:spcPts val="0"/>
              </a:spcAft>
              <a:buClrTx/>
              <a:buSzTx/>
              <a:buFontTx/>
              <a:buNone/>
            </a:pPr>
            <a:r>
              <a:rPr sz="2400" dirty="0">
                <a:latin typeface="幼圆" panose="02010509060101010101" pitchFamily="49" charset="-122"/>
                <a:ea typeface="幼圆" panose="02010509060101010101" pitchFamily="49" charset="-122"/>
                <a:cs typeface="幼圆" panose="02010509060101010101" pitchFamily="49" charset="-122"/>
                <a:sym typeface="+mn-ea"/>
              </a:rPr>
              <a:t>  </a:t>
            </a:r>
            <a:r>
              <a:rPr sz="2400" dirty="0" err="1">
                <a:latin typeface="幼圆" panose="02010509060101010101" pitchFamily="49" charset="-122"/>
                <a:ea typeface="幼圆" panose="02010509060101010101" pitchFamily="49" charset="-122"/>
                <a:cs typeface="幼圆" panose="02010509060101010101" pitchFamily="49" charset="-122"/>
                <a:sym typeface="+mn-ea"/>
              </a:rPr>
              <a:t>谁跑得快呢</a:t>
            </a:r>
            <a:r>
              <a:rPr sz="2400" dirty="0">
                <a:latin typeface="幼圆" panose="02010509060101010101" pitchFamily="49" charset="-122"/>
                <a:ea typeface="幼圆" panose="02010509060101010101" pitchFamily="49" charset="-122"/>
                <a:cs typeface="幼圆" panose="02010509060101010101" pitchFamily="49" charset="-122"/>
                <a:sym typeface="+mn-ea"/>
              </a:rPr>
              <a:t>？</a:t>
            </a:r>
          </a:p>
        </p:txBody>
      </p:sp>
      <p:sp>
        <p:nvSpPr>
          <p:cNvPr id="16388" name="文本框 16387"/>
          <p:cNvSpPr txBox="1"/>
          <p:nvPr/>
        </p:nvSpPr>
        <p:spPr>
          <a:xfrm>
            <a:off x="802005" y="1700213"/>
            <a:ext cx="6463030" cy="398780"/>
          </a:xfrm>
          <a:prstGeom prst="rect">
            <a:avLst/>
          </a:prstGeom>
          <a:noFill/>
          <a:ln w="9525">
            <a:noFill/>
          </a:ln>
        </p:spPr>
        <p:txBody>
          <a:bodyPr wrap="square">
            <a:spAutoFit/>
          </a:bodyPr>
          <a:lstStyle/>
          <a:p>
            <a:pPr>
              <a:spcBef>
                <a:spcPct val="50000"/>
              </a:spcBef>
            </a:pPr>
            <a:r>
              <a:rPr lang="zh-CN" altLang="en-US" sz="2000" b="1" dirty="0">
                <a:solidFill>
                  <a:srgbClr val="00B050"/>
                </a:solidFill>
                <a:latin typeface="幼圆" panose="02010509060101010101" pitchFamily="49" charset="-122"/>
                <a:ea typeface="幼圆" panose="02010509060101010101" pitchFamily="49" charset="-122"/>
                <a:cs typeface="幼圆" panose="02010509060101010101" pitchFamily="49" charset="-122"/>
              </a:rPr>
              <a:t>已知</a:t>
            </a:r>
            <a:r>
              <a:rPr lang="zh-CN" altLang="en-US" sz="2000" b="1" dirty="0">
                <a:latin typeface="幼圆" panose="02010509060101010101" pitchFamily="49" charset="-122"/>
                <a:ea typeface="幼圆" panose="02010509060101010101" pitchFamily="49" charset="-122"/>
                <a:cs typeface="幼圆" panose="02010509060101010101" pitchFamily="49" charset="-122"/>
              </a:rPr>
              <a:t>：</a:t>
            </a:r>
            <a:r>
              <a:rPr lang="en-US" altLang="zh-CN" sz="2000" b="1" dirty="0">
                <a:latin typeface="幼圆" panose="02010509060101010101" pitchFamily="49" charset="-122"/>
                <a:ea typeface="幼圆" panose="02010509060101010101" pitchFamily="49" charset="-122"/>
                <a:cs typeface="幼圆" panose="02010509060101010101" pitchFamily="49" charset="-122"/>
              </a:rPr>
              <a:t>s</a:t>
            </a:r>
            <a:r>
              <a:rPr lang="en-US" altLang="zh-CN" sz="2000" b="1" baseline="-25000" dirty="0">
                <a:latin typeface="幼圆" panose="02010509060101010101" pitchFamily="49" charset="-122"/>
                <a:ea typeface="幼圆" panose="02010509060101010101" pitchFamily="49" charset="-122"/>
                <a:cs typeface="幼圆" panose="02010509060101010101" pitchFamily="49" charset="-122"/>
              </a:rPr>
              <a:t>1</a:t>
            </a:r>
            <a:r>
              <a:rPr lang="en-US" altLang="zh-CN" sz="2000" b="1" dirty="0">
                <a:latin typeface="幼圆" panose="02010509060101010101" pitchFamily="49" charset="-122"/>
                <a:ea typeface="幼圆" panose="02010509060101010101" pitchFamily="49" charset="-122"/>
                <a:cs typeface="幼圆" panose="02010509060101010101" pitchFamily="49" charset="-122"/>
              </a:rPr>
              <a:t>=100m  t</a:t>
            </a:r>
            <a:r>
              <a:rPr lang="en-US" altLang="zh-CN" sz="2000" b="1" baseline="-25000" dirty="0">
                <a:latin typeface="幼圆" panose="02010509060101010101" pitchFamily="49" charset="-122"/>
                <a:ea typeface="幼圆" panose="02010509060101010101" pitchFamily="49" charset="-122"/>
                <a:cs typeface="幼圆" panose="02010509060101010101" pitchFamily="49" charset="-122"/>
              </a:rPr>
              <a:t>1</a:t>
            </a:r>
            <a:r>
              <a:rPr lang="en-US" altLang="zh-CN" sz="2000" b="1" dirty="0">
                <a:latin typeface="幼圆" panose="02010509060101010101" pitchFamily="49" charset="-122"/>
                <a:ea typeface="幼圆" panose="02010509060101010101" pitchFamily="49" charset="-122"/>
                <a:cs typeface="幼圆" panose="02010509060101010101" pitchFamily="49" charset="-122"/>
              </a:rPr>
              <a:t>=20s  s</a:t>
            </a:r>
            <a:r>
              <a:rPr lang="en-US" altLang="zh-CN" sz="2000" b="1" baseline="-25000" dirty="0">
                <a:latin typeface="幼圆" panose="02010509060101010101" pitchFamily="49" charset="-122"/>
                <a:ea typeface="幼圆" panose="02010509060101010101" pitchFamily="49" charset="-122"/>
                <a:cs typeface="幼圆" panose="02010509060101010101" pitchFamily="49" charset="-122"/>
              </a:rPr>
              <a:t>2</a:t>
            </a:r>
            <a:r>
              <a:rPr lang="en-US" altLang="zh-CN" sz="2000" b="1" dirty="0">
                <a:latin typeface="幼圆" panose="02010509060101010101" pitchFamily="49" charset="-122"/>
                <a:ea typeface="幼圆" panose="02010509060101010101" pitchFamily="49" charset="-122"/>
                <a:cs typeface="幼圆" panose="02010509060101010101" pitchFamily="49" charset="-122"/>
              </a:rPr>
              <a:t>=1000m  t</a:t>
            </a:r>
            <a:r>
              <a:rPr lang="en-US" altLang="zh-CN" sz="2000" b="1" baseline="-25000" dirty="0">
                <a:latin typeface="幼圆" panose="02010509060101010101" pitchFamily="49" charset="-122"/>
                <a:ea typeface="幼圆" panose="02010509060101010101" pitchFamily="49" charset="-122"/>
                <a:cs typeface="幼圆" panose="02010509060101010101" pitchFamily="49" charset="-122"/>
              </a:rPr>
              <a:t>2</a:t>
            </a:r>
            <a:r>
              <a:rPr lang="en-US" altLang="zh-CN" sz="2000" b="1" dirty="0">
                <a:latin typeface="幼圆" panose="02010509060101010101" pitchFamily="49" charset="-122"/>
                <a:ea typeface="幼圆" panose="02010509060101010101" pitchFamily="49" charset="-122"/>
                <a:cs typeface="幼圆" panose="02010509060101010101" pitchFamily="49" charset="-122"/>
              </a:rPr>
              <a:t>=4min=240s</a:t>
            </a:r>
          </a:p>
        </p:txBody>
      </p:sp>
      <p:sp>
        <p:nvSpPr>
          <p:cNvPr id="16389" name="文本框 16388"/>
          <p:cNvSpPr txBox="1"/>
          <p:nvPr/>
        </p:nvSpPr>
        <p:spPr>
          <a:xfrm>
            <a:off x="796290" y="2151226"/>
            <a:ext cx="1391728" cy="400110"/>
          </a:xfrm>
          <a:prstGeom prst="rect">
            <a:avLst/>
          </a:prstGeom>
          <a:noFill/>
          <a:ln w="9525">
            <a:noFill/>
          </a:ln>
        </p:spPr>
        <p:txBody>
          <a:bodyPr wrap="none" anchor="t">
            <a:spAutoFit/>
          </a:bodyPr>
          <a:lstStyle/>
          <a:p>
            <a:r>
              <a:rPr lang="zh-CN" altLang="en-US" sz="2000" b="1" dirty="0">
                <a:solidFill>
                  <a:srgbClr val="00B050"/>
                </a:solidFill>
                <a:latin typeface="幼圆" panose="02010509060101010101" pitchFamily="49" charset="-122"/>
                <a:ea typeface="幼圆" panose="02010509060101010101" pitchFamily="49" charset="-122"/>
                <a:cs typeface="幼圆" panose="02010509060101010101" pitchFamily="49" charset="-122"/>
              </a:rPr>
              <a:t>求</a:t>
            </a:r>
            <a:r>
              <a:rPr lang="zh-CN" altLang="en-US" sz="2000" b="1" dirty="0">
                <a:latin typeface="幼圆" panose="02010509060101010101" pitchFamily="49" charset="-122"/>
                <a:ea typeface="幼圆" panose="02010509060101010101" pitchFamily="49" charset="-122"/>
                <a:cs typeface="幼圆" panose="02010509060101010101" pitchFamily="49" charset="-122"/>
              </a:rPr>
              <a:t>：</a:t>
            </a:r>
            <a:r>
              <a:rPr lang="en-US" altLang="zh-CN" sz="2000" b="1" dirty="0">
                <a:latin typeface="幼圆" panose="02010509060101010101" pitchFamily="49" charset="-122"/>
                <a:ea typeface="幼圆" panose="02010509060101010101" pitchFamily="49" charset="-122"/>
                <a:cs typeface="幼圆" panose="02010509060101010101" pitchFamily="49" charset="-122"/>
              </a:rPr>
              <a:t>v</a:t>
            </a:r>
            <a:r>
              <a:rPr lang="en-US" altLang="zh-CN" sz="2000" b="1" baseline="-25000" dirty="0">
                <a:latin typeface="幼圆" panose="02010509060101010101" pitchFamily="49" charset="-122"/>
                <a:ea typeface="幼圆" panose="02010509060101010101" pitchFamily="49" charset="-122"/>
                <a:cs typeface="幼圆" panose="02010509060101010101" pitchFamily="49" charset="-122"/>
              </a:rPr>
              <a:t>1</a:t>
            </a:r>
            <a:r>
              <a:rPr lang="zh-CN" altLang="en-US" sz="2000" b="1" dirty="0">
                <a:latin typeface="幼圆" panose="02010509060101010101" pitchFamily="49" charset="-122"/>
                <a:ea typeface="幼圆" panose="02010509060101010101" pitchFamily="49" charset="-122"/>
                <a:cs typeface="幼圆" panose="02010509060101010101" pitchFamily="49" charset="-122"/>
              </a:rPr>
              <a:t>、</a:t>
            </a:r>
            <a:r>
              <a:rPr lang="en-US" altLang="zh-CN" sz="2000" b="1" dirty="0">
                <a:latin typeface="幼圆" panose="02010509060101010101" pitchFamily="49" charset="-122"/>
                <a:ea typeface="幼圆" panose="02010509060101010101" pitchFamily="49" charset="-122"/>
                <a:cs typeface="幼圆" panose="02010509060101010101" pitchFamily="49" charset="-122"/>
              </a:rPr>
              <a:t>v</a:t>
            </a:r>
            <a:r>
              <a:rPr lang="en-US" altLang="zh-CN" sz="2000" b="1" baseline="-25000" dirty="0">
                <a:latin typeface="幼圆" panose="02010509060101010101" pitchFamily="49" charset="-122"/>
                <a:ea typeface="幼圆" panose="02010509060101010101" pitchFamily="49" charset="-122"/>
                <a:cs typeface="幼圆" panose="02010509060101010101" pitchFamily="49" charset="-122"/>
              </a:rPr>
              <a:t>2</a:t>
            </a:r>
          </a:p>
        </p:txBody>
      </p:sp>
      <p:sp>
        <p:nvSpPr>
          <p:cNvPr id="16400" name="文本框 16399"/>
          <p:cNvSpPr txBox="1"/>
          <p:nvPr/>
        </p:nvSpPr>
        <p:spPr>
          <a:xfrm>
            <a:off x="842010" y="4619457"/>
            <a:ext cx="5636895" cy="368300"/>
          </a:xfrm>
          <a:prstGeom prst="rect">
            <a:avLst/>
          </a:prstGeom>
          <a:noFill/>
          <a:ln w="9525">
            <a:noFill/>
          </a:ln>
        </p:spPr>
        <p:txBody>
          <a:bodyPr>
            <a:spAutoFit/>
          </a:bodyPr>
          <a:lstStyle/>
          <a:p>
            <a:pPr>
              <a:spcBef>
                <a:spcPct val="50000"/>
              </a:spcBef>
            </a:pPr>
            <a:r>
              <a:rPr lang="zh-CN" altLang="en-US" b="1" dirty="0">
                <a:solidFill>
                  <a:srgbClr val="00B050"/>
                </a:solidFill>
                <a:latin typeface="幼圆" panose="02010509060101010101" pitchFamily="49" charset="-122"/>
                <a:ea typeface="幼圆" panose="02010509060101010101" pitchFamily="49" charset="-122"/>
              </a:rPr>
              <a:t>答</a:t>
            </a:r>
            <a:r>
              <a:rPr lang="zh-CN" altLang="en-US" b="1" dirty="0">
                <a:latin typeface="幼圆" panose="02010509060101010101" pitchFamily="49" charset="-122"/>
                <a:ea typeface="幼圆" panose="02010509060101010101" pitchFamily="49" charset="-122"/>
              </a:rPr>
              <a:t>：张芳芳同学跑得快。</a:t>
            </a:r>
          </a:p>
        </p:txBody>
      </p:sp>
      <p:grpSp>
        <p:nvGrpSpPr>
          <p:cNvPr id="60" name="组合 59"/>
          <p:cNvGrpSpPr/>
          <p:nvPr/>
        </p:nvGrpSpPr>
        <p:grpSpPr>
          <a:xfrm>
            <a:off x="796290" y="2362200"/>
            <a:ext cx="3140075" cy="953770"/>
            <a:chOff x="1250" y="4104"/>
            <a:chExt cx="4945" cy="1502"/>
          </a:xfrm>
        </p:grpSpPr>
        <p:sp>
          <p:nvSpPr>
            <p:cNvPr id="16391" name="文本框 16390"/>
            <p:cNvSpPr txBox="1"/>
            <p:nvPr/>
          </p:nvSpPr>
          <p:spPr>
            <a:xfrm>
              <a:off x="1250" y="4620"/>
              <a:ext cx="4945" cy="628"/>
            </a:xfrm>
            <a:prstGeom prst="rect">
              <a:avLst/>
            </a:prstGeom>
            <a:noFill/>
            <a:ln w="9525">
              <a:noFill/>
            </a:ln>
          </p:spPr>
          <p:txBody>
            <a:bodyPr wrap="square">
              <a:spAutoFit/>
            </a:bodyPr>
            <a:lstStyle/>
            <a:p>
              <a:pPr>
                <a:spcBef>
                  <a:spcPct val="50000"/>
                </a:spcBef>
              </a:pPr>
              <a:r>
                <a:rPr lang="zh-CN" altLang="en-US" sz="2000" b="1" dirty="0">
                  <a:solidFill>
                    <a:srgbClr val="00B050"/>
                  </a:solidFill>
                  <a:latin typeface="幼圆" panose="02010509060101010101" pitchFamily="49" charset="-122"/>
                  <a:ea typeface="幼圆" panose="02010509060101010101" pitchFamily="49" charset="-122"/>
                </a:rPr>
                <a:t>解</a:t>
              </a:r>
              <a:r>
                <a:rPr lang="zh-CN" altLang="en-US" sz="2000" b="1" dirty="0">
                  <a:latin typeface="幼圆" panose="02010509060101010101" pitchFamily="49" charset="-122"/>
                  <a:ea typeface="幼圆" panose="02010509060101010101" pitchFamily="49" charset="-122"/>
                </a:rPr>
                <a:t>：由           可得               　　　</a:t>
              </a:r>
            </a:p>
          </p:txBody>
        </p:sp>
        <p:grpSp>
          <p:nvGrpSpPr>
            <p:cNvPr id="45" name="组合 44"/>
            <p:cNvGrpSpPr/>
            <p:nvPr/>
          </p:nvGrpSpPr>
          <p:grpSpPr>
            <a:xfrm>
              <a:off x="2956" y="4104"/>
              <a:ext cx="1653" cy="1502"/>
              <a:chOff x="2174" y="4703"/>
              <a:chExt cx="1653" cy="1944"/>
            </a:xfrm>
          </p:grpSpPr>
          <p:sp>
            <p:nvSpPr>
              <p:cNvPr id="40" name="文本框 39"/>
              <p:cNvSpPr txBox="1"/>
              <p:nvPr/>
            </p:nvSpPr>
            <p:spPr>
              <a:xfrm>
                <a:off x="3166" y="4703"/>
                <a:ext cx="441"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s</a:t>
                </a:r>
              </a:p>
            </p:txBody>
          </p:sp>
          <p:grpSp>
            <p:nvGrpSpPr>
              <p:cNvPr id="44" name="组合 43"/>
              <p:cNvGrpSpPr/>
              <p:nvPr/>
            </p:nvGrpSpPr>
            <p:grpSpPr>
              <a:xfrm>
                <a:off x="2174" y="5189"/>
                <a:ext cx="1653" cy="1458"/>
                <a:chOff x="2203" y="5174"/>
                <a:chExt cx="1653" cy="1458"/>
              </a:xfrm>
            </p:grpSpPr>
            <p:sp>
              <p:nvSpPr>
                <p:cNvPr id="41" name="文本框 40"/>
                <p:cNvSpPr txBox="1"/>
                <p:nvPr/>
              </p:nvSpPr>
              <p:spPr>
                <a:xfrm>
                  <a:off x="2203" y="5174"/>
                  <a:ext cx="1404"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v=</a:t>
                  </a:r>
                </a:p>
              </p:txBody>
            </p:sp>
            <p:sp>
              <p:nvSpPr>
                <p:cNvPr id="42" name="文本框 41"/>
                <p:cNvSpPr txBox="1"/>
                <p:nvPr/>
              </p:nvSpPr>
              <p:spPr>
                <a:xfrm>
                  <a:off x="3232" y="5445"/>
                  <a:ext cx="441"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t</a:t>
                  </a:r>
                </a:p>
              </p:txBody>
            </p:sp>
            <p:sp>
              <p:nvSpPr>
                <p:cNvPr id="43" name="直接连接符 42"/>
                <p:cNvSpPr/>
                <p:nvPr/>
              </p:nvSpPr>
              <p:spPr>
                <a:xfrm>
                  <a:off x="3050" y="5768"/>
                  <a:ext cx="806" cy="1"/>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sp>
          </p:grpSp>
        </p:grpSp>
      </p:grpSp>
      <p:grpSp>
        <p:nvGrpSpPr>
          <p:cNvPr id="59" name="组合 58"/>
          <p:cNvGrpSpPr/>
          <p:nvPr/>
        </p:nvGrpSpPr>
        <p:grpSpPr>
          <a:xfrm>
            <a:off x="997585" y="3030220"/>
            <a:ext cx="7303770" cy="1045845"/>
            <a:chOff x="1567" y="5221"/>
            <a:chExt cx="11502" cy="1647"/>
          </a:xfrm>
        </p:grpSpPr>
        <p:grpSp>
          <p:nvGrpSpPr>
            <p:cNvPr id="57" name="组合 56"/>
            <p:cNvGrpSpPr/>
            <p:nvPr/>
          </p:nvGrpSpPr>
          <p:grpSpPr>
            <a:xfrm>
              <a:off x="1567" y="5221"/>
              <a:ext cx="5517" cy="1600"/>
              <a:chOff x="1567" y="5221"/>
              <a:chExt cx="5517" cy="1600"/>
            </a:xfrm>
          </p:grpSpPr>
          <p:grpSp>
            <p:nvGrpSpPr>
              <p:cNvPr id="21" name="组合 20"/>
              <p:cNvGrpSpPr/>
              <p:nvPr/>
            </p:nvGrpSpPr>
            <p:grpSpPr>
              <a:xfrm>
                <a:off x="1567" y="5221"/>
                <a:ext cx="2170" cy="1600"/>
                <a:chOff x="2174" y="4963"/>
                <a:chExt cx="2170" cy="2071"/>
              </a:xfrm>
            </p:grpSpPr>
            <p:sp>
              <p:nvSpPr>
                <p:cNvPr id="22" name="文本框 21"/>
                <p:cNvSpPr txBox="1"/>
                <p:nvPr/>
              </p:nvSpPr>
              <p:spPr>
                <a:xfrm>
                  <a:off x="3166" y="4963"/>
                  <a:ext cx="822"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s</a:t>
                  </a:r>
                  <a:r>
                    <a:rPr lang="en-US" altLang="zh-CN" sz="3200" b="1" baseline="-2500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1</a:t>
                  </a:r>
                </a:p>
              </p:txBody>
            </p:sp>
            <p:grpSp>
              <p:nvGrpSpPr>
                <p:cNvPr id="23" name="组合 22"/>
                <p:cNvGrpSpPr/>
                <p:nvPr/>
              </p:nvGrpSpPr>
              <p:grpSpPr>
                <a:xfrm>
                  <a:off x="2174" y="5462"/>
                  <a:ext cx="2170" cy="1572"/>
                  <a:chOff x="2203" y="5447"/>
                  <a:chExt cx="2170" cy="1572"/>
                </a:xfrm>
              </p:grpSpPr>
              <p:sp>
                <p:nvSpPr>
                  <p:cNvPr id="24" name="文本框 23"/>
                  <p:cNvSpPr txBox="1"/>
                  <p:nvPr/>
                </p:nvSpPr>
                <p:spPr>
                  <a:xfrm>
                    <a:off x="2203" y="5447"/>
                    <a:ext cx="1404"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dirty="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v</a:t>
                    </a:r>
                    <a:r>
                      <a:rPr lang="en-US" altLang="zh-CN" sz="3200" b="1" baseline="-25000" dirty="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1</a:t>
                    </a:r>
                    <a:r>
                      <a:rPr lang="en-US" altLang="zh-CN" sz="3200" b="1" dirty="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a:t>
                    </a:r>
                  </a:p>
                </p:txBody>
              </p:sp>
              <p:sp>
                <p:nvSpPr>
                  <p:cNvPr id="25" name="文本框 24"/>
                  <p:cNvSpPr txBox="1"/>
                  <p:nvPr/>
                </p:nvSpPr>
                <p:spPr>
                  <a:xfrm>
                    <a:off x="3232" y="5832"/>
                    <a:ext cx="1141"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dirty="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t</a:t>
                    </a:r>
                    <a:r>
                      <a:rPr lang="en-US" altLang="zh-CN" sz="3200" b="1" baseline="-25000" dirty="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1</a:t>
                    </a:r>
                  </a:p>
                </p:txBody>
              </p:sp>
              <p:sp>
                <p:nvSpPr>
                  <p:cNvPr id="26" name="直接连接符 25"/>
                  <p:cNvSpPr/>
                  <p:nvPr/>
                </p:nvSpPr>
                <p:spPr>
                  <a:xfrm>
                    <a:off x="3211" y="6078"/>
                    <a:ext cx="806" cy="1"/>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sp>
            </p:grpSp>
          </p:grpSp>
          <p:grpSp>
            <p:nvGrpSpPr>
              <p:cNvPr id="38" name="组合 37"/>
              <p:cNvGrpSpPr/>
              <p:nvPr/>
            </p:nvGrpSpPr>
            <p:grpSpPr>
              <a:xfrm>
                <a:off x="3527" y="5559"/>
                <a:ext cx="2084" cy="1252"/>
                <a:chOff x="3527" y="5559"/>
                <a:chExt cx="2084" cy="1252"/>
              </a:xfrm>
            </p:grpSpPr>
            <p:sp>
              <p:nvSpPr>
                <p:cNvPr id="27" name="文本框 26"/>
                <p:cNvSpPr txBox="1"/>
                <p:nvPr/>
              </p:nvSpPr>
              <p:spPr>
                <a:xfrm>
                  <a:off x="3527" y="5668"/>
                  <a:ext cx="569"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b="1">
                      <a:latin typeface="微软雅黑" panose="020B0503020204020204" charset="-122"/>
                      <a:ea typeface="微软雅黑" panose="020B0503020204020204" charset="-122"/>
                      <a:sym typeface="+mn-ea"/>
                    </a:rPr>
                    <a:t>=</a:t>
                  </a:r>
                  <a:endParaRPr kumimoji="0" lang="en-US" altLang="zh-CN" sz="2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mn-ea"/>
                  </a:endParaRPr>
                </a:p>
              </p:txBody>
            </p:sp>
            <p:sp>
              <p:nvSpPr>
                <p:cNvPr id="28" name="直接连接符 27"/>
                <p:cNvSpPr/>
                <p:nvPr/>
              </p:nvSpPr>
              <p:spPr>
                <a:xfrm>
                  <a:off x="4075" y="6137"/>
                  <a:ext cx="1537" cy="5"/>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sp>
            <p:sp>
              <p:nvSpPr>
                <p:cNvPr id="29" name="文本框 28"/>
                <p:cNvSpPr txBox="1"/>
                <p:nvPr/>
              </p:nvSpPr>
              <p:spPr>
                <a:xfrm>
                  <a:off x="4426" y="5559"/>
                  <a:ext cx="950"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latin typeface="幼圆" panose="02010509060101010101" pitchFamily="49" charset="-122"/>
                      <a:ea typeface="幼圆" panose="02010509060101010101" pitchFamily="49" charset="-122"/>
                      <a:cs typeface="幼圆" panose="02010509060101010101" pitchFamily="49" charset="-122"/>
                      <a:sym typeface="+mn-ea"/>
                    </a:rPr>
                    <a:t>100m</a:t>
                  </a:r>
                  <a:endParaRPr kumimoji="0" lang="en-US" altLang="zh-CN" sz="2000" b="1"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30" name="文本框 29"/>
                <p:cNvSpPr txBox="1"/>
                <p:nvPr/>
              </p:nvSpPr>
              <p:spPr>
                <a:xfrm>
                  <a:off x="4539" y="6185"/>
                  <a:ext cx="748"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latin typeface="幼圆" panose="02010509060101010101" pitchFamily="49" charset="-122"/>
                      <a:ea typeface="幼圆" panose="02010509060101010101" pitchFamily="49" charset="-122"/>
                      <a:cs typeface="幼圆" panose="02010509060101010101" pitchFamily="49" charset="-122"/>
                      <a:sym typeface="+mn-ea"/>
                    </a:rPr>
                    <a:t>20s</a:t>
                  </a:r>
                  <a:endParaRPr kumimoji="0" lang="en-US" altLang="zh-CN" sz="2000" b="1"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grpSp>
          <p:sp>
            <p:nvSpPr>
              <p:cNvPr id="31" name="文本框 30"/>
              <p:cNvSpPr txBox="1"/>
              <p:nvPr/>
            </p:nvSpPr>
            <p:spPr>
              <a:xfrm>
                <a:off x="5612" y="5827"/>
                <a:ext cx="1472"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latin typeface="微软雅黑" panose="020B0503020204020204" charset="-122"/>
                    <a:ea typeface="微软雅黑" panose="020B0503020204020204" charset="-122"/>
                    <a:cs typeface="幼圆" panose="02010509060101010101" pitchFamily="49" charset="-122"/>
                    <a:sym typeface="+mn-ea"/>
                  </a:rPr>
                  <a:t>=5m/s</a:t>
                </a:r>
              </a:p>
            </p:txBody>
          </p:sp>
        </p:grpSp>
        <p:grpSp>
          <p:nvGrpSpPr>
            <p:cNvPr id="58" name="组合 57"/>
            <p:cNvGrpSpPr/>
            <p:nvPr/>
          </p:nvGrpSpPr>
          <p:grpSpPr>
            <a:xfrm>
              <a:off x="7373" y="5268"/>
              <a:ext cx="5697" cy="1600"/>
              <a:chOff x="7373" y="5268"/>
              <a:chExt cx="5697" cy="1600"/>
            </a:xfrm>
          </p:grpSpPr>
          <p:grpSp>
            <p:nvGrpSpPr>
              <p:cNvPr id="32" name="组合 31"/>
              <p:cNvGrpSpPr/>
              <p:nvPr/>
            </p:nvGrpSpPr>
            <p:grpSpPr>
              <a:xfrm>
                <a:off x="7373" y="5268"/>
                <a:ext cx="2170" cy="1600"/>
                <a:chOff x="2174" y="4963"/>
                <a:chExt cx="2170" cy="2071"/>
              </a:xfrm>
            </p:grpSpPr>
            <p:sp>
              <p:nvSpPr>
                <p:cNvPr id="33" name="文本框 32"/>
                <p:cNvSpPr txBox="1"/>
                <p:nvPr/>
              </p:nvSpPr>
              <p:spPr>
                <a:xfrm>
                  <a:off x="3166" y="4963"/>
                  <a:ext cx="822"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s</a:t>
                  </a:r>
                  <a:r>
                    <a:rPr lang="en-US" altLang="zh-CN" sz="3200" b="1" baseline="-2500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2</a:t>
                  </a:r>
                </a:p>
              </p:txBody>
            </p:sp>
            <p:grpSp>
              <p:nvGrpSpPr>
                <p:cNvPr id="34" name="组合 33"/>
                <p:cNvGrpSpPr/>
                <p:nvPr/>
              </p:nvGrpSpPr>
              <p:grpSpPr>
                <a:xfrm>
                  <a:off x="2174" y="5462"/>
                  <a:ext cx="2170" cy="1572"/>
                  <a:chOff x="2203" y="5447"/>
                  <a:chExt cx="2170" cy="1572"/>
                </a:xfrm>
              </p:grpSpPr>
              <p:sp>
                <p:nvSpPr>
                  <p:cNvPr id="35" name="文本框 34"/>
                  <p:cNvSpPr txBox="1"/>
                  <p:nvPr/>
                </p:nvSpPr>
                <p:spPr>
                  <a:xfrm>
                    <a:off x="2203" y="5447"/>
                    <a:ext cx="1404"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v</a:t>
                    </a:r>
                    <a:r>
                      <a:rPr lang="en-US" altLang="zh-CN" sz="3200" b="1" baseline="-2500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2</a:t>
                    </a: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a:t>
                    </a:r>
                  </a:p>
                </p:txBody>
              </p:sp>
              <p:sp>
                <p:nvSpPr>
                  <p:cNvPr id="36" name="文本框 35"/>
                  <p:cNvSpPr txBox="1"/>
                  <p:nvPr/>
                </p:nvSpPr>
                <p:spPr>
                  <a:xfrm>
                    <a:off x="3232" y="5832"/>
                    <a:ext cx="1141" cy="11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t</a:t>
                    </a:r>
                    <a:r>
                      <a:rPr lang="en-US" altLang="zh-CN" sz="3200" b="1" baseline="-25000">
                        <a:solidFill>
                          <a:schemeClr val="tx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n-cs"/>
                        <a:sym typeface="+mn-ea"/>
                      </a:rPr>
                      <a:t>2</a:t>
                    </a:r>
                  </a:p>
                </p:txBody>
              </p:sp>
              <p:sp>
                <p:nvSpPr>
                  <p:cNvPr id="37" name="直接连接符 36"/>
                  <p:cNvSpPr/>
                  <p:nvPr/>
                </p:nvSpPr>
                <p:spPr>
                  <a:xfrm>
                    <a:off x="3211" y="6078"/>
                    <a:ext cx="806" cy="1"/>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sp>
            </p:grpSp>
          </p:grpSp>
          <p:grpSp>
            <p:nvGrpSpPr>
              <p:cNvPr id="39" name="组合 38"/>
              <p:cNvGrpSpPr/>
              <p:nvPr/>
            </p:nvGrpSpPr>
            <p:grpSpPr>
              <a:xfrm>
                <a:off x="9187" y="5559"/>
                <a:ext cx="2085" cy="1252"/>
                <a:chOff x="3527" y="5559"/>
                <a:chExt cx="2085" cy="1252"/>
              </a:xfrm>
            </p:grpSpPr>
            <p:sp>
              <p:nvSpPr>
                <p:cNvPr id="52" name="文本框 51"/>
                <p:cNvSpPr txBox="1"/>
                <p:nvPr/>
              </p:nvSpPr>
              <p:spPr>
                <a:xfrm>
                  <a:off x="3527" y="5668"/>
                  <a:ext cx="569"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b="1">
                      <a:latin typeface="微软雅黑" panose="020B0503020204020204" charset="-122"/>
                      <a:ea typeface="微软雅黑" panose="020B0503020204020204" charset="-122"/>
                      <a:sym typeface="+mn-ea"/>
                    </a:rPr>
                    <a:t>=</a:t>
                  </a:r>
                  <a:endParaRPr kumimoji="0" lang="en-US" altLang="zh-CN" sz="28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mn-ea"/>
                  </a:endParaRPr>
                </a:p>
              </p:txBody>
            </p:sp>
            <p:sp>
              <p:nvSpPr>
                <p:cNvPr id="53" name="直接连接符 52"/>
                <p:cNvSpPr/>
                <p:nvPr/>
              </p:nvSpPr>
              <p:spPr>
                <a:xfrm>
                  <a:off x="4075" y="6137"/>
                  <a:ext cx="1537" cy="5"/>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sp>
            <p:sp>
              <p:nvSpPr>
                <p:cNvPr id="54" name="文本框 53"/>
                <p:cNvSpPr txBox="1"/>
                <p:nvPr/>
              </p:nvSpPr>
              <p:spPr>
                <a:xfrm>
                  <a:off x="4426" y="5559"/>
                  <a:ext cx="1152"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latin typeface="幼圆" panose="02010509060101010101" pitchFamily="49" charset="-122"/>
                      <a:ea typeface="幼圆" panose="02010509060101010101" pitchFamily="49" charset="-122"/>
                      <a:cs typeface="幼圆" panose="02010509060101010101" pitchFamily="49" charset="-122"/>
                      <a:sym typeface="+mn-ea"/>
                    </a:rPr>
                    <a:t>1000m</a:t>
                  </a:r>
                  <a:endParaRPr kumimoji="0" lang="en-US" altLang="zh-CN" sz="2000" b="1"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55" name="文本框 54"/>
                <p:cNvSpPr txBox="1"/>
                <p:nvPr/>
              </p:nvSpPr>
              <p:spPr>
                <a:xfrm>
                  <a:off x="4539" y="6185"/>
                  <a:ext cx="950"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latin typeface="幼圆" panose="02010509060101010101" pitchFamily="49" charset="-122"/>
                      <a:ea typeface="幼圆" panose="02010509060101010101" pitchFamily="49" charset="-122"/>
                      <a:cs typeface="幼圆" panose="02010509060101010101" pitchFamily="49" charset="-122"/>
                      <a:sym typeface="+mn-ea"/>
                    </a:rPr>
                    <a:t>240s</a:t>
                  </a:r>
                  <a:endParaRPr kumimoji="0" lang="en-US" altLang="zh-CN" sz="2000" b="1"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grpSp>
          <p:sp>
            <p:nvSpPr>
              <p:cNvPr id="56" name="文本框 55"/>
              <p:cNvSpPr txBox="1"/>
              <p:nvPr/>
            </p:nvSpPr>
            <p:spPr>
              <a:xfrm>
                <a:off x="11374" y="5829"/>
                <a:ext cx="1696"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000" b="1">
                    <a:latin typeface="Arial" panose="020B0604020202020204" pitchFamily="34" charset="0"/>
                    <a:ea typeface="微软雅黑" panose="020B0503020204020204" charset="-122"/>
                    <a:cs typeface="Arial" panose="020B0604020202020204" pitchFamily="34" charset="0"/>
                    <a:sym typeface="+mn-ea"/>
                  </a:rPr>
                  <a:t>≈4.2</a:t>
                </a:r>
                <a:r>
                  <a:rPr lang="en-US" altLang="zh-CN" sz="2000" b="1">
                    <a:latin typeface="微软雅黑" panose="020B0503020204020204" charset="-122"/>
                    <a:ea typeface="微软雅黑" panose="020B0503020204020204" charset="-122"/>
                    <a:cs typeface="幼圆" panose="02010509060101010101" pitchFamily="49" charset="-122"/>
                    <a:sym typeface="+mn-ea"/>
                  </a:rPr>
                  <a:t>m/s</a:t>
                </a:r>
              </a:p>
            </p:txBody>
          </p:sp>
        </p:grpSp>
      </p:grpSp>
      <p:sp>
        <p:nvSpPr>
          <p:cNvPr id="61" name="文本框 60"/>
          <p:cNvSpPr txBox="1"/>
          <p:nvPr/>
        </p:nvSpPr>
        <p:spPr>
          <a:xfrm>
            <a:off x="1140777" y="4045948"/>
            <a:ext cx="301752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latin typeface="幼圆" panose="02010509060101010101" pitchFamily="49" charset="-122"/>
                <a:ea typeface="幼圆" panose="02010509060101010101" pitchFamily="49" charset="-122"/>
                <a:cs typeface="幼圆" panose="02010509060101010101" pitchFamily="49" charset="-122"/>
                <a:sym typeface="+mn-ea"/>
              </a:rPr>
              <a:t>即 </a:t>
            </a:r>
            <a:r>
              <a:rPr lang="en-US" altLang="zh-CN" sz="2400" b="1" dirty="0">
                <a:latin typeface="幼圆" panose="02010509060101010101" pitchFamily="49" charset="-122"/>
                <a:ea typeface="幼圆" panose="02010509060101010101" pitchFamily="49" charset="-122"/>
                <a:cs typeface="幼圆" panose="02010509060101010101" pitchFamily="49" charset="-122"/>
                <a:sym typeface="+mn-ea"/>
              </a:rPr>
              <a:t>v</a:t>
            </a:r>
            <a:r>
              <a:rPr lang="en-US" altLang="zh-CN" sz="2400" b="1" baseline="-25000" dirty="0">
                <a:latin typeface="幼圆" panose="02010509060101010101" pitchFamily="49" charset="-122"/>
                <a:ea typeface="幼圆" panose="02010509060101010101" pitchFamily="49" charset="-122"/>
                <a:cs typeface="幼圆" panose="02010509060101010101" pitchFamily="49" charset="-122"/>
                <a:sym typeface="+mn-ea"/>
              </a:rPr>
              <a:t>1</a:t>
            </a:r>
            <a:r>
              <a:rPr lang="en-US" altLang="zh-CN" sz="2000" b="1" dirty="0">
                <a:latin typeface="微软雅黑" panose="020B0503020204020204" charset="-122"/>
                <a:ea typeface="微软雅黑" panose="020B0503020204020204" charset="-122"/>
                <a:cs typeface="幼圆" panose="02010509060101010101" pitchFamily="49" charset="-122"/>
                <a:sym typeface="+mn-ea"/>
              </a:rPr>
              <a:t>&gt;</a:t>
            </a:r>
            <a:r>
              <a:rPr lang="en-US" altLang="zh-CN" sz="2400" b="1" dirty="0">
                <a:latin typeface="幼圆" panose="02010509060101010101" pitchFamily="49" charset="-122"/>
                <a:ea typeface="幼圆" panose="02010509060101010101" pitchFamily="49" charset="-122"/>
                <a:cs typeface="幼圆" panose="02010509060101010101" pitchFamily="49" charset="-122"/>
                <a:sym typeface="+mn-ea"/>
              </a:rPr>
              <a:t>v</a:t>
            </a:r>
            <a:r>
              <a:rPr lang="en-US" altLang="zh-CN" sz="2400" b="1" baseline="-25000" dirty="0">
                <a:latin typeface="幼圆" panose="02010509060101010101" pitchFamily="49" charset="-122"/>
                <a:ea typeface="幼圆" panose="02010509060101010101" pitchFamily="49" charset="-122"/>
                <a:cs typeface="幼圆" panose="02010509060101010101" pitchFamily="49" charset="-122"/>
                <a:sym typeface="+mn-ea"/>
              </a:rPr>
              <a:t>2     </a:t>
            </a:r>
            <a:r>
              <a:rPr lang="zh-CN" altLang="en-US" sz="1800" b="1" dirty="0">
                <a:latin typeface="幼圆" panose="02010509060101010101" pitchFamily="49" charset="-122"/>
                <a:ea typeface="幼圆" panose="02010509060101010101" pitchFamily="49" charset="-122"/>
                <a:cs typeface="幼圆" panose="02010509060101010101" pitchFamily="49" charset="-122"/>
                <a:sym typeface="+mn-ea"/>
              </a:rPr>
              <a:t>张芳芳跑得快</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wipe(down)">
                                      <p:cBhvr>
                                        <p:cTn id="12" dur="500"/>
                                        <p:tgtEl>
                                          <p:spTgt spid="1638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38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box(in)">
                                      <p:cBhvr>
                                        <p:cTn id="21" dur="2000"/>
                                        <p:tgtEl>
                                          <p:spTgt spid="6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down)">
                                      <p:cBhvr>
                                        <p:cTn id="26" dur="500"/>
                                        <p:tgtEl>
                                          <p:spTgt spid="59"/>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box(in)">
                                      <p:cBhvr>
                                        <p:cTn id="31" dur="2000"/>
                                        <p:tgtEl>
                                          <p:spTgt spid="6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4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388" grpId="0"/>
      <p:bldP spid="16389" grpId="0"/>
      <p:bldP spid="16400" grpId="0"/>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框 15361"/>
          <p:cNvSpPr txBox="1"/>
          <p:nvPr/>
        </p:nvSpPr>
        <p:spPr>
          <a:xfrm>
            <a:off x="397510" y="257810"/>
            <a:ext cx="2996565" cy="398780"/>
          </a:xfrm>
          <a:prstGeom prst="rect">
            <a:avLst/>
          </a:prstGeom>
          <a:noFill/>
          <a:ln w="9525">
            <a:noFill/>
          </a:ln>
        </p:spPr>
        <p:txBody>
          <a:bodyPr wrap="square">
            <a:spAutoFit/>
          </a:bodyPr>
          <a:lstStyle/>
          <a:p>
            <a:pPr>
              <a:spcBef>
                <a:spcPct val="50000"/>
              </a:spcBef>
            </a:pPr>
            <a:r>
              <a:rPr lang="zh-CN" altLang="en-US" sz="2000" b="1">
                <a:solidFill>
                  <a:schemeClr val="tx1"/>
                </a:solidFill>
                <a:latin typeface="微软雅黑" panose="020B0503020204020204" charset="-122"/>
                <a:ea typeface="微软雅黑" panose="020B0503020204020204" charset="-122"/>
              </a:rPr>
              <a:t>使用公式时应注意的事项</a:t>
            </a:r>
          </a:p>
        </p:txBody>
      </p:sp>
      <p:sp>
        <p:nvSpPr>
          <p:cNvPr id="15363" name="文本框 15362"/>
          <p:cNvSpPr txBox="1"/>
          <p:nvPr/>
        </p:nvSpPr>
        <p:spPr>
          <a:xfrm>
            <a:off x="933450" y="971550"/>
            <a:ext cx="3896360" cy="398780"/>
          </a:xfrm>
          <a:prstGeom prst="rect">
            <a:avLst/>
          </a:prstGeom>
          <a:noFill/>
          <a:ln w="9525">
            <a:noFill/>
          </a:ln>
        </p:spPr>
        <p:txBody>
          <a:bodyPr wrap="square">
            <a:spAutoFit/>
          </a:bodyPr>
          <a:lstStyle/>
          <a:p>
            <a:pPr>
              <a:spcBef>
                <a:spcPct val="50000"/>
              </a:spcBef>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en-US" altLang="zh-CN" sz="2000" b="1" dirty="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000" b="1" dirty="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解答</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时要有已知、求、解、答</a:t>
            </a:r>
            <a:r>
              <a:rPr lang="zh-CN" altLang="en-US" sz="2000" b="1" dirty="0">
                <a:solidFill>
                  <a:schemeClr val="bg1"/>
                </a:solidFill>
                <a:latin typeface="华文楷体" panose="02010600040101010101" pitchFamily="2" charset="-122"/>
                <a:ea typeface="华文楷体" panose="02010600040101010101" pitchFamily="2" charset="-122"/>
                <a:cs typeface="华文楷体" panose="02010600040101010101" pitchFamily="2" charset="-122"/>
              </a:rPr>
              <a:t>。</a:t>
            </a:r>
          </a:p>
        </p:txBody>
      </p:sp>
      <p:sp>
        <p:nvSpPr>
          <p:cNvPr id="15364" name="文本框 15363"/>
          <p:cNvSpPr txBox="1"/>
          <p:nvPr/>
        </p:nvSpPr>
        <p:spPr>
          <a:xfrm>
            <a:off x="933450" y="1843087"/>
            <a:ext cx="5848350" cy="398780"/>
          </a:xfrm>
          <a:prstGeom prst="rect">
            <a:avLst/>
          </a:prstGeom>
          <a:noFill/>
          <a:ln w="9525">
            <a:noFill/>
          </a:ln>
        </p:spPr>
        <p:txBody>
          <a:bodyPr wrap="square">
            <a:spAutoFit/>
          </a:bodyPr>
          <a:lstStyle/>
          <a:p>
            <a:pPr>
              <a:spcBef>
                <a:spcPct val="50000"/>
              </a:spcBef>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在应用时，速度、路程、时间要对同一物体而言。</a:t>
            </a:r>
          </a:p>
        </p:txBody>
      </p:sp>
      <p:sp>
        <p:nvSpPr>
          <p:cNvPr id="15365" name="文本框 15364"/>
          <p:cNvSpPr txBox="1"/>
          <p:nvPr/>
        </p:nvSpPr>
        <p:spPr>
          <a:xfrm>
            <a:off x="933450" y="2714625"/>
            <a:ext cx="7477125" cy="706755"/>
          </a:xfrm>
          <a:prstGeom prst="rect">
            <a:avLst/>
          </a:prstGeom>
          <a:noFill/>
          <a:ln w="9525">
            <a:noFill/>
          </a:ln>
        </p:spPr>
        <p:txBody>
          <a:bodyPr wrap="square">
            <a:spAutoFit/>
          </a:bodyPr>
          <a:lstStyle/>
          <a:p>
            <a:pPr>
              <a:spcBef>
                <a:spcPct val="50000"/>
              </a:spcBef>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en-US" altLang="zh-CN" sz="2000" b="1" dirty="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2000" b="1" dirty="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速度</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、路程、时间这三个量的单位必须统一，要么均用基本单位，或者均用常用单位。</a:t>
            </a:r>
          </a:p>
        </p:txBody>
      </p:sp>
      <p:sp>
        <p:nvSpPr>
          <p:cNvPr id="6" name="Shape 108"/>
          <p:cNvSpPr/>
          <p:nvPr/>
        </p:nvSpPr>
        <p:spPr>
          <a:xfrm>
            <a:off x="18686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197116" y="352255"/>
            <a:ext cx="243014" cy="24622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5</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5363"/>
                                        </p:tgtEl>
                                        <p:attrNameLst>
                                          <p:attrName>style.visibility</p:attrName>
                                        </p:attrNameLst>
                                      </p:cBhvr>
                                      <p:to>
                                        <p:strVal val="visible"/>
                                      </p:to>
                                    </p:set>
                                    <p:animEffect transition="in" filter="checkerboard(across)">
                                      <p:cBhvr>
                                        <p:cTn id="11" dur="500"/>
                                        <p:tgtEl>
                                          <p:spTgt spid="15363"/>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15364"/>
                                        </p:tgtEl>
                                        <p:attrNameLst>
                                          <p:attrName>style.visibility</p:attrName>
                                        </p:attrNameLst>
                                      </p:cBhvr>
                                      <p:to>
                                        <p:strVal val="visible"/>
                                      </p:to>
                                    </p:set>
                                    <p:animEffect transition="in" filter="wheel(1)">
                                      <p:cBhvr>
                                        <p:cTn id="16" dur="2000"/>
                                        <p:tgtEl>
                                          <p:spTgt spid="15364"/>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15365"/>
                                        </p:tgtEl>
                                        <p:attrNameLst>
                                          <p:attrName>style.visibility</p:attrName>
                                        </p:attrNameLst>
                                      </p:cBhvr>
                                      <p:to>
                                        <p:strVal val="visible"/>
                                      </p:to>
                                    </p:set>
                                    <p:animEffect transition="in" filter="strips(downLeft)">
                                      <p:cBhvr>
                                        <p:cTn id="21"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15364" grpId="0"/>
      <p:bldP spid="1536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428625" y="233680"/>
            <a:ext cx="2152650" cy="484505"/>
          </a:xfrm>
          <a:solidFill>
            <a:srgbClr val="00B050"/>
          </a:solidFill>
          <a:ln w="28575">
            <a:noFill/>
          </a:ln>
        </p:spPr>
        <p:txBody>
          <a:bodyPr/>
          <a:lstStyle/>
          <a:p>
            <a:r>
              <a:rPr lang="zh-CN" altLang="en-US" sz="2400" b="1" dirty="0">
                <a:solidFill>
                  <a:schemeClr val="bg1"/>
                </a:solidFill>
                <a:latin typeface="微软雅黑" panose="020B0503020204020204" charset="-122"/>
                <a:ea typeface="微软雅黑" panose="020B0503020204020204" charset="-122"/>
              </a:rPr>
              <a:t>速 度</a:t>
            </a:r>
            <a:r>
              <a:rPr lang="en-US" altLang="zh-CN" sz="24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生活中</a:t>
            </a:r>
          </a:p>
        </p:txBody>
      </p:sp>
      <p:sp>
        <p:nvSpPr>
          <p:cNvPr id="84" name="文本框 83"/>
          <p:cNvSpPr txBox="1"/>
          <p:nvPr/>
        </p:nvSpPr>
        <p:spPr>
          <a:xfrm>
            <a:off x="840740" y="964565"/>
            <a:ext cx="7731125" cy="460375"/>
          </a:xfrm>
          <a:prstGeom prst="rect">
            <a:avLst/>
          </a:prstGeom>
          <a:noFill/>
          <a:ln w="38100">
            <a:noFill/>
          </a:ln>
          <a:extLst>
            <a:ext uri="{909E8E84-426E-40DD-AFC4-6F175D3DCCD1}">
              <a14:hiddenFill xmlns:a14="http://schemas.microsoft.com/office/drawing/2010/main" xmlns="">
                <a:gradFill>
                  <a:gsLst>
                    <a:gs pos="0">
                      <a:srgbClr val="FECF40"/>
                    </a:gs>
                    <a:gs pos="100000">
                      <a:srgbClr val="846C21"/>
                    </a:gs>
                  </a:gsLst>
                  <a:lin ang="5400000" scaled="0"/>
                </a:gradFill>
              </a14:hiddenFill>
            </a:ext>
          </a:extLst>
        </p:spPr>
        <p:txBody>
          <a:bodyPr wrap="square" rtlCol="0" anchor="t">
            <a:spAutoFit/>
            <a:scene3d>
              <a:camera prst="orthographicFront"/>
              <a:lightRig rig="threePt" dir="t"/>
            </a:scene3d>
          </a:bodyPr>
          <a:lstStyle/>
          <a:p>
            <a:r>
              <a:rPr lang="zh-CN" altLang="en-US" sz="2400" b="1" noProof="1">
                <a:solidFill>
                  <a:schemeClr val="tx1"/>
                </a:solidFill>
                <a:latin typeface="华文楷体" panose="02010600040101010101" pitchFamily="2" charset="-122"/>
                <a:ea typeface="华文楷体" panose="02010600040101010101" pitchFamily="2" charset="-122"/>
                <a:cs typeface="+mn-cs"/>
              </a:rPr>
              <a:t>生活中一些交通工具装有速度表可以直接显示当前速度</a:t>
            </a:r>
          </a:p>
        </p:txBody>
      </p:sp>
      <p:grpSp>
        <p:nvGrpSpPr>
          <p:cNvPr id="7" name="组合 6"/>
          <p:cNvGrpSpPr/>
          <p:nvPr/>
        </p:nvGrpSpPr>
        <p:grpSpPr>
          <a:xfrm>
            <a:off x="660882" y="1730375"/>
            <a:ext cx="2387600" cy="2780665"/>
            <a:chOff x="862" y="2501"/>
            <a:chExt cx="3760" cy="4379"/>
          </a:xfrm>
          <a:noFill/>
        </p:grpSpPr>
        <p:pic>
          <p:nvPicPr>
            <p:cNvPr id="2" name="图片 1"/>
            <p:cNvPicPr>
              <a:picLocks noChangeAspect="1"/>
            </p:cNvPicPr>
            <p:nvPr/>
          </p:nvPicPr>
          <p:blipFill>
            <a:blip r:embed="rId2"/>
            <a:srcRect l="11946" t="15728" r="13603" b="11088"/>
            <a:stretch>
              <a:fillRect/>
            </a:stretch>
          </p:blipFill>
          <p:spPr>
            <a:xfrm>
              <a:off x="862" y="3166"/>
              <a:ext cx="3760" cy="37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文本框 2"/>
            <p:cNvSpPr txBox="1"/>
            <p:nvPr/>
          </p:nvSpPr>
          <p:spPr>
            <a:xfrm>
              <a:off x="1551" y="2501"/>
              <a:ext cx="2407" cy="533"/>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dirty="0">
                  <a:solidFill>
                    <a:schemeClr val="tx1"/>
                  </a:solidFill>
                  <a:latin typeface="微软雅黑" panose="020B0503020204020204" charset="-122"/>
                  <a:ea typeface="微软雅黑" panose="020B0503020204020204" charset="-122"/>
                  <a:cs typeface="+mn-cs"/>
                  <a:sym typeface="+mn-ea"/>
                </a:rPr>
                <a:t>汽车的速度表盘</a:t>
              </a:r>
            </a:p>
          </p:txBody>
        </p:sp>
      </p:grpSp>
      <p:grpSp>
        <p:nvGrpSpPr>
          <p:cNvPr id="8" name="组合 7"/>
          <p:cNvGrpSpPr/>
          <p:nvPr/>
        </p:nvGrpSpPr>
        <p:grpSpPr>
          <a:xfrm>
            <a:off x="4764088" y="1525533"/>
            <a:ext cx="3425825" cy="2987675"/>
            <a:chOff x="7691" y="2399"/>
            <a:chExt cx="5395" cy="4705"/>
          </a:xfrm>
        </p:grpSpPr>
        <p:pic>
          <p:nvPicPr>
            <p:cNvPr id="5" name="图片 4"/>
            <p:cNvPicPr>
              <a:picLocks noChangeAspect="1"/>
            </p:cNvPicPr>
            <p:nvPr/>
          </p:nvPicPr>
          <p:blipFill>
            <a:blip r:embed="rId3"/>
            <a:stretch>
              <a:fillRect/>
            </a:stretch>
          </p:blipFill>
          <p:spPr>
            <a:xfrm>
              <a:off x="7691" y="3166"/>
              <a:ext cx="5395" cy="3938"/>
            </a:xfrm>
            <a:prstGeom prst="rect">
              <a:avLst/>
            </a:prstGeom>
            <a:ln>
              <a:noFill/>
            </a:ln>
            <a:effectLst>
              <a:outerShdw blurRad="190500" algn="tl" rotWithShape="0">
                <a:srgbClr val="000000">
                  <a:alpha val="70000"/>
                </a:srgbClr>
              </a:outerShdw>
            </a:effectLst>
          </p:spPr>
        </p:pic>
        <p:sp>
          <p:nvSpPr>
            <p:cNvPr id="6" name="文本框 5"/>
            <p:cNvSpPr txBox="1"/>
            <p:nvPr/>
          </p:nvSpPr>
          <p:spPr>
            <a:xfrm>
              <a:off x="8267" y="2399"/>
              <a:ext cx="4346" cy="53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dirty="0">
                  <a:solidFill>
                    <a:schemeClr val="tx1"/>
                  </a:solidFill>
                  <a:latin typeface="微软雅黑" panose="020B0503020204020204" charset="-122"/>
                  <a:ea typeface="微软雅黑" panose="020B0503020204020204" charset="-122"/>
                  <a:cs typeface="+mn-cs"/>
                  <a:sym typeface="+mn-ea"/>
                </a:rPr>
                <a:t>高铁每节车厢都有速度显示屏</a:t>
              </a:r>
            </a:p>
          </p:txBody>
        </p:sp>
      </p:grpSp>
      <p:sp>
        <p:nvSpPr>
          <p:cNvPr id="9" name="Shape 108"/>
          <p:cNvSpPr/>
          <p:nvPr/>
        </p:nvSpPr>
        <p:spPr>
          <a:xfrm>
            <a:off x="11828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 name="Shape 112"/>
          <p:cNvSpPr/>
          <p:nvPr/>
        </p:nvSpPr>
        <p:spPr>
          <a:xfrm>
            <a:off x="128537" y="353525"/>
            <a:ext cx="243013" cy="24622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6</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ox(in)">
                                      <p:cBhvr>
                                        <p:cTn id="7" dur="20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566545" y="182563"/>
            <a:ext cx="5119370" cy="552450"/>
          </a:xfrm>
        </p:spPr>
        <p:txBody>
          <a:bodyPr/>
          <a:lstStyle/>
          <a:p>
            <a:r>
              <a:rPr lang="zh-CN" altLang="en-US" sz="2800" b="1" dirty="0">
                <a:latin typeface="华文楷体" panose="02010600040101010101" pitchFamily="2" charset="-122"/>
                <a:ea typeface="华文楷体" panose="02010600040101010101" pitchFamily="2" charset="-122"/>
              </a:rPr>
              <a:t>生活中常见物体的速度</a:t>
            </a:r>
          </a:p>
        </p:txBody>
      </p:sp>
      <p:grpSp>
        <p:nvGrpSpPr>
          <p:cNvPr id="13" name="组合 12"/>
          <p:cNvGrpSpPr/>
          <p:nvPr/>
        </p:nvGrpSpPr>
        <p:grpSpPr>
          <a:xfrm>
            <a:off x="474980" y="781050"/>
            <a:ext cx="2099310" cy="2049145"/>
            <a:chOff x="969" y="1230"/>
            <a:chExt cx="3306" cy="3227"/>
          </a:xfrm>
        </p:grpSpPr>
        <p:pic>
          <p:nvPicPr>
            <p:cNvPr id="5" name="图片 4"/>
            <p:cNvPicPr>
              <a:picLocks noChangeAspect="1"/>
            </p:cNvPicPr>
            <p:nvPr/>
          </p:nvPicPr>
          <p:blipFill>
            <a:blip r:embed="rId2"/>
            <a:stretch>
              <a:fillRect/>
            </a:stretch>
          </p:blipFill>
          <p:spPr>
            <a:xfrm>
              <a:off x="969" y="1230"/>
              <a:ext cx="3306" cy="2553"/>
            </a:xfrm>
            <a:prstGeom prst="rect">
              <a:avLst/>
            </a:prstGeom>
            <a:ln>
              <a:solidFill>
                <a:schemeClr val="bg1"/>
              </a:solidFill>
            </a:ln>
            <a:effectLst>
              <a:glow rad="228600">
                <a:schemeClr val="accent4">
                  <a:satMod val="175000"/>
                  <a:alpha val="40000"/>
                </a:schemeClr>
              </a:glow>
            </a:effectLst>
          </p:spPr>
        </p:pic>
        <p:sp>
          <p:nvSpPr>
            <p:cNvPr id="12" name="文本框 11"/>
            <p:cNvSpPr txBox="1"/>
            <p:nvPr/>
          </p:nvSpPr>
          <p:spPr>
            <a:xfrm>
              <a:off x="1109" y="3928"/>
              <a:ext cx="3026"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atin typeface="微软雅黑" panose="020B0503020204020204" charset="-122"/>
                  <a:ea typeface="微软雅黑" panose="020B0503020204020204" charset="-122"/>
                  <a:cs typeface="微软雅黑" panose="020B0503020204020204" charset="-122"/>
                  <a:sym typeface="+mn-ea"/>
                </a:rPr>
                <a:t>蜗牛的速度约</a:t>
              </a:r>
              <a:r>
                <a:rPr lang="en-US" altLang="zh-CN" sz="1600" b="1">
                  <a:solidFill>
                    <a:srgbClr val="FF0000"/>
                  </a:solidFill>
                  <a:latin typeface="微软雅黑" panose="020B0503020204020204" charset="-122"/>
                  <a:ea typeface="微软雅黑" panose="020B0503020204020204" charset="-122"/>
                  <a:cs typeface="微软雅黑" panose="020B0503020204020204" charset="-122"/>
                  <a:sym typeface="+mn-ea"/>
                </a:rPr>
                <a:t>5 m/h</a:t>
              </a:r>
            </a:p>
          </p:txBody>
        </p:sp>
      </p:grpSp>
      <p:grpSp>
        <p:nvGrpSpPr>
          <p:cNvPr id="19" name="组合 18"/>
          <p:cNvGrpSpPr/>
          <p:nvPr/>
        </p:nvGrpSpPr>
        <p:grpSpPr>
          <a:xfrm>
            <a:off x="3273425" y="781685"/>
            <a:ext cx="2236470" cy="2051050"/>
            <a:chOff x="5155" y="1231"/>
            <a:chExt cx="3522" cy="3230"/>
          </a:xfrm>
        </p:grpSpPr>
        <p:pic>
          <p:nvPicPr>
            <p:cNvPr id="7" name="图片 6"/>
            <p:cNvPicPr>
              <a:picLocks noChangeAspect="1"/>
            </p:cNvPicPr>
            <p:nvPr/>
          </p:nvPicPr>
          <p:blipFill>
            <a:blip r:embed="rId3"/>
            <a:srcRect l="9110" t="8390" r="22275" b="13029"/>
            <a:stretch>
              <a:fillRect/>
            </a:stretch>
          </p:blipFill>
          <p:spPr>
            <a:xfrm>
              <a:off x="5238" y="1231"/>
              <a:ext cx="3356" cy="2703"/>
            </a:xfrm>
            <a:prstGeom prst="ellipse">
              <a:avLst/>
            </a:prstGeom>
            <a:ln>
              <a:solidFill>
                <a:schemeClr val="bg1"/>
              </a:solidFill>
            </a:ln>
            <a:effectLst>
              <a:glow rad="228600">
                <a:schemeClr val="accent4">
                  <a:satMod val="175000"/>
                  <a:alpha val="40000"/>
                </a:schemeClr>
              </a:glow>
            </a:effectLst>
          </p:spPr>
        </p:pic>
        <p:sp>
          <p:nvSpPr>
            <p:cNvPr id="14" name="文本框 13"/>
            <p:cNvSpPr txBox="1"/>
            <p:nvPr/>
          </p:nvSpPr>
          <p:spPr>
            <a:xfrm>
              <a:off x="5155" y="3933"/>
              <a:ext cx="3522"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atin typeface="微软雅黑" panose="020B0503020204020204" charset="-122"/>
                  <a:ea typeface="微软雅黑" panose="020B0503020204020204" charset="-122"/>
                  <a:cs typeface="微软雅黑" panose="020B0503020204020204" charset="-122"/>
                  <a:sym typeface="+mn-ea"/>
                </a:rPr>
                <a:t>其自行车的速度约</a:t>
              </a:r>
              <a:r>
                <a:rPr lang="en-US" altLang="zh-CN" sz="1600" b="1">
                  <a:solidFill>
                    <a:srgbClr val="FF0000"/>
                  </a:solidFill>
                  <a:latin typeface="微软雅黑" panose="020B0503020204020204" charset="-122"/>
                  <a:ea typeface="微软雅黑" panose="020B0503020204020204" charset="-122"/>
                  <a:cs typeface="微软雅黑" panose="020B0503020204020204" charset="-122"/>
                  <a:sym typeface="+mn-ea"/>
                </a:rPr>
                <a:t>5m/s</a:t>
              </a:r>
            </a:p>
          </p:txBody>
        </p:sp>
      </p:grpSp>
      <p:grpSp>
        <p:nvGrpSpPr>
          <p:cNvPr id="20" name="组合 19"/>
          <p:cNvGrpSpPr/>
          <p:nvPr/>
        </p:nvGrpSpPr>
        <p:grpSpPr>
          <a:xfrm>
            <a:off x="5989955" y="781685"/>
            <a:ext cx="2328545" cy="2047875"/>
            <a:chOff x="9433" y="1231"/>
            <a:chExt cx="3667" cy="3225"/>
          </a:xfrm>
        </p:grpSpPr>
        <p:pic>
          <p:nvPicPr>
            <p:cNvPr id="6" name="图片 5"/>
            <p:cNvPicPr>
              <a:picLocks noChangeAspect="1"/>
            </p:cNvPicPr>
            <p:nvPr/>
          </p:nvPicPr>
          <p:blipFill>
            <a:blip r:embed="rId4"/>
            <a:stretch>
              <a:fillRect/>
            </a:stretch>
          </p:blipFill>
          <p:spPr>
            <a:xfrm>
              <a:off x="9526" y="1231"/>
              <a:ext cx="3575" cy="2552"/>
            </a:xfrm>
            <a:prstGeom prst="rect">
              <a:avLst/>
            </a:prstGeom>
            <a:ln>
              <a:solidFill>
                <a:schemeClr val="bg1"/>
              </a:solidFill>
            </a:ln>
            <a:effectLst>
              <a:glow rad="228600">
                <a:schemeClr val="accent4">
                  <a:satMod val="175000"/>
                  <a:alpha val="40000"/>
                </a:schemeClr>
              </a:glow>
            </a:effectLst>
          </p:spPr>
        </p:pic>
        <p:sp>
          <p:nvSpPr>
            <p:cNvPr id="15" name="文本框 14"/>
            <p:cNvSpPr txBox="1"/>
            <p:nvPr/>
          </p:nvSpPr>
          <p:spPr>
            <a:xfrm>
              <a:off x="9433" y="3928"/>
              <a:ext cx="3490"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atin typeface="微软雅黑" panose="020B0503020204020204" charset="-122"/>
                  <a:ea typeface="微软雅黑" panose="020B0503020204020204" charset="-122"/>
                  <a:cs typeface="微软雅黑" panose="020B0503020204020204" charset="-122"/>
                  <a:sym typeface="+mn-ea"/>
                </a:rPr>
                <a:t>人步行的速度约</a:t>
              </a:r>
              <a:r>
                <a:rPr lang="en-US" altLang="zh-CN" sz="1600" b="1">
                  <a:solidFill>
                    <a:srgbClr val="FF0000"/>
                  </a:solidFill>
                  <a:latin typeface="微软雅黑" panose="020B0503020204020204" charset="-122"/>
                  <a:ea typeface="微软雅黑" panose="020B0503020204020204" charset="-122"/>
                  <a:cs typeface="微软雅黑" panose="020B0503020204020204" charset="-122"/>
                  <a:sym typeface="+mn-ea"/>
                </a:rPr>
                <a:t>1.2m/s</a:t>
              </a:r>
            </a:p>
          </p:txBody>
        </p:sp>
      </p:grpSp>
      <p:grpSp>
        <p:nvGrpSpPr>
          <p:cNvPr id="21" name="组合 20"/>
          <p:cNvGrpSpPr/>
          <p:nvPr/>
        </p:nvGrpSpPr>
        <p:grpSpPr>
          <a:xfrm>
            <a:off x="304165" y="2833370"/>
            <a:ext cx="2524760" cy="2229485"/>
            <a:chOff x="479" y="4462"/>
            <a:chExt cx="3976" cy="3511"/>
          </a:xfrm>
        </p:grpSpPr>
        <p:pic>
          <p:nvPicPr>
            <p:cNvPr id="11" name="图片 10"/>
            <p:cNvPicPr>
              <a:picLocks noChangeAspect="1"/>
            </p:cNvPicPr>
            <p:nvPr/>
          </p:nvPicPr>
          <p:blipFill>
            <a:blip r:embed="rId5" cstate="print"/>
            <a:srcRect l="6250" t="6180" r="5068" b="2981"/>
            <a:stretch>
              <a:fillRect/>
            </a:stretch>
          </p:blipFill>
          <p:spPr>
            <a:xfrm>
              <a:off x="748" y="4462"/>
              <a:ext cx="2864" cy="2862"/>
            </a:xfrm>
            <a:prstGeom prst="ellipse">
              <a:avLst/>
            </a:prstGeom>
            <a:ln>
              <a:solidFill>
                <a:schemeClr val="bg1"/>
              </a:solidFill>
            </a:ln>
            <a:effectLst>
              <a:glow rad="228600">
                <a:schemeClr val="accent4">
                  <a:satMod val="175000"/>
                  <a:alpha val="40000"/>
                </a:schemeClr>
              </a:glow>
            </a:effectLst>
          </p:spPr>
        </p:pic>
        <p:sp>
          <p:nvSpPr>
            <p:cNvPr id="16" name="文本框 15"/>
            <p:cNvSpPr txBox="1"/>
            <p:nvPr/>
          </p:nvSpPr>
          <p:spPr>
            <a:xfrm>
              <a:off x="479" y="7445"/>
              <a:ext cx="3976"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atin typeface="微软雅黑" panose="020B0503020204020204" charset="-122"/>
                  <a:ea typeface="微软雅黑" panose="020B0503020204020204" charset="-122"/>
                  <a:cs typeface="微软雅黑" panose="020B0503020204020204" charset="-122"/>
                  <a:sym typeface="+mn-ea"/>
                </a:rPr>
                <a:t>地球的公转速度为</a:t>
              </a:r>
              <a:r>
                <a:rPr lang="en-US" altLang="zh-CN" sz="1600" b="1">
                  <a:solidFill>
                    <a:srgbClr val="FF0000"/>
                  </a:solidFill>
                  <a:latin typeface="微软雅黑" panose="020B0503020204020204" charset="-122"/>
                  <a:ea typeface="微软雅黑" panose="020B0503020204020204" charset="-122"/>
                  <a:cs typeface="微软雅黑" panose="020B0503020204020204" charset="-122"/>
                  <a:sym typeface="+mn-ea"/>
                </a:rPr>
                <a:t>29km/s</a:t>
              </a:r>
            </a:p>
          </p:txBody>
        </p:sp>
      </p:grpSp>
      <p:grpSp>
        <p:nvGrpSpPr>
          <p:cNvPr id="29" name="组合 28"/>
          <p:cNvGrpSpPr/>
          <p:nvPr/>
        </p:nvGrpSpPr>
        <p:grpSpPr>
          <a:xfrm>
            <a:off x="3273425" y="2976880"/>
            <a:ext cx="2099310" cy="2009140"/>
            <a:chOff x="5155" y="4688"/>
            <a:chExt cx="3306" cy="3164"/>
          </a:xfrm>
        </p:grpSpPr>
        <p:pic>
          <p:nvPicPr>
            <p:cNvPr id="9" name="图片 8"/>
            <p:cNvPicPr>
              <a:picLocks noChangeAspect="1"/>
            </p:cNvPicPr>
            <p:nvPr/>
          </p:nvPicPr>
          <p:blipFill>
            <a:blip r:embed="rId6" cstate="print"/>
            <a:stretch>
              <a:fillRect/>
            </a:stretch>
          </p:blipFill>
          <p:spPr>
            <a:xfrm>
              <a:off x="5155" y="4688"/>
              <a:ext cx="3306" cy="2636"/>
            </a:xfrm>
            <a:prstGeom prst="rect">
              <a:avLst/>
            </a:prstGeom>
            <a:ln>
              <a:solidFill>
                <a:schemeClr val="bg1"/>
              </a:solidFill>
            </a:ln>
            <a:effectLst>
              <a:glow rad="228600">
                <a:schemeClr val="accent4">
                  <a:satMod val="175000"/>
                  <a:alpha val="40000"/>
                </a:schemeClr>
              </a:glow>
            </a:effectLst>
          </p:spPr>
        </p:pic>
        <p:sp>
          <p:nvSpPr>
            <p:cNvPr id="17" name="文本框 16"/>
            <p:cNvSpPr txBox="1"/>
            <p:nvPr/>
          </p:nvSpPr>
          <p:spPr>
            <a:xfrm>
              <a:off x="5170" y="7324"/>
              <a:ext cx="3276"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latin typeface="微软雅黑" panose="020B0503020204020204" charset="-122"/>
                  <a:ea typeface="微软雅黑" panose="020B0503020204020204" charset="-122"/>
                  <a:cs typeface="微软雅黑" panose="020B0503020204020204" charset="-122"/>
                  <a:sym typeface="+mn-ea"/>
                </a:rPr>
                <a:t>高铁的速度约</a:t>
              </a:r>
              <a:r>
                <a:rPr lang="en-US" altLang="zh-CN" sz="1600" b="1">
                  <a:solidFill>
                    <a:srgbClr val="FF0000"/>
                  </a:solidFill>
                  <a:latin typeface="微软雅黑" panose="020B0503020204020204" charset="-122"/>
                  <a:ea typeface="微软雅黑" panose="020B0503020204020204" charset="-122"/>
                  <a:cs typeface="微软雅黑" panose="020B0503020204020204" charset="-122"/>
                  <a:sym typeface="+mn-ea"/>
                </a:rPr>
                <a:t>100m/s</a:t>
              </a:r>
            </a:p>
          </p:txBody>
        </p:sp>
      </p:grpSp>
      <p:grpSp>
        <p:nvGrpSpPr>
          <p:cNvPr id="25" name="组合 24"/>
          <p:cNvGrpSpPr/>
          <p:nvPr/>
        </p:nvGrpSpPr>
        <p:grpSpPr>
          <a:xfrm>
            <a:off x="6085205" y="2922270"/>
            <a:ext cx="2233930" cy="2140585"/>
            <a:chOff x="9583" y="4602"/>
            <a:chExt cx="3518" cy="3371"/>
          </a:xfrm>
        </p:grpSpPr>
        <p:pic>
          <p:nvPicPr>
            <p:cNvPr id="10" name="图片 9"/>
            <p:cNvPicPr>
              <a:picLocks noChangeAspect="1"/>
            </p:cNvPicPr>
            <p:nvPr/>
          </p:nvPicPr>
          <p:blipFill>
            <a:blip r:embed="rId7"/>
            <a:srcRect l="15833" t="-1733" r="869" b="1733"/>
            <a:stretch>
              <a:fillRect/>
            </a:stretch>
          </p:blipFill>
          <p:spPr>
            <a:xfrm>
              <a:off x="9639" y="4602"/>
              <a:ext cx="3462" cy="2722"/>
            </a:xfrm>
            <a:prstGeom prst="ellipse">
              <a:avLst/>
            </a:prstGeom>
            <a:ln>
              <a:solidFill>
                <a:schemeClr val="bg1"/>
              </a:solidFill>
            </a:ln>
            <a:effectLst>
              <a:glow rad="228600">
                <a:schemeClr val="accent4">
                  <a:satMod val="175000"/>
                  <a:alpha val="40000"/>
                </a:schemeClr>
              </a:glow>
            </a:effectLst>
          </p:spPr>
        </p:pic>
        <p:sp>
          <p:nvSpPr>
            <p:cNvPr id="18" name="文本框 17"/>
            <p:cNvSpPr txBox="1"/>
            <p:nvPr/>
          </p:nvSpPr>
          <p:spPr>
            <a:xfrm>
              <a:off x="9583" y="7445"/>
              <a:ext cx="3276"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战机的速度约</a:t>
              </a:r>
              <a:r>
                <a:rPr lang="en-US" altLang="zh-CN" sz="1600" b="1">
                  <a:solidFill>
                    <a:srgbClr val="FF0000"/>
                  </a:solidFill>
                  <a:latin typeface="微软雅黑" panose="020B0503020204020204" charset="-122"/>
                  <a:ea typeface="微软雅黑" panose="020B0503020204020204" charset="-122"/>
                  <a:cs typeface="微软雅黑" panose="020B0503020204020204" charset="-122"/>
                  <a:sym typeface="+mn-ea"/>
                </a:rPr>
                <a:t>340m/s</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ox(in)">
                                      <p:cBhvr>
                                        <p:cTn id="18" dur="20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edge">
                                      <p:cBhvr>
                                        <p:cTn id="3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313815" y="591185"/>
            <a:ext cx="6516370" cy="340995"/>
          </a:xfrm>
        </p:spPr>
        <p:txBody>
          <a:bodyPr/>
          <a:lstStyle/>
          <a:p>
            <a:r>
              <a:rPr lang="zh-CN" altLang="en-US" sz="2000" b="1">
                <a:latin typeface="华文楷体" panose="02010600040101010101" pitchFamily="2" charset="-122"/>
                <a:ea typeface="华文楷体" panose="02010600040101010101" pitchFamily="2" charset="-122"/>
              </a:rPr>
              <a:t>请计算下面图片这辆小车在三段路程上的速度</a:t>
            </a:r>
          </a:p>
        </p:txBody>
      </p:sp>
      <p:pic>
        <p:nvPicPr>
          <p:cNvPr id="5" name="图片 4"/>
          <p:cNvPicPr>
            <a:picLocks noChangeAspect="1"/>
          </p:cNvPicPr>
          <p:nvPr/>
        </p:nvPicPr>
        <p:blipFill>
          <a:blip r:embed="rId2"/>
          <a:stretch>
            <a:fillRect/>
          </a:stretch>
        </p:blipFill>
        <p:spPr>
          <a:xfrm>
            <a:off x="1532890" y="1000760"/>
            <a:ext cx="6410325" cy="2905760"/>
          </a:xfrm>
          <a:prstGeom prst="rect">
            <a:avLst/>
          </a:prstGeom>
          <a:ln>
            <a:solidFill>
              <a:schemeClr val="bg1"/>
            </a:solidFill>
          </a:ln>
          <a:effectLst>
            <a:glow rad="63500">
              <a:schemeClr val="accent2">
                <a:satMod val="175000"/>
                <a:alpha val="40000"/>
              </a:schemeClr>
            </a:glow>
          </a:effectLst>
        </p:spPr>
      </p:pic>
      <p:sp>
        <p:nvSpPr>
          <p:cNvPr id="6" name="标题 3"/>
          <p:cNvSpPr>
            <a:spLocks noGrp="1"/>
          </p:cNvSpPr>
          <p:nvPr/>
        </p:nvSpPr>
        <p:spPr>
          <a:xfrm>
            <a:off x="1532890" y="3964305"/>
            <a:ext cx="6516370" cy="340995"/>
          </a:xfrm>
          <a:prstGeom prst="rect">
            <a:avLst/>
          </a:prstGeom>
          <a:ln w="12700">
            <a:miter lim="400000"/>
          </a:ln>
        </p:spPr>
        <p:txBody>
          <a:bodyPr lIns="45719" rIns="45719"/>
          <a:lst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a:lstStyle>
          <a:p>
            <a:r>
              <a:rPr lang="zh-CN" altLang="en-US" sz="2000" b="1">
                <a:latin typeface="华文楷体" panose="02010600040101010101" pitchFamily="2" charset="-122"/>
                <a:ea typeface="华文楷体" panose="02010600040101010101" pitchFamily="2" charset="-122"/>
              </a:rPr>
              <a:t>根据刚才你的计算，从数据表中你得出什么结论？</a:t>
            </a:r>
          </a:p>
        </p:txBody>
      </p:sp>
      <p:grpSp>
        <p:nvGrpSpPr>
          <p:cNvPr id="10" name="组合 9"/>
          <p:cNvGrpSpPr/>
          <p:nvPr/>
        </p:nvGrpSpPr>
        <p:grpSpPr>
          <a:xfrm>
            <a:off x="247650" y="37532"/>
            <a:ext cx="5445125" cy="647632"/>
            <a:chOff x="447" y="402"/>
            <a:chExt cx="8575" cy="1369"/>
          </a:xfrm>
        </p:grpSpPr>
        <p:sp>
          <p:nvSpPr>
            <p:cNvPr id="7" name="Shape 108"/>
            <p:cNvSpPr/>
            <p:nvPr/>
          </p:nvSpPr>
          <p:spPr>
            <a:xfrm>
              <a:off x="515" y="552"/>
              <a:ext cx="1153" cy="1124"/>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Shape 112"/>
            <p:cNvSpPr/>
            <p:nvPr/>
          </p:nvSpPr>
          <p:spPr>
            <a:xfrm>
              <a:off x="447" y="537"/>
              <a:ext cx="1275" cy="1234"/>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2</a:t>
              </a:r>
            </a:p>
          </p:txBody>
        </p:sp>
        <p:sp>
          <p:nvSpPr>
            <p:cNvPr id="9" name="文本框 8"/>
            <p:cNvSpPr txBox="1"/>
            <p:nvPr/>
          </p:nvSpPr>
          <p:spPr>
            <a:xfrm>
              <a:off x="1952" y="402"/>
              <a:ext cx="2753" cy="110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11" name="直接连接符 10"/>
            <p:cNvCxnSpPr/>
            <p:nvPr/>
          </p:nvCxnSpPr>
          <p:spPr>
            <a:xfrm>
              <a:off x="1669" y="1502"/>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12" name="标题 3"/>
          <p:cNvSpPr>
            <a:spLocks noGrp="1"/>
          </p:cNvSpPr>
          <p:nvPr/>
        </p:nvSpPr>
        <p:spPr>
          <a:xfrm>
            <a:off x="1786255" y="4526280"/>
            <a:ext cx="5933440" cy="495300"/>
          </a:xfrm>
          <a:prstGeom prst="rect">
            <a:avLst/>
          </a:prstGeom>
          <a:solidFill>
            <a:schemeClr val="accent4">
              <a:lumMod val="40000"/>
              <a:lumOff val="60000"/>
            </a:schemeClr>
          </a:solidFill>
          <a:ln w="12700">
            <a:miter lim="400000"/>
          </a:ln>
        </p:spPr>
        <p:txBody>
          <a:bodyPr lIns="45719" rIns="45719"/>
          <a:lst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a:lstStyle>
          <a:p>
            <a:r>
              <a:rPr lang="zh-CN" altLang="en-US" sz="2000" dirty="0">
                <a:latin typeface="微软雅黑" panose="020B0503020204020204" charset="-122"/>
                <a:ea typeface="微软雅黑" panose="020B0503020204020204" charset="-122"/>
              </a:rPr>
              <a:t>结论：这辆小车在做</a:t>
            </a:r>
            <a:r>
              <a:rPr lang="zh-CN" altLang="en-US" sz="2000" b="1" dirty="0">
                <a:latin typeface="微软雅黑" panose="020B0503020204020204" charset="-122"/>
                <a:ea typeface="微软雅黑" panose="020B0503020204020204" charset="-122"/>
              </a:rPr>
              <a:t>直线</a:t>
            </a:r>
            <a:r>
              <a:rPr lang="zh-CN" altLang="en-US" sz="2000" dirty="0">
                <a:latin typeface="微软雅黑" panose="020B0503020204020204" charset="-122"/>
                <a:ea typeface="微软雅黑" panose="020B0503020204020204" charset="-122"/>
              </a:rPr>
              <a:t>运动且</a:t>
            </a:r>
            <a:r>
              <a:rPr lang="zh-CN" altLang="en-US" sz="2000" b="1" dirty="0">
                <a:solidFill>
                  <a:srgbClr val="FF0000"/>
                </a:solidFill>
                <a:latin typeface="微软雅黑" panose="020B0503020204020204" charset="-122"/>
                <a:ea typeface="微软雅黑" panose="020B0503020204020204" charset="-122"/>
              </a:rPr>
              <a:t>速度一直不变</a:t>
            </a:r>
          </a:p>
        </p:txBody>
      </p:sp>
      <p:sp>
        <p:nvSpPr>
          <p:cNvPr id="16" name="文本框 15"/>
          <p:cNvSpPr txBox="1"/>
          <p:nvPr/>
        </p:nvSpPr>
        <p:spPr>
          <a:xfrm>
            <a:off x="502920" y="1236980"/>
            <a:ext cx="520700" cy="1998980"/>
          </a:xfrm>
          <a:prstGeom prst="rect">
            <a:avLst/>
          </a:prstGeom>
          <a:solidFill>
            <a:srgbClr val="00B050"/>
          </a:solidFill>
          <a:ln w="38100" cap="flat">
            <a:solidFill>
              <a:srgbClr val="00B050"/>
            </a:solid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sym typeface="+mn-ea"/>
              </a:rPr>
              <a:t>探究活动一</a:t>
            </a:r>
            <a:endParaRPr kumimoji="0" lang="zh-CN" altLang="en-US" sz="28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bldLvl="0" animBg="1"/>
      <p:bldP spid="1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74955" y="208915"/>
            <a:ext cx="2047875" cy="460375"/>
          </a:xfrm>
          <a:prstGeom prst="rect">
            <a:avLst/>
          </a:prstGeom>
          <a:noFill/>
        </p:spPr>
        <p:txBody>
          <a:bodyPr wrap="square" rtlCol="0" anchor="t">
            <a:spAutoFit/>
            <a:scene3d>
              <a:camera prst="orthographicFront"/>
              <a:lightRig rig="threePt" dir="t"/>
            </a:scene3d>
          </a:bodyPr>
          <a:lstStyle/>
          <a:p>
            <a:r>
              <a:rPr lang="zh-CN" altLang="en-US" sz="2400" b="1" noProof="1">
                <a:solidFill>
                  <a:schemeClr val="tx1"/>
                </a:solidFill>
                <a:latin typeface="微软雅黑" panose="020B0503020204020204" charset="-122"/>
                <a:ea typeface="微软雅黑" panose="020B0503020204020204" charset="-122"/>
                <a:cs typeface="+mn-cs"/>
              </a:rPr>
              <a:t>匀速直线运动</a:t>
            </a:r>
          </a:p>
        </p:txBody>
      </p:sp>
      <p:sp>
        <p:nvSpPr>
          <p:cNvPr id="6" name="文本框 5"/>
          <p:cNvSpPr txBox="1"/>
          <p:nvPr/>
        </p:nvSpPr>
        <p:spPr>
          <a:xfrm>
            <a:off x="274955" y="771099"/>
            <a:ext cx="8535670" cy="460375"/>
          </a:xfrm>
          <a:prstGeom prst="rect">
            <a:avLst/>
          </a:prstGeom>
          <a:noFill/>
        </p:spPr>
        <p:txBody>
          <a:bodyPr wrap="square" rtlCol="0" anchor="t">
            <a:spAutoFit/>
            <a:scene3d>
              <a:camera prst="orthographicFront"/>
              <a:lightRig rig="threePt" dir="t"/>
            </a:scene3d>
          </a:bodyPr>
          <a:lstStyle/>
          <a:p>
            <a:r>
              <a:rPr lang="zh-CN" altLang="en-US" sz="2400" b="1" noProof="1">
                <a:solidFill>
                  <a:schemeClr val="tx1"/>
                </a:solidFill>
                <a:latin typeface="华文楷体" panose="02010600040101010101" pitchFamily="2" charset="-122"/>
                <a:ea typeface="华文楷体" panose="02010600040101010101" pitchFamily="2" charset="-122"/>
                <a:cs typeface="+mn-cs"/>
              </a:rPr>
              <a:t>定义：</a:t>
            </a:r>
            <a:r>
              <a:rPr lang="zh-CN" altLang="en-US" sz="2400" noProof="1">
                <a:solidFill>
                  <a:schemeClr val="tx1"/>
                </a:solidFill>
                <a:latin typeface="华文楷体" panose="02010600040101010101" pitchFamily="2" charset="-122"/>
                <a:ea typeface="华文楷体" panose="02010600040101010101" pitchFamily="2" charset="-122"/>
                <a:cs typeface="+mn-cs"/>
              </a:rPr>
              <a:t>物体运动</a:t>
            </a:r>
            <a:r>
              <a:rPr lang="zh-CN" altLang="en-US" sz="2400" noProof="1">
                <a:solidFill>
                  <a:srgbClr val="FF0000"/>
                </a:solidFill>
                <a:latin typeface="华文楷体" panose="02010600040101010101" pitchFamily="2" charset="-122"/>
                <a:ea typeface="华文楷体" panose="02010600040101010101" pitchFamily="2" charset="-122"/>
                <a:cs typeface="+mn-cs"/>
              </a:rPr>
              <a:t>速度保持不变</a:t>
            </a:r>
            <a:r>
              <a:rPr lang="zh-CN" altLang="en-US" sz="2400" noProof="1">
                <a:solidFill>
                  <a:schemeClr val="tx1"/>
                </a:solidFill>
                <a:latin typeface="华文楷体" panose="02010600040101010101" pitchFamily="2" charset="-122"/>
                <a:ea typeface="华文楷体" panose="02010600040101010101" pitchFamily="2" charset="-122"/>
                <a:cs typeface="+mn-cs"/>
              </a:rPr>
              <a:t>的直线运动称为匀速直线运动</a:t>
            </a:r>
          </a:p>
        </p:txBody>
      </p:sp>
      <p:sp>
        <p:nvSpPr>
          <p:cNvPr id="7" name="文本框 6"/>
          <p:cNvSpPr txBox="1"/>
          <p:nvPr/>
        </p:nvSpPr>
        <p:spPr>
          <a:xfrm>
            <a:off x="304800" y="1417320"/>
            <a:ext cx="8535670" cy="706755"/>
          </a:xfrm>
          <a:prstGeom prst="rect">
            <a:avLst/>
          </a:prstGeom>
          <a:solidFill>
            <a:schemeClr val="accent4">
              <a:lumMod val="20000"/>
              <a:lumOff val="80000"/>
            </a:schemeClr>
          </a:solidFill>
          <a:ln w="28575">
            <a:noFill/>
          </a:ln>
        </p:spPr>
        <p:txBody>
          <a:bodyPr wrap="square" rtlCol="0" anchor="t">
            <a:spAutoFit/>
            <a:scene3d>
              <a:camera prst="orthographicFront"/>
              <a:lightRig rig="threePt" dir="t"/>
            </a:scene3d>
          </a:bodyPr>
          <a:lstStyle/>
          <a:p>
            <a:r>
              <a:rPr lang="zh-CN" altLang="en-US" sz="2000" b="1" noProof="1">
                <a:solidFill>
                  <a:schemeClr val="tx1"/>
                </a:solidFill>
                <a:latin typeface="华文楷体" panose="02010600040101010101" pitchFamily="2" charset="-122"/>
                <a:ea typeface="华文楷体" panose="02010600040101010101" pitchFamily="2" charset="-122"/>
                <a:cs typeface="+mn-cs"/>
              </a:rPr>
              <a:t>特点：</a:t>
            </a:r>
            <a:r>
              <a:rPr lang="zh-CN" altLang="en-US" sz="2000" noProof="1">
                <a:solidFill>
                  <a:schemeClr val="tx1"/>
                </a:solidFill>
                <a:latin typeface="华文楷体" panose="02010600040101010101" pitchFamily="2" charset="-122"/>
                <a:ea typeface="华文楷体" panose="02010600040101010101" pitchFamily="2" charset="-122"/>
                <a:cs typeface="+mn-cs"/>
              </a:rPr>
              <a:t>物体在整个运动过程中，速度大小和方向都保持不变，做匀速直线</a:t>
            </a:r>
          </a:p>
          <a:p>
            <a:r>
              <a:rPr lang="zh-CN" altLang="en-US" sz="2000" noProof="1">
                <a:solidFill>
                  <a:schemeClr val="tx1"/>
                </a:solidFill>
                <a:latin typeface="华文楷体" panose="02010600040101010101" pitchFamily="2" charset="-122"/>
                <a:ea typeface="华文楷体" panose="02010600040101010101" pitchFamily="2" charset="-122"/>
                <a:cs typeface="+mn-cs"/>
              </a:rPr>
              <a:t>           运动时，</a:t>
            </a:r>
            <a:r>
              <a:rPr lang="zh-CN" altLang="en-US" sz="2000" noProof="1">
                <a:solidFill>
                  <a:srgbClr val="FF0000"/>
                </a:solidFill>
                <a:latin typeface="微软雅黑" panose="020B0503020204020204" charset="-122"/>
                <a:ea typeface="微软雅黑" panose="020B0503020204020204" charset="-122"/>
                <a:cs typeface="微软雅黑" panose="020B0503020204020204" charset="-122"/>
              </a:rPr>
              <a:t>在任意相等的时间内通过的路程也相等</a:t>
            </a:r>
            <a:r>
              <a:rPr lang="zh-CN" altLang="en-US" sz="2000" noProof="1">
                <a:solidFill>
                  <a:srgbClr val="FF0000"/>
                </a:solidFill>
                <a:latin typeface="华文楷体" panose="02010600040101010101" pitchFamily="2" charset="-122"/>
                <a:ea typeface="华文楷体" panose="02010600040101010101" pitchFamily="2" charset="-122"/>
                <a:cs typeface="+mn-cs"/>
              </a:rPr>
              <a:t>。</a:t>
            </a:r>
          </a:p>
        </p:txBody>
      </p:sp>
      <p:sp>
        <p:nvSpPr>
          <p:cNvPr id="8" name="文本框 7"/>
          <p:cNvSpPr txBox="1"/>
          <p:nvPr/>
        </p:nvSpPr>
        <p:spPr>
          <a:xfrm>
            <a:off x="2997835" y="2204085"/>
            <a:ext cx="2122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solidFill>
                  <a:schemeClr val="tx1"/>
                </a:solidFill>
                <a:latin typeface="微软雅黑" panose="020B0503020204020204" charset="-122"/>
                <a:ea typeface="微软雅黑" panose="020B0503020204020204" charset="-122"/>
                <a:cs typeface="+mn-cs"/>
                <a:sym typeface="+mn-ea"/>
              </a:rPr>
              <a:t>匀速直线运动图像</a:t>
            </a:r>
          </a:p>
        </p:txBody>
      </p:sp>
      <p:grpSp>
        <p:nvGrpSpPr>
          <p:cNvPr id="27" name="组合 26"/>
          <p:cNvGrpSpPr/>
          <p:nvPr/>
        </p:nvGrpSpPr>
        <p:grpSpPr>
          <a:xfrm>
            <a:off x="890905" y="2562225"/>
            <a:ext cx="1800225" cy="1797685"/>
            <a:chOff x="1384" y="4355"/>
            <a:chExt cx="2835" cy="2831"/>
          </a:xfrm>
        </p:grpSpPr>
        <p:grpSp>
          <p:nvGrpSpPr>
            <p:cNvPr id="16" name="组合 15"/>
            <p:cNvGrpSpPr/>
            <p:nvPr/>
          </p:nvGrpSpPr>
          <p:grpSpPr>
            <a:xfrm>
              <a:off x="1384" y="4355"/>
              <a:ext cx="2835" cy="2581"/>
              <a:chOff x="1384" y="4373"/>
              <a:chExt cx="2835" cy="2581"/>
            </a:xfrm>
          </p:grpSpPr>
          <p:grpSp>
            <p:nvGrpSpPr>
              <p:cNvPr id="11" name="组合 10"/>
              <p:cNvGrpSpPr/>
              <p:nvPr/>
            </p:nvGrpSpPr>
            <p:grpSpPr>
              <a:xfrm>
                <a:off x="1824" y="4460"/>
                <a:ext cx="2251" cy="2233"/>
                <a:chOff x="1824" y="4460"/>
                <a:chExt cx="2251" cy="2233"/>
              </a:xfrm>
            </p:grpSpPr>
            <p:cxnSp>
              <p:nvCxnSpPr>
                <p:cNvPr id="9" name="直接箭头连接符 8"/>
                <p:cNvCxnSpPr/>
                <p:nvPr/>
              </p:nvCxnSpPr>
              <p:spPr>
                <a:xfrm flipH="1" flipV="1">
                  <a:off x="1833" y="4460"/>
                  <a:ext cx="10" cy="2233"/>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10" name="直接箭头连接符 9"/>
                <p:cNvCxnSpPr/>
                <p:nvPr/>
              </p:nvCxnSpPr>
              <p:spPr>
                <a:xfrm flipV="1">
                  <a:off x="1824" y="6655"/>
                  <a:ext cx="2251" cy="2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grpSp>
          <p:cxnSp>
            <p:nvCxnSpPr>
              <p:cNvPr id="12" name="直接连接符 11"/>
              <p:cNvCxnSpPr/>
              <p:nvPr/>
            </p:nvCxnSpPr>
            <p:spPr>
              <a:xfrm flipV="1">
                <a:off x="1862" y="4761"/>
                <a:ext cx="1763" cy="1893"/>
              </a:xfrm>
              <a:prstGeom prst="line">
                <a:avLst/>
              </a:prstGeom>
            </p:spPr>
            <p:style>
              <a:lnRef idx="1">
                <a:schemeClr val="dk1"/>
              </a:lnRef>
              <a:fillRef idx="0">
                <a:schemeClr val="dk1"/>
              </a:fillRef>
              <a:effectRef idx="0">
                <a:schemeClr val="dk1"/>
              </a:effectRef>
              <a:fontRef idx="minor">
                <a:schemeClr val="tx1"/>
              </a:fontRef>
            </p:style>
          </p:cxnSp>
          <p:sp>
            <p:nvSpPr>
              <p:cNvPr id="13" name="文本框 12"/>
              <p:cNvSpPr txBox="1"/>
              <p:nvPr/>
            </p:nvSpPr>
            <p:spPr>
              <a:xfrm>
                <a:off x="1869" y="4373"/>
                <a:ext cx="775"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a:solidFill>
                      <a:schemeClr val="tx1"/>
                    </a:solidFill>
                    <a:latin typeface="华文楷体" panose="02010600040101010101" pitchFamily="2" charset="-122"/>
                    <a:ea typeface="华文楷体" panose="02010600040101010101" pitchFamily="2" charset="-122"/>
                    <a:cs typeface="+mn-cs"/>
                    <a:sym typeface="+mn-ea"/>
                  </a:rPr>
                  <a:t>S/m</a:t>
                </a:r>
              </a:p>
            </p:txBody>
          </p:sp>
          <p:sp>
            <p:nvSpPr>
              <p:cNvPr id="14" name="文本框 13"/>
              <p:cNvSpPr txBox="1"/>
              <p:nvPr/>
            </p:nvSpPr>
            <p:spPr>
              <a:xfrm>
                <a:off x="3658" y="6097"/>
                <a:ext cx="561"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a:solidFill>
                      <a:schemeClr val="tx1"/>
                    </a:solidFill>
                    <a:latin typeface="华文楷体" panose="02010600040101010101" pitchFamily="2" charset="-122"/>
                    <a:ea typeface="华文楷体" panose="02010600040101010101" pitchFamily="2" charset="-122"/>
                    <a:cs typeface="+mn-cs"/>
                    <a:sym typeface="+mn-ea"/>
                  </a:rPr>
                  <a:t>t/s</a:t>
                </a:r>
              </a:p>
            </p:txBody>
          </p:sp>
          <p:sp>
            <p:nvSpPr>
              <p:cNvPr id="15" name="文本框 14"/>
              <p:cNvSpPr txBox="1"/>
              <p:nvPr/>
            </p:nvSpPr>
            <p:spPr>
              <a:xfrm>
                <a:off x="1384" y="6376"/>
                <a:ext cx="31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sz="1800" b="1">
                    <a:solidFill>
                      <a:schemeClr val="tx1"/>
                    </a:solidFill>
                    <a:latin typeface="华文楷体" panose="02010600040101010101" pitchFamily="2" charset="-122"/>
                    <a:ea typeface="华文楷体" panose="02010600040101010101" pitchFamily="2" charset="-122"/>
                    <a:cs typeface="+mn-cs"/>
                    <a:sym typeface="+mn-ea"/>
                  </a:rPr>
                  <a:t>0</a:t>
                </a:r>
                <a:endParaRPr kumimoji="0" 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grpSp>
        <p:sp>
          <p:nvSpPr>
            <p:cNvPr id="25" name="文本框 24"/>
            <p:cNvSpPr txBox="1"/>
            <p:nvPr/>
          </p:nvSpPr>
          <p:spPr>
            <a:xfrm>
              <a:off x="1824" y="6657"/>
              <a:ext cx="1914"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路程</a:t>
              </a:r>
              <a:r>
                <a:rPr lang="en-US" altLang="zh-CN" sz="16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16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时间图</a:t>
              </a:r>
            </a:p>
          </p:txBody>
        </p:sp>
      </p:grpSp>
      <p:grpSp>
        <p:nvGrpSpPr>
          <p:cNvPr id="29" name="组合 28"/>
          <p:cNvGrpSpPr/>
          <p:nvPr/>
        </p:nvGrpSpPr>
        <p:grpSpPr>
          <a:xfrm>
            <a:off x="5609590" y="2488565"/>
            <a:ext cx="1884680" cy="1849755"/>
            <a:chOff x="8834" y="4271"/>
            <a:chExt cx="2968" cy="2913"/>
          </a:xfrm>
        </p:grpSpPr>
        <p:sp>
          <p:nvSpPr>
            <p:cNvPr id="22" name="文本框 21"/>
            <p:cNvSpPr txBox="1"/>
            <p:nvPr/>
          </p:nvSpPr>
          <p:spPr>
            <a:xfrm>
              <a:off x="9338" y="4271"/>
              <a:ext cx="2464"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a:solidFill>
                    <a:schemeClr val="tx1"/>
                  </a:solidFill>
                  <a:latin typeface="华文楷体" panose="02010600040101010101" pitchFamily="2" charset="-122"/>
                  <a:ea typeface="华文楷体" panose="02010600040101010101" pitchFamily="2" charset="-122"/>
                  <a:cs typeface="+mn-cs"/>
                  <a:sym typeface="+mn-ea"/>
                </a:rPr>
                <a:t>v/m</a:t>
              </a:r>
              <a:r>
                <a:rPr lang="en-US" altLang="zh-CN" sz="1800" b="1">
                  <a:solidFill>
                    <a:schemeClr val="tx1"/>
                  </a:solidFill>
                  <a:latin typeface="微软雅黑" panose="020B0503020204020204" charset="-122"/>
                  <a:ea typeface="微软雅黑" panose="020B0503020204020204" charset="-122"/>
                  <a:cs typeface="+mn-cs"/>
                  <a:sym typeface="+mn-ea"/>
                </a:rPr>
                <a:t>・</a:t>
              </a:r>
              <a:r>
                <a:rPr lang="en-US" altLang="zh-CN" sz="1800" b="1">
                  <a:solidFill>
                    <a:schemeClr val="tx1"/>
                  </a:solidFill>
                  <a:latin typeface="华文楷体" panose="02010600040101010101" pitchFamily="2" charset="-122"/>
                  <a:ea typeface="华文楷体" panose="02010600040101010101" pitchFamily="2" charset="-122"/>
                  <a:cs typeface="+mn-cs"/>
                  <a:sym typeface="+mn-ea"/>
                </a:rPr>
                <a:t>s</a:t>
              </a:r>
              <a:r>
                <a:rPr lang="en-US" altLang="zh-CN" sz="1800" b="1" baseline="30000">
                  <a:solidFill>
                    <a:schemeClr val="tx1"/>
                  </a:solidFill>
                  <a:latin typeface="华文楷体" panose="02010600040101010101" pitchFamily="2" charset="-122"/>
                  <a:ea typeface="华文楷体" panose="02010600040101010101" pitchFamily="2" charset="-122"/>
                  <a:cs typeface="+mn-cs"/>
                  <a:sym typeface="+mn-ea"/>
                </a:rPr>
                <a:t>-1</a:t>
              </a:r>
            </a:p>
          </p:txBody>
        </p:sp>
        <p:grpSp>
          <p:nvGrpSpPr>
            <p:cNvPr id="26" name="组合 25"/>
            <p:cNvGrpSpPr/>
            <p:nvPr/>
          </p:nvGrpSpPr>
          <p:grpSpPr>
            <a:xfrm>
              <a:off x="9200" y="4518"/>
              <a:ext cx="2399" cy="2667"/>
              <a:chOff x="9200" y="4518"/>
              <a:chExt cx="2399" cy="2667"/>
            </a:xfrm>
          </p:grpSpPr>
          <p:sp>
            <p:nvSpPr>
              <p:cNvPr id="17" name="文本框 16"/>
              <p:cNvSpPr txBox="1"/>
              <p:nvPr/>
            </p:nvSpPr>
            <p:spPr>
              <a:xfrm>
                <a:off x="9212" y="6657"/>
                <a:ext cx="1914" cy="5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速度</a:t>
                </a:r>
                <a:r>
                  <a:rPr lang="en-US" altLang="zh-CN" sz="16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1600" b="1">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时间图</a:t>
                </a:r>
              </a:p>
            </p:txBody>
          </p:sp>
          <p:grpSp>
            <p:nvGrpSpPr>
              <p:cNvPr id="21" name="组合 20"/>
              <p:cNvGrpSpPr/>
              <p:nvPr/>
            </p:nvGrpSpPr>
            <p:grpSpPr>
              <a:xfrm>
                <a:off x="9200" y="4518"/>
                <a:ext cx="2251" cy="2139"/>
                <a:chOff x="8263" y="4789"/>
                <a:chExt cx="2251" cy="2139"/>
              </a:xfrm>
            </p:grpSpPr>
            <p:cxnSp>
              <p:nvCxnSpPr>
                <p:cNvPr id="19" name="直接箭头连接符 18"/>
                <p:cNvCxnSpPr/>
                <p:nvPr/>
              </p:nvCxnSpPr>
              <p:spPr>
                <a:xfrm flipV="1">
                  <a:off x="8263" y="4789"/>
                  <a:ext cx="12" cy="2139"/>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20" name="直接箭头连接符 19"/>
                <p:cNvCxnSpPr/>
                <p:nvPr/>
              </p:nvCxnSpPr>
              <p:spPr>
                <a:xfrm flipV="1">
                  <a:off x="8263" y="6908"/>
                  <a:ext cx="2251" cy="2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grpSp>
          <p:sp>
            <p:nvSpPr>
              <p:cNvPr id="23" name="文本框 22"/>
              <p:cNvSpPr txBox="1"/>
              <p:nvPr/>
            </p:nvSpPr>
            <p:spPr>
              <a:xfrm>
                <a:off x="11039" y="6040"/>
                <a:ext cx="561"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a:solidFill>
                      <a:schemeClr val="tx1"/>
                    </a:solidFill>
                    <a:latin typeface="华文楷体" panose="02010600040101010101" pitchFamily="2" charset="-122"/>
                    <a:ea typeface="华文楷体" panose="02010600040101010101" pitchFamily="2" charset="-122"/>
                    <a:cs typeface="+mn-cs"/>
                    <a:sym typeface="+mn-ea"/>
                  </a:rPr>
                  <a:t>t/s</a:t>
                </a:r>
              </a:p>
            </p:txBody>
          </p:sp>
          <p:cxnSp>
            <p:nvCxnSpPr>
              <p:cNvPr id="24" name="直接连接符 23"/>
              <p:cNvCxnSpPr/>
              <p:nvPr/>
            </p:nvCxnSpPr>
            <p:spPr>
              <a:xfrm flipV="1">
                <a:off x="9212" y="5249"/>
                <a:ext cx="2119" cy="19"/>
              </a:xfrm>
              <a:prstGeom prst="line">
                <a:avLst/>
              </a:prstGeom>
              <a:ln>
                <a:solidFill>
                  <a:schemeClr val="tx1"/>
                </a:solidFill>
              </a:ln>
            </p:spPr>
            <p:style>
              <a:lnRef idx="1">
                <a:schemeClr val="accent6"/>
              </a:lnRef>
              <a:fillRef idx="0">
                <a:schemeClr val="accent6"/>
              </a:fillRef>
              <a:effectRef idx="0">
                <a:schemeClr val="accent6"/>
              </a:effectRef>
              <a:fontRef idx="minor">
                <a:schemeClr val="tx1"/>
              </a:fontRef>
            </p:style>
          </p:cxnSp>
        </p:grpSp>
        <p:sp>
          <p:nvSpPr>
            <p:cNvPr id="28" name="文本框 27"/>
            <p:cNvSpPr txBox="1"/>
            <p:nvPr/>
          </p:nvSpPr>
          <p:spPr>
            <a:xfrm>
              <a:off x="8834" y="6322"/>
              <a:ext cx="31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sz="1800" b="1">
                  <a:solidFill>
                    <a:schemeClr val="tx1"/>
                  </a:solidFill>
                  <a:latin typeface="华文楷体" panose="02010600040101010101" pitchFamily="2" charset="-122"/>
                  <a:ea typeface="华文楷体" panose="02010600040101010101" pitchFamily="2" charset="-122"/>
                  <a:cs typeface="+mn-cs"/>
                  <a:sym typeface="+mn-ea"/>
                </a:rPr>
                <a:t>0</a:t>
              </a:r>
              <a:endParaRPr kumimoji="0" 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grpSp>
      <p:sp>
        <p:nvSpPr>
          <p:cNvPr id="30" name="文本框 29"/>
          <p:cNvSpPr txBox="1"/>
          <p:nvPr/>
        </p:nvSpPr>
        <p:spPr>
          <a:xfrm>
            <a:off x="1614170" y="4465955"/>
            <a:ext cx="545084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solidFill>
                  <a:schemeClr val="tx1"/>
                </a:solidFill>
                <a:latin typeface="幼圆" panose="02010509060101010101" pitchFamily="49" charset="-122"/>
                <a:ea typeface="幼圆" panose="02010509060101010101" pitchFamily="49" charset="-122"/>
                <a:cs typeface="+mn-cs"/>
                <a:sym typeface="+mn-ea"/>
              </a:rPr>
              <a:t>匀速直线运动中：</a:t>
            </a:r>
            <a:r>
              <a:rPr lang="zh-CN" altLang="en-US" sz="2000" b="1">
                <a:solidFill>
                  <a:srgbClr val="FF0000"/>
                </a:solidFill>
                <a:latin typeface="幼圆" panose="02010509060101010101" pitchFamily="49" charset="-122"/>
                <a:ea typeface="幼圆" panose="02010509060101010101" pitchFamily="49" charset="-122"/>
                <a:cs typeface="+mn-cs"/>
                <a:sym typeface="+mn-ea"/>
              </a:rPr>
              <a:t>速度不变，路程与时间成正比</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linds(horizontal)">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8" grpId="0" bldLvl="0" animBg="1"/>
      <p:bldP spid="3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pic>
        <p:nvPicPr>
          <p:cNvPr id="11" name="图片 10" descr="Y`_@LWFU)[EE%1)4RPQ8WVU"/>
          <p:cNvPicPr>
            <a:picLocks noChangeAspect="1"/>
          </p:cNvPicPr>
          <p:nvPr/>
        </p:nvPicPr>
        <p:blipFill>
          <a:blip r:embed="rId3"/>
          <a:stretch>
            <a:fillRect/>
          </a:stretch>
        </p:blipFill>
        <p:spPr>
          <a:xfrm>
            <a:off x="1560195" y="796290"/>
            <a:ext cx="6023610" cy="2680970"/>
          </a:xfrm>
          <a:prstGeom prst="rect">
            <a:avLst/>
          </a:prstGeom>
          <a:ln>
            <a:solidFill>
              <a:schemeClr val="bg1"/>
            </a:solidFill>
          </a:ln>
          <a:effectLst>
            <a:glow rad="139700">
              <a:schemeClr val="accent4">
                <a:satMod val="175000"/>
                <a:alpha val="40000"/>
              </a:schemeClr>
            </a:glow>
          </a:effectLst>
        </p:spPr>
      </p:pic>
      <p:sp>
        <p:nvSpPr>
          <p:cNvPr id="16" name="文本框 15"/>
          <p:cNvSpPr txBox="1"/>
          <p:nvPr/>
        </p:nvSpPr>
        <p:spPr>
          <a:xfrm>
            <a:off x="546735" y="1111250"/>
            <a:ext cx="520700" cy="2000250"/>
          </a:xfrm>
          <a:prstGeom prst="rect">
            <a:avLst/>
          </a:prstGeom>
          <a:solidFill>
            <a:srgbClr val="00B050"/>
          </a:solidFill>
          <a:ln w="38100" cap="flat">
            <a:solidFill>
              <a:srgbClr val="00B050"/>
            </a:solid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sym typeface="+mn-ea"/>
              </a:rPr>
              <a:t>探究活动二</a:t>
            </a:r>
          </a:p>
        </p:txBody>
      </p:sp>
      <p:sp>
        <p:nvSpPr>
          <p:cNvPr id="12" name="标题 11"/>
          <p:cNvSpPr>
            <a:spLocks noGrp="1"/>
          </p:cNvSpPr>
          <p:nvPr>
            <p:ph type="title"/>
          </p:nvPr>
        </p:nvSpPr>
        <p:spPr>
          <a:xfrm>
            <a:off x="1067435" y="248285"/>
            <a:ext cx="6516370" cy="340995"/>
          </a:xfrm>
        </p:spPr>
        <p:txBody>
          <a:bodyPr/>
          <a:lstStyle/>
          <a:p>
            <a:r>
              <a:rPr lang="zh-CN" altLang="en-US" sz="2000" b="1">
                <a:latin typeface="华文楷体" panose="02010600040101010101" pitchFamily="2" charset="-122"/>
                <a:ea typeface="华文楷体" panose="02010600040101010101" pitchFamily="2" charset="-122"/>
              </a:rPr>
              <a:t>请计算下面图片天鹅在三段路程上的速度</a:t>
            </a:r>
          </a:p>
        </p:txBody>
      </p:sp>
      <p:sp>
        <p:nvSpPr>
          <p:cNvPr id="13" name="标题 3"/>
          <p:cNvSpPr>
            <a:spLocks noGrp="1"/>
          </p:cNvSpPr>
          <p:nvPr/>
        </p:nvSpPr>
        <p:spPr>
          <a:xfrm>
            <a:off x="1560195" y="3551555"/>
            <a:ext cx="6516370" cy="340995"/>
          </a:xfrm>
          <a:prstGeom prst="rect">
            <a:avLst/>
          </a:prstGeom>
          <a:ln w="12700">
            <a:miter lim="400000"/>
          </a:ln>
        </p:spPr>
        <p:txBody>
          <a:bodyPr lIns="45719" rIns="45719"/>
          <a:lst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a:lstStyle>
          <a:p>
            <a:r>
              <a:rPr lang="zh-CN" altLang="en-US" sz="2000" b="1">
                <a:latin typeface="华文楷体" panose="02010600040101010101" pitchFamily="2" charset="-122"/>
                <a:ea typeface="华文楷体" panose="02010600040101010101" pitchFamily="2" charset="-122"/>
              </a:rPr>
              <a:t>根据刚才你的计算，从数据表中你得出什么结论？</a:t>
            </a:r>
          </a:p>
        </p:txBody>
      </p:sp>
      <p:sp>
        <p:nvSpPr>
          <p:cNvPr id="14" name="标题 3"/>
          <p:cNvSpPr>
            <a:spLocks noGrp="1"/>
          </p:cNvSpPr>
          <p:nvPr/>
        </p:nvSpPr>
        <p:spPr>
          <a:xfrm>
            <a:off x="1650365" y="4293235"/>
            <a:ext cx="5933440" cy="495300"/>
          </a:xfrm>
          <a:prstGeom prst="rect">
            <a:avLst/>
          </a:prstGeom>
          <a:solidFill>
            <a:schemeClr val="accent3">
              <a:lumMod val="20000"/>
              <a:lumOff val="80000"/>
            </a:schemeClr>
          </a:solidFill>
          <a:ln w="12700">
            <a:miter lim="400000"/>
          </a:ln>
        </p:spPr>
        <p:txBody>
          <a:bodyPr lIns="45719" rIns="45719"/>
          <a:lst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a:lstStyle>
          <a:p>
            <a:r>
              <a:rPr lang="zh-CN" altLang="en-US" sz="2000" dirty="0">
                <a:latin typeface="微软雅黑" panose="020B0503020204020204" charset="-122"/>
                <a:ea typeface="微软雅黑" panose="020B0503020204020204" charset="-122"/>
              </a:rPr>
              <a:t>结论：天鹅在做</a:t>
            </a:r>
            <a:r>
              <a:rPr lang="zh-CN" altLang="en-US" sz="2000" b="1" dirty="0">
                <a:latin typeface="微软雅黑" panose="020B0503020204020204" charset="-122"/>
                <a:ea typeface="微软雅黑" panose="020B0503020204020204" charset="-122"/>
              </a:rPr>
              <a:t>直线</a:t>
            </a:r>
            <a:r>
              <a:rPr lang="zh-CN" altLang="en-US" sz="2000" dirty="0">
                <a:latin typeface="微软雅黑" panose="020B0503020204020204" charset="-122"/>
                <a:ea typeface="微软雅黑" panose="020B0503020204020204" charset="-122"/>
              </a:rPr>
              <a:t>运动且</a:t>
            </a:r>
            <a:r>
              <a:rPr lang="zh-CN" altLang="en-US" sz="2000" b="1" dirty="0">
                <a:solidFill>
                  <a:srgbClr val="FF0000"/>
                </a:solidFill>
                <a:latin typeface="微软雅黑" panose="020B0503020204020204" charset="-122"/>
                <a:ea typeface="微软雅黑" panose="020B0503020204020204" charset="-122"/>
              </a:rPr>
              <a:t>速度在变化</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2" grpId="0" animBg="1"/>
      <p:bldP spid="13" grpId="0" animBg="1"/>
      <p:bldP spid="1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01955" y="2225675"/>
            <a:ext cx="1200785" cy="398780"/>
          </a:xfrm>
          <a:prstGeom prst="rect">
            <a:avLst/>
          </a:prstGeom>
          <a:noFill/>
        </p:spPr>
        <p:txBody>
          <a:bodyPr wrap="square" rtlCol="0" anchor="t">
            <a:spAutoFit/>
            <a:scene3d>
              <a:camera prst="orthographicFront"/>
              <a:lightRig rig="threePt" dir="t"/>
            </a:scene3d>
          </a:bodyPr>
          <a:lstStyle/>
          <a:p>
            <a:r>
              <a:rPr lang="zh-CN" altLang="en-US" sz="2000" b="1" noProof="1">
                <a:solidFill>
                  <a:schemeClr val="tx1"/>
                </a:solidFill>
                <a:latin typeface="微软雅黑" panose="020B0503020204020204" charset="-122"/>
                <a:ea typeface="微软雅黑" panose="020B0503020204020204" charset="-122"/>
                <a:cs typeface="+mn-cs"/>
              </a:rPr>
              <a:t>平均速度</a:t>
            </a:r>
          </a:p>
        </p:txBody>
      </p:sp>
      <p:sp>
        <p:nvSpPr>
          <p:cNvPr id="4" name="文本框 3"/>
          <p:cNvSpPr txBox="1"/>
          <p:nvPr/>
        </p:nvSpPr>
        <p:spPr>
          <a:xfrm>
            <a:off x="579755" y="783590"/>
            <a:ext cx="6414135" cy="398780"/>
          </a:xfrm>
          <a:prstGeom prst="rect">
            <a:avLst/>
          </a:prstGeom>
          <a:noFill/>
        </p:spPr>
        <p:txBody>
          <a:bodyPr wrap="square" rtlCol="0" anchor="t">
            <a:spAutoFit/>
            <a:scene3d>
              <a:camera prst="orthographicFront"/>
              <a:lightRig rig="threePt" dir="t"/>
            </a:scene3d>
          </a:bodyPr>
          <a:lstStyle/>
          <a:p>
            <a:r>
              <a:rPr lang="zh-CN" altLang="en-US" sz="2000" b="1" noProof="1">
                <a:solidFill>
                  <a:schemeClr val="tx1"/>
                </a:solidFill>
                <a:latin typeface="华文楷体" panose="02010600040101010101" pitchFamily="2" charset="-122"/>
                <a:ea typeface="华文楷体" panose="02010600040101010101" pitchFamily="2" charset="-122"/>
                <a:cs typeface="+mn-cs"/>
              </a:rPr>
              <a:t>定义：物体运动</a:t>
            </a:r>
            <a:r>
              <a:rPr lang="zh-CN" altLang="en-US" sz="2000" b="1" noProof="1">
                <a:solidFill>
                  <a:srgbClr val="FF0000"/>
                </a:solidFill>
                <a:latin typeface="华文楷体" panose="02010600040101010101" pitchFamily="2" charset="-122"/>
                <a:ea typeface="华文楷体" panose="02010600040101010101" pitchFamily="2" charset="-122"/>
                <a:cs typeface="+mn-cs"/>
              </a:rPr>
              <a:t>速度变化</a:t>
            </a:r>
            <a:r>
              <a:rPr lang="zh-CN" altLang="en-US" sz="2000" b="1" noProof="1">
                <a:solidFill>
                  <a:schemeClr val="tx1"/>
                </a:solidFill>
                <a:latin typeface="华文楷体" panose="02010600040101010101" pitchFamily="2" charset="-122"/>
                <a:ea typeface="华文楷体" panose="02010600040101010101" pitchFamily="2" charset="-122"/>
                <a:cs typeface="+mn-cs"/>
              </a:rPr>
              <a:t>的直线运动称为变速直线运动</a:t>
            </a:r>
          </a:p>
        </p:txBody>
      </p:sp>
      <p:sp>
        <p:nvSpPr>
          <p:cNvPr id="7" name="文本框 6"/>
          <p:cNvSpPr txBox="1"/>
          <p:nvPr/>
        </p:nvSpPr>
        <p:spPr>
          <a:xfrm>
            <a:off x="649605" y="1365885"/>
            <a:ext cx="7465695" cy="706755"/>
          </a:xfrm>
          <a:prstGeom prst="rect">
            <a:avLst/>
          </a:prstGeom>
          <a:solidFill>
            <a:schemeClr val="accent3">
              <a:lumMod val="20000"/>
              <a:lumOff val="80000"/>
            </a:schemeClr>
          </a:solidFill>
          <a:ln w="28575">
            <a:noFill/>
          </a:ln>
        </p:spPr>
        <p:txBody>
          <a:bodyPr wrap="square" rtlCol="0" anchor="t">
            <a:spAutoFit/>
            <a:scene3d>
              <a:camera prst="orthographicFront"/>
              <a:lightRig rig="threePt" dir="t"/>
            </a:scene3d>
          </a:bodyPr>
          <a:lstStyle/>
          <a:p>
            <a:r>
              <a:rPr lang="zh-CN" altLang="en-US" sz="2000" b="1" noProof="1">
                <a:solidFill>
                  <a:schemeClr val="tx1"/>
                </a:solidFill>
                <a:latin typeface="华文楷体" panose="02010600040101010101" pitchFamily="2" charset="-122"/>
                <a:ea typeface="华文楷体" panose="02010600040101010101" pitchFamily="2" charset="-122"/>
                <a:cs typeface="+mn-cs"/>
              </a:rPr>
              <a:t>特点：物体做变速直线运动时，</a:t>
            </a:r>
            <a:r>
              <a:rPr lang="zh-CN" altLang="en-US" sz="2000" noProof="1">
                <a:solidFill>
                  <a:srgbClr val="FF0000"/>
                </a:solidFill>
                <a:latin typeface="微软雅黑" panose="020B0503020204020204" charset="-122"/>
                <a:ea typeface="微软雅黑" panose="020B0503020204020204" charset="-122"/>
                <a:cs typeface="微软雅黑" panose="020B0503020204020204" charset="-122"/>
              </a:rPr>
              <a:t>在任意相等的时间内通过的路程</a:t>
            </a:r>
          </a:p>
          <a:p>
            <a:r>
              <a:rPr lang="zh-CN" altLang="en-US" sz="2000" noProof="1">
                <a:solidFill>
                  <a:srgbClr val="FF0000"/>
                </a:solidFill>
                <a:latin typeface="微软雅黑" panose="020B0503020204020204" charset="-122"/>
                <a:ea typeface="微软雅黑" panose="020B0503020204020204" charset="-122"/>
                <a:cs typeface="微软雅黑" panose="020B0503020204020204" charset="-122"/>
              </a:rPr>
              <a:t>         一般不同</a:t>
            </a:r>
            <a:r>
              <a:rPr lang="zh-CN" altLang="en-US" sz="2000" noProof="1">
                <a:solidFill>
                  <a:srgbClr val="FF0000"/>
                </a:solidFill>
                <a:latin typeface="华文楷体" panose="02010600040101010101" pitchFamily="2" charset="-122"/>
                <a:ea typeface="华文楷体" panose="02010600040101010101" pitchFamily="2" charset="-122"/>
                <a:cs typeface="+mn-cs"/>
              </a:rPr>
              <a:t>。</a:t>
            </a:r>
          </a:p>
        </p:txBody>
      </p:sp>
      <p:sp>
        <p:nvSpPr>
          <p:cNvPr id="44" name="文本框 43"/>
          <p:cNvSpPr txBox="1"/>
          <p:nvPr/>
        </p:nvSpPr>
        <p:spPr>
          <a:xfrm>
            <a:off x="401955" y="335915"/>
            <a:ext cx="1743710" cy="398780"/>
          </a:xfrm>
          <a:prstGeom prst="rect">
            <a:avLst/>
          </a:prstGeom>
          <a:noFill/>
        </p:spPr>
        <p:txBody>
          <a:bodyPr wrap="square" rtlCol="0" anchor="t">
            <a:spAutoFit/>
            <a:scene3d>
              <a:camera prst="orthographicFront"/>
              <a:lightRig rig="threePt" dir="t"/>
            </a:scene3d>
          </a:bodyPr>
          <a:lstStyle/>
          <a:p>
            <a:r>
              <a:rPr lang="zh-CN" altLang="en-US" sz="2000" b="1" noProof="1">
                <a:solidFill>
                  <a:schemeClr val="tx1"/>
                </a:solidFill>
                <a:latin typeface="微软雅黑" panose="020B0503020204020204" charset="-122"/>
                <a:ea typeface="微软雅黑" panose="020B0503020204020204" charset="-122"/>
                <a:cs typeface="+mn-cs"/>
              </a:rPr>
              <a:t>变速直线运动</a:t>
            </a:r>
          </a:p>
        </p:txBody>
      </p:sp>
      <p:sp>
        <p:nvSpPr>
          <p:cNvPr id="45" name="文本框 44"/>
          <p:cNvSpPr txBox="1"/>
          <p:nvPr/>
        </p:nvSpPr>
        <p:spPr>
          <a:xfrm>
            <a:off x="649605" y="2693670"/>
            <a:ext cx="7604760" cy="398780"/>
          </a:xfrm>
          <a:prstGeom prst="rect">
            <a:avLst/>
          </a:prstGeom>
          <a:noFill/>
        </p:spPr>
        <p:txBody>
          <a:bodyPr wrap="square" rtlCol="0" anchor="t">
            <a:spAutoFit/>
            <a:scene3d>
              <a:camera prst="orthographicFront"/>
              <a:lightRig rig="threePt" dir="t"/>
            </a:scene3d>
          </a:bodyPr>
          <a:lstStyle/>
          <a:p>
            <a:r>
              <a:rPr lang="zh-CN" altLang="en-US" sz="2000" b="1" noProof="1">
                <a:solidFill>
                  <a:schemeClr val="tx1"/>
                </a:solidFill>
                <a:latin typeface="华文楷体" panose="02010600040101010101" pitchFamily="2" charset="-122"/>
                <a:ea typeface="华文楷体" panose="02010600040101010101" pitchFamily="2" charset="-122"/>
                <a:cs typeface="+mn-cs"/>
              </a:rPr>
              <a:t>定义：描述运动物体在某一段路程或某一段时间内的</a:t>
            </a:r>
            <a:r>
              <a:rPr lang="zh-CN" altLang="en-US" sz="2000" b="1" noProof="1">
                <a:solidFill>
                  <a:srgbClr val="FF0000"/>
                </a:solidFill>
                <a:latin typeface="华文楷体" panose="02010600040101010101" pitchFamily="2" charset="-122"/>
                <a:ea typeface="华文楷体" panose="02010600040101010101" pitchFamily="2" charset="-122"/>
                <a:cs typeface="+mn-cs"/>
              </a:rPr>
              <a:t>平均快慢程度</a:t>
            </a:r>
          </a:p>
        </p:txBody>
      </p:sp>
      <p:grpSp>
        <p:nvGrpSpPr>
          <p:cNvPr id="53" name="组合 52"/>
          <p:cNvGrpSpPr/>
          <p:nvPr/>
        </p:nvGrpSpPr>
        <p:grpSpPr>
          <a:xfrm>
            <a:off x="697230" y="2959100"/>
            <a:ext cx="3364865" cy="908050"/>
            <a:chOff x="1023" y="4870"/>
            <a:chExt cx="5299" cy="1430"/>
          </a:xfrm>
        </p:grpSpPr>
        <p:sp>
          <p:nvSpPr>
            <p:cNvPr id="46" name="文本框 45"/>
            <p:cNvSpPr txBox="1"/>
            <p:nvPr/>
          </p:nvSpPr>
          <p:spPr>
            <a:xfrm>
              <a:off x="1023" y="5386"/>
              <a:ext cx="375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solidFill>
                    <a:schemeClr val="tx1"/>
                  </a:solidFill>
                  <a:latin typeface="华文楷体" panose="02010600040101010101" pitchFamily="2" charset="-122"/>
                  <a:ea typeface="华文楷体" panose="02010600040101010101" pitchFamily="2" charset="-122"/>
                  <a:cs typeface="+mn-cs"/>
                  <a:sym typeface="+mn-ea"/>
                </a:rPr>
                <a:t>平均速度的计算公式：</a:t>
              </a:r>
            </a:p>
          </p:txBody>
        </p:sp>
        <p:grpSp>
          <p:nvGrpSpPr>
            <p:cNvPr id="52" name="组合 51"/>
            <p:cNvGrpSpPr/>
            <p:nvPr/>
          </p:nvGrpSpPr>
          <p:grpSpPr>
            <a:xfrm>
              <a:off x="4908" y="4870"/>
              <a:ext cx="1414" cy="1431"/>
              <a:chOff x="4908" y="4870"/>
              <a:chExt cx="1414" cy="1431"/>
            </a:xfrm>
          </p:grpSpPr>
          <p:sp>
            <p:nvSpPr>
              <p:cNvPr id="49" name="文本框 48"/>
              <p:cNvSpPr txBox="1"/>
              <p:nvPr/>
            </p:nvSpPr>
            <p:spPr>
              <a:xfrm>
                <a:off x="5701" y="4870"/>
                <a:ext cx="62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latin typeface="华文楷体" panose="02010600040101010101" pitchFamily="2" charset="-122"/>
                    <a:ea typeface="华文楷体" panose="02010600040101010101" pitchFamily="2" charset="-122"/>
                    <a:cs typeface="+mn-cs"/>
                    <a:sym typeface="+mn-ea"/>
                  </a:rPr>
                  <a:t>s</a:t>
                </a:r>
                <a:r>
                  <a:rPr lang="zh-CN" altLang="en-US" sz="1600" b="1" baseline="-25000">
                    <a:solidFill>
                      <a:schemeClr val="tx1"/>
                    </a:solidFill>
                    <a:latin typeface="华文楷体" panose="02010600040101010101" pitchFamily="2" charset="-122"/>
                    <a:ea typeface="华文楷体" panose="02010600040101010101" pitchFamily="2" charset="-122"/>
                    <a:cs typeface="+mn-cs"/>
                    <a:sym typeface="+mn-ea"/>
                  </a:rPr>
                  <a:t>总</a:t>
                </a:r>
              </a:p>
            </p:txBody>
          </p:sp>
          <p:grpSp>
            <p:nvGrpSpPr>
              <p:cNvPr id="51" name="组合 50"/>
              <p:cNvGrpSpPr/>
              <p:nvPr/>
            </p:nvGrpSpPr>
            <p:grpSpPr>
              <a:xfrm>
                <a:off x="4908" y="5231"/>
                <a:ext cx="1414" cy="1071"/>
                <a:chOff x="5268" y="5231"/>
                <a:chExt cx="1414" cy="1071"/>
              </a:xfrm>
            </p:grpSpPr>
            <p:sp>
              <p:nvSpPr>
                <p:cNvPr id="47" name="文本框 46"/>
                <p:cNvSpPr txBox="1"/>
                <p:nvPr/>
              </p:nvSpPr>
              <p:spPr>
                <a:xfrm>
                  <a:off x="5268" y="5231"/>
                  <a:ext cx="674"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b="1">
                      <a:solidFill>
                        <a:schemeClr val="tx1"/>
                      </a:solidFill>
                      <a:latin typeface="华文楷体" panose="02010600040101010101" pitchFamily="2" charset="-122"/>
                      <a:ea typeface="华文楷体" panose="02010600040101010101" pitchFamily="2" charset="-122"/>
                      <a:cs typeface="+mn-cs"/>
                      <a:sym typeface="+mn-ea"/>
                    </a:rPr>
                    <a:t>v</a:t>
                  </a:r>
                  <a:r>
                    <a:rPr lang="en-US" altLang="zh-CN" sz="2000" b="1">
                      <a:solidFill>
                        <a:schemeClr val="tx1"/>
                      </a:solidFill>
                      <a:latin typeface="华文楷体" panose="02010600040101010101" pitchFamily="2" charset="-122"/>
                      <a:ea typeface="华文楷体" panose="02010600040101010101" pitchFamily="2" charset="-122"/>
                      <a:cs typeface="+mn-cs"/>
                      <a:sym typeface="+mn-ea"/>
                    </a:rPr>
                    <a:t>=</a:t>
                  </a:r>
                </a:p>
              </p:txBody>
            </p:sp>
            <p:cxnSp>
              <p:nvCxnSpPr>
                <p:cNvPr id="48" name="直接连接符 47"/>
                <p:cNvCxnSpPr>
                  <a:stCxn id="47" idx="3"/>
                </p:cNvCxnSpPr>
                <p:nvPr/>
              </p:nvCxnSpPr>
              <p:spPr>
                <a:xfrm flipV="1">
                  <a:off x="5942" y="5630"/>
                  <a:ext cx="740" cy="11"/>
                </a:xfrm>
                <a:prstGeom prst="line">
                  <a:avLst/>
                </a:prstGeom>
              </p:spPr>
              <p:style>
                <a:lnRef idx="2">
                  <a:schemeClr val="dk1"/>
                </a:lnRef>
                <a:fillRef idx="0">
                  <a:schemeClr val="dk1"/>
                </a:fillRef>
                <a:effectRef idx="1">
                  <a:schemeClr val="dk1"/>
                </a:effectRef>
                <a:fontRef idx="minor">
                  <a:schemeClr val="tx1"/>
                </a:fontRef>
              </p:style>
            </p:cxnSp>
            <p:sp>
              <p:nvSpPr>
                <p:cNvPr id="50" name="文本框 49"/>
                <p:cNvSpPr txBox="1"/>
                <p:nvPr/>
              </p:nvSpPr>
              <p:spPr>
                <a:xfrm>
                  <a:off x="6061" y="5386"/>
                  <a:ext cx="62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chemeClr val="tx1"/>
                      </a:solidFill>
                      <a:latin typeface="华文楷体" panose="02010600040101010101" pitchFamily="2" charset="-122"/>
                      <a:ea typeface="华文楷体" panose="02010600040101010101" pitchFamily="2" charset="-122"/>
                      <a:cs typeface="+mn-cs"/>
                      <a:sym typeface="+mn-ea"/>
                    </a:rPr>
                    <a:t>t</a:t>
                  </a:r>
                  <a:r>
                    <a:rPr lang="zh-CN" altLang="en-US" sz="1600" b="1" baseline="-25000">
                      <a:solidFill>
                        <a:schemeClr val="tx1"/>
                      </a:solidFill>
                      <a:latin typeface="华文楷体" panose="02010600040101010101" pitchFamily="2" charset="-122"/>
                      <a:ea typeface="华文楷体" panose="02010600040101010101" pitchFamily="2" charset="-122"/>
                      <a:cs typeface="+mn-cs"/>
                      <a:sym typeface="+mn-ea"/>
                    </a:rPr>
                    <a:t>总</a:t>
                  </a:r>
                </a:p>
              </p:txBody>
            </p:sp>
          </p:grpSp>
        </p:grpSp>
      </p:grpSp>
      <p:sp>
        <p:nvSpPr>
          <p:cNvPr id="54" name="文本框 53"/>
          <p:cNvSpPr txBox="1"/>
          <p:nvPr/>
        </p:nvSpPr>
        <p:spPr>
          <a:xfrm>
            <a:off x="696595" y="3962400"/>
            <a:ext cx="7557770" cy="859155"/>
          </a:xfrm>
          <a:prstGeom prst="rect">
            <a:avLst/>
          </a:prstGeom>
          <a:solidFill>
            <a:schemeClr val="accent3">
              <a:lumMod val="20000"/>
              <a:lumOff val="80000"/>
            </a:schemeClr>
          </a:solidFill>
          <a:ln w="2857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rgbClr val="FF0000"/>
                </a:solidFill>
                <a:latin typeface="微软雅黑" panose="020B0503020204020204" charset="-122"/>
                <a:ea typeface="微软雅黑" panose="020B0503020204020204" charset="-122"/>
                <a:cs typeface="+mn-cs"/>
                <a:sym typeface="+mn-ea"/>
              </a:rPr>
              <a:t>注意</a:t>
            </a:r>
            <a:r>
              <a:rPr lang="zh-CN" altLang="en-US" sz="1800" b="1" dirty="0">
                <a:solidFill>
                  <a:schemeClr val="tx1"/>
                </a:solidFill>
                <a:latin typeface="华文楷体" panose="02010600040101010101" pitchFamily="2" charset="-122"/>
                <a:ea typeface="华文楷体" panose="02010600040101010101" pitchFamily="2" charset="-122"/>
                <a:cs typeface="+mn-cs"/>
                <a:sym typeface="+mn-ea"/>
              </a:rPr>
              <a:t>：</a:t>
            </a:r>
            <a:r>
              <a:rPr lang="zh-CN" altLang="en-US" sz="1600" b="1" dirty="0">
                <a:solidFill>
                  <a:schemeClr val="tx1"/>
                </a:solidFill>
                <a:latin typeface="华文楷体" panose="02010600040101010101" pitchFamily="2" charset="-122"/>
                <a:ea typeface="华文楷体" panose="02010600040101010101" pitchFamily="2" charset="-122"/>
                <a:cs typeface="+mn-cs"/>
                <a:sym typeface="+mn-ea"/>
              </a:rPr>
              <a:t>平均速度不能准确知道物体的运动情况，它是指出那段时间内或路程内的平均速度，在这段时间或路程内是否加速、减速、中途停留等无关。只注重花的总时间与运动的总路程。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box(in)">
                                      <p:cBhvr>
                                        <p:cTn id="26" dur="20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7" grpId="0" animBg="1"/>
      <p:bldP spid="44" grpId="0"/>
      <p:bldP spid="45" grpId="0"/>
      <p:bldP spid="54"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267699"/>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287223"/>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93294" y="222453"/>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72374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4" name="文本框 3"/>
          <p:cNvSpPr txBox="1"/>
          <p:nvPr/>
        </p:nvSpPr>
        <p:spPr>
          <a:xfrm>
            <a:off x="461645" y="2143760"/>
            <a:ext cx="1004570" cy="459105"/>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kern="1200" noProof="0" dirty="0" smtClean="0">
                <a:ln>
                  <a:noFill/>
                </a:ln>
                <a:solidFill>
                  <a:schemeClr val="bg1"/>
                </a:solidFill>
                <a:effectLst/>
                <a:uLnTx/>
                <a:uFillTx/>
                <a:latin typeface="微软雅黑" panose="020B0503020204020204" charset="-122"/>
                <a:ea typeface="微软雅黑" panose="020B0503020204020204" charset="-122"/>
                <a:cs typeface="+mn-cs"/>
                <a:sym typeface="+mn-ea"/>
              </a:rPr>
              <a:t>快与慢</a:t>
            </a:r>
          </a:p>
        </p:txBody>
      </p:sp>
      <p:grpSp>
        <p:nvGrpSpPr>
          <p:cNvPr id="45" name="组合 44"/>
          <p:cNvGrpSpPr/>
          <p:nvPr/>
        </p:nvGrpSpPr>
        <p:grpSpPr>
          <a:xfrm>
            <a:off x="1466215" y="796925"/>
            <a:ext cx="7054850" cy="4274185"/>
            <a:chOff x="2309" y="1255"/>
            <a:chExt cx="11110" cy="6731"/>
          </a:xfrm>
        </p:grpSpPr>
        <p:sp>
          <p:nvSpPr>
            <p:cNvPr id="20483" name="文本框 20482"/>
            <p:cNvSpPr txBox="1"/>
            <p:nvPr/>
          </p:nvSpPr>
          <p:spPr>
            <a:xfrm>
              <a:off x="3084" y="1255"/>
              <a:ext cx="7170" cy="580"/>
            </a:xfrm>
            <a:prstGeom prst="rect">
              <a:avLst/>
            </a:prstGeom>
            <a:noFill/>
            <a:ln w="9525">
              <a:noFill/>
            </a:ln>
          </p:spPr>
          <p:txBody>
            <a:bodyPr wrap="square">
              <a:spAutoFit/>
            </a:bodyPr>
            <a:lstStyle/>
            <a:p>
              <a:pPr>
                <a:spcBef>
                  <a:spcPct val="50000"/>
                </a:spcBef>
              </a:pPr>
              <a:r>
                <a:rPr lang="zh-CN" altLang="en-US">
                  <a:latin typeface="华文楷体" panose="02010600040101010101" pitchFamily="2" charset="-122"/>
                  <a:ea typeface="华文楷体" panose="02010600040101010101" pitchFamily="2" charset="-122"/>
                  <a:cs typeface="华文楷体" panose="02010600040101010101" pitchFamily="2" charset="-122"/>
                </a:rPr>
                <a:t>速度的物理意义：表示物体运动快慢程度</a:t>
              </a:r>
            </a:p>
          </p:txBody>
        </p:sp>
        <p:grpSp>
          <p:nvGrpSpPr>
            <p:cNvPr id="44" name="组合 43"/>
            <p:cNvGrpSpPr/>
            <p:nvPr/>
          </p:nvGrpSpPr>
          <p:grpSpPr>
            <a:xfrm>
              <a:off x="2309" y="1745"/>
              <a:ext cx="11110" cy="6241"/>
              <a:chOff x="2309" y="1745"/>
              <a:chExt cx="11110" cy="6241"/>
            </a:xfrm>
          </p:grpSpPr>
          <p:grpSp>
            <p:nvGrpSpPr>
              <p:cNvPr id="28" name="组合 27"/>
              <p:cNvGrpSpPr/>
              <p:nvPr/>
            </p:nvGrpSpPr>
            <p:grpSpPr>
              <a:xfrm>
                <a:off x="2309" y="1745"/>
                <a:ext cx="8125" cy="5641"/>
                <a:chOff x="2381" y="1799"/>
                <a:chExt cx="8053" cy="5245"/>
              </a:xfrm>
            </p:grpSpPr>
            <p:grpSp>
              <p:nvGrpSpPr>
                <p:cNvPr id="24" name="组合 23"/>
                <p:cNvGrpSpPr/>
                <p:nvPr/>
              </p:nvGrpSpPr>
              <p:grpSpPr>
                <a:xfrm>
                  <a:off x="2381" y="1799"/>
                  <a:ext cx="8053" cy="5245"/>
                  <a:chOff x="2381" y="1709"/>
                  <a:chExt cx="8053" cy="5245"/>
                </a:xfrm>
              </p:grpSpPr>
              <p:sp>
                <p:nvSpPr>
                  <p:cNvPr id="7" name="左大括号 6"/>
                  <p:cNvSpPr/>
                  <p:nvPr/>
                </p:nvSpPr>
                <p:spPr>
                  <a:xfrm>
                    <a:off x="2381" y="1745"/>
                    <a:ext cx="1099" cy="5209"/>
                  </a:xfrm>
                  <a:prstGeom prst="leftBrace">
                    <a:avLst>
                      <a:gd name="adj1" fmla="val 8333"/>
                      <a:gd name="adj2" fmla="val 37802"/>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cxnSp>
                <p:nvCxnSpPr>
                  <p:cNvPr id="23" name="直接连接符 22"/>
                  <p:cNvCxnSpPr/>
                  <p:nvPr/>
                </p:nvCxnSpPr>
                <p:spPr>
                  <a:xfrm flipV="1">
                    <a:off x="3480" y="1709"/>
                    <a:ext cx="6954" cy="36"/>
                  </a:xfrm>
                  <a:prstGeom prst="line">
                    <a:avLst/>
                  </a:prstGeom>
                </p:spPr>
                <p:style>
                  <a:lnRef idx="3">
                    <a:schemeClr val="dk1"/>
                  </a:lnRef>
                  <a:fillRef idx="0">
                    <a:schemeClr val="dk1"/>
                  </a:fillRef>
                  <a:effectRef idx="2">
                    <a:schemeClr val="dk1"/>
                  </a:effectRef>
                  <a:fontRef idx="minor">
                    <a:schemeClr val="tx1"/>
                  </a:fontRef>
                </p:style>
              </p:cxnSp>
            </p:grpSp>
            <p:cxnSp>
              <p:nvCxnSpPr>
                <p:cNvPr id="26" name="直接连接符 25"/>
                <p:cNvCxnSpPr/>
                <p:nvPr/>
              </p:nvCxnSpPr>
              <p:spPr>
                <a:xfrm>
                  <a:off x="2906" y="4358"/>
                  <a:ext cx="4397" cy="4"/>
                </a:xfrm>
                <a:prstGeom prst="line">
                  <a:avLst/>
                </a:prstGeom>
              </p:spPr>
              <p:style>
                <a:lnRef idx="3">
                  <a:schemeClr val="dk1"/>
                </a:lnRef>
                <a:fillRef idx="0">
                  <a:schemeClr val="dk1"/>
                </a:fillRef>
                <a:effectRef idx="2">
                  <a:schemeClr val="dk1"/>
                </a:effectRef>
                <a:fontRef idx="minor">
                  <a:schemeClr val="tx1"/>
                </a:fontRef>
              </p:style>
            </p:cxnSp>
          </p:grpSp>
          <p:sp>
            <p:nvSpPr>
              <p:cNvPr id="36" name="文本框 35"/>
              <p:cNvSpPr txBox="1"/>
              <p:nvPr/>
            </p:nvSpPr>
            <p:spPr>
              <a:xfrm>
                <a:off x="3377" y="4985"/>
                <a:ext cx="266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速度单位及换算</a:t>
                </a:r>
              </a:p>
            </p:txBody>
          </p:sp>
          <p:cxnSp>
            <p:nvCxnSpPr>
              <p:cNvPr id="9" name="直接连接符 8"/>
              <p:cNvCxnSpPr/>
              <p:nvPr/>
            </p:nvCxnSpPr>
            <p:spPr>
              <a:xfrm flipV="1">
                <a:off x="2906" y="3149"/>
                <a:ext cx="9872" cy="79"/>
              </a:xfrm>
              <a:prstGeom prst="line">
                <a:avLst/>
              </a:prstGeom>
            </p:spPr>
            <p:style>
              <a:lnRef idx="3">
                <a:schemeClr val="dk1"/>
              </a:lnRef>
              <a:fillRef idx="0">
                <a:schemeClr val="dk1"/>
              </a:fillRef>
              <a:effectRef idx="2">
                <a:schemeClr val="dk1"/>
              </a:effectRef>
              <a:fontRef idx="minor">
                <a:schemeClr val="tx1"/>
              </a:fontRef>
            </p:style>
          </p:cxnSp>
          <p:sp>
            <p:nvSpPr>
              <p:cNvPr id="20485" name="文本框 20484"/>
              <p:cNvSpPr txBox="1"/>
              <p:nvPr/>
            </p:nvSpPr>
            <p:spPr>
              <a:xfrm>
                <a:off x="3036" y="2569"/>
                <a:ext cx="10383" cy="580"/>
              </a:xfrm>
              <a:prstGeom prst="rect">
                <a:avLst/>
              </a:prstGeom>
              <a:noFill/>
              <a:ln w="9525">
                <a:noFill/>
              </a:ln>
            </p:spPr>
            <p:txBody>
              <a:bodyPr wrap="square">
                <a:spAutoFit/>
              </a:bodyPr>
              <a:lstStyle/>
              <a:p>
                <a:pPr>
                  <a:spcBef>
                    <a:spcPct val="50000"/>
                  </a:spcBef>
                </a:pPr>
                <a:r>
                  <a:rPr lang="zh-CN" altLang="en-US">
                    <a:latin typeface="华文楷体" panose="02010600040101010101" pitchFamily="2" charset="-122"/>
                    <a:ea typeface="华文楷体" panose="02010600040101010101" pitchFamily="2" charset="-122"/>
                    <a:cs typeface="华文楷体" panose="02010600040101010101" pitchFamily="2" charset="-122"/>
                  </a:rPr>
                  <a:t>速度的定义：在物理学中一段时间内通过的路程与所用时间的比</a:t>
                </a:r>
              </a:p>
            </p:txBody>
          </p:sp>
          <p:grpSp>
            <p:nvGrpSpPr>
              <p:cNvPr id="11" name="组合 10"/>
              <p:cNvGrpSpPr/>
              <p:nvPr/>
            </p:nvGrpSpPr>
            <p:grpSpPr>
              <a:xfrm>
                <a:off x="3377" y="3042"/>
                <a:ext cx="3559" cy="1390"/>
                <a:chOff x="3184" y="4004"/>
                <a:chExt cx="3559" cy="1390"/>
              </a:xfrm>
            </p:grpSpPr>
            <p:sp>
              <p:nvSpPr>
                <p:cNvPr id="10" name="文本框 9"/>
                <p:cNvSpPr txBox="1"/>
                <p:nvPr/>
              </p:nvSpPr>
              <p:spPr>
                <a:xfrm>
                  <a:off x="3184" y="4483"/>
                  <a:ext cx="230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atin typeface="华文楷体" panose="02010600040101010101" pitchFamily="2" charset="-122"/>
                      <a:ea typeface="华文楷体" panose="02010600040101010101" pitchFamily="2" charset="-122"/>
                      <a:cs typeface="华文楷体" panose="02010600040101010101" pitchFamily="2" charset="-122"/>
                      <a:sym typeface="+mn-ea"/>
                    </a:rPr>
                    <a:t>速度的公式：         </a:t>
                  </a:r>
                  <a:endParaRPr kumimoji="0" lang="zh-CN" altLang="en-US" sz="1800"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grpSp>
              <p:nvGrpSpPr>
                <p:cNvPr id="10253" name="组合 10252"/>
                <p:cNvGrpSpPr/>
                <p:nvPr/>
              </p:nvGrpSpPr>
              <p:grpSpPr>
                <a:xfrm>
                  <a:off x="5129" y="4004"/>
                  <a:ext cx="1615" cy="1391"/>
                  <a:chOff x="-36" y="70"/>
                  <a:chExt cx="646" cy="566"/>
                </a:xfrm>
              </p:grpSpPr>
              <p:sp>
                <p:nvSpPr>
                  <p:cNvPr id="10254" name="文本框 10253"/>
                  <p:cNvSpPr txBox="1"/>
                  <p:nvPr/>
                </p:nvSpPr>
                <p:spPr>
                  <a:xfrm>
                    <a:off x="-36" y="195"/>
                    <a:ext cx="646" cy="374"/>
                  </a:xfrm>
                  <a:prstGeom prst="rect">
                    <a:avLst/>
                  </a:prstGeom>
                  <a:noFill/>
                  <a:ln w="9525">
                    <a:noFill/>
                  </a:ln>
                </p:spPr>
                <p:txBody>
                  <a:bodyPr wrap="none" anchor="t">
                    <a:spAutoFit/>
                  </a:bodyPr>
                  <a:lstStyle/>
                  <a:p>
                    <a:r>
                      <a:rPr lang="en-US" altLang="zh-CN" sz="3200" b="1">
                        <a:latin typeface="Times New Roman" panose="02020603050405020304" pitchFamily="18" charset="0"/>
                      </a:rPr>
                      <a:t>v=</a:t>
                    </a:r>
                    <a:r>
                      <a:rPr lang="zh-CN" altLang="en-US" sz="3200" b="1">
                        <a:latin typeface="Times New Roman" panose="02020603050405020304" pitchFamily="18" charset="0"/>
                      </a:rPr>
                      <a:t>－</a:t>
                    </a:r>
                  </a:p>
                </p:txBody>
              </p:sp>
              <p:sp>
                <p:nvSpPr>
                  <p:cNvPr id="10255" name="文本框 10254"/>
                  <p:cNvSpPr txBox="1"/>
                  <p:nvPr/>
                </p:nvSpPr>
                <p:spPr>
                  <a:xfrm>
                    <a:off x="324" y="70"/>
                    <a:ext cx="216" cy="371"/>
                  </a:xfrm>
                  <a:prstGeom prst="rect">
                    <a:avLst/>
                  </a:prstGeom>
                  <a:noFill/>
                  <a:ln w="9525">
                    <a:noFill/>
                  </a:ln>
                </p:spPr>
                <p:txBody>
                  <a:bodyPr wrap="none" anchor="t">
                    <a:spAutoFit/>
                  </a:bodyPr>
                  <a:lstStyle/>
                  <a:p>
                    <a:r>
                      <a:rPr lang="en-US" altLang="zh-CN" sz="3200">
                        <a:latin typeface="Times New Roman" panose="02020603050405020304" pitchFamily="18" charset="0"/>
                      </a:rPr>
                      <a:t>s</a:t>
                    </a:r>
                  </a:p>
                </p:txBody>
              </p:sp>
              <p:sp>
                <p:nvSpPr>
                  <p:cNvPr id="10256" name="文本框 10255"/>
                  <p:cNvSpPr txBox="1"/>
                  <p:nvPr/>
                </p:nvSpPr>
                <p:spPr>
                  <a:xfrm>
                    <a:off x="338" y="265"/>
                    <a:ext cx="187" cy="371"/>
                  </a:xfrm>
                  <a:prstGeom prst="rect">
                    <a:avLst/>
                  </a:prstGeom>
                  <a:noFill/>
                  <a:ln w="9525">
                    <a:noFill/>
                  </a:ln>
                </p:spPr>
                <p:txBody>
                  <a:bodyPr wrap="none" anchor="t">
                    <a:spAutoFit/>
                  </a:bodyPr>
                  <a:lstStyle/>
                  <a:p>
                    <a:r>
                      <a:rPr lang="en-US" altLang="zh-CN" sz="3200">
                        <a:latin typeface="Times New Roman" panose="02020603050405020304" pitchFamily="18" charset="0"/>
                      </a:rPr>
                      <a:t>t</a:t>
                    </a:r>
                  </a:p>
                </p:txBody>
              </p:sp>
            </p:grpSp>
          </p:grpSp>
          <p:cxnSp>
            <p:nvCxnSpPr>
              <p:cNvPr id="12" name="直接连接符 11"/>
              <p:cNvCxnSpPr/>
              <p:nvPr/>
            </p:nvCxnSpPr>
            <p:spPr>
              <a:xfrm>
                <a:off x="2958" y="5563"/>
                <a:ext cx="4397" cy="4"/>
              </a:xfrm>
              <a:prstGeom prst="line">
                <a:avLst/>
              </a:prstGeom>
            </p:spPr>
            <p:style>
              <a:lnRef idx="3">
                <a:schemeClr val="dk1"/>
              </a:lnRef>
              <a:fillRef idx="0">
                <a:schemeClr val="dk1"/>
              </a:fillRef>
              <a:effectRef idx="2">
                <a:schemeClr val="dk1"/>
              </a:effectRef>
              <a:fontRef idx="minor">
                <a:schemeClr val="tx1"/>
              </a:fontRef>
            </p:style>
          </p:cxnSp>
          <p:sp>
            <p:nvSpPr>
              <p:cNvPr id="13" name="左大括号 12"/>
              <p:cNvSpPr/>
              <p:nvPr/>
            </p:nvSpPr>
            <p:spPr>
              <a:xfrm>
                <a:off x="7111" y="4896"/>
                <a:ext cx="693" cy="1483"/>
              </a:xfrm>
              <a:prstGeom prst="leftBrace">
                <a:avLst>
                  <a:gd name="adj1" fmla="val 8333"/>
                  <a:gd name="adj2" fmla="val 44721"/>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cxnSp>
            <p:nvCxnSpPr>
              <p:cNvPr id="14" name="直接连接符 13"/>
              <p:cNvCxnSpPr/>
              <p:nvPr/>
            </p:nvCxnSpPr>
            <p:spPr>
              <a:xfrm flipV="1">
                <a:off x="7708" y="4799"/>
                <a:ext cx="5164" cy="84"/>
              </a:xfrm>
              <a:prstGeom prst="line">
                <a:avLst/>
              </a:prstGeom>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flipV="1">
                <a:off x="7355" y="5493"/>
                <a:ext cx="5554" cy="70"/>
              </a:xfrm>
              <a:prstGeom prst="line">
                <a:avLst/>
              </a:prstGeom>
            </p:spPr>
            <p:style>
              <a:lnRef idx="3">
                <a:schemeClr val="dk1"/>
              </a:lnRef>
              <a:fillRef idx="0">
                <a:schemeClr val="dk1"/>
              </a:fillRef>
              <a:effectRef idx="2">
                <a:schemeClr val="dk1"/>
              </a:effectRef>
              <a:fontRef idx="minor">
                <a:schemeClr val="tx1"/>
              </a:fontRef>
            </p:style>
          </p:cxnSp>
          <p:cxnSp>
            <p:nvCxnSpPr>
              <p:cNvPr id="16" name="直接连接符 15"/>
              <p:cNvCxnSpPr/>
              <p:nvPr/>
            </p:nvCxnSpPr>
            <p:spPr>
              <a:xfrm flipV="1">
                <a:off x="7560" y="6280"/>
                <a:ext cx="5331" cy="99"/>
              </a:xfrm>
              <a:prstGeom prst="line">
                <a:avLst/>
              </a:prstGeom>
            </p:spPr>
            <p:style>
              <a:lnRef idx="3">
                <a:schemeClr val="dk1"/>
              </a:lnRef>
              <a:fillRef idx="0">
                <a:schemeClr val="dk1"/>
              </a:fillRef>
              <a:effectRef idx="2">
                <a:schemeClr val="dk1"/>
              </a:effectRef>
              <a:fontRef idx="minor">
                <a:schemeClr val="tx1"/>
              </a:fontRef>
            </p:style>
          </p:cxnSp>
          <p:sp>
            <p:nvSpPr>
              <p:cNvPr id="17" name="文本框 16"/>
              <p:cNvSpPr txBox="1"/>
              <p:nvPr/>
            </p:nvSpPr>
            <p:spPr>
              <a:xfrm>
                <a:off x="7903" y="4296"/>
                <a:ext cx="5411"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在国际单位制中，速度的单位</a:t>
                </a:r>
                <a:r>
                  <a:rPr lang="en-US" altLang="zh-CN" sz="1800" dirty="0">
                    <a:solidFill>
                      <a:schemeClr val="tx1"/>
                    </a:solidFill>
                    <a:latin typeface="华文楷体" panose="02010600040101010101" pitchFamily="2" charset="-122"/>
                    <a:ea typeface="华文楷体" panose="02010600040101010101" pitchFamily="2" charset="-122"/>
                    <a:sym typeface="+mn-ea"/>
                  </a:rPr>
                  <a:t>m/s</a:t>
                </a:r>
              </a:p>
            </p:txBody>
          </p:sp>
          <p:sp>
            <p:nvSpPr>
              <p:cNvPr id="18" name="文本框 17"/>
              <p:cNvSpPr txBox="1"/>
              <p:nvPr/>
            </p:nvSpPr>
            <p:spPr>
              <a:xfrm>
                <a:off x="8021" y="4989"/>
                <a:ext cx="2753"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常用单位：</a:t>
                </a:r>
                <a:r>
                  <a:rPr lang="en-US" altLang="zh-CN" sz="1800" dirty="0">
                    <a:solidFill>
                      <a:schemeClr val="tx1"/>
                    </a:solidFill>
                    <a:latin typeface="华文楷体" panose="02010600040101010101" pitchFamily="2" charset="-122"/>
                    <a:ea typeface="华文楷体" panose="02010600040101010101" pitchFamily="2" charset="-122"/>
                    <a:sym typeface="+mn-ea"/>
                  </a:rPr>
                  <a:t>km/h</a:t>
                </a:r>
              </a:p>
            </p:txBody>
          </p:sp>
          <p:sp>
            <p:nvSpPr>
              <p:cNvPr id="19" name="文本框 18"/>
              <p:cNvSpPr txBox="1"/>
              <p:nvPr/>
            </p:nvSpPr>
            <p:spPr>
              <a:xfrm>
                <a:off x="8066" y="5702"/>
                <a:ext cx="5248"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两者的换算关系：</a:t>
                </a:r>
                <a:r>
                  <a:rPr lang="en-US" altLang="zh-CN" sz="1800" dirty="0">
                    <a:solidFill>
                      <a:schemeClr val="tx1"/>
                    </a:solidFill>
                    <a:latin typeface="华文楷体" panose="02010600040101010101" pitchFamily="2" charset="-122"/>
                    <a:ea typeface="华文楷体" panose="02010600040101010101" pitchFamily="2" charset="-122"/>
                    <a:sym typeface="+mn-ea"/>
                  </a:rPr>
                  <a:t>1m/s=3.6km/h</a:t>
                </a:r>
              </a:p>
            </p:txBody>
          </p:sp>
          <p:cxnSp>
            <p:nvCxnSpPr>
              <p:cNvPr id="20" name="直接连接符 19"/>
              <p:cNvCxnSpPr/>
              <p:nvPr/>
            </p:nvCxnSpPr>
            <p:spPr>
              <a:xfrm flipV="1">
                <a:off x="3128" y="7349"/>
                <a:ext cx="2281" cy="38"/>
              </a:xfrm>
              <a:prstGeom prst="line">
                <a:avLst/>
              </a:prstGeom>
            </p:spPr>
            <p:style>
              <a:lnRef idx="3">
                <a:schemeClr val="dk1"/>
              </a:lnRef>
              <a:fillRef idx="0">
                <a:schemeClr val="dk1"/>
              </a:fillRef>
              <a:effectRef idx="2">
                <a:schemeClr val="dk1"/>
              </a:effectRef>
              <a:fontRef idx="minor">
                <a:schemeClr val="tx1"/>
              </a:fontRef>
            </p:style>
          </p:cxnSp>
          <p:sp>
            <p:nvSpPr>
              <p:cNvPr id="21" name="左大括号 20"/>
              <p:cNvSpPr/>
              <p:nvPr/>
            </p:nvSpPr>
            <p:spPr>
              <a:xfrm>
                <a:off x="5346" y="6831"/>
                <a:ext cx="693" cy="1122"/>
              </a:xfrm>
              <a:prstGeom prst="leftBrace">
                <a:avLst>
                  <a:gd name="adj1" fmla="val 8333"/>
                  <a:gd name="adj2" fmla="val 44721"/>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22" name="文本框 21"/>
              <p:cNvSpPr txBox="1"/>
              <p:nvPr/>
            </p:nvSpPr>
            <p:spPr>
              <a:xfrm>
                <a:off x="3377" y="6648"/>
                <a:ext cx="158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直线运动</a:t>
                </a:r>
              </a:p>
            </p:txBody>
          </p:sp>
          <p:sp>
            <p:nvSpPr>
              <p:cNvPr id="39" name="文本框 38"/>
              <p:cNvSpPr txBox="1"/>
              <p:nvPr/>
            </p:nvSpPr>
            <p:spPr>
              <a:xfrm>
                <a:off x="5701" y="6379"/>
                <a:ext cx="590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匀速直线运动，速度大小与方向不变</a:t>
                </a:r>
              </a:p>
            </p:txBody>
          </p:sp>
          <p:cxnSp>
            <p:nvCxnSpPr>
              <p:cNvPr id="40" name="直接连接符 39"/>
              <p:cNvCxnSpPr/>
              <p:nvPr/>
            </p:nvCxnSpPr>
            <p:spPr>
              <a:xfrm>
                <a:off x="5998" y="6831"/>
                <a:ext cx="4436" cy="4"/>
              </a:xfrm>
              <a:prstGeom prst="line">
                <a:avLst/>
              </a:prstGeom>
            </p:spPr>
            <p:style>
              <a:lnRef idx="3">
                <a:schemeClr val="dk1"/>
              </a:lnRef>
              <a:fillRef idx="0">
                <a:schemeClr val="dk1"/>
              </a:fillRef>
              <a:effectRef idx="2">
                <a:schemeClr val="dk1"/>
              </a:effectRef>
              <a:fontRef idx="minor">
                <a:schemeClr val="tx1"/>
              </a:fontRef>
            </p:style>
          </p:cxnSp>
          <p:cxnSp>
            <p:nvCxnSpPr>
              <p:cNvPr id="41" name="直接连接符 40"/>
              <p:cNvCxnSpPr/>
              <p:nvPr/>
            </p:nvCxnSpPr>
            <p:spPr>
              <a:xfrm>
                <a:off x="5818" y="7949"/>
                <a:ext cx="4579" cy="37"/>
              </a:xfrm>
              <a:prstGeom prst="line">
                <a:avLst/>
              </a:prstGeom>
            </p:spPr>
            <p:style>
              <a:lnRef idx="3">
                <a:schemeClr val="dk1"/>
              </a:lnRef>
              <a:fillRef idx="0">
                <a:schemeClr val="dk1"/>
              </a:fillRef>
              <a:effectRef idx="2">
                <a:schemeClr val="dk1"/>
              </a:effectRef>
              <a:fontRef idx="minor">
                <a:schemeClr val="tx1"/>
              </a:fontRef>
            </p:style>
          </p:cxnSp>
          <p:sp>
            <p:nvSpPr>
              <p:cNvPr id="43" name="文本框 42"/>
              <p:cNvSpPr txBox="1"/>
              <p:nvPr/>
            </p:nvSpPr>
            <p:spPr>
              <a:xfrm>
                <a:off x="5878" y="7349"/>
                <a:ext cx="626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solidFill>
                      <a:schemeClr val="tx1"/>
                    </a:solidFill>
                    <a:latin typeface="华文楷体" panose="02010600040101010101" pitchFamily="2" charset="-122"/>
                    <a:ea typeface="华文楷体" panose="02010600040101010101" pitchFamily="2" charset="-122"/>
                    <a:sym typeface="+mn-ea"/>
                  </a:rPr>
                  <a:t>变速直线运动，速度大小变，方向不变</a:t>
                </a:r>
              </a:p>
            </p:txBody>
          </p:sp>
        </p:grpSp>
      </p:grpSp>
    </p:spTree>
  </p:cSld>
  <p:clrMapOvr>
    <a:masterClrMapping/>
  </p:clrMapOvr>
  <p:transition spd="slow" advClick="0" advTm="2000">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536028" y="474800"/>
            <a:ext cx="1046831" cy="408620"/>
          </a:xfrm>
          <a:prstGeom prst="roundRect">
            <a:avLst/>
          </a:prstGeom>
          <a:solidFill>
            <a:srgbClr val="00B05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典例分析</a:t>
            </a:r>
            <a:endParaRPr kumimoji="0" lang="zh-CN" altLang="en-US" sz="1800" b="1"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7" name="文本框 16386"/>
          <p:cNvSpPr txBox="1"/>
          <p:nvPr/>
        </p:nvSpPr>
        <p:spPr>
          <a:xfrm>
            <a:off x="657991" y="1029322"/>
            <a:ext cx="7852410" cy="829945"/>
          </a:xfrm>
          <a:prstGeom prst="rect">
            <a:avLst/>
          </a:prstGeom>
          <a:noFill/>
          <a:ln w="9525">
            <a:noFill/>
          </a:ln>
        </p:spPr>
        <p:txBody>
          <a:bodyPr wrap="square">
            <a:spAutoFit/>
          </a:bodyPr>
          <a:lstStyle/>
          <a:p>
            <a:pPr>
              <a:spcBef>
                <a:spcPct val="50000"/>
              </a:spcBef>
            </a:pPr>
            <a:r>
              <a:rPr lang="en-US" altLang="zh-CN" sz="2400" dirty="0">
                <a:latin typeface="微软雅黑" panose="020B0503020204020204" pitchFamily="34" charset="-122"/>
                <a:ea typeface="微软雅黑" panose="020B0503020204020204" pitchFamily="34" charset="-122"/>
                <a:cs typeface="华文楷体" panose="02010600040101010101" pitchFamily="2" charset="-122"/>
              </a:rPr>
              <a:t>1</a:t>
            </a:r>
            <a:r>
              <a:rPr lang="en-US" altLang="zh-CN" sz="2400" dirty="0" smtClean="0">
                <a:latin typeface="微软雅黑" panose="020B0503020204020204" pitchFamily="34" charset="-122"/>
                <a:ea typeface="微软雅黑" panose="020B0503020204020204" pitchFamily="34" charset="-122"/>
                <a:cs typeface="华文楷体" panose="02010600040101010101" pitchFamily="2" charset="-122"/>
              </a:rPr>
              <a:t>. </a:t>
            </a:r>
            <a:r>
              <a:rPr lang="zh-CN" altLang="en-US" sz="2400" dirty="0" smtClean="0">
                <a:latin typeface="微软雅黑" panose="020B0503020204020204" pitchFamily="34" charset="-122"/>
                <a:ea typeface="微软雅黑" panose="020B0503020204020204" pitchFamily="34" charset="-122"/>
                <a:cs typeface="华文楷体" panose="02010600040101010101" pitchFamily="2" charset="-122"/>
              </a:rPr>
              <a:t>一</a:t>
            </a: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辆公交车以</a:t>
            </a:r>
            <a:r>
              <a:rPr lang="en-US" altLang="zh-CN" sz="2400" dirty="0">
                <a:latin typeface="微软雅黑" panose="020B0503020204020204" pitchFamily="34" charset="-122"/>
                <a:ea typeface="微软雅黑" panose="020B0503020204020204" pitchFamily="34" charset="-122"/>
                <a:cs typeface="华文楷体" panose="02010600040101010101" pitchFamily="2" charset="-122"/>
              </a:rPr>
              <a:t>54 km/h</a:t>
            </a: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的速度匀速直线前进，由第一站牌到第二站牌时用了</a:t>
            </a:r>
            <a:r>
              <a:rPr lang="en-US" altLang="zh-CN" sz="2400" dirty="0">
                <a:latin typeface="微软雅黑" panose="020B0503020204020204" pitchFamily="34" charset="-122"/>
                <a:ea typeface="微软雅黑" panose="020B0503020204020204" pitchFamily="34" charset="-122"/>
                <a:cs typeface="华文楷体" panose="02010600040101010101" pitchFamily="2" charset="-122"/>
              </a:rPr>
              <a:t>5min</a:t>
            </a: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，问两站相距多少米？</a:t>
            </a:r>
          </a:p>
        </p:txBody>
      </p:sp>
      <p:sp>
        <p:nvSpPr>
          <p:cNvPr id="16388" name="文本框 16387"/>
          <p:cNvSpPr txBox="1"/>
          <p:nvPr/>
        </p:nvSpPr>
        <p:spPr>
          <a:xfrm>
            <a:off x="1147445" y="1978660"/>
            <a:ext cx="5867400" cy="368300"/>
          </a:xfrm>
          <a:prstGeom prst="rect">
            <a:avLst/>
          </a:prstGeom>
          <a:noFill/>
          <a:ln w="9525">
            <a:noFill/>
          </a:ln>
        </p:spPr>
        <p:txBody>
          <a:bodyPr>
            <a:spAutoFit/>
          </a:bodyPr>
          <a:lstStyle/>
          <a:p>
            <a:pPr>
              <a:spcBef>
                <a:spcPct val="50000"/>
              </a:spcBef>
            </a:pPr>
            <a:r>
              <a:rPr lang="zh-CN" altLang="en-US" b="1" dirty="0">
                <a:solidFill>
                  <a:srgbClr val="00B050"/>
                </a:solidFill>
                <a:latin typeface="微软雅黑" panose="020B0503020204020204" charset="-122"/>
                <a:ea typeface="微软雅黑" panose="020B0503020204020204" charset="-122"/>
                <a:cs typeface="微软雅黑" panose="020B0503020204020204" charset="-122"/>
              </a:rPr>
              <a:t>已知</a:t>
            </a:r>
            <a:r>
              <a:rPr lang="zh-CN" altLang="en-US" b="1" dirty="0">
                <a:latin typeface="微软雅黑" panose="020B0503020204020204" charset="-122"/>
                <a:ea typeface="微软雅黑" panose="020B0503020204020204" charset="-122"/>
                <a:cs typeface="微软雅黑" panose="020B0503020204020204" charset="-122"/>
              </a:rPr>
              <a:t>：</a:t>
            </a:r>
            <a:r>
              <a:rPr lang="en-US" altLang="zh-CN" b="1" dirty="0">
                <a:latin typeface="微软雅黑" panose="020B0503020204020204" charset="-122"/>
                <a:ea typeface="微软雅黑" panose="020B0503020204020204" charset="-122"/>
                <a:cs typeface="微软雅黑" panose="020B0503020204020204" charset="-122"/>
              </a:rPr>
              <a:t>v=54km/h=15m/s   t=5min=300s</a:t>
            </a:r>
          </a:p>
        </p:txBody>
      </p:sp>
      <p:sp>
        <p:nvSpPr>
          <p:cNvPr id="16389" name="文本框 16388"/>
          <p:cNvSpPr txBox="1"/>
          <p:nvPr/>
        </p:nvSpPr>
        <p:spPr>
          <a:xfrm>
            <a:off x="1147445" y="2435225"/>
            <a:ext cx="798617" cy="461665"/>
          </a:xfrm>
          <a:prstGeom prst="rect">
            <a:avLst/>
          </a:prstGeom>
          <a:noFill/>
          <a:ln w="9525">
            <a:noFill/>
          </a:ln>
        </p:spPr>
        <p:txBody>
          <a:bodyPr wrap="none" anchor="t">
            <a:spAutoFit/>
          </a:bodyPr>
          <a:lstStyle/>
          <a:p>
            <a:r>
              <a:rPr lang="zh-CN" altLang="en-US" b="1" dirty="0">
                <a:solidFill>
                  <a:srgbClr val="00B050"/>
                </a:solidFill>
                <a:latin typeface="微软雅黑" panose="020B0503020204020204" charset="-122"/>
                <a:ea typeface="微软雅黑" panose="020B0503020204020204" charset="-122"/>
                <a:cs typeface="微软雅黑" panose="020B0503020204020204" charset="-122"/>
              </a:rPr>
              <a:t>求</a:t>
            </a:r>
            <a:r>
              <a:rPr lang="zh-CN" altLang="en-US" b="1" dirty="0">
                <a:latin typeface="微软雅黑" panose="020B0503020204020204" charset="-122"/>
                <a:ea typeface="微软雅黑" panose="020B0503020204020204" charset="-122"/>
                <a:cs typeface="微软雅黑" panose="020B0503020204020204" charset="-122"/>
              </a:rPr>
              <a:t>：</a:t>
            </a:r>
            <a:r>
              <a:rPr lang="en-US" altLang="zh-CN" sz="2400" b="1" dirty="0">
                <a:latin typeface="微软雅黑" panose="020B0503020204020204" charset="-122"/>
                <a:ea typeface="微软雅黑" panose="020B0503020204020204" charset="-122"/>
                <a:cs typeface="微软雅黑" panose="020B0503020204020204" charset="-122"/>
              </a:rPr>
              <a:t>s</a:t>
            </a:r>
          </a:p>
        </p:txBody>
      </p:sp>
      <p:grpSp>
        <p:nvGrpSpPr>
          <p:cNvPr id="16390" name="组合 16389"/>
          <p:cNvGrpSpPr/>
          <p:nvPr/>
        </p:nvGrpSpPr>
        <p:grpSpPr>
          <a:xfrm>
            <a:off x="1147445" y="2802255"/>
            <a:ext cx="4114800" cy="970280"/>
            <a:chOff x="0" y="-105"/>
            <a:chExt cx="2592" cy="611"/>
          </a:xfrm>
        </p:grpSpPr>
        <p:sp>
          <p:nvSpPr>
            <p:cNvPr id="16391" name="文本框 16390"/>
            <p:cNvSpPr txBox="1"/>
            <p:nvPr/>
          </p:nvSpPr>
          <p:spPr>
            <a:xfrm>
              <a:off x="0" y="64"/>
              <a:ext cx="2592" cy="232"/>
            </a:xfrm>
            <a:prstGeom prst="rect">
              <a:avLst/>
            </a:prstGeom>
            <a:noFill/>
            <a:ln w="9525">
              <a:noFill/>
            </a:ln>
          </p:spPr>
          <p:txBody>
            <a:bodyPr>
              <a:spAutoFit/>
            </a:bodyPr>
            <a:lstStyle/>
            <a:p>
              <a:pPr>
                <a:spcBef>
                  <a:spcPct val="50000"/>
                </a:spcBef>
              </a:pPr>
              <a:r>
                <a:rPr lang="zh-CN" altLang="en-US" b="1" dirty="0">
                  <a:solidFill>
                    <a:srgbClr val="00B050"/>
                  </a:solidFill>
                  <a:latin typeface="微软雅黑" panose="020B0503020204020204" charset="-122"/>
                  <a:ea typeface="微软雅黑" panose="020B0503020204020204" charset="-122"/>
                </a:rPr>
                <a:t>解</a:t>
              </a:r>
              <a:r>
                <a:rPr lang="zh-CN" altLang="en-US" b="1" dirty="0">
                  <a:latin typeface="微软雅黑" panose="020B0503020204020204" charset="-122"/>
                  <a:ea typeface="微软雅黑" panose="020B0503020204020204" charset="-122"/>
                </a:rPr>
                <a:t>：由　　　　　　    可得</a:t>
              </a:r>
            </a:p>
          </p:txBody>
        </p:sp>
        <p:grpSp>
          <p:nvGrpSpPr>
            <p:cNvPr id="16392" name="组合 16391"/>
            <p:cNvGrpSpPr/>
            <p:nvPr/>
          </p:nvGrpSpPr>
          <p:grpSpPr>
            <a:xfrm>
              <a:off x="628" y="-105"/>
              <a:ext cx="716" cy="611"/>
              <a:chOff x="-108" y="-105"/>
              <a:chExt cx="716" cy="611"/>
            </a:xfrm>
          </p:grpSpPr>
          <p:sp>
            <p:nvSpPr>
              <p:cNvPr id="16393" name="文本框 16392"/>
              <p:cNvSpPr txBox="1"/>
              <p:nvPr/>
            </p:nvSpPr>
            <p:spPr>
              <a:xfrm>
                <a:off x="-108" y="-5"/>
                <a:ext cx="716" cy="368"/>
              </a:xfrm>
              <a:prstGeom prst="rect">
                <a:avLst/>
              </a:prstGeom>
              <a:noFill/>
              <a:ln w="9525">
                <a:noFill/>
              </a:ln>
            </p:spPr>
            <p:txBody>
              <a:bodyPr wrap="none" anchor="t">
                <a:spAutoFit/>
              </a:bodyPr>
              <a:lstStyle/>
              <a:p>
                <a:r>
                  <a:rPr lang="en-US" altLang="zh-CN" sz="2800" b="1">
                    <a:latin typeface="微软雅黑" panose="020B0503020204020204" charset="-122"/>
                    <a:ea typeface="微软雅黑" panose="020B0503020204020204" charset="-122"/>
                    <a:cs typeface="微软雅黑" panose="020B0503020204020204" charset="-122"/>
                  </a:rPr>
                  <a:t>v</a:t>
                </a:r>
                <a:r>
                  <a:rPr lang="en-US" altLang="zh-CN" sz="3200" b="1">
                    <a:latin typeface="微软雅黑" panose="020B0503020204020204" charset="-122"/>
                    <a:ea typeface="微软雅黑" panose="020B0503020204020204" charset="-122"/>
                    <a:cs typeface="微软雅黑" panose="020B0503020204020204" charset="-122"/>
                  </a:rPr>
                  <a:t>=— </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16394" name="文本框 16393"/>
              <p:cNvSpPr txBox="1"/>
              <p:nvPr/>
            </p:nvSpPr>
            <p:spPr>
              <a:xfrm>
                <a:off x="292" y="-105"/>
                <a:ext cx="216" cy="365"/>
              </a:xfrm>
              <a:prstGeom prst="rect">
                <a:avLst/>
              </a:prstGeom>
              <a:noFill/>
              <a:ln w="9525">
                <a:noFill/>
              </a:ln>
            </p:spPr>
            <p:txBody>
              <a:bodyPr wrap="none" anchor="t">
                <a:spAutoFit/>
              </a:bodyPr>
              <a:lstStyle/>
              <a:p>
                <a:r>
                  <a:rPr lang="en-US" altLang="zh-CN" sz="3200">
                    <a:latin typeface="微软雅黑" panose="020B0503020204020204" charset="-122"/>
                    <a:ea typeface="微软雅黑" panose="020B0503020204020204" charset="-122"/>
                  </a:rPr>
                  <a:t>s</a:t>
                </a:r>
              </a:p>
            </p:txBody>
          </p:sp>
          <p:sp>
            <p:nvSpPr>
              <p:cNvPr id="16395" name="文本框 16394"/>
              <p:cNvSpPr txBox="1"/>
              <p:nvPr/>
            </p:nvSpPr>
            <p:spPr>
              <a:xfrm>
                <a:off x="287" y="138"/>
                <a:ext cx="242" cy="368"/>
              </a:xfrm>
              <a:prstGeom prst="rect">
                <a:avLst/>
              </a:prstGeom>
              <a:noFill/>
              <a:ln w="9525">
                <a:noFill/>
              </a:ln>
            </p:spPr>
            <p:txBody>
              <a:bodyPr wrap="square" anchor="t">
                <a:spAutoFit/>
              </a:bodyPr>
              <a:lstStyle/>
              <a:p>
                <a:r>
                  <a:rPr lang="en-US" altLang="zh-CN" sz="3200">
                    <a:latin typeface="微软雅黑" panose="020B0503020204020204" charset="-122"/>
                    <a:ea typeface="微软雅黑" panose="020B0503020204020204" charset="-122"/>
                  </a:rPr>
                  <a:t>t</a:t>
                </a:r>
              </a:p>
            </p:txBody>
          </p:sp>
        </p:grpSp>
      </p:grpSp>
      <p:sp>
        <p:nvSpPr>
          <p:cNvPr id="16397" name="文本框 16396"/>
          <p:cNvSpPr txBox="1"/>
          <p:nvPr/>
        </p:nvSpPr>
        <p:spPr>
          <a:xfrm>
            <a:off x="2087639" y="3719188"/>
            <a:ext cx="3620770" cy="521970"/>
          </a:xfrm>
          <a:prstGeom prst="rect">
            <a:avLst/>
          </a:prstGeom>
          <a:noFill/>
          <a:ln w="9525">
            <a:noFill/>
          </a:ln>
        </p:spPr>
        <p:txBody>
          <a:bodyPr wrap="square">
            <a:spAutoFit/>
          </a:bodyPr>
          <a:lstStyle/>
          <a:p>
            <a:pPr>
              <a:spcBef>
                <a:spcPct val="50000"/>
              </a:spcBef>
            </a:pPr>
            <a:r>
              <a:rPr lang="en-US" altLang="zh-CN" sz="2800" b="1" dirty="0">
                <a:latin typeface="微软雅黑" panose="020B0503020204020204" charset="-122"/>
                <a:ea typeface="微软雅黑" panose="020B0503020204020204" charset="-122"/>
              </a:rPr>
              <a:t>s=</a:t>
            </a:r>
            <a:r>
              <a:rPr lang="en-US" altLang="zh-CN" sz="2800" b="1" dirty="0" err="1">
                <a:latin typeface="微软雅黑" panose="020B0503020204020204" charset="-122"/>
                <a:ea typeface="微软雅黑" panose="020B0503020204020204" charset="-122"/>
              </a:rPr>
              <a:t>vt</a:t>
            </a:r>
            <a:r>
              <a:rPr lang="en-US" altLang="zh-CN" b="1" dirty="0">
                <a:latin typeface="微软雅黑" panose="020B0503020204020204" charset="-122"/>
                <a:ea typeface="微软雅黑" panose="020B0503020204020204" charset="-122"/>
              </a:rPr>
              <a:t>=15m/s</a:t>
            </a:r>
            <a:r>
              <a:rPr lang="en-US" altLang="zh-CN" b="1" dirty="0">
                <a:latin typeface="Arial" panose="020B0604020202020204" pitchFamily="34" charset="0"/>
                <a:ea typeface="微软雅黑" panose="020B0503020204020204" charset="-122"/>
              </a:rPr>
              <a:t>×300s=4500m</a:t>
            </a:r>
          </a:p>
        </p:txBody>
      </p:sp>
      <p:sp>
        <p:nvSpPr>
          <p:cNvPr id="16400" name="文本框 16399"/>
          <p:cNvSpPr txBox="1"/>
          <p:nvPr/>
        </p:nvSpPr>
        <p:spPr>
          <a:xfrm>
            <a:off x="1147445" y="4414898"/>
            <a:ext cx="5636895" cy="368300"/>
          </a:xfrm>
          <a:prstGeom prst="rect">
            <a:avLst/>
          </a:prstGeom>
          <a:noFill/>
          <a:ln w="9525">
            <a:noFill/>
          </a:ln>
        </p:spPr>
        <p:txBody>
          <a:bodyPr>
            <a:spAutoFit/>
          </a:bodyPr>
          <a:lstStyle/>
          <a:p>
            <a:pPr>
              <a:spcBef>
                <a:spcPct val="50000"/>
              </a:spcBef>
            </a:pPr>
            <a:r>
              <a:rPr lang="zh-CN" altLang="en-US" b="1" dirty="0">
                <a:solidFill>
                  <a:srgbClr val="00B050"/>
                </a:solidFill>
                <a:latin typeface="微软雅黑" panose="020B0503020204020204" charset="-122"/>
                <a:ea typeface="微软雅黑" panose="020B0503020204020204" charset="-122"/>
                <a:cs typeface="微软雅黑" panose="020B0503020204020204" charset="-122"/>
              </a:rPr>
              <a:t>答</a:t>
            </a:r>
            <a:r>
              <a:rPr lang="zh-CN" altLang="en-US" b="1" dirty="0">
                <a:latin typeface="微软雅黑" panose="020B0503020204020204" charset="-122"/>
                <a:ea typeface="微软雅黑" panose="020B0503020204020204" charset="-122"/>
                <a:cs typeface="微软雅黑" panose="020B0503020204020204" charset="-122"/>
              </a:rPr>
              <a:t>：两车站相距</a:t>
            </a:r>
            <a:r>
              <a:rPr lang="en-US" altLang="zh-CN" b="1" dirty="0">
                <a:latin typeface="微软雅黑" panose="020B0503020204020204" charset="-122"/>
                <a:ea typeface="微软雅黑" panose="020B0503020204020204" charset="-122"/>
                <a:cs typeface="微软雅黑" panose="020B0503020204020204" charset="-122"/>
              </a:rPr>
              <a:t>4500m</a:t>
            </a:r>
            <a:r>
              <a:rPr lang="zh-CN" altLang="en-US" b="1" dirty="0">
                <a:latin typeface="微软雅黑" panose="020B0503020204020204" charset="-122"/>
                <a:ea typeface="微软雅黑" panose="020B0503020204020204" charset="-122"/>
                <a:cs typeface="微软雅黑" panose="020B0503020204020204" charset="-122"/>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linds(horizontal)">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38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639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39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6400"/>
                                        </p:tgtEl>
                                        <p:attrNameLst>
                                          <p:attrName>style.visibility</p:attrName>
                                        </p:attrNameLst>
                                      </p:cBhvr>
                                      <p:to>
                                        <p:strVal val="visible"/>
                                      </p:to>
                                    </p:set>
                                    <p:animEffect transition="in" filter="wipe(down)">
                                      <p:cBhvr>
                                        <p:cTn id="28"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7" grpId="0"/>
      <p:bldP spid="1640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283845" y="158115"/>
            <a:ext cx="5444490" cy="697230"/>
            <a:chOff x="447" y="473"/>
            <a:chExt cx="8574" cy="1098"/>
          </a:xfrm>
        </p:grpSpPr>
        <p:sp>
          <p:nvSpPr>
            <p:cNvPr id="5" name="Shape 108"/>
            <p:cNvSpPr/>
            <p:nvPr/>
          </p:nvSpPr>
          <p:spPr>
            <a:xfrm>
              <a:off x="515" y="473"/>
              <a:ext cx="1141" cy="109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447" y="537"/>
              <a:ext cx="1275" cy="9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896" y="537"/>
              <a:ext cx="23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华文楷体" panose="02010600040101010101" pitchFamily="2" charset="-122"/>
                  <a:ea typeface="华文楷体" panose="02010600040101010101" pitchFamily="2" charset="-122"/>
                  <a:cs typeface="Arial" panose="020B0604020202020204"/>
                  <a:sym typeface="Arial" panose="020B0604020202020204"/>
                </a:rPr>
                <a:t>课堂导入</a:t>
              </a:r>
            </a:p>
          </p:txBody>
        </p:sp>
        <p:cxnSp>
          <p:nvCxnSpPr>
            <p:cNvPr id="8" name="直接连接符 7"/>
            <p:cNvCxnSpPr/>
            <p:nvPr/>
          </p:nvCxnSpPr>
          <p:spPr>
            <a:xfrm>
              <a:off x="1669" y="1310"/>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pic>
        <p:nvPicPr>
          <p:cNvPr id="7" name="图片 6" descr="11"/>
          <p:cNvPicPr>
            <a:picLocks noChangeAspect="1"/>
          </p:cNvPicPr>
          <p:nvPr/>
        </p:nvPicPr>
        <p:blipFill>
          <a:blip r:embed="rId4"/>
          <a:stretch>
            <a:fillRect/>
          </a:stretch>
        </p:blipFill>
        <p:spPr>
          <a:xfrm>
            <a:off x="4935220" y="1480776"/>
            <a:ext cx="3366135" cy="2609850"/>
          </a:xfrm>
          <a:prstGeom prst="rect">
            <a:avLst/>
          </a:prstGeom>
          <a:ln>
            <a:solidFill>
              <a:schemeClr val="bg1"/>
            </a:solidFill>
          </a:ln>
          <a:effectLst>
            <a:glow rad="101600">
              <a:schemeClr val="accent2">
                <a:satMod val="175000"/>
                <a:alpha val="40000"/>
              </a:schemeClr>
            </a:glow>
            <a:innerShdw blurRad="63500" dist="50800" dir="18900000">
              <a:prstClr val="black">
                <a:alpha val="50000"/>
              </a:prstClr>
            </a:innerShdw>
          </a:effectLst>
        </p:spPr>
      </p:pic>
      <p:sp>
        <p:nvSpPr>
          <p:cNvPr id="13" name="文本框 12"/>
          <p:cNvSpPr txBox="1"/>
          <p:nvPr/>
        </p:nvSpPr>
        <p:spPr>
          <a:xfrm>
            <a:off x="1051560" y="1689100"/>
            <a:ext cx="3380740" cy="252036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800" b="1" i="0" u="none" strike="noStrike" cap="none" spc="0" normalizeH="0" baseline="0" dirty="0">
                <a:ln>
                  <a:noFill/>
                </a:ln>
                <a:effectLst/>
                <a:uFillTx/>
                <a:latin typeface="微软雅黑" panose="020B0503020204020204" charset="-122"/>
                <a:ea typeface="微软雅黑" panose="020B0503020204020204" charset="-122"/>
                <a:cs typeface="Arial" panose="020B0604020202020204"/>
                <a:sym typeface="Arial" panose="020B0604020202020204"/>
              </a:rPr>
              <a:t>博尔特</a:t>
            </a:r>
            <a:endParaRPr kumimoji="0" lang="zh-CN" altLang="en-US" sz="1800" i="0" u="none" strike="noStrike" cap="none" spc="0" normalizeH="0" baseline="0" dirty="0">
              <a:ln>
                <a:noFill/>
              </a:ln>
              <a:effectLst/>
              <a:uFillTx/>
              <a:latin typeface="幼圆" panose="02010509060101010101" pitchFamily="49" charset="-122"/>
              <a:ea typeface="幼圆" panose="02010509060101010101" pitchFamily="49" charset="-122"/>
              <a:cs typeface="Arial" panose="020B0604020202020204"/>
              <a:sym typeface="Arial" panose="020B0604020202020204"/>
            </a:endParaRPr>
          </a:p>
          <a:p>
            <a:pPr marL="0" marR="0" indent="0" algn="l" defTabSz="914400" rtl="0" fontAlgn="auto" latinLnBrk="1" hangingPunct="0">
              <a:lnSpc>
                <a:spcPct val="150000"/>
              </a:lnSpc>
              <a:spcBef>
                <a:spcPts val="0"/>
              </a:spcBef>
              <a:spcAft>
                <a:spcPts val="0"/>
              </a:spcAft>
              <a:buClrTx/>
              <a:buSzTx/>
              <a:buFontTx/>
              <a:buNone/>
            </a:pPr>
            <a:r>
              <a:rPr kumimoji="0" lang="zh-CN" altLang="en-US" sz="1800" i="0" u="none" strike="noStrike" cap="none" spc="0" normalizeH="0" baseline="0" dirty="0">
                <a:ln>
                  <a:noFill/>
                </a:ln>
                <a:effectLst/>
                <a:uFillTx/>
                <a:latin typeface="幼圆" panose="02010509060101010101" pitchFamily="49" charset="-122"/>
                <a:ea typeface="幼圆" panose="02010509060101010101" pitchFamily="49" charset="-122"/>
                <a:cs typeface="Arial" panose="020B0604020202020204"/>
                <a:sym typeface="Arial" panose="020B0604020202020204"/>
              </a:rPr>
              <a:t>   作为当今地球上跑得最快的男人，他一次又一次刷新了人类速度的极限。他留下来的</a:t>
            </a:r>
            <a:r>
              <a:rPr kumimoji="0" lang="zh-CN" altLang="en-US"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Arial" panose="020B0604020202020204"/>
                <a:sym typeface="Arial" panose="020B0604020202020204"/>
              </a:rPr>
              <a:t>百米9秒58</a:t>
            </a:r>
            <a:r>
              <a:rPr kumimoji="0" lang="zh-CN" altLang="en-US" sz="1800" i="0" u="none" strike="noStrike" cap="none" spc="0" normalizeH="0" baseline="0" dirty="0">
                <a:ln>
                  <a:noFill/>
                </a:ln>
                <a:effectLst/>
                <a:uFillTx/>
                <a:latin typeface="幼圆" panose="02010509060101010101" pitchFamily="49" charset="-122"/>
                <a:ea typeface="幼圆" panose="02010509060101010101" pitchFamily="49" charset="-122"/>
                <a:cs typeface="Arial" panose="020B0604020202020204"/>
                <a:sym typeface="Arial" panose="020B0604020202020204"/>
              </a:rPr>
              <a:t>以及</a:t>
            </a:r>
            <a:r>
              <a:rPr kumimoji="0" lang="zh-CN" altLang="en-US"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Arial" panose="020B0604020202020204"/>
                <a:sym typeface="Arial" panose="020B0604020202020204"/>
              </a:rPr>
              <a:t>200米19秒19</a:t>
            </a:r>
            <a:r>
              <a:rPr kumimoji="0" lang="zh-CN" altLang="en-US" sz="1800" i="0" u="none" strike="noStrike" cap="none" spc="0" normalizeH="0" baseline="0" dirty="0">
                <a:ln>
                  <a:noFill/>
                </a:ln>
                <a:effectLst/>
                <a:uFillTx/>
                <a:latin typeface="幼圆" panose="02010509060101010101" pitchFamily="49" charset="-122"/>
                <a:ea typeface="幼圆" panose="02010509060101010101" pitchFamily="49" charset="-122"/>
                <a:cs typeface="Arial" panose="020B0604020202020204"/>
                <a:sym typeface="Arial" panose="020B0604020202020204"/>
              </a:rPr>
              <a:t>时至今日也没有运动员打破甚至接近过。</a:t>
            </a:r>
          </a:p>
        </p:txBody>
      </p:sp>
      <p:sp>
        <p:nvSpPr>
          <p:cNvPr id="4" name="文本框 3"/>
          <p:cNvSpPr txBox="1"/>
          <p:nvPr/>
        </p:nvSpPr>
        <p:spPr>
          <a:xfrm>
            <a:off x="1093470" y="855980"/>
            <a:ext cx="64909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a:ln>
                  <a:noFill/>
                </a:ln>
                <a:effectLst/>
                <a:uFillTx/>
                <a:latin typeface="华文楷体" panose="02010600040101010101" pitchFamily="2" charset="-122"/>
                <a:ea typeface="华文楷体" panose="02010600040101010101" pitchFamily="2" charset="-122"/>
                <a:sym typeface="Arial" panose="020B0604020202020204"/>
              </a:rPr>
              <a:t>你喜欢跑步吗？你知道这个地球上谁跑最快吗？</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amond(in)">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63905" y="1050290"/>
            <a:ext cx="7078980" cy="34163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en-US" altLang="zh-CN" sz="2400" dirty="0">
                <a:latin typeface="微软雅黑" panose="020B0503020204020204" pitchFamily="34" charset="-122"/>
                <a:ea typeface="微软雅黑" panose="020B0503020204020204" pitchFamily="34" charset="-122"/>
                <a:cs typeface="华文楷体" panose="02010600040101010101" pitchFamily="2" charset="-122"/>
              </a:rPr>
              <a:t>2.</a:t>
            </a: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关于匀速直线运动，下列说法正确的是（ </a:t>
            </a:r>
            <a:r>
              <a:rPr lang="zh-CN" altLang="en-US" sz="2400" dirty="0" smtClean="0">
                <a:latin typeface="微软雅黑" panose="020B0503020204020204" pitchFamily="34" charset="-122"/>
                <a:ea typeface="微软雅黑" panose="020B0503020204020204" pitchFamily="34" charset="-122"/>
                <a:cs typeface="华文楷体" panose="02010600040101010101" pitchFamily="2" charset="-122"/>
              </a:rPr>
              <a:t>      </a:t>
            </a: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a:t>
            </a:r>
          </a:p>
          <a:p>
            <a:pPr marL="0" marR="0" indent="0" algn="l" defTabSz="914400" rtl="0" fontAlgn="auto" latinLnBrk="1" hangingPunct="0">
              <a:lnSpc>
                <a:spcPct val="150000"/>
              </a:lnSpc>
              <a:spcBef>
                <a:spcPts val="0"/>
              </a:spcBef>
              <a:spcAft>
                <a:spcPts val="0"/>
              </a:spcAft>
              <a:buClrTx/>
              <a:buSzTx/>
              <a:buFontTx/>
              <a:buNone/>
            </a:pP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  A.速度跟路程成正比</a:t>
            </a:r>
          </a:p>
          <a:p>
            <a:pPr marL="0" marR="0" indent="0" algn="l" defTabSz="914400" rtl="0" fontAlgn="auto" latinLnBrk="1" hangingPunct="0">
              <a:lnSpc>
                <a:spcPct val="150000"/>
              </a:lnSpc>
              <a:spcBef>
                <a:spcPts val="0"/>
              </a:spcBef>
              <a:spcAft>
                <a:spcPts val="0"/>
              </a:spcAft>
              <a:buClrTx/>
              <a:buSzTx/>
              <a:buFontTx/>
              <a:buNone/>
            </a:pP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  B.速度跟时间成反比</a:t>
            </a:r>
          </a:p>
          <a:p>
            <a:pPr marL="0" marR="0" indent="0" algn="l" defTabSz="914400" rtl="0" fontAlgn="auto" latinLnBrk="1" hangingPunct="0">
              <a:lnSpc>
                <a:spcPct val="150000"/>
              </a:lnSpc>
              <a:spcBef>
                <a:spcPts val="0"/>
              </a:spcBef>
              <a:spcAft>
                <a:spcPts val="0"/>
              </a:spcAft>
              <a:buClrTx/>
              <a:buSzTx/>
              <a:buFontTx/>
              <a:buNone/>
            </a:pP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  C.路程跟时间成正比</a:t>
            </a:r>
          </a:p>
          <a:p>
            <a:pPr marL="0" marR="0" indent="0" algn="l" defTabSz="914400" rtl="0" fontAlgn="auto" latinLnBrk="1" hangingPunct="0">
              <a:lnSpc>
                <a:spcPct val="150000"/>
              </a:lnSpc>
              <a:spcBef>
                <a:spcPts val="0"/>
              </a:spcBef>
              <a:spcAft>
                <a:spcPts val="0"/>
              </a:spcAft>
              <a:buClrTx/>
              <a:buSzTx/>
              <a:buFontTx/>
              <a:buNone/>
            </a:pPr>
            <a:r>
              <a:rPr lang="zh-CN" altLang="en-US" sz="2400" dirty="0">
                <a:latin typeface="微软雅黑" panose="020B0503020204020204" pitchFamily="34" charset="-122"/>
                <a:ea typeface="微软雅黑" panose="020B0503020204020204" pitchFamily="34" charset="-122"/>
                <a:cs typeface="华文楷体" panose="02010600040101010101" pitchFamily="2" charset="-122"/>
              </a:rPr>
              <a:t>  D.速度与路程成正比，与时间成反比</a:t>
            </a:r>
          </a:p>
          <a:p>
            <a:pPr marL="0" marR="0" indent="0" algn="l" defTabSz="914400" rtl="0" fontAlgn="auto" latinLnBrk="1" hangingPunct="0">
              <a:lnSpc>
                <a:spcPct val="150000"/>
              </a:lnSpc>
              <a:spcBef>
                <a:spcPts val="0"/>
              </a:spcBef>
              <a:spcAft>
                <a:spcPts val="0"/>
              </a:spcAft>
              <a:buClrTx/>
              <a:buSzTx/>
              <a:buFontTx/>
              <a:buNone/>
            </a:pPr>
            <a:endParaRPr lang="zh-CN" altLang="en-US" sz="2400" dirty="0">
              <a:latin typeface="微软雅黑" panose="020B0503020204020204" pitchFamily="34" charset="-122"/>
              <a:ea typeface="微软雅黑" panose="020B0503020204020204" pitchFamily="34" charset="-122"/>
              <a:cs typeface="华文楷体" panose="02010600040101010101" pitchFamily="2" charset="-122"/>
            </a:endParaRPr>
          </a:p>
        </p:txBody>
      </p:sp>
      <p:sp>
        <p:nvSpPr>
          <p:cNvPr id="2" name="文本框 1"/>
          <p:cNvSpPr txBox="1"/>
          <p:nvPr/>
        </p:nvSpPr>
        <p:spPr>
          <a:xfrm>
            <a:off x="6645363" y="1119658"/>
            <a:ext cx="397510" cy="5847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1" dirty="0">
                <a:solidFill>
                  <a:srgbClr val="FF0000"/>
                </a:solidFill>
                <a:latin typeface="微软雅黑" panose="020B0503020204020204" pitchFamily="34" charset="-122"/>
                <a:ea typeface="微软雅黑" panose="020B0503020204020204" pitchFamily="34" charset="-122"/>
                <a:cs typeface="华文楷体" panose="02010600040101010101" pitchFamily="2" charset="-122"/>
                <a:sym typeface="+mn-ea"/>
              </a:rPr>
              <a:t>C</a:t>
            </a:r>
            <a:endParaRPr kumimoji="0" lang="zh-CN" altLang="en-US" sz="3200" b="1" i="0" u="none" strike="noStrike" cap="none" spc="0" normalizeH="0" baseline="0" dirty="0">
              <a:ln>
                <a:noFill/>
              </a:ln>
              <a:solidFill>
                <a:srgbClr val="FF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554946" y="698028"/>
            <a:ext cx="1046831" cy="408620"/>
          </a:xfrm>
          <a:prstGeom prst="roundRect">
            <a:avLst/>
          </a:prstGeom>
          <a:solidFill>
            <a:srgbClr val="C0000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endParaRPr kumimoji="0" lang="zh-CN" altLang="en-US" sz="1800" b="1"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509" name="文本框 21508"/>
          <p:cNvSpPr txBox="1"/>
          <p:nvPr/>
        </p:nvSpPr>
        <p:spPr>
          <a:xfrm>
            <a:off x="713105" y="1223735"/>
            <a:ext cx="7400290" cy="1015663"/>
          </a:xfrm>
          <a:prstGeom prst="rect">
            <a:avLst/>
          </a:prstGeom>
          <a:noFill/>
          <a:ln w="9525">
            <a:noFill/>
          </a:ln>
        </p:spPr>
        <p:txBody>
          <a:bodyPr wrap="square">
            <a:spAutoFit/>
          </a:bodyPr>
          <a:lstStyle/>
          <a:p>
            <a:pPr>
              <a:lnSpc>
                <a:spcPct val="150000"/>
              </a:lnSpc>
              <a:spcBef>
                <a:spcPct val="50000"/>
              </a:spcBef>
            </a:pPr>
            <a:r>
              <a:rPr lang="en-US" altLang="zh-CN" sz="2000" dirty="0">
                <a:latin typeface="微软雅黑" panose="020B0503020204020204" pitchFamily="34" charset="-122"/>
                <a:ea typeface="微软雅黑" panose="020B0503020204020204" pitchFamily="34" charset="-122"/>
                <a:cs typeface="华文楷体" panose="02010600040101010101" pitchFamily="2" charset="-122"/>
              </a:rPr>
              <a:t>1</a:t>
            </a:r>
            <a:r>
              <a:rPr lang="zh-CN" altLang="en-US" sz="2000" dirty="0">
                <a:latin typeface="微软雅黑" panose="020B0503020204020204" pitchFamily="34" charset="-122"/>
                <a:ea typeface="微软雅黑" panose="020B0503020204020204" pitchFamily="34" charset="-122"/>
                <a:cs typeface="华文楷体" panose="02010600040101010101" pitchFamily="2" charset="-122"/>
              </a:rPr>
              <a:t>、一辆汽车在平直的公路上匀速前进，速度为</a:t>
            </a:r>
            <a:r>
              <a:rPr lang="en-US" altLang="zh-CN" sz="2000" dirty="0">
                <a:latin typeface="微软雅黑" panose="020B0503020204020204" pitchFamily="34" charset="-122"/>
                <a:ea typeface="微软雅黑" panose="020B0503020204020204" pitchFamily="34" charset="-122"/>
                <a:cs typeface="华文楷体" panose="02010600040101010101" pitchFamily="2" charset="-122"/>
              </a:rPr>
              <a:t>5m/s</a:t>
            </a:r>
            <a:r>
              <a:rPr lang="zh-CN" altLang="en-US" sz="2000" dirty="0">
                <a:latin typeface="微软雅黑" panose="020B0503020204020204" pitchFamily="34" charset="-122"/>
                <a:ea typeface="微软雅黑" panose="020B0503020204020204" pitchFamily="34" charset="-122"/>
                <a:cs typeface="华文楷体" panose="02010600040101010101" pitchFamily="2" charset="-122"/>
              </a:rPr>
              <a:t>，则</a:t>
            </a:r>
            <a:r>
              <a:rPr lang="en-US" altLang="zh-CN" sz="2000" dirty="0">
                <a:latin typeface="微软雅黑" panose="020B0503020204020204" pitchFamily="34" charset="-122"/>
                <a:ea typeface="微软雅黑" panose="020B0503020204020204" pitchFamily="34" charset="-122"/>
                <a:cs typeface="华文楷体" panose="02010600040101010101" pitchFamily="2" charset="-122"/>
              </a:rPr>
              <a:t>5m/s</a:t>
            </a:r>
            <a:r>
              <a:rPr lang="zh-CN" altLang="en-US" sz="2000" dirty="0">
                <a:latin typeface="微软雅黑" panose="020B0503020204020204" pitchFamily="34" charset="-122"/>
                <a:ea typeface="微软雅黑" panose="020B0503020204020204" pitchFamily="34" charset="-122"/>
                <a:cs typeface="华文楷体" panose="02010600040101010101" pitchFamily="2" charset="-122"/>
              </a:rPr>
              <a:t>表示</a:t>
            </a:r>
            <a:r>
              <a:rPr lang="en-US" altLang="zh-CN" sz="2000" dirty="0" smtClean="0">
                <a:latin typeface="微软雅黑" panose="020B0503020204020204" pitchFamily="34" charset="-122"/>
                <a:ea typeface="微软雅黑" panose="020B0503020204020204" pitchFamily="34" charset="-122"/>
                <a:cs typeface="华文楷体" panose="02010600040101010101" pitchFamily="2" charset="-122"/>
              </a:rPr>
              <a:t>______________________________________</a:t>
            </a:r>
            <a:r>
              <a:rPr lang="zh-CN" altLang="en-US" sz="2000" dirty="0">
                <a:latin typeface="微软雅黑" panose="020B0503020204020204" pitchFamily="34" charset="-122"/>
                <a:ea typeface="微软雅黑" panose="020B0503020204020204" pitchFamily="34" charset="-122"/>
                <a:cs typeface="华文楷体" panose="02010600040101010101" pitchFamily="2" charset="-122"/>
              </a:rPr>
              <a:t>。</a:t>
            </a:r>
          </a:p>
        </p:txBody>
      </p:sp>
      <p:sp>
        <p:nvSpPr>
          <p:cNvPr id="21507" name="文本框 21506"/>
          <p:cNvSpPr txBox="1"/>
          <p:nvPr/>
        </p:nvSpPr>
        <p:spPr>
          <a:xfrm>
            <a:off x="1243485" y="1713401"/>
            <a:ext cx="4004310" cy="398780"/>
          </a:xfrm>
          <a:prstGeom prst="rect">
            <a:avLst/>
          </a:prstGeom>
          <a:noFill/>
          <a:ln w="9525">
            <a:noFill/>
          </a:ln>
        </p:spPr>
        <p:txBody>
          <a:bodyPr wrap="square">
            <a:spAutoFit/>
          </a:bodyPr>
          <a:lstStyle/>
          <a:p>
            <a:pPr>
              <a:spcBef>
                <a:spcPct val="50000"/>
              </a:spcBef>
            </a:pPr>
            <a:r>
              <a:rPr lang="zh-CN" altLang="en-US" sz="2000" b="1" dirty="0">
                <a:solidFill>
                  <a:srgbClr val="FF3300"/>
                </a:solidFill>
                <a:latin typeface="微软雅黑" panose="020B0503020204020204" pitchFamily="34" charset="-122"/>
                <a:ea typeface="微软雅黑" panose="020B0503020204020204" pitchFamily="34" charset="-122"/>
                <a:cs typeface="华文楷体" panose="02010600040101010101" pitchFamily="2" charset="-122"/>
              </a:rPr>
              <a:t>汽车在每秒内通过的路程均为</a:t>
            </a:r>
            <a:r>
              <a:rPr lang="en-US" altLang="zh-CN" sz="2000" b="1" dirty="0">
                <a:solidFill>
                  <a:srgbClr val="FF3300"/>
                </a:solidFill>
                <a:latin typeface="微软雅黑" panose="020B0503020204020204" pitchFamily="34" charset="-122"/>
                <a:ea typeface="微软雅黑" panose="020B0503020204020204" pitchFamily="34" charset="-122"/>
                <a:cs typeface="华文楷体" panose="02010600040101010101" pitchFamily="2" charset="-122"/>
              </a:rPr>
              <a:t>5</a:t>
            </a:r>
            <a:r>
              <a:rPr lang="zh-CN" altLang="en-US" sz="2000" b="1" dirty="0">
                <a:solidFill>
                  <a:srgbClr val="FF3300"/>
                </a:solidFill>
                <a:latin typeface="微软雅黑" panose="020B0503020204020204" pitchFamily="34" charset="-122"/>
                <a:ea typeface="微软雅黑" panose="020B0503020204020204" pitchFamily="34" charset="-122"/>
                <a:cs typeface="华文楷体" panose="02010600040101010101" pitchFamily="2" charset="-122"/>
              </a:rPr>
              <a:t>米</a:t>
            </a:r>
          </a:p>
        </p:txBody>
      </p:sp>
      <p:sp>
        <p:nvSpPr>
          <p:cNvPr id="2" name="文本框 1"/>
          <p:cNvSpPr txBox="1"/>
          <p:nvPr/>
        </p:nvSpPr>
        <p:spPr>
          <a:xfrm>
            <a:off x="713105" y="2356485"/>
            <a:ext cx="8027298" cy="24006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2</a:t>
            </a:r>
            <a:r>
              <a:rPr kumimoji="0" lang="zh-CN" altLang="en-US"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、水</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中游得最快的旗鱼，速度可达108 km/h;陆地上跑得最快的猎豹，每秒可跑40 m;空中飞行的褐海燕，每分钟能飞行5km.比较它们速度的大小，则（        ）</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A</a:t>
            </a:r>
            <a:r>
              <a:rPr kumimoji="0" lang="zh-CN" altLang="en-US"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猎豹</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最大                              </a:t>
            </a:r>
            <a:r>
              <a:rPr kumimoji="0" lang="zh-CN" altLang="en-US"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B</a:t>
            </a:r>
            <a:r>
              <a:rPr lang="zh-CN" altLang="en-US" sz="200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旗鱼</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最大</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C</a:t>
            </a:r>
            <a:r>
              <a:rPr lang="zh-CN" altLang="en-US" sz="200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褐</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海燕最大</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D</a:t>
            </a:r>
            <a:r>
              <a:rPr kumimoji="0" lang="zh-CN" altLang="en-US"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 三</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Arial" panose="020B0604020202020204"/>
              </a:rPr>
              <a:t>者一样大</a:t>
            </a:r>
          </a:p>
        </p:txBody>
      </p:sp>
      <p:sp>
        <p:nvSpPr>
          <p:cNvPr id="3" name="文本框 2"/>
          <p:cNvSpPr txBox="1"/>
          <p:nvPr/>
        </p:nvSpPr>
        <p:spPr>
          <a:xfrm>
            <a:off x="2665336" y="3327259"/>
            <a:ext cx="39751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rgbClr val="FF0000"/>
                </a:solidFill>
                <a:latin typeface="微软雅黑" panose="020B0503020204020204" pitchFamily="34" charset="-122"/>
                <a:ea typeface="微软雅黑" panose="020B0503020204020204" pitchFamily="34" charset="-122"/>
                <a:cs typeface="华文楷体" panose="02010600040101010101" pitchFamily="2" charset="-122"/>
                <a:sym typeface="+mn-ea"/>
              </a:rPr>
              <a:t>C</a:t>
            </a:r>
            <a:endParaRPr kumimoji="0" lang="zh-CN" altLang="en-US" sz="2400" b="1" i="0" u="none" strike="noStrike" cap="none" spc="0" normalizeH="0" baseline="0" dirty="0">
              <a:ln>
                <a:noFill/>
              </a:ln>
              <a:solidFill>
                <a:srgbClr val="FF0000"/>
              </a:solidFill>
              <a:effectLst/>
              <a:uFillTx/>
              <a:latin typeface="微软雅黑" panose="020B0503020204020204" pitchFamily="34" charset="-122"/>
              <a:ea typeface="微软雅黑" panose="020B0503020204020204" pitchFamily="34" charset="-122"/>
              <a:cs typeface="华文楷体" panose="02010600040101010101" pitchFamily="2"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wipe(down)">
                                      <p:cBhvr>
                                        <p:cTn id="11" dur="500"/>
                                        <p:tgtEl>
                                          <p:spTgt spid="2150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21507" grpId="0"/>
      <p:bldP spid="2" grpId="0" animBg="1"/>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9" name="文本框 8"/>
          <p:cNvSpPr txBox="1"/>
          <p:nvPr/>
        </p:nvSpPr>
        <p:spPr>
          <a:xfrm>
            <a:off x="1663700" y="331470"/>
            <a:ext cx="1855470" cy="368300"/>
          </a:xfrm>
          <a:prstGeom prst="rect">
            <a:avLst/>
          </a:prstGeom>
          <a:gradFill>
            <a:gsLst>
              <a:gs pos="0">
                <a:srgbClr val="14CD68"/>
              </a:gs>
              <a:gs pos="100000">
                <a:srgbClr val="0B6E38"/>
              </a:gs>
            </a:gsLst>
            <a:lin ang="5400000" scaled="0"/>
          </a:gradFill>
          <a:ln w="76200">
            <a:noFill/>
          </a:ln>
        </p:spPr>
        <p:txBody>
          <a:bodyPr wrap="square" rtlCol="0" anchor="t">
            <a:spAutoFit/>
            <a:scene3d>
              <a:camera prst="orthographicFront"/>
              <a:lightRig rig="threePt" dir="t"/>
            </a:scene3d>
          </a:bodyPr>
          <a:lstStyle/>
          <a:p>
            <a:r>
              <a:rPr lang="zh-CN" altLang="en-US" sz="1800" b="1" noProof="1">
                <a:solidFill>
                  <a:schemeClr val="bg1"/>
                </a:solidFill>
                <a:latin typeface="微软雅黑" panose="020B0503020204020204" charset="-122"/>
                <a:ea typeface="微软雅黑" panose="020B0503020204020204" charset="-122"/>
                <a:cs typeface="+mn-cs"/>
              </a:rPr>
              <a:t>想一想，议一议</a:t>
            </a:r>
          </a:p>
        </p:txBody>
      </p:sp>
      <p:sp>
        <p:nvSpPr>
          <p:cNvPr id="13" name="文本框 12"/>
          <p:cNvSpPr txBox="1"/>
          <p:nvPr/>
        </p:nvSpPr>
        <p:spPr>
          <a:xfrm>
            <a:off x="632460" y="1471385"/>
            <a:ext cx="742315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1. </a:t>
            </a:r>
            <a:r>
              <a:rPr kumimoji="0" lang="zh-CN" altLang="en-US" sz="2000" b="1"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学校</a:t>
            </a:r>
            <a:r>
              <a:rPr kumimoji="0" lang="zh-CN" altLang="en-US" sz="20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每年都要举办一次运动会，你参加过田径运动项目吗？</a:t>
            </a:r>
          </a:p>
        </p:txBody>
      </p:sp>
      <p:pic>
        <p:nvPicPr>
          <p:cNvPr id="2" name="图片 1"/>
          <p:cNvPicPr>
            <a:picLocks noChangeAspect="1"/>
          </p:cNvPicPr>
          <p:nvPr/>
        </p:nvPicPr>
        <p:blipFill>
          <a:blip r:embed="rId3"/>
          <a:stretch>
            <a:fillRect/>
          </a:stretch>
        </p:blipFill>
        <p:spPr>
          <a:xfrm>
            <a:off x="530225" y="113982"/>
            <a:ext cx="1031240" cy="803275"/>
          </a:xfrm>
          <a:prstGeom prst="rect">
            <a:avLst/>
          </a:prstGeom>
        </p:spPr>
      </p:pic>
      <p:sp>
        <p:nvSpPr>
          <p:cNvPr id="4" name="文本框 3"/>
          <p:cNvSpPr txBox="1"/>
          <p:nvPr/>
        </p:nvSpPr>
        <p:spPr>
          <a:xfrm>
            <a:off x="632460" y="2374082"/>
            <a:ext cx="742315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2</a:t>
            </a:r>
            <a:r>
              <a:rPr kumimoji="0" lang="en-US" altLang="zh-CN" sz="2000" b="1"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2000" b="1"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在</a:t>
            </a:r>
            <a:r>
              <a:rPr kumimoji="0" lang="zh-CN" altLang="en-US" sz="20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田径百米比赛项目中，你是怎么判断谁跑得快的？</a:t>
            </a:r>
          </a:p>
        </p:txBody>
      </p:sp>
      <p:sp>
        <p:nvSpPr>
          <p:cNvPr id="10" name="文本框 9"/>
          <p:cNvSpPr txBox="1"/>
          <p:nvPr/>
        </p:nvSpPr>
        <p:spPr>
          <a:xfrm>
            <a:off x="772138" y="3255369"/>
            <a:ext cx="8140963" cy="55399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3</a:t>
            </a:r>
            <a:r>
              <a:rPr kumimoji="0" lang="en-US" altLang="zh-CN" sz="2000" b="1"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2000" b="1"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你</a:t>
            </a:r>
            <a:r>
              <a:rPr kumimoji="0" lang="zh-CN" altLang="en-US" sz="20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知道裁判是怎么样判断谁跑的快的吗？和你的判断方法一样吗？</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bldLvl="0" animBg="1"/>
      <p:bldP spid="4" grpId="1" bldLvl="0" animBg="1"/>
      <p:bldP spid="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1426" y="352255"/>
            <a:ext cx="243014" cy="24622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3" name="文本框 22"/>
          <p:cNvSpPr txBox="1"/>
          <p:nvPr/>
        </p:nvSpPr>
        <p:spPr>
          <a:xfrm>
            <a:off x="5099800" y="889813"/>
            <a:ext cx="1005403" cy="338554"/>
          </a:xfrm>
          <a:prstGeom prst="rect">
            <a:avLst/>
          </a:prstGeom>
          <a:noFill/>
          <a:ln w="9525">
            <a:noFill/>
          </a:ln>
        </p:spPr>
        <p:txBody>
          <a:bodyPr wrap="none" anchor="t">
            <a:spAutoFit/>
          </a:bodyPr>
          <a:lstStyle/>
          <a:p>
            <a:r>
              <a:rPr lang="zh-CN" altLang="en-US" sz="1600" dirty="0">
                <a:solidFill>
                  <a:schemeClr val="bg1"/>
                </a:solidFill>
                <a:latin typeface="华文行楷" panose="02010800040101010101" pitchFamily="2" charset="-122"/>
                <a:ea typeface="华文行楷" panose="02010800040101010101" pitchFamily="2" charset="-122"/>
              </a:rPr>
              <a:t>草帽星系</a:t>
            </a:r>
          </a:p>
        </p:txBody>
      </p:sp>
      <p:sp>
        <p:nvSpPr>
          <p:cNvPr id="24" name="文本框 23"/>
          <p:cNvSpPr txBox="1"/>
          <p:nvPr/>
        </p:nvSpPr>
        <p:spPr>
          <a:xfrm>
            <a:off x="5589572" y="2818335"/>
            <a:ext cx="1142524" cy="338554"/>
          </a:xfrm>
          <a:prstGeom prst="rect">
            <a:avLst/>
          </a:prstGeom>
          <a:noFill/>
          <a:ln w="9525">
            <a:noFill/>
          </a:ln>
        </p:spPr>
        <p:txBody>
          <a:bodyPr wrap="square" anchor="t">
            <a:spAutoFit/>
          </a:bodyPr>
          <a:lstStyle/>
          <a:p>
            <a:r>
              <a:rPr lang="zh-CN" altLang="en-US" sz="1600" dirty="0">
                <a:solidFill>
                  <a:schemeClr val="bg1"/>
                </a:solidFill>
                <a:latin typeface="华文行楷" panose="02010800040101010101" pitchFamily="2" charset="-122"/>
                <a:ea typeface="华文行楷" panose="02010800040101010101" pitchFamily="2" charset="-122"/>
              </a:rPr>
              <a:t>仙女星系</a:t>
            </a:r>
          </a:p>
        </p:txBody>
      </p:sp>
      <p:sp>
        <p:nvSpPr>
          <p:cNvPr id="25" name="文本框 24"/>
          <p:cNvSpPr txBox="1"/>
          <p:nvPr/>
        </p:nvSpPr>
        <p:spPr>
          <a:xfrm>
            <a:off x="8204479" y="956310"/>
            <a:ext cx="430887" cy="1118255"/>
          </a:xfrm>
          <a:prstGeom prst="rect">
            <a:avLst/>
          </a:prstGeom>
          <a:noFill/>
          <a:ln w="9525">
            <a:noFill/>
          </a:ln>
        </p:spPr>
        <p:txBody>
          <a:bodyPr vert="eaVert" wrap="none" anchor="t">
            <a:spAutoFit/>
          </a:bodyPr>
          <a:lstStyle/>
          <a:p>
            <a:r>
              <a:rPr lang="zh-CN" altLang="en-US" sz="1600" dirty="0">
                <a:solidFill>
                  <a:schemeClr val="bg1"/>
                </a:solidFill>
                <a:latin typeface="微软雅黑" panose="020B0503020204020204" charset="-122"/>
                <a:ea typeface="微软雅黑" panose="020B0503020204020204" charset="-122"/>
              </a:rPr>
              <a:t>半人马星系</a:t>
            </a:r>
          </a:p>
        </p:txBody>
      </p:sp>
      <p:pic>
        <p:nvPicPr>
          <p:cNvPr id="4" name="图片 3"/>
          <p:cNvPicPr>
            <a:picLocks noChangeAspect="1"/>
          </p:cNvPicPr>
          <p:nvPr/>
        </p:nvPicPr>
        <p:blipFill>
          <a:blip r:embed="rId3"/>
          <a:stretch>
            <a:fillRect/>
          </a:stretch>
        </p:blipFill>
        <p:spPr>
          <a:xfrm>
            <a:off x="5099685" y="889635"/>
            <a:ext cx="2995930" cy="2068195"/>
          </a:xfrm>
          <a:prstGeom prst="rect">
            <a:avLst/>
          </a:prstGeom>
          <a:ln>
            <a:solidFill>
              <a:schemeClr val="bg1"/>
            </a:solidFill>
          </a:ln>
          <a:effectLst>
            <a:glow rad="228600">
              <a:schemeClr val="accent4">
                <a:satMod val="175000"/>
                <a:alpha val="40000"/>
              </a:schemeClr>
            </a:glow>
          </a:effectLst>
        </p:spPr>
      </p:pic>
      <p:sp>
        <p:nvSpPr>
          <p:cNvPr id="7" name="文本框 6"/>
          <p:cNvSpPr txBox="1"/>
          <p:nvPr/>
        </p:nvSpPr>
        <p:spPr>
          <a:xfrm>
            <a:off x="1681480" y="167640"/>
            <a:ext cx="4681855" cy="583565"/>
          </a:xfrm>
          <a:prstGeom prst="rect">
            <a:avLst/>
          </a:prstGeom>
          <a:noFill/>
          <a:ln w="9525">
            <a:noFill/>
          </a:ln>
        </p:spPr>
        <p:txBody>
          <a:bodyPr wrap="square">
            <a:spAutoFit/>
          </a:bodyPr>
          <a:lstStyle/>
          <a:p>
            <a:pPr>
              <a:spcBef>
                <a:spcPct val="50000"/>
              </a:spcBef>
            </a:pPr>
            <a:r>
              <a:rPr lang="zh-CN" altLang="en-US" sz="3200" b="1">
                <a:solidFill>
                  <a:schemeClr val="tx1"/>
                </a:solidFill>
                <a:latin typeface="黑体" panose="02010609060101010101" pitchFamily="2" charset="-122"/>
                <a:ea typeface="黑体" panose="02010609060101010101" pitchFamily="2" charset="-122"/>
              </a:rPr>
              <a:t>比较物体运动快慢的方法</a:t>
            </a:r>
          </a:p>
        </p:txBody>
      </p:sp>
      <p:sp>
        <p:nvSpPr>
          <p:cNvPr id="9" name="文本框 8"/>
          <p:cNvSpPr txBox="1"/>
          <p:nvPr/>
        </p:nvSpPr>
        <p:spPr>
          <a:xfrm>
            <a:off x="305413" y="1011594"/>
            <a:ext cx="4631690" cy="13388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800" b="1" dirty="0">
                <a:solidFill>
                  <a:srgbClr val="007E27"/>
                </a:solidFill>
                <a:latin typeface="微软雅黑" panose="020B0503020204020204" charset="-122"/>
                <a:ea typeface="微软雅黑" panose="020B0503020204020204" charset="-122"/>
                <a:cs typeface="华文楷体" panose="02010600040101010101" pitchFamily="2" charset="-122"/>
                <a:sym typeface="+mn-ea"/>
              </a:rPr>
              <a:t>方法一</a:t>
            </a:r>
            <a:r>
              <a:rPr lang="zh-CN" altLang="en-US" sz="18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：相同时间比较路程的多少（在相同时间内，物体运动路程越多，物体就越快）</a:t>
            </a:r>
            <a:r>
              <a:rPr lang="en-US" altLang="zh-CN" sz="18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1800" b="1" dirty="0">
                <a:solidFill>
                  <a:srgbClr val="00B050"/>
                </a:solidFill>
                <a:latin typeface="华文楷体" panose="02010600040101010101" pitchFamily="2" charset="-122"/>
                <a:ea typeface="华文楷体" panose="02010600040101010101" pitchFamily="2" charset="-122"/>
                <a:cs typeface="华文楷体" panose="02010600040101010101" pitchFamily="2" charset="-122"/>
                <a:sym typeface="+mn-ea"/>
              </a:rPr>
              <a:t>观众的方法</a:t>
            </a:r>
          </a:p>
        </p:txBody>
      </p:sp>
      <p:sp>
        <p:nvSpPr>
          <p:cNvPr id="12" name="文本框 11"/>
          <p:cNvSpPr txBox="1"/>
          <p:nvPr/>
        </p:nvSpPr>
        <p:spPr>
          <a:xfrm>
            <a:off x="3788232" y="3218219"/>
            <a:ext cx="4631690" cy="13388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lang="zh-CN" altLang="en-US" sz="1800" b="1" dirty="0">
                <a:solidFill>
                  <a:srgbClr val="007E27"/>
                </a:solidFill>
                <a:latin typeface="微软雅黑" panose="020B0503020204020204" charset="-122"/>
                <a:ea typeface="微软雅黑" panose="020B0503020204020204" charset="-122"/>
                <a:cs typeface="幼圆" panose="02010509060101010101" pitchFamily="49" charset="-122"/>
                <a:sym typeface="+mn-ea"/>
              </a:rPr>
              <a:t>方法二</a:t>
            </a:r>
            <a:r>
              <a:rPr lang="zh-CN" altLang="en-US"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1800" b="1" dirty="0">
                <a:solidFill>
                  <a:schemeClr val="tx1"/>
                </a:solidFill>
                <a:latin typeface="华文楷体" panose="02010600040101010101" pitchFamily="2" charset="-122"/>
                <a:ea typeface="华文楷体" panose="02010600040101010101" pitchFamily="2" charset="-122"/>
                <a:cs typeface="幼圆" panose="02010509060101010101" pitchFamily="49" charset="-122"/>
                <a:sym typeface="+mn-ea"/>
              </a:rPr>
              <a:t>相同路程比较时间的长短（在相同路程内，物体运动时间越短，物体就越快）</a:t>
            </a:r>
            <a:r>
              <a:rPr lang="en-US" altLang="zh-CN" sz="1800" dirty="0">
                <a:solidFill>
                  <a:schemeClr val="tx1"/>
                </a:solidFill>
                <a:latin typeface="微软雅黑" panose="020B0503020204020204" charset="-122"/>
                <a:ea typeface="微软雅黑" panose="020B0503020204020204" charset="-122"/>
                <a:cs typeface="幼圆" panose="02010509060101010101" pitchFamily="49" charset="-122"/>
                <a:sym typeface="+mn-ea"/>
              </a:rPr>
              <a:t>——————</a:t>
            </a:r>
            <a:r>
              <a:rPr lang="zh-CN" altLang="en-US" sz="1800" b="1" dirty="0">
                <a:solidFill>
                  <a:srgbClr val="00B050"/>
                </a:solidFill>
                <a:latin typeface="幼圆" panose="02010509060101010101" pitchFamily="49" charset="-122"/>
                <a:ea typeface="幼圆" panose="02010509060101010101" pitchFamily="49" charset="-122"/>
                <a:cs typeface="幼圆" panose="02010509060101010101" pitchFamily="49" charset="-122"/>
                <a:sym typeface="+mn-ea"/>
              </a:rPr>
              <a:t>裁判的方法</a:t>
            </a:r>
          </a:p>
        </p:txBody>
      </p:sp>
      <p:pic>
        <p:nvPicPr>
          <p:cNvPr id="13" name="图片 12"/>
          <p:cNvPicPr>
            <a:picLocks noChangeAspect="1"/>
          </p:cNvPicPr>
          <p:nvPr/>
        </p:nvPicPr>
        <p:blipFill>
          <a:blip r:embed="rId4"/>
          <a:srcRect b="11696"/>
          <a:stretch>
            <a:fillRect/>
          </a:stretch>
        </p:blipFill>
        <p:spPr>
          <a:xfrm>
            <a:off x="381000" y="2797175"/>
            <a:ext cx="3044190" cy="1893570"/>
          </a:xfrm>
          <a:prstGeom prst="roundRect">
            <a:avLst/>
          </a:prstGeom>
          <a:ln>
            <a:solidFill>
              <a:schemeClr val="bg1"/>
            </a:solidFill>
          </a:ln>
          <a:effectLst>
            <a:glow rad="228600">
              <a:schemeClr val="accent4">
                <a:satMod val="175000"/>
                <a:alpha val="40000"/>
              </a:schemeClr>
            </a:glow>
          </a:effectLst>
        </p:spPr>
      </p:pic>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9" name="文本框 8"/>
          <p:cNvSpPr txBox="1"/>
          <p:nvPr/>
        </p:nvSpPr>
        <p:spPr>
          <a:xfrm>
            <a:off x="717550" y="492125"/>
            <a:ext cx="656590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dirty="0">
                <a:ln>
                  <a:noFill/>
                </a:ln>
                <a:solidFill>
                  <a:srgbClr val="00000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以上两种比较快慢的方法有什么共同点？</a:t>
            </a:r>
          </a:p>
        </p:txBody>
      </p:sp>
      <p:sp>
        <p:nvSpPr>
          <p:cNvPr id="10" name="文本框 9"/>
          <p:cNvSpPr txBox="1"/>
          <p:nvPr/>
        </p:nvSpPr>
        <p:spPr>
          <a:xfrm>
            <a:off x="937260" y="1405890"/>
            <a:ext cx="3566160" cy="397510"/>
          </a:xfrm>
          <a:prstGeom prst="rect">
            <a:avLst/>
          </a:prstGeom>
          <a:solidFill>
            <a:schemeClr val="accent4">
              <a:lumMod val="60000"/>
              <a:lumOff val="40000"/>
            </a:schemeClr>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20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Arial" panose="020B0604020202020204"/>
              </a:rPr>
              <a:t>都涉及到了两个量</a:t>
            </a:r>
            <a:r>
              <a:rPr kumimoji="0" lang="zh-CN" altLang="en-US" sz="20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时间与路程</a:t>
            </a:r>
          </a:p>
        </p:txBody>
      </p:sp>
      <p:sp>
        <p:nvSpPr>
          <p:cNvPr id="12" name="文本框 11"/>
          <p:cNvSpPr txBox="1"/>
          <p:nvPr/>
        </p:nvSpPr>
        <p:spPr>
          <a:xfrm>
            <a:off x="5288915" y="1984375"/>
            <a:ext cx="3566160" cy="705485"/>
          </a:xfrm>
          <a:prstGeom prst="rect">
            <a:avLst/>
          </a:prstGeom>
          <a:solidFill>
            <a:srgbClr val="007E2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20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Arial" panose="020B0604020202020204"/>
              </a:rPr>
              <a:t>结论：说明物体的运动快慢必须考虑</a:t>
            </a:r>
            <a:r>
              <a:rPr kumimoji="0" lang="zh-CN" altLang="en-US" sz="20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时间与路程</a:t>
            </a:r>
            <a:r>
              <a:rPr kumimoji="0" lang="zh-CN" altLang="en-US" sz="20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Arial" panose="020B0604020202020204"/>
              </a:rPr>
              <a:t>两个物理量</a:t>
            </a:r>
          </a:p>
        </p:txBody>
      </p:sp>
      <p:sp>
        <p:nvSpPr>
          <p:cNvPr id="13" name="下箭头 12"/>
          <p:cNvSpPr/>
          <p:nvPr/>
        </p:nvSpPr>
        <p:spPr>
          <a:xfrm rot="17940000">
            <a:off x="4592955" y="1646417"/>
            <a:ext cx="648970" cy="489862"/>
          </a:xfrm>
          <a:prstGeom prst="downArrow">
            <a:avLst/>
          </a:prstGeom>
          <a:solidFill>
            <a:srgbClr val="00B05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0" name="文本框 19"/>
          <p:cNvSpPr txBox="1"/>
          <p:nvPr/>
        </p:nvSpPr>
        <p:spPr>
          <a:xfrm>
            <a:off x="193675" y="2894330"/>
            <a:ext cx="8577580" cy="397510"/>
          </a:xfrm>
          <a:prstGeom prst="rect">
            <a:avLst/>
          </a:prstGeom>
          <a:noFill/>
          <a:ln w="12700" cap="flat">
            <a:noFill/>
            <a:miter lim="400000"/>
          </a:ln>
          <a:extLst>
            <a:ext uri="{909E8E84-426E-40DD-AFC4-6F175D3DCCD1}">
              <a14:hiddenFill xmlns:a14="http://schemas.microsoft.com/office/drawing/2010/main" xmlns="">
                <a:solidFill>
                  <a:srgbClr val="FFC0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dirty="0">
                <a:ln>
                  <a:noFill/>
                </a:ln>
                <a:solidFill>
                  <a:schemeClr val="tx1"/>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如若在路程不相同和运动时间不相同的情况下怎么比较物体运动的快慢呢？</a:t>
            </a:r>
          </a:p>
        </p:txBody>
      </p:sp>
      <p:sp>
        <p:nvSpPr>
          <p:cNvPr id="21" name="文本框 20"/>
          <p:cNvSpPr txBox="1"/>
          <p:nvPr/>
        </p:nvSpPr>
        <p:spPr>
          <a:xfrm>
            <a:off x="373380" y="3550285"/>
            <a:ext cx="8397240" cy="858374"/>
          </a:xfrm>
          <a:prstGeom prst="rect">
            <a:avLst/>
          </a:prstGeom>
          <a:noFill/>
          <a:ln w="12700" cap="flat">
            <a:noFill/>
            <a:miter lim="400000"/>
          </a:ln>
          <a:extLst>
            <a:ext uri="{909E8E84-426E-40DD-AFC4-6F175D3DCCD1}">
              <a14:hiddenFill xmlns:a14="http://schemas.microsoft.com/office/drawing/2010/main" xmlns="">
                <a:solidFill>
                  <a:srgbClr val="FFC0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如：校运会上，张芳芳同学参加短跑</a:t>
            </a:r>
            <a:r>
              <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100</a:t>
            </a:r>
            <a:r>
              <a:rPr kumimoji="0" lang="zh-CN" altLang="en-US"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米花了</a:t>
            </a:r>
            <a:r>
              <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20s</a:t>
            </a:r>
            <a:r>
              <a:rPr kumimoji="0" lang="zh-CN" altLang="en-US"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，李宁宁同学参加</a:t>
            </a:r>
            <a:r>
              <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1000</a:t>
            </a:r>
            <a:r>
              <a:rPr kumimoji="0" lang="zh-CN" altLang="en-US"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米长跑花了</a:t>
            </a:r>
            <a:r>
              <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4min</a:t>
            </a:r>
            <a:r>
              <a:rPr kumimoji="0" lang="zh-CN" altLang="en-US"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，怎么比较两位同学谁跑得快呢？</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amond(in)">
                                      <p:cBhvr>
                                        <p:cTn id="16" dur="2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diamond(in)">
                                      <p:cBhvr>
                                        <p:cTn id="3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20" grpId="0" bldLvl="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1426" y="352255"/>
            <a:ext cx="243014" cy="24622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2</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 name="文本框 1"/>
          <p:cNvSpPr txBox="1"/>
          <p:nvPr/>
        </p:nvSpPr>
        <p:spPr>
          <a:xfrm>
            <a:off x="644525" y="245110"/>
            <a:ext cx="1773555" cy="460375"/>
          </a:xfrm>
          <a:prstGeom prst="rect">
            <a:avLst/>
          </a:prstGeom>
          <a:noFill/>
        </p:spPr>
        <p:txBody>
          <a:bodyPr wrap="square" rtlCol="0" anchor="t">
            <a:spAutoFit/>
            <a:scene3d>
              <a:camera prst="orthographicFront"/>
              <a:lightRig rig="threePt" dir="t"/>
            </a:scene3d>
          </a:bodyPr>
          <a:lstStyle/>
          <a:p>
            <a:r>
              <a:rPr lang="zh-CN" altLang="en-US" sz="2400" b="1" noProof="1">
                <a:solidFill>
                  <a:schemeClr val="tx1"/>
                </a:solidFill>
                <a:latin typeface="微软雅黑" panose="020B0503020204020204" charset="-122"/>
                <a:ea typeface="微软雅黑" panose="020B0503020204020204" charset="-122"/>
                <a:cs typeface="+mn-cs"/>
              </a:rPr>
              <a:t>运动的快慢</a:t>
            </a:r>
          </a:p>
        </p:txBody>
      </p:sp>
      <p:sp>
        <p:nvSpPr>
          <p:cNvPr id="4" name="文本框 3"/>
          <p:cNvSpPr txBox="1"/>
          <p:nvPr/>
        </p:nvSpPr>
        <p:spPr>
          <a:xfrm>
            <a:off x="3509645" y="705485"/>
            <a:ext cx="1201420" cy="521970"/>
          </a:xfrm>
          <a:prstGeom prst="rect">
            <a:avLst/>
          </a:prstGeom>
          <a:noFill/>
        </p:spPr>
        <p:txBody>
          <a:bodyPr wrap="square" rtlCol="0" anchor="t">
            <a:spAutoFit/>
            <a:scene3d>
              <a:camera prst="orthographicFront"/>
              <a:lightRig rig="threePt" dir="t"/>
            </a:scene3d>
          </a:bodyPr>
          <a:lstStyle/>
          <a:p>
            <a:r>
              <a:rPr lang="zh-CN" altLang="en-US" sz="2800" b="1" noProof="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速   度</a:t>
            </a:r>
          </a:p>
        </p:txBody>
      </p:sp>
      <p:sp>
        <p:nvSpPr>
          <p:cNvPr id="7" name="文本框 6"/>
          <p:cNvSpPr txBox="1"/>
          <p:nvPr/>
        </p:nvSpPr>
        <p:spPr>
          <a:xfrm>
            <a:off x="381000" y="1209352"/>
            <a:ext cx="8439785" cy="969496"/>
          </a:xfrm>
          <a:prstGeom prst="rect">
            <a:avLst/>
          </a:prstGeom>
          <a:noFill/>
        </p:spPr>
        <p:txBody>
          <a:bodyPr wrap="square" rtlCol="0" anchor="t">
            <a:spAutoFit/>
            <a:scene3d>
              <a:camera prst="orthographicFront"/>
              <a:lightRig rig="threePt" dir="t"/>
            </a:scene3d>
          </a:bodyPr>
          <a:lstStyle/>
          <a:p>
            <a:pPr>
              <a:lnSpc>
                <a:spcPct val="150000"/>
              </a:lnSpc>
            </a:pPr>
            <a:r>
              <a:rPr lang="zh-CN" altLang="en-US" sz="1800" b="1" noProof="1">
                <a:solidFill>
                  <a:schemeClr val="tx1"/>
                </a:solidFill>
                <a:latin typeface="微软雅黑" panose="020B0503020204020204" charset="-122"/>
                <a:ea typeface="微软雅黑" panose="020B0503020204020204" charset="-122"/>
                <a:cs typeface="+mn-cs"/>
              </a:rPr>
              <a:t>定义：</a:t>
            </a:r>
            <a:r>
              <a:rPr lang="zh-CN" altLang="en-US" sz="1800" noProof="1">
                <a:solidFill>
                  <a:schemeClr val="tx1"/>
                </a:solidFill>
                <a:latin typeface="微软雅黑" panose="020B0503020204020204" charset="-122"/>
                <a:ea typeface="微软雅黑" panose="020B0503020204020204" charset="-122"/>
                <a:cs typeface="+mn-cs"/>
              </a:rPr>
              <a:t>在物理学中把一段时间内通过的</a:t>
            </a:r>
            <a:r>
              <a:rPr lang="zh-CN" altLang="en-US" sz="2000" b="1" noProof="1">
                <a:solidFill>
                  <a:srgbClr val="000000"/>
                </a:solidFill>
                <a:latin typeface="微软雅黑" panose="020B0503020204020204" charset="-122"/>
                <a:ea typeface="微软雅黑" panose="020B0503020204020204" charset="-122"/>
                <a:cs typeface="+mn-cs"/>
              </a:rPr>
              <a:t>路程</a:t>
            </a:r>
            <a:r>
              <a:rPr lang="zh-CN" altLang="en-US" sz="1800" noProof="1">
                <a:solidFill>
                  <a:schemeClr val="tx1"/>
                </a:solidFill>
                <a:latin typeface="微软雅黑" panose="020B0503020204020204" charset="-122"/>
                <a:ea typeface="微软雅黑" panose="020B0503020204020204" charset="-122"/>
                <a:cs typeface="+mn-cs"/>
              </a:rPr>
              <a:t>与通过这段路程所用</a:t>
            </a:r>
            <a:r>
              <a:rPr lang="zh-CN" altLang="en-US" sz="2000" b="1" noProof="1">
                <a:solidFill>
                  <a:srgbClr val="000000"/>
                </a:solidFill>
                <a:latin typeface="微软雅黑" panose="020B0503020204020204" charset="-122"/>
                <a:ea typeface="微软雅黑" panose="020B0503020204020204" charset="-122"/>
                <a:cs typeface="+mn-cs"/>
              </a:rPr>
              <a:t>时间</a:t>
            </a:r>
            <a:r>
              <a:rPr lang="zh-CN" altLang="en-US" sz="1800" noProof="1">
                <a:solidFill>
                  <a:schemeClr val="tx1"/>
                </a:solidFill>
                <a:latin typeface="微软雅黑" panose="020B0503020204020204" charset="-122"/>
                <a:ea typeface="微软雅黑" panose="020B0503020204020204" charset="-122"/>
                <a:cs typeface="+mn-cs"/>
              </a:rPr>
              <a:t>的</a:t>
            </a:r>
            <a:r>
              <a:rPr lang="zh-CN" altLang="en-US" sz="1800" b="1" noProof="1">
                <a:solidFill>
                  <a:srgbClr val="C00000"/>
                </a:solidFill>
                <a:latin typeface="微软雅黑" panose="020B0503020204020204" charset="-122"/>
                <a:ea typeface="微软雅黑" panose="020B0503020204020204" charset="-122"/>
                <a:cs typeface="+mn-cs"/>
              </a:rPr>
              <a:t>比</a:t>
            </a:r>
            <a:r>
              <a:rPr lang="zh-CN" altLang="en-US" sz="1800" noProof="1">
                <a:solidFill>
                  <a:schemeClr val="tx1"/>
                </a:solidFill>
                <a:latin typeface="微软雅黑" panose="020B0503020204020204" charset="-122"/>
                <a:ea typeface="微软雅黑" panose="020B0503020204020204" charset="-122"/>
                <a:cs typeface="+mn-cs"/>
              </a:rPr>
              <a:t>叫</a:t>
            </a:r>
            <a:r>
              <a:rPr lang="zh-CN" altLang="en-US" sz="1800" b="1" noProof="1">
                <a:solidFill>
                  <a:srgbClr val="FF0000"/>
                </a:solidFill>
                <a:latin typeface="微软雅黑" panose="020B0503020204020204" charset="-122"/>
                <a:ea typeface="微软雅黑" panose="020B0503020204020204" charset="-122"/>
                <a:cs typeface="+mn-cs"/>
              </a:rPr>
              <a:t>速度 </a:t>
            </a:r>
            <a:r>
              <a:rPr lang="zh-CN" altLang="en-US" sz="1800" noProof="1">
                <a:solidFill>
                  <a:srgbClr val="FF0000"/>
                </a:solidFill>
                <a:latin typeface="微软雅黑" panose="020B0503020204020204" charset="-122"/>
                <a:ea typeface="微软雅黑" panose="020B0503020204020204" charset="-122"/>
                <a:cs typeface="+mn-cs"/>
              </a:rPr>
              <a:t> </a:t>
            </a:r>
          </a:p>
          <a:p>
            <a:pPr>
              <a:lnSpc>
                <a:spcPct val="150000"/>
              </a:lnSpc>
            </a:pPr>
            <a:r>
              <a:rPr lang="zh-CN" altLang="en-US" sz="1800" noProof="1">
                <a:solidFill>
                  <a:srgbClr val="FF0000"/>
                </a:solidFill>
                <a:latin typeface="微软雅黑" panose="020B0503020204020204" charset="-122"/>
                <a:ea typeface="微软雅黑" panose="020B0503020204020204" charset="-122"/>
                <a:cs typeface="+mn-cs"/>
              </a:rPr>
              <a:t>       </a:t>
            </a:r>
            <a:r>
              <a:rPr lang="zh-CN" altLang="en-US" sz="1600" b="1" noProof="1">
                <a:solidFill>
                  <a:srgbClr val="000000"/>
                </a:solidFill>
                <a:latin typeface="微软雅黑" panose="020B0503020204020204" charset="-122"/>
                <a:ea typeface="微软雅黑" panose="020B0503020204020204" charset="-122"/>
                <a:cs typeface="+mn-cs"/>
              </a:rPr>
              <a:t>（用符号</a:t>
            </a:r>
            <a:r>
              <a:rPr lang="en-US" altLang="zh-CN" sz="1600" b="1" noProof="1">
                <a:solidFill>
                  <a:srgbClr val="000000"/>
                </a:solidFill>
                <a:latin typeface="微软雅黑" panose="020B0503020204020204" charset="-122"/>
                <a:ea typeface="微软雅黑" panose="020B0503020204020204" charset="-122"/>
                <a:cs typeface="+mn-cs"/>
              </a:rPr>
              <a:t>v</a:t>
            </a:r>
            <a:r>
              <a:rPr lang="zh-CN" altLang="en-US" sz="1600" b="1" noProof="1">
                <a:solidFill>
                  <a:srgbClr val="000000"/>
                </a:solidFill>
                <a:latin typeface="微软雅黑" panose="020B0503020204020204" charset="-122"/>
                <a:ea typeface="微软雅黑" panose="020B0503020204020204" charset="-122"/>
                <a:cs typeface="+mn-cs"/>
              </a:rPr>
              <a:t>表示）</a:t>
            </a:r>
          </a:p>
        </p:txBody>
      </p:sp>
      <p:sp>
        <p:nvSpPr>
          <p:cNvPr id="11" name="文本框 10"/>
          <p:cNvSpPr txBox="1"/>
          <p:nvPr/>
        </p:nvSpPr>
        <p:spPr>
          <a:xfrm>
            <a:off x="393700" y="2155190"/>
            <a:ext cx="6555639"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chemeClr val="tx1"/>
                </a:solidFill>
                <a:latin typeface="微软雅黑" panose="020B0503020204020204" charset="-122"/>
                <a:ea typeface="微软雅黑" panose="020B0503020204020204" charset="-122"/>
                <a:cs typeface="+mn-cs"/>
                <a:sym typeface="+mn-ea"/>
              </a:rPr>
              <a:t>意义：</a:t>
            </a:r>
            <a:r>
              <a:rPr lang="zh-CN" altLang="en-US" sz="1800" dirty="0">
                <a:solidFill>
                  <a:schemeClr val="tx1"/>
                </a:solidFill>
                <a:latin typeface="微软雅黑" panose="020B0503020204020204" charset="-122"/>
                <a:ea typeface="微软雅黑" panose="020B0503020204020204" charset="-122"/>
                <a:cs typeface="+mn-cs"/>
                <a:sym typeface="+mn-ea"/>
              </a:rPr>
              <a:t>表示物体</a:t>
            </a:r>
            <a:r>
              <a:rPr lang="zh-CN" altLang="en-US" sz="18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运动快慢</a:t>
            </a:r>
            <a:r>
              <a:rPr lang="zh-CN" altLang="en-US" sz="1800" dirty="0">
                <a:solidFill>
                  <a:srgbClr val="000000"/>
                </a:solidFill>
                <a:latin typeface="微软雅黑" panose="020B0503020204020204" charset="-122"/>
                <a:ea typeface="微软雅黑" panose="020B0503020204020204" charset="-122"/>
                <a:cs typeface="+mn-cs"/>
                <a:sym typeface="+mn-ea"/>
              </a:rPr>
              <a:t>的物理量</a:t>
            </a:r>
            <a:r>
              <a:rPr lang="zh-CN" altLang="en-US" sz="1800" dirty="0">
                <a:solidFill>
                  <a:schemeClr val="tx1"/>
                </a:solidFill>
                <a:latin typeface="微软雅黑" panose="020B0503020204020204" charset="-122"/>
                <a:ea typeface="微软雅黑" panose="020B0503020204020204" charset="-122"/>
                <a:cs typeface="+mn-cs"/>
                <a:sym typeface="+mn-ea"/>
              </a:rPr>
              <a:t>，速度越大，物体运动越快。</a:t>
            </a:r>
          </a:p>
        </p:txBody>
      </p:sp>
      <p:sp>
        <p:nvSpPr>
          <p:cNvPr id="16" name="文本框 15"/>
          <p:cNvSpPr txBox="1"/>
          <p:nvPr/>
        </p:nvSpPr>
        <p:spPr>
          <a:xfrm>
            <a:off x="257810" y="2757656"/>
            <a:ext cx="1690370" cy="36703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chemeClr val="bg1"/>
                </a:solidFill>
                <a:latin typeface="微软雅黑" panose="020B0503020204020204" charset="-122"/>
                <a:ea typeface="微软雅黑" panose="020B0503020204020204" charset="-122"/>
                <a:cs typeface="+mn-cs"/>
                <a:sym typeface="+mn-ea"/>
              </a:rPr>
              <a:t>速度的计算公式</a:t>
            </a:r>
          </a:p>
        </p:txBody>
      </p:sp>
      <p:grpSp>
        <p:nvGrpSpPr>
          <p:cNvPr id="64" name="组合 63"/>
          <p:cNvGrpSpPr/>
          <p:nvPr/>
        </p:nvGrpSpPr>
        <p:grpSpPr>
          <a:xfrm>
            <a:off x="2169160" y="2959100"/>
            <a:ext cx="4196080" cy="1069340"/>
            <a:chOff x="3416" y="4660"/>
            <a:chExt cx="6608" cy="1684"/>
          </a:xfrm>
        </p:grpSpPr>
        <p:grpSp>
          <p:nvGrpSpPr>
            <p:cNvPr id="45" name="组合 44"/>
            <p:cNvGrpSpPr/>
            <p:nvPr/>
          </p:nvGrpSpPr>
          <p:grpSpPr>
            <a:xfrm>
              <a:off x="8318" y="4660"/>
              <a:ext cx="1706" cy="1685"/>
              <a:chOff x="2174" y="5055"/>
              <a:chExt cx="1706" cy="1685"/>
            </a:xfrm>
          </p:grpSpPr>
          <p:sp>
            <p:nvSpPr>
              <p:cNvPr id="40" name="文本框 39"/>
              <p:cNvSpPr txBox="1"/>
              <p:nvPr/>
            </p:nvSpPr>
            <p:spPr>
              <a:xfrm>
                <a:off x="3166" y="5055"/>
                <a:ext cx="44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s</a:t>
                </a:r>
              </a:p>
            </p:txBody>
          </p:sp>
          <p:grpSp>
            <p:nvGrpSpPr>
              <p:cNvPr id="44" name="组合 43"/>
              <p:cNvGrpSpPr/>
              <p:nvPr/>
            </p:nvGrpSpPr>
            <p:grpSpPr>
              <a:xfrm>
                <a:off x="2174" y="5462"/>
                <a:ext cx="1706" cy="1279"/>
                <a:chOff x="2203" y="5447"/>
                <a:chExt cx="1706" cy="1279"/>
              </a:xfrm>
            </p:grpSpPr>
            <p:sp>
              <p:nvSpPr>
                <p:cNvPr id="41" name="文本框 40"/>
                <p:cNvSpPr txBox="1"/>
                <p:nvPr/>
              </p:nvSpPr>
              <p:spPr>
                <a:xfrm>
                  <a:off x="2203" y="5447"/>
                  <a:ext cx="1404"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v=</a:t>
                  </a:r>
                </a:p>
              </p:txBody>
            </p:sp>
            <p:sp>
              <p:nvSpPr>
                <p:cNvPr id="42" name="文本框 41"/>
                <p:cNvSpPr txBox="1"/>
                <p:nvPr/>
              </p:nvSpPr>
              <p:spPr>
                <a:xfrm>
                  <a:off x="3232" y="5810"/>
                  <a:ext cx="44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t</a:t>
                  </a:r>
                </a:p>
              </p:txBody>
            </p:sp>
            <p:sp>
              <p:nvSpPr>
                <p:cNvPr id="43" name="直接连接符 42"/>
                <p:cNvSpPr/>
                <p:nvPr/>
              </p:nvSpPr>
              <p:spPr>
                <a:xfrm>
                  <a:off x="3103" y="5940"/>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grpSp>
        </p:grpSp>
        <p:grpSp>
          <p:nvGrpSpPr>
            <p:cNvPr id="50" name="组合 49"/>
            <p:cNvGrpSpPr/>
            <p:nvPr/>
          </p:nvGrpSpPr>
          <p:grpSpPr>
            <a:xfrm>
              <a:off x="3416" y="4845"/>
              <a:ext cx="2661" cy="1360"/>
              <a:chOff x="828" y="5500"/>
              <a:chExt cx="2661" cy="1360"/>
            </a:xfrm>
          </p:grpSpPr>
          <p:sp>
            <p:nvSpPr>
              <p:cNvPr id="46" name="文本框 45"/>
              <p:cNvSpPr txBox="1"/>
              <p:nvPr/>
            </p:nvSpPr>
            <p:spPr>
              <a:xfrm>
                <a:off x="828" y="5858"/>
                <a:ext cx="1136" cy="578"/>
              </a:xfrm>
              <a:prstGeom prst="rect">
                <a:avLst/>
              </a:prstGeom>
              <a:solidFill>
                <a:srgbClr val="00B0F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chemeClr val="bg1"/>
                    </a:solidFill>
                    <a:latin typeface="微软雅黑" panose="020B0503020204020204" charset="-122"/>
                    <a:ea typeface="微软雅黑" panose="020B0503020204020204" charset="-122"/>
                    <a:cs typeface="+mn-cs"/>
                    <a:sym typeface="+mn-ea"/>
                  </a:rPr>
                  <a:t>速度</a:t>
                </a:r>
                <a:r>
                  <a:rPr lang="en-US" altLang="zh-CN" sz="1800" b="1" dirty="0">
                    <a:solidFill>
                      <a:schemeClr val="bg1"/>
                    </a:solidFill>
                    <a:latin typeface="微软雅黑" panose="020B0503020204020204" charset="-122"/>
                    <a:ea typeface="微软雅黑" panose="020B0503020204020204" charset="-122"/>
                    <a:cs typeface="+mn-cs"/>
                    <a:sym typeface="+mn-ea"/>
                  </a:rPr>
                  <a:t>=</a:t>
                </a:r>
                <a:endParaRPr kumimoji="0" lang="en-US" altLang="zh-CN" sz="18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mn-cs"/>
                  <a:sym typeface="+mn-ea"/>
                </a:endParaRPr>
              </a:p>
            </p:txBody>
          </p:sp>
          <p:sp>
            <p:nvSpPr>
              <p:cNvPr id="47" name="直接连接符 46"/>
              <p:cNvSpPr/>
              <p:nvPr/>
            </p:nvSpPr>
            <p:spPr>
              <a:xfrm>
                <a:off x="2009" y="6163"/>
                <a:ext cx="1480" cy="2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sp>
          <p:sp>
            <p:nvSpPr>
              <p:cNvPr id="48" name="文本框 47"/>
              <p:cNvSpPr txBox="1"/>
              <p:nvPr/>
            </p:nvSpPr>
            <p:spPr>
              <a:xfrm>
                <a:off x="2372" y="5500"/>
                <a:ext cx="862" cy="578"/>
              </a:xfrm>
              <a:prstGeom prst="rect">
                <a:avLst/>
              </a:prstGeom>
              <a:solidFill>
                <a:srgbClr val="7D91A9"/>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solidFill>
                      <a:schemeClr val="bg1"/>
                    </a:solidFill>
                    <a:latin typeface="微软雅黑" panose="020B0503020204020204" charset="-122"/>
                    <a:ea typeface="微软雅黑" panose="020B0503020204020204" charset="-122"/>
                    <a:cs typeface="+mn-cs"/>
                    <a:sym typeface="+mn-ea"/>
                  </a:rPr>
                  <a:t>路程</a:t>
                </a:r>
                <a:endParaRPr kumimoji="0" lang="zh-CN" altLang="en-US" sz="18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mn-cs"/>
                  <a:sym typeface="+mn-ea"/>
                </a:endParaRPr>
              </a:p>
            </p:txBody>
          </p:sp>
          <p:sp>
            <p:nvSpPr>
              <p:cNvPr id="49" name="文本框 48"/>
              <p:cNvSpPr txBox="1"/>
              <p:nvPr/>
            </p:nvSpPr>
            <p:spPr>
              <a:xfrm>
                <a:off x="2372" y="6282"/>
                <a:ext cx="862" cy="578"/>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solidFill>
                      <a:schemeClr val="bg1"/>
                    </a:solidFill>
                    <a:latin typeface="微软雅黑" panose="020B0503020204020204" charset="-122"/>
                    <a:ea typeface="微软雅黑" panose="020B0503020204020204" charset="-122"/>
                    <a:cs typeface="+mn-cs"/>
                    <a:sym typeface="+mn-ea"/>
                  </a:rPr>
                  <a:t>时间</a:t>
                </a:r>
                <a:endParaRPr kumimoji="0" lang="zh-CN" altLang="en-US" sz="18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mn-cs"/>
                  <a:sym typeface="+mn-ea"/>
                </a:endParaRPr>
              </a:p>
            </p:txBody>
          </p:sp>
        </p:grpSp>
        <p:sp>
          <p:nvSpPr>
            <p:cNvPr id="51" name="右箭头 50"/>
            <p:cNvSpPr/>
            <p:nvPr/>
          </p:nvSpPr>
          <p:spPr>
            <a:xfrm>
              <a:off x="6572" y="5336"/>
              <a:ext cx="1275" cy="394"/>
            </a:xfrm>
            <a:prstGeom prst="rightArrow">
              <a:avLst/>
            </a:prstGeom>
            <a:solidFill>
              <a:schemeClr val="tx1">
                <a:lumMod val="95000"/>
                <a:lumOff val="5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52" name="文本框 51"/>
          <p:cNvSpPr txBox="1"/>
          <p:nvPr/>
        </p:nvSpPr>
        <p:spPr>
          <a:xfrm>
            <a:off x="644525" y="3274060"/>
            <a:ext cx="115887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定义式</a:t>
            </a:r>
          </a:p>
        </p:txBody>
      </p:sp>
      <p:sp>
        <p:nvSpPr>
          <p:cNvPr id="54" name="文本框 53"/>
          <p:cNvSpPr txBox="1"/>
          <p:nvPr/>
        </p:nvSpPr>
        <p:spPr>
          <a:xfrm>
            <a:off x="644525" y="4170045"/>
            <a:ext cx="115887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变形式</a:t>
            </a:r>
          </a:p>
        </p:txBody>
      </p:sp>
      <p:grpSp>
        <p:nvGrpSpPr>
          <p:cNvPr id="58" name="组合 57"/>
          <p:cNvGrpSpPr/>
          <p:nvPr/>
        </p:nvGrpSpPr>
        <p:grpSpPr>
          <a:xfrm>
            <a:off x="2123440" y="3971290"/>
            <a:ext cx="3560445" cy="904240"/>
            <a:chOff x="3344" y="6254"/>
            <a:chExt cx="5607" cy="1424"/>
          </a:xfrm>
        </p:grpSpPr>
        <p:sp>
          <p:nvSpPr>
            <p:cNvPr id="10264" name="文本框 10263"/>
            <p:cNvSpPr txBox="1"/>
            <p:nvPr/>
          </p:nvSpPr>
          <p:spPr>
            <a:xfrm>
              <a:off x="3344" y="6495"/>
              <a:ext cx="1905" cy="1016"/>
            </a:xfrm>
            <a:prstGeom prst="rect">
              <a:avLst/>
            </a:prstGeom>
            <a:noFill/>
            <a:ln w="9525">
              <a:noFill/>
            </a:ln>
          </p:spPr>
          <p:txBody>
            <a:bodyPr wrap="none" anchor="t">
              <a:spAutoFit/>
            </a:bodyPr>
            <a:lstStyle/>
            <a:p>
              <a:r>
                <a:rPr lang="en-US" altLang="zh-CN" sz="3600" b="1" dirty="0">
                  <a:solidFill>
                    <a:srgbClr val="000000"/>
                  </a:solidFill>
                  <a:latin typeface="微软雅黑" panose="020B0503020204020204" charset="-122"/>
                  <a:ea typeface="微软雅黑" panose="020B0503020204020204" charset="-122"/>
                </a:rPr>
                <a:t>s=</a:t>
              </a:r>
              <a:r>
                <a:rPr lang="en-US" altLang="zh-CN" sz="3600" b="1" dirty="0" err="1">
                  <a:solidFill>
                    <a:srgbClr val="000000"/>
                  </a:solidFill>
                  <a:latin typeface="微软雅黑" panose="020B0503020204020204" charset="-122"/>
                  <a:ea typeface="微软雅黑" panose="020B0503020204020204" charset="-122"/>
                </a:rPr>
                <a:t>vt</a:t>
              </a:r>
              <a:endParaRPr lang="en-US" altLang="zh-CN" sz="3600" b="1" dirty="0">
                <a:solidFill>
                  <a:srgbClr val="000000"/>
                </a:solidFill>
                <a:latin typeface="微软雅黑" panose="020B0503020204020204" charset="-122"/>
                <a:ea typeface="微软雅黑" panose="020B0503020204020204" charset="-122"/>
              </a:endParaRPr>
            </a:p>
          </p:txBody>
        </p:sp>
        <p:grpSp>
          <p:nvGrpSpPr>
            <p:cNvPr id="57" name="组合 56"/>
            <p:cNvGrpSpPr/>
            <p:nvPr/>
          </p:nvGrpSpPr>
          <p:grpSpPr>
            <a:xfrm>
              <a:off x="7201" y="6254"/>
              <a:ext cx="1750" cy="1424"/>
              <a:chOff x="7201" y="6254"/>
              <a:chExt cx="1750" cy="1424"/>
            </a:xfrm>
          </p:grpSpPr>
          <p:sp>
            <p:nvSpPr>
              <p:cNvPr id="10262" name="文本框 10261"/>
              <p:cNvSpPr txBox="1"/>
              <p:nvPr/>
            </p:nvSpPr>
            <p:spPr>
              <a:xfrm>
                <a:off x="8135" y="6254"/>
                <a:ext cx="604" cy="919"/>
              </a:xfrm>
              <a:prstGeom prst="rect">
                <a:avLst/>
              </a:prstGeom>
              <a:noFill/>
              <a:ln w="9525">
                <a:noFill/>
              </a:ln>
            </p:spPr>
            <p:txBody>
              <a:bodyPr wrap="none" anchor="t">
                <a:spAutoFit/>
              </a:bodyPr>
              <a:lstStyle/>
              <a:p>
                <a:r>
                  <a:rPr lang="en-US" altLang="zh-CN" sz="3200" b="1" dirty="0">
                    <a:solidFill>
                      <a:srgbClr val="000000"/>
                    </a:solidFill>
                    <a:latin typeface="微软雅黑" panose="020B0503020204020204" charset="-122"/>
                    <a:ea typeface="微软雅黑" panose="020B0503020204020204" charset="-122"/>
                  </a:rPr>
                  <a:t>s</a:t>
                </a:r>
              </a:p>
            </p:txBody>
          </p:sp>
          <p:grpSp>
            <p:nvGrpSpPr>
              <p:cNvPr id="56" name="组合 55"/>
              <p:cNvGrpSpPr/>
              <p:nvPr/>
            </p:nvGrpSpPr>
            <p:grpSpPr>
              <a:xfrm>
                <a:off x="7201" y="6598"/>
                <a:ext cx="1750" cy="1080"/>
                <a:chOff x="7201" y="6598"/>
                <a:chExt cx="1750" cy="1080"/>
              </a:xfrm>
            </p:grpSpPr>
            <p:sp>
              <p:nvSpPr>
                <p:cNvPr id="10261" name="文本框 10260"/>
                <p:cNvSpPr txBox="1"/>
                <p:nvPr/>
              </p:nvSpPr>
              <p:spPr>
                <a:xfrm>
                  <a:off x="7201" y="6598"/>
                  <a:ext cx="1750" cy="921"/>
                </a:xfrm>
                <a:prstGeom prst="rect">
                  <a:avLst/>
                </a:prstGeom>
                <a:noFill/>
                <a:ln w="9525">
                  <a:noFill/>
                </a:ln>
              </p:spPr>
              <p:txBody>
                <a:bodyPr wrap="none" anchor="t">
                  <a:spAutoFit/>
                </a:bodyPr>
                <a:lstStyle/>
                <a:p>
                  <a:r>
                    <a:rPr lang="en-US" altLang="zh-CN" sz="3200" b="1" dirty="0">
                      <a:solidFill>
                        <a:srgbClr val="000000"/>
                      </a:solidFill>
                      <a:latin typeface="微软雅黑" panose="020B0503020204020204" charset="-122"/>
                      <a:ea typeface="微软雅黑" panose="020B0503020204020204" charset="-122"/>
                      <a:cs typeface="微软雅黑" panose="020B0503020204020204" charset="-122"/>
                    </a:rPr>
                    <a:t>t=—</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5" name="文本框 54"/>
                <p:cNvSpPr txBox="1"/>
                <p:nvPr/>
              </p:nvSpPr>
              <p:spPr>
                <a:xfrm>
                  <a:off x="8242" y="6951"/>
                  <a:ext cx="426" cy="7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Arial" panose="020B0604020202020204"/>
                      <a:sym typeface="+mn-ea"/>
                    </a:rPr>
                    <a:t>v</a:t>
                  </a:r>
                </a:p>
              </p:txBody>
            </p:sp>
          </p:grpSp>
        </p:grpSp>
      </p:grpSp>
      <p:grpSp>
        <p:nvGrpSpPr>
          <p:cNvPr id="63" name="组合 62"/>
          <p:cNvGrpSpPr/>
          <p:nvPr/>
        </p:nvGrpSpPr>
        <p:grpSpPr>
          <a:xfrm>
            <a:off x="6904355" y="2079625"/>
            <a:ext cx="1916430" cy="1224280"/>
            <a:chOff x="10873" y="3275"/>
            <a:chExt cx="3018" cy="1928"/>
          </a:xfrm>
        </p:grpSpPr>
        <p:sp>
          <p:nvSpPr>
            <p:cNvPr id="62" name="圆角矩形标注 61"/>
            <p:cNvSpPr/>
            <p:nvPr/>
          </p:nvSpPr>
          <p:spPr>
            <a:xfrm>
              <a:off x="10873" y="3275"/>
              <a:ext cx="3018" cy="1928"/>
            </a:xfrm>
            <a:prstGeom prst="wedgeRoundRectCallout">
              <a:avLst>
                <a:gd name="adj1" fmla="val -26441"/>
                <a:gd name="adj2" fmla="val -75979"/>
                <a:gd name="adj3" fmla="val 16667"/>
              </a:avLst>
            </a:prstGeom>
            <a:solidFill>
              <a:srgbClr val="00B050"/>
            </a:solidFill>
            <a:ln w="38100" cap="flat">
              <a:solidFill>
                <a:srgbClr val="00B05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0" name="文本框 59"/>
            <p:cNvSpPr txBox="1"/>
            <p:nvPr/>
          </p:nvSpPr>
          <p:spPr>
            <a:xfrm>
              <a:off x="11035" y="3448"/>
              <a:ext cx="2694" cy="173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20000"/>
                </a:lnSpc>
                <a:spcBef>
                  <a:spcPts val="0"/>
                </a:spcBef>
                <a:spcAft>
                  <a:spcPts val="0"/>
                </a:spcAft>
                <a:buClrTx/>
                <a:buSzTx/>
                <a:buFontTx/>
                <a:buNone/>
              </a:pPr>
              <a:r>
                <a:rPr sz="1400" b="1" dirty="0" err="1">
                  <a:solidFill>
                    <a:schemeClr val="bg1"/>
                  </a:solidFill>
                  <a:latin typeface="微软雅黑" panose="020B0503020204020204" charset="-122"/>
                  <a:ea typeface="微软雅黑" panose="020B0503020204020204" charset="-122"/>
                  <a:cs typeface="+mn-cs"/>
                  <a:sym typeface="+mn-ea"/>
                </a:rPr>
                <a:t>利用两个物理量的比值，可以定义一个新的物理量，这种方法叫比值定义法</a:t>
              </a:r>
              <a:endParaRPr sz="1400" b="1" dirty="0">
                <a:solidFill>
                  <a:schemeClr val="bg1"/>
                </a:solidFill>
                <a:latin typeface="微软雅黑" panose="020B0503020204020204" charset="-122"/>
                <a:ea typeface="微软雅黑" panose="020B0503020204020204" charset="-122"/>
                <a:cs typeface="+mn-cs"/>
                <a:sym typeface="+mn-ea"/>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7"/>
                                        </p:tgtEl>
                                        <p:attrNameLst>
                                          <p:attrName>style.visibility</p:attrName>
                                        </p:attrNameLst>
                                      </p:cBhvr>
                                      <p:to>
                                        <p:strVal val="visible"/>
                                      </p:to>
                                    </p:set>
                                    <p:anim calcmode="discrete" valueType="clr">
                                      <p:cBhvr override="childStyle">
                                        <p:cTn id="11"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7"/>
                                        </p:tgtEl>
                                        <p:attrNameLst>
                                          <p:attrName>fillcolor</p:attrName>
                                        </p:attrNameLst>
                                      </p:cBhvr>
                                      <p:tavLst>
                                        <p:tav tm="0">
                                          <p:val>
                                            <p:clrVal>
                                              <a:schemeClr val="accent2"/>
                                            </p:clrVal>
                                          </p:val>
                                        </p:tav>
                                        <p:tav tm="50000">
                                          <p:val>
                                            <p:clrVal>
                                              <a:schemeClr val="hlink"/>
                                            </p:clrVal>
                                          </p:val>
                                        </p:tav>
                                      </p:tavLst>
                                    </p:anim>
                                    <p:set>
                                      <p:cBhvr>
                                        <p:cTn id="13" dur="80"/>
                                        <p:tgtEl>
                                          <p:spTgt spid="7"/>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ppt_x"/>
                                          </p:val>
                                        </p:tav>
                                        <p:tav tm="100000">
                                          <p:val>
                                            <p:strVal val="#ppt_x"/>
                                          </p:val>
                                        </p:tav>
                                      </p:tavLst>
                                    </p:anim>
                                    <p:anim calcmode="lin" valueType="num">
                                      <p:cBhvr additive="base">
                                        <p:cTn id="19"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63"/>
                                        </p:tgtEl>
                                        <p:attrNameLst>
                                          <p:attrName>ppt_x</p:attrName>
                                        </p:attrNameLst>
                                      </p:cBhvr>
                                      <p:tavLst>
                                        <p:tav tm="0">
                                          <p:val>
                                            <p:strVal val="ppt_x"/>
                                          </p:val>
                                        </p:tav>
                                        <p:tav tm="100000">
                                          <p:val>
                                            <p:strVal val="ppt_x"/>
                                          </p:val>
                                        </p:tav>
                                      </p:tavLst>
                                    </p:anim>
                                    <p:anim calcmode="lin" valueType="num">
                                      <p:cBhvr additive="base">
                                        <p:cTn id="24" dur="500"/>
                                        <p:tgtEl>
                                          <p:spTgt spid="63"/>
                                        </p:tgtEl>
                                        <p:attrNameLst>
                                          <p:attrName>ppt_y</p:attrName>
                                        </p:attrNameLst>
                                      </p:cBhvr>
                                      <p:tavLst>
                                        <p:tav tm="0">
                                          <p:val>
                                            <p:strVal val="ppt_y"/>
                                          </p:val>
                                        </p:tav>
                                        <p:tav tm="100000">
                                          <p:val>
                                            <p:strVal val="1+ppt_h/2"/>
                                          </p:val>
                                        </p:tav>
                                      </p:tavLst>
                                    </p:anim>
                                    <p:set>
                                      <p:cBhvr>
                                        <p:cTn id="25" dur="1" fill="hold">
                                          <p:stCondLst>
                                            <p:cond delay="499"/>
                                          </p:stCondLst>
                                        </p:cTn>
                                        <p:tgtEl>
                                          <p:spTgt spid="6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ppt_y</p:attrName>
                                        </p:attrNameLst>
                                      </p:cBhvr>
                                      <p:tavLst>
                                        <p:tav tm="0">
                                          <p:val>
                                            <p:strVal val="#ppt_y+#ppt_h*1.125000"/>
                                          </p:val>
                                        </p:tav>
                                        <p:tav tm="100000">
                                          <p:val>
                                            <p:strVal val="#ppt_y"/>
                                          </p:val>
                                        </p:tav>
                                      </p:tavLst>
                                    </p:anim>
                                    <p:animEffect transition="in" filter="wipe(up)">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strips(downLeft)">
                                      <p:cBhvr>
                                        <p:cTn id="41" dur="500"/>
                                        <p:tgtEl>
                                          <p:spTgt spid="5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blinds(horizontal)">
                                      <p:cBhvr>
                                        <p:cTn id="46" dur="500"/>
                                        <p:tgtEl>
                                          <p:spTgt spid="6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ppt_x"/>
                                          </p:val>
                                        </p:tav>
                                        <p:tav tm="100000">
                                          <p:val>
                                            <p:strVal val="#ppt_x"/>
                                          </p:val>
                                        </p:tav>
                                      </p:tavLst>
                                    </p:anim>
                                    <p:anim calcmode="lin" valueType="num">
                                      <p:cBhvr additive="base">
                                        <p:cTn id="5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box(in)">
                                      <p:cBhvr>
                                        <p:cTn id="5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1" grpId="0" bldLvl="0"/>
      <p:bldP spid="16" grpId="0" animBg="1"/>
      <p:bldP spid="52" grpId="0" animBg="1"/>
      <p:bldP spid="5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391426" y="352255"/>
            <a:ext cx="243014" cy="24622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3</a:t>
            </a: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7" name="文本框 6"/>
          <p:cNvSpPr txBox="1"/>
          <p:nvPr/>
        </p:nvSpPr>
        <p:spPr>
          <a:xfrm>
            <a:off x="685165" y="288925"/>
            <a:ext cx="2152628" cy="523220"/>
          </a:xfrm>
          <a:prstGeom prst="rect">
            <a:avLst/>
          </a:prstGeom>
          <a:solidFill>
            <a:srgbClr val="00B050"/>
          </a:solidFill>
          <a:ln w="38100">
            <a:solidFill>
              <a:srgbClr val="00B050"/>
            </a:solidFill>
          </a:ln>
        </p:spPr>
        <p:txBody>
          <a:bodyPr wrap="square" rtlCol="0" anchor="t">
            <a:spAutoFit/>
            <a:scene3d>
              <a:camera prst="orthographicFront"/>
              <a:lightRig rig="threePt" dir="t"/>
            </a:scene3d>
          </a:bodyPr>
          <a:lstStyle/>
          <a:p>
            <a:r>
              <a:rPr lang="zh-CN" altLang="en-US" sz="2800" b="1" noProof="1">
                <a:solidFill>
                  <a:schemeClr val="bg1"/>
                </a:solidFill>
                <a:latin typeface="华文楷体" panose="02010600040101010101" pitchFamily="2" charset="-122"/>
                <a:ea typeface="华文楷体" panose="02010600040101010101" pitchFamily="2" charset="-122"/>
                <a:cs typeface="+mn-cs"/>
              </a:rPr>
              <a:t>速度的单位</a:t>
            </a:r>
          </a:p>
        </p:txBody>
      </p:sp>
      <p:sp>
        <p:nvSpPr>
          <p:cNvPr id="55" name="文本框 54"/>
          <p:cNvSpPr txBox="1"/>
          <p:nvPr/>
        </p:nvSpPr>
        <p:spPr>
          <a:xfrm>
            <a:off x="821690" y="1096645"/>
            <a:ext cx="6374765"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基本单位：</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sym typeface="+mn-ea"/>
              </a:rPr>
              <a:t>m/s</a:t>
            </a:r>
            <a:r>
              <a:rPr lang="en-US" altLang="zh-CN" sz="2000"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mn-ea"/>
              </a:rPr>
              <a:t>或 </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sym typeface="+mn-ea"/>
              </a:rPr>
              <a:t>m・s</a:t>
            </a:r>
            <a:r>
              <a:rPr lang="en-US" altLang="zh-CN" sz="2400" b="1" baseline="30000"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读作   米每秒</a:t>
            </a:r>
            <a:endParaRPr kumimoji="0" lang="zh-CN" altLang="en-US" sz="2000" b="0"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56" name="文本框 55"/>
          <p:cNvSpPr txBox="1"/>
          <p:nvPr/>
        </p:nvSpPr>
        <p:spPr>
          <a:xfrm>
            <a:off x="821690" y="1737995"/>
            <a:ext cx="7682865"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常用单位：</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sym typeface="+mn-ea"/>
              </a:rPr>
              <a:t>km/h</a:t>
            </a:r>
            <a:r>
              <a:rPr lang="en-US" altLang="zh-CN" sz="2000"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mn-ea"/>
              </a:rPr>
              <a:t>或 </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sym typeface="+mn-ea"/>
              </a:rPr>
              <a:t>km・h</a:t>
            </a:r>
            <a:r>
              <a:rPr lang="en-US" altLang="zh-CN" sz="2400" b="1" baseline="30000"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rPr>
              <a:t>读作  千米每小时</a:t>
            </a:r>
          </a:p>
        </p:txBody>
      </p:sp>
      <p:grpSp>
        <p:nvGrpSpPr>
          <p:cNvPr id="62" name="组合 61"/>
          <p:cNvGrpSpPr/>
          <p:nvPr/>
        </p:nvGrpSpPr>
        <p:grpSpPr>
          <a:xfrm>
            <a:off x="632460" y="3072130"/>
            <a:ext cx="4758111" cy="1391285"/>
            <a:chOff x="1426" y="5326"/>
            <a:chExt cx="7704" cy="2191"/>
          </a:xfrm>
        </p:grpSpPr>
        <p:grpSp>
          <p:nvGrpSpPr>
            <p:cNvPr id="63" name="组合 62"/>
            <p:cNvGrpSpPr/>
            <p:nvPr/>
          </p:nvGrpSpPr>
          <p:grpSpPr>
            <a:xfrm>
              <a:off x="1456" y="5973"/>
              <a:ext cx="6166" cy="917"/>
              <a:chOff x="1226" y="5126"/>
              <a:chExt cx="6166" cy="917"/>
            </a:xfrm>
          </p:grpSpPr>
          <p:sp>
            <p:nvSpPr>
              <p:cNvPr id="64" name="文本框 63"/>
              <p:cNvSpPr txBox="1"/>
              <p:nvPr/>
            </p:nvSpPr>
            <p:spPr>
              <a:xfrm>
                <a:off x="1226" y="5126"/>
                <a:ext cx="44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t</a:t>
                </a:r>
              </a:p>
            </p:txBody>
          </p:sp>
          <p:grpSp>
            <p:nvGrpSpPr>
              <p:cNvPr id="65" name="组合 64"/>
              <p:cNvGrpSpPr/>
              <p:nvPr/>
            </p:nvGrpSpPr>
            <p:grpSpPr>
              <a:xfrm>
                <a:off x="1727" y="5289"/>
                <a:ext cx="5665" cy="626"/>
                <a:chOff x="1727" y="5289"/>
                <a:chExt cx="5665" cy="626"/>
              </a:xfrm>
            </p:grpSpPr>
            <p:sp>
              <p:nvSpPr>
                <p:cNvPr id="66" name="直接连接符 65"/>
                <p:cNvSpPr/>
                <p:nvPr/>
              </p:nvSpPr>
              <p:spPr>
                <a:xfrm>
                  <a:off x="1727" y="5652"/>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sp>
              <p:nvSpPr>
                <p:cNvPr id="67" name="文本框 66"/>
                <p:cNvSpPr txBox="1"/>
                <p:nvPr/>
              </p:nvSpPr>
              <p:spPr>
                <a:xfrm>
                  <a:off x="2601" y="5289"/>
                  <a:ext cx="1130"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时间</a:t>
                  </a:r>
                </a:p>
              </p:txBody>
            </p:sp>
            <p:sp>
              <p:nvSpPr>
                <p:cNvPr id="68" name="直接连接符 67"/>
                <p:cNvSpPr/>
                <p:nvPr/>
              </p:nvSpPr>
              <p:spPr>
                <a:xfrm>
                  <a:off x="3583" y="5654"/>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sp>
              <p:nvSpPr>
                <p:cNvPr id="69" name="文本框 68"/>
                <p:cNvSpPr txBox="1"/>
                <p:nvPr/>
              </p:nvSpPr>
              <p:spPr>
                <a:xfrm>
                  <a:off x="4445" y="5289"/>
                  <a:ext cx="2947"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单位：秒（</a:t>
                  </a:r>
                  <a:r>
                    <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s</a:t>
                  </a: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a:t>
                  </a:r>
                  <a:endPar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p:txBody>
            </p:sp>
          </p:grpSp>
        </p:grpSp>
        <p:grpSp>
          <p:nvGrpSpPr>
            <p:cNvPr id="70" name="组合 69"/>
            <p:cNvGrpSpPr/>
            <p:nvPr/>
          </p:nvGrpSpPr>
          <p:grpSpPr>
            <a:xfrm>
              <a:off x="1426" y="5326"/>
              <a:ext cx="6393" cy="917"/>
              <a:chOff x="1226" y="5126"/>
              <a:chExt cx="6393" cy="917"/>
            </a:xfrm>
          </p:grpSpPr>
          <p:sp>
            <p:nvSpPr>
              <p:cNvPr id="71" name="文本框 70"/>
              <p:cNvSpPr txBox="1"/>
              <p:nvPr/>
            </p:nvSpPr>
            <p:spPr>
              <a:xfrm>
                <a:off x="1226" y="5126"/>
                <a:ext cx="44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s</a:t>
                </a:r>
              </a:p>
            </p:txBody>
          </p:sp>
          <p:grpSp>
            <p:nvGrpSpPr>
              <p:cNvPr id="72" name="组合 71"/>
              <p:cNvGrpSpPr/>
              <p:nvPr/>
            </p:nvGrpSpPr>
            <p:grpSpPr>
              <a:xfrm>
                <a:off x="1727" y="5289"/>
                <a:ext cx="5892" cy="626"/>
                <a:chOff x="1727" y="5289"/>
                <a:chExt cx="5892" cy="626"/>
              </a:xfrm>
            </p:grpSpPr>
            <p:sp>
              <p:nvSpPr>
                <p:cNvPr id="73" name="直接连接符 72"/>
                <p:cNvSpPr/>
                <p:nvPr/>
              </p:nvSpPr>
              <p:spPr>
                <a:xfrm>
                  <a:off x="1727" y="5652"/>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sp>
              <p:nvSpPr>
                <p:cNvPr id="74" name="文本框 73"/>
                <p:cNvSpPr txBox="1"/>
                <p:nvPr/>
              </p:nvSpPr>
              <p:spPr>
                <a:xfrm>
                  <a:off x="2601" y="5289"/>
                  <a:ext cx="1130"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路程</a:t>
                  </a:r>
                </a:p>
              </p:txBody>
            </p:sp>
            <p:sp>
              <p:nvSpPr>
                <p:cNvPr id="75" name="直接连接符 74"/>
                <p:cNvSpPr/>
                <p:nvPr/>
              </p:nvSpPr>
              <p:spPr>
                <a:xfrm>
                  <a:off x="3583" y="5654"/>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sp>
              <p:nvSpPr>
                <p:cNvPr id="76" name="文本框 75"/>
                <p:cNvSpPr txBox="1"/>
                <p:nvPr/>
              </p:nvSpPr>
              <p:spPr>
                <a:xfrm>
                  <a:off x="4445" y="5289"/>
                  <a:ext cx="3174"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单位：米（</a:t>
                  </a:r>
                  <a:r>
                    <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m</a:t>
                  </a: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a:t>
                  </a:r>
                  <a:endPar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p:txBody>
            </p:sp>
          </p:grpSp>
        </p:grpSp>
        <p:grpSp>
          <p:nvGrpSpPr>
            <p:cNvPr id="77" name="组合 76"/>
            <p:cNvGrpSpPr/>
            <p:nvPr/>
          </p:nvGrpSpPr>
          <p:grpSpPr>
            <a:xfrm>
              <a:off x="1453" y="6600"/>
              <a:ext cx="7677" cy="917"/>
              <a:chOff x="1226" y="5126"/>
              <a:chExt cx="7677" cy="917"/>
            </a:xfrm>
          </p:grpSpPr>
          <p:sp>
            <p:nvSpPr>
              <p:cNvPr id="78" name="文本框 77"/>
              <p:cNvSpPr txBox="1"/>
              <p:nvPr/>
            </p:nvSpPr>
            <p:spPr>
              <a:xfrm>
                <a:off x="1226" y="5126"/>
                <a:ext cx="441" cy="91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32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v</a:t>
                </a:r>
              </a:p>
            </p:txBody>
          </p:sp>
          <p:grpSp>
            <p:nvGrpSpPr>
              <p:cNvPr id="79" name="组合 78"/>
              <p:cNvGrpSpPr/>
              <p:nvPr/>
            </p:nvGrpSpPr>
            <p:grpSpPr>
              <a:xfrm>
                <a:off x="1727" y="5289"/>
                <a:ext cx="7176" cy="626"/>
                <a:chOff x="1727" y="5289"/>
                <a:chExt cx="7176" cy="626"/>
              </a:xfrm>
            </p:grpSpPr>
            <p:sp>
              <p:nvSpPr>
                <p:cNvPr id="80" name="直接连接符 79"/>
                <p:cNvSpPr/>
                <p:nvPr/>
              </p:nvSpPr>
              <p:spPr>
                <a:xfrm>
                  <a:off x="1727" y="5652"/>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sp>
              <p:nvSpPr>
                <p:cNvPr id="81" name="文本框 80"/>
                <p:cNvSpPr txBox="1"/>
                <p:nvPr/>
              </p:nvSpPr>
              <p:spPr>
                <a:xfrm>
                  <a:off x="2655" y="5289"/>
                  <a:ext cx="1130"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速度</a:t>
                  </a:r>
                </a:p>
              </p:txBody>
            </p:sp>
            <p:sp>
              <p:nvSpPr>
                <p:cNvPr id="82" name="直接连接符 81"/>
                <p:cNvSpPr/>
                <p:nvPr/>
              </p:nvSpPr>
              <p:spPr>
                <a:xfrm>
                  <a:off x="3583" y="5654"/>
                  <a:ext cx="806" cy="1"/>
                </a:xfrm>
                <a:prstGeom prst="line">
                  <a:avLst/>
                </a:prstGeom>
                <a:ln>
                  <a:solidFill>
                    <a:srgbClr val="FF0000"/>
                  </a:solidFill>
                  <a:headEnd type="none" w="med" len="med"/>
                  <a:tailEnd type="none" w="med" len="med"/>
                </a:ln>
              </p:spPr>
              <p:style>
                <a:lnRef idx="3">
                  <a:schemeClr val="dk1"/>
                </a:lnRef>
                <a:fillRef idx="0">
                  <a:schemeClr val="dk1"/>
                </a:fillRef>
                <a:effectRef idx="2">
                  <a:schemeClr val="dk1"/>
                </a:effectRef>
                <a:fontRef idx="minor">
                  <a:schemeClr val="tx1"/>
                </a:fontRef>
              </p:style>
            </p:sp>
            <p:sp>
              <p:nvSpPr>
                <p:cNvPr id="83" name="文本框 82"/>
                <p:cNvSpPr txBox="1"/>
                <p:nvPr/>
              </p:nvSpPr>
              <p:spPr>
                <a:xfrm>
                  <a:off x="4445" y="5289"/>
                  <a:ext cx="4458"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单位：米每秒（</a:t>
                  </a:r>
                  <a:r>
                    <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m/s</a:t>
                  </a:r>
                  <a:r>
                    <a:rPr lang="zh-CN" altLang="en-US"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a:t>
                  </a:r>
                  <a:endParaRPr lang="en-US" altLang="zh-CN" sz="2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endParaRPr>
                </a:p>
              </p:txBody>
            </p:sp>
          </p:grpSp>
        </p:grpSp>
      </p:grpSp>
      <p:sp>
        <p:nvSpPr>
          <p:cNvPr id="84" name="文本框 83"/>
          <p:cNvSpPr txBox="1"/>
          <p:nvPr/>
        </p:nvSpPr>
        <p:spPr>
          <a:xfrm>
            <a:off x="481965" y="2381250"/>
            <a:ext cx="6713855" cy="460375"/>
          </a:xfrm>
          <a:prstGeom prst="rect">
            <a:avLst/>
          </a:prstGeom>
          <a:noFill/>
          <a:ln w="38100">
            <a:noFill/>
          </a:ln>
          <a:extLst>
            <a:ext uri="{909E8E84-426E-40DD-AFC4-6F175D3DCCD1}">
              <a14:hiddenFill xmlns:a14="http://schemas.microsoft.com/office/drawing/2010/main" xmlns="">
                <a:gradFill>
                  <a:gsLst>
                    <a:gs pos="0">
                      <a:srgbClr val="FECF40"/>
                    </a:gs>
                    <a:gs pos="100000">
                      <a:srgbClr val="846C21"/>
                    </a:gs>
                  </a:gsLst>
                  <a:lin ang="5400000" scaled="0"/>
                </a:gradFill>
              </a14:hiddenFill>
            </a:ext>
          </a:extLst>
        </p:spPr>
        <p:txBody>
          <a:bodyPr wrap="square" rtlCol="0" anchor="t">
            <a:spAutoFit/>
            <a:scene3d>
              <a:camera prst="orthographicFront"/>
              <a:lightRig rig="threePt" dir="t"/>
            </a:scene3d>
          </a:bodyPr>
          <a:lstStyle/>
          <a:p>
            <a:r>
              <a:rPr lang="zh-CN" altLang="en-US" sz="2400" b="1" noProof="1">
                <a:solidFill>
                  <a:schemeClr val="tx1"/>
                </a:solidFill>
                <a:latin typeface="华文楷体" panose="02010600040101010101" pitchFamily="2" charset="-122"/>
                <a:ea typeface="华文楷体" panose="02010600040101010101" pitchFamily="2" charset="-122"/>
                <a:cs typeface="+mn-cs"/>
              </a:rPr>
              <a:t>速度、时间和路程的符号的意义以及对应的单位</a:t>
            </a:r>
          </a:p>
        </p:txBody>
      </p:sp>
      <p:grpSp>
        <p:nvGrpSpPr>
          <p:cNvPr id="88" name="组合 87"/>
          <p:cNvGrpSpPr/>
          <p:nvPr/>
        </p:nvGrpSpPr>
        <p:grpSpPr>
          <a:xfrm>
            <a:off x="6077585" y="2735580"/>
            <a:ext cx="2604770" cy="1727200"/>
            <a:chOff x="9571" y="4308"/>
            <a:chExt cx="4102" cy="2720"/>
          </a:xfrm>
          <a:solidFill>
            <a:schemeClr val="accent3">
              <a:lumMod val="40000"/>
              <a:lumOff val="60000"/>
            </a:schemeClr>
          </a:solidFill>
        </p:grpSpPr>
        <p:sp>
          <p:nvSpPr>
            <p:cNvPr id="86" name="椭圆形标注 85"/>
            <p:cNvSpPr/>
            <p:nvPr/>
          </p:nvSpPr>
          <p:spPr>
            <a:xfrm>
              <a:off x="9571" y="4308"/>
              <a:ext cx="4103" cy="2721"/>
            </a:xfrm>
            <a:prstGeom prst="wedgeEllipseCallout">
              <a:avLst>
                <a:gd name="adj1" fmla="val -80833"/>
                <a:gd name="adj2" fmla="val 37483"/>
              </a:avLst>
            </a:prstGeom>
            <a:grp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7" name="文本框 86"/>
            <p:cNvSpPr txBox="1"/>
            <p:nvPr/>
          </p:nvSpPr>
          <p:spPr>
            <a:xfrm>
              <a:off x="10088" y="4768"/>
              <a:ext cx="3140" cy="1693"/>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600" b="1">
                  <a:solidFill>
                    <a:srgbClr val="FF0000"/>
                  </a:solidFill>
                  <a:latin typeface="微软雅黑" panose="020B0503020204020204" charset="-122"/>
                  <a:ea typeface="微软雅黑" panose="020B0503020204020204" charset="-122"/>
                  <a:cs typeface="+mn-cs"/>
                  <a:sym typeface="+mn-ea"/>
                </a:rPr>
                <a:t>注意</a:t>
              </a:r>
              <a:r>
                <a:rPr lang="zh-CN" altLang="en-US" sz="1600" b="1">
                  <a:solidFill>
                    <a:schemeClr val="tx1"/>
                  </a:solidFill>
                  <a:latin typeface="微软雅黑" panose="020B0503020204020204" charset="-122"/>
                  <a:ea typeface="微软雅黑" panose="020B0503020204020204" charset="-122"/>
                  <a:cs typeface="+mn-cs"/>
                  <a:sym typeface="+mn-ea"/>
                </a:rPr>
                <a:t>：</a:t>
              </a:r>
              <a:r>
                <a:rPr lang="zh-CN" altLang="en-US" sz="1600" b="1">
                  <a:solidFill>
                    <a:schemeClr val="tx1"/>
                  </a:solidFill>
                  <a:latin typeface="幼圆" panose="02010509060101010101" pitchFamily="49" charset="-122"/>
                  <a:ea typeface="幼圆" panose="02010509060101010101" pitchFamily="49" charset="-122"/>
                  <a:cs typeface="+mn-cs"/>
                  <a:sym typeface="+mn-ea"/>
                </a:rPr>
                <a:t>三个物理量必须对应同一物体同一运动过程且运算中单位要统一</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box(in)">
                                      <p:cBhvr>
                                        <p:cTn id="17" dur="2000"/>
                                        <p:tgtEl>
                                          <p:spTgt spid="8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blinds(horizontal)">
                                      <p:cBhvr>
                                        <p:cTn id="22" dur="500"/>
                                        <p:tgtEl>
                                          <p:spTgt spid="6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p:bldP spid="56" grpId="0" bldLvl="0"/>
      <p:bldP spid="8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57" name="文本框 56"/>
          <p:cNvSpPr txBox="1"/>
          <p:nvPr/>
        </p:nvSpPr>
        <p:spPr>
          <a:xfrm>
            <a:off x="781685" y="288925"/>
            <a:ext cx="2719705" cy="521970"/>
          </a:xfrm>
          <a:prstGeom prst="rect">
            <a:avLst/>
          </a:prstGeom>
          <a:solidFill>
            <a:srgbClr val="00B050"/>
          </a:solidFill>
          <a:ln w="38100">
            <a:solidFill>
              <a:srgbClr val="00B050"/>
            </a:solidFill>
          </a:ln>
        </p:spPr>
        <p:txBody>
          <a:bodyPr wrap="square" rtlCol="0" anchor="t">
            <a:spAutoFit/>
            <a:scene3d>
              <a:camera prst="orthographicFront"/>
              <a:lightRig rig="threePt" dir="t"/>
            </a:scene3d>
          </a:bodyPr>
          <a:lstStyle/>
          <a:p>
            <a:r>
              <a:rPr lang="zh-CN" altLang="en-US" sz="2800" b="1" noProof="1">
                <a:solidFill>
                  <a:schemeClr val="bg1"/>
                </a:solidFill>
                <a:latin typeface="华文楷体" panose="02010600040101010101" pitchFamily="2" charset="-122"/>
                <a:ea typeface="华文楷体" panose="02010600040101010101" pitchFamily="2" charset="-122"/>
                <a:cs typeface="+mn-cs"/>
              </a:rPr>
              <a:t>速度的单位换算</a:t>
            </a:r>
          </a:p>
        </p:txBody>
      </p:sp>
      <p:sp>
        <p:nvSpPr>
          <p:cNvPr id="12291" name="文本框 12290"/>
          <p:cNvSpPr txBox="1"/>
          <p:nvPr/>
        </p:nvSpPr>
        <p:spPr>
          <a:xfrm>
            <a:off x="1333500" y="1703070"/>
            <a:ext cx="894080" cy="521970"/>
          </a:xfrm>
          <a:prstGeom prst="rect">
            <a:avLst/>
          </a:prstGeom>
          <a:noFill/>
          <a:ln w="9525">
            <a:noFill/>
          </a:ln>
        </p:spPr>
        <p:txBody>
          <a:bodyPr wrap="none" anchor="t">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1m/s</a:t>
            </a:r>
          </a:p>
        </p:txBody>
      </p:sp>
      <p:grpSp>
        <p:nvGrpSpPr>
          <p:cNvPr id="41" name="组合 40"/>
          <p:cNvGrpSpPr/>
          <p:nvPr/>
        </p:nvGrpSpPr>
        <p:grpSpPr>
          <a:xfrm>
            <a:off x="3867785" y="1004570"/>
            <a:ext cx="2206625" cy="1941195"/>
            <a:chOff x="6102" y="1582"/>
            <a:chExt cx="3475" cy="3057"/>
          </a:xfrm>
        </p:grpSpPr>
        <p:grpSp>
          <p:nvGrpSpPr>
            <p:cNvPr id="12304" name="组合 12303"/>
            <p:cNvGrpSpPr/>
            <p:nvPr/>
          </p:nvGrpSpPr>
          <p:grpSpPr>
            <a:xfrm>
              <a:off x="7243" y="1582"/>
              <a:ext cx="2335" cy="1520"/>
              <a:chOff x="0" y="0"/>
              <a:chExt cx="934" cy="608"/>
            </a:xfrm>
          </p:grpSpPr>
          <p:grpSp>
            <p:nvGrpSpPr>
              <p:cNvPr id="12305" name="组合 12304"/>
              <p:cNvGrpSpPr/>
              <p:nvPr/>
            </p:nvGrpSpPr>
            <p:grpSpPr>
              <a:xfrm>
                <a:off x="0" y="0"/>
                <a:ext cx="576" cy="608"/>
                <a:chOff x="0" y="0"/>
                <a:chExt cx="576" cy="608"/>
              </a:xfrm>
            </p:grpSpPr>
            <p:sp>
              <p:nvSpPr>
                <p:cNvPr id="12306" name="文本框 12305"/>
                <p:cNvSpPr txBox="1"/>
                <p:nvPr/>
              </p:nvSpPr>
              <p:spPr>
                <a:xfrm>
                  <a:off x="144" y="0"/>
                  <a:ext cx="43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a:t>
                  </a:r>
                </a:p>
              </p:txBody>
            </p:sp>
            <p:sp>
              <p:nvSpPr>
                <p:cNvPr id="12307" name="文本框 12306"/>
                <p:cNvSpPr txBox="1"/>
                <p:nvPr/>
              </p:nvSpPr>
              <p:spPr>
                <a:xfrm>
                  <a:off x="0" y="279"/>
                  <a:ext cx="576"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1000</a:t>
                  </a:r>
                </a:p>
              </p:txBody>
            </p:sp>
            <p:sp>
              <p:nvSpPr>
                <p:cNvPr id="12308" name="直接连接符 12307"/>
                <p:cNvSpPr/>
                <p:nvPr/>
              </p:nvSpPr>
              <p:spPr>
                <a:xfrm>
                  <a:off x="48" y="288"/>
                  <a:ext cx="480" cy="0"/>
                </a:xfrm>
                <a:prstGeom prst="line">
                  <a:avLst/>
                </a:prstGeom>
                <a:ln w="9525" cap="flat" cmpd="sng">
                  <a:solidFill>
                    <a:schemeClr val="tx1"/>
                  </a:solidFill>
                  <a:prstDash val="solid"/>
                  <a:headEnd type="none" w="med" len="med"/>
                  <a:tailEnd type="none" w="med" len="med"/>
                </a:ln>
              </p:spPr>
            </p:sp>
          </p:grpSp>
          <p:sp>
            <p:nvSpPr>
              <p:cNvPr id="12309" name="文本框 12308"/>
              <p:cNvSpPr txBox="1"/>
              <p:nvPr/>
            </p:nvSpPr>
            <p:spPr>
              <a:xfrm>
                <a:off x="532" y="90"/>
                <a:ext cx="402" cy="329"/>
              </a:xfrm>
              <a:prstGeom prst="rect">
                <a:avLst/>
              </a:prstGeom>
              <a:noFill/>
              <a:ln w="9525">
                <a:noFill/>
              </a:ln>
            </p:spPr>
            <p:txBody>
              <a:bodyPr wrap="none" anchor="t">
                <a:spAutoFit/>
              </a:bodyPr>
              <a:lstStyle/>
              <a:p>
                <a:r>
                  <a:rPr lang="en-US" altLang="zh-CN" sz="2800">
                    <a:latin typeface="宋体" panose="02010600030101010101" pitchFamily="2" charset="-122"/>
                    <a:ea typeface="宋体" panose="02010600030101010101" pitchFamily="2" charset="-122"/>
                  </a:rPr>
                  <a:t>km</a:t>
                </a:r>
              </a:p>
            </p:txBody>
          </p:sp>
        </p:grpSp>
        <p:sp>
          <p:nvSpPr>
            <p:cNvPr id="13" name="文本框 12"/>
            <p:cNvSpPr txBox="1"/>
            <p:nvPr/>
          </p:nvSpPr>
          <p:spPr>
            <a:xfrm>
              <a:off x="6102" y="2589"/>
              <a:ext cx="9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endParaRPr kumimoji="0" lang="en-US" altLang="zh-CN" sz="28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310" name="直接连接符 12309"/>
            <p:cNvSpPr/>
            <p:nvPr/>
          </p:nvSpPr>
          <p:spPr>
            <a:xfrm>
              <a:off x="7038" y="2993"/>
              <a:ext cx="252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sp>
        <p:grpSp>
          <p:nvGrpSpPr>
            <p:cNvPr id="12298" name="组合 12297"/>
            <p:cNvGrpSpPr/>
            <p:nvPr/>
          </p:nvGrpSpPr>
          <p:grpSpPr>
            <a:xfrm>
              <a:off x="7283" y="2977"/>
              <a:ext cx="1888" cy="1662"/>
              <a:chOff x="0" y="0"/>
              <a:chExt cx="755" cy="665"/>
            </a:xfrm>
          </p:grpSpPr>
          <p:grpSp>
            <p:nvGrpSpPr>
              <p:cNvPr id="12299" name="组合 12298"/>
              <p:cNvGrpSpPr/>
              <p:nvPr/>
            </p:nvGrpSpPr>
            <p:grpSpPr>
              <a:xfrm>
                <a:off x="0" y="0"/>
                <a:ext cx="672" cy="665"/>
                <a:chOff x="0" y="0"/>
                <a:chExt cx="672" cy="665"/>
              </a:xfrm>
            </p:grpSpPr>
            <p:sp>
              <p:nvSpPr>
                <p:cNvPr id="12300" name="文本框 12299"/>
                <p:cNvSpPr txBox="1"/>
                <p:nvPr/>
              </p:nvSpPr>
              <p:spPr>
                <a:xfrm>
                  <a:off x="144" y="0"/>
                  <a:ext cx="43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a:t>
                  </a:r>
                </a:p>
              </p:txBody>
            </p:sp>
            <p:sp>
              <p:nvSpPr>
                <p:cNvPr id="12301" name="文本框 12300"/>
                <p:cNvSpPr txBox="1"/>
                <p:nvPr/>
              </p:nvSpPr>
              <p:spPr>
                <a:xfrm>
                  <a:off x="0" y="336"/>
                  <a:ext cx="67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3600</a:t>
                  </a:r>
                </a:p>
              </p:txBody>
            </p:sp>
            <p:sp>
              <p:nvSpPr>
                <p:cNvPr id="12302" name="直接连接符 12301"/>
                <p:cNvSpPr/>
                <p:nvPr/>
              </p:nvSpPr>
              <p:spPr>
                <a:xfrm>
                  <a:off x="48" y="336"/>
                  <a:ext cx="480" cy="0"/>
                </a:xfrm>
                <a:prstGeom prst="line">
                  <a:avLst/>
                </a:prstGeom>
                <a:ln w="9525" cap="flat" cmpd="sng">
                  <a:solidFill>
                    <a:schemeClr val="tx1"/>
                  </a:solidFill>
                  <a:prstDash val="solid"/>
                  <a:headEnd type="none" w="med" len="med"/>
                  <a:tailEnd type="none" w="med" len="med"/>
                </a:ln>
              </p:spPr>
            </p:sp>
          </p:grpSp>
          <p:sp>
            <p:nvSpPr>
              <p:cNvPr id="12303" name="文本框 12302"/>
              <p:cNvSpPr txBox="1"/>
              <p:nvPr/>
            </p:nvSpPr>
            <p:spPr>
              <a:xfrm>
                <a:off x="528" y="160"/>
                <a:ext cx="227" cy="329"/>
              </a:xfrm>
              <a:prstGeom prst="rect">
                <a:avLst/>
              </a:prstGeom>
              <a:noFill/>
              <a:ln w="9525">
                <a:noFill/>
              </a:ln>
            </p:spPr>
            <p:txBody>
              <a:bodyPr wrap="none" anchor="t">
                <a:spAutoFit/>
              </a:bodyPr>
              <a:lstStyle/>
              <a:p>
                <a:r>
                  <a:rPr lang="en-US" altLang="zh-CN" sz="2800">
                    <a:latin typeface="宋体" panose="02010600030101010101" pitchFamily="2" charset="-122"/>
                    <a:ea typeface="宋体" panose="02010600030101010101" pitchFamily="2" charset="-122"/>
                  </a:rPr>
                  <a:t>h</a:t>
                </a:r>
              </a:p>
            </p:txBody>
          </p:sp>
        </p:grpSp>
      </p:grpSp>
      <p:sp>
        <p:nvSpPr>
          <p:cNvPr id="12311" name="文本框 12310"/>
          <p:cNvSpPr txBox="1"/>
          <p:nvPr/>
        </p:nvSpPr>
        <p:spPr>
          <a:xfrm>
            <a:off x="6191250" y="1702753"/>
            <a:ext cx="1828800" cy="521970"/>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=3.6km/h</a:t>
            </a:r>
          </a:p>
        </p:txBody>
      </p:sp>
      <p:grpSp>
        <p:nvGrpSpPr>
          <p:cNvPr id="40" name="组合 39"/>
          <p:cNvGrpSpPr/>
          <p:nvPr/>
        </p:nvGrpSpPr>
        <p:grpSpPr>
          <a:xfrm>
            <a:off x="2181860" y="1447165"/>
            <a:ext cx="1691005" cy="965200"/>
            <a:chOff x="3436" y="2279"/>
            <a:chExt cx="2663" cy="1520"/>
          </a:xfrm>
        </p:grpSpPr>
        <p:grpSp>
          <p:nvGrpSpPr>
            <p:cNvPr id="12292" name="组合 12291"/>
            <p:cNvGrpSpPr/>
            <p:nvPr/>
          </p:nvGrpSpPr>
          <p:grpSpPr>
            <a:xfrm>
              <a:off x="4491" y="2279"/>
              <a:ext cx="1608" cy="1520"/>
              <a:chOff x="0" y="0"/>
              <a:chExt cx="643" cy="608"/>
            </a:xfrm>
          </p:grpSpPr>
          <p:grpSp>
            <p:nvGrpSpPr>
              <p:cNvPr id="12293" name="组合 12292"/>
              <p:cNvGrpSpPr/>
              <p:nvPr/>
            </p:nvGrpSpPr>
            <p:grpSpPr>
              <a:xfrm>
                <a:off x="0" y="0"/>
                <a:ext cx="452" cy="608"/>
                <a:chOff x="0" y="0"/>
                <a:chExt cx="452" cy="608"/>
              </a:xfrm>
            </p:grpSpPr>
            <p:sp>
              <p:nvSpPr>
                <p:cNvPr id="12294" name="文本框 12293"/>
                <p:cNvSpPr txBox="1"/>
                <p:nvPr/>
              </p:nvSpPr>
              <p:spPr>
                <a:xfrm>
                  <a:off x="0" y="0"/>
                  <a:ext cx="43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1m</a:t>
                  </a:r>
                </a:p>
              </p:txBody>
            </p:sp>
            <p:sp>
              <p:nvSpPr>
                <p:cNvPr id="12" name="文本框 11"/>
                <p:cNvSpPr txBox="1"/>
                <p:nvPr/>
              </p:nvSpPr>
              <p:spPr>
                <a:xfrm>
                  <a:off x="20" y="279"/>
                  <a:ext cx="43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1s</a:t>
                  </a:r>
                </a:p>
              </p:txBody>
            </p:sp>
            <p:sp>
              <p:nvSpPr>
                <p:cNvPr id="12296" name="直接连接符 12295"/>
                <p:cNvSpPr/>
                <p:nvPr/>
              </p:nvSpPr>
              <p:spPr>
                <a:xfrm>
                  <a:off x="48" y="327"/>
                  <a:ext cx="384"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sp>
          </p:grpSp>
          <p:sp>
            <p:nvSpPr>
              <p:cNvPr id="12297" name="文本框 12296"/>
              <p:cNvSpPr txBox="1"/>
              <p:nvPr/>
            </p:nvSpPr>
            <p:spPr>
              <a:xfrm>
                <a:off x="451" y="171"/>
                <a:ext cx="192" cy="329"/>
              </a:xfrm>
              <a:prstGeom prst="rect">
                <a:avLst/>
              </a:prstGeom>
              <a:noFill/>
              <a:ln w="9525">
                <a:noFill/>
              </a:ln>
            </p:spPr>
            <p:txBody>
              <a:bodyPr>
                <a:spAutoFit/>
              </a:bodyPr>
              <a:lstStyle/>
              <a:p>
                <a:pPr>
                  <a:spcBef>
                    <a:spcPct val="50000"/>
                  </a:spcBef>
                </a:pPr>
                <a:r>
                  <a:rPr lang="en-US" altLang="zh-CN" sz="2800" b="1">
                    <a:latin typeface="宋体" panose="02010600030101010101" pitchFamily="2" charset="-122"/>
                    <a:ea typeface="宋体" panose="02010600030101010101" pitchFamily="2" charset="-122"/>
                  </a:rPr>
                  <a:t>=</a:t>
                </a:r>
              </a:p>
            </p:txBody>
          </p:sp>
        </p:grpSp>
        <p:sp>
          <p:nvSpPr>
            <p:cNvPr id="39" name="文本框 38"/>
            <p:cNvSpPr txBox="1"/>
            <p:nvPr/>
          </p:nvSpPr>
          <p:spPr>
            <a:xfrm>
              <a:off x="3436" y="2728"/>
              <a:ext cx="126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endParaRPr kumimoji="0" lang="en-US" altLang="zh-CN" sz="28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grpSp>
      <p:sp>
        <p:nvSpPr>
          <p:cNvPr id="12323" name="文本框 12322"/>
          <p:cNvSpPr txBox="1"/>
          <p:nvPr/>
        </p:nvSpPr>
        <p:spPr>
          <a:xfrm>
            <a:off x="1310640" y="3317240"/>
            <a:ext cx="1210310" cy="521970"/>
          </a:xfrm>
          <a:prstGeom prst="rect">
            <a:avLst/>
          </a:prstGeom>
          <a:noFill/>
          <a:ln w="9525">
            <a:noFill/>
          </a:ln>
        </p:spPr>
        <p:txBody>
          <a:bodyPr wrap="square">
            <a:spAutoFit/>
          </a:bodyPr>
          <a:lstStyle/>
          <a:p>
            <a:pPr>
              <a:spcBef>
                <a:spcPct val="50000"/>
              </a:spcBef>
            </a:pPr>
            <a:r>
              <a:rPr lang="en-US" altLang="zh-CN" sz="2800" dirty="0">
                <a:latin typeface="宋体" panose="02010600030101010101" pitchFamily="2" charset="-122"/>
                <a:ea typeface="宋体" panose="02010600030101010101" pitchFamily="2" charset="-122"/>
              </a:rPr>
              <a:t>1km/h</a:t>
            </a:r>
          </a:p>
        </p:txBody>
      </p:sp>
      <p:grpSp>
        <p:nvGrpSpPr>
          <p:cNvPr id="43" name="组合 42"/>
          <p:cNvGrpSpPr/>
          <p:nvPr/>
        </p:nvGrpSpPr>
        <p:grpSpPr>
          <a:xfrm>
            <a:off x="2289810" y="3043555"/>
            <a:ext cx="2005330" cy="979170"/>
            <a:chOff x="3642" y="4415"/>
            <a:chExt cx="3158" cy="1542"/>
          </a:xfrm>
        </p:grpSpPr>
        <p:sp>
          <p:nvSpPr>
            <p:cNvPr id="42" name="文本框 41"/>
            <p:cNvSpPr txBox="1"/>
            <p:nvPr/>
          </p:nvSpPr>
          <p:spPr>
            <a:xfrm>
              <a:off x="3642" y="4846"/>
              <a:ext cx="126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endParaRPr kumimoji="0" lang="en-US" altLang="zh-CN" sz="28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2336" name="组合 12335"/>
            <p:cNvGrpSpPr/>
            <p:nvPr/>
          </p:nvGrpSpPr>
          <p:grpSpPr>
            <a:xfrm>
              <a:off x="4760" y="4415"/>
              <a:ext cx="2040" cy="1543"/>
              <a:chOff x="0" y="0"/>
              <a:chExt cx="816" cy="617"/>
            </a:xfrm>
          </p:grpSpPr>
          <p:grpSp>
            <p:nvGrpSpPr>
              <p:cNvPr id="12337" name="组合 12336"/>
              <p:cNvGrpSpPr/>
              <p:nvPr/>
            </p:nvGrpSpPr>
            <p:grpSpPr>
              <a:xfrm>
                <a:off x="0" y="0"/>
                <a:ext cx="816" cy="617"/>
                <a:chOff x="0" y="0"/>
                <a:chExt cx="816" cy="617"/>
              </a:xfrm>
            </p:grpSpPr>
            <p:sp>
              <p:nvSpPr>
                <p:cNvPr id="12338" name="文本框 12337"/>
                <p:cNvSpPr txBox="1"/>
                <p:nvPr/>
              </p:nvSpPr>
              <p:spPr>
                <a:xfrm>
                  <a:off x="0" y="0"/>
                  <a:ext cx="576"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1km</a:t>
                  </a:r>
                </a:p>
              </p:txBody>
            </p:sp>
            <p:sp>
              <p:nvSpPr>
                <p:cNvPr id="12339" name="文本框 12338"/>
                <p:cNvSpPr txBox="1"/>
                <p:nvPr/>
              </p:nvSpPr>
              <p:spPr>
                <a:xfrm>
                  <a:off x="48" y="288"/>
                  <a:ext cx="768"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1h</a:t>
                  </a:r>
                </a:p>
              </p:txBody>
            </p:sp>
            <p:sp>
              <p:nvSpPr>
                <p:cNvPr id="12340" name="直接连接符 12339"/>
                <p:cNvSpPr/>
                <p:nvPr/>
              </p:nvSpPr>
              <p:spPr>
                <a:xfrm>
                  <a:off x="48" y="336"/>
                  <a:ext cx="48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sp>
          </p:grpSp>
          <p:sp>
            <p:nvSpPr>
              <p:cNvPr id="12341" name="文本框 12340"/>
              <p:cNvSpPr txBox="1"/>
              <p:nvPr/>
            </p:nvSpPr>
            <p:spPr>
              <a:xfrm>
                <a:off x="526" y="165"/>
                <a:ext cx="288" cy="329"/>
              </a:xfrm>
              <a:prstGeom prst="rect">
                <a:avLst/>
              </a:prstGeom>
              <a:noFill/>
              <a:ln w="9525">
                <a:noFill/>
              </a:ln>
            </p:spPr>
            <p:txBody>
              <a:bodyPr wrap="square">
                <a:spAutoFit/>
              </a:bodyPr>
              <a:lstStyle/>
              <a:p>
                <a:pPr>
                  <a:spcBef>
                    <a:spcPct val="50000"/>
                  </a:spcBef>
                </a:pPr>
                <a:r>
                  <a:rPr lang="en-US" altLang="zh-CN" sz="2800">
                    <a:latin typeface="宋体" panose="02010600030101010101" pitchFamily="2" charset="-122"/>
                    <a:ea typeface="宋体" panose="02010600030101010101" pitchFamily="2" charset="-122"/>
                  </a:rPr>
                  <a:t>=</a:t>
                </a:r>
              </a:p>
            </p:txBody>
          </p:sp>
        </p:grpSp>
      </p:grpSp>
      <p:grpSp>
        <p:nvGrpSpPr>
          <p:cNvPr id="45" name="组合 44"/>
          <p:cNvGrpSpPr/>
          <p:nvPr/>
        </p:nvGrpSpPr>
        <p:grpSpPr>
          <a:xfrm>
            <a:off x="4158615" y="3048635"/>
            <a:ext cx="2202815" cy="996950"/>
            <a:chOff x="6585" y="5053"/>
            <a:chExt cx="3469" cy="1570"/>
          </a:xfrm>
        </p:grpSpPr>
        <p:grpSp>
          <p:nvGrpSpPr>
            <p:cNvPr id="12332" name="组合 12331"/>
            <p:cNvGrpSpPr/>
            <p:nvPr/>
          </p:nvGrpSpPr>
          <p:grpSpPr>
            <a:xfrm>
              <a:off x="7484" y="5053"/>
              <a:ext cx="2570" cy="1570"/>
              <a:chOff x="0" y="0"/>
              <a:chExt cx="1028" cy="628"/>
            </a:xfrm>
          </p:grpSpPr>
          <p:sp>
            <p:nvSpPr>
              <p:cNvPr id="12333" name="文本框 12332"/>
              <p:cNvSpPr txBox="1"/>
              <p:nvPr/>
            </p:nvSpPr>
            <p:spPr>
              <a:xfrm>
                <a:off x="0" y="0"/>
                <a:ext cx="1028"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1000m</a:t>
                </a:r>
              </a:p>
            </p:txBody>
          </p:sp>
          <p:sp>
            <p:nvSpPr>
              <p:cNvPr id="12334" name="文本框 12333"/>
              <p:cNvSpPr txBox="1"/>
              <p:nvPr/>
            </p:nvSpPr>
            <p:spPr>
              <a:xfrm>
                <a:off x="0" y="28"/>
                <a:ext cx="739" cy="600"/>
              </a:xfrm>
              <a:prstGeom prst="rect">
                <a:avLst/>
              </a:prstGeom>
              <a:noFill/>
              <a:ln w="9525">
                <a:noFill/>
              </a:ln>
            </p:spPr>
            <p:txBody>
              <a:bodyPr wrap="square">
                <a:spAutoFit/>
              </a:bodyPr>
              <a:lstStyle/>
              <a:p>
                <a:pPr>
                  <a:spcBef>
                    <a:spcPct val="50000"/>
                  </a:spcBef>
                </a:pPr>
                <a:r>
                  <a:rPr lang="en-US" altLang="zh-CN" sz="2800">
                    <a:latin typeface="宋体" panose="02010600030101010101" pitchFamily="2" charset="-122"/>
                    <a:ea typeface="宋体" panose="02010600030101010101" pitchFamily="2" charset="-122"/>
                  </a:rPr>
                  <a:t>  3600s</a:t>
                </a:r>
              </a:p>
            </p:txBody>
          </p:sp>
          <p:sp>
            <p:nvSpPr>
              <p:cNvPr id="12335" name="直接连接符 12334"/>
              <p:cNvSpPr/>
              <p:nvPr/>
            </p:nvSpPr>
            <p:spPr>
              <a:xfrm>
                <a:off x="48" y="336"/>
                <a:ext cx="624"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sp>
        </p:grpSp>
        <p:sp>
          <p:nvSpPr>
            <p:cNvPr id="44" name="文本框 43"/>
            <p:cNvSpPr txBox="1"/>
            <p:nvPr/>
          </p:nvSpPr>
          <p:spPr>
            <a:xfrm>
              <a:off x="6585" y="5447"/>
              <a:ext cx="9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endParaRPr kumimoji="0" lang="en-US" altLang="zh-CN" sz="2800" b="0" i="0" u="none" strike="noStrike" cap="none" spc="0" normalizeH="0" baseline="0">
                <a:ln>
                  <a:noFill/>
                </a:ln>
                <a:solidFill>
                  <a:srgbClr val="000000"/>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grpSp>
      <p:grpSp>
        <p:nvGrpSpPr>
          <p:cNvPr id="12324" name="组合 12323"/>
          <p:cNvGrpSpPr/>
          <p:nvPr/>
        </p:nvGrpSpPr>
        <p:grpSpPr>
          <a:xfrm>
            <a:off x="5868670" y="3069908"/>
            <a:ext cx="1874838" cy="1055687"/>
            <a:chOff x="0" y="0"/>
            <a:chExt cx="1181" cy="665"/>
          </a:xfrm>
        </p:grpSpPr>
        <p:sp>
          <p:nvSpPr>
            <p:cNvPr id="12325" name="文本框 12324"/>
            <p:cNvSpPr txBox="1"/>
            <p:nvPr/>
          </p:nvSpPr>
          <p:spPr>
            <a:xfrm>
              <a:off x="0" y="167"/>
              <a:ext cx="227" cy="329"/>
            </a:xfrm>
            <a:prstGeom prst="rect">
              <a:avLst/>
            </a:prstGeom>
            <a:noFill/>
            <a:ln w="9525">
              <a:noFill/>
            </a:ln>
          </p:spPr>
          <p:txBody>
            <a:bodyPr wrap="none" anchor="t">
              <a:spAutoFit/>
            </a:bodyPr>
            <a:lstStyle/>
            <a:p>
              <a:r>
                <a:rPr lang="en-US" altLang="zh-CN" sz="2800">
                  <a:latin typeface="宋体" panose="02010600030101010101" pitchFamily="2" charset="-122"/>
                  <a:ea typeface="宋体" panose="02010600030101010101" pitchFamily="2" charset="-122"/>
                </a:rPr>
                <a:t>=</a:t>
              </a:r>
            </a:p>
          </p:txBody>
        </p:sp>
        <p:grpSp>
          <p:nvGrpSpPr>
            <p:cNvPr id="12326" name="组合 12325"/>
            <p:cNvGrpSpPr/>
            <p:nvPr/>
          </p:nvGrpSpPr>
          <p:grpSpPr>
            <a:xfrm>
              <a:off x="202" y="0"/>
              <a:ext cx="979" cy="665"/>
              <a:chOff x="0" y="0"/>
              <a:chExt cx="979" cy="665"/>
            </a:xfrm>
          </p:grpSpPr>
          <p:grpSp>
            <p:nvGrpSpPr>
              <p:cNvPr id="12327" name="组合 12326"/>
              <p:cNvGrpSpPr/>
              <p:nvPr/>
            </p:nvGrpSpPr>
            <p:grpSpPr>
              <a:xfrm>
                <a:off x="0" y="0"/>
                <a:ext cx="672" cy="665"/>
                <a:chOff x="0" y="0"/>
                <a:chExt cx="672" cy="665"/>
              </a:xfrm>
            </p:grpSpPr>
            <p:sp>
              <p:nvSpPr>
                <p:cNvPr id="12328" name="文本框 12327"/>
                <p:cNvSpPr txBox="1"/>
                <p:nvPr/>
              </p:nvSpPr>
              <p:spPr>
                <a:xfrm>
                  <a:off x="221" y="0"/>
                  <a:ext cx="43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1</a:t>
                  </a:r>
                </a:p>
              </p:txBody>
            </p:sp>
            <p:sp>
              <p:nvSpPr>
                <p:cNvPr id="12329" name="文本框 12328"/>
                <p:cNvSpPr txBox="1"/>
                <p:nvPr/>
              </p:nvSpPr>
              <p:spPr>
                <a:xfrm>
                  <a:off x="0" y="336"/>
                  <a:ext cx="672" cy="329"/>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ea typeface="宋体" panose="02010600030101010101" pitchFamily="2" charset="-122"/>
                    </a:rPr>
                    <a:t> 3.6</a:t>
                  </a:r>
                </a:p>
              </p:txBody>
            </p:sp>
            <p:sp>
              <p:nvSpPr>
                <p:cNvPr id="12330" name="直接连接符 12329"/>
                <p:cNvSpPr/>
                <p:nvPr/>
              </p:nvSpPr>
              <p:spPr>
                <a:xfrm>
                  <a:off x="48" y="336"/>
                  <a:ext cx="48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sp>
          </p:grpSp>
          <p:sp>
            <p:nvSpPr>
              <p:cNvPr id="12331" name="文本框 12330"/>
              <p:cNvSpPr txBox="1"/>
              <p:nvPr/>
            </p:nvSpPr>
            <p:spPr>
              <a:xfrm>
                <a:off x="528" y="160"/>
                <a:ext cx="451" cy="329"/>
              </a:xfrm>
              <a:prstGeom prst="rect">
                <a:avLst/>
              </a:prstGeom>
              <a:noFill/>
              <a:ln w="9525">
                <a:noFill/>
              </a:ln>
            </p:spPr>
            <p:txBody>
              <a:bodyPr wrap="none" anchor="t">
                <a:spAutoFit/>
              </a:bodyPr>
              <a:lstStyle/>
              <a:p>
                <a:r>
                  <a:rPr lang="en-US" altLang="zh-CN" sz="2800">
                    <a:latin typeface="宋体" panose="02010600030101010101" pitchFamily="2" charset="-122"/>
                    <a:ea typeface="宋体" panose="02010600030101010101" pitchFamily="2" charset="-122"/>
                  </a:rPr>
                  <a:t>m/s</a:t>
                </a:r>
              </a:p>
            </p:txBody>
          </p:sp>
        </p:grpSp>
      </p:grpSp>
      <p:sp>
        <p:nvSpPr>
          <p:cNvPr id="46" name="文本框 45"/>
          <p:cNvSpPr txBox="1"/>
          <p:nvPr/>
        </p:nvSpPr>
        <p:spPr>
          <a:xfrm>
            <a:off x="4297680" y="2381885"/>
            <a:ext cx="5486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solidFill>
                  <a:schemeClr val="bg1"/>
                </a:solidFill>
                <a:latin typeface="华文楷体" panose="02010600040101010101" pitchFamily="2" charset="-122"/>
                <a:ea typeface="华文楷体" panose="02010600040101010101" pitchFamily="2" charset="-122"/>
                <a:cs typeface="+mn-cs"/>
                <a:sym typeface="+mn-ea"/>
              </a:rPr>
              <a:t>单位</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47" name="文本框 46"/>
          <p:cNvSpPr txBox="1"/>
          <p:nvPr/>
        </p:nvSpPr>
        <p:spPr>
          <a:xfrm>
            <a:off x="609600" y="4295775"/>
            <a:ext cx="101566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tx1"/>
                </a:solidFill>
                <a:latin typeface="微软雅黑" panose="020B0503020204020204" charset="-122"/>
                <a:ea typeface="微软雅黑" panose="020B0503020204020204" charset="-122"/>
                <a:cs typeface="+mn-cs"/>
                <a:sym typeface="+mn-ea"/>
              </a:rPr>
              <a:t>结论：</a:t>
            </a:r>
            <a:endParaRPr lang="zh-CN" altLang="en-US" sz="2400" b="1" dirty="0">
              <a:solidFill>
                <a:schemeClr val="tx1"/>
              </a:solidFill>
              <a:latin typeface="微软雅黑" panose="020B0503020204020204" charset="-122"/>
              <a:ea typeface="微软雅黑" panose="020B0503020204020204" charset="-122"/>
              <a:cs typeface="+mn-cs"/>
              <a:sym typeface="+mn-ea"/>
            </a:endParaRPr>
          </a:p>
        </p:txBody>
      </p:sp>
      <p:grpSp>
        <p:nvGrpSpPr>
          <p:cNvPr id="12313" name="组合 12312"/>
          <p:cNvGrpSpPr/>
          <p:nvPr/>
        </p:nvGrpSpPr>
        <p:grpSpPr>
          <a:xfrm>
            <a:off x="1491615" y="4023360"/>
            <a:ext cx="5764213" cy="924246"/>
            <a:chOff x="0" y="0"/>
            <a:chExt cx="3631" cy="772"/>
          </a:xfrm>
        </p:grpSpPr>
        <p:sp>
          <p:nvSpPr>
            <p:cNvPr id="12314" name="文本框 12313"/>
            <p:cNvSpPr txBox="1"/>
            <p:nvPr/>
          </p:nvSpPr>
          <p:spPr>
            <a:xfrm>
              <a:off x="0" y="192"/>
              <a:ext cx="2592" cy="436"/>
            </a:xfrm>
            <a:prstGeom prst="rect">
              <a:avLst/>
            </a:prstGeom>
            <a:noFill/>
            <a:ln w="9525">
              <a:noFill/>
            </a:ln>
          </p:spPr>
          <p:txBody>
            <a:bodyPr>
              <a:spAutoFit/>
            </a:bodyPr>
            <a:lstStyle/>
            <a:p>
              <a:pPr>
                <a:spcBef>
                  <a:spcPct val="50000"/>
                </a:spcBef>
              </a:pPr>
              <a:r>
                <a:rPr lang="en-US" altLang="zh-CN" sz="2800" b="1">
                  <a:solidFill>
                    <a:schemeClr val="tx1"/>
                  </a:solidFill>
                  <a:latin typeface="Times New Roman" panose="02020603050405020304" pitchFamily="18" charset="0"/>
                </a:rPr>
                <a:t>1m/s=3.6km/h      1km/h</a:t>
              </a:r>
            </a:p>
          </p:txBody>
        </p:sp>
        <p:grpSp>
          <p:nvGrpSpPr>
            <p:cNvPr id="12315" name="组合 12314"/>
            <p:cNvGrpSpPr/>
            <p:nvPr/>
          </p:nvGrpSpPr>
          <p:grpSpPr>
            <a:xfrm>
              <a:off x="2448" y="0"/>
              <a:ext cx="1183" cy="772"/>
              <a:chOff x="0" y="0"/>
              <a:chExt cx="1183" cy="772"/>
            </a:xfrm>
          </p:grpSpPr>
          <p:sp>
            <p:nvSpPr>
              <p:cNvPr id="12316" name="文本框 12315"/>
              <p:cNvSpPr txBox="1"/>
              <p:nvPr/>
            </p:nvSpPr>
            <p:spPr>
              <a:xfrm>
                <a:off x="0" y="209"/>
                <a:ext cx="224" cy="308"/>
              </a:xfrm>
              <a:prstGeom prst="rect">
                <a:avLst/>
              </a:prstGeom>
              <a:noFill/>
              <a:ln w="9525">
                <a:noFill/>
              </a:ln>
            </p:spPr>
            <p:txBody>
              <a:bodyPr wrap="square" anchor="t">
                <a:spAutoFit/>
              </a:bodyPr>
              <a:lstStyle/>
              <a:p>
                <a:r>
                  <a:rPr lang="en-US" altLang="zh-CN" b="1">
                    <a:solidFill>
                      <a:schemeClr val="tx1"/>
                    </a:solidFill>
                    <a:latin typeface="Times New Roman" panose="02020603050405020304" pitchFamily="18" charset="0"/>
                  </a:rPr>
                  <a:t>=</a:t>
                </a:r>
              </a:p>
            </p:txBody>
          </p:sp>
          <p:grpSp>
            <p:nvGrpSpPr>
              <p:cNvPr id="12317" name="组合 12316"/>
              <p:cNvGrpSpPr/>
              <p:nvPr/>
            </p:nvGrpSpPr>
            <p:grpSpPr>
              <a:xfrm>
                <a:off x="224" y="0"/>
                <a:ext cx="959" cy="772"/>
                <a:chOff x="22" y="0"/>
                <a:chExt cx="959" cy="772"/>
              </a:xfrm>
            </p:grpSpPr>
            <p:grpSp>
              <p:nvGrpSpPr>
                <p:cNvPr id="12318" name="组合 12317"/>
                <p:cNvGrpSpPr/>
                <p:nvPr/>
              </p:nvGrpSpPr>
              <p:grpSpPr>
                <a:xfrm>
                  <a:off x="22" y="0"/>
                  <a:ext cx="672" cy="772"/>
                  <a:chOff x="22" y="0"/>
                  <a:chExt cx="672" cy="772"/>
                </a:xfrm>
              </p:grpSpPr>
              <p:sp>
                <p:nvSpPr>
                  <p:cNvPr id="12319" name="文本框 12318"/>
                  <p:cNvSpPr txBox="1"/>
                  <p:nvPr/>
                </p:nvSpPr>
                <p:spPr>
                  <a:xfrm>
                    <a:off x="144" y="0"/>
                    <a:ext cx="432" cy="436"/>
                  </a:xfrm>
                  <a:prstGeom prst="rect">
                    <a:avLst/>
                  </a:prstGeom>
                  <a:noFill/>
                  <a:ln w="9525">
                    <a:noFill/>
                  </a:ln>
                </p:spPr>
                <p:txBody>
                  <a:bodyPr>
                    <a:spAutoFit/>
                  </a:bodyPr>
                  <a:lstStyle/>
                  <a:p>
                    <a:pPr>
                      <a:spcBef>
                        <a:spcPct val="50000"/>
                      </a:spcBef>
                    </a:pPr>
                    <a:r>
                      <a:rPr lang="en-US" altLang="zh-CN" sz="2800" b="1">
                        <a:solidFill>
                          <a:schemeClr val="tx1"/>
                        </a:solidFill>
                        <a:latin typeface="Times New Roman" panose="02020603050405020304" pitchFamily="18" charset="0"/>
                      </a:rPr>
                      <a:t>1</a:t>
                    </a:r>
                  </a:p>
                </p:txBody>
              </p:sp>
              <p:sp>
                <p:nvSpPr>
                  <p:cNvPr id="12320" name="文本框 12319"/>
                  <p:cNvSpPr txBox="1"/>
                  <p:nvPr/>
                </p:nvSpPr>
                <p:spPr>
                  <a:xfrm>
                    <a:off x="22" y="336"/>
                    <a:ext cx="672" cy="436"/>
                  </a:xfrm>
                  <a:prstGeom prst="rect">
                    <a:avLst/>
                  </a:prstGeom>
                  <a:noFill/>
                  <a:ln w="9525">
                    <a:noFill/>
                  </a:ln>
                </p:spPr>
                <p:txBody>
                  <a:bodyPr>
                    <a:spAutoFit/>
                  </a:bodyPr>
                  <a:lstStyle/>
                  <a:p>
                    <a:pPr>
                      <a:spcBef>
                        <a:spcPct val="50000"/>
                      </a:spcBef>
                    </a:pPr>
                    <a:r>
                      <a:rPr lang="en-US" altLang="zh-CN" sz="2800" b="1">
                        <a:solidFill>
                          <a:schemeClr val="tx1"/>
                        </a:solidFill>
                        <a:latin typeface="Times New Roman" panose="02020603050405020304" pitchFamily="18" charset="0"/>
                      </a:rPr>
                      <a:t> 3.6</a:t>
                    </a:r>
                  </a:p>
                </p:txBody>
              </p:sp>
              <p:sp>
                <p:nvSpPr>
                  <p:cNvPr id="12321" name="直接连接符 12320"/>
                  <p:cNvSpPr/>
                  <p:nvPr/>
                </p:nvSpPr>
                <p:spPr>
                  <a:xfrm>
                    <a:off x="48" y="406"/>
                    <a:ext cx="48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sp>
            </p:grpSp>
            <p:sp>
              <p:nvSpPr>
                <p:cNvPr id="12322" name="文本框 12321"/>
                <p:cNvSpPr txBox="1"/>
                <p:nvPr/>
              </p:nvSpPr>
              <p:spPr>
                <a:xfrm>
                  <a:off x="529" y="166"/>
                  <a:ext cx="452" cy="436"/>
                </a:xfrm>
                <a:prstGeom prst="rect">
                  <a:avLst/>
                </a:prstGeom>
                <a:noFill/>
                <a:ln w="9525">
                  <a:noFill/>
                </a:ln>
              </p:spPr>
              <p:txBody>
                <a:bodyPr wrap="square" anchor="t">
                  <a:spAutoFit/>
                </a:bodyPr>
                <a:lstStyle/>
                <a:p>
                  <a:r>
                    <a:rPr lang="en-US" altLang="zh-CN" sz="2800" b="1">
                      <a:solidFill>
                        <a:schemeClr val="tx1"/>
                      </a:solidFill>
                      <a:latin typeface="Times New Roman" panose="02020603050405020304" pitchFamily="18" charset="0"/>
                    </a:rPr>
                    <a:t>m/s</a:t>
                  </a:r>
                </a:p>
              </p:txBody>
            </p:sp>
          </p:grpSp>
        </p:grpSp>
      </p:grpSp>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1426" y="352255"/>
            <a:ext cx="243014" cy="246221"/>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4</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ox(in)">
                                      <p:cBhvr>
                                        <p:cTn id="7" dur="20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 calcmode="lin" valueType="num">
                                      <p:cBhvr additive="base">
                                        <p:cTn id="12" dur="500" fill="hold"/>
                                        <p:tgtEl>
                                          <p:spTgt spid="12291"/>
                                        </p:tgtEl>
                                        <p:attrNameLst>
                                          <p:attrName>ppt_x</p:attrName>
                                        </p:attrNameLst>
                                      </p:cBhvr>
                                      <p:tavLst>
                                        <p:tav tm="0">
                                          <p:val>
                                            <p:strVal val="#ppt_x"/>
                                          </p:val>
                                        </p:tav>
                                        <p:tav tm="100000">
                                          <p:val>
                                            <p:strVal val="#ppt_x"/>
                                          </p:val>
                                        </p:tav>
                                      </p:tavLst>
                                    </p:anim>
                                    <p:anim calcmode="lin" valueType="num">
                                      <p:cBhvr additive="base">
                                        <p:cTn id="13"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down)">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311"/>
                                        </p:tgtEl>
                                        <p:attrNameLst>
                                          <p:attrName>style.visibility</p:attrName>
                                        </p:attrNameLst>
                                      </p:cBhvr>
                                      <p:to>
                                        <p:strVal val="visible"/>
                                      </p:to>
                                    </p:set>
                                    <p:animEffect transition="in" filter="wipe(down)">
                                      <p:cBhvr>
                                        <p:cTn id="27" dur="500"/>
                                        <p:tgtEl>
                                          <p:spTgt spid="12311"/>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2323"/>
                                        </p:tgtEl>
                                        <p:attrNameLst>
                                          <p:attrName>style.visibility</p:attrName>
                                        </p:attrNameLst>
                                      </p:cBhvr>
                                      <p:to>
                                        <p:strVal val="visible"/>
                                      </p:to>
                                    </p:set>
                                    <p:anim calcmode="lin" valueType="num">
                                      <p:cBhvr additive="base">
                                        <p:cTn id="32" dur="500" fill="hold"/>
                                        <p:tgtEl>
                                          <p:spTgt spid="12323"/>
                                        </p:tgtEl>
                                        <p:attrNameLst>
                                          <p:attrName>ppt_x</p:attrName>
                                        </p:attrNameLst>
                                      </p:cBhvr>
                                      <p:tavLst>
                                        <p:tav tm="0">
                                          <p:val>
                                            <p:strVal val="#ppt_x"/>
                                          </p:val>
                                        </p:tav>
                                        <p:tav tm="100000">
                                          <p:val>
                                            <p:strVal val="#ppt_x"/>
                                          </p:val>
                                        </p:tav>
                                      </p:tavLst>
                                    </p:anim>
                                    <p:anim calcmode="lin" valueType="num">
                                      <p:cBhvr additive="base">
                                        <p:cTn id="33" dur="500" fill="hold"/>
                                        <p:tgtEl>
                                          <p:spTgt spid="1232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down)">
                                      <p:cBhvr>
                                        <p:cTn id="42" dur="500"/>
                                        <p:tgtEl>
                                          <p:spTgt spid="4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3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12313"/>
                                        </p:tgtEl>
                                        <p:attrNameLst>
                                          <p:attrName>style.visibility</p:attrName>
                                        </p:attrNameLst>
                                      </p:cBhvr>
                                      <p:to>
                                        <p:strVal val="visible"/>
                                      </p:to>
                                    </p:set>
                                    <p:animEffect transition="in" filter="checkerboard(across)">
                                      <p:cBhvr>
                                        <p:cTn id="55" dur="500"/>
                                        <p:tgtEl>
                                          <p:spTgt spid="12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2291" grpId="0"/>
      <p:bldP spid="12311" grpId="0"/>
      <p:bldP spid="12323" grpId="0"/>
      <p:bldP spid="4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grpSp>
        <p:nvGrpSpPr>
          <p:cNvPr id="11" name="组合 10"/>
          <p:cNvGrpSpPr/>
          <p:nvPr/>
        </p:nvGrpSpPr>
        <p:grpSpPr>
          <a:xfrm>
            <a:off x="727710" y="352425"/>
            <a:ext cx="725805" cy="407670"/>
            <a:chOff x="816" y="1694"/>
            <a:chExt cx="1143" cy="642"/>
          </a:xfrm>
          <a:solidFill>
            <a:srgbClr val="00B050"/>
          </a:solidFill>
        </p:grpSpPr>
        <p:sp>
          <p:nvSpPr>
            <p:cNvPr id="2" name="圆角矩形 1"/>
            <p:cNvSpPr/>
            <p:nvPr/>
          </p:nvSpPr>
          <p:spPr>
            <a:xfrm>
              <a:off x="816" y="1694"/>
              <a:ext cx="1143" cy="642"/>
            </a:xfrm>
            <a:prstGeom prst="roundRect">
              <a:avLst/>
            </a:prstGeom>
            <a:grpFill/>
            <a:ln w="12700" cap="flat">
              <a:solidFill>
                <a:srgbClr val="66FF3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nvSpPr>
          <p:spPr>
            <a:xfrm>
              <a:off x="902" y="1704"/>
              <a:ext cx="969" cy="578"/>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solidFill>
                    <a:schemeClr val="bg1"/>
                  </a:solidFill>
                  <a:latin typeface="微软雅黑" panose="020B0503020204020204" charset="-122"/>
                  <a:ea typeface="微软雅黑" panose="020B0503020204020204" charset="-122"/>
                  <a:cs typeface="微软雅黑" panose="020B0503020204020204" charset="-122"/>
                  <a:sym typeface="+mn-ea"/>
                </a:rPr>
                <a:t>例 讲</a:t>
              </a:r>
            </a:p>
          </p:txBody>
        </p:sp>
      </p:grpSp>
      <p:sp>
        <p:nvSpPr>
          <p:cNvPr id="13321" name="文本框 13320"/>
          <p:cNvSpPr txBox="1"/>
          <p:nvPr/>
        </p:nvSpPr>
        <p:spPr>
          <a:xfrm>
            <a:off x="1016000" y="1254760"/>
            <a:ext cx="7285355" cy="2461260"/>
          </a:xfrm>
          <a:prstGeom prst="rect">
            <a:avLst/>
          </a:prstGeom>
          <a:noFill/>
          <a:ln w="9525">
            <a:noFill/>
          </a:ln>
        </p:spPr>
        <p:txBody>
          <a:bodyPr wrap="square">
            <a:spAutoFit/>
          </a:bodyPr>
          <a:lstStyle/>
          <a:p>
            <a:pPr algn="just">
              <a:spcBef>
                <a:spcPct val="50000"/>
              </a:spcBef>
            </a:pPr>
            <a:r>
              <a:rPr lang="en-US" altLang="zh-CN" sz="2800" dirty="0">
                <a:latin typeface="幼圆" panose="02010509060101010101" pitchFamily="49" charset="-122"/>
                <a:ea typeface="幼圆" panose="02010509060101010101" pitchFamily="49" charset="-122"/>
                <a:cs typeface="幼圆" panose="02010509060101010101" pitchFamily="49" charset="-122"/>
              </a:rPr>
              <a:t>1.</a:t>
            </a:r>
            <a:r>
              <a:rPr lang="zh-CN" altLang="en-US" sz="2800" dirty="0">
                <a:latin typeface="幼圆" panose="02010509060101010101" pitchFamily="49" charset="-122"/>
                <a:ea typeface="幼圆" panose="02010509060101010101" pitchFamily="49" charset="-122"/>
                <a:cs typeface="幼圆" panose="02010509060101010101" pitchFamily="49" charset="-122"/>
              </a:rPr>
              <a:t>完成下列填空</a:t>
            </a:r>
            <a:endParaRPr lang="en-US" altLang="zh-CN" sz="2800" dirty="0">
              <a:latin typeface="幼圆" panose="02010509060101010101" pitchFamily="49" charset="-122"/>
              <a:ea typeface="幼圆" panose="02010509060101010101" pitchFamily="49" charset="-122"/>
              <a:cs typeface="幼圆" panose="02010509060101010101" pitchFamily="49" charset="-122"/>
            </a:endParaRPr>
          </a:p>
          <a:p>
            <a:pPr algn="just">
              <a:spcBef>
                <a:spcPct val="50000"/>
              </a:spcBef>
            </a:pPr>
            <a:r>
              <a:rPr lang="en-US" altLang="zh-CN" sz="2800" dirty="0">
                <a:latin typeface="幼圆" panose="02010509060101010101" pitchFamily="49" charset="-122"/>
                <a:ea typeface="幼圆" panose="02010509060101010101" pitchFamily="49" charset="-122"/>
                <a:cs typeface="幼圆" panose="02010509060101010101" pitchFamily="49" charset="-122"/>
                <a:sym typeface="+mn-ea"/>
              </a:rPr>
              <a:t>  (1) </a:t>
            </a:r>
            <a:r>
              <a:rPr lang="en-US" altLang="zh-CN" sz="2800" dirty="0">
                <a:latin typeface="幼圆" panose="02010509060101010101" pitchFamily="49" charset="-122"/>
                <a:ea typeface="幼圆" panose="02010509060101010101" pitchFamily="49" charset="-122"/>
                <a:cs typeface="幼圆" panose="02010509060101010101" pitchFamily="49" charset="-122"/>
              </a:rPr>
              <a:t>10 m/s</a:t>
            </a:r>
            <a:r>
              <a:rPr lang="zh-CN" altLang="en-US" sz="2800" dirty="0">
                <a:latin typeface="幼圆" panose="02010509060101010101" pitchFamily="49" charset="-122"/>
                <a:ea typeface="幼圆" panose="02010509060101010101" pitchFamily="49" charset="-122"/>
                <a:cs typeface="幼圆" panose="02010509060101010101" pitchFamily="49" charset="-122"/>
              </a:rPr>
              <a:t>＝</a:t>
            </a:r>
            <a:r>
              <a:rPr lang="en-US" altLang="zh-CN" sz="2800" dirty="0">
                <a:latin typeface="幼圆" panose="02010509060101010101" pitchFamily="49" charset="-122"/>
                <a:ea typeface="幼圆" panose="02010509060101010101" pitchFamily="49" charset="-122"/>
                <a:cs typeface="幼圆" panose="02010509060101010101" pitchFamily="49" charset="-122"/>
              </a:rPr>
              <a:t>_______km/h</a:t>
            </a:r>
          </a:p>
          <a:p>
            <a:pPr algn="just">
              <a:spcBef>
                <a:spcPct val="50000"/>
              </a:spcBef>
            </a:pPr>
            <a:r>
              <a:rPr lang="en-US" altLang="zh-CN" sz="2800" dirty="0">
                <a:latin typeface="幼圆" panose="02010509060101010101" pitchFamily="49" charset="-122"/>
                <a:ea typeface="幼圆" panose="02010509060101010101" pitchFamily="49" charset="-122"/>
                <a:cs typeface="幼圆" panose="02010509060101010101" pitchFamily="49" charset="-122"/>
              </a:rPr>
              <a:t>  </a:t>
            </a:r>
          </a:p>
          <a:p>
            <a:pPr algn="just">
              <a:spcBef>
                <a:spcPct val="50000"/>
              </a:spcBef>
            </a:pPr>
            <a:r>
              <a:rPr lang="en-US" altLang="zh-CN" sz="2800" dirty="0">
                <a:latin typeface="幼圆" panose="02010509060101010101" pitchFamily="49" charset="-122"/>
                <a:ea typeface="幼圆" panose="02010509060101010101" pitchFamily="49" charset="-122"/>
                <a:cs typeface="幼圆" panose="02010509060101010101" pitchFamily="49" charset="-122"/>
              </a:rPr>
              <a:t>  (2) 72 km/h</a:t>
            </a:r>
            <a:r>
              <a:rPr lang="zh-CN" altLang="en-US" sz="2800" dirty="0">
                <a:latin typeface="幼圆" panose="02010509060101010101" pitchFamily="49" charset="-122"/>
                <a:ea typeface="幼圆" panose="02010509060101010101" pitchFamily="49" charset="-122"/>
                <a:cs typeface="幼圆" panose="02010509060101010101" pitchFamily="49" charset="-122"/>
              </a:rPr>
              <a:t>＝</a:t>
            </a:r>
            <a:r>
              <a:rPr lang="en-US" altLang="zh-CN" sz="2800" dirty="0">
                <a:latin typeface="幼圆" panose="02010509060101010101" pitchFamily="49" charset="-122"/>
                <a:ea typeface="幼圆" panose="02010509060101010101" pitchFamily="49" charset="-122"/>
                <a:cs typeface="幼圆" panose="02010509060101010101" pitchFamily="49" charset="-122"/>
                <a:sym typeface="+mn-ea"/>
              </a:rPr>
              <a:t>_______</a:t>
            </a:r>
            <a:r>
              <a:rPr lang="en-US" altLang="zh-CN" sz="2800" dirty="0">
                <a:latin typeface="幼圆" panose="02010509060101010101" pitchFamily="49" charset="-122"/>
                <a:ea typeface="幼圆" panose="02010509060101010101" pitchFamily="49" charset="-122"/>
                <a:cs typeface="幼圆" panose="02010509060101010101" pitchFamily="49" charset="-122"/>
              </a:rPr>
              <a:t>m/s</a:t>
            </a:r>
          </a:p>
        </p:txBody>
      </p:sp>
      <p:sp>
        <p:nvSpPr>
          <p:cNvPr id="13315" name="矩形 13314"/>
          <p:cNvSpPr/>
          <p:nvPr/>
        </p:nvSpPr>
        <p:spPr>
          <a:xfrm>
            <a:off x="4050665" y="3023235"/>
            <a:ext cx="684530" cy="583565"/>
          </a:xfrm>
          <a:prstGeom prst="rect">
            <a:avLst/>
          </a:prstGeom>
          <a:noFill/>
          <a:ln w="9525">
            <a:noFill/>
          </a:ln>
        </p:spPr>
        <p:txBody>
          <a:bodyPr wrap="none" anchor="t">
            <a:spAutoFit/>
          </a:bodyPr>
          <a:lstStyle/>
          <a:p>
            <a:r>
              <a:rPr lang="en-US" altLang="zh-CN" sz="3200" b="1" dirty="0">
                <a:solidFill>
                  <a:srgbClr val="00B050"/>
                </a:solidFill>
                <a:effectLst>
                  <a:outerShdw blurRad="38100" dist="38100" dir="2700000" algn="tl">
                    <a:srgbClr val="000000">
                      <a:alpha val="43137"/>
                    </a:srgbClr>
                  </a:outerShdw>
                </a:effectLst>
                <a:latin typeface="微软雅黑" panose="020B0503020204020204" charset="-122"/>
                <a:ea typeface="微软雅黑" panose="020B0503020204020204" charset="-122"/>
              </a:rPr>
              <a:t>20</a:t>
            </a:r>
          </a:p>
        </p:txBody>
      </p:sp>
      <p:sp>
        <p:nvSpPr>
          <p:cNvPr id="8" name="矩形 7"/>
          <p:cNvSpPr/>
          <p:nvPr/>
        </p:nvSpPr>
        <p:spPr>
          <a:xfrm>
            <a:off x="3919855" y="1795780"/>
            <a:ext cx="684530" cy="583565"/>
          </a:xfrm>
          <a:prstGeom prst="rect">
            <a:avLst/>
          </a:prstGeom>
          <a:noFill/>
          <a:ln w="9525">
            <a:noFill/>
          </a:ln>
        </p:spPr>
        <p:txBody>
          <a:bodyPr wrap="none" anchor="t">
            <a:spAutoFit/>
          </a:bodyPr>
          <a:lstStyle/>
          <a:p>
            <a:r>
              <a:rPr lang="en-US" altLang="zh-CN" sz="3200" b="1">
                <a:solidFill>
                  <a:srgbClr val="00B050"/>
                </a:solidFill>
                <a:effectLst>
                  <a:outerShdw blurRad="38100" dist="38100" dir="2700000" algn="tl">
                    <a:srgbClr val="000000">
                      <a:alpha val="43137"/>
                    </a:srgbClr>
                  </a:outerShdw>
                </a:effectLst>
                <a:latin typeface="微软雅黑" panose="020B0503020204020204" charset="-122"/>
                <a:ea typeface="微软雅黑" panose="020B0503020204020204" charset="-122"/>
              </a:rPr>
              <a:t>36</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3321"/>
                                        </p:tgtEl>
                                        <p:attrNameLst>
                                          <p:attrName>style.visibility</p:attrName>
                                        </p:attrNameLst>
                                      </p:cBhvr>
                                      <p:to>
                                        <p:strVal val="visible"/>
                                      </p:to>
                                    </p:set>
                                    <p:animEffect transition="in" filter="box(in)">
                                      <p:cBhvr>
                                        <p:cTn id="13" dur="2000"/>
                                        <p:tgtEl>
                                          <p:spTgt spid="1332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indefinite"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indefinite" fill="hold">
                                          <p:stCondLst>
                                            <p:cond delay="0"/>
                                          </p:stCondLst>
                                        </p:cTn>
                                        <p:tgtEl>
                                          <p:spTgt spid="13315"/>
                                        </p:tgtEl>
                                        <p:attrNameLst>
                                          <p:attrName>style.visibility</p:attrName>
                                        </p:attrNameLst>
                                      </p:cBhvr>
                                      <p:to>
                                        <p:strVal val="visible"/>
                                      </p:to>
                                    </p:set>
                                    <p:anim calcmode="lin" valueType="num">
                                      <p:cBhvr additive="base">
                                        <p:cTn id="24" dur="500" fill="hold"/>
                                        <p:tgtEl>
                                          <p:spTgt spid="13315"/>
                                        </p:tgtEl>
                                        <p:attrNameLst>
                                          <p:attrName>ppt_x</p:attrName>
                                        </p:attrNameLst>
                                      </p:cBhvr>
                                      <p:tavLst>
                                        <p:tav tm="0">
                                          <p:val>
                                            <p:strVal val="0-#ppt_w/2"/>
                                          </p:val>
                                        </p:tav>
                                        <p:tav tm="100000">
                                          <p:val>
                                            <p:strVal val="#ppt_x"/>
                                          </p:val>
                                        </p:tav>
                                      </p:tavLst>
                                    </p:anim>
                                    <p:anim calcmode="lin" valueType="num">
                                      <p:cBhvr additive="base">
                                        <p:cTn id="25" dur="500" fill="hold"/>
                                        <p:tgtEl>
                                          <p:spTgt spid="1331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p:bldP spid="13315" grpId="0"/>
      <p:bldP spid="8" grpId="0" animBg="1"/>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1352</Words>
  <Application>Microsoft Office PowerPoint</Application>
  <PresentationFormat>自定义</PresentationFormat>
  <Paragraphs>219</Paragraphs>
  <Slides>21</Slides>
  <Notes>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速 度・生活中</vt:lpstr>
      <vt:lpstr>生活中常见物体的速度</vt:lpstr>
      <vt:lpstr>请计算下面图片这辆小车在三段路程上的速度</vt:lpstr>
      <vt:lpstr>幻灯片 15</vt:lpstr>
      <vt:lpstr>请计算下面图片天鹅在三段路程上的速度</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2019-08-07T01:09:21Z</dcterms:created>
  <dcterms:modified xsi:type="dcterms:W3CDTF">2019-11-03T09:39:59Z</dcterms:modified>
</cp:coreProperties>
</file>