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327" r:id="rId7"/>
    <p:sldId id="7328" r:id="rId8"/>
    <p:sldId id="7329" r:id="rId9"/>
    <p:sldId id="7330" r:id="rId10"/>
    <p:sldId id="7331" r:id="rId11"/>
    <p:sldId id="7332" r:id="rId12"/>
    <p:sldId id="7333" r:id="rId13"/>
    <p:sldId id="7334" r:id="rId14"/>
    <p:sldId id="7335" r:id="rId15"/>
    <p:sldId id="7336" r:id="rId16"/>
    <p:sldId id="7337" r:id="rId17"/>
    <p:sldId id="7338" r:id="rId18"/>
    <p:sldId id="7340" r:id="rId19"/>
    <p:sldId id="7341" r:id="rId20"/>
    <p:sldId id="7342" r:id="rId21"/>
    <p:sldId id="7343" r:id="rId22"/>
    <p:sldId id="7344" r:id="rId23"/>
    <p:sldId id="7345" r:id="rId24"/>
    <p:sldId id="7346" r:id="rId25"/>
    <p:sldId id="7347" r:id="rId26"/>
    <p:sldId id="7348" r:id="rId27"/>
    <p:sldId id="7349" r:id="rId28"/>
    <p:sldId id="7339" r:id="rId29"/>
  </p:sldIdLst>
  <p:sldSz cx="9144000" cy="5143500" type="screen16x9"/>
  <p:notesSz cx="6858000" cy="9144000"/>
  <p:custDataLst>
    <p:tags r:id="rId30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tags" Target="tags/tag446.xml" /><Relationship Id="rId31" Type="http://schemas.openxmlformats.org/officeDocument/2006/relationships/presProps" Target="presProps.xml" /><Relationship Id="rId32" Type="http://schemas.openxmlformats.org/officeDocument/2006/relationships/viewProps" Target="viewProps.xml" /><Relationship Id="rId33" Type="http://schemas.openxmlformats.org/officeDocument/2006/relationships/theme" Target="theme/theme1.xml" /><Relationship Id="rId34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5.xml" /><Relationship Id="rId4" Type="http://schemas.openxmlformats.org/officeDocument/2006/relationships/tags" Target="../tags/tag346.xml" /><Relationship Id="rId5" Type="http://schemas.openxmlformats.org/officeDocument/2006/relationships/tags" Target="../tags/tag347.xml" /><Relationship Id="rId6" Type="http://schemas.openxmlformats.org/officeDocument/2006/relationships/tags" Target="../tags/tag348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7.xml" /><Relationship Id="rId4" Type="http://schemas.openxmlformats.org/officeDocument/2006/relationships/tags" Target="../tags/tag358.xml" /><Relationship Id="rId5" Type="http://schemas.openxmlformats.org/officeDocument/2006/relationships/tags" Target="../tags/tag359.xml" /><Relationship Id="rId6" Type="http://schemas.openxmlformats.org/officeDocument/2006/relationships/tags" Target="../tags/tag360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7.xml" /><Relationship Id="rId4" Type="http://schemas.openxmlformats.org/officeDocument/2006/relationships/tags" Target="../tags/tag368.xml" /><Relationship Id="rId5" Type="http://schemas.openxmlformats.org/officeDocument/2006/relationships/tags" Target="../tags/tag369.xml" /><Relationship Id="rId6" Type="http://schemas.openxmlformats.org/officeDocument/2006/relationships/tags" Target="../tags/tag370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7.xml" /><Relationship Id="rId4" Type="http://schemas.openxmlformats.org/officeDocument/2006/relationships/tags" Target="../tags/tag378.xml" /><Relationship Id="rId5" Type="http://schemas.openxmlformats.org/officeDocument/2006/relationships/tags" Target="../tags/tag379.xml" /><Relationship Id="rId6" Type="http://schemas.openxmlformats.org/officeDocument/2006/relationships/tags" Target="../tags/tag380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5.xml" /><Relationship Id="rId4" Type="http://schemas.openxmlformats.org/officeDocument/2006/relationships/tags" Target="../tags/tag386.xml" /><Relationship Id="rId5" Type="http://schemas.openxmlformats.org/officeDocument/2006/relationships/tags" Target="../tags/tag387.xml" /><Relationship Id="rId6" Type="http://schemas.openxmlformats.org/officeDocument/2006/relationships/tags" Target="../tags/tag388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Relationship Id="rId6" Type="http://schemas.openxmlformats.org/officeDocument/2006/relationships/tags" Target="../tags/tag398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5.xml" /><Relationship Id="rId4" Type="http://schemas.openxmlformats.org/officeDocument/2006/relationships/tags" Target="../tags/tag406.xml" /><Relationship Id="rId5" Type="http://schemas.openxmlformats.org/officeDocument/2006/relationships/tags" Target="../tags/tag407.xml" /><Relationship Id="rId6" Type="http://schemas.openxmlformats.org/officeDocument/2006/relationships/tags" Target="../tags/tag408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5.xml" /><Relationship Id="rId4" Type="http://schemas.openxmlformats.org/officeDocument/2006/relationships/tags" Target="../tags/tag416.xml" /><Relationship Id="rId5" Type="http://schemas.openxmlformats.org/officeDocument/2006/relationships/tags" Target="../tags/tag417.xml" /><Relationship Id="rId6" Type="http://schemas.openxmlformats.org/officeDocument/2006/relationships/tags" Target="../tags/tag418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5.xml" /><Relationship Id="rId4" Type="http://schemas.openxmlformats.org/officeDocument/2006/relationships/tags" Target="../tags/tag426.xml" /><Relationship Id="rId5" Type="http://schemas.openxmlformats.org/officeDocument/2006/relationships/tags" Target="../tags/tag427.xml" /><Relationship Id="rId6" Type="http://schemas.openxmlformats.org/officeDocument/2006/relationships/tags" Target="../tags/tag428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tags" Target="../tags/tag147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0.xml" /><Relationship Id="rId4" Type="http://schemas.openxmlformats.org/officeDocument/2006/relationships/tags" Target="../tags/tag161.xml" /><Relationship Id="rId5" Type="http://schemas.openxmlformats.org/officeDocument/2006/relationships/tags" Target="../tags/tag162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3.xml" /><Relationship Id="rId4" Type="http://schemas.openxmlformats.org/officeDocument/2006/relationships/tags" Target="../tags/tag174.xml" /><Relationship Id="rId5" Type="http://schemas.openxmlformats.org/officeDocument/2006/relationships/tags" Target="../tags/tag175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5.xml" /><Relationship Id="rId4" Type="http://schemas.openxmlformats.org/officeDocument/2006/relationships/tags" Target="../tags/tag196.xml" /><Relationship Id="rId5" Type="http://schemas.openxmlformats.org/officeDocument/2006/relationships/tags" Target="../tags/tag197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8.xml" /><Relationship Id="rId4" Type="http://schemas.openxmlformats.org/officeDocument/2006/relationships/tags" Target="../tags/tag209.xml" /><Relationship Id="rId5" Type="http://schemas.openxmlformats.org/officeDocument/2006/relationships/tags" Target="../tags/tag210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4.xml" /><Relationship Id="rId4" Type="http://schemas.openxmlformats.org/officeDocument/2006/relationships/tags" Target="../tags/tag315.xml" /><Relationship Id="rId5" Type="http://schemas.openxmlformats.org/officeDocument/2006/relationships/tags" Target="../tags/tag316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7.xml" /><Relationship Id="rId4" Type="http://schemas.openxmlformats.org/officeDocument/2006/relationships/tags" Target="../tags/tag328.xml" /><Relationship Id="rId5" Type="http://schemas.openxmlformats.org/officeDocument/2006/relationships/tags" Target="../tags/tag329.xml" /><Relationship Id="rId6" Type="http://schemas.openxmlformats.org/officeDocument/2006/relationships/tags" Target="../tags/tag330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5.xml" /><Relationship Id="rId4" Type="http://schemas.openxmlformats.org/officeDocument/2006/relationships/tags" Target="../tags/tag336.xml" /><Relationship Id="rId5" Type="http://schemas.openxmlformats.org/officeDocument/2006/relationships/tags" Target="../tags/tag337.xml" /><Relationship Id="rId6" Type="http://schemas.openxmlformats.org/officeDocument/2006/relationships/tags" Target="../tags/tag338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6.xml" /><Relationship Id="rId11" Type="http://schemas.openxmlformats.org/officeDocument/2006/relationships/tags" Target="../tags/tag237.xml" /><Relationship Id="rId12" Type="http://schemas.openxmlformats.org/officeDocument/2006/relationships/tags" Target="../tags/tag238.xml" /><Relationship Id="rId13" Type="http://schemas.openxmlformats.org/officeDocument/2006/relationships/tags" Target="../tags/tag239.xml" /><Relationship Id="rId14" Type="http://schemas.openxmlformats.org/officeDocument/2006/relationships/tags" Target="../tags/tag240.xml" /><Relationship Id="rId15" Type="http://schemas.openxmlformats.org/officeDocument/2006/relationships/tags" Target="../tags/tag241.xml" /><Relationship Id="rId16" Type="http://schemas.openxmlformats.org/officeDocument/2006/relationships/tags" Target="../tags/tag242.xml" /><Relationship Id="rId17" Type="http://schemas.openxmlformats.org/officeDocument/2006/relationships/tags" Target="../tags/tag243.xml" /><Relationship Id="rId18" Type="http://schemas.openxmlformats.org/officeDocument/2006/relationships/tags" Target="../tags/tag244.xml" /><Relationship Id="rId19" Type="http://schemas.openxmlformats.org/officeDocument/2006/relationships/tags" Target="../tags/tag245.xml" /><Relationship Id="rId2" Type="http://schemas.openxmlformats.org/officeDocument/2006/relationships/tags" Target="../tags/tag228.xml" /><Relationship Id="rId20" Type="http://schemas.openxmlformats.org/officeDocument/2006/relationships/tags" Target="../tags/tag246.xml" /><Relationship Id="rId21" Type="http://schemas.openxmlformats.org/officeDocument/2006/relationships/tags" Target="../tags/tag247.xml" /><Relationship Id="rId22" Type="http://schemas.openxmlformats.org/officeDocument/2006/relationships/tags" Target="../tags/tag248.xml" /><Relationship Id="rId23" Type="http://schemas.openxmlformats.org/officeDocument/2006/relationships/tags" Target="../tags/tag249.xml" /><Relationship Id="rId24" Type="http://schemas.openxmlformats.org/officeDocument/2006/relationships/tags" Target="../tags/tag250.xml" /><Relationship Id="rId25" Type="http://schemas.openxmlformats.org/officeDocument/2006/relationships/tags" Target="../tags/tag251.xml" /><Relationship Id="rId26" Type="http://schemas.openxmlformats.org/officeDocument/2006/relationships/tags" Target="../tags/tag252.xml" /><Relationship Id="rId27" Type="http://schemas.openxmlformats.org/officeDocument/2006/relationships/tags" Target="../tags/tag253.xml" /><Relationship Id="rId28" Type="http://schemas.openxmlformats.org/officeDocument/2006/relationships/tags" Target="../tags/tag254.xml" /><Relationship Id="rId29" Type="http://schemas.openxmlformats.org/officeDocument/2006/relationships/tags" Target="../tags/tag255.xml" /><Relationship Id="rId3" Type="http://schemas.openxmlformats.org/officeDocument/2006/relationships/tags" Target="../tags/tag229.xml" /><Relationship Id="rId30" Type="http://schemas.openxmlformats.org/officeDocument/2006/relationships/tags" Target="../tags/tag256.xml" /><Relationship Id="rId31" Type="http://schemas.openxmlformats.org/officeDocument/2006/relationships/tags" Target="../tags/tag257.xml" /><Relationship Id="rId32" Type="http://schemas.openxmlformats.org/officeDocument/2006/relationships/tags" Target="../tags/tag258.xml" /><Relationship Id="rId4" Type="http://schemas.openxmlformats.org/officeDocument/2006/relationships/tags" Target="../tags/tag230.xml" /><Relationship Id="rId5" Type="http://schemas.openxmlformats.org/officeDocument/2006/relationships/tags" Target="../tags/tag231.xml" /><Relationship Id="rId6" Type="http://schemas.openxmlformats.org/officeDocument/2006/relationships/tags" Target="../tags/tag232.xml" /><Relationship Id="rId7" Type="http://schemas.openxmlformats.org/officeDocument/2006/relationships/tags" Target="../tags/tag233.xml" /><Relationship Id="rId8" Type="http://schemas.openxmlformats.org/officeDocument/2006/relationships/tags" Target="../tags/tag234.xml" /><Relationship Id="rId9" Type="http://schemas.openxmlformats.org/officeDocument/2006/relationships/tags" Target="../tags/tag23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7.xml" /><Relationship Id="rId11" Type="http://schemas.openxmlformats.org/officeDocument/2006/relationships/tags" Target="../tags/tag268.xml" /><Relationship Id="rId12" Type="http://schemas.openxmlformats.org/officeDocument/2006/relationships/tags" Target="../tags/tag269.xml" /><Relationship Id="rId13" Type="http://schemas.openxmlformats.org/officeDocument/2006/relationships/tags" Target="../tags/tag270.xml" /><Relationship Id="rId14" Type="http://schemas.openxmlformats.org/officeDocument/2006/relationships/tags" Target="../tags/tag271.xml" /><Relationship Id="rId15" Type="http://schemas.openxmlformats.org/officeDocument/2006/relationships/tags" Target="../tags/tag272.xml" /><Relationship Id="rId16" Type="http://schemas.openxmlformats.org/officeDocument/2006/relationships/tags" Target="../tags/tag273.xml" /><Relationship Id="rId17" Type="http://schemas.openxmlformats.org/officeDocument/2006/relationships/tags" Target="../tags/tag274.xml" /><Relationship Id="rId18" Type="http://schemas.openxmlformats.org/officeDocument/2006/relationships/tags" Target="../tags/tag275.xml" /><Relationship Id="rId19" Type="http://schemas.openxmlformats.org/officeDocument/2006/relationships/tags" Target="../tags/tag276.xml" /><Relationship Id="rId2" Type="http://schemas.openxmlformats.org/officeDocument/2006/relationships/tags" Target="../tags/tag259.xml" /><Relationship Id="rId20" Type="http://schemas.openxmlformats.org/officeDocument/2006/relationships/tags" Target="../tags/tag277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tags" Target="../tags/tag262.xml" /><Relationship Id="rId6" Type="http://schemas.openxmlformats.org/officeDocument/2006/relationships/tags" Target="../tags/tag263.xml" /><Relationship Id="rId7" Type="http://schemas.openxmlformats.org/officeDocument/2006/relationships/tags" Target="../tags/tag264.xml" /><Relationship Id="rId8" Type="http://schemas.openxmlformats.org/officeDocument/2006/relationships/tags" Target="../tags/tag265.xml" /><Relationship Id="rId9" Type="http://schemas.openxmlformats.org/officeDocument/2006/relationships/tags" Target="../tags/tag266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6.xml" /><Relationship Id="rId11" Type="http://schemas.openxmlformats.org/officeDocument/2006/relationships/tags" Target="../tags/tag287.xml" /><Relationship Id="rId12" Type="http://schemas.openxmlformats.org/officeDocument/2006/relationships/tags" Target="../tags/tag288.xml" /><Relationship Id="rId13" Type="http://schemas.openxmlformats.org/officeDocument/2006/relationships/tags" Target="../tags/tag289.xml" /><Relationship Id="rId14" Type="http://schemas.openxmlformats.org/officeDocument/2006/relationships/tags" Target="../tags/tag290.xml" /><Relationship Id="rId15" Type="http://schemas.openxmlformats.org/officeDocument/2006/relationships/tags" Target="../tags/tag291.xml" /><Relationship Id="rId16" Type="http://schemas.openxmlformats.org/officeDocument/2006/relationships/tags" Target="../tags/tag292.xml" /><Relationship Id="rId17" Type="http://schemas.openxmlformats.org/officeDocument/2006/relationships/tags" Target="../tags/tag293.xml" /><Relationship Id="rId18" Type="http://schemas.openxmlformats.org/officeDocument/2006/relationships/tags" Target="../tags/tag294.xml" /><Relationship Id="rId19" Type="http://schemas.openxmlformats.org/officeDocument/2006/relationships/tags" Target="../tags/tag295.xml" /><Relationship Id="rId2" Type="http://schemas.openxmlformats.org/officeDocument/2006/relationships/tags" Target="../tags/tag278.xml" /><Relationship Id="rId20" Type="http://schemas.openxmlformats.org/officeDocument/2006/relationships/tags" Target="../tags/tag296.xml" /><Relationship Id="rId21" Type="http://schemas.openxmlformats.org/officeDocument/2006/relationships/tags" Target="../tags/tag297.xml" /><Relationship Id="rId22" Type="http://schemas.openxmlformats.org/officeDocument/2006/relationships/tags" Target="../tags/tag298.xml" /><Relationship Id="rId23" Type="http://schemas.openxmlformats.org/officeDocument/2006/relationships/tags" Target="../tags/tag299.xml" /><Relationship Id="rId24" Type="http://schemas.openxmlformats.org/officeDocument/2006/relationships/tags" Target="../tags/tag300.xml" /><Relationship Id="rId25" Type="http://schemas.openxmlformats.org/officeDocument/2006/relationships/tags" Target="../tags/tag301.xml" /><Relationship Id="rId26" Type="http://schemas.openxmlformats.org/officeDocument/2006/relationships/tags" Target="../tags/tag302.xml" /><Relationship Id="rId27" Type="http://schemas.openxmlformats.org/officeDocument/2006/relationships/tags" Target="../tags/tag303.xml" /><Relationship Id="rId28" Type="http://schemas.openxmlformats.org/officeDocument/2006/relationships/tags" Target="../tags/tag304.xml" /><Relationship Id="rId29" Type="http://schemas.openxmlformats.org/officeDocument/2006/relationships/tags" Target="../tags/tag305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tags" Target="../tags/tag281.xml" /><Relationship Id="rId6" Type="http://schemas.openxmlformats.org/officeDocument/2006/relationships/tags" Target="../tags/tag282.xml" /><Relationship Id="rId7" Type="http://schemas.openxmlformats.org/officeDocument/2006/relationships/tags" Target="../tags/tag283.xml" /><Relationship Id="rId8" Type="http://schemas.openxmlformats.org/officeDocument/2006/relationships/tags" Target="../tags/tag284.xml" /><Relationship Id="rId9" Type="http://schemas.openxmlformats.org/officeDocument/2006/relationships/tags" Target="../tags/tag28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06.xml" /><Relationship Id="rId3" Type="http://schemas.openxmlformats.org/officeDocument/2006/relationships/tags" Target="../tags/tag307.xml" /><Relationship Id="rId4" Type="http://schemas.openxmlformats.org/officeDocument/2006/relationships/tags" Target="../tags/tag308.xml" /><Relationship Id="rId5" Type="http://schemas.openxmlformats.org/officeDocument/2006/relationships/tags" Target="../tags/tag309.xml" /><Relationship Id="rId6" Type="http://schemas.openxmlformats.org/officeDocument/2006/relationships/tags" Target="../tags/tag310.xml" /><Relationship Id="rId7" Type="http://schemas.openxmlformats.org/officeDocument/2006/relationships/tags" Target="../tags/tag311.xml" /><Relationship Id="rId8" Type="http://schemas.openxmlformats.org/officeDocument/2006/relationships/tags" Target="../tags/tag312.xml" /><Relationship Id="rId9" Type="http://schemas.openxmlformats.org/officeDocument/2006/relationships/tags" Target="../tags/tag3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4.xml" /><Relationship Id="rId11" Type="http://schemas.openxmlformats.org/officeDocument/2006/relationships/tags" Target="../tags/tag325.xml" /><Relationship Id="rId12" Type="http://schemas.openxmlformats.org/officeDocument/2006/relationships/tags" Target="../tags/tag326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17.xml" /><Relationship Id="rId4" Type="http://schemas.openxmlformats.org/officeDocument/2006/relationships/tags" Target="../tags/tag318.xml" /><Relationship Id="rId5" Type="http://schemas.openxmlformats.org/officeDocument/2006/relationships/tags" Target="../tags/tag319.xml" /><Relationship Id="rId6" Type="http://schemas.openxmlformats.org/officeDocument/2006/relationships/tags" Target="../tags/tag320.xml" /><Relationship Id="rId7" Type="http://schemas.openxmlformats.org/officeDocument/2006/relationships/tags" Target="../tags/tag321.xml" /><Relationship Id="rId8" Type="http://schemas.openxmlformats.org/officeDocument/2006/relationships/tags" Target="../tags/tag322.xml" /><Relationship Id="rId9" Type="http://schemas.openxmlformats.org/officeDocument/2006/relationships/tags" Target="../tags/tag32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31.xml" /><Relationship Id="rId4" Type="http://schemas.openxmlformats.org/officeDocument/2006/relationships/tags" Target="../tags/tag332.xml" /><Relationship Id="rId5" Type="http://schemas.openxmlformats.org/officeDocument/2006/relationships/tags" Target="../tags/tag333.xml" /><Relationship Id="rId6" Type="http://schemas.openxmlformats.org/officeDocument/2006/relationships/tags" Target="../tags/tag334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5.png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39.xml" /><Relationship Id="rId4" Type="http://schemas.openxmlformats.org/officeDocument/2006/relationships/image" Target="../media/image44.jpeg" /><Relationship Id="rId5" Type="http://schemas.openxmlformats.org/officeDocument/2006/relationships/tags" Target="../tags/tag340.xml" /><Relationship Id="rId6" Type="http://schemas.openxmlformats.org/officeDocument/2006/relationships/tags" Target="../tags/tag341.xml" /><Relationship Id="rId7" Type="http://schemas.openxmlformats.org/officeDocument/2006/relationships/tags" Target="../tags/tag342.xml" /><Relationship Id="rId8" Type="http://schemas.openxmlformats.org/officeDocument/2006/relationships/tags" Target="../tags/tag343.xml" /><Relationship Id="rId9" Type="http://schemas.openxmlformats.org/officeDocument/2006/relationships/tags" Target="../tags/tag34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54.xml" /><Relationship Id="rId11" Type="http://schemas.openxmlformats.org/officeDocument/2006/relationships/tags" Target="../tags/tag355.xml" /><Relationship Id="rId12" Type="http://schemas.openxmlformats.org/officeDocument/2006/relationships/image" Target="../media/image48.png" /><Relationship Id="rId13" Type="http://schemas.openxmlformats.org/officeDocument/2006/relationships/image" Target="../media/image49.png" /><Relationship Id="rId14" Type="http://schemas.openxmlformats.org/officeDocument/2006/relationships/tags" Target="../tags/tag356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49.xml" /><Relationship Id="rId4" Type="http://schemas.openxmlformats.org/officeDocument/2006/relationships/tags" Target="../tags/tag350.xml" /><Relationship Id="rId5" Type="http://schemas.openxmlformats.org/officeDocument/2006/relationships/tags" Target="../tags/tag351.xml" /><Relationship Id="rId6" Type="http://schemas.openxmlformats.org/officeDocument/2006/relationships/image" Target="../media/image46.png" /><Relationship Id="rId7" Type="http://schemas.openxmlformats.org/officeDocument/2006/relationships/tags" Target="../tags/tag352.xml" /><Relationship Id="rId8" Type="http://schemas.openxmlformats.org/officeDocument/2006/relationships/image" Target="../media/image47.jpeg" /><Relationship Id="rId9" Type="http://schemas.openxmlformats.org/officeDocument/2006/relationships/tags" Target="../tags/tag35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1.png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61.xml" /><Relationship Id="rId4" Type="http://schemas.openxmlformats.org/officeDocument/2006/relationships/tags" Target="../tags/tag362.xml" /><Relationship Id="rId5" Type="http://schemas.openxmlformats.org/officeDocument/2006/relationships/tags" Target="../tags/tag363.xml" /><Relationship Id="rId6" Type="http://schemas.openxmlformats.org/officeDocument/2006/relationships/image" Target="../media/image50.png" /><Relationship Id="rId7" Type="http://schemas.openxmlformats.org/officeDocument/2006/relationships/tags" Target="../tags/tag364.xml" /><Relationship Id="rId8" Type="http://schemas.openxmlformats.org/officeDocument/2006/relationships/tags" Target="../tags/tag365.xml" /><Relationship Id="rId9" Type="http://schemas.openxmlformats.org/officeDocument/2006/relationships/tags" Target="../tags/tag366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3.png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71.xml" /><Relationship Id="rId4" Type="http://schemas.openxmlformats.org/officeDocument/2006/relationships/tags" Target="../tags/tag372.xml" /><Relationship Id="rId5" Type="http://schemas.openxmlformats.org/officeDocument/2006/relationships/tags" Target="../tags/tag373.xml" /><Relationship Id="rId6" Type="http://schemas.openxmlformats.org/officeDocument/2006/relationships/image" Target="../media/image52.png" /><Relationship Id="rId7" Type="http://schemas.openxmlformats.org/officeDocument/2006/relationships/tags" Target="../tags/tag374.xml" /><Relationship Id="rId8" Type="http://schemas.openxmlformats.org/officeDocument/2006/relationships/tags" Target="../tags/tag375.xml" /><Relationship Id="rId9" Type="http://schemas.openxmlformats.org/officeDocument/2006/relationships/tags" Target="../tags/tag37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81.xml" /><Relationship Id="rId4" Type="http://schemas.openxmlformats.org/officeDocument/2006/relationships/image" Target="../media/image54.jpeg" /><Relationship Id="rId5" Type="http://schemas.openxmlformats.org/officeDocument/2006/relationships/tags" Target="../tags/tag382.xml" /><Relationship Id="rId6" Type="http://schemas.openxmlformats.org/officeDocument/2006/relationships/tags" Target="../tags/tag383.xml" /><Relationship Id="rId7" Type="http://schemas.openxmlformats.org/officeDocument/2006/relationships/tags" Target="../tags/tag384.xml" /><Relationship Id="rId8" Type="http://schemas.openxmlformats.org/officeDocument/2006/relationships/image" Target="../media/image55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94.xml" /><Relationship Id="rId11" Type="http://schemas.openxmlformats.org/officeDocument/2006/relationships/image" Target="../media/image57.png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89.xml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image" Target="../media/image56.png" /><Relationship Id="rId7" Type="http://schemas.openxmlformats.org/officeDocument/2006/relationships/image" Target="../media/image54.jpeg" /><Relationship Id="rId8" Type="http://schemas.openxmlformats.org/officeDocument/2006/relationships/tags" Target="../tags/tag392.xml" /><Relationship Id="rId9" Type="http://schemas.openxmlformats.org/officeDocument/2006/relationships/tags" Target="../tags/tag393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04.xml" /><Relationship Id="rId11" Type="http://schemas.openxmlformats.org/officeDocument/2006/relationships/image" Target="../media/image59.png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99.xml" /><Relationship Id="rId4" Type="http://schemas.openxmlformats.org/officeDocument/2006/relationships/image" Target="../media/image54.jpeg" /><Relationship Id="rId5" Type="http://schemas.openxmlformats.org/officeDocument/2006/relationships/tags" Target="../tags/tag400.xml" /><Relationship Id="rId6" Type="http://schemas.openxmlformats.org/officeDocument/2006/relationships/tags" Target="../tags/tag401.xml" /><Relationship Id="rId7" Type="http://schemas.openxmlformats.org/officeDocument/2006/relationships/tags" Target="../tags/tag402.xml" /><Relationship Id="rId8" Type="http://schemas.openxmlformats.org/officeDocument/2006/relationships/image" Target="../media/image58.png" /><Relationship Id="rId9" Type="http://schemas.openxmlformats.org/officeDocument/2006/relationships/tags" Target="../tags/tag403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4.xml" /><Relationship Id="rId11" Type="http://schemas.openxmlformats.org/officeDocument/2006/relationships/image" Target="../media/image61.png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image" Target="../media/image60.png" /><Relationship Id="rId7" Type="http://schemas.openxmlformats.org/officeDocument/2006/relationships/image" Target="../media/image54.jpeg" /><Relationship Id="rId8" Type="http://schemas.openxmlformats.org/officeDocument/2006/relationships/tags" Target="../tags/tag412.xml" /><Relationship Id="rId9" Type="http://schemas.openxmlformats.org/officeDocument/2006/relationships/tags" Target="../tags/tag41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24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19.xml" /><Relationship Id="rId4" Type="http://schemas.openxmlformats.org/officeDocument/2006/relationships/tags" Target="../tags/tag420.xml" /><Relationship Id="rId5" Type="http://schemas.openxmlformats.org/officeDocument/2006/relationships/tags" Target="../tags/tag421.xml" /><Relationship Id="rId6" Type="http://schemas.openxmlformats.org/officeDocument/2006/relationships/image" Target="../media/image62.png" /><Relationship Id="rId7" Type="http://schemas.openxmlformats.org/officeDocument/2006/relationships/image" Target="../media/image63.jpeg" /><Relationship Id="rId8" Type="http://schemas.openxmlformats.org/officeDocument/2006/relationships/tags" Target="../tags/tag422.xml" /><Relationship Id="rId9" Type="http://schemas.openxmlformats.org/officeDocument/2006/relationships/tags" Target="../tags/tag423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36.xml" /><Relationship Id="rId11" Type="http://schemas.openxmlformats.org/officeDocument/2006/relationships/tags" Target="../tags/tag437.xml" /><Relationship Id="rId12" Type="http://schemas.openxmlformats.org/officeDocument/2006/relationships/tags" Target="../tags/tag438.xml" /><Relationship Id="rId13" Type="http://schemas.openxmlformats.org/officeDocument/2006/relationships/tags" Target="../tags/tag439.xml" /><Relationship Id="rId14" Type="http://schemas.openxmlformats.org/officeDocument/2006/relationships/tags" Target="../tags/tag440.xml" /><Relationship Id="rId15" Type="http://schemas.openxmlformats.org/officeDocument/2006/relationships/tags" Target="../tags/tag441.xml" /><Relationship Id="rId16" Type="http://schemas.openxmlformats.org/officeDocument/2006/relationships/tags" Target="../tags/tag442.xml" /><Relationship Id="rId17" Type="http://schemas.openxmlformats.org/officeDocument/2006/relationships/tags" Target="../tags/tag443.xml" /><Relationship Id="rId18" Type="http://schemas.openxmlformats.org/officeDocument/2006/relationships/tags" Target="../tags/tag444.xml" /><Relationship Id="rId19" Type="http://schemas.openxmlformats.org/officeDocument/2006/relationships/tags" Target="../tags/tag445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29.xml" /><Relationship Id="rId4" Type="http://schemas.openxmlformats.org/officeDocument/2006/relationships/tags" Target="../tags/tag430.xml" /><Relationship Id="rId5" Type="http://schemas.openxmlformats.org/officeDocument/2006/relationships/tags" Target="../tags/tag431.xml" /><Relationship Id="rId6" Type="http://schemas.openxmlformats.org/officeDocument/2006/relationships/tags" Target="../tags/tag432.xml" /><Relationship Id="rId7" Type="http://schemas.openxmlformats.org/officeDocument/2006/relationships/tags" Target="../tags/tag433.xml" /><Relationship Id="rId8" Type="http://schemas.openxmlformats.org/officeDocument/2006/relationships/tags" Target="../tags/tag434.xml" /><Relationship Id="rId9" Type="http://schemas.openxmlformats.org/officeDocument/2006/relationships/tags" Target="../tags/tag43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8.xml" /><Relationship Id="rId11" Type="http://schemas.openxmlformats.org/officeDocument/2006/relationships/tags" Target="../tags/tag139.xml" /><Relationship Id="rId12" Type="http://schemas.openxmlformats.org/officeDocument/2006/relationships/tags" Target="../tags/tag140.xml" /><Relationship Id="rId13" Type="http://schemas.openxmlformats.org/officeDocument/2006/relationships/tags" Target="../tags/tag141.xml" /><Relationship Id="rId14" Type="http://schemas.openxmlformats.org/officeDocument/2006/relationships/tags" Target="../tags/tag142.xml" /><Relationship Id="rId15" Type="http://schemas.openxmlformats.org/officeDocument/2006/relationships/tags" Target="../tags/tag143.xml" /><Relationship Id="rId16" Type="http://schemas.openxmlformats.org/officeDocument/2006/relationships/tags" Target="../tags/tag144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image" Target="../media/image36.jpeg" /><Relationship Id="rId6" Type="http://schemas.openxmlformats.org/officeDocument/2006/relationships/tags" Target="../tags/tag136.xml" /><Relationship Id="rId7" Type="http://schemas.openxmlformats.org/officeDocument/2006/relationships/image" Target="../media/image37.jpeg" /><Relationship Id="rId8" Type="http://schemas.openxmlformats.org/officeDocument/2006/relationships/tags" Target="../tags/tag137.xml" /><Relationship Id="rId9" Type="http://schemas.openxmlformats.org/officeDocument/2006/relationships/image" Target="../media/image38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5.xml" /><Relationship Id="rId11" Type="http://schemas.openxmlformats.org/officeDocument/2006/relationships/tags" Target="../tags/tag156.xml" /><Relationship Id="rId12" Type="http://schemas.openxmlformats.org/officeDocument/2006/relationships/tags" Target="../tags/tag157.xml" /><Relationship Id="rId13" Type="http://schemas.openxmlformats.org/officeDocument/2006/relationships/tags" Target="../tags/tag158.xml" /><Relationship Id="rId14" Type="http://schemas.openxmlformats.org/officeDocument/2006/relationships/tags" Target="../tags/tag159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Relationship Id="rId7" Type="http://schemas.openxmlformats.org/officeDocument/2006/relationships/tags" Target="../tags/tag152.xml" /><Relationship Id="rId8" Type="http://schemas.openxmlformats.org/officeDocument/2006/relationships/tags" Target="../tags/tag153.xml" /><Relationship Id="rId9" Type="http://schemas.openxmlformats.org/officeDocument/2006/relationships/tags" Target="../tags/tag15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8.xml" /><Relationship Id="rId11" Type="http://schemas.openxmlformats.org/officeDocument/2006/relationships/tags" Target="../tags/tag169.xml" /><Relationship Id="rId12" Type="http://schemas.openxmlformats.org/officeDocument/2006/relationships/tags" Target="../tags/tag170.xml" /><Relationship Id="rId13" Type="http://schemas.openxmlformats.org/officeDocument/2006/relationships/tags" Target="../tags/tag171.xml" /><Relationship Id="rId14" Type="http://schemas.openxmlformats.org/officeDocument/2006/relationships/tags" Target="../tags/tag172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63.xml" /><Relationship Id="rId4" Type="http://schemas.openxmlformats.org/officeDocument/2006/relationships/tags" Target="../tags/tag164.xml" /><Relationship Id="rId5" Type="http://schemas.openxmlformats.org/officeDocument/2006/relationships/tags" Target="../tags/tag165.xml" /><Relationship Id="rId6" Type="http://schemas.openxmlformats.org/officeDocument/2006/relationships/image" Target="../media/image39.jpeg" /><Relationship Id="rId7" Type="http://schemas.openxmlformats.org/officeDocument/2006/relationships/tags" Target="../tags/tag166.xml" /><Relationship Id="rId8" Type="http://schemas.openxmlformats.org/officeDocument/2006/relationships/image" Target="../media/image40.png" /><Relationship Id="rId9" Type="http://schemas.openxmlformats.org/officeDocument/2006/relationships/tags" Target="../tags/tag16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0.xml" /><Relationship Id="rId11" Type="http://schemas.openxmlformats.org/officeDocument/2006/relationships/tags" Target="../tags/tag181.xml" /><Relationship Id="rId12" Type="http://schemas.openxmlformats.org/officeDocument/2006/relationships/tags" Target="../tags/tag182.xml" /><Relationship Id="rId13" Type="http://schemas.openxmlformats.org/officeDocument/2006/relationships/tags" Target="../tags/tag183.xml" /><Relationship Id="rId14" Type="http://schemas.openxmlformats.org/officeDocument/2006/relationships/tags" Target="../tags/tag184.xml" /><Relationship Id="rId15" Type="http://schemas.openxmlformats.org/officeDocument/2006/relationships/tags" Target="../tags/tag185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76.xml" /><Relationship Id="rId4" Type="http://schemas.openxmlformats.org/officeDocument/2006/relationships/image" Target="../media/image41.png" /><Relationship Id="rId5" Type="http://schemas.openxmlformats.org/officeDocument/2006/relationships/tags" Target="../tags/tag177.xml" /><Relationship Id="rId6" Type="http://schemas.openxmlformats.org/officeDocument/2006/relationships/video" Target="../media/media1.mp4" /><Relationship Id="rId7" Type="http://schemas.microsoft.com/office/2007/relationships/media" Target="../media/media1.mp4" /><Relationship Id="rId8" Type="http://schemas.openxmlformats.org/officeDocument/2006/relationships/tags" Target="../tags/tag178.xml" /><Relationship Id="rId9" Type="http://schemas.openxmlformats.org/officeDocument/2006/relationships/tags" Target="../tags/tag17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2.xml" /><Relationship Id="rId11" Type="http://schemas.openxmlformats.org/officeDocument/2006/relationships/tags" Target="../tags/tag193.xml" /><Relationship Id="rId12" Type="http://schemas.openxmlformats.org/officeDocument/2006/relationships/tags" Target="../tags/tag194.xml" /><Relationship Id="rId2" Type="http://schemas.openxmlformats.org/officeDocument/2006/relationships/tags" Target="../tags/tag186.xml" /><Relationship Id="rId3" Type="http://schemas.openxmlformats.org/officeDocument/2006/relationships/tags" Target="../tags/tag187.xml" /><Relationship Id="rId4" Type="http://schemas.openxmlformats.org/officeDocument/2006/relationships/image" Target="../media/image42.png" /><Relationship Id="rId5" Type="http://schemas.openxmlformats.org/officeDocument/2006/relationships/tags" Target="../tags/tag188.xml" /><Relationship Id="rId6" Type="http://schemas.openxmlformats.org/officeDocument/2006/relationships/image" Target="../media/image43.png" /><Relationship Id="rId7" Type="http://schemas.openxmlformats.org/officeDocument/2006/relationships/tags" Target="../tags/tag189.xml" /><Relationship Id="rId8" Type="http://schemas.openxmlformats.org/officeDocument/2006/relationships/tags" Target="../tags/tag190.xml" /><Relationship Id="rId9" Type="http://schemas.openxmlformats.org/officeDocument/2006/relationships/tags" Target="../tags/tag19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2.xml" /><Relationship Id="rId11" Type="http://schemas.openxmlformats.org/officeDocument/2006/relationships/tags" Target="../tags/tag203.xml" /><Relationship Id="rId12" Type="http://schemas.openxmlformats.org/officeDocument/2006/relationships/tags" Target="../tags/tag204.xml" /><Relationship Id="rId13" Type="http://schemas.openxmlformats.org/officeDocument/2006/relationships/tags" Target="../tags/tag205.xml" /><Relationship Id="rId14" Type="http://schemas.openxmlformats.org/officeDocument/2006/relationships/tags" Target="../tags/tag206.xml" /><Relationship Id="rId15" Type="http://schemas.openxmlformats.org/officeDocument/2006/relationships/tags" Target="../tags/tag207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98.xml" /><Relationship Id="rId4" Type="http://schemas.openxmlformats.org/officeDocument/2006/relationships/image" Target="../media/image41.png" /><Relationship Id="rId5" Type="http://schemas.openxmlformats.org/officeDocument/2006/relationships/tags" Target="../tags/tag199.xml" /><Relationship Id="rId6" Type="http://schemas.openxmlformats.org/officeDocument/2006/relationships/video" Target="../media/media1.mp4" /><Relationship Id="rId7" Type="http://schemas.microsoft.com/office/2007/relationships/media" Target="../media/media1.mp4" /><Relationship Id="rId8" Type="http://schemas.openxmlformats.org/officeDocument/2006/relationships/tags" Target="../tags/tag200.xml" /><Relationship Id="rId9" Type="http://schemas.openxmlformats.org/officeDocument/2006/relationships/tags" Target="../tags/tag20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8.xml" /><Relationship Id="rId11" Type="http://schemas.openxmlformats.org/officeDocument/2006/relationships/tags" Target="../tags/tag219.xml" /><Relationship Id="rId12" Type="http://schemas.openxmlformats.org/officeDocument/2006/relationships/tags" Target="../tags/tag220.xml" /><Relationship Id="rId13" Type="http://schemas.openxmlformats.org/officeDocument/2006/relationships/tags" Target="../tags/tag221.xml" /><Relationship Id="rId14" Type="http://schemas.openxmlformats.org/officeDocument/2006/relationships/tags" Target="../tags/tag222.xml" /><Relationship Id="rId15" Type="http://schemas.openxmlformats.org/officeDocument/2006/relationships/tags" Target="../tags/tag223.xml" /><Relationship Id="rId16" Type="http://schemas.openxmlformats.org/officeDocument/2006/relationships/tags" Target="../tags/tag224.xml" /><Relationship Id="rId17" Type="http://schemas.openxmlformats.org/officeDocument/2006/relationships/tags" Target="../tags/tag225.xml" /><Relationship Id="rId18" Type="http://schemas.openxmlformats.org/officeDocument/2006/relationships/tags" Target="../tags/tag226.xml" /><Relationship Id="rId19" Type="http://schemas.openxmlformats.org/officeDocument/2006/relationships/tags" Target="../tags/tag227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11.xml" /><Relationship Id="rId4" Type="http://schemas.openxmlformats.org/officeDocument/2006/relationships/tags" Target="../tags/tag212.xml" /><Relationship Id="rId5" Type="http://schemas.openxmlformats.org/officeDocument/2006/relationships/tags" Target="../tags/tag213.xml" /><Relationship Id="rId6" Type="http://schemas.openxmlformats.org/officeDocument/2006/relationships/tags" Target="../tags/tag214.xml" /><Relationship Id="rId7" Type="http://schemas.openxmlformats.org/officeDocument/2006/relationships/tags" Target="../tags/tag215.xml" /><Relationship Id="rId8" Type="http://schemas.openxmlformats.org/officeDocument/2006/relationships/tags" Target="../tags/tag216.xml" /><Relationship Id="rId9" Type="http://schemas.openxmlformats.org/officeDocument/2006/relationships/tags" Target="../tags/tag21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18.4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焦耳定律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第十八章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电功率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18.4</a:t>
            </a:r>
            <a:r>
              <a:rPr lang="zh-CN" altLang="en-US" sz="100">
                <a:noFill/>
              </a:rPr>
              <a:t>焦耳定律同步练习题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电流通过导体时电能转化为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能的现象，叫做电流的热效应。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焦耳定律内容：电流通过导体产生的热量跟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的二次方成正比，跟导体的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成正比，跟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成正比。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焦耳定律公式：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，公式中热量的国际单位是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纯电阻电路中，电能全部转化为内能，此时</a:t>
            </a:r>
            <a:r>
              <a:rPr lang="en-US" altLang="zh-CN" sz="100">
                <a:noFill/>
              </a:rPr>
              <a:t>Q________W</a:t>
            </a:r>
            <a:r>
              <a:rPr lang="zh-CN" altLang="en-US" sz="100">
                <a:noFill/>
              </a:rPr>
              <a:t>；非纯电阻电路中，电能部分转化为内能，</a:t>
            </a:r>
            <a:r>
              <a:rPr lang="en-US" altLang="zh-CN" sz="100">
                <a:noFill/>
              </a:rPr>
              <a:t>Q________W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在串联电路中，根据焦耳定律，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越大的导体，产生的热量越多。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电饭锅、电热水器是利用电流的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工作；电视机外壳散热孔是为了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电热危害。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下列用电器主要利用电流热效应工作的是（）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电风扇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电饭锅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电视机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电脑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关于焦耳定律，下列说法正确的是（）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电流越大，产生热量一定越多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电阻越大，发热一定越多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通电时间越短，发热越多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电热与电流、电阻、时间都有关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两根电阻丝串联，</a:t>
            </a:r>
            <a:r>
              <a:rPr lang="en-US" altLang="zh-CN" sz="100">
                <a:noFill/>
              </a:rPr>
              <a:t>R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＞</a:t>
            </a:r>
            <a:r>
              <a:rPr lang="en-US" altLang="zh-CN" sz="100">
                <a:noFill/>
              </a:rPr>
              <a:t>R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，通电相同时间，产生热量多的是（）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R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 B. R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一样多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无法判断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下列措施中，属于防止电热危害的是（）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用电饭锅煮饭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用电熨斗熨衣服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电脑加装散热风扇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用电暖器取暖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纯电阻电路中，下列公式不能计算电热的是（）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$$Q=I^2Rt$$ B. $$Q=UIt$$ C. $$Q=\frac{U^2}{R}t$$ D. $$Q=IRt$$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探究电流产生热量的影响因素实验：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）实验采用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法和转换法，通过</a:t>
            </a:r>
            <a:r>
              <a:rPr lang="en-US" altLang="zh-CN" sz="100">
                <a:noFill/>
              </a:rPr>
              <a:t>U</a:t>
            </a:r>
            <a:r>
              <a:rPr lang="zh-CN" altLang="en-US" sz="100">
                <a:noFill/>
              </a:rPr>
              <a:t>形管液面高度差反映导体产生热量的多少。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）两电阻丝串联，控制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相同，探究热量与电阻的关系。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）同一电阻丝，改变电流大小，可探究热量与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的关系。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）实验结论：电流越大、电阻越大、通电时间越长，导体产生的热量越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一段阻值为</a:t>
            </a:r>
            <a:r>
              <a:rPr lang="en-US" altLang="zh-CN" sz="100">
                <a:noFill/>
              </a:rPr>
              <a:t>20Ω</a:t>
            </a:r>
            <a:r>
              <a:rPr lang="zh-CN" altLang="en-US" sz="100">
                <a:noFill/>
              </a:rPr>
              <a:t>的电阻丝，通过电流为</a:t>
            </a:r>
            <a:r>
              <a:rPr lang="en-US" altLang="zh-CN" sz="100">
                <a:noFill/>
              </a:rPr>
              <a:t>0.5A</a:t>
            </a:r>
            <a:r>
              <a:rPr lang="zh-CN" altLang="en-US" sz="100">
                <a:noFill/>
              </a:rPr>
              <a:t>，通电</a:t>
            </a:r>
            <a:r>
              <a:rPr lang="en-US" altLang="zh-CN" sz="100">
                <a:noFill/>
              </a:rPr>
              <a:t>100s</a:t>
            </a:r>
            <a:r>
              <a:rPr lang="zh-CN" altLang="en-US" sz="100">
                <a:noFill/>
              </a:rPr>
              <a:t>，求产生的热量。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电热水器电阻为</a:t>
            </a:r>
            <a:r>
              <a:rPr lang="en-US" altLang="zh-CN" sz="100">
                <a:noFill/>
              </a:rPr>
              <a:t>44Ω</a:t>
            </a:r>
            <a:r>
              <a:rPr lang="zh-CN" altLang="en-US" sz="100">
                <a:noFill/>
              </a:rPr>
              <a:t>，接在</a:t>
            </a:r>
            <a:r>
              <a:rPr lang="en-US" altLang="zh-CN" sz="100">
                <a:noFill/>
              </a:rPr>
              <a:t>220V</a:t>
            </a:r>
            <a:r>
              <a:rPr lang="zh-CN" altLang="en-US" sz="100">
                <a:noFill/>
              </a:rPr>
              <a:t>家庭电路中，正常工作</a:t>
            </a:r>
            <a:r>
              <a:rPr lang="en-US" altLang="zh-CN" sz="100">
                <a:noFill/>
              </a:rPr>
              <a:t>10s</a:t>
            </a:r>
            <a:r>
              <a:rPr lang="zh-CN" altLang="en-US" sz="100">
                <a:noFill/>
              </a:rPr>
              <a:t>，求产生的热量。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为什么导线和电炉丝串联，电炉丝热得发红，而导线几乎不发热？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内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电流；电阻；通电时间</a:t>
            </a:r>
            <a:r>
              <a:rPr lang="en-US" altLang="zh-CN" sz="100">
                <a:noFill/>
              </a:rPr>
              <a:t> 3. $$Q=I^2Rt$$</a:t>
            </a:r>
            <a:r>
              <a:rPr lang="zh-CN" altLang="en-US" sz="100">
                <a:noFill/>
              </a:rPr>
              <a:t>；焦耳（</a:t>
            </a:r>
            <a:r>
              <a:rPr lang="en-US" altLang="zh-CN" sz="100">
                <a:noFill/>
              </a:rPr>
              <a:t>J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 4. =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&lt; 5. </a:t>
            </a:r>
            <a:r>
              <a:rPr lang="zh-CN" altLang="en-US" sz="100">
                <a:noFill/>
              </a:rPr>
              <a:t>电阻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热效应；防止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7.B 8.D 9.A 10.C 11.D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12.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）控制变量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）电流；通电时间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）电流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$$Q=I^2Rt=(0.5\text{A})^2\times20\Omega\times100\text{s}=500\text{J}$$</a:t>
            </a:r>
            <a:r>
              <a:rPr lang="zh-CN" altLang="en-US" sz="100">
                <a:noFill/>
              </a:rPr>
              <a:t>，答：电阻丝产生热量</a:t>
            </a:r>
            <a:r>
              <a:rPr lang="en-US" altLang="zh-CN" sz="100">
                <a:noFill/>
              </a:rPr>
              <a:t>500J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解：纯电阻电路，</a:t>
            </a:r>
            <a:r>
              <a:rPr lang="en-US" altLang="zh-CN" sz="100">
                <a:noFill/>
              </a:rPr>
              <a:t>$$Q=\frac{U^2}{R}t=\frac{(220\text{V})^2}{44\Omega}\times10\text{s}=11000\text{J}$$</a:t>
            </a:r>
            <a:r>
              <a:rPr lang="zh-CN" altLang="en-US" sz="100">
                <a:noFill/>
              </a:rPr>
              <a:t>，答：产生热量</a:t>
            </a:r>
            <a:r>
              <a:rPr lang="en-US" altLang="zh-CN" sz="100">
                <a:noFill/>
              </a:rPr>
              <a:t>11000J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答：导线与电炉丝串联，通过的电流和通电时间相同；电炉丝的电阻远大于导线电阻，根据</a:t>
            </a:r>
            <a:r>
              <a:rPr lang="en-US" altLang="zh-CN" sz="100">
                <a:noFill/>
              </a:rPr>
              <a:t>$$Q=I^2Rt$$</a:t>
            </a:r>
            <a:r>
              <a:rPr lang="zh-CN" altLang="en-US" sz="100">
                <a:noFill/>
              </a:rPr>
              <a:t>，电流、时间相同时，电阻越大，产生热量越多，因此电炉丝发热明显，导线几乎不发热。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文本框 13" title=""/>
          <p:cNvSpPr txBox="1"/>
          <p:nvPr>
            <p:custDataLst>
              <p:tags r:id="rId3"/>
            </p:custDataLst>
          </p:nvPr>
        </p:nvSpPr>
        <p:spPr>
          <a:xfrm>
            <a:off x="754380" y="875030"/>
            <a:ext cx="8185785" cy="19183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u="none" spc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sz="2400" b="0">
                <a:solidFill>
                  <a:schemeClr val="tx1"/>
                </a:solidFill>
              </a:rPr>
              <a:t>四个电阻器的电阻分别为 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1</a:t>
            </a:r>
            <a:r>
              <a:rPr lang="zh-CN" altLang="en-US" sz="2400" b="0">
                <a:solidFill>
                  <a:schemeClr val="tx1"/>
                </a:solidFill>
              </a:rPr>
              <a:t>、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2</a:t>
            </a:r>
            <a:r>
              <a:rPr lang="zh-CN" altLang="en-US" sz="2400" b="0">
                <a:solidFill>
                  <a:schemeClr val="tx1"/>
                </a:solidFill>
              </a:rPr>
              <a:t>、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3</a:t>
            </a:r>
            <a:r>
              <a:rPr lang="zh-CN" altLang="en-US" sz="2400" b="0">
                <a:solidFill>
                  <a:schemeClr val="tx1"/>
                </a:solidFill>
              </a:rPr>
              <a:t>、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4</a:t>
            </a:r>
            <a:r>
              <a:rPr lang="zh-CN" altLang="en-US" sz="2400" b="0">
                <a:solidFill>
                  <a:schemeClr val="tx1"/>
                </a:solidFill>
              </a:rPr>
              <a:t>。如图甲所示，电阻为 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1</a:t>
            </a:r>
            <a:r>
              <a:rPr lang="zh-CN" altLang="en-US" sz="2400" b="0">
                <a:solidFill>
                  <a:schemeClr val="tx1"/>
                </a:solidFill>
              </a:rPr>
              <a:t>、</a:t>
            </a:r>
            <a:r>
              <a:rPr lang="en-US" altLang="zh-CN" sz="2400" b="0" i="1" smtClean="0">
                <a:solidFill>
                  <a:schemeClr val="tx1"/>
                </a:solidFill>
              </a:rPr>
              <a:t>R</a:t>
            </a:r>
            <a:r>
              <a:rPr lang="en-US" altLang="zh-CN" sz="2400" b="0" baseline="-25000" smtClean="0">
                <a:solidFill>
                  <a:schemeClr val="tx1"/>
                </a:solidFill>
              </a:rPr>
              <a:t>2</a:t>
            </a:r>
            <a:r>
              <a:rPr lang="zh-CN" altLang="en-US" sz="2400" b="0" smtClean="0">
                <a:solidFill>
                  <a:schemeClr val="tx1"/>
                </a:solidFill>
              </a:rPr>
              <a:t>的</a:t>
            </a:r>
            <a:r>
              <a:rPr lang="zh-CN" altLang="en-US" sz="2400" b="0">
                <a:solidFill>
                  <a:schemeClr val="tx1"/>
                </a:solidFill>
              </a:rPr>
              <a:t>电阻器串联后接在电压为 </a:t>
            </a:r>
            <a:r>
              <a:rPr lang="en-US" altLang="zh-CN" sz="2400" b="0" i="1">
                <a:solidFill>
                  <a:schemeClr val="tx1"/>
                </a:solidFill>
              </a:rPr>
              <a:t>U</a:t>
            </a:r>
            <a:r>
              <a:rPr lang="en-US" altLang="zh-CN" sz="2400" b="0">
                <a:solidFill>
                  <a:schemeClr val="tx1"/>
                </a:solidFill>
              </a:rPr>
              <a:t> </a:t>
            </a:r>
            <a:r>
              <a:rPr lang="zh-CN" altLang="en-US" sz="2400" b="0">
                <a:solidFill>
                  <a:schemeClr val="tx1"/>
                </a:solidFill>
              </a:rPr>
              <a:t>的电路中；如图乙所示，电阻为 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3</a:t>
            </a:r>
            <a:r>
              <a:rPr lang="zh-CN" altLang="en-US" sz="2400" b="0">
                <a:solidFill>
                  <a:schemeClr val="tx1"/>
                </a:solidFill>
              </a:rPr>
              <a:t>、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4</a:t>
            </a:r>
            <a:r>
              <a:rPr lang="en-US" altLang="zh-CN" sz="2400" b="0">
                <a:solidFill>
                  <a:schemeClr val="tx1"/>
                </a:solidFill>
              </a:rPr>
              <a:t> </a:t>
            </a:r>
            <a:r>
              <a:rPr lang="zh-CN" altLang="en-US" sz="2400" b="0">
                <a:solidFill>
                  <a:schemeClr val="tx1"/>
                </a:solidFill>
              </a:rPr>
              <a:t>的</a:t>
            </a:r>
            <a:r>
              <a:rPr lang="zh-CN" altLang="en-US" sz="2400" b="0" smtClean="0">
                <a:solidFill>
                  <a:schemeClr val="tx1"/>
                </a:solidFill>
              </a:rPr>
              <a:t>电阻器</a:t>
            </a:r>
            <a:r>
              <a:rPr lang="zh-CN" altLang="en-US" sz="2400" b="0">
                <a:solidFill>
                  <a:schemeClr val="tx1"/>
                </a:solidFill>
              </a:rPr>
              <a:t>并联后也接在电压为 </a:t>
            </a:r>
            <a:r>
              <a:rPr lang="en-US" altLang="zh-CN" sz="2400" b="0" i="1">
                <a:solidFill>
                  <a:schemeClr val="tx1"/>
                </a:solidFill>
              </a:rPr>
              <a:t>U </a:t>
            </a:r>
            <a:r>
              <a:rPr lang="zh-CN" altLang="en-US" sz="2400" b="0">
                <a:solidFill>
                  <a:schemeClr val="tx1"/>
                </a:solidFill>
              </a:rPr>
              <a:t>的电路中。已知 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1</a:t>
            </a:r>
            <a:r>
              <a:rPr lang="zh-CN" altLang="en-US" sz="2400" b="0">
                <a:solidFill>
                  <a:schemeClr val="tx1"/>
                </a:solidFill>
              </a:rPr>
              <a:t>＝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3</a:t>
            </a:r>
            <a:r>
              <a:rPr lang="zh-CN" altLang="en-US" sz="2400" b="0">
                <a:solidFill>
                  <a:schemeClr val="tx1"/>
                </a:solidFill>
              </a:rPr>
              <a:t>，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2</a:t>
            </a:r>
            <a:r>
              <a:rPr lang="zh-CN" altLang="en-US" sz="2400" b="0">
                <a:solidFill>
                  <a:schemeClr val="tx1"/>
                </a:solidFill>
              </a:rPr>
              <a:t>＝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4</a:t>
            </a:r>
            <a:r>
              <a:rPr lang="zh-CN" altLang="en-US" sz="2400" b="0">
                <a:solidFill>
                  <a:schemeClr val="tx1"/>
                </a:solidFill>
              </a:rPr>
              <a:t>，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1</a:t>
            </a:r>
            <a:r>
              <a:rPr lang="en-US" altLang="zh-CN" sz="2400" b="0">
                <a:solidFill>
                  <a:schemeClr val="tx1"/>
                </a:solidFill>
              </a:rPr>
              <a:t>&gt;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2</a:t>
            </a:r>
            <a:r>
              <a:rPr lang="zh-CN" altLang="en-US" sz="2400" b="0" smtClean="0">
                <a:solidFill>
                  <a:schemeClr val="tx1"/>
                </a:solidFill>
              </a:rPr>
              <a:t>。</a:t>
            </a:r>
            <a:endParaRPr lang="zh-CN" altLang="en-US" sz="2400" b="0">
              <a:solidFill>
                <a:schemeClr val="tx1"/>
              </a:solidFill>
            </a:endParaRPr>
          </a:p>
        </p:txBody>
      </p:sp>
      <p:sp>
        <p:nvSpPr>
          <p:cNvPr id="8" name="矩形 7" title=""/>
          <p:cNvSpPr/>
          <p:nvPr>
            <p:custDataLst>
              <p:tags r:id="rId4"/>
            </p:custDataLst>
          </p:nvPr>
        </p:nvSpPr>
        <p:spPr>
          <a:xfrm>
            <a:off x="252180" y="915790"/>
            <a:ext cx="5721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rgbClr val="249087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例</a:t>
            </a:r>
            <a:r>
              <a:rPr lang="zh-CN" altLang="en-US" sz="2400" b="1" smtClean="0">
                <a:solidFill>
                  <a:srgbClr val="249087"/>
                </a:solidFill>
                <a:cs typeface="Times New Roman" panose="02020603050405020304" charset="0"/>
                <a:sym typeface="+mn-ea"/>
              </a:rPr>
              <a:t> </a:t>
            </a:r>
            <a:endParaRPr lang="zh-CN" altLang="en-US" sz="2400"/>
          </a:p>
        </p:txBody>
      </p:sp>
      <p:grpSp>
        <p:nvGrpSpPr>
          <p:cNvPr id="23" name="组合 22" title=""/>
          <p:cNvGrpSpPr/>
          <p:nvPr>
            <p:custDataLst>
              <p:tags r:id="rId5"/>
            </p:custDataLst>
          </p:nvPr>
        </p:nvGrpSpPr>
        <p:grpSpPr>
          <a:xfrm>
            <a:off x="1691800" y="2787766"/>
            <a:ext cx="6129740" cy="1930833"/>
            <a:chOff x="3125502" y="4107069"/>
            <a:chExt cx="7482499" cy="2238817"/>
          </a:xfrm>
        </p:grpSpPr>
        <p:grpSp>
          <p:nvGrpSpPr>
            <p:cNvPr id="29" name="组合 28"/>
            <p:cNvGrpSpPr/>
            <p:nvPr>
              <p:custDataLst>
                <p:tags r:id="rId6"/>
              </p:custDataLst>
            </p:nvPr>
          </p:nvGrpSpPr>
          <p:grpSpPr>
            <a:xfrm>
              <a:off x="7433761" y="4107069"/>
              <a:ext cx="3174240" cy="2238817"/>
              <a:chOff x="4505760" y="897476"/>
              <a:chExt cx="3174240" cy="2238817"/>
            </a:xfrm>
          </p:grpSpPr>
          <p:sp>
            <p:nvSpPr>
              <p:cNvPr id="45" name="矩形 1"/>
              <p:cNvSpPr/>
              <p:nvPr>
                <p:custDataLst>
                  <p:tags r:id="rId7"/>
                </p:custDataLst>
              </p:nvPr>
            </p:nvSpPr>
            <p:spPr>
              <a:xfrm>
                <a:off x="4512000" y="1821255"/>
                <a:ext cx="3168000" cy="900000"/>
              </a:xfrm>
              <a:custGeom>
                <a:gdLst>
                  <a:gd name="connsiteX0" fmla="*/ 0 w 3148148"/>
                  <a:gd name="connsiteY0" fmla="*/ 0 h 2082819"/>
                  <a:gd name="connsiteX1" fmla="*/ 3148148 w 3148148"/>
                  <a:gd name="connsiteY1" fmla="*/ 0 h 2082819"/>
                  <a:gd name="connsiteX2" fmla="*/ 3148148 w 3148148"/>
                  <a:gd name="connsiteY2" fmla="*/ 2082819 h 2082819"/>
                  <a:gd name="connsiteX3" fmla="*/ 0 w 3148148"/>
                  <a:gd name="connsiteY3" fmla="*/ 2082819 h 2082819"/>
                  <a:gd name="connsiteX4" fmla="*/ 0 w 3148148"/>
                  <a:gd name="connsiteY4" fmla="*/ 0 h 2082819"/>
                  <a:gd name="connsiteX0-1" fmla="*/ 0 w 3148148"/>
                  <a:gd name="connsiteY0-2" fmla="*/ 0 h 2088264"/>
                  <a:gd name="connsiteX1-3" fmla="*/ 3148148 w 3148148"/>
                  <a:gd name="connsiteY1-4" fmla="*/ 0 h 2088264"/>
                  <a:gd name="connsiteX2-5" fmla="*/ 3148148 w 3148148"/>
                  <a:gd name="connsiteY2-6" fmla="*/ 2082819 h 2088264"/>
                  <a:gd name="connsiteX3-7" fmla="*/ 1659652 w 3148148"/>
                  <a:gd name="connsiteY3-8" fmla="*/ 2088264 h 2088264"/>
                  <a:gd name="connsiteX4-9" fmla="*/ 0 w 3148148"/>
                  <a:gd name="connsiteY4-10" fmla="*/ 2082819 h 2088264"/>
                  <a:gd name="connsiteX5" fmla="*/ 0 w 3148148"/>
                  <a:gd name="connsiteY5" fmla="*/ 0 h 2088264"/>
                  <a:gd name="connsiteX0-11" fmla="*/ 1659652 w 3148148"/>
                  <a:gd name="connsiteY0-12" fmla="*/ 2088264 h 2179704"/>
                  <a:gd name="connsiteX1-13" fmla="*/ 0 w 3148148"/>
                  <a:gd name="connsiteY1-14" fmla="*/ 2082819 h 2179704"/>
                  <a:gd name="connsiteX2-15" fmla="*/ 0 w 3148148"/>
                  <a:gd name="connsiteY2-16" fmla="*/ 0 h 2179704"/>
                  <a:gd name="connsiteX3-17" fmla="*/ 3148148 w 3148148"/>
                  <a:gd name="connsiteY3-18" fmla="*/ 0 h 2179704"/>
                  <a:gd name="connsiteX4-19" fmla="*/ 3148148 w 3148148"/>
                  <a:gd name="connsiteY4-20" fmla="*/ 2082819 h 2179704"/>
                  <a:gd name="connsiteX5-21" fmla="*/ 1751092 w 3148148"/>
                  <a:gd name="connsiteY5-22" fmla="*/ 2179704 h 2179704"/>
                  <a:gd name="connsiteX0-23" fmla="*/ 1659652 w 3148148"/>
                  <a:gd name="connsiteY0-24" fmla="*/ 2088264 h 2088264"/>
                  <a:gd name="connsiteX1-25" fmla="*/ 0 w 3148148"/>
                  <a:gd name="connsiteY1-26" fmla="*/ 2082819 h 2088264"/>
                  <a:gd name="connsiteX2-27" fmla="*/ 0 w 3148148"/>
                  <a:gd name="connsiteY2-28" fmla="*/ 0 h 2088264"/>
                  <a:gd name="connsiteX3-29" fmla="*/ 3148148 w 3148148"/>
                  <a:gd name="connsiteY3-30" fmla="*/ 0 h 2088264"/>
                  <a:gd name="connsiteX4-31" fmla="*/ 3148148 w 3148148"/>
                  <a:gd name="connsiteY4-32" fmla="*/ 2082819 h 2088264"/>
                  <a:gd name="connsiteX0-33" fmla="*/ 0 w 3148148"/>
                  <a:gd name="connsiteY0-34" fmla="*/ 2082819 h 2082819"/>
                  <a:gd name="connsiteX1-35" fmla="*/ 0 w 3148148"/>
                  <a:gd name="connsiteY1-36" fmla="*/ 0 h 2082819"/>
                  <a:gd name="connsiteX2-37" fmla="*/ 3148148 w 3148148"/>
                  <a:gd name="connsiteY2-38" fmla="*/ 0 h 2082819"/>
                  <a:gd name="connsiteX3-39" fmla="*/ 3148148 w 3148148"/>
                  <a:gd name="connsiteY3-40" fmla="*/ 2082819 h 2082819"/>
                </a:gdLst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3148148" h="2082819">
                    <a:moveTo>
                      <a:pt x="0" y="2082819"/>
                    </a:moveTo>
                    <a:lnTo>
                      <a:pt x="0" y="0"/>
                    </a:lnTo>
                    <a:lnTo>
                      <a:pt x="3148148" y="0"/>
                    </a:lnTo>
                    <a:lnTo>
                      <a:pt x="3148148" y="2082819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" name="文本框 4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5804523" y="2674628"/>
                <a:ext cx="5829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乙</a:t>
                </a:r>
                <a:endParaRPr lang="zh-CN" altLang="en-US">
                  <a:solidFill>
                    <a:schemeClr val="tx1"/>
                  </a:solidFill>
                  <a:latin typeface="方正楷体_GBK" panose="03000509000000000000" charset="-122"/>
                  <a:ea typeface="方正楷体_GBK" panose="03000509000000000000" charset="-122"/>
                  <a:cs typeface="方正楷体_GBK" panose="03000509000000000000" charset="-122"/>
                </a:endParaRPr>
              </a:p>
            </p:txBody>
          </p:sp>
          <p:cxnSp>
            <p:nvCxnSpPr>
              <p:cNvPr id="48" name="直接箭头连接符 47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4505760" y="2549525"/>
                <a:ext cx="3168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矩形 48"/>
              <p:cNvSpPr/>
              <p:nvPr>
                <p:custDataLst>
                  <p:tags r:id="rId10"/>
                </p:custDataLst>
              </p:nvPr>
            </p:nvSpPr>
            <p:spPr>
              <a:xfrm>
                <a:off x="5892258" y="2324155"/>
                <a:ext cx="452404" cy="4639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prstClr val="black"/>
                    </a:solidFill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U</a:t>
                </a:r>
                <a:endParaRPr lang="zh-CN" altLang="en-US" baseline="-25000"/>
              </a:p>
            </p:txBody>
          </p:sp>
          <p:sp>
            <p:nvSpPr>
              <p:cNvPr id="50" name="矩形 1"/>
              <p:cNvSpPr/>
              <p:nvPr>
                <p:custDataLst>
                  <p:tags r:id="rId11"/>
                </p:custDataLst>
              </p:nvPr>
            </p:nvSpPr>
            <p:spPr>
              <a:xfrm rot="16200000">
                <a:off x="5772000" y="1187996"/>
                <a:ext cx="648000" cy="126000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12"/>
                </p:custDataLst>
              </p:nvPr>
            </p:nvSpPr>
            <p:spPr>
              <a:xfrm>
                <a:off x="5859397" y="1633464"/>
                <a:ext cx="538502" cy="463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prstClr val="black"/>
                    </a:solidFill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R</a:t>
                </a:r>
                <a:r>
                  <a:rPr lang="en-US" altLang="zh-CN" baseline="-25000">
                    <a:solidFill>
                      <a:prstClr val="black"/>
                    </a:solidFill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4</a:t>
                </a:r>
                <a:endParaRPr lang="zh-CN" altLang="en-US" baseline="-25000"/>
              </a:p>
            </p:txBody>
          </p:sp>
          <p:grpSp>
            <p:nvGrpSpPr>
              <p:cNvPr id="52" name="组合 51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5826000" y="1396004"/>
                <a:ext cx="561478" cy="821893"/>
                <a:chOff x="5553379" y="1396004"/>
                <a:chExt cx="561478" cy="821893"/>
              </a:xfrm>
            </p:grpSpPr>
            <p:sp>
              <p:nvSpPr>
                <p:cNvPr id="53" name="矩形 52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5574857" y="1396004"/>
                  <a:ext cx="540000" cy="166969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4" name="矩形 53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553379" y="2050928"/>
                  <a:ext cx="540000" cy="166969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47" name="矩形 46"/>
              <p:cNvSpPr/>
              <p:nvPr>
                <p:custDataLst>
                  <p:tags r:id="rId16"/>
                </p:custDataLst>
              </p:nvPr>
            </p:nvSpPr>
            <p:spPr>
              <a:xfrm>
                <a:off x="5892258" y="897476"/>
                <a:ext cx="538502" cy="463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prstClr val="black"/>
                    </a:solidFill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R</a:t>
                </a:r>
                <a:r>
                  <a:rPr lang="en-US" altLang="zh-CN" baseline="-25000">
                    <a:solidFill>
                      <a:prstClr val="black"/>
                    </a:solidFill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3</a:t>
                </a:r>
                <a:endParaRPr lang="zh-CN" altLang="en-US" baseline="-25000"/>
              </a:p>
            </p:txBody>
          </p:sp>
        </p:grpSp>
        <p:grpSp>
          <p:nvGrpSpPr>
            <p:cNvPr id="31" name="组合 30"/>
            <p:cNvGrpSpPr/>
            <p:nvPr>
              <p:custDataLst>
                <p:tags r:id="rId17"/>
              </p:custDataLst>
            </p:nvPr>
          </p:nvGrpSpPr>
          <p:grpSpPr>
            <a:xfrm>
              <a:off x="3125502" y="4454542"/>
              <a:ext cx="3174240" cy="1891344"/>
              <a:chOff x="4505760" y="1244949"/>
              <a:chExt cx="3174240" cy="1891344"/>
            </a:xfrm>
          </p:grpSpPr>
          <p:sp>
            <p:nvSpPr>
              <p:cNvPr id="35" name="矩形 1"/>
              <p:cNvSpPr/>
              <p:nvPr>
                <p:custDataLst>
                  <p:tags r:id="rId18"/>
                </p:custDataLst>
              </p:nvPr>
            </p:nvSpPr>
            <p:spPr>
              <a:xfrm>
                <a:off x="4512000" y="1821255"/>
                <a:ext cx="3168000" cy="900000"/>
              </a:xfrm>
              <a:custGeom>
                <a:gdLst>
                  <a:gd name="connsiteX0" fmla="*/ 0 w 3148148"/>
                  <a:gd name="connsiteY0" fmla="*/ 0 h 2082819"/>
                  <a:gd name="connsiteX1" fmla="*/ 3148148 w 3148148"/>
                  <a:gd name="connsiteY1" fmla="*/ 0 h 2082819"/>
                  <a:gd name="connsiteX2" fmla="*/ 3148148 w 3148148"/>
                  <a:gd name="connsiteY2" fmla="*/ 2082819 h 2082819"/>
                  <a:gd name="connsiteX3" fmla="*/ 0 w 3148148"/>
                  <a:gd name="connsiteY3" fmla="*/ 2082819 h 2082819"/>
                  <a:gd name="connsiteX4" fmla="*/ 0 w 3148148"/>
                  <a:gd name="connsiteY4" fmla="*/ 0 h 2082819"/>
                  <a:gd name="connsiteX0-1" fmla="*/ 0 w 3148148"/>
                  <a:gd name="connsiteY0-2" fmla="*/ 0 h 2088264"/>
                  <a:gd name="connsiteX1-3" fmla="*/ 3148148 w 3148148"/>
                  <a:gd name="connsiteY1-4" fmla="*/ 0 h 2088264"/>
                  <a:gd name="connsiteX2-5" fmla="*/ 3148148 w 3148148"/>
                  <a:gd name="connsiteY2-6" fmla="*/ 2082819 h 2088264"/>
                  <a:gd name="connsiteX3-7" fmla="*/ 1659652 w 3148148"/>
                  <a:gd name="connsiteY3-8" fmla="*/ 2088264 h 2088264"/>
                  <a:gd name="connsiteX4-9" fmla="*/ 0 w 3148148"/>
                  <a:gd name="connsiteY4-10" fmla="*/ 2082819 h 2088264"/>
                  <a:gd name="connsiteX5" fmla="*/ 0 w 3148148"/>
                  <a:gd name="connsiteY5" fmla="*/ 0 h 2088264"/>
                  <a:gd name="connsiteX0-11" fmla="*/ 1659652 w 3148148"/>
                  <a:gd name="connsiteY0-12" fmla="*/ 2088264 h 2179704"/>
                  <a:gd name="connsiteX1-13" fmla="*/ 0 w 3148148"/>
                  <a:gd name="connsiteY1-14" fmla="*/ 2082819 h 2179704"/>
                  <a:gd name="connsiteX2-15" fmla="*/ 0 w 3148148"/>
                  <a:gd name="connsiteY2-16" fmla="*/ 0 h 2179704"/>
                  <a:gd name="connsiteX3-17" fmla="*/ 3148148 w 3148148"/>
                  <a:gd name="connsiteY3-18" fmla="*/ 0 h 2179704"/>
                  <a:gd name="connsiteX4-19" fmla="*/ 3148148 w 3148148"/>
                  <a:gd name="connsiteY4-20" fmla="*/ 2082819 h 2179704"/>
                  <a:gd name="connsiteX5-21" fmla="*/ 1751092 w 3148148"/>
                  <a:gd name="connsiteY5-22" fmla="*/ 2179704 h 2179704"/>
                  <a:gd name="connsiteX0-23" fmla="*/ 1659652 w 3148148"/>
                  <a:gd name="connsiteY0-24" fmla="*/ 2088264 h 2088264"/>
                  <a:gd name="connsiteX1-25" fmla="*/ 0 w 3148148"/>
                  <a:gd name="connsiteY1-26" fmla="*/ 2082819 h 2088264"/>
                  <a:gd name="connsiteX2-27" fmla="*/ 0 w 3148148"/>
                  <a:gd name="connsiteY2-28" fmla="*/ 0 h 2088264"/>
                  <a:gd name="connsiteX3-29" fmla="*/ 3148148 w 3148148"/>
                  <a:gd name="connsiteY3-30" fmla="*/ 0 h 2088264"/>
                  <a:gd name="connsiteX4-31" fmla="*/ 3148148 w 3148148"/>
                  <a:gd name="connsiteY4-32" fmla="*/ 2082819 h 2088264"/>
                  <a:gd name="connsiteX0-33" fmla="*/ 0 w 3148148"/>
                  <a:gd name="connsiteY0-34" fmla="*/ 2082819 h 2082819"/>
                  <a:gd name="connsiteX1-35" fmla="*/ 0 w 3148148"/>
                  <a:gd name="connsiteY1-36" fmla="*/ 0 h 2082819"/>
                  <a:gd name="connsiteX2-37" fmla="*/ 3148148 w 3148148"/>
                  <a:gd name="connsiteY2-38" fmla="*/ 0 h 2082819"/>
                  <a:gd name="connsiteX3-39" fmla="*/ 3148148 w 3148148"/>
                  <a:gd name="connsiteY3-40" fmla="*/ 2082819 h 2082819"/>
                </a:gdLst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3148148" h="2082819">
                    <a:moveTo>
                      <a:pt x="0" y="2082819"/>
                    </a:moveTo>
                    <a:lnTo>
                      <a:pt x="0" y="0"/>
                    </a:lnTo>
                    <a:lnTo>
                      <a:pt x="3148148" y="0"/>
                    </a:lnTo>
                    <a:lnTo>
                      <a:pt x="3148148" y="2082819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" name="文本框 35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5804523" y="2674628"/>
                <a:ext cx="5829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甲</a:t>
                </a:r>
                <a:endParaRPr lang="zh-CN" altLang="en-US">
                  <a:latin typeface="DongTian" panose="02020603050405020304" pitchFamily="18" charset="0"/>
                  <a:ea typeface="方正楷体简体" panose="03000509000000000000" pitchFamily="65" charset="-122"/>
                  <a:cs typeface="DongTian" panose="02020603050405020304" pitchFamily="18" charset="0"/>
                  <a:sym typeface="+mn-ea"/>
                </a:endParaRPr>
              </a:p>
            </p:txBody>
          </p:sp>
          <p:cxnSp>
            <p:nvCxnSpPr>
              <p:cNvPr id="37" name="直接箭头连接符 36"/>
              <p:cNvCxnSpPr/>
              <p:nvPr>
                <p:custDataLst>
                  <p:tags r:id="rId20"/>
                </p:custDataLst>
              </p:nvPr>
            </p:nvCxnSpPr>
            <p:spPr>
              <a:xfrm>
                <a:off x="4505760" y="2549525"/>
                <a:ext cx="3168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stealth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矩形 37"/>
              <p:cNvSpPr/>
              <p:nvPr>
                <p:custDataLst>
                  <p:tags r:id="rId21"/>
                </p:custDataLst>
              </p:nvPr>
            </p:nvSpPr>
            <p:spPr>
              <a:xfrm>
                <a:off x="5892258" y="2324155"/>
                <a:ext cx="452404" cy="4639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prstClr val="black"/>
                    </a:solidFill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U</a:t>
                </a:r>
                <a:endParaRPr lang="zh-CN" altLang="en-US" baseline="-25000"/>
              </a:p>
            </p:txBody>
          </p:sp>
          <p:grpSp>
            <p:nvGrpSpPr>
              <p:cNvPr id="39" name="组合 38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5065187" y="1244949"/>
                <a:ext cx="2099296" cy="659790"/>
                <a:chOff x="5065187" y="1037922"/>
                <a:chExt cx="2099296" cy="659790"/>
              </a:xfrm>
            </p:grpSpPr>
            <p:grpSp>
              <p:nvGrpSpPr>
                <p:cNvPr id="40" name="组合 39"/>
                <p:cNvGrpSpPr/>
                <p:nvPr>
                  <p:custDataLst>
                    <p:tags r:id="rId23"/>
                  </p:custDataLst>
                </p:nvPr>
              </p:nvGrpSpPr>
              <p:grpSpPr>
                <a:xfrm>
                  <a:off x="5065187" y="1526553"/>
                  <a:ext cx="2099295" cy="171159"/>
                  <a:chOff x="4792566" y="1526553"/>
                  <a:chExt cx="2099295" cy="171159"/>
                </a:xfrm>
              </p:grpSpPr>
              <p:sp>
                <p:nvSpPr>
                  <p:cNvPr id="43" name="矩形 42"/>
                  <p:cNvSpPr/>
                  <p:nvPr>
                    <p:custDataLst>
                      <p:tags r:id="rId24"/>
                    </p:custDataLst>
                  </p:nvPr>
                </p:nvSpPr>
                <p:spPr>
                  <a:xfrm>
                    <a:off x="4792566" y="1530742"/>
                    <a:ext cx="540000" cy="166970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44" name="矩形 43"/>
                  <p:cNvSpPr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6351861" y="1526553"/>
                    <a:ext cx="540000" cy="166970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41" name="矩形 40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5109138" y="1037922"/>
                  <a:ext cx="538501" cy="463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i="1">
                      <a:solidFill>
                        <a:prstClr val="black"/>
                      </a:solidFill>
                      <a:latin typeface="DongTian" panose="02020603050405020304" pitchFamily="18" charset="0"/>
                      <a:ea typeface="方正楷体简体" panose="03000509000000000000" pitchFamily="65" charset="-122"/>
                      <a:cs typeface="DongTian" panose="02020603050405020304" pitchFamily="18" charset="0"/>
                      <a:sym typeface="+mn-ea"/>
                    </a:rPr>
                    <a:t>R</a:t>
                  </a:r>
                  <a:r>
                    <a:rPr lang="en-US" altLang="zh-CN" baseline="-25000">
                      <a:solidFill>
                        <a:prstClr val="black"/>
                      </a:solidFill>
                      <a:latin typeface="DongTian" panose="02020603050405020304" pitchFamily="18" charset="0"/>
                      <a:ea typeface="方正楷体简体" panose="03000509000000000000" pitchFamily="65" charset="-122"/>
                      <a:cs typeface="DongTian" panose="02020603050405020304" pitchFamily="18" charset="0"/>
                      <a:sym typeface="+mn-ea"/>
                    </a:rPr>
                    <a:t>1</a:t>
                  </a:r>
                  <a:endParaRPr lang="zh-CN" altLang="en-US" baseline="-25000"/>
                </a:p>
              </p:txBody>
            </p:sp>
            <p:sp>
              <p:nvSpPr>
                <p:cNvPr id="42" name="矩形 41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6625982" y="1037922"/>
                  <a:ext cx="538501" cy="4639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i="1">
                      <a:solidFill>
                        <a:prstClr val="black"/>
                      </a:solidFill>
                      <a:latin typeface="DongTian" panose="02020603050405020304" pitchFamily="18" charset="0"/>
                      <a:ea typeface="方正楷体简体" panose="03000509000000000000" pitchFamily="65" charset="-122"/>
                      <a:cs typeface="DongTian" panose="02020603050405020304" pitchFamily="18" charset="0"/>
                      <a:sym typeface="+mn-ea"/>
                    </a:rPr>
                    <a:t>R</a:t>
                  </a:r>
                  <a:r>
                    <a:rPr lang="en-US" altLang="zh-CN" baseline="-25000">
                      <a:solidFill>
                        <a:prstClr val="black"/>
                      </a:solidFill>
                      <a:latin typeface="DongTian" panose="02020603050405020304" pitchFamily="18" charset="0"/>
                      <a:ea typeface="方正楷体简体" panose="03000509000000000000" pitchFamily="65" charset="-122"/>
                      <a:cs typeface="DongTian" panose="02020603050405020304" pitchFamily="18" charset="0"/>
                      <a:sym typeface="+mn-ea"/>
                    </a:rPr>
                    <a:t>2</a:t>
                  </a:r>
                  <a:endParaRPr lang="zh-CN" altLang="en-US" baseline="-25000"/>
                </a:p>
              </p:txBody>
            </p:sp>
          </p:grpSp>
        </p:grpSp>
      </p:grpSp>
      <p:grpSp>
        <p:nvGrpSpPr>
          <p:cNvPr id="2" name="组合 9" title=""/>
          <p:cNvGrpSpPr/>
          <p:nvPr>
            <p:custDataLst>
              <p:tags r:id="rId28"/>
            </p:custDataLst>
          </p:nvPr>
        </p:nvGrpSpPr>
        <p:grpSpPr>
          <a:xfrm>
            <a:off x="0" y="155760"/>
            <a:ext cx="2298065" cy="491490"/>
            <a:chOff x="0" y="619020"/>
            <a:chExt cx="2700930" cy="575087"/>
          </a:xfrm>
        </p:grpSpPr>
        <p:grpSp>
          <p:nvGrpSpPr>
            <p:cNvPr id="27" name="组合 10"/>
            <p:cNvGrpSpPr/>
            <p:nvPr>
              <p:custDataLst>
                <p:tags r:id="rId2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" name="矩形 2"/>
              <p:cNvSpPr/>
              <p:nvPr>
                <p:custDataLst>
                  <p:tags r:id="rId3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3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642581" y="619020"/>
              <a:ext cx="2058349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焦耳定律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文本框 13" title=""/>
          <p:cNvSpPr txBox="1"/>
          <p:nvPr>
            <p:custDataLst>
              <p:tags r:id="rId3"/>
            </p:custDataLst>
          </p:nvPr>
        </p:nvSpPr>
        <p:spPr>
          <a:xfrm>
            <a:off x="323705" y="875183"/>
            <a:ext cx="5651955" cy="9602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u="none" spc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sz="2400" b="0" smtClean="0">
                <a:solidFill>
                  <a:schemeClr val="tx1"/>
                </a:solidFill>
              </a:rPr>
              <a:t>（</a:t>
            </a:r>
            <a:r>
              <a:rPr lang="en-US" altLang="zh-CN" sz="2400" b="0">
                <a:solidFill>
                  <a:schemeClr val="tx1"/>
                </a:solidFill>
              </a:rPr>
              <a:t>1</a:t>
            </a:r>
            <a:r>
              <a:rPr lang="zh-CN" altLang="en-US" sz="2400" b="0">
                <a:solidFill>
                  <a:schemeClr val="tx1"/>
                </a:solidFill>
              </a:rPr>
              <a:t>）电阻为 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1</a:t>
            </a:r>
            <a:r>
              <a:rPr lang="zh-CN" altLang="en-US" sz="2400" b="0">
                <a:solidFill>
                  <a:schemeClr val="tx1"/>
                </a:solidFill>
              </a:rPr>
              <a:t>、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2</a:t>
            </a:r>
            <a:r>
              <a:rPr lang="en-US" altLang="zh-CN" sz="2400" b="0">
                <a:solidFill>
                  <a:schemeClr val="tx1"/>
                </a:solidFill>
              </a:rPr>
              <a:t> </a:t>
            </a:r>
            <a:r>
              <a:rPr lang="zh-CN" altLang="en-US" sz="2400" b="0">
                <a:solidFill>
                  <a:schemeClr val="tx1"/>
                </a:solidFill>
              </a:rPr>
              <a:t>的两个电阻器，在相同时间内哪个放出的热量多</a:t>
            </a:r>
            <a:r>
              <a:rPr lang="zh-CN" altLang="en-US" sz="2400" b="0" smtClean="0">
                <a:solidFill>
                  <a:schemeClr val="tx1"/>
                </a:solidFill>
              </a:rPr>
              <a:t>？</a:t>
            </a:r>
            <a:endParaRPr lang="zh-CN" altLang="en-US" sz="2400" b="0">
              <a:solidFill>
                <a:schemeClr val="tx1"/>
              </a:solidFill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4"/>
            </p:custDataLst>
          </p:nvPr>
        </p:nvSpPr>
        <p:spPr>
          <a:xfrm>
            <a:off x="354655" y="2330780"/>
            <a:ext cx="8468215" cy="17722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u="none" spc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pPr lvl="0" algn="just" eaLnBrk="1" hangingPunct="1">
              <a:lnSpc>
                <a:spcPct val="120000"/>
              </a:lnSpc>
            </a:pPr>
            <a:r>
              <a:rPr lang="zh-CN" altLang="en-US" sz="2400" b="0">
                <a:solidFill>
                  <a:srgbClr val="FF0000"/>
                </a:solidFill>
              </a:rPr>
              <a:t>解：（</a:t>
            </a:r>
            <a:r>
              <a:rPr lang="en-US" altLang="zh-CN" sz="2400" b="0">
                <a:solidFill>
                  <a:srgbClr val="FF0000"/>
                </a:solidFill>
              </a:rPr>
              <a:t>1</a:t>
            </a:r>
            <a:r>
              <a:rPr lang="zh-CN" altLang="en-US" sz="2400" b="0">
                <a:solidFill>
                  <a:srgbClr val="FF0000"/>
                </a:solidFill>
              </a:rPr>
              <a:t>）在串联电路中，通过电阻为</a:t>
            </a:r>
            <a:r>
              <a:rPr lang="en-US" altLang="zh-CN" sz="2400" b="0" i="1">
                <a:solidFill>
                  <a:srgbClr val="FF0000"/>
                </a:solidFill>
              </a:rPr>
              <a:t>R</a:t>
            </a:r>
            <a:r>
              <a:rPr lang="en-US" altLang="zh-CN" sz="2400" b="0" baseline="-25000">
                <a:solidFill>
                  <a:srgbClr val="FF0000"/>
                </a:solidFill>
              </a:rPr>
              <a:t>1</a:t>
            </a:r>
            <a:r>
              <a:rPr lang="zh-CN" altLang="en-US" sz="2400" b="0">
                <a:solidFill>
                  <a:srgbClr val="FF0000"/>
                </a:solidFill>
              </a:rPr>
              <a:t>和</a:t>
            </a:r>
            <a:r>
              <a:rPr lang="en-US" altLang="zh-CN" sz="2400" b="0" i="1">
                <a:solidFill>
                  <a:srgbClr val="FF0000"/>
                </a:solidFill>
              </a:rPr>
              <a:t>R</a:t>
            </a:r>
            <a:r>
              <a:rPr lang="en-US" altLang="zh-CN" sz="2400" b="0" baseline="-25000">
                <a:solidFill>
                  <a:srgbClr val="FF0000"/>
                </a:solidFill>
              </a:rPr>
              <a:t>2</a:t>
            </a:r>
            <a:r>
              <a:rPr lang="zh-CN" altLang="en-US" sz="2400" b="0">
                <a:solidFill>
                  <a:srgbClr val="FF0000"/>
                </a:solidFill>
              </a:rPr>
              <a:t>的两个电阻器的电流相等，根据 </a:t>
            </a:r>
            <a:r>
              <a:rPr lang="en-US" altLang="zh-CN" sz="2400" b="0" i="1">
                <a:solidFill>
                  <a:srgbClr val="FF0000"/>
                </a:solidFill>
              </a:rPr>
              <a:t>Q</a:t>
            </a:r>
            <a:r>
              <a:rPr lang="en-US" altLang="zh-CN" sz="2400" b="0">
                <a:solidFill>
                  <a:srgbClr val="FF0000"/>
                </a:solidFill>
              </a:rPr>
              <a:t>=</a:t>
            </a:r>
            <a:r>
              <a:rPr lang="en-US" altLang="zh-CN" sz="2400" b="0" i="1">
                <a:solidFill>
                  <a:srgbClr val="FF0000"/>
                </a:solidFill>
              </a:rPr>
              <a:t>I</a:t>
            </a:r>
            <a:r>
              <a:rPr lang="en-US" altLang="zh-CN" sz="2400" b="0" baseline="30000">
                <a:solidFill>
                  <a:srgbClr val="FF0000"/>
                </a:solidFill>
              </a:rPr>
              <a:t>2</a:t>
            </a:r>
            <a:r>
              <a:rPr lang="en-US" altLang="zh-CN" sz="2400" b="0" i="1">
                <a:solidFill>
                  <a:srgbClr val="FF0000"/>
                </a:solidFill>
              </a:rPr>
              <a:t>Rt </a:t>
            </a:r>
            <a:r>
              <a:rPr lang="zh-CN" altLang="en-US" sz="2400" b="0">
                <a:solidFill>
                  <a:srgbClr val="FF0000"/>
                </a:solidFill>
              </a:rPr>
              <a:t>可知，当</a:t>
            </a:r>
            <a:r>
              <a:rPr lang="en-US" altLang="zh-CN" sz="2400" b="0" i="1">
                <a:solidFill>
                  <a:srgbClr val="FF0000"/>
                </a:solidFill>
              </a:rPr>
              <a:t>I</a:t>
            </a:r>
            <a:r>
              <a:rPr lang="zh-CN" altLang="en-US" sz="2400" b="0">
                <a:solidFill>
                  <a:srgbClr val="FF0000"/>
                </a:solidFill>
              </a:rPr>
              <a:t>、</a:t>
            </a:r>
            <a:r>
              <a:rPr lang="en-US" altLang="zh-CN" sz="2400" b="0" i="1">
                <a:solidFill>
                  <a:srgbClr val="FF0000"/>
                </a:solidFill>
              </a:rPr>
              <a:t>t</a:t>
            </a:r>
            <a:r>
              <a:rPr lang="zh-CN" altLang="en-US" sz="2400" b="0">
                <a:solidFill>
                  <a:srgbClr val="FF0000"/>
                </a:solidFill>
              </a:rPr>
              <a:t>相同时，</a:t>
            </a:r>
            <a:r>
              <a:rPr lang="en-US" altLang="zh-CN" sz="2400" b="0" i="1">
                <a:solidFill>
                  <a:srgbClr val="FF0000"/>
                </a:solidFill>
              </a:rPr>
              <a:t>Q</a:t>
            </a:r>
            <a:r>
              <a:rPr lang="zh-CN" altLang="en-US" sz="2400" b="0">
                <a:solidFill>
                  <a:srgbClr val="FF0000"/>
                </a:solidFill>
              </a:rPr>
              <a:t>与</a:t>
            </a:r>
            <a:r>
              <a:rPr lang="en-US" altLang="zh-CN" sz="2400" b="0" i="1">
                <a:solidFill>
                  <a:srgbClr val="FF0000"/>
                </a:solidFill>
              </a:rPr>
              <a:t>R</a:t>
            </a:r>
            <a:r>
              <a:rPr lang="zh-CN" altLang="en-US" sz="2400" b="0">
                <a:solidFill>
                  <a:srgbClr val="FF0000"/>
                </a:solidFill>
              </a:rPr>
              <a:t>成正比，由于</a:t>
            </a:r>
            <a:r>
              <a:rPr lang="en-US" altLang="zh-CN" sz="2400" b="0" i="1">
                <a:solidFill>
                  <a:srgbClr val="FF0000"/>
                </a:solidFill>
              </a:rPr>
              <a:t>R</a:t>
            </a:r>
            <a:r>
              <a:rPr lang="en-US" altLang="zh-CN" sz="2400" b="0" baseline="-25000">
                <a:solidFill>
                  <a:srgbClr val="FF0000"/>
                </a:solidFill>
              </a:rPr>
              <a:t>1 </a:t>
            </a:r>
            <a:r>
              <a:rPr lang="en-US" altLang="zh-CN" sz="2400" b="0">
                <a:solidFill>
                  <a:srgbClr val="FF0000"/>
                </a:solidFill>
              </a:rPr>
              <a:t>&gt;</a:t>
            </a:r>
            <a:r>
              <a:rPr lang="en-US" altLang="zh-CN" sz="2400" b="0" i="1">
                <a:solidFill>
                  <a:srgbClr val="FF0000"/>
                </a:solidFill>
              </a:rPr>
              <a:t> R</a:t>
            </a:r>
            <a:r>
              <a:rPr lang="en-US" altLang="zh-CN" sz="2400" b="0" baseline="-25000">
                <a:solidFill>
                  <a:srgbClr val="FF0000"/>
                </a:solidFill>
              </a:rPr>
              <a:t>2 </a:t>
            </a:r>
            <a:r>
              <a:rPr lang="zh-CN" altLang="en-US" sz="2400" b="0">
                <a:solidFill>
                  <a:srgbClr val="FF0000"/>
                </a:solidFill>
              </a:rPr>
              <a:t>，因此相同时间内电阻为</a:t>
            </a:r>
            <a:r>
              <a:rPr lang="en-US" altLang="zh-CN" sz="2400" b="0" i="1">
                <a:solidFill>
                  <a:srgbClr val="FF0000"/>
                </a:solidFill>
              </a:rPr>
              <a:t>R</a:t>
            </a:r>
            <a:r>
              <a:rPr lang="en-US" altLang="zh-CN" sz="2400" b="0" baseline="-25000">
                <a:solidFill>
                  <a:srgbClr val="FF0000"/>
                </a:solidFill>
              </a:rPr>
              <a:t>1</a:t>
            </a:r>
            <a:r>
              <a:rPr lang="zh-CN" altLang="en-US" sz="2400" b="0">
                <a:solidFill>
                  <a:srgbClr val="FF0000"/>
                </a:solidFill>
              </a:rPr>
              <a:t>的电阻器放出的热量比电阻为</a:t>
            </a:r>
            <a:r>
              <a:rPr lang="en-US" altLang="zh-CN" sz="2400" b="0" i="1">
                <a:solidFill>
                  <a:srgbClr val="FF0000"/>
                </a:solidFill>
              </a:rPr>
              <a:t>R</a:t>
            </a:r>
            <a:r>
              <a:rPr lang="en-US" altLang="zh-CN" sz="2400" b="0" baseline="-25000">
                <a:solidFill>
                  <a:srgbClr val="FF0000"/>
                </a:solidFill>
              </a:rPr>
              <a:t>2</a:t>
            </a:r>
            <a:r>
              <a:rPr lang="zh-CN" altLang="en-US" sz="2400" b="0">
                <a:solidFill>
                  <a:srgbClr val="FF0000"/>
                </a:solidFill>
              </a:rPr>
              <a:t>的电阻器多。</a:t>
            </a:r>
            <a:endParaRPr lang="zh-CN" altLang="en-US" sz="2400" b="0">
              <a:solidFill>
                <a:srgbClr val="FF0000"/>
              </a:solidFill>
            </a:endParaRPr>
          </a:p>
        </p:txBody>
      </p:sp>
      <p:grpSp>
        <p:nvGrpSpPr>
          <p:cNvPr id="34" name="组合 33" title=""/>
          <p:cNvGrpSpPr/>
          <p:nvPr>
            <p:custDataLst>
              <p:tags r:id="rId5"/>
            </p:custDataLst>
          </p:nvPr>
        </p:nvGrpSpPr>
        <p:grpSpPr>
          <a:xfrm>
            <a:off x="6222500" y="556820"/>
            <a:ext cx="2600370" cy="1631160"/>
            <a:chOff x="4505760" y="1244949"/>
            <a:chExt cx="3174240" cy="1891344"/>
          </a:xfrm>
        </p:grpSpPr>
        <p:sp>
          <p:nvSpPr>
            <p:cNvPr id="55" name="矩形 1"/>
            <p:cNvSpPr/>
            <p:nvPr>
              <p:custDataLst>
                <p:tags r:id="rId6"/>
              </p:custDataLst>
            </p:nvPr>
          </p:nvSpPr>
          <p:spPr>
            <a:xfrm>
              <a:off x="4512000" y="1821255"/>
              <a:ext cx="3168000" cy="900000"/>
            </a:xfrm>
            <a:custGeom>
              <a:gdLst>
                <a:gd name="connsiteX0" fmla="*/ 0 w 3148148"/>
                <a:gd name="connsiteY0" fmla="*/ 0 h 2082819"/>
                <a:gd name="connsiteX1" fmla="*/ 3148148 w 3148148"/>
                <a:gd name="connsiteY1" fmla="*/ 0 h 2082819"/>
                <a:gd name="connsiteX2" fmla="*/ 3148148 w 3148148"/>
                <a:gd name="connsiteY2" fmla="*/ 2082819 h 2082819"/>
                <a:gd name="connsiteX3" fmla="*/ 0 w 3148148"/>
                <a:gd name="connsiteY3" fmla="*/ 2082819 h 2082819"/>
                <a:gd name="connsiteX4" fmla="*/ 0 w 3148148"/>
                <a:gd name="connsiteY4" fmla="*/ 0 h 2082819"/>
                <a:gd name="connsiteX0-1" fmla="*/ 0 w 3148148"/>
                <a:gd name="connsiteY0-2" fmla="*/ 0 h 2088264"/>
                <a:gd name="connsiteX1-3" fmla="*/ 3148148 w 3148148"/>
                <a:gd name="connsiteY1-4" fmla="*/ 0 h 2088264"/>
                <a:gd name="connsiteX2-5" fmla="*/ 3148148 w 3148148"/>
                <a:gd name="connsiteY2-6" fmla="*/ 2082819 h 2088264"/>
                <a:gd name="connsiteX3-7" fmla="*/ 1659652 w 3148148"/>
                <a:gd name="connsiteY3-8" fmla="*/ 2088264 h 2088264"/>
                <a:gd name="connsiteX4-9" fmla="*/ 0 w 3148148"/>
                <a:gd name="connsiteY4-10" fmla="*/ 2082819 h 2088264"/>
                <a:gd name="connsiteX5" fmla="*/ 0 w 3148148"/>
                <a:gd name="connsiteY5" fmla="*/ 0 h 2088264"/>
                <a:gd name="connsiteX0-11" fmla="*/ 1659652 w 3148148"/>
                <a:gd name="connsiteY0-12" fmla="*/ 2088264 h 2179704"/>
                <a:gd name="connsiteX1-13" fmla="*/ 0 w 3148148"/>
                <a:gd name="connsiteY1-14" fmla="*/ 2082819 h 2179704"/>
                <a:gd name="connsiteX2-15" fmla="*/ 0 w 3148148"/>
                <a:gd name="connsiteY2-16" fmla="*/ 0 h 2179704"/>
                <a:gd name="connsiteX3-17" fmla="*/ 3148148 w 3148148"/>
                <a:gd name="connsiteY3-18" fmla="*/ 0 h 2179704"/>
                <a:gd name="connsiteX4-19" fmla="*/ 3148148 w 3148148"/>
                <a:gd name="connsiteY4-20" fmla="*/ 2082819 h 2179704"/>
                <a:gd name="connsiteX5-21" fmla="*/ 1751092 w 3148148"/>
                <a:gd name="connsiteY5-22" fmla="*/ 2179704 h 2179704"/>
                <a:gd name="connsiteX0-23" fmla="*/ 1659652 w 3148148"/>
                <a:gd name="connsiteY0-24" fmla="*/ 2088264 h 2088264"/>
                <a:gd name="connsiteX1-25" fmla="*/ 0 w 3148148"/>
                <a:gd name="connsiteY1-26" fmla="*/ 2082819 h 2088264"/>
                <a:gd name="connsiteX2-27" fmla="*/ 0 w 3148148"/>
                <a:gd name="connsiteY2-28" fmla="*/ 0 h 2088264"/>
                <a:gd name="connsiteX3-29" fmla="*/ 3148148 w 3148148"/>
                <a:gd name="connsiteY3-30" fmla="*/ 0 h 2088264"/>
                <a:gd name="connsiteX4-31" fmla="*/ 3148148 w 3148148"/>
                <a:gd name="connsiteY4-32" fmla="*/ 2082819 h 2088264"/>
                <a:gd name="connsiteX0-33" fmla="*/ 0 w 3148148"/>
                <a:gd name="connsiteY0-34" fmla="*/ 2082819 h 2082819"/>
                <a:gd name="connsiteX1-35" fmla="*/ 0 w 3148148"/>
                <a:gd name="connsiteY1-36" fmla="*/ 0 h 2082819"/>
                <a:gd name="connsiteX2-37" fmla="*/ 3148148 w 3148148"/>
                <a:gd name="connsiteY2-38" fmla="*/ 0 h 2082819"/>
                <a:gd name="connsiteX3-39" fmla="*/ 3148148 w 3148148"/>
                <a:gd name="connsiteY3-40" fmla="*/ 2082819 h 208281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148148" h="2082819">
                  <a:moveTo>
                    <a:pt x="0" y="2082819"/>
                  </a:moveTo>
                  <a:lnTo>
                    <a:pt x="0" y="0"/>
                  </a:lnTo>
                  <a:lnTo>
                    <a:pt x="3148148" y="0"/>
                  </a:lnTo>
                  <a:lnTo>
                    <a:pt x="3148148" y="2082819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文本框 55"/>
            <p:cNvSpPr txBox="1"/>
            <p:nvPr>
              <p:custDataLst>
                <p:tags r:id="rId7"/>
              </p:custDataLst>
            </p:nvPr>
          </p:nvSpPr>
          <p:spPr>
            <a:xfrm>
              <a:off x="5804523" y="2674628"/>
              <a:ext cx="5829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>
                  <a:latin typeface="DongTian" panose="02020603050405020304" pitchFamily="18" charset="0"/>
                  <a:ea typeface="方正楷体简体" panose="03000509000000000000" pitchFamily="65" charset="-122"/>
                  <a:cs typeface="DongTian" panose="02020603050405020304" pitchFamily="18" charset="0"/>
                  <a:sym typeface="+mn-ea"/>
                </a:rPr>
                <a:t>甲</a:t>
              </a:r>
              <a:endParaRPr lang="zh-CN" altLang="en-US">
                <a:latin typeface="DongTian" panose="02020603050405020304" pitchFamily="18" charset="0"/>
                <a:ea typeface="方正楷体简体" panose="03000509000000000000" pitchFamily="65" charset="-122"/>
                <a:cs typeface="DongTian" panose="02020603050405020304" pitchFamily="18" charset="0"/>
                <a:sym typeface="+mn-ea"/>
              </a:endParaRPr>
            </a:p>
          </p:txBody>
        </p:sp>
        <p:cxnSp>
          <p:nvCxnSpPr>
            <p:cNvPr id="57" name="直接箭头连接符 56"/>
            <p:cNvCxnSpPr/>
            <p:nvPr>
              <p:custDataLst>
                <p:tags r:id="rId8"/>
              </p:custDataLst>
            </p:nvPr>
          </p:nvCxnSpPr>
          <p:spPr>
            <a:xfrm>
              <a:off x="4505760" y="2549525"/>
              <a:ext cx="316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矩形 57"/>
            <p:cNvSpPr/>
            <p:nvPr>
              <p:custDataLst>
                <p:tags r:id="rId9"/>
              </p:custDataLst>
            </p:nvPr>
          </p:nvSpPr>
          <p:spPr>
            <a:xfrm>
              <a:off x="5892258" y="2324155"/>
              <a:ext cx="452404" cy="4639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prstClr val="black"/>
                  </a:solidFill>
                  <a:latin typeface="DongTian" panose="02020603050405020304" pitchFamily="18" charset="0"/>
                  <a:ea typeface="方正楷体简体" panose="03000509000000000000" pitchFamily="65" charset="-122"/>
                  <a:cs typeface="DongTian" panose="02020603050405020304" pitchFamily="18" charset="0"/>
                  <a:sym typeface="+mn-ea"/>
                </a:rPr>
                <a:t>U</a:t>
              </a:r>
              <a:endParaRPr lang="zh-CN" altLang="en-US" baseline="-25000"/>
            </a:p>
          </p:txBody>
        </p:sp>
        <p:grpSp>
          <p:nvGrpSpPr>
            <p:cNvPr id="59" name="组合 58"/>
            <p:cNvGrpSpPr/>
            <p:nvPr>
              <p:custDataLst>
                <p:tags r:id="rId10"/>
              </p:custDataLst>
            </p:nvPr>
          </p:nvGrpSpPr>
          <p:grpSpPr>
            <a:xfrm>
              <a:off x="5065187" y="1244949"/>
              <a:ext cx="2099296" cy="659790"/>
              <a:chOff x="5065187" y="1037922"/>
              <a:chExt cx="2099296" cy="659790"/>
            </a:xfrm>
          </p:grpSpPr>
          <p:grpSp>
            <p:nvGrpSpPr>
              <p:cNvPr id="60" name="组合 59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5065187" y="1526553"/>
                <a:ext cx="2099295" cy="171159"/>
                <a:chOff x="4792566" y="1526553"/>
                <a:chExt cx="2099295" cy="171159"/>
              </a:xfrm>
            </p:grpSpPr>
            <p:sp>
              <p:nvSpPr>
                <p:cNvPr id="63" name="矩形 62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2566" y="1530742"/>
                  <a:ext cx="540000" cy="16697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64" name="矩形 63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6351861" y="1526553"/>
                  <a:ext cx="540000" cy="16697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1" name="矩形 60"/>
              <p:cNvSpPr/>
              <p:nvPr>
                <p:custDataLst>
                  <p:tags r:id="rId14"/>
                </p:custDataLst>
              </p:nvPr>
            </p:nvSpPr>
            <p:spPr>
              <a:xfrm>
                <a:off x="5109138" y="1037922"/>
                <a:ext cx="538501" cy="463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prstClr val="black"/>
                    </a:solidFill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R</a:t>
                </a:r>
                <a:r>
                  <a:rPr lang="en-US" altLang="zh-CN" baseline="-25000">
                    <a:solidFill>
                      <a:prstClr val="black"/>
                    </a:solidFill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1</a:t>
                </a:r>
                <a:endParaRPr lang="zh-CN" altLang="en-US" baseline="-25000"/>
              </a:p>
            </p:txBody>
          </p:sp>
          <p:sp>
            <p:nvSpPr>
              <p:cNvPr id="62" name="矩形 61"/>
              <p:cNvSpPr/>
              <p:nvPr>
                <p:custDataLst>
                  <p:tags r:id="rId15"/>
                </p:custDataLst>
              </p:nvPr>
            </p:nvSpPr>
            <p:spPr>
              <a:xfrm>
                <a:off x="6625982" y="1037922"/>
                <a:ext cx="538501" cy="463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i="1">
                    <a:solidFill>
                      <a:prstClr val="black"/>
                    </a:solidFill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R</a:t>
                </a:r>
                <a:r>
                  <a:rPr lang="en-US" altLang="zh-CN" baseline="-25000">
                    <a:solidFill>
                      <a:prstClr val="black"/>
                    </a:solidFill>
                    <a:latin typeface="DongTian" panose="02020603050405020304" pitchFamily="18" charset="0"/>
                    <a:ea typeface="方正楷体简体" panose="03000509000000000000" pitchFamily="65" charset="-122"/>
                    <a:cs typeface="DongTian" panose="02020603050405020304" pitchFamily="18" charset="0"/>
                    <a:sym typeface="+mn-ea"/>
                  </a:rPr>
                  <a:t>2</a:t>
                </a:r>
                <a:endParaRPr lang="zh-CN" altLang="en-US" baseline="-25000"/>
              </a:p>
            </p:txBody>
          </p:sp>
        </p:grpSp>
      </p:grpSp>
      <p:grpSp>
        <p:nvGrpSpPr>
          <p:cNvPr id="2" name="组合 9" title=""/>
          <p:cNvGrpSpPr/>
          <p:nvPr>
            <p:custDataLst>
              <p:tags r:id="rId16"/>
            </p:custDataLst>
          </p:nvPr>
        </p:nvGrpSpPr>
        <p:grpSpPr>
          <a:xfrm>
            <a:off x="0" y="155760"/>
            <a:ext cx="2298065" cy="491490"/>
            <a:chOff x="0" y="619020"/>
            <a:chExt cx="2700930" cy="575087"/>
          </a:xfrm>
        </p:grpSpPr>
        <p:grpSp>
          <p:nvGrpSpPr>
            <p:cNvPr id="27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9" name="矩形 28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" name="矩形 2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42581" y="619020"/>
              <a:ext cx="2058349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焦耳定律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文本框 13" title=""/>
          <p:cNvSpPr txBox="1"/>
          <p:nvPr>
            <p:custDataLst>
              <p:tags r:id="rId3"/>
            </p:custDataLst>
          </p:nvPr>
        </p:nvSpPr>
        <p:spPr>
          <a:xfrm>
            <a:off x="323705" y="875183"/>
            <a:ext cx="5684104" cy="9602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u="none" spc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sz="2400" b="0" smtClean="0">
                <a:solidFill>
                  <a:schemeClr val="tx1"/>
                </a:solidFill>
              </a:rPr>
              <a:t>（</a:t>
            </a:r>
            <a:r>
              <a:rPr lang="en-US" altLang="zh-CN" sz="2400" b="0">
                <a:solidFill>
                  <a:schemeClr val="tx1"/>
                </a:solidFill>
              </a:rPr>
              <a:t>2</a:t>
            </a:r>
            <a:r>
              <a:rPr lang="zh-CN" altLang="en-US" sz="2400" b="0">
                <a:solidFill>
                  <a:schemeClr val="tx1"/>
                </a:solidFill>
              </a:rPr>
              <a:t>）电阻为 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3</a:t>
            </a:r>
            <a:r>
              <a:rPr lang="zh-CN" altLang="en-US" sz="2400" b="0">
                <a:solidFill>
                  <a:schemeClr val="tx1"/>
                </a:solidFill>
              </a:rPr>
              <a:t>、</a:t>
            </a:r>
            <a:r>
              <a:rPr lang="en-US" altLang="zh-CN" sz="2400" b="0" i="1">
                <a:solidFill>
                  <a:schemeClr val="tx1"/>
                </a:solidFill>
              </a:rPr>
              <a:t>R</a:t>
            </a:r>
            <a:r>
              <a:rPr lang="en-US" altLang="zh-CN" sz="2400" b="0" baseline="-25000">
                <a:solidFill>
                  <a:schemeClr val="tx1"/>
                </a:solidFill>
              </a:rPr>
              <a:t>4</a:t>
            </a:r>
            <a:r>
              <a:rPr lang="en-US" altLang="zh-CN" sz="2400" b="0">
                <a:solidFill>
                  <a:schemeClr val="tx1"/>
                </a:solidFill>
              </a:rPr>
              <a:t> </a:t>
            </a:r>
            <a:r>
              <a:rPr lang="zh-CN" altLang="en-US" sz="2400" b="0">
                <a:solidFill>
                  <a:schemeClr val="tx1"/>
                </a:solidFill>
              </a:rPr>
              <a:t>的两个电阻器，在相同时间内哪个放出的热量</a:t>
            </a:r>
            <a:r>
              <a:rPr lang="zh-CN" altLang="en-US" sz="2400" b="0" smtClean="0">
                <a:solidFill>
                  <a:schemeClr val="tx1"/>
                </a:solidFill>
              </a:rPr>
              <a:t>多？</a:t>
            </a:r>
            <a:endParaRPr lang="en-US" altLang="zh-CN" sz="2400" b="0">
              <a:solidFill>
                <a:schemeClr val="tx1"/>
              </a:solidFill>
            </a:endParaRPr>
          </a:p>
        </p:txBody>
      </p:sp>
      <p:grpSp>
        <p:nvGrpSpPr>
          <p:cNvPr id="29" name="组合 28" title=""/>
          <p:cNvGrpSpPr/>
          <p:nvPr>
            <p:custDataLst>
              <p:tags r:id="rId4"/>
            </p:custDataLst>
          </p:nvPr>
        </p:nvGrpSpPr>
        <p:grpSpPr>
          <a:xfrm>
            <a:off x="6241404" y="339595"/>
            <a:ext cx="2600370" cy="1930833"/>
            <a:chOff x="4505760" y="897476"/>
            <a:chExt cx="3174240" cy="2238817"/>
          </a:xfrm>
        </p:grpSpPr>
        <p:sp>
          <p:nvSpPr>
            <p:cNvPr id="45" name="矩形 1"/>
            <p:cNvSpPr/>
            <p:nvPr>
              <p:custDataLst>
                <p:tags r:id="rId5"/>
              </p:custDataLst>
            </p:nvPr>
          </p:nvSpPr>
          <p:spPr>
            <a:xfrm>
              <a:off x="4512000" y="1821255"/>
              <a:ext cx="3168000" cy="900000"/>
            </a:xfrm>
            <a:custGeom>
              <a:gdLst>
                <a:gd name="connsiteX0" fmla="*/ 0 w 3148148"/>
                <a:gd name="connsiteY0" fmla="*/ 0 h 2082819"/>
                <a:gd name="connsiteX1" fmla="*/ 3148148 w 3148148"/>
                <a:gd name="connsiteY1" fmla="*/ 0 h 2082819"/>
                <a:gd name="connsiteX2" fmla="*/ 3148148 w 3148148"/>
                <a:gd name="connsiteY2" fmla="*/ 2082819 h 2082819"/>
                <a:gd name="connsiteX3" fmla="*/ 0 w 3148148"/>
                <a:gd name="connsiteY3" fmla="*/ 2082819 h 2082819"/>
                <a:gd name="connsiteX4" fmla="*/ 0 w 3148148"/>
                <a:gd name="connsiteY4" fmla="*/ 0 h 2082819"/>
                <a:gd name="connsiteX0-1" fmla="*/ 0 w 3148148"/>
                <a:gd name="connsiteY0-2" fmla="*/ 0 h 2088264"/>
                <a:gd name="connsiteX1-3" fmla="*/ 3148148 w 3148148"/>
                <a:gd name="connsiteY1-4" fmla="*/ 0 h 2088264"/>
                <a:gd name="connsiteX2-5" fmla="*/ 3148148 w 3148148"/>
                <a:gd name="connsiteY2-6" fmla="*/ 2082819 h 2088264"/>
                <a:gd name="connsiteX3-7" fmla="*/ 1659652 w 3148148"/>
                <a:gd name="connsiteY3-8" fmla="*/ 2088264 h 2088264"/>
                <a:gd name="connsiteX4-9" fmla="*/ 0 w 3148148"/>
                <a:gd name="connsiteY4-10" fmla="*/ 2082819 h 2088264"/>
                <a:gd name="connsiteX5" fmla="*/ 0 w 3148148"/>
                <a:gd name="connsiteY5" fmla="*/ 0 h 2088264"/>
                <a:gd name="connsiteX0-11" fmla="*/ 1659652 w 3148148"/>
                <a:gd name="connsiteY0-12" fmla="*/ 2088264 h 2179704"/>
                <a:gd name="connsiteX1-13" fmla="*/ 0 w 3148148"/>
                <a:gd name="connsiteY1-14" fmla="*/ 2082819 h 2179704"/>
                <a:gd name="connsiteX2-15" fmla="*/ 0 w 3148148"/>
                <a:gd name="connsiteY2-16" fmla="*/ 0 h 2179704"/>
                <a:gd name="connsiteX3-17" fmla="*/ 3148148 w 3148148"/>
                <a:gd name="connsiteY3-18" fmla="*/ 0 h 2179704"/>
                <a:gd name="connsiteX4-19" fmla="*/ 3148148 w 3148148"/>
                <a:gd name="connsiteY4-20" fmla="*/ 2082819 h 2179704"/>
                <a:gd name="connsiteX5-21" fmla="*/ 1751092 w 3148148"/>
                <a:gd name="connsiteY5-22" fmla="*/ 2179704 h 2179704"/>
                <a:gd name="connsiteX0-23" fmla="*/ 1659652 w 3148148"/>
                <a:gd name="connsiteY0-24" fmla="*/ 2088264 h 2088264"/>
                <a:gd name="connsiteX1-25" fmla="*/ 0 w 3148148"/>
                <a:gd name="connsiteY1-26" fmla="*/ 2082819 h 2088264"/>
                <a:gd name="connsiteX2-27" fmla="*/ 0 w 3148148"/>
                <a:gd name="connsiteY2-28" fmla="*/ 0 h 2088264"/>
                <a:gd name="connsiteX3-29" fmla="*/ 3148148 w 3148148"/>
                <a:gd name="connsiteY3-30" fmla="*/ 0 h 2088264"/>
                <a:gd name="connsiteX4-31" fmla="*/ 3148148 w 3148148"/>
                <a:gd name="connsiteY4-32" fmla="*/ 2082819 h 2088264"/>
                <a:gd name="connsiteX0-33" fmla="*/ 0 w 3148148"/>
                <a:gd name="connsiteY0-34" fmla="*/ 2082819 h 2082819"/>
                <a:gd name="connsiteX1-35" fmla="*/ 0 w 3148148"/>
                <a:gd name="connsiteY1-36" fmla="*/ 0 h 2082819"/>
                <a:gd name="connsiteX2-37" fmla="*/ 3148148 w 3148148"/>
                <a:gd name="connsiteY2-38" fmla="*/ 0 h 2082819"/>
                <a:gd name="connsiteX3-39" fmla="*/ 3148148 w 3148148"/>
                <a:gd name="connsiteY3-40" fmla="*/ 2082819 h 208281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148148" h="2082819">
                  <a:moveTo>
                    <a:pt x="0" y="2082819"/>
                  </a:moveTo>
                  <a:lnTo>
                    <a:pt x="0" y="0"/>
                  </a:lnTo>
                  <a:lnTo>
                    <a:pt x="3148148" y="0"/>
                  </a:lnTo>
                  <a:lnTo>
                    <a:pt x="3148148" y="2082819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文本框 45"/>
            <p:cNvSpPr txBox="1"/>
            <p:nvPr>
              <p:custDataLst>
                <p:tags r:id="rId6"/>
              </p:custDataLst>
            </p:nvPr>
          </p:nvSpPr>
          <p:spPr>
            <a:xfrm>
              <a:off x="5804523" y="2674628"/>
              <a:ext cx="5829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>
                  <a:latin typeface="DongTian" panose="02020603050405020304" pitchFamily="18" charset="0"/>
                  <a:ea typeface="方正楷体简体" panose="03000509000000000000" pitchFamily="65" charset="-122"/>
                  <a:cs typeface="DongTian" panose="02020603050405020304" pitchFamily="18" charset="0"/>
                  <a:sym typeface="+mn-ea"/>
                </a:rPr>
                <a:t>乙</a:t>
              </a:r>
              <a:endParaRPr lang="zh-CN" altLang="en-US">
                <a:solidFill>
                  <a:schemeClr val="tx1"/>
                </a:solidFill>
                <a:latin typeface="方正楷体_GBK" panose="03000509000000000000" charset="-122"/>
                <a:ea typeface="方正楷体_GBK" panose="03000509000000000000" charset="-122"/>
                <a:cs typeface="方正楷体_GBK" panose="03000509000000000000" charset="-122"/>
              </a:endParaRPr>
            </a:p>
          </p:txBody>
        </p:sp>
        <p:cxnSp>
          <p:nvCxnSpPr>
            <p:cNvPr id="48" name="直接箭头连接符 47"/>
            <p:cNvCxnSpPr/>
            <p:nvPr>
              <p:custDataLst>
                <p:tags r:id="rId7"/>
              </p:custDataLst>
            </p:nvPr>
          </p:nvCxnSpPr>
          <p:spPr>
            <a:xfrm>
              <a:off x="4505760" y="2549525"/>
              <a:ext cx="316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矩形 48"/>
            <p:cNvSpPr/>
            <p:nvPr>
              <p:custDataLst>
                <p:tags r:id="rId8"/>
              </p:custDataLst>
            </p:nvPr>
          </p:nvSpPr>
          <p:spPr>
            <a:xfrm>
              <a:off x="5892258" y="2324155"/>
              <a:ext cx="452404" cy="4639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prstClr val="black"/>
                  </a:solidFill>
                  <a:latin typeface="DongTian" panose="02020603050405020304" pitchFamily="18" charset="0"/>
                  <a:ea typeface="方正楷体简体" panose="03000509000000000000" pitchFamily="65" charset="-122"/>
                  <a:cs typeface="DongTian" panose="02020603050405020304" pitchFamily="18" charset="0"/>
                  <a:sym typeface="+mn-ea"/>
                </a:rPr>
                <a:t>U</a:t>
              </a:r>
              <a:endParaRPr lang="zh-CN" altLang="en-US" baseline="-25000"/>
            </a:p>
          </p:txBody>
        </p:sp>
        <p:sp>
          <p:nvSpPr>
            <p:cNvPr id="50" name="矩形 1"/>
            <p:cNvSpPr/>
            <p:nvPr>
              <p:custDataLst>
                <p:tags r:id="rId9"/>
              </p:custDataLst>
            </p:nvPr>
          </p:nvSpPr>
          <p:spPr>
            <a:xfrm rot="16200000">
              <a:off x="5772000" y="1187996"/>
              <a:ext cx="648000" cy="1260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矩形 50"/>
            <p:cNvSpPr/>
            <p:nvPr>
              <p:custDataLst>
                <p:tags r:id="rId10"/>
              </p:custDataLst>
            </p:nvPr>
          </p:nvSpPr>
          <p:spPr>
            <a:xfrm>
              <a:off x="5859397" y="1633464"/>
              <a:ext cx="538502" cy="4639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prstClr val="black"/>
                  </a:solidFill>
                  <a:latin typeface="DongTian" panose="02020603050405020304" pitchFamily="18" charset="0"/>
                  <a:ea typeface="方正楷体简体" panose="03000509000000000000" pitchFamily="65" charset="-122"/>
                  <a:cs typeface="DongTian" panose="02020603050405020304" pitchFamily="18" charset="0"/>
                  <a:sym typeface="+mn-ea"/>
                </a:rPr>
                <a:t>R</a:t>
              </a:r>
              <a:r>
                <a:rPr lang="en-US" altLang="zh-CN" baseline="-25000">
                  <a:solidFill>
                    <a:prstClr val="black"/>
                  </a:solidFill>
                  <a:latin typeface="DongTian" panose="02020603050405020304" pitchFamily="18" charset="0"/>
                  <a:ea typeface="方正楷体简体" panose="03000509000000000000" pitchFamily="65" charset="-122"/>
                  <a:cs typeface="DongTian" panose="02020603050405020304" pitchFamily="18" charset="0"/>
                  <a:sym typeface="+mn-ea"/>
                </a:rPr>
                <a:t>4</a:t>
              </a:r>
              <a:endParaRPr lang="zh-CN" altLang="en-US" baseline="-25000"/>
            </a:p>
          </p:txBody>
        </p:sp>
        <p:grpSp>
          <p:nvGrpSpPr>
            <p:cNvPr id="52" name="组合 51"/>
            <p:cNvGrpSpPr/>
            <p:nvPr>
              <p:custDataLst>
                <p:tags r:id="rId11"/>
              </p:custDataLst>
            </p:nvPr>
          </p:nvGrpSpPr>
          <p:grpSpPr>
            <a:xfrm>
              <a:off x="5826000" y="1396004"/>
              <a:ext cx="561478" cy="821893"/>
              <a:chOff x="5553379" y="1396004"/>
              <a:chExt cx="561478" cy="821893"/>
            </a:xfrm>
          </p:grpSpPr>
          <p:sp>
            <p:nvSpPr>
              <p:cNvPr id="53" name="矩形 52"/>
              <p:cNvSpPr/>
              <p:nvPr>
                <p:custDataLst>
                  <p:tags r:id="rId12"/>
                </p:custDataLst>
              </p:nvPr>
            </p:nvSpPr>
            <p:spPr>
              <a:xfrm>
                <a:off x="5574857" y="1396004"/>
                <a:ext cx="540000" cy="16696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矩形 53"/>
              <p:cNvSpPr/>
              <p:nvPr>
                <p:custDataLst>
                  <p:tags r:id="rId13"/>
                </p:custDataLst>
              </p:nvPr>
            </p:nvSpPr>
            <p:spPr>
              <a:xfrm>
                <a:off x="5553379" y="2050928"/>
                <a:ext cx="540000" cy="16696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7" name="矩形 46"/>
            <p:cNvSpPr/>
            <p:nvPr>
              <p:custDataLst>
                <p:tags r:id="rId14"/>
              </p:custDataLst>
            </p:nvPr>
          </p:nvSpPr>
          <p:spPr>
            <a:xfrm>
              <a:off x="5892258" y="897476"/>
              <a:ext cx="538502" cy="4639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i="1">
                  <a:solidFill>
                    <a:prstClr val="black"/>
                  </a:solidFill>
                  <a:latin typeface="DongTian" panose="02020603050405020304" pitchFamily="18" charset="0"/>
                  <a:ea typeface="方正楷体简体" panose="03000509000000000000" pitchFamily="65" charset="-122"/>
                  <a:cs typeface="DongTian" panose="02020603050405020304" pitchFamily="18" charset="0"/>
                  <a:sym typeface="+mn-ea"/>
                </a:rPr>
                <a:t>R</a:t>
              </a:r>
              <a:r>
                <a:rPr lang="en-US" altLang="zh-CN" baseline="-25000">
                  <a:solidFill>
                    <a:prstClr val="black"/>
                  </a:solidFill>
                  <a:latin typeface="DongTian" panose="02020603050405020304" pitchFamily="18" charset="0"/>
                  <a:ea typeface="方正楷体简体" panose="03000509000000000000" pitchFamily="65" charset="-122"/>
                  <a:cs typeface="DongTian" panose="02020603050405020304" pitchFamily="18" charset="0"/>
                  <a:sym typeface="+mn-ea"/>
                </a:rPr>
                <a:t>3</a:t>
              </a:r>
              <a:endParaRPr lang="zh-CN" altLang="en-US" baseline="-25000"/>
            </a:p>
          </p:txBody>
        </p:sp>
      </p:grpSp>
      <p:grpSp>
        <p:nvGrpSpPr>
          <p:cNvPr id="3" name="组合 2" title=""/>
          <p:cNvGrpSpPr/>
          <p:nvPr>
            <p:custDataLst>
              <p:tags r:id="rId15"/>
            </p:custDataLst>
          </p:nvPr>
        </p:nvGrpSpPr>
        <p:grpSpPr>
          <a:xfrm>
            <a:off x="323703" y="2099382"/>
            <a:ext cx="8712605" cy="2704523"/>
            <a:chOff x="323703" y="2099382"/>
            <a:chExt cx="8712605" cy="2704523"/>
          </a:xfrm>
        </p:grpSpPr>
        <p:sp>
          <p:nvSpPr>
            <p:cNvPr id="30" name="文本框 29"/>
            <p:cNvSpPr txBox="1"/>
            <p:nvPr>
              <p:custDataLst>
                <p:tags r:id="rId16"/>
              </p:custDataLst>
            </p:nvPr>
          </p:nvSpPr>
          <p:spPr>
            <a:xfrm>
              <a:off x="323703" y="2099382"/>
              <a:ext cx="8712605" cy="27045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marL="0" marR="0" lvl="0" indent="0">
                <a:lnSpc>
                  <a:spcPct val="150000"/>
                </a:lnSpc>
                <a:defRPr sz="2800" u="none" spc="0">
                  <a:solidFill>
                    <a:srgbClr val="00808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defRPr>
              </a:lvl1pPr>
            </a:lstStyle>
            <a:p>
              <a:pPr lvl="0" eaLnBrk="1" hangingPunct="1"/>
              <a:r>
                <a:rPr lang="zh-CN" altLang="en-US" sz="2400" b="0">
                  <a:solidFill>
                    <a:srgbClr val="FF0000"/>
                  </a:solidFill>
                </a:rPr>
                <a:t>（</a:t>
              </a:r>
              <a:r>
                <a:rPr lang="en-US" altLang="zh-CN" sz="2400" b="0">
                  <a:solidFill>
                    <a:srgbClr val="FF0000"/>
                  </a:solidFill>
                </a:rPr>
                <a:t>2</a:t>
              </a:r>
              <a:r>
                <a:rPr lang="zh-CN" altLang="en-US" sz="2400" b="0">
                  <a:solidFill>
                    <a:srgbClr val="FF0000"/>
                  </a:solidFill>
                </a:rPr>
                <a:t>）在并联电路中，电阻为</a:t>
              </a:r>
              <a:r>
                <a:rPr lang="en-US" altLang="zh-CN" sz="2400" b="0" i="1">
                  <a:solidFill>
                    <a:srgbClr val="FF0000"/>
                  </a:solidFill>
                </a:rPr>
                <a:t>R</a:t>
              </a:r>
              <a:r>
                <a:rPr lang="en-US" altLang="zh-CN" sz="2400" b="0" baseline="-25000">
                  <a:solidFill>
                    <a:srgbClr val="FF0000"/>
                  </a:solidFill>
                </a:rPr>
                <a:t>3</a:t>
              </a:r>
              <a:r>
                <a:rPr lang="zh-CN" altLang="en-US" sz="2400" b="0">
                  <a:solidFill>
                    <a:srgbClr val="FF0000"/>
                  </a:solidFill>
                </a:rPr>
                <a:t>和</a:t>
              </a:r>
              <a:r>
                <a:rPr lang="en-US" altLang="zh-CN" sz="2400" b="0" i="1">
                  <a:solidFill>
                    <a:srgbClr val="FF0000"/>
                  </a:solidFill>
                </a:rPr>
                <a:t>R</a:t>
              </a:r>
              <a:r>
                <a:rPr lang="en-US" altLang="zh-CN" sz="2400" b="0" baseline="-25000">
                  <a:solidFill>
                    <a:srgbClr val="FF0000"/>
                  </a:solidFill>
                </a:rPr>
                <a:t>4</a:t>
              </a:r>
              <a:r>
                <a:rPr lang="zh-CN" altLang="en-US" sz="2400" b="0">
                  <a:solidFill>
                    <a:srgbClr val="FF0000"/>
                  </a:solidFill>
                </a:rPr>
                <a:t>的电阻器两端的电压相等。根据焦耳定律 </a:t>
              </a:r>
              <a:r>
                <a:rPr lang="en-US" altLang="zh-CN" sz="2400" b="0" i="1">
                  <a:solidFill>
                    <a:srgbClr val="FF0000"/>
                  </a:solidFill>
                </a:rPr>
                <a:t>Q</a:t>
              </a:r>
              <a:r>
                <a:rPr lang="en-US" altLang="zh-CN" sz="2400" b="0">
                  <a:solidFill>
                    <a:srgbClr val="FF0000"/>
                  </a:solidFill>
                </a:rPr>
                <a:t> = </a:t>
              </a:r>
              <a:r>
                <a:rPr lang="en-US" altLang="zh-CN" sz="2400" b="0" i="1">
                  <a:solidFill>
                    <a:srgbClr val="FF0000"/>
                  </a:solidFill>
                </a:rPr>
                <a:t>I</a:t>
              </a:r>
              <a:r>
                <a:rPr lang="en-US" altLang="zh-CN" sz="2400" b="0" baseline="30000">
                  <a:solidFill>
                    <a:srgbClr val="FF0000"/>
                  </a:solidFill>
                </a:rPr>
                <a:t>2</a:t>
              </a:r>
              <a:r>
                <a:rPr lang="en-US" altLang="zh-CN" sz="2400" b="0" i="1">
                  <a:solidFill>
                    <a:srgbClr val="FF0000"/>
                  </a:solidFill>
                </a:rPr>
                <a:t>Rt</a:t>
              </a:r>
              <a:r>
                <a:rPr lang="zh-CN" altLang="en-US" sz="2400" b="0">
                  <a:solidFill>
                    <a:srgbClr val="FF0000"/>
                  </a:solidFill>
                </a:rPr>
                <a:t>和欧姆定律            ，可得                 。由公式可知，电压相同时，相同时间内导体放出的热量与它们的电阻成反比，且</a:t>
              </a:r>
              <a:r>
                <a:rPr lang="en-US" altLang="zh-CN" sz="2400" b="0" i="1">
                  <a:solidFill>
                    <a:srgbClr val="FF0000"/>
                  </a:solidFill>
                </a:rPr>
                <a:t>R</a:t>
              </a:r>
              <a:r>
                <a:rPr lang="en-US" altLang="zh-CN" sz="2400" b="0" baseline="-25000">
                  <a:solidFill>
                    <a:srgbClr val="FF0000"/>
                  </a:solidFill>
                </a:rPr>
                <a:t>3</a:t>
              </a:r>
              <a:r>
                <a:rPr lang="en-US" altLang="zh-CN" sz="2400" b="0">
                  <a:solidFill>
                    <a:srgbClr val="FF0000"/>
                  </a:solidFill>
                </a:rPr>
                <a:t>&gt;</a:t>
              </a:r>
              <a:r>
                <a:rPr lang="en-US" altLang="zh-CN" sz="2400" b="0" i="1">
                  <a:solidFill>
                    <a:srgbClr val="FF0000"/>
                  </a:solidFill>
                </a:rPr>
                <a:t>R</a:t>
              </a:r>
              <a:r>
                <a:rPr lang="en-US" altLang="zh-CN" sz="2400" b="0" baseline="-25000">
                  <a:solidFill>
                    <a:srgbClr val="FF0000"/>
                  </a:solidFill>
                </a:rPr>
                <a:t>4</a:t>
              </a:r>
              <a:r>
                <a:rPr lang="zh-CN" altLang="en-US" sz="2400" b="0">
                  <a:solidFill>
                    <a:srgbClr val="FF0000"/>
                  </a:solidFill>
                </a:rPr>
                <a:t> ，因此相同时间内电阻为</a:t>
              </a:r>
              <a:r>
                <a:rPr lang="en-US" altLang="zh-CN" sz="2400" b="0" i="1">
                  <a:solidFill>
                    <a:srgbClr val="FF0000"/>
                  </a:solidFill>
                </a:rPr>
                <a:t>R</a:t>
              </a:r>
              <a:r>
                <a:rPr lang="en-US" altLang="zh-CN" sz="2400" b="0" baseline="-25000">
                  <a:solidFill>
                    <a:srgbClr val="FF0000"/>
                  </a:solidFill>
                </a:rPr>
                <a:t>4</a:t>
              </a:r>
              <a:r>
                <a:rPr lang="zh-CN" altLang="en-US" sz="2400" b="0">
                  <a:solidFill>
                    <a:srgbClr val="FF0000"/>
                  </a:solidFill>
                </a:rPr>
                <a:t>的电阻器放出的热量比电阻为</a:t>
              </a:r>
              <a:r>
                <a:rPr lang="en-US" altLang="zh-CN" sz="2400" b="0" i="1">
                  <a:solidFill>
                    <a:srgbClr val="FF0000"/>
                  </a:solidFill>
                </a:rPr>
                <a:t>R</a:t>
              </a:r>
              <a:r>
                <a:rPr lang="en-US" altLang="zh-CN" sz="2400" b="0" baseline="-25000">
                  <a:solidFill>
                    <a:srgbClr val="FF0000"/>
                  </a:solidFill>
                </a:rPr>
                <a:t>3</a:t>
              </a:r>
              <a:r>
                <a:rPr lang="zh-CN" altLang="en-US" sz="2400" b="0">
                  <a:solidFill>
                    <a:srgbClr val="FF0000"/>
                  </a:solidFill>
                </a:rPr>
                <a:t>的电阻器多。</a:t>
              </a:r>
              <a:endParaRPr lang="zh-CN" altLang="en-US" sz="2400" b="0">
                <a:solidFill>
                  <a:srgbClr val="FF0000"/>
                </a:solidFill>
                <a:ea typeface="Times New Roman" panose="02020603050405020304" charset="0"/>
              </a:endParaRPr>
            </a:p>
          </p:txBody>
        </p:sp>
        <p:grpSp>
          <p:nvGrpSpPr>
            <p:cNvPr id="2" name="组合 1"/>
            <p:cNvGrpSpPr/>
            <p:nvPr>
              <p:custDataLst>
                <p:tags r:id="rId17"/>
              </p:custDataLst>
            </p:nvPr>
          </p:nvGrpSpPr>
          <p:grpSpPr>
            <a:xfrm>
              <a:off x="4380643" y="2534112"/>
              <a:ext cx="961357" cy="829443"/>
              <a:chOff x="2915885" y="5640221"/>
              <a:chExt cx="961357" cy="829443"/>
            </a:xfrm>
          </p:grpSpPr>
          <p:sp>
            <p:nvSpPr>
              <p:cNvPr id="32" name="Rectangle 7"/>
              <p:cNvSpPr/>
              <p:nvPr>
                <p:custDataLst>
                  <p:tags r:id="rId18"/>
                </p:custDataLst>
              </p:nvPr>
            </p:nvSpPr>
            <p:spPr>
              <a:xfrm>
                <a:off x="3419920" y="5640221"/>
                <a:ext cx="457322" cy="82944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altLang="zh-CN" sz="2400" b="0" i="1" noProof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U</a:t>
                </a:r>
                <a:endParaRPr lang="en-US" altLang="zh-CN" sz="2400" b="0" i="1" noProof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  <a:p>
                <a:pPr algn="ctr">
                  <a:defRPr/>
                </a:pPr>
                <a:r>
                  <a:rPr lang="en-US" altLang="zh-CN" sz="2400" b="0" i="1" noProof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R</a:t>
                </a:r>
                <a:endParaRPr lang="en-US" altLang="zh-CN" sz="2400" b="0" i="1" noProof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33" name="Rectangle 7"/>
              <p:cNvSpPr/>
              <p:nvPr>
                <p:custDataLst>
                  <p:tags r:id="rId19"/>
                </p:custDataLst>
              </p:nvPr>
            </p:nvSpPr>
            <p:spPr>
              <a:xfrm>
                <a:off x="2915885" y="5824109"/>
                <a:ext cx="592705" cy="4616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zh-CN" sz="2400" b="0" i="1" noProof="1" smtClean="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I=</a:t>
                </a:r>
                <a:endParaRPr lang="en-US" altLang="zh-CN" sz="2400" b="0" i="1" noProof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34" name="Line 8"/>
              <p:cNvSpPr/>
              <p:nvPr>
                <p:custDataLst>
                  <p:tags r:id="rId20"/>
                </p:custDataLst>
              </p:nvPr>
            </p:nvSpPr>
            <p:spPr>
              <a:xfrm>
                <a:off x="3491190" y="6054941"/>
                <a:ext cx="312531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55" name="组合 54"/>
            <p:cNvGrpSpPr/>
            <p:nvPr>
              <p:custDataLst>
                <p:tags r:id="rId21"/>
              </p:custDataLst>
            </p:nvPr>
          </p:nvGrpSpPr>
          <p:grpSpPr>
            <a:xfrm>
              <a:off x="6250394" y="2506409"/>
              <a:ext cx="1488681" cy="830997"/>
              <a:chOff x="2819957" y="5568466"/>
              <a:chExt cx="1488681" cy="830997"/>
            </a:xfrm>
          </p:grpSpPr>
          <p:sp>
            <p:nvSpPr>
              <p:cNvPr id="56" name="Rectangle 7"/>
              <p:cNvSpPr/>
              <p:nvPr>
                <p:custDataLst>
                  <p:tags r:id="rId22"/>
                </p:custDataLst>
              </p:nvPr>
            </p:nvSpPr>
            <p:spPr>
              <a:xfrm>
                <a:off x="3419919" y="5568466"/>
                <a:ext cx="648045" cy="8309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zh-CN" sz="2400" b="0" i="1" noProof="1" smtClean="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U</a:t>
                </a:r>
                <a:r>
                  <a:rPr lang="en-US" altLang="zh-CN" sz="2400" b="0" i="1" baseline="30000" noProof="1" smtClean="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2</a:t>
                </a:r>
                <a:endParaRPr lang="en-US" altLang="zh-CN" sz="2400" b="0" i="1" baseline="30000" noProof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  <a:p>
                <a:pPr algn="ctr">
                  <a:defRPr/>
                </a:pPr>
                <a:r>
                  <a:rPr lang="en-US" altLang="zh-CN" sz="2400" b="0" i="1" noProof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R</a:t>
                </a:r>
                <a:endParaRPr lang="en-US" altLang="zh-CN" sz="2400" b="0" i="1" noProof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57" name="Rectangle 7"/>
              <p:cNvSpPr/>
              <p:nvPr>
                <p:custDataLst>
                  <p:tags r:id="rId23"/>
                </p:custDataLst>
              </p:nvPr>
            </p:nvSpPr>
            <p:spPr>
              <a:xfrm>
                <a:off x="2819957" y="5752354"/>
                <a:ext cx="1488681" cy="4616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altLang="zh-CN" sz="2400" b="0" i="1" noProof="1" smtClean="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Q=         t</a:t>
                </a:r>
                <a:endParaRPr lang="en-US" altLang="zh-CN" sz="2400" b="0" i="1" noProof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58" name="Line 8"/>
              <p:cNvSpPr/>
              <p:nvPr>
                <p:custDataLst>
                  <p:tags r:id="rId24"/>
                </p:custDataLst>
              </p:nvPr>
            </p:nvSpPr>
            <p:spPr>
              <a:xfrm>
                <a:off x="3491189" y="5983186"/>
                <a:ext cx="468000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4" name="组合 9" title=""/>
          <p:cNvGrpSpPr/>
          <p:nvPr>
            <p:custDataLst>
              <p:tags r:id="rId25"/>
            </p:custDataLst>
          </p:nvPr>
        </p:nvGrpSpPr>
        <p:grpSpPr>
          <a:xfrm>
            <a:off x="0" y="155760"/>
            <a:ext cx="2298065" cy="491490"/>
            <a:chOff x="0" y="619020"/>
            <a:chExt cx="2700930" cy="575087"/>
          </a:xfrm>
        </p:grpSpPr>
        <p:grpSp>
          <p:nvGrpSpPr>
            <p:cNvPr id="27" name="组合 10"/>
            <p:cNvGrpSpPr/>
            <p:nvPr>
              <p:custDataLst>
                <p:tags r:id="rId2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5" name="矩形 4"/>
              <p:cNvSpPr/>
              <p:nvPr>
                <p:custDataLst>
                  <p:tags r:id="rId2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2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642581" y="619020"/>
              <a:ext cx="2058349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焦耳定律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5842" name="内容占位符 4" title=""/>
          <p:cNvSpPr>
            <a:spLocks noGrp="1"/>
          </p:cNvSpPr>
          <p:nvPr>
            <p:ph idx="4294967295"/>
            <p:custDataLst>
              <p:tags r:id="rId3"/>
            </p:custDataLst>
          </p:nvPr>
        </p:nvSpPr>
        <p:spPr>
          <a:xfrm>
            <a:off x="0" y="647065"/>
            <a:ext cx="8641080" cy="2012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u="none" spc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pPr lvl="0" algn="l" defTabSz="914400" eaLnBrk="0" hangingPunct="0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1" lang="zh-CN" altLang="en-US" sz="2400" b="1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sym typeface="宋体" panose="02010600030101010101" pitchFamily="2" charset="-122"/>
              </a:rPr>
              <a:t>想想议议:</a:t>
            </a:r>
            <a:endParaRPr kumimoji="1" lang="zh-CN" altLang="en-US" sz="24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sym typeface="宋体" panose="02010600030101010101" pitchFamily="2" charset="-122"/>
            </a:endParaRPr>
          </a:p>
          <a:p>
            <a:pPr lvl="0" algn="l" defTabSz="914400" eaLnBrk="0" hangingPunct="0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1" lang="zh-CN" altLang="en-US" sz="24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sym typeface="+mn-ea"/>
              </a:rPr>
              <a:t>额定电压</a:t>
            </a:r>
            <a:r>
              <a:rPr kumimoji="1" lang="zh-CN" altLang="en-US" sz="24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sym typeface="+mn-ea"/>
              </a:rPr>
              <a:t>相同的灯泡，额定功率越大，电阻越小，正常工作时单位时间内产生的热量越多。可是按照焦耳定律，电阻越大，单位时间内产生的热量越多。二者似乎矛盾，这是怎么回事?</a:t>
            </a:r>
            <a:endParaRPr kumimoji="1" lang="zh-CN" altLang="en-US" sz="240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sym typeface="+mn-ea"/>
            </a:endParaRPr>
          </a:p>
        </p:txBody>
      </p:sp>
      <p:sp>
        <p:nvSpPr>
          <p:cNvPr id="15" name="矩形 14" title=""/>
          <p:cNvSpPr/>
          <p:nvPr>
            <p:custDataLst>
              <p:tags r:id="rId4"/>
            </p:custDataLst>
          </p:nvPr>
        </p:nvSpPr>
        <p:spPr>
          <a:xfrm>
            <a:off x="251700" y="2643755"/>
            <a:ext cx="8640600" cy="2009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rtlCol="0" anchor="t" anchorCtr="0" compatLnSpc="1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u="none" spc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pPr lvl="0" algn="l" defTabSz="914400" latinLnBrk="0">
              <a:lnSpc>
                <a:spcPct val="130000"/>
              </a:lnSpc>
              <a:spcBef>
                <a:spcPct val="0"/>
              </a:spcBef>
              <a:buClrTx/>
              <a:buSzTx/>
              <a:buFontTx/>
              <a:defRPr/>
            </a:pPr>
            <a:r>
              <a:rPr kumimoji="1" lang="zh-CN" altLang="en-US" sz="2400" b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+mn-ea"/>
              </a:rPr>
              <a:t>前者前提条件是电压相同，虽说额定电功率大的灯泡电阻小，但此时该灯泡的电流较大；而后者说前提条件是电流相同，按照焦耳定律当然是电阻大的产生热量多。所以我们在应用公式时应该特别注意条件。</a:t>
            </a:r>
            <a:endParaRPr kumimoji="1" lang="zh-CN" altLang="en-US" sz="2400" b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5"/>
            </p:custDataLst>
          </p:nvPr>
        </p:nvGrpSpPr>
        <p:grpSpPr>
          <a:xfrm>
            <a:off x="0" y="155760"/>
            <a:ext cx="2298065" cy="491490"/>
            <a:chOff x="0" y="619020"/>
            <a:chExt cx="2700930" cy="575087"/>
          </a:xfrm>
        </p:grpSpPr>
        <p:grpSp>
          <p:nvGrpSpPr>
            <p:cNvPr id="27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9" name="矩形 28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0" name="矩形 29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42581" y="619020"/>
              <a:ext cx="2058349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焦耳定律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矩形 3" title=""/>
          <p:cNvSpPr/>
          <p:nvPr>
            <p:custDataLst>
              <p:tags r:id="rId4"/>
            </p:custDataLst>
          </p:nvPr>
        </p:nvSpPr>
        <p:spPr>
          <a:xfrm>
            <a:off x="7020560" y="1781175"/>
            <a:ext cx="216535" cy="144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859" name="Rectangle 4" title=""/>
          <p:cNvSpPr txBox="1"/>
          <p:nvPr>
            <p:custDataLst>
              <p:tags r:id="rId5"/>
            </p:custDataLst>
          </p:nvPr>
        </p:nvSpPr>
        <p:spPr>
          <a:xfrm>
            <a:off x="315804" y="903068"/>
            <a:ext cx="8576495" cy="94788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noFill/>
            <a:prstDash val="solid"/>
          </a:ln>
          <a:effectLst/>
        </p:spPr>
        <p:txBody>
          <a:bodyPr wrap="square" rtlCol="0">
            <a:noAutofit/>
          </a:bodyPr>
          <a:lstStyle/>
          <a:p>
            <a:pPr lvl="0" eaLnBrk="1" hangingPunct="1">
              <a:lnSpc>
                <a:spcPct val="120000"/>
              </a:lnSpc>
              <a:buFont typeface="Arial" panose="020b0604020202020204" pitchFamily="34" charset="0"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电热的利用：</a:t>
            </a:r>
            <a:r>
              <a:rPr lang="zh-CN" altLang="en-US" sz="2400" b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家里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的电热水器</a:t>
            </a:r>
            <a:r>
              <a:rPr lang="zh-CN" altLang="en-US" sz="2400" b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、电饭锅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、电熨斗，</a:t>
            </a:r>
            <a:r>
              <a:rPr lang="zh-CN" altLang="en-US" sz="2400" b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养鸡场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的鸡苗</a:t>
            </a:r>
            <a:r>
              <a:rPr lang="zh-CN" altLang="en-US" sz="2400" b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孵化器等。</a:t>
            </a:r>
            <a:endParaRPr lang="zh-CN" altLang="en-US" sz="24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Rectangle 4" title=""/>
          <p:cNvSpPr txBox="1"/>
          <p:nvPr>
            <p:custDataLst>
              <p:tags r:id="rId6"/>
            </p:custDataLst>
          </p:nvPr>
        </p:nvSpPr>
        <p:spPr>
          <a:xfrm>
            <a:off x="324059" y="2241475"/>
            <a:ext cx="8576495" cy="5156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noFill/>
            <a:prstDash val="solid"/>
          </a:ln>
          <a:effectLst/>
        </p:spPr>
        <p:txBody>
          <a:bodyPr wrap="square" rtlCol="0">
            <a:no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电热的危害：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造成安全隐患、影响用电器使用寿命和稳定性等</a:t>
            </a:r>
            <a:r>
              <a:rPr lang="zh-CN" altLang="en-US" sz="2400" b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4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Rectangle 4" title=""/>
          <p:cNvSpPr txBox="1"/>
          <p:nvPr>
            <p:custDataLst>
              <p:tags r:id="rId7"/>
            </p:custDataLst>
          </p:nvPr>
        </p:nvSpPr>
        <p:spPr>
          <a:xfrm>
            <a:off x="324059" y="3147620"/>
            <a:ext cx="8576495" cy="143954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noFill/>
            <a:prstDash val="solid"/>
          </a:ln>
          <a:effectLst/>
        </p:spPr>
        <p:txBody>
          <a:bodyPr wrap="square" rtlCol="0">
            <a:noAutofit/>
          </a:bodyPr>
          <a:lstStyle/>
          <a:p>
            <a:pPr lvl="0" eaLnBrk="1" hangingPunct="1">
              <a:lnSpc>
                <a:spcPct val="120000"/>
              </a:lnSpc>
              <a:buFont typeface="Arial" panose="020b0604020202020204" pitchFamily="34" charset="0"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电热危害的防止：</a:t>
            </a:r>
            <a:r>
              <a:rPr lang="zh-CN" altLang="en-US" sz="2400" b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笔记本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电脑通过安装风扇散热，一些手机利用铜片、石墨散热片、</a:t>
            </a:r>
            <a:r>
              <a:rPr lang="zh-CN" altLang="en-US" sz="2400" b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热管</a:t>
            </a:r>
            <a:r>
              <a:rPr lang="zh-CN" altLang="en-US" sz="24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等散热。大数据服务器会产生大量电热，可通过多种方式进行散热。</a:t>
            </a:r>
            <a:endParaRPr lang="zh-CN" altLang="en-US" sz="24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3576955" cy="491490"/>
            <a:chOff x="0" y="619020"/>
            <a:chExt cx="4204017" cy="575087"/>
          </a:xfrm>
        </p:grpSpPr>
        <p:grpSp>
          <p:nvGrpSpPr>
            <p:cNvPr id="27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9" name="矩形 28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0" name="矩形 29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3561436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电热的利用和防止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c64553e2e?vcp=1&amp;vis=1&amp;pid=52adb29f3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727463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[2025·北京]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下列用电器中，利用电流热效应工作的是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_1#c64553e2e.bracket?vcp=1&amp;vis=1&amp;pid=52adb29f3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772065" y="2274833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4" name="QC_4_BD.1_2#c64553e2e.choices?vcp=1&amp;vis=1&amp;pid=52adb29f3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827092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  <a:tabLst>
                <a:tab pos="2310765"/>
                <a:tab pos="4291965"/>
                <a:tab pos="62731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电热水壶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吸尘器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电冰箱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电视机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_1#bc10336fd?htil=1&amp;vcp=1&amp;vis=1&amp;pid=52adb29f3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3380" y="448054"/>
            <a:ext cx="1811611" cy="85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3_2#bc10336fd?htil=1&amp;vcp=1&amp;vis=1&amp;pid=52adb29f3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4800600" cy="120338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如图所示的是研究电流通过导体产</a:t>
            </a:r>
            <a:endParaRPr lang="en-US" altLang="zh-CN" sz="225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生的热量与哪些因素有关的实验，下</a:t>
            </a:r>
            <a:endParaRPr lang="en-US" altLang="zh-CN" sz="225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列分析不正确的是(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250"/>
          </a:p>
        </p:txBody>
      </p:sp>
      <p:sp>
        <p:nvSpPr>
          <p:cNvPr id="4" name="QC_4_AN.4_1#bc10336fd.bracket?vcp=1&amp;vis=1&amp;pid=52adb29f3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3051715" y="1229741"/>
            <a:ext cx="398463" cy="3688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100"/>
              </a:lnSpc>
            </a:pPr>
            <a:r>
              <a:rPr lang="en-US" altLang="zh-CN" sz="225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250"/>
          </a:p>
        </p:txBody>
      </p:sp>
      <mc:AlternateContent>
        <mc:Choice Requires="a14">
          <p:sp>
            <p:nvSpPr>
              <p:cNvPr id="5" name="QC_4_BD.3_3#bc10336fd.choices?htil=1&amp;vcp=1&amp;vis=1&amp;pid=52adb29f3&amp;color=0,0,0&amp;vtp=1&amp;bbb=1&amp;hb=1&amp;hs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40000" y="1626489"/>
                <a:ext cx="8064000" cy="287420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300"/>
                  </a:lnSpc>
                </a:pP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25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甲、乙两次实验都应用了控制变量法</a:t>
                </a:r>
                <a:endParaRPr lang="en-US" altLang="zh-CN" sz="2250"/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25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实验中，应通过观察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25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形管中液面的变化来比较电流通过电阻</a:t>
                </a:r>
                <a:endParaRPr lang="en-US" altLang="zh-CN" sz="225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丝产生热量的多少</a:t>
                </a:r>
                <a:endParaRPr lang="en-US" altLang="zh-CN" sz="2250"/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25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乙实验是为了研究电流产生的热量与电阻的关系</a:t>
                </a:r>
                <a:endParaRPr lang="en-US" altLang="zh-CN" sz="2250"/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25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分析乙实验装置的实验现象，可以得出的结论是电阻相同、</a:t>
                </a:r>
                <a:endParaRPr lang="en-US" altLang="zh-CN" sz="225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300"/>
                  </a:lnSpc>
                </a:pP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通电时间相同的情况下，通过一段电阻丝的电流越大，电阻丝产</a:t>
                </a:r>
                <a:endParaRPr lang="en-US" altLang="zh-CN" sz="225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000"/>
                  </a:lnSpc>
                </a:pPr>
                <a:r>
                  <a:rPr lang="en-US" altLang="zh-CN" sz="225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生的热量越多</a:t>
                </a:r>
                <a:endParaRPr lang="en-US" altLang="zh-CN" sz="2250"/>
              </a:p>
            </p:txBody>
          </p:sp>
        </mc:Choice>
        <mc:Fallback>
          <p:sp>
            <p:nvSpPr>
              <p:cNvPr id="5" name="QC_4_BD.3_3#bc10336fd.choices?htil=1&amp;vcp=1&amp;vis=1&amp;pid=52adb29f3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40000" y="1626489"/>
                <a:ext cx="8064000" cy="2874201"/>
              </a:xfrm>
              <a:prstGeom prst="rect">
                <a:avLst/>
              </a:prstGeom>
              <a:blipFill rotWithShape="1">
                <a:blip r:embed="rId10"/>
                <a:stretch>
                  <a:fillRect l="-3" t="-9" r="-436" b="-7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5_1#a02d666fc?vcp=1&amp;vis=1&amp;pid=52adb29f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58174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汽车尾部的挡风玻璃上有一种电加热除雾装置，它由5条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阻值均为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的电阻丝并联而成，简化结构如图所示。该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装置接在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的汽车电池上工作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产生的热量为(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5_1#a02d666fc?vcp=1&amp;vis=1&amp;pid=52adb29f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58174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1" r="3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6_1#a02d666fc.bracket?vcp=1&amp;vis=1&amp;pid=52adb29f3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7588789" y="1664344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pic>
        <p:nvPicPr>
          <p:cNvPr id="4" name="QC_4_BD.5_2#a02d666fc?vcp=1&amp;vis=1&amp;pid=52adb29f3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83280" y="2277245"/>
            <a:ext cx="2377440" cy="15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5_3#a02d666fc.choices?vcp=1&amp;vis=1&amp;pid=52adb29f3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4004445"/>
                <a:ext cx="8065008" cy="4773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  <a:tabLst>
                    <a:tab pos="2345690"/>
                    <a:tab pos="4260215"/>
                    <a:tab pos="6174740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72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720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5_3#a02d666fc.choices?vcp=1&amp;vis=1&amp;pid=52adb29f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4004445"/>
                <a:ext cx="8065008" cy="477330"/>
              </a:xfrm>
              <a:prstGeom prst="rect">
                <a:avLst/>
              </a:prstGeom>
              <a:blipFill rotWithShape="1">
                <a:blip r:embed="rId12"/>
                <a:stretch>
                  <a:fillRect l="-5" t="-28" r="3" b="-143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0896600" y="10541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7_1#70d872faa?vcp=1&amp;vis=1&amp;pid=52adb29f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457302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用粗细均匀的电热丝加热烧水，通电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可烧开一壶水，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若将两根相同的电热丝串联起来使用，电源电压不变，则烧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开同样一壶水的时间是(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7_1#70d872faa?vcp=1&amp;vis=1&amp;pid=52adb29f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457302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38" r="-4012" b="-36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8_1#70d872faa.bracket?vcp=1&amp;vis=1&amp;pid=52adb29f3&amp;color=0,0,0&amp;vpa=4&amp;vtp=1" title=""/>
          <p:cNvSpPr/>
          <p:nvPr>
            <p:custDataLst>
              <p:tags r:id="rId7"/>
            </p:custDataLst>
          </p:nvPr>
        </p:nvSpPr>
        <p:spPr>
          <a:xfrm>
            <a:off x="3820065" y="2563472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7_2#70d872faa.choices?vcp=1&amp;vis=1&amp;pid=52adb29f3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3105316"/>
                <a:ext cx="8065008" cy="4773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  <a:tabLst>
                    <a:tab pos="2177415"/>
                    <a:tab pos="4088765"/>
                    <a:tab pos="616521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7_2#70d872faa.choices?vcp=1&amp;vis=1&amp;pid=52adb29f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3105316"/>
                <a:ext cx="8065008" cy="477330"/>
              </a:xfrm>
              <a:prstGeom prst="rect">
                <a:avLst/>
              </a:prstGeom>
              <a:blipFill rotWithShape="1">
                <a:blip r:embed="rId10"/>
                <a:stretch>
                  <a:fillRect l="-5" t="-35" r="3" b="-143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0_1#a2e68673b?vcp=1&amp;vis=1&amp;pid=52adb29f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730352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甲、乙两个电热器的电阻之比为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，通电相同时间产生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的热量之比为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，则通过甲、乙的电流之比为(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0_1#a2e68673b?vcp=1&amp;vis=1&amp;pid=52adb29f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730352"/>
                <a:ext cx="8065008" cy="1033399"/>
              </a:xfrm>
              <a:prstGeom prst="rect">
                <a:avLst/>
              </a:prstGeom>
              <a:blipFill rotWithShape="1">
                <a:blip r:embed="rId6"/>
                <a:stretch>
                  <a:fillRect l="-5" t="-59" r="3" b="-56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11_1#a2e68673b.bracket?vcp=1&amp;vis=1&amp;pid=52adb29f3&amp;color=0,0,0&amp;vpa=5&amp;vtp=1" title=""/>
          <p:cNvSpPr/>
          <p:nvPr>
            <p:custDataLst>
              <p:tags r:id="rId7"/>
            </p:custDataLst>
          </p:nvPr>
        </p:nvSpPr>
        <p:spPr>
          <a:xfrm>
            <a:off x="7044278" y="2277722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10_2#a2e68673b.choices?vcp=1&amp;vis=1&amp;pid=52adb29f3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830996"/>
                <a:ext cx="8065008" cy="4773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  <a:tabLst>
                    <a:tab pos="2088515"/>
                    <a:tab pos="4139565"/>
                    <a:tab pos="619061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10_2#a2e68673b.choices?vcp=1&amp;vis=1&amp;pid=52adb29f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830996"/>
                <a:ext cx="8065008" cy="477330"/>
              </a:xfrm>
              <a:prstGeom prst="rect">
                <a:avLst/>
              </a:prstGeom>
              <a:blipFill rotWithShape="1">
                <a:blip r:embed="rId10"/>
                <a:stretch>
                  <a:fillRect l="-5" t="-35" r="3" b="-143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知道电流的热效应；了解焦耳定律，能用焦耳定律说明生产生活中的有关现象，分析解决简单的实际问题。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结合电功的表达式和欧姆定律推导焦耳定律的表达式，培养演绎推理能力；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</a:t>
            </a:r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 “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探究电流产生的热量与哪些因素有关</a:t>
            </a:r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” 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的实验，体会实验中控制变量的方法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2_1#85d9a6f7e?htil=2&amp;vcp=1&amp;vis=1&amp;pid=52adb29f3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1728" y="949937"/>
            <a:ext cx="3895344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4_BD.12_2#85d9a6f7e?htil=2&amp;vcp=1&amp;vis=1&amp;pid=52adb29f3&amp;color=0,0,0&amp;vtp=1&amp;bt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904217"/>
                <a:ext cx="4032504" cy="32727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6.如图甲所示，定值电阻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组成并联电路，电源两端电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，通过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和通过它的电流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的关系图像如图乙所示。求：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4_BD.12_2#85d9a6f7e?htil=2&amp;vcp=1&amp;vis=1&amp;pid=52adb29f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904217"/>
                <a:ext cx="4032504" cy="3272790"/>
              </a:xfrm>
              <a:prstGeom prst="rect">
                <a:avLst/>
              </a:prstGeom>
              <a:blipFill rotWithShape="1">
                <a:blip r:embed="rId8"/>
                <a:stretch>
                  <a:fillRect l="-9" t="-19" r="-6346" b="-16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3_1#f1481dcc7?vcp=1&amp;vis=1&amp;pid=85d9a6f7e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16382"/>
                <a:ext cx="8065008" cy="4881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的阻值。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5_BD.13_1#f1481dcc7?vcp=1&amp;vis=1&amp;pid=85d9a6f7e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16382"/>
                <a:ext cx="8065008" cy="488125"/>
              </a:xfrm>
              <a:prstGeom prst="rect">
                <a:avLst/>
              </a:prstGeom>
              <a:blipFill rotWithShape="1">
                <a:blip r:embed="rId6"/>
                <a:stretch>
                  <a:fillRect l="-5" t="-26" r="3" b="-118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3_2#f1481dcc7?vcp=1&amp;vis=1&amp;visfb=1&amp;pid=85d9a6f7e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0598" y="1141350"/>
            <a:ext cx="3311948" cy="191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O_5_AN.14_1#f1481dcc7?vcp=1&amp;vis=1&amp;pid=85d9a6f7e&amp;color=0,0,0&amp;vtp=1&amp;bbb=1&amp;h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3190892"/>
                <a:ext cx="8065008" cy="11108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【解】由图乙可知，当电阻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时，通过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它的电流为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U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I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O_5_AN.14_1#f1481dcc7?vcp=1&amp;vis=1&amp;pid=85d9a6f7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3190892"/>
                <a:ext cx="8065008" cy="1110869"/>
              </a:xfrm>
              <a:prstGeom prst="rect">
                <a:avLst/>
              </a:prstGeom>
              <a:blipFill rotWithShape="1">
                <a:blip r:embed="rId11"/>
                <a:stretch>
                  <a:fillRect l="-5" t="-2" r="3" b="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15_1#b02fd6e79?htil=3&amp;vcp=1&amp;vis=1&amp;visfb=1&amp;pid=85d9a6f7e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0173" y="974321"/>
            <a:ext cx="3895344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5_BD.15_2#b02fd6e79?htil=3&amp;vcp=1&amp;vis=1&amp;pid=85d9a6f7e&amp;color=0,0,0&amp;vtp=1&amp;bt=1&amp;bb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928601"/>
                <a:ext cx="4032504" cy="4881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（2）干路电流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O_5_BD.15_2#b02fd6e79?htil=3&amp;vcp=1&amp;vis=1&amp;pid=85d9a6f7e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928601"/>
                <a:ext cx="4032504" cy="488125"/>
              </a:xfrm>
              <a:prstGeom prst="rect">
                <a:avLst/>
              </a:prstGeom>
              <a:blipFill rotWithShape="1">
                <a:blip r:embed="rId8"/>
                <a:stretch>
                  <a:fillRect l="-9" t="-47" b="-118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O_5_AN.16_1#b02fd6e79?htil=3&amp;vcp=1&amp;vis=1&amp;pid=85d9a6f7e&amp;color=0,0,0&amp;vtp=1&amp;bbb=1&amp;h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1426568"/>
                <a:ext cx="4032504" cy="27139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端的电压均为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，根据并联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电路的电流规律可知，干路电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流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O_5_AN.16_1#b02fd6e79?htil=3&amp;vcp=1&amp;vis=1&amp;pid=85d9a6f7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1426568"/>
                <a:ext cx="4032504" cy="2713990"/>
              </a:xfrm>
              <a:prstGeom prst="rect">
                <a:avLst/>
              </a:prstGeom>
              <a:blipFill rotWithShape="1">
                <a:blip r:embed="rId11"/>
                <a:stretch>
                  <a:fillRect l="-9" t="-13" r="-4299" b="-19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7_1#245869deb?vcp=1&amp;vis=1&amp;pid=85d9a6f7e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4881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内产生的总热量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Q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5_BD.17_1#245869deb?vcp=1&amp;vis=1&amp;pid=85d9a6f7e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488125"/>
              </a:xfrm>
              <a:prstGeom prst="rect">
                <a:avLst/>
              </a:prstGeom>
              <a:blipFill rotWithShape="1">
                <a:blip r:embed="rId6"/>
                <a:stretch>
                  <a:fillRect l="-5" t="-78" r="3" b="-117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7_2#245869deb?vcp=1&amp;vis=1&amp;visfb=1&amp;pid=85d9a6f7e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6040" y="1027303"/>
            <a:ext cx="3941064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O_5_AN.18_1#245869deb?vcp=1&amp;vis=1&amp;pid=85d9a6f7e&amp;color=0,0,0&amp;vtp=1&amp;bbb=1&amp;h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3440303"/>
                <a:ext cx="8065008" cy="1037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该并联电路是纯电阻电路，所以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内产生的总热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Q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W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UIt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240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O_5_AN.18_1#245869deb?vcp=1&amp;vis=1&amp;pid=85d9a6f7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3440303"/>
                <a:ext cx="8065008" cy="1037590"/>
              </a:xfrm>
              <a:prstGeom prst="rect">
                <a:avLst/>
              </a:prstGeom>
              <a:blipFill rotWithShape="1">
                <a:blip r:embed="rId11"/>
                <a:stretch>
                  <a:fillRect l="-5" t="-49" r="3" b="-52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9_1#cdf696840?vcp=1&amp;vis=1&amp;pid=cd7b1b2a1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4504" cy="19604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家用电器使用常识上介绍，电视机如果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持续长时间工作则要停机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散热，如果长时间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（如几十天）不用则每隔几天要通电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驱潮。对于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以上做法，下列分析正确的是(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9_1#cdf696840?vcp=1&amp;vis=1&amp;pid=cd7b1b2a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4504" cy="1960499"/>
              </a:xfrm>
              <a:prstGeom prst="rect">
                <a:avLst/>
              </a:prstGeom>
              <a:blipFill rotWithShape="1">
                <a:blip r:embed="rId6"/>
                <a:stretch>
                  <a:fillRect l="-5" t="-19" r="5" b="-23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19_1#cdf696840?vcp=1&amp;vis=1&amp;pid=cd7b1b2a1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426117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0_1#cdf696840.bracket?vcp=1&amp;vis=1&amp;pid=cd7b1b2a1&amp;color=0,0,0&amp;vpa=6&amp;vtp=1" title=""/>
          <p:cNvSpPr/>
          <p:nvPr>
            <p:custDataLst>
              <p:tags r:id="rId9"/>
            </p:custDataLst>
          </p:nvPr>
        </p:nvSpPr>
        <p:spPr>
          <a:xfrm>
            <a:off x="4747165" y="1909699"/>
            <a:ext cx="423863" cy="4405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C_4_BD.19_2#cdf696840.choices?vcp=1&amp;vis=1&amp;pid=cd7b1b2a1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2426716"/>
            <a:ext cx="8065008" cy="1960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前者是利用电热，后者是防止电热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前者是防止电热，后者是利用电热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二者都是利用电热</a:t>
            </a:r>
            <a:endParaRPr lang="en-US" altLang="zh-CN" sz="2400"/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二者都是防止电热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8970" y="2083823"/>
            <a:ext cx="626425" cy="1741884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600" b="0">
                <a:solidFill>
                  <a:schemeClr val="bg1"/>
                </a:solidFill>
                <a:latin typeface="Times New Roman"/>
                <a:ea typeface="微软雅黑" panose="020b0503020204020204" charset="-122"/>
              </a:rPr>
              <a:t>焦耳定律</a:t>
            </a:r>
            <a:endParaRPr lang="zh-CN" altLang="en-US" sz="2600" b="0">
              <a:solidFill>
                <a:schemeClr val="bg1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63949" y="878575"/>
            <a:ext cx="1255395" cy="9197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0">
                <a:latin typeface="Times New Roman"/>
                <a:ea typeface="微软雅黑" panose="020b0503020204020204" charset="-122"/>
              </a:rPr>
              <a:t>电流的热效应</a:t>
            </a:r>
            <a:endParaRPr lang="zh-CN" altLang="en-US" sz="2400" b="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6629" name="文本框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286374" y="1363715"/>
            <a:ext cx="4086225" cy="51056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/>
            <a:r>
              <a:rPr lang="zh-CN" altLang="en-US">
                <a:ea typeface="微软雅黑" panose="020b0503020204020204" charset="-122"/>
                <a:cs typeface="Times New Roman" panose="02020603050405020304" charset="0"/>
              </a:rPr>
              <a:t>电热的影响因素：</a:t>
            </a:r>
            <a:r>
              <a:rPr lang="en-US" altLang="zh-CN" i="1"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i="1"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i="1"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en-US" i="1"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i="1">
                <a:ea typeface="微软雅黑" panose="020b0503020204020204" charset="-122"/>
                <a:cs typeface="Times New Roman" panose="02020603050405020304" charset="0"/>
              </a:rPr>
              <a:t>t</a:t>
            </a:r>
            <a:endParaRPr lang="en-US" altLang="zh-CN" i="1"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6633" name="文本框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28390" y="2875650"/>
            <a:ext cx="1488200" cy="5101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ea typeface="微软雅黑" panose="020b0503020204020204" charset="-122"/>
              </a:rPr>
              <a:t>焦耳定律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5" name="左大括号 4" title=""/>
          <p:cNvSpPr/>
          <p:nvPr>
            <p:custDataLst>
              <p:tags r:id="rId8"/>
            </p:custDataLst>
          </p:nvPr>
        </p:nvSpPr>
        <p:spPr>
          <a:xfrm>
            <a:off x="1270044" y="1355807"/>
            <a:ext cx="300785" cy="3333793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5" name="文本框 7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629024" y="4449180"/>
            <a:ext cx="2804795" cy="5101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ea typeface="微软雅黑" panose="020b0503020204020204" charset="-122"/>
              </a:rPr>
              <a:t>电热的利用和防止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41" name="文本框 3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563180" y="2028948"/>
            <a:ext cx="5544385" cy="1258372"/>
          </a:xfrm>
          <a:prstGeom prst="roundRect">
            <a:avLst>
              <a:gd name="adj" fmla="val 87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 smtClean="0">
                <a:ea typeface="微软雅黑" panose="020b0503020204020204" charset="-122"/>
              </a:rPr>
              <a:t>内容：</a:t>
            </a:r>
            <a:r>
              <a:rPr lang="zh-CN" altLang="en-US">
                <a:ea typeface="微软雅黑" panose="020b0503020204020204" charset="-122"/>
              </a:rPr>
              <a:t>电流通过导体产生的热量跟电流</a:t>
            </a:r>
            <a:r>
              <a:rPr lang="zh-CN" altLang="en-US" smtClean="0">
                <a:ea typeface="微软雅黑" panose="020b0503020204020204" charset="-122"/>
              </a:rPr>
              <a:t>的二次方成正比</a:t>
            </a:r>
            <a:r>
              <a:rPr lang="zh-CN" altLang="en-US">
                <a:ea typeface="微软雅黑" panose="020b0503020204020204" charset="-122"/>
              </a:rPr>
              <a:t>，跟导体的电阻成正比，跟通电时间成正比。</a:t>
            </a:r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42" name="文本框 3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563180" y="3770365"/>
            <a:ext cx="2295525" cy="5105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ea typeface="微软雅黑" panose="020b0503020204020204" charset="-122"/>
                <a:cs typeface="Times New Roman" panose="02020603050405020304" charset="0"/>
              </a:rPr>
              <a:t>公式</a:t>
            </a:r>
            <a:r>
              <a:rPr lang="en-US" altLang="zh-CN">
                <a:ea typeface="微软雅黑" panose="020b0503020204020204" charset="-122"/>
                <a:cs typeface="Times New Roman" panose="02020603050405020304" charset="0"/>
              </a:rPr>
              <a:t>:</a:t>
            </a:r>
            <a:r>
              <a:rPr lang="zh-CN" altLang="en-US"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b="1" i="1">
                <a:ea typeface="微软雅黑" panose="020b0503020204020204" charset="-122"/>
                <a:cs typeface="Times New Roman" panose="02020603050405020304" charset="0"/>
              </a:rPr>
              <a:t>Q</a:t>
            </a:r>
            <a:r>
              <a:rPr lang="en-US" altLang="zh-CN" b="1">
                <a:ea typeface="微软雅黑" panose="020b0503020204020204" charset="-122"/>
                <a:cs typeface="Times New Roman" panose="02020603050405020304" charset="0"/>
              </a:rPr>
              <a:t> = </a:t>
            </a:r>
            <a:r>
              <a:rPr lang="en-US" altLang="zh-CN" b="1" i="1"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en-US" altLang="zh-CN" b="1" i="1" baseline="30000"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b="1" i="1">
                <a:ea typeface="微软雅黑" panose="020b0503020204020204" charset="-122"/>
                <a:cs typeface="Times New Roman" panose="02020603050405020304" charset="0"/>
              </a:rPr>
              <a:t>Rt </a:t>
            </a:r>
            <a:endParaRPr lang="en-US" altLang="zh-CN" b="1" i="1"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" name="左大括号 1" title=""/>
          <p:cNvSpPr/>
          <p:nvPr>
            <p:custDataLst>
              <p:tags r:id="rId12"/>
            </p:custDataLst>
          </p:nvPr>
        </p:nvSpPr>
        <p:spPr>
          <a:xfrm>
            <a:off x="3275160" y="2383049"/>
            <a:ext cx="184703" cy="1591707"/>
          </a:xfrm>
          <a:prstGeom prst="leftBrace">
            <a:avLst>
              <a:gd name="adj1" fmla="val 57464"/>
              <a:gd name="adj2" fmla="val 51907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305424" y="770625"/>
            <a:ext cx="889000" cy="5105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/>
            <a:r>
              <a:rPr lang="zh-CN">
                <a:ea typeface="微软雅黑" panose="020b0503020204020204" charset="-122"/>
              </a:rPr>
              <a:t>定义</a:t>
            </a:r>
            <a:endParaRPr lang="zh-CN" altLang="zh-CN" i="1">
              <a:ea typeface="微软雅黑" panose="020b0503020204020204" charset="-122"/>
            </a:endParaRPr>
          </a:p>
        </p:txBody>
      </p:sp>
      <p:sp>
        <p:nvSpPr>
          <p:cNvPr id="6" name="左大括号 5" title=""/>
          <p:cNvSpPr/>
          <p:nvPr>
            <p:custDataLst>
              <p:tags r:id="rId14"/>
            </p:custDataLst>
          </p:nvPr>
        </p:nvSpPr>
        <p:spPr>
          <a:xfrm>
            <a:off x="3012689" y="938900"/>
            <a:ext cx="184785" cy="784225"/>
          </a:xfrm>
          <a:prstGeom prst="leftBrace">
            <a:avLst>
              <a:gd name="adj1" fmla="val 57464"/>
              <a:gd name="adj2" fmla="val 51907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1" name="组合 9" title=""/>
          <p:cNvGrpSpPr/>
          <p:nvPr>
            <p:custDataLst>
              <p:tags r:id="rId15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2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4" name="矩形 23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smtClean="0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323850" y="606425"/>
            <a:ext cx="8568450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defTabSz="914400" latinLnBrk="0">
              <a:lnSpc>
                <a:spcPct val="130000"/>
              </a:lnSpc>
              <a:buClrTx/>
              <a:buSzTx/>
              <a:buFontTx/>
            </a:pPr>
            <a:r>
              <a: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生活中，许多用电器接通电源后，都伴有热现象产生。电流通过导体时电能转化成内能，这种现象叫作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电流的热效应</a:t>
            </a:r>
            <a:r>
              <a: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4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1180" b="10754"/>
          <a:stretch>
            <a:fillRect/>
          </a:stretch>
        </p:blipFill>
        <p:spPr>
          <a:xfrm>
            <a:off x="2052075" y="3129517"/>
            <a:ext cx="1936750" cy="1511935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2505" y="1689939"/>
            <a:ext cx="1608340" cy="1584000"/>
          </a:xfrm>
          <a:prstGeom prst="rect">
            <a:avLst/>
          </a:prstGeom>
        </p:spPr>
      </p:pic>
      <p:pic>
        <p:nvPicPr>
          <p:cNvPr id="100" name="图片 9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850" y="1737436"/>
            <a:ext cx="2592895" cy="172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5436235" y="2283460"/>
            <a:ext cx="330327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电炉丝热得发红，说明电流在电炉丝上产生的热量更多，那电流通过导体时产生热量的多少跟什么因素有关</a:t>
            </a:r>
            <a:r>
              <a:rPr lang="en-US" altLang="zh-CN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?</a:t>
            </a:r>
            <a:endParaRPr lang="en-US" altLang="zh-CN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7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3056255" cy="491490"/>
            <a:chOff x="0" y="619020"/>
            <a:chExt cx="3592035" cy="575087"/>
          </a:xfrm>
        </p:grpSpPr>
        <p:grpSp>
          <p:nvGrpSpPr>
            <p:cNvPr id="27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9" name="矩形 28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0" name="矩形 29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2949454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电流的热效应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276" name="Text Box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81855" y="1707690"/>
            <a:ext cx="5729605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电流通过导体时产生的热量的多少与什么因素有关呢？</a:t>
            </a:r>
            <a:endParaRPr lang="zh-CN" altLang="en-US" sz="24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 bwMode="auto">
          <a:xfrm>
            <a:off x="539720" y="1776413"/>
            <a:ext cx="17068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提出问题：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6"/>
            </p:custDataLst>
          </p:nvPr>
        </p:nvSpPr>
        <p:spPr bwMode="auto">
          <a:xfrm>
            <a:off x="970460" y="793667"/>
            <a:ext cx="720308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eaLnBrk="1" hangingPunct="1">
              <a:lnSpc>
                <a:spcPct val="125000"/>
              </a:lnSpc>
              <a:buClrTx/>
              <a:buSzTx/>
              <a:buNone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探究电流通过导体产生</a:t>
            </a:r>
            <a:r>
              <a:rPr lang="zh-CN" altLang="en-US" sz="2400" b="1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热量的多少跟什么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因素有关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 bwMode="auto">
          <a:xfrm>
            <a:off x="539720" y="2836069"/>
            <a:ext cx="10972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猜想：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2450435" y="2836069"/>
            <a:ext cx="29495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1.可能与电阻有关。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2450435" y="3507899"/>
            <a:ext cx="29495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.可能与电流有关。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7" name="组合 9" title=""/>
          <p:cNvGrpSpPr/>
          <p:nvPr>
            <p:custDataLst>
              <p:tags r:id="rId10"/>
            </p:custDataLst>
          </p:nvPr>
        </p:nvGrpSpPr>
        <p:grpSpPr>
          <a:xfrm>
            <a:off x="0" y="155760"/>
            <a:ext cx="3056255" cy="491490"/>
            <a:chOff x="0" y="619020"/>
            <a:chExt cx="3592035" cy="575087"/>
          </a:xfrm>
        </p:grpSpPr>
        <p:grpSp>
          <p:nvGrpSpPr>
            <p:cNvPr id="27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9" name="矩形 28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0" name="矩形 29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2949454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电流的热效应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 bwMode="auto">
          <a:xfrm>
            <a:off x="539720" y="688658"/>
            <a:ext cx="17068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467714" y="1294765"/>
            <a:ext cx="8208571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实验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：探究</a:t>
            </a: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电热与电阻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关系。改变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电阻 </a:t>
            </a:r>
            <a:r>
              <a:rPr lang="en-US" altLang="zh-CN" sz="2400" b="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，同时控制电流 </a:t>
            </a:r>
            <a:r>
              <a:rPr lang="en-US" altLang="zh-CN" sz="2400" b="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、通电时间</a:t>
            </a:r>
            <a:r>
              <a:rPr lang="zh-CN" altLang="en-US" sz="2400" b="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400" b="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 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不变，观察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形管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液面高度的变化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240" name="Picture 2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18000"/>
          </a:blip>
          <a:stretch>
            <a:fillRect/>
          </a:stretch>
        </p:blipFill>
        <p:spPr>
          <a:xfrm>
            <a:off x="1645920" y="2573020"/>
            <a:ext cx="2779834" cy="180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830967" y="2696732"/>
            <a:ext cx="2334260" cy="1552575"/>
          </a:xfrm>
          <a:prstGeom prst="rect">
            <a:avLst/>
          </a:prstGeom>
        </p:spPr>
      </p:pic>
      <p:grpSp>
        <p:nvGrpSpPr>
          <p:cNvPr id="17" name="组合 9" title=""/>
          <p:cNvGrpSpPr/>
          <p:nvPr>
            <p:custDataLst>
              <p:tags r:id="rId10"/>
            </p:custDataLst>
          </p:nvPr>
        </p:nvGrpSpPr>
        <p:grpSpPr>
          <a:xfrm>
            <a:off x="0" y="155760"/>
            <a:ext cx="3056255" cy="491490"/>
            <a:chOff x="0" y="619020"/>
            <a:chExt cx="3592035" cy="575087"/>
          </a:xfrm>
        </p:grpSpPr>
        <p:grpSp>
          <p:nvGrpSpPr>
            <p:cNvPr id="27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9" name="矩形 28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0" name="矩形 29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42581" y="619020"/>
              <a:ext cx="2949454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电流的热效应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9" name="18.4探究影响导体产生热量的因素（三个因素）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>
                  <p14:trim end="176971.7" st="80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1756" y="1059644"/>
            <a:ext cx="4224011" cy="237616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0" name="矩形 9" title=""/>
          <p:cNvSpPr/>
          <p:nvPr>
            <p:custDataLst>
              <p:tags r:id="rId8"/>
            </p:custDataLst>
          </p:nvPr>
        </p:nvSpPr>
        <p:spPr bwMode="auto">
          <a:xfrm>
            <a:off x="5364055" y="3611416"/>
            <a:ext cx="276112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eaLnBrk="1" hangingPunct="1">
              <a:lnSpc>
                <a:spcPct val="125000"/>
              </a:lnSpc>
              <a:buClrTx/>
              <a:buSzTx/>
              <a:buNone/>
            </a:pPr>
            <a:r>
              <a:rPr lang="zh-CN" altLang="en-US" sz="1800" b="1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电热与电阻的关系</a:t>
            </a:r>
            <a:endParaRPr lang="zh-CN" altLang="en-US" sz="18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 bwMode="auto">
          <a:xfrm>
            <a:off x="537687" y="1131650"/>
            <a:ext cx="17068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实验结论：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467715" y="1779695"/>
            <a:ext cx="3744260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在电流相同、通电时间相同的情况下，一段电阻丝的电阻越大，这段电阻丝产生的热量越多。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7" name="组合 9" title=""/>
          <p:cNvGrpSpPr/>
          <p:nvPr>
            <p:custDataLst>
              <p:tags r:id="rId11"/>
            </p:custDataLst>
          </p:nvPr>
        </p:nvGrpSpPr>
        <p:grpSpPr>
          <a:xfrm>
            <a:off x="0" y="155760"/>
            <a:ext cx="3056255" cy="491490"/>
            <a:chOff x="0" y="619020"/>
            <a:chExt cx="3592035" cy="575087"/>
          </a:xfrm>
        </p:grpSpPr>
        <p:grpSp>
          <p:nvGrpSpPr>
            <p:cNvPr id="27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9" name="矩形 28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0" name="矩形 29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2581" y="619020"/>
              <a:ext cx="2949454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电流的热效应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3"/>
            </p:custDataLst>
          </p:nvPr>
        </p:nvSpPr>
        <p:spPr>
          <a:xfrm>
            <a:off x="467715" y="628650"/>
            <a:ext cx="8208570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：探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究</a:t>
            </a: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电热与电流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关系。改变电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流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400" b="0" i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同时控制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电阻</a:t>
            </a:r>
            <a:r>
              <a:rPr lang="en-US" altLang="zh-CN" sz="2400" b="0" i="1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R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通电时间</a:t>
            </a:r>
            <a:r>
              <a:rPr lang="zh-CN" altLang="en-US" sz="2400" b="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2400" b="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t 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不变，观察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形管液面高度的变化。</a:t>
            </a:r>
            <a:endParaRPr lang="zh-CN" altLang="en-US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18000"/>
          </a:blip>
          <a:stretch>
            <a:fillRect/>
          </a:stretch>
        </p:blipFill>
        <p:spPr>
          <a:xfrm>
            <a:off x="1691640" y="1987584"/>
            <a:ext cx="2772000" cy="209627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1270" y="1998765"/>
            <a:ext cx="3093720" cy="2157095"/>
          </a:xfrm>
          <a:prstGeom prst="rect">
            <a:avLst/>
          </a:prstGeom>
        </p:spPr>
      </p:pic>
      <p:grpSp>
        <p:nvGrpSpPr>
          <p:cNvPr id="17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3056255" cy="491490"/>
            <a:chOff x="0" y="619020"/>
            <a:chExt cx="3592035" cy="575087"/>
          </a:xfrm>
        </p:grpSpPr>
        <p:grpSp>
          <p:nvGrpSpPr>
            <p:cNvPr id="27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9" name="矩形 28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0" name="矩形 29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2949454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电流的热效应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9" name="18.4探究影响导体产生热量的因素（三个因素）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>
                  <p14:trim end="88141.66" st="10647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1756" y="1059644"/>
            <a:ext cx="4224011" cy="237616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0" name="矩形 9" title=""/>
          <p:cNvSpPr/>
          <p:nvPr>
            <p:custDataLst>
              <p:tags r:id="rId8"/>
            </p:custDataLst>
          </p:nvPr>
        </p:nvSpPr>
        <p:spPr bwMode="auto">
          <a:xfrm>
            <a:off x="5364055" y="3611416"/>
            <a:ext cx="276112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eaLnBrk="1" hangingPunct="1">
              <a:lnSpc>
                <a:spcPct val="125000"/>
              </a:lnSpc>
              <a:buClrTx/>
              <a:buSzTx/>
              <a:buNone/>
            </a:pPr>
            <a:r>
              <a:rPr lang="zh-CN" altLang="en-US" sz="1800" b="1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电热与电流的关系</a:t>
            </a:r>
            <a:endParaRPr lang="zh-CN" altLang="en-US" sz="18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 bwMode="auto">
          <a:xfrm>
            <a:off x="537687" y="1131650"/>
            <a:ext cx="1706880" cy="46037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实验结论：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467715" y="1779695"/>
            <a:ext cx="3744260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在电阻相同、通电时间相同的情况下，通过一段电阻丝的电流越大，这段电阻丝产生的热量越多。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7" name="组合 9" title=""/>
          <p:cNvGrpSpPr/>
          <p:nvPr>
            <p:custDataLst>
              <p:tags r:id="rId11"/>
            </p:custDataLst>
          </p:nvPr>
        </p:nvGrpSpPr>
        <p:grpSpPr>
          <a:xfrm>
            <a:off x="0" y="155760"/>
            <a:ext cx="3056255" cy="491490"/>
            <a:chOff x="0" y="619020"/>
            <a:chExt cx="3592035" cy="575087"/>
          </a:xfrm>
        </p:grpSpPr>
        <p:grpSp>
          <p:nvGrpSpPr>
            <p:cNvPr id="27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9" name="矩形 28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0" name="矩形 29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2581" y="619020"/>
              <a:ext cx="2949454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电流的热效应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剪去单角的矩形 2" title=""/>
          <p:cNvSpPr/>
          <p:nvPr>
            <p:custDataLst>
              <p:tags r:id="rId4"/>
            </p:custDataLst>
          </p:nvPr>
        </p:nvSpPr>
        <p:spPr bwMode="auto">
          <a:xfrm>
            <a:off x="395459" y="634133"/>
            <a:ext cx="8568595" cy="1080000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焦耳定律：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电流通过导体产生的热量跟</a:t>
            </a:r>
            <a:r>
              <a:rPr lang="zh-CN" altLang="en-US" sz="2400">
                <a:solidFill>
                  <a:srgbClr val="228989"/>
                </a:solidFill>
                <a:ea typeface="微软雅黑" panose="020b0503020204020204" charset="-122"/>
                <a:sym typeface="+mn-ea"/>
              </a:rPr>
              <a:t>电流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二次方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成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正比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，跟导体的</a:t>
            </a:r>
            <a:r>
              <a:rPr lang="zh-CN" altLang="en-US" sz="2400">
                <a:solidFill>
                  <a:srgbClr val="228989"/>
                </a:solidFill>
                <a:ea typeface="微软雅黑" panose="020b0503020204020204" charset="-122"/>
                <a:sym typeface="+mn-ea"/>
              </a:rPr>
              <a:t>电阻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成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正比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，跟</a:t>
            </a:r>
            <a:r>
              <a:rPr lang="zh-CN" altLang="en-US" sz="2400">
                <a:solidFill>
                  <a:srgbClr val="228989"/>
                </a:solidFill>
                <a:ea typeface="微软雅黑" panose="020b0503020204020204" charset="-122"/>
                <a:sym typeface="+mn-ea"/>
              </a:rPr>
              <a:t>通电时间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成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正比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1" name="组合 30" title=""/>
          <p:cNvGrpSpPr/>
          <p:nvPr>
            <p:custDataLst>
              <p:tags r:id="rId5"/>
            </p:custDataLst>
          </p:nvPr>
        </p:nvGrpSpPr>
        <p:grpSpPr>
          <a:xfrm>
            <a:off x="1385297" y="2450620"/>
            <a:ext cx="1583690" cy="588010"/>
            <a:chOff x="6126" y="2896"/>
            <a:chExt cx="2494" cy="926"/>
          </a:xfrm>
          <a:solidFill>
            <a:srgbClr val="0070C0"/>
          </a:solidFill>
        </p:grpSpPr>
        <p:sp>
          <p:nvSpPr>
            <p:cNvPr id="32" name="Text Box 8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6126" y="2896"/>
              <a:ext cx="2494" cy="926"/>
            </a:xfrm>
            <a:prstGeom prst="roundRect">
              <a:avLst/>
            </a:prstGeom>
            <a:solidFill>
              <a:srgbClr val="008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noAutofit/>
            </a:bodyPr>
            <a:lstStyle/>
            <a:p>
              <a:endParaRPr lang="en-US" altLang="zh-CN" sz="28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7"/>
              </p:custDataLst>
            </p:nvPr>
          </p:nvSpPr>
          <p:spPr>
            <a:xfrm>
              <a:off x="6271" y="2948"/>
              <a:ext cx="2163" cy="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Q </a:t>
              </a:r>
              <a:r>
                <a:rPr lang="en-US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=</a:t>
              </a:r>
              <a:r>
                <a: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I</a:t>
              </a:r>
              <a:r>
                <a:rPr lang="en-US" sz="2800" b="1" i="1" baseline="30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sz="2800" b="1" i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Rt</a:t>
              </a:r>
              <a:r>
                <a:rPr lang="en-US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 </a:t>
              </a:r>
              <a:endParaRPr lang="zh-CN" altLang="en-US" sz="2800"/>
            </a:p>
          </p:txBody>
        </p:sp>
      </p:grpSp>
      <p:sp>
        <p:nvSpPr>
          <p:cNvPr id="37892" name="Line 15" title="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1764391" y="2911709"/>
            <a:ext cx="368298" cy="57946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894" name="Line 17" title="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2680384" y="2911710"/>
            <a:ext cx="262567" cy="57946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Text Box 20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78662" y="3439734"/>
            <a:ext cx="2296998" cy="4279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3500" tIns="8100" rIns="13500" bIns="8100">
            <a:noAutofit/>
          </a:bodyPr>
          <a:lstStyle/>
          <a:p>
            <a:pPr lvl="0"/>
            <a:r>
              <a:rPr lang="en-US" altLang="zh-CN" sz="24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1J=1A</a:t>
            </a:r>
            <a:r>
              <a:rPr lang="en-US" altLang="zh-CN" sz="2400" baseline="300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24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×1</a:t>
            </a:r>
            <a:r>
              <a:rPr lang="en-US" altLang="zh-CN" sz="24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Ω×</a:t>
            </a:r>
            <a:r>
              <a:rPr lang="en-US" altLang="zh-CN" sz="24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1s</a:t>
            </a:r>
            <a:endParaRPr lang="en-US" altLang="zh-CN" sz="24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8" name="Line 22" title="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>
            <a:off x="1187514" y="2954175"/>
            <a:ext cx="484801" cy="5369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Line 17" title="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H="1">
            <a:off x="2373358" y="2911710"/>
            <a:ext cx="46350" cy="57946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3"/>
            </p:custDataLst>
          </p:nvPr>
        </p:nvSpPr>
        <p:spPr bwMode="auto">
          <a:xfrm>
            <a:off x="4304288" y="1961087"/>
            <a:ext cx="3962857" cy="2104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 marL="539750" indent="-539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algn="l">
              <a:lnSpc>
                <a:spcPct val="140000"/>
              </a:lnSpc>
              <a:buClrTx/>
              <a:buSzTx/>
              <a:buFontTx/>
            </a:pP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热量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用</a:t>
            </a:r>
            <a:r>
              <a:rPr lang="zh-CN" altLang="en-US" sz="2400" b="0" i="1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Q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表示，单位是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J</a:t>
            </a:r>
            <a:endParaRPr lang="en-US" altLang="zh-CN" sz="2400" b="0" smtClean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marL="0" lvl="0">
              <a:lnSpc>
                <a:spcPct val="140000"/>
              </a:lnSpc>
            </a:pP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电流用</a:t>
            </a:r>
            <a:r>
              <a:rPr lang="en-US" altLang="zh-CN" sz="2400" b="0" i="1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表示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，单位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是</a:t>
            </a:r>
            <a:r>
              <a:rPr lang="en-US" altLang="zh-CN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A</a:t>
            </a:r>
            <a:endParaRPr lang="en-US" altLang="zh-CN" sz="2400" b="0" smtClean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marL="0" lvl="0">
              <a:lnSpc>
                <a:spcPct val="140000"/>
              </a:lnSpc>
            </a:pP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电阻用</a:t>
            </a:r>
            <a:r>
              <a:rPr lang="en-US" altLang="zh-CN" sz="2400" b="0" i="1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表示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，单位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是</a:t>
            </a:r>
            <a:r>
              <a:rPr lang="en-US" altLang="zh-CN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Ω</a:t>
            </a:r>
            <a:endParaRPr lang="en-US" altLang="zh-CN" sz="2400" b="0" smtClean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marL="0">
              <a:lnSpc>
                <a:spcPct val="140000"/>
              </a:lnSpc>
            </a:pP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通电时间用</a:t>
            </a:r>
            <a:r>
              <a:rPr lang="en-US" altLang="zh-CN" sz="2400" b="0" i="1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t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表示，单位是</a:t>
            </a:r>
            <a:r>
              <a:rPr lang="en-US" altLang="zh-CN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s</a:t>
            </a:r>
            <a:endParaRPr lang="en-US" altLang="zh-CN" sz="2400" b="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4"/>
            </p:custDataLst>
          </p:nvPr>
        </p:nvSpPr>
        <p:spPr bwMode="auto">
          <a:xfrm>
            <a:off x="468235" y="4064985"/>
            <a:ext cx="8640600" cy="10525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lvl1pPr marL="539750" indent="-539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电流通过导体时，如果</a:t>
            </a:r>
            <a:r>
              <a:rPr lang="zh-CN" altLang="en-US" sz="240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电能全部转化为内能</a:t>
            </a:r>
            <a:r>
              <a:rPr lang="zh-CN" altLang="en-US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，那么电流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产生的热量</a:t>
            </a:r>
            <a:r>
              <a:rPr lang="zh-CN" altLang="en-US" sz="2400" b="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Q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就等于消耗的电能</a:t>
            </a:r>
            <a:r>
              <a:rPr lang="en-US" altLang="zh-CN" sz="2400" b="0" i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W</a:t>
            </a:r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。即：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Q</a:t>
            </a:r>
            <a:r>
              <a:rPr lang="en-US" altLang="zh-CN" sz="2400" i="1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W</a:t>
            </a:r>
            <a:r>
              <a:rPr lang="en-US" altLang="zh-CN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 err="1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UIt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= 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I</a:t>
            </a:r>
            <a:r>
              <a:rPr lang="en-US" altLang="zh-CN" sz="2400" i="1" baseline="30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Rt</a:t>
            </a:r>
            <a:endParaRPr lang="en-US" altLang="zh-CN" sz="2400" b="0" i="1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15"/>
            </p:custDataLst>
          </p:nvPr>
        </p:nvGrpSpPr>
        <p:grpSpPr>
          <a:xfrm>
            <a:off x="0" y="155760"/>
            <a:ext cx="2298065" cy="491490"/>
            <a:chOff x="0" y="619020"/>
            <a:chExt cx="2700930" cy="575087"/>
          </a:xfrm>
        </p:grpSpPr>
        <p:grpSp>
          <p:nvGrpSpPr>
            <p:cNvPr id="27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9" name="矩形 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30" name="矩形 29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8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42581" y="619020"/>
              <a:ext cx="2058349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焦耳定律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nimBg="1"/>
      <p:bldP spid="37894" grpId="0" animBg="1"/>
      <p:bldP spid="17" grpId="0"/>
      <p:bldP spid="18" grpId="0" animBg="1"/>
      <p:bldP spid="9" grpId="0" animBg="1"/>
      <p:bldP spid="20" grpId="0"/>
      <p:bldP spid="4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  <p:tag name="KSO_WM_BEAUTIFY_FLAG" val=""/>
</p:tagLst>
</file>

<file path=ppt/tags/tag143.xml><?xml version="1.0" encoding="utf-8"?>
<p:tagLst xmlns:p="http://schemas.openxmlformats.org/presentationml/2006/main">
  <p:tag name="AS_UNIQUEID" val="638"/>
  <p:tag name="KSO_WM_BEAUTIFY_FLAG" val=""/>
</p:tagLst>
</file>

<file path=ppt/tags/tag144.xml><?xml version="1.0" encoding="utf-8"?>
<p:tagLst xmlns:p="http://schemas.openxmlformats.org/presentationml/2006/main">
  <p:tag name="AS_UNIQUEID" val="639"/>
  <p:tag name="KSO_WM_BEAUTIFY_FLAG" val="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  <p:tag name="KSO_WM_BEAUTIFY_FLAG" val="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  <p:tag name="KSO_WM_BEAUTIFY_FLAG" val="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  <p:tag name="KSO_WM_UNIT_PLACING_PICTURE_USER_VIEWPORT" val="{&quot;height&quot;:4695,&quot;width&quot;:6210}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  <p:tag name="KSO_WM_BEAUTIFY_FLAG" val=""/>
</p:tagLst>
</file>

<file path=ppt/tags/tag194.xml><?xml version="1.0" encoding="utf-8"?>
<p:tagLst xmlns:p="http://schemas.openxmlformats.org/presentationml/2006/main">
  <p:tag name="AS_UNIQUEID" val="689"/>
  <p:tag name="KSO_WM_BEAUTIFY_FLAG" val="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  <p:tag name="KSO_WM_BEAUTIFY_FLAG" val=""/>
</p:tagLst>
</file>

<file path=ppt/tags/tag201.xml><?xml version="1.0" encoding="utf-8"?>
<p:tagLst xmlns:p="http://schemas.openxmlformats.org/presentationml/2006/main">
  <p:tag name="AS_UNIQUEID" val="696"/>
  <p:tag name="KSO_WM_BEAUTIFY_FLAG" val="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  <p:tag name="KSO_WM_BEAUTIFY_FLAG" val="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  <p:tag name="KSO_WM_BEAUTIFY_FLAG" val="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  <p:tag name="KSO_WM_BEAUTIFY_FLAG" val=""/>
</p:tagLst>
</file>

<file path=ppt/tags/tag217.xml><?xml version="1.0" encoding="utf-8"?>
<p:tagLst xmlns:p="http://schemas.openxmlformats.org/presentationml/2006/main">
  <p:tag name="AS_UNIQUEID" val="712"/>
  <p:tag name="KSO_WM_BEAUTIFY_FLAG" val=""/>
</p:tagLst>
</file>

<file path=ppt/tags/tag218.xml><?xml version="1.0" encoding="utf-8"?>
<p:tagLst xmlns:p="http://schemas.openxmlformats.org/presentationml/2006/main">
  <p:tag name="AS_UNIQUEID" val="713"/>
  <p:tag name="KSO_WM_BEAUTIFY_FLAG" val="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  <p:tag name="KSO_WM_BEAUTIFY_FLAG" val="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  <p:tag name="KSO_WM_BEAUTIFY_FLAG" val="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  <p:tag name="KSO_WM_BEAUTIFY_FLAG" val=""/>
</p:tagLst>
</file>

<file path=ppt/tags/tag257.xml><?xml version="1.0" encoding="utf-8"?>
<p:tagLst xmlns:p="http://schemas.openxmlformats.org/presentationml/2006/main">
  <p:tag name="AS_UNIQUEID" val="752"/>
  <p:tag name="KSO_WM_BEAUTIFY_FLAG" val="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</p:tagLst>
</file>

<file path=ppt/tags/tag261.xml><?xml version="1.0" encoding="utf-8"?>
<p:tagLst xmlns:p="http://schemas.openxmlformats.org/presentationml/2006/main">
  <p:tag name="AS_UNIQUEID" val="756"/>
  <p:tag name="KSO_WM_BEAUTIFY_FLAG" val="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  <p:tag name="KSO_WM_BEAUTIFY_FLAG" val=""/>
</p:tagLst>
</file>

<file path=ppt/tags/tag276.xml><?xml version="1.0" encoding="utf-8"?>
<p:tagLst xmlns:p="http://schemas.openxmlformats.org/presentationml/2006/main">
  <p:tag name="AS_UNIQUEID" val="771"/>
  <p:tag name="KSO_WM_BEAUTIFY_FLAG" val=""/>
</p:tagLst>
</file>

<file path=ppt/tags/tag277.xml><?xml version="1.0" encoding="utf-8"?>
<p:tagLst xmlns:p="http://schemas.openxmlformats.org/presentationml/2006/main">
  <p:tag name="AS_UNIQUEID" val="772"/>
  <p:tag name="KSO_WM_BEAUTIFY_FLAG" val="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  <p:tag name="KSO_WM_BEAUTIFY_FLAG" val="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  <p:tag name="KSO_WM_BEAUTIFY_FLAG" val=""/>
</p:tagLst>
</file>

<file path=ppt/tags/tag295.xml><?xml version="1.0" encoding="utf-8"?>
<p:tagLst xmlns:p="http://schemas.openxmlformats.org/presentationml/2006/main">
  <p:tag name="AS_UNIQUEID" val="790"/>
  <p:tag name="KSO_WM_BEAUTIFY_FLAG" val=""/>
</p:tagLst>
</file>

<file path=ppt/tags/tag296.xml><?xml version="1.0" encoding="utf-8"?>
<p:tagLst xmlns:p="http://schemas.openxmlformats.org/presentationml/2006/main">
  <p:tag name="AS_UNIQUEID" val="791"/>
  <p:tag name="KSO_WM_BEAUTIFY_FLAG" val="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  <p:tag name="KSO_WM_BEAUTIFY_FLAG" val=""/>
</p:tagLst>
</file>

<file path=ppt/tags/tag299.xml><?xml version="1.0" encoding="utf-8"?>
<p:tagLst xmlns:p="http://schemas.openxmlformats.org/presentationml/2006/main">
  <p:tag name="AS_UNIQUEID" val="794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  <p:tag name="KSO_WM_BEAUTIFY_FLAG" val="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  <p:tag name="KSO_WM_BEAUTIFY_FLAG" val=""/>
</p:tagLst>
</file>

<file path=ppt/tags/tag304.xml><?xml version="1.0" encoding="utf-8"?>
<p:tagLst xmlns:p="http://schemas.openxmlformats.org/presentationml/2006/main">
  <p:tag name="AS_UNIQUEID" val="799"/>
  <p:tag name="KSO_WM_BEAUTIFY_FLAG" val=""/>
</p:tagLst>
</file>

<file path=ppt/tags/tag305.xml><?xml version="1.0" encoding="utf-8"?>
<p:tagLst xmlns:p="http://schemas.openxmlformats.org/presentationml/2006/main">
  <p:tag name="AS_UNIQUEID" val="800"/>
  <p:tag name="KSO_WM_BEAUTIFY_FLAG" val="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  <p:tag name="KSO_WM_BEAUTIFY_FLAG" val=""/>
</p:tagLst>
</file>

<file path=ppt/tags/tag308.xml><?xml version="1.0" encoding="utf-8"?>
<p:tagLst xmlns:p="http://schemas.openxmlformats.org/presentationml/2006/main">
  <p:tag name="AS_UNIQUEID" val="803"/>
  <p:tag name="KSO_WM_BEAUTIFY_FLAG" val="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  <p:tag name="KSO_WM_BEAUTIFY_FLAG" val=""/>
</p:tagLst>
</file>

<file path=ppt/tags/tag312.xml><?xml version="1.0" encoding="utf-8"?>
<p:tagLst xmlns:p="http://schemas.openxmlformats.org/presentationml/2006/main">
  <p:tag name="AS_UNIQUEID" val="807"/>
  <p:tag name="KSO_WM_BEAUTIFY_FLAG" val=""/>
</p:tagLst>
</file>

<file path=ppt/tags/tag313.xml><?xml version="1.0" encoding="utf-8"?>
<p:tagLst xmlns:p="http://schemas.openxmlformats.org/presentationml/2006/main">
  <p:tag name="AS_UNIQUEID" val="808"/>
  <p:tag name="KSO_WM_BEAUTIFY_FLAG" val="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  <p:tag name="KSO_WM_BEAUTIFY_FLAG" val=""/>
</p:tagLst>
</file>

<file path=ppt/tags/tag321.xml><?xml version="1.0" encoding="utf-8"?>
<p:tagLst xmlns:p="http://schemas.openxmlformats.org/presentationml/2006/main">
  <p:tag name="AS_UNIQUEID" val="816"/>
  <p:tag name="KSO_WM_BEAUTIFY_FLAG" val="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  <p:tag name="KSO_WM_BEAUTIFY_FLAG" val=""/>
</p:tagLst>
</file>

<file path=ppt/tags/tag325.xml><?xml version="1.0" encoding="utf-8"?>
<p:tagLst xmlns:p="http://schemas.openxmlformats.org/presentationml/2006/main">
  <p:tag name="AS_UNIQUEID" val="820"/>
  <p:tag name="KSO_WM_BEAUTIFY_FLAG" val=""/>
</p:tagLst>
</file>

<file path=ppt/tags/tag326.xml><?xml version="1.0" encoding="utf-8"?>
<p:tagLst xmlns:p="http://schemas.openxmlformats.org/presentationml/2006/main">
  <p:tag name="AS_UNIQUEID" val="821"/>
  <p:tag name="KSO_WM_BEAUTIFY_FLAG" val="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94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  <p:tag name="KSO_WM_BEAUTIFY_FLAG" val=""/>
</p:tagLst>
</file>

<file path=ppt/tags/tag444.xml><?xml version="1.0" encoding="utf-8"?>
<p:tagLst xmlns:p="http://schemas.openxmlformats.org/presentationml/2006/main">
  <p:tag name="AS_UNIQUEID" val="938"/>
  <p:tag name="KSO_WM_BEAUTIFY_FLAG" val=""/>
</p:tagLst>
</file>

<file path=ppt/tags/tag445.xml><?xml version="1.0" encoding="utf-8"?>
<p:tagLst xmlns:p="http://schemas.openxmlformats.org/presentationml/2006/main">
  <p:tag name="AS_UNIQUEID" val="939"/>
  <p:tag name="KSO_WM_BEAUTIFY_FLAG" val=""/>
</p:tagLst>
</file>

<file path=ppt/tags/tag44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186</Paragraphs>
  <Slides>25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DongTian</vt:lpstr>
      <vt:lpstr>方正楷体简体</vt:lpstr>
      <vt:lpstr>方正楷体_GBK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2026-06-14T06:36:50Z</cp:lastPrinted>
  <dcterms:created xsi:type="dcterms:W3CDTF">2026-06-14T06:36:50Z</dcterms:created>
  <dcterms:modified xsi:type="dcterms:W3CDTF">2026-06-13T22:36:50Z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