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9"/>
  </p:notesMasterIdLst>
  <p:sldIdLst>
    <p:sldId id="434" r:id="rId3"/>
    <p:sldId id="435" r:id="rId4"/>
    <p:sldId id="436" r:id="rId5"/>
    <p:sldId id="520" r:id="rId6"/>
    <p:sldId id="437" r:id="rId7"/>
    <p:sldId id="493" r:id="rId8"/>
    <p:sldId id="494" r:id="rId9"/>
    <p:sldId id="495" r:id="rId10"/>
    <p:sldId id="490" r:id="rId11"/>
    <p:sldId id="533" r:id="rId12"/>
    <p:sldId id="521" r:id="rId13"/>
    <p:sldId id="528" r:id="rId14"/>
    <p:sldId id="438" r:id="rId15"/>
    <p:sldId id="439" r:id="rId16"/>
    <p:sldId id="534" r:id="rId17"/>
    <p:sldId id="440" r:id="rId18"/>
    <p:sldId id="456" r:id="rId19"/>
    <p:sldId id="497" r:id="rId20"/>
    <p:sldId id="498" r:id="rId21"/>
    <p:sldId id="500" r:id="rId22"/>
    <p:sldId id="529" r:id="rId23"/>
    <p:sldId id="441" r:id="rId24"/>
    <p:sldId id="442" r:id="rId25"/>
    <p:sldId id="443" r:id="rId26"/>
    <p:sldId id="459" r:id="rId27"/>
    <p:sldId id="502" r:id="rId28"/>
    <p:sldId id="503" r:id="rId29"/>
    <p:sldId id="504" r:id="rId30"/>
    <p:sldId id="505" r:id="rId31"/>
    <p:sldId id="530" r:id="rId32"/>
    <p:sldId id="444" r:id="rId33"/>
    <p:sldId id="445" r:id="rId34"/>
    <p:sldId id="446" r:id="rId35"/>
    <p:sldId id="462" r:id="rId36"/>
    <p:sldId id="507" r:id="rId37"/>
    <p:sldId id="508" r:id="rId38"/>
    <p:sldId id="525" r:id="rId39"/>
    <p:sldId id="535" r:id="rId40"/>
    <p:sldId id="531" r:id="rId41"/>
    <p:sldId id="511" r:id="rId42"/>
    <p:sldId id="448" r:id="rId43"/>
    <p:sldId id="449" r:id="rId44"/>
    <p:sldId id="464" r:id="rId45"/>
    <p:sldId id="526" r:id="rId46"/>
    <p:sldId id="527" r:id="rId47"/>
    <p:sldId id="536" r:id="rId48"/>
    <p:sldId id="537" r:id="rId49"/>
    <p:sldId id="532" r:id="rId50"/>
    <p:sldId id="466" r:id="rId51"/>
    <p:sldId id="467" r:id="rId52"/>
    <p:sldId id="468" r:id="rId53"/>
    <p:sldId id="470" r:id="rId54"/>
    <p:sldId id="516" r:id="rId55"/>
    <p:sldId id="519" r:id="rId56"/>
    <p:sldId id="454" r:id="rId57"/>
    <p:sldId id="486" r:id="rId58"/>
  </p:sldIdLst>
  <p:sldSz cx="914558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8" autoAdjust="0"/>
    <p:restoredTop sz="95394" autoAdjust="0"/>
  </p:normalViewPr>
  <p:slideViewPr>
    <p:cSldViewPr snapToGrid="0">
      <p:cViewPr varScale="1">
        <p:scale>
          <a:sx n="114" d="100"/>
          <a:sy n="114" d="100"/>
        </p:scale>
        <p:origin x="-1692" y="-108"/>
      </p:cViewPr>
      <p:guideLst>
        <p:guide orient="horz" pos="2198"/>
        <p:guide pos="283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2020/4/18</a:t>
            </a:fld>
            <a:endParaRPr lang="zh-CN" altLang="en-US"/>
          </a:p>
        </p:txBody>
      </p:sp>
      <p:sp>
        <p:nvSpPr>
          <p:cNvPr id="4" name="幻灯片图像占位符 3"/>
          <p:cNvSpPr>
            <a:spLocks noGrp="1" noRot="1" noChangeAspect="1"/>
          </p:cNvSpPr>
          <p:nvPr>
            <p:ph type="sldImg" idx="2"/>
          </p:nvPr>
        </p:nvSpPr>
        <p:spPr>
          <a:xfrm>
            <a:off x="1371314" y="1143000"/>
            <a:ext cx="411537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98733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99" y="1122363"/>
            <a:ext cx="685919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8"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759" y="365125"/>
            <a:ext cx="5801732"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59" y="1122363"/>
            <a:ext cx="6858953"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159" y="3602038"/>
            <a:ext cx="685895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74" y="1709738"/>
            <a:ext cx="7887795"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974" y="4589463"/>
            <a:ext cx="788779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737" y="1825625"/>
            <a:ext cx="388674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8" y="365125"/>
            <a:ext cx="7887795"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928" y="1681163"/>
            <a:ext cx="386887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629928" y="2505075"/>
            <a:ext cx="3868878" cy="368458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793" y="1681163"/>
            <a:ext cx="38879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4629793" y="2505075"/>
            <a:ext cx="3887931" cy="368458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8"/>
            <a:ext cx="7888069"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996" y="4589466"/>
            <a:ext cx="78880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760"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954" y="1825625"/>
            <a:ext cx="38868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1" y="365126"/>
            <a:ext cx="7888069" cy="1325563"/>
          </a:xfrm>
        </p:spPr>
        <p:txBody>
          <a:bodyPr/>
          <a:lstStyle/>
          <a:p>
            <a:r>
              <a:rPr lang="zh-CN" altLang="en-US"/>
              <a:t>单击此处编辑母版标题样式</a:t>
            </a:r>
          </a:p>
        </p:txBody>
      </p:sp>
      <p:sp>
        <p:nvSpPr>
          <p:cNvPr id="3" name="文本占位符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951" y="2505075"/>
            <a:ext cx="3869012"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954" y="2505075"/>
            <a:ext cx="388806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9" name="矩形 58"/>
          <p:cNvSpPr/>
          <p:nvPr userDrawn="1"/>
        </p:nvSpPr>
        <p:spPr>
          <a:xfrm>
            <a:off x="0" y="0"/>
            <a:ext cx="9145588"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562830" y="833614"/>
            <a:ext cx="829179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3172" y="240967"/>
            <a:ext cx="421456"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8067"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2020/4/18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60" y="365126"/>
            <a:ext cx="7888069"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60" y="1825625"/>
            <a:ext cx="788806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60" y="6356353"/>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t>2020/4/18</a:t>
            </a:fld>
            <a:endParaRPr lang="zh-CN" altLang="en-US"/>
          </a:p>
        </p:txBody>
      </p:sp>
      <p:sp>
        <p:nvSpPr>
          <p:cNvPr id="5" name="页脚占位符 4"/>
          <p:cNvSpPr>
            <a:spLocks noGrp="1"/>
          </p:cNvSpPr>
          <p:nvPr>
            <p:ph type="ftr" sz="quarter" idx="3"/>
          </p:nvPr>
        </p:nvSpPr>
        <p:spPr>
          <a:xfrm>
            <a:off x="3029476" y="6356353"/>
            <a:ext cx="308663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072" y="6356353"/>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737" y="365125"/>
            <a:ext cx="7887795"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28737" y="1825625"/>
            <a:ext cx="7887795" cy="4351338"/>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737" y="6356350"/>
            <a:ext cx="2057686"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E34DBC0E-06DF-4452-B21C-13EF073AF063}" type="datetimeFigureOut">
              <a:rPr lang="zh-CN" altLang="en-US" strike="noStrike" noProof="1" smtClean="0">
                <a:latin typeface="+mn-lt"/>
                <a:ea typeface="+mn-ea"/>
                <a:cs typeface="+mn-cs"/>
              </a:rPr>
              <a:t>2020/4/18</a:t>
            </a:fld>
            <a:endParaRPr lang="zh-CN" altLang="en-US" strike="noStrike" noProof="1"/>
          </a:p>
        </p:txBody>
      </p:sp>
      <p:sp>
        <p:nvSpPr>
          <p:cNvPr id="5" name="页脚占位符 4"/>
          <p:cNvSpPr>
            <a:spLocks noGrp="1"/>
          </p:cNvSpPr>
          <p:nvPr>
            <p:ph type="ftr" sz="quarter" idx="3"/>
          </p:nvPr>
        </p:nvSpPr>
        <p:spPr>
          <a:xfrm>
            <a:off x="3029371" y="6356350"/>
            <a:ext cx="308652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458847" y="6356350"/>
            <a:ext cx="205768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8AE5E5E4-3DB3-4B86-AECB-FF86B4A060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139.ep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140.T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141.t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WL54.T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28.wmf"/><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C:\Documents%20and%20Settings\Administrator\&#26700;&#38754;\pai\&#27491;&#25991;pai\2018XD-142.TI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C:\Documents%20and%20Settings\Administrator\&#26700;&#38754;\pai\&#27491;&#25991;pai\2018XD-133.eps" TargetMode="External"/><Relationship Id="rId5" Type="http://schemas.openxmlformats.org/officeDocument/2006/relationships/image" Target="../media/image5.wmf"/><Relationship Id="rId4" Type="http://schemas.openxmlformats.org/officeDocument/2006/relationships/image" Target="file:///C:\Documents%20and%20Settings\Administrator\&#26700;&#38754;\pai\&#27491;&#25991;pai\2018XD-132.ep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5.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8.wmf"/><Relationship Id="rId4" Type="http://schemas.openxmlformats.org/officeDocument/2006/relationships/oleObject" Target="../embeddings/oleObject5.bin"/><Relationship Id="rId9"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file:///C:\Documents%20and%20Settings\Administrator\&#26700;&#38754;\pai\&#27491;&#25991;pai\2018XD-136.eps" TargetMode="External"/><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C:\Documents%20and%20Settings\Administrator\&#26700;&#38754;\pai\&#27491;&#25991;pai\2018XD-135.eps" TargetMode="External"/><Relationship Id="rId5" Type="http://schemas.openxmlformats.org/officeDocument/2006/relationships/image" Target="../media/image7.wmf"/><Relationship Id="rId4" Type="http://schemas.openxmlformats.org/officeDocument/2006/relationships/image" Target="file:///C:\Documents%20and%20Settings\Administrator\&#26700;&#38754;\pai\&#27491;&#25991;pai\2018XD-134.ep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2137"/>
            <a:ext cx="4215398" cy="147419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0" name="文本框 2"/>
          <p:cNvSpPr txBox="1"/>
          <p:nvPr/>
        </p:nvSpPr>
        <p:spPr>
          <a:xfrm>
            <a:off x="244475" y="600075"/>
            <a:ext cx="6504940" cy="1014730"/>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40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第一轮 基础过关 瞄准考点</a:t>
            </a:r>
          </a:p>
        </p:txBody>
      </p:sp>
      <p:sp>
        <p:nvSpPr>
          <p:cNvPr id="7171" name="文本框 4"/>
          <p:cNvSpPr txBox="1"/>
          <p:nvPr/>
        </p:nvSpPr>
        <p:spPr>
          <a:xfrm>
            <a:off x="4453230" y="2261047"/>
            <a:ext cx="4282082" cy="2308324"/>
          </a:xfrm>
          <a:prstGeom prst="rect">
            <a:avLst/>
          </a:prstGeom>
          <a:noFill/>
          <a:ln w="9525">
            <a:noFill/>
          </a:ln>
        </p:spPr>
        <p:txBody>
          <a:bodyPr wrap="square" anchor="t">
            <a:spAutoFit/>
            <a:scene3d>
              <a:camera prst="orthographicFront"/>
              <a:lightRig rig="threePt" dir="t"/>
            </a:scene3d>
          </a:bodyPr>
          <a:lstStyle/>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第二</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部分  物质</a:t>
            </a: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、运动和</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相互作用</a:t>
            </a:r>
            <a:endParaRPr lang="en-US" altLang="zh-CN"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a:p>
            <a:pPr algn="ctr">
              <a:lnSpc>
                <a:spcPct val="150000"/>
              </a:lnSpc>
            </a:pP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第</a:t>
            </a:r>
            <a:r>
              <a:rPr lang="en-US" altLang="zh-CN"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8</a:t>
            </a:r>
            <a:r>
              <a:rPr lang="zh-CN" altLang="en-US" sz="3200" b="1" dirty="0" smtClean="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讲   浮力</a:t>
            </a:r>
            <a:r>
              <a:rPr lang="zh-CN" altLang="en-US" sz="32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与升力</a:t>
            </a:r>
          </a:p>
        </p:txBody>
      </p:sp>
      <p:grpSp>
        <p:nvGrpSpPr>
          <p:cNvPr id="7172" name="组合 5"/>
          <p:cNvGrpSpPr/>
          <p:nvPr/>
        </p:nvGrpSpPr>
        <p:grpSpPr>
          <a:xfrm>
            <a:off x="1138952" y="2371124"/>
            <a:ext cx="1936225" cy="1937416"/>
            <a:chOff x="1131485" y="2234042"/>
            <a:chExt cx="1607262" cy="1607262"/>
          </a:xfrm>
        </p:grpSpPr>
        <p:sp>
          <p:nvSpPr>
            <p:cNvPr id="7" name="椭圆 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8" name="椭圆 7"/>
            <p:cNvSpPr/>
            <p:nvPr/>
          </p:nvSpPr>
          <p:spPr>
            <a:xfrm>
              <a:off x="1241020" y="2343577"/>
              <a:ext cx="1388192" cy="138819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7175" name="KSO_Shape"/>
            <p:cNvSpPr/>
            <p:nvPr/>
          </p:nvSpPr>
          <p:spPr>
            <a:xfrm>
              <a:off x="1480150" y="2597150"/>
              <a:ext cx="909932" cy="881046"/>
            </a:xfrm>
            <a:custGeom>
              <a:avLst/>
              <a:gdLst/>
              <a:ahLst/>
              <a:cxnLst>
                <a:cxn ang="0">
                  <a:pos x="168510" y="73510"/>
                </a:cxn>
                <a:cxn ang="0">
                  <a:pos x="173332" y="73510"/>
                </a:cxn>
                <a:cxn ang="0">
                  <a:pos x="181294" y="88599"/>
                </a:cxn>
                <a:cxn ang="0">
                  <a:pos x="141947" y="147885"/>
                </a:cxn>
                <a:cxn ang="0">
                  <a:pos x="132685" y="152480"/>
                </a:cxn>
                <a:cxn ang="0">
                  <a:pos x="109567" y="152480"/>
                </a:cxn>
                <a:cxn ang="0">
                  <a:pos x="109567" y="171170"/>
                </a:cxn>
                <a:cxn ang="0">
                  <a:pos x="106505" y="176225"/>
                </a:cxn>
                <a:cxn ang="0">
                  <a:pos x="103673" y="176915"/>
                </a:cxn>
                <a:cxn ang="0">
                  <a:pos x="100075" y="175842"/>
                </a:cxn>
                <a:cxn ang="0">
                  <a:pos x="82086" y="163664"/>
                </a:cxn>
                <a:cxn ang="0">
                  <a:pos x="64479" y="175842"/>
                </a:cxn>
                <a:cxn ang="0">
                  <a:pos x="58049" y="176225"/>
                </a:cxn>
                <a:cxn ang="0">
                  <a:pos x="54758" y="171170"/>
                </a:cxn>
                <a:cxn ang="0">
                  <a:pos x="54758" y="124446"/>
                </a:cxn>
                <a:cxn ang="0">
                  <a:pos x="64632" y="104685"/>
                </a:cxn>
                <a:cxn ang="0">
                  <a:pos x="67771" y="103842"/>
                </a:cxn>
                <a:cxn ang="0">
                  <a:pos x="115997" y="103842"/>
                </a:cxn>
                <a:cxn ang="0">
                  <a:pos x="109414" y="128123"/>
                </a:cxn>
                <a:cxn ang="0">
                  <a:pos x="126944" y="128123"/>
                </a:cxn>
                <a:cxn ang="0">
                  <a:pos x="168510" y="73510"/>
                </a:cxn>
                <a:cxn ang="0">
                  <a:pos x="124539" y="2"/>
                </a:cxn>
                <a:cxn ang="0">
                  <a:pos x="167119" y="2806"/>
                </a:cxn>
                <a:cxn ang="0">
                  <a:pos x="174850" y="18047"/>
                </a:cxn>
                <a:cxn ang="0">
                  <a:pos x="126551" y="81080"/>
                </a:cxn>
                <a:cxn ang="0">
                  <a:pos x="117825" y="85215"/>
                </a:cxn>
                <a:cxn ang="0">
                  <a:pos x="45032" y="85215"/>
                </a:cxn>
                <a:cxn ang="0">
                  <a:pos x="23447" y="111715"/>
                </a:cxn>
                <a:cxn ang="0">
                  <a:pos x="36689" y="126956"/>
                </a:cxn>
                <a:cxn ang="0">
                  <a:pos x="42506" y="128105"/>
                </a:cxn>
                <a:cxn ang="0">
                  <a:pos x="42506" y="152460"/>
                </a:cxn>
                <a:cxn ang="0">
                  <a:pos x="1096" y="116693"/>
                </a:cxn>
                <a:cxn ang="0">
                  <a:pos x="1326" y="96474"/>
                </a:cxn>
                <a:cxn ang="0">
                  <a:pos x="55366" y="13682"/>
                </a:cxn>
                <a:cxn ang="0">
                  <a:pos x="71669" y="4645"/>
                </a:cxn>
                <a:cxn ang="0">
                  <a:pos x="124539" y="2"/>
                </a:cxn>
              </a:cxnLst>
              <a:rect l="0" t="0" r="0" b="0"/>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lstStyle/>
            <a:p>
              <a:endParaRPr lang="zh-CN" altLang="en-US" sz="1350"/>
            </a:p>
          </p:txBody>
        </p:sp>
      </p:grpSp>
      <p:pic>
        <p:nvPicPr>
          <p:cNvPr id="7176" name="图片 9"/>
          <p:cNvPicPr>
            <a:picLocks noChangeAspect="1"/>
          </p:cNvPicPr>
          <p:nvPr/>
        </p:nvPicPr>
        <p:blipFill>
          <a:blip r:embed="rId2" cstate="print"/>
          <a:stretch>
            <a:fillRect/>
          </a:stretch>
        </p:blipFill>
        <p:spPr>
          <a:xfrm>
            <a:off x="4745300" y="5611362"/>
            <a:ext cx="4399970" cy="1243185"/>
          </a:xfrm>
          <a:prstGeom prst="rect">
            <a:avLst/>
          </a:prstGeom>
          <a:noFill/>
          <a:ln w="9525">
            <a:noFill/>
          </a:ln>
        </p:spPr>
      </p:pic>
      <p:pic>
        <p:nvPicPr>
          <p:cNvPr id="6" name="图片 5"/>
          <p:cNvPicPr>
            <a:picLocks noChangeAspect="1"/>
          </p:cNvPicPr>
          <p:nvPr/>
        </p:nvPicPr>
        <p:blipFill rotWithShape="1">
          <a:blip r:embed="rId3" cstate="screen">
            <a:duotone>
              <a:prstClr val="black"/>
              <a:srgbClr val="005188">
                <a:tint val="45000"/>
                <a:satMod val="400000"/>
              </a:srgbClr>
            </a:duotone>
          </a:blip>
          <a:srcRect l="34511" b="16111"/>
          <a:stretch>
            <a:fillRect/>
          </a:stretch>
        </p:blipFill>
        <p:spPr>
          <a:xfrm flipV="1">
            <a:off x="6153925" y="4456241"/>
            <a:ext cx="2991664" cy="2416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dissolve">
                                      <p:cBhvr>
                                        <p:cTn id="16" dur="500"/>
                                        <p:tgtEl>
                                          <p:spTgt spid="717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dissolve">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7170" grpId="0"/>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2" y="769441"/>
            <a:ext cx="8274779" cy="6594113"/>
          </a:xfrm>
          <a:prstGeom prst="rect">
            <a:avLst/>
          </a:prstGeom>
          <a:noFill/>
        </p:spPr>
        <p:txBody>
          <a:bodyPr wrap="square" lIns="0" rIns="0" rtlCol="0">
            <a:spAutoFit/>
          </a:bodyPr>
          <a:lstStyle/>
          <a:p>
            <a:pPr fontAlgn="auto">
              <a:lnSpc>
                <a:spcPts val="3860"/>
              </a:lnSpc>
            </a:pPr>
            <a:r>
              <a:rPr lang="en-US" altLang="zh-CN" sz="2400" dirty="0" smtClean="0">
                <a:latin typeface="宋体" panose="02010600030101010101" pitchFamily="2" charset="-122"/>
                <a:cs typeface="方正静蕾简体" panose="03000509000000000000" pitchFamily="65" charset="-122"/>
              </a:rPr>
              <a:t>4</a:t>
            </a:r>
            <a:r>
              <a:rPr lang="zh-CN" altLang="en-US" sz="2400" dirty="0" smtClean="0">
                <a:latin typeface="宋体" panose="02010600030101010101" pitchFamily="2" charset="-122"/>
                <a:cs typeface="方正静蕾简体" panose="03000509000000000000" pitchFamily="65" charset="-122"/>
              </a:rPr>
              <a:t>．</a:t>
            </a:r>
            <a:r>
              <a:rPr lang="en-US" altLang="zh-CN" sz="2400" dirty="0">
                <a:latin typeface="宋体" panose="02010600030101010101" pitchFamily="2" charset="-122"/>
                <a:cs typeface="方正静蕾简体" panose="03000509000000000000" pitchFamily="65" charset="-122"/>
              </a:rPr>
              <a:t>(2018</a:t>
            </a:r>
            <a:r>
              <a:rPr lang="zh-CN" altLang="en-US" sz="2400" dirty="0">
                <a:latin typeface="宋体" panose="02010600030101010101" pitchFamily="2" charset="-122"/>
                <a:cs typeface="方正静蕾简体" panose="03000509000000000000" pitchFamily="65" charset="-122"/>
              </a:rPr>
              <a:t>年第</a:t>
            </a:r>
            <a:r>
              <a:rPr lang="en-US" altLang="zh-CN" sz="2400" dirty="0">
                <a:latin typeface="宋体" panose="02010600030101010101" pitchFamily="2" charset="-122"/>
                <a:cs typeface="方正静蕾简体" panose="03000509000000000000" pitchFamily="65" charset="-122"/>
              </a:rPr>
              <a:t>16</a:t>
            </a:r>
            <a:r>
              <a:rPr lang="zh-CN" altLang="en-US" sz="2400" dirty="0">
                <a:latin typeface="宋体" panose="02010600030101010101" pitchFamily="2" charset="-122"/>
                <a:cs typeface="方正静蕾简体" panose="03000509000000000000" pitchFamily="65" charset="-122"/>
              </a:rPr>
              <a:t>题</a:t>
            </a:r>
            <a:r>
              <a:rPr lang="en-US" altLang="zh-CN" sz="2400" dirty="0">
                <a:latin typeface="宋体" panose="02010600030101010101" pitchFamily="2" charset="-122"/>
                <a:cs typeface="方正静蕾简体" panose="03000509000000000000" pitchFamily="65" charset="-122"/>
              </a:rPr>
              <a:t>)(2)</a:t>
            </a:r>
            <a:r>
              <a:rPr lang="zh-CN" altLang="en-US" sz="2400" dirty="0">
                <a:latin typeface="宋体" panose="02010600030101010101" pitchFamily="2" charset="-122"/>
                <a:cs typeface="方正静蕾简体" panose="03000509000000000000" pitchFamily="65" charset="-122"/>
              </a:rPr>
              <a:t>如图</a:t>
            </a:r>
            <a:r>
              <a:rPr lang="en-US" altLang="zh-CN" sz="2400" dirty="0" smtClean="0">
                <a:latin typeface="宋体" panose="02010600030101010101" pitchFamily="2" charset="-122"/>
                <a:cs typeface="方正静蕾简体" panose="03000509000000000000" pitchFamily="65" charset="-122"/>
              </a:rPr>
              <a:t>8-3</a:t>
            </a:r>
            <a:r>
              <a:rPr lang="zh-CN" altLang="en-US" sz="2400" dirty="0" smtClean="0">
                <a:latin typeface="宋体" panose="02010600030101010101" pitchFamily="2" charset="-122"/>
                <a:cs typeface="方正静蕾简体" panose="03000509000000000000" pitchFamily="65" charset="-122"/>
              </a:rPr>
              <a:t>甲</a:t>
            </a:r>
            <a:r>
              <a:rPr lang="zh-CN" altLang="en-US" sz="2400" dirty="0">
                <a:latin typeface="宋体" panose="02010600030101010101" pitchFamily="2" charset="-122"/>
                <a:cs typeface="方正静蕾简体" panose="03000509000000000000" pitchFamily="65" charset="-122"/>
              </a:rPr>
              <a:t>所示，实心物体被绳子拉着浸没在水中，此时它</a:t>
            </a:r>
            <a:r>
              <a:rPr lang="zh-CN" altLang="en-US" sz="2400" dirty="0" smtClean="0">
                <a:latin typeface="宋体" panose="02010600030101010101" pitchFamily="2" charset="-122"/>
                <a:cs typeface="方正静蕾简体" panose="03000509000000000000" pitchFamily="65" charset="-122"/>
              </a:rPr>
              <a:t>受到</a:t>
            </a:r>
            <a:r>
              <a:rPr lang="en-US" altLang="zh-CN" sz="2400" u="sng" dirty="0" smtClean="0">
                <a:latin typeface="宋体" panose="02010600030101010101" pitchFamily="2" charset="-122"/>
                <a:cs typeface="方正静蕾简体" panose="03000509000000000000" pitchFamily="65" charset="-122"/>
              </a:rPr>
              <a:t>    </a:t>
            </a:r>
            <a:r>
              <a:rPr lang="zh-CN" altLang="en-US" sz="2400" dirty="0" smtClean="0">
                <a:latin typeface="宋体" panose="02010600030101010101" pitchFamily="2" charset="-122"/>
                <a:cs typeface="方正静蕾简体" panose="03000509000000000000" pitchFamily="65" charset="-122"/>
              </a:rPr>
              <a:t>个</a:t>
            </a:r>
            <a:r>
              <a:rPr lang="zh-CN" altLang="en-US" sz="2400" dirty="0">
                <a:latin typeface="宋体" panose="02010600030101010101" pitchFamily="2" charset="-122"/>
                <a:cs typeface="方正静蕾简体" panose="03000509000000000000" pitchFamily="65" charset="-122"/>
              </a:rPr>
              <a:t>力的作用；剪断绳子后该物体运动直至静止，请在图</a:t>
            </a:r>
            <a:r>
              <a:rPr lang="en-US" altLang="zh-CN" sz="2400" dirty="0" smtClean="0">
                <a:latin typeface="宋体" panose="02010600030101010101" pitchFamily="2" charset="-122"/>
                <a:cs typeface="方正静蕾简体" panose="03000509000000000000" pitchFamily="65" charset="-122"/>
              </a:rPr>
              <a:t>8-3</a:t>
            </a:r>
            <a:r>
              <a:rPr lang="zh-CN" altLang="en-US" sz="2400" dirty="0" smtClean="0">
                <a:latin typeface="宋体" panose="02010600030101010101" pitchFamily="2" charset="-122"/>
                <a:cs typeface="方正静蕾简体" panose="03000509000000000000" pitchFamily="65" charset="-122"/>
              </a:rPr>
              <a:t>乙</a:t>
            </a:r>
            <a:r>
              <a:rPr lang="zh-CN" altLang="en-US" sz="2400" dirty="0">
                <a:latin typeface="宋体" panose="02010600030101010101" pitchFamily="2" charset="-122"/>
                <a:cs typeface="方正静蕾简体" panose="03000509000000000000" pitchFamily="65" charset="-122"/>
              </a:rPr>
              <a:t>中画出浮力</a:t>
            </a:r>
            <a:r>
              <a:rPr lang="en-US" altLang="zh-CN" sz="2400" dirty="0">
                <a:latin typeface="宋体" panose="02010600030101010101" pitchFamily="2" charset="-122"/>
                <a:cs typeface="方正静蕾简体" panose="03000509000000000000" pitchFamily="65" charset="-122"/>
              </a:rPr>
              <a:t>F</a:t>
            </a:r>
            <a:r>
              <a:rPr lang="zh-CN" altLang="en-US" sz="2400" dirty="0">
                <a:latin typeface="宋体" panose="02010600030101010101" pitchFamily="2" charset="-122"/>
                <a:cs typeface="方正静蕾简体" panose="03000509000000000000" pitchFamily="65" charset="-122"/>
              </a:rPr>
              <a:t>浮随时间</a:t>
            </a:r>
            <a:r>
              <a:rPr lang="en-US" altLang="zh-CN" sz="2400" dirty="0">
                <a:latin typeface="宋体" panose="02010600030101010101" pitchFamily="2" charset="-122"/>
                <a:cs typeface="方正静蕾简体" panose="03000509000000000000" pitchFamily="65" charset="-122"/>
              </a:rPr>
              <a:t>t</a:t>
            </a:r>
            <a:r>
              <a:rPr lang="zh-CN" altLang="en-US" sz="2400" dirty="0">
                <a:latin typeface="宋体" panose="02010600030101010101" pitchFamily="2" charset="-122"/>
                <a:cs typeface="方正静蕾简体" panose="03000509000000000000" pitchFamily="65" charset="-122"/>
              </a:rPr>
              <a:t>变化的大致图象</a:t>
            </a:r>
            <a:r>
              <a:rPr lang="zh-CN" altLang="en-US" sz="2400" dirty="0" smtClean="0">
                <a:latin typeface="宋体" panose="02010600030101010101" pitchFamily="2" charset="-122"/>
                <a:cs typeface="方正静蕾简体" panose="03000509000000000000" pitchFamily="65" charset="-122"/>
              </a:rPr>
              <a:t>。</a:t>
            </a: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r>
              <a:rPr lang="en-US" altLang="zh-CN" sz="2400" dirty="0" smtClean="0">
                <a:latin typeface="宋体" panose="02010600030101010101" pitchFamily="2" charset="-122"/>
                <a:cs typeface="方正静蕾简体" panose="03000509000000000000" pitchFamily="65" charset="-122"/>
              </a:rPr>
              <a:t>5</a:t>
            </a:r>
            <a:r>
              <a:rPr lang="zh-CN" altLang="en-US" sz="2400" dirty="0" smtClean="0">
                <a:latin typeface="宋体" panose="02010600030101010101" pitchFamily="2" charset="-122"/>
                <a:cs typeface="方正静蕾简体" panose="03000509000000000000" pitchFamily="65" charset="-122"/>
              </a:rPr>
              <a:t>．</a:t>
            </a:r>
            <a:r>
              <a:rPr lang="en-US" altLang="zh-CN" sz="2400" dirty="0">
                <a:latin typeface="宋体" panose="02010600030101010101" pitchFamily="2" charset="-122"/>
                <a:cs typeface="方正静蕾简体" panose="03000509000000000000" pitchFamily="65" charset="-122"/>
              </a:rPr>
              <a:t>(2018</a:t>
            </a:r>
            <a:r>
              <a:rPr lang="zh-CN" altLang="en-US" sz="2400" dirty="0">
                <a:latin typeface="宋体" panose="02010600030101010101" pitchFamily="2" charset="-122"/>
                <a:cs typeface="方正静蕾简体" panose="03000509000000000000" pitchFamily="65" charset="-122"/>
              </a:rPr>
              <a:t>年第</a:t>
            </a:r>
            <a:r>
              <a:rPr lang="en-US" altLang="zh-CN" sz="2400" dirty="0">
                <a:latin typeface="宋体" panose="02010600030101010101" pitchFamily="2" charset="-122"/>
                <a:cs typeface="方正静蕾简体" panose="03000509000000000000" pitchFamily="65" charset="-122"/>
              </a:rPr>
              <a:t>21</a:t>
            </a:r>
            <a:r>
              <a:rPr lang="zh-CN" altLang="en-US" sz="2400" dirty="0">
                <a:latin typeface="宋体" panose="02010600030101010101" pitchFamily="2" charset="-122"/>
                <a:cs typeface="方正静蕾简体" panose="03000509000000000000" pitchFamily="65" charset="-122"/>
              </a:rPr>
              <a:t>题</a:t>
            </a:r>
            <a:r>
              <a:rPr lang="en-US" altLang="zh-CN" sz="2400" dirty="0">
                <a:latin typeface="宋体" panose="02010600030101010101" pitchFamily="2" charset="-122"/>
                <a:cs typeface="方正静蕾简体" panose="03000509000000000000" pitchFamily="65" charset="-122"/>
              </a:rPr>
              <a:t>)(3)</a:t>
            </a:r>
            <a:r>
              <a:rPr lang="zh-CN" altLang="en-US" sz="2400" dirty="0">
                <a:latin typeface="宋体" panose="02010600030101010101" pitchFamily="2" charset="-122"/>
                <a:cs typeface="方正静蕾简体" panose="03000509000000000000" pitchFamily="65" charset="-122"/>
              </a:rPr>
              <a:t>当列车进站时，乘客必须站在站台黄色线以外的位置候车才安全的原因</a:t>
            </a:r>
            <a:r>
              <a:rPr lang="zh-CN" altLang="en-US" sz="2400" dirty="0" smtClean="0">
                <a:latin typeface="宋体" panose="02010600030101010101" pitchFamily="2" charset="-122"/>
                <a:cs typeface="方正静蕾简体" panose="03000509000000000000" pitchFamily="65" charset="-122"/>
              </a:rPr>
              <a:t>是</a:t>
            </a:r>
            <a:r>
              <a:rPr lang="en-US" altLang="zh-CN" sz="2400" dirty="0" smtClean="0">
                <a:latin typeface="宋体" panose="02010600030101010101" pitchFamily="2" charset="-122"/>
                <a:cs typeface="方正静蕾简体" panose="03000509000000000000" pitchFamily="65" charset="-122"/>
              </a:rPr>
              <a:t>________________________</a:t>
            </a:r>
          </a:p>
          <a:p>
            <a:pPr fontAlgn="auto">
              <a:lnSpc>
                <a:spcPts val="3860"/>
              </a:lnSpc>
            </a:pPr>
            <a:r>
              <a:rPr lang="en-US" altLang="zh-CN" sz="2400" dirty="0" smtClean="0">
                <a:latin typeface="宋体" panose="02010600030101010101" pitchFamily="2" charset="-122"/>
                <a:cs typeface="方正静蕾简体" panose="03000509000000000000" pitchFamily="65" charset="-122"/>
              </a:rPr>
              <a:t>_____________________________________________________</a:t>
            </a:r>
            <a:r>
              <a:rPr lang="zh-CN" altLang="en-US" sz="2400" dirty="0" smtClean="0">
                <a:latin typeface="宋体" panose="02010600030101010101" pitchFamily="2" charset="-122"/>
                <a:cs typeface="方正静蕾简体" panose="03000509000000000000" pitchFamily="65" charset="-122"/>
              </a:rPr>
              <a:t>。</a:t>
            </a: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zh-CN" altLang="en-US" sz="2400" dirty="0">
              <a:latin typeface="宋体" panose="02010600030101010101" pitchFamily="2" charset="-122"/>
              <a:cs typeface="方正静蕾简体" panose="03000509000000000000" pitchFamily="65" charset="-122"/>
            </a:endParaRPr>
          </a:p>
        </p:txBody>
      </p:sp>
      <p:sp>
        <p:nvSpPr>
          <p:cNvPr id="14" name="矩形 13"/>
          <p:cNvSpPr/>
          <p:nvPr/>
        </p:nvSpPr>
        <p:spPr>
          <a:xfrm>
            <a:off x="3664067" y="1207897"/>
            <a:ext cx="875113" cy="523220"/>
          </a:xfrm>
          <a:prstGeom prst="rect">
            <a:avLst/>
          </a:prstGeom>
        </p:spPr>
        <p:txBody>
          <a:bodyPr wrap="square">
            <a:spAutoFit/>
          </a:bodyPr>
          <a:lstStyle/>
          <a:p>
            <a:pPr algn="ctr"/>
            <a:r>
              <a:rPr lang="en-US" altLang="zh-CN" sz="2800" b="1" dirty="0" smtClean="0">
                <a:solidFill>
                  <a:srgbClr val="FF0000"/>
                </a:solidFill>
              </a:rPr>
              <a:t>3</a:t>
            </a:r>
            <a:endParaRPr lang="zh-CN" altLang="en-US" baseline="30000" dirty="0"/>
          </a:p>
        </p:txBody>
      </p:sp>
      <p:grpSp>
        <p:nvGrpSpPr>
          <p:cNvPr id="12" name="组合 11"/>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114279" y="2279145"/>
            <a:ext cx="4985985" cy="2951223"/>
          </a:xfrm>
          <a:prstGeom prst="rect">
            <a:avLst/>
          </a:prstGeom>
        </p:spPr>
      </p:pic>
      <p:pic>
        <p:nvPicPr>
          <p:cNvPr id="3" name="图片 2"/>
          <p:cNvPicPr>
            <a:picLocks noChangeAspect="1"/>
          </p:cNvPicPr>
          <p:nvPr/>
        </p:nvPicPr>
        <p:blipFill>
          <a:blip r:embed="rId4"/>
          <a:stretch>
            <a:fillRect/>
          </a:stretch>
        </p:blipFill>
        <p:spPr>
          <a:xfrm>
            <a:off x="4391195" y="2380178"/>
            <a:ext cx="2709069" cy="2033647"/>
          </a:xfrm>
          <a:prstGeom prst="rect">
            <a:avLst/>
          </a:prstGeom>
        </p:spPr>
      </p:pic>
      <p:sp>
        <p:nvSpPr>
          <p:cNvPr id="19" name="矩形 18"/>
          <p:cNvSpPr/>
          <p:nvPr/>
        </p:nvSpPr>
        <p:spPr>
          <a:xfrm>
            <a:off x="748680" y="5706357"/>
            <a:ext cx="8090993" cy="830997"/>
          </a:xfrm>
          <a:prstGeom prst="rect">
            <a:avLst/>
          </a:prstGeom>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                              列车</a:t>
            </a:r>
            <a:r>
              <a:rPr lang="zh-CN" altLang="en-US" sz="2400" b="1" dirty="0">
                <a:solidFill>
                  <a:srgbClr val="FF0000"/>
                </a:solidFill>
                <a:latin typeface="楷体" panose="02010609060101010101" pitchFamily="49" charset="-122"/>
                <a:ea typeface="楷体" panose="02010609060101010101" pitchFamily="49" charset="-122"/>
              </a:rPr>
              <a:t>周围空气流速大压强小，人靠太近容易被“吸入”危险</a:t>
            </a:r>
            <a:endParaRPr lang="zh-CN" altLang="en-US" sz="1600" baseline="300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2" y="769441"/>
            <a:ext cx="8274779" cy="6001643"/>
          </a:xfrm>
          <a:prstGeom prst="rect">
            <a:avLst/>
          </a:prstGeom>
          <a:noFill/>
        </p:spPr>
        <p:txBody>
          <a:bodyPr wrap="square" lIns="0" rIns="0" rtlCol="0">
            <a:spAutoFit/>
          </a:bodyPr>
          <a:lstStyle/>
          <a:p>
            <a:r>
              <a:rPr lang="en-US" altLang="zh-CN" sz="2400" dirty="0"/>
              <a:t>6</a:t>
            </a:r>
            <a:r>
              <a:rPr lang="zh-CN" altLang="zh-CN" sz="2400" dirty="0"/>
              <a:t>．</a:t>
            </a:r>
            <a:r>
              <a:rPr lang="en-US" altLang="zh-CN" sz="2400" dirty="0"/>
              <a:t>(2019</a:t>
            </a:r>
            <a:r>
              <a:rPr lang="zh-CN" altLang="zh-CN" sz="2400" dirty="0"/>
              <a:t>年第</a:t>
            </a:r>
            <a:r>
              <a:rPr lang="en-US" altLang="zh-CN" sz="2400" dirty="0"/>
              <a:t>14</a:t>
            </a:r>
            <a:r>
              <a:rPr lang="zh-CN" altLang="zh-CN" sz="2400" dirty="0"/>
              <a:t>题</a:t>
            </a:r>
            <a:r>
              <a:rPr lang="en-US" altLang="zh-CN" sz="2400" dirty="0"/>
              <a:t>)</a:t>
            </a:r>
            <a:r>
              <a:rPr lang="zh-CN" altLang="zh-CN" sz="2400" dirty="0"/>
              <a:t>如图</a:t>
            </a:r>
            <a:r>
              <a:rPr lang="en-US" altLang="zh-CN" sz="2400" dirty="0"/>
              <a:t>8</a:t>
            </a:r>
            <a:r>
              <a:rPr lang="zh-CN" altLang="zh-CN" sz="2400" dirty="0"/>
              <a:t>－</a:t>
            </a:r>
            <a:r>
              <a:rPr lang="en-US" altLang="zh-CN" sz="2400" dirty="0"/>
              <a:t>4</a:t>
            </a:r>
            <a:r>
              <a:rPr lang="zh-CN" altLang="zh-CN" sz="2400" dirty="0"/>
              <a:t>甲所示弹簧测力计通过细线拉着正方体物块缓慢浸入某未知液体中，物块受到的拉力</a:t>
            </a:r>
            <a:r>
              <a:rPr lang="en-US" altLang="zh-CN" sz="2400" i="1" dirty="0"/>
              <a:t>F</a:t>
            </a:r>
            <a:r>
              <a:rPr lang="zh-CN" altLang="zh-CN" sz="2400" dirty="0"/>
              <a:t>与其下表面浸入液体中的深度</a:t>
            </a:r>
            <a:r>
              <a:rPr lang="en-US" altLang="zh-CN" sz="2400" i="1" dirty="0"/>
              <a:t>h</a:t>
            </a:r>
            <a:r>
              <a:rPr lang="zh-CN" altLang="zh-CN" sz="2400" dirty="0"/>
              <a:t>之间的关系如图</a:t>
            </a:r>
            <a:r>
              <a:rPr lang="en-US" altLang="zh-CN" sz="2400" dirty="0"/>
              <a:t>8</a:t>
            </a:r>
            <a:r>
              <a:rPr lang="zh-CN" altLang="zh-CN" sz="2400" dirty="0"/>
              <a:t>－</a:t>
            </a:r>
            <a:r>
              <a:rPr lang="en-US" altLang="zh-CN" sz="2400" dirty="0"/>
              <a:t>4</a:t>
            </a:r>
            <a:r>
              <a:rPr lang="zh-CN" altLang="zh-CN" sz="2400" dirty="0"/>
              <a:t>乙所示。则物块受到的重力为</a:t>
            </a:r>
            <a:r>
              <a:rPr lang="en-US" altLang="zh-CN" sz="2400" dirty="0" smtClean="0"/>
              <a:t>____N</a:t>
            </a:r>
            <a:r>
              <a:rPr lang="zh-CN" altLang="zh-CN" sz="2400" dirty="0"/>
              <a:t>。物块刚好浸没在液体中时其下表面浸入的深度为</a:t>
            </a:r>
            <a:r>
              <a:rPr lang="en-US" altLang="zh-CN" sz="2400" dirty="0" smtClean="0"/>
              <a:t>___cm</a:t>
            </a:r>
            <a:r>
              <a:rPr lang="zh-CN" altLang="en-US" sz="2400" dirty="0" smtClean="0"/>
              <a:t>，</a:t>
            </a:r>
            <a:r>
              <a:rPr lang="zh-CN" altLang="zh-CN" sz="2400" dirty="0" smtClean="0"/>
              <a:t>未知</a:t>
            </a:r>
            <a:r>
              <a:rPr lang="zh-CN" altLang="zh-CN" sz="2400" dirty="0"/>
              <a:t>液体的密度为</a:t>
            </a:r>
            <a:r>
              <a:rPr lang="en-US" altLang="zh-CN" sz="2400" dirty="0" smtClean="0"/>
              <a:t>_____kg/m</a:t>
            </a:r>
            <a:r>
              <a:rPr lang="en-US" altLang="zh-CN" sz="2400" baseline="30000" dirty="0" smtClean="0"/>
              <a:t>3</a:t>
            </a:r>
            <a:r>
              <a:rPr lang="zh-CN" altLang="zh-CN" sz="2400" dirty="0"/>
              <a:t>。</a:t>
            </a:r>
            <a:r>
              <a:rPr lang="en-US" altLang="zh-CN" sz="2400" dirty="0"/>
              <a:t>(</a:t>
            </a:r>
            <a:r>
              <a:rPr lang="en-US" altLang="zh-CN" sz="2400" i="1" dirty="0"/>
              <a:t>g</a:t>
            </a:r>
            <a:r>
              <a:rPr lang="zh-CN" altLang="zh-CN" sz="2400" dirty="0"/>
              <a:t>取</a:t>
            </a:r>
            <a:r>
              <a:rPr lang="en-US" altLang="zh-CN" sz="2400" dirty="0"/>
              <a:t>10 N/kg</a:t>
            </a:r>
            <a:r>
              <a:rPr lang="en-US" altLang="zh-CN" sz="2400" dirty="0" smtClean="0"/>
              <a:t>)</a:t>
            </a:r>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smtClean="0"/>
          </a:p>
          <a:p>
            <a:endParaRPr lang="en-US" altLang="zh-CN" sz="2400" dirty="0"/>
          </a:p>
          <a:p>
            <a:endParaRPr lang="zh-CN" altLang="zh-CN" sz="2400" dirty="0"/>
          </a:p>
          <a:p>
            <a:r>
              <a:rPr lang="en-US" altLang="zh-CN" sz="2400" dirty="0"/>
              <a:t>7</a:t>
            </a:r>
            <a:r>
              <a:rPr lang="zh-CN" altLang="zh-CN" sz="2400" dirty="0"/>
              <a:t>．</a:t>
            </a:r>
            <a:r>
              <a:rPr lang="en-US" altLang="zh-CN" sz="2400" dirty="0"/>
              <a:t>(2019</a:t>
            </a:r>
            <a:r>
              <a:rPr lang="zh-CN" altLang="zh-CN" sz="2400" dirty="0"/>
              <a:t>年第</a:t>
            </a:r>
            <a:r>
              <a:rPr lang="en-US" altLang="zh-CN" sz="2400" dirty="0"/>
              <a:t>22</a:t>
            </a:r>
            <a:r>
              <a:rPr lang="zh-CN" altLang="zh-CN" sz="2400" dirty="0"/>
              <a:t>题</a:t>
            </a:r>
            <a:r>
              <a:rPr lang="en-US" altLang="zh-CN" sz="2400" dirty="0"/>
              <a:t>)(3)</a:t>
            </a:r>
            <a:r>
              <a:rPr lang="zh-CN" altLang="zh-CN" sz="2400" dirty="0"/>
              <a:t>如图</a:t>
            </a:r>
            <a:r>
              <a:rPr lang="en-US" altLang="zh-CN" sz="2400" dirty="0"/>
              <a:t>8</a:t>
            </a:r>
            <a:r>
              <a:rPr lang="zh-CN" altLang="zh-CN" sz="2400" dirty="0"/>
              <a:t>－</a:t>
            </a:r>
            <a:r>
              <a:rPr lang="en-US" altLang="zh-CN" sz="2400" dirty="0"/>
              <a:t>5</a:t>
            </a:r>
            <a:r>
              <a:rPr lang="zh-CN" altLang="zh-CN" sz="2400" dirty="0"/>
              <a:t>所示，海底上有一块体积为</a:t>
            </a:r>
            <a:r>
              <a:rPr lang="en-US" altLang="zh-CN" sz="2400" dirty="0"/>
              <a:t>100 m</a:t>
            </a:r>
            <a:r>
              <a:rPr lang="en-US" altLang="zh-CN" sz="2400" baseline="30000" dirty="0"/>
              <a:t>3</a:t>
            </a:r>
            <a:r>
              <a:rPr lang="zh-CN" altLang="zh-CN" sz="2400" dirty="0"/>
              <a:t>且底部与海底紧密相连的可燃冰</a:t>
            </a:r>
            <a:r>
              <a:rPr lang="en-US" altLang="zh-CN" sz="2400" i="1" dirty="0"/>
              <a:t>A</a:t>
            </a:r>
            <a:r>
              <a:rPr lang="zh-CN" altLang="zh-CN" sz="2400" dirty="0"/>
              <a:t>，其受到海水的浮力为</a:t>
            </a:r>
            <a:r>
              <a:rPr lang="en-US" altLang="zh-CN" sz="2400" dirty="0"/>
              <a:t>____________N</a:t>
            </a:r>
            <a:r>
              <a:rPr lang="zh-CN" altLang="zh-CN" sz="2400" dirty="0"/>
              <a:t>。</a:t>
            </a:r>
            <a:endParaRPr lang="zh-CN" altLang="en-US" sz="2400" dirty="0">
              <a:latin typeface="宋体" panose="02010600030101010101" pitchFamily="2" charset="-122"/>
              <a:cs typeface="方正静蕾简体" panose="03000509000000000000" pitchFamily="65" charset="-122"/>
            </a:endParaRPr>
          </a:p>
        </p:txBody>
      </p:sp>
      <p:sp>
        <p:nvSpPr>
          <p:cNvPr id="14" name="矩形 13"/>
          <p:cNvSpPr/>
          <p:nvPr/>
        </p:nvSpPr>
        <p:spPr>
          <a:xfrm>
            <a:off x="2143995" y="1862699"/>
            <a:ext cx="875113" cy="461665"/>
          </a:xfrm>
          <a:prstGeom prst="rect">
            <a:avLst/>
          </a:prstGeom>
        </p:spPr>
        <p:txBody>
          <a:bodyPr wrap="square">
            <a:spAutoFit/>
          </a:bodyPr>
          <a:lstStyle/>
          <a:p>
            <a:pPr algn="ctr"/>
            <a:r>
              <a:rPr lang="en-US" altLang="zh-CN" sz="2400" b="1" dirty="0" smtClean="0">
                <a:solidFill>
                  <a:srgbClr val="FF0000"/>
                </a:solidFill>
              </a:rPr>
              <a:t>15</a:t>
            </a:r>
            <a:endParaRPr lang="zh-CN" altLang="en-US" sz="1600" baseline="30000" dirty="0"/>
          </a:p>
        </p:txBody>
      </p:sp>
      <p:grpSp>
        <p:nvGrpSpPr>
          <p:cNvPr id="12" name="组合 11"/>
          <p:cNvGrpSpPr/>
          <p:nvPr/>
        </p:nvGrpSpPr>
        <p:grpSpPr>
          <a:xfrm>
            <a:off x="474943" y="0"/>
            <a:ext cx="8274780" cy="769441"/>
            <a:chOff x="431463" y="178382"/>
            <a:chExt cx="8274780" cy="769441"/>
          </a:xfrm>
        </p:grpSpPr>
        <p:cxnSp>
          <p:nvCxnSpPr>
            <p:cNvPr id="15" name="直接连接符 14"/>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8177" y="178382"/>
              <a:ext cx="5518442" cy="769441"/>
              <a:chOff x="458177" y="178382"/>
              <a:chExt cx="5518442" cy="769441"/>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6" name="图片 5"/>
          <p:cNvPicPr>
            <a:picLocks noChangeAspect="1"/>
          </p:cNvPicPr>
          <p:nvPr/>
        </p:nvPicPr>
        <p:blipFill>
          <a:blip r:embed="rId3"/>
          <a:stretch>
            <a:fillRect/>
          </a:stretch>
        </p:blipFill>
        <p:spPr>
          <a:xfrm>
            <a:off x="1783085" y="2722688"/>
            <a:ext cx="5907019" cy="2818576"/>
          </a:xfrm>
          <a:prstGeom prst="rect">
            <a:avLst/>
          </a:prstGeom>
        </p:spPr>
      </p:pic>
      <p:sp>
        <p:nvSpPr>
          <p:cNvPr id="20" name="矩形 19"/>
          <p:cNvSpPr/>
          <p:nvPr/>
        </p:nvSpPr>
        <p:spPr>
          <a:xfrm>
            <a:off x="1427715" y="2246776"/>
            <a:ext cx="875113" cy="461665"/>
          </a:xfrm>
          <a:prstGeom prst="rect">
            <a:avLst/>
          </a:prstGeom>
        </p:spPr>
        <p:txBody>
          <a:bodyPr wrap="square">
            <a:spAutoFit/>
          </a:bodyPr>
          <a:lstStyle/>
          <a:p>
            <a:pPr algn="ctr"/>
            <a:r>
              <a:rPr lang="en-US" altLang="zh-CN" sz="2400" b="1" dirty="0" smtClean="0">
                <a:solidFill>
                  <a:srgbClr val="FF0000"/>
                </a:solidFill>
              </a:rPr>
              <a:t>10</a:t>
            </a:r>
            <a:endParaRPr lang="zh-CN" altLang="en-US" sz="1600" baseline="30000" dirty="0"/>
          </a:p>
        </p:txBody>
      </p:sp>
      <p:sp>
        <p:nvSpPr>
          <p:cNvPr id="21" name="矩形 20"/>
          <p:cNvSpPr/>
          <p:nvPr/>
        </p:nvSpPr>
        <p:spPr>
          <a:xfrm>
            <a:off x="4900079" y="2234984"/>
            <a:ext cx="1438993" cy="461665"/>
          </a:xfrm>
          <a:prstGeom prst="rect">
            <a:avLst/>
          </a:prstGeom>
        </p:spPr>
        <p:txBody>
          <a:bodyPr wrap="square">
            <a:spAutoFit/>
          </a:bodyPr>
          <a:lstStyle/>
          <a:p>
            <a:pPr algn="ctr"/>
            <a:r>
              <a:rPr lang="en-US" altLang="zh-CN" sz="2400" b="1" dirty="0" smtClean="0">
                <a:solidFill>
                  <a:srgbClr val="FF0000"/>
                </a:solidFill>
              </a:rPr>
              <a:t>900</a:t>
            </a:r>
            <a:endParaRPr lang="zh-CN" altLang="en-US" sz="1600" baseline="30000" dirty="0"/>
          </a:p>
        </p:txBody>
      </p:sp>
      <p:sp>
        <p:nvSpPr>
          <p:cNvPr id="22" name="矩形 21"/>
          <p:cNvSpPr/>
          <p:nvPr/>
        </p:nvSpPr>
        <p:spPr>
          <a:xfrm>
            <a:off x="626783" y="6255815"/>
            <a:ext cx="1438993" cy="461665"/>
          </a:xfrm>
          <a:prstGeom prst="rect">
            <a:avLst/>
          </a:prstGeom>
        </p:spPr>
        <p:txBody>
          <a:bodyPr wrap="square">
            <a:spAutoFit/>
          </a:bodyPr>
          <a:lstStyle/>
          <a:p>
            <a:pPr algn="ctr"/>
            <a:r>
              <a:rPr lang="en-US" altLang="zh-CN" sz="2400" b="1" dirty="0" smtClean="0">
                <a:solidFill>
                  <a:srgbClr val="FF0000"/>
                </a:solidFill>
              </a:rPr>
              <a:t>0</a:t>
            </a:r>
            <a:endParaRPr lang="zh-CN" altLang="en-US" sz="1600" baseline="30000"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考点一</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浮力及浮力的实验探究</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15731" y="963617"/>
            <a:ext cx="8745856" cy="1383665"/>
          </a:xfrm>
          <a:prstGeom prst="rect">
            <a:avLst/>
          </a:prstGeom>
          <a:noFill/>
        </p:spPr>
        <p:txBody>
          <a:bodyPr wrap="square" lIns="0" rIns="0" rtlCol="0">
            <a:spAutoFit/>
          </a:bodyPr>
          <a:lstStyle/>
          <a:p>
            <a:pPr fontAlgn="auto">
              <a:lnSpc>
                <a:spcPts val="33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】跳水运动员跳入水的过程中，他所受的浮力</a:t>
            </a:r>
            <a:r>
              <a:rPr lang="en-US" altLang="zh-CN" sz="2800" i="1" dirty="0" smtClean="0">
                <a:latin typeface="宋体" panose="02010600030101010101" pitchFamily="2" charset="-122"/>
                <a:ea typeface="宋体" panose="02010600030101010101" pitchFamily="2" charset="-122"/>
                <a:cs typeface="方正静蕾简体" panose="03000509000000000000" pitchFamily="65" charset="-122"/>
              </a:rPr>
              <a:t>F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随</a:t>
            </a:r>
          </a:p>
          <a:p>
            <a:pPr fontAlgn="auto">
              <a:lnSpc>
                <a:spcPts val="33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深度</a:t>
            </a:r>
            <a:r>
              <a:rPr lang="en-US" altLang="zh-CN" sz="2800" i="1" dirty="0" smtClean="0">
                <a:latin typeface="宋体" panose="02010600030101010101" pitchFamily="2" charset="-122"/>
                <a:ea typeface="宋体" panose="02010600030101010101" pitchFamily="2" charset="-122"/>
                <a:cs typeface="方正静蕾简体" panose="03000509000000000000" pitchFamily="65" charset="-122"/>
              </a:rPr>
              <a:t>h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变化</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的关系如图</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8-7</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所示，其中最接近真实情况</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的是</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9" name="文本框 16"/>
          <p:cNvSpPr txBox="1"/>
          <p:nvPr/>
        </p:nvSpPr>
        <p:spPr>
          <a:xfrm>
            <a:off x="239405" y="4346993"/>
            <a:ext cx="8745856"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800" b="1" dirty="0" smtClean="0">
                <a:ea typeface="宋体" panose="02010600030101010101" pitchFamily="2" charset="-122"/>
              </a:rPr>
              <a:t>解析：</a:t>
            </a:r>
            <a:r>
              <a:rPr lang="zh-CN" altLang="en-US" sz="2800" dirty="0">
                <a:ea typeface="宋体" panose="02010600030101010101" pitchFamily="2" charset="-122"/>
              </a:rPr>
              <a:t>运动员全部没入水中之前，</a:t>
            </a:r>
            <a:r>
              <a:rPr lang="en-US" altLang="zh-CN" sz="2800" i="1" dirty="0">
                <a:ea typeface="宋体" panose="02010600030101010101" pitchFamily="2" charset="-122"/>
              </a:rPr>
              <a:t>V</a:t>
            </a:r>
            <a:r>
              <a:rPr lang="zh-CN" altLang="en-US" sz="2800" baseline="-25000" dirty="0">
                <a:ea typeface="宋体" panose="02010600030101010101" pitchFamily="2" charset="-122"/>
              </a:rPr>
              <a:t>排</a:t>
            </a:r>
            <a:r>
              <a:rPr lang="zh-CN" altLang="en-US" sz="2800" dirty="0">
                <a:ea typeface="宋体" panose="02010600030101010101" pitchFamily="2" charset="-122"/>
              </a:rPr>
              <a:t>与</a:t>
            </a:r>
            <a:r>
              <a:rPr lang="en-US" altLang="zh-CN" sz="2800" i="1" dirty="0">
                <a:ea typeface="宋体" panose="02010600030101010101" pitchFamily="2" charset="-122"/>
              </a:rPr>
              <a:t>h</a:t>
            </a:r>
            <a:r>
              <a:rPr lang="zh-CN" altLang="en-US" sz="2800" dirty="0">
                <a:ea typeface="宋体" panose="02010600030101010101" pitchFamily="2" charset="-122"/>
              </a:rPr>
              <a:t>大约成正比，当全部浸没后，因为</a:t>
            </a:r>
            <a:r>
              <a:rPr lang="en-US" altLang="zh-CN" sz="2800" i="1" dirty="0">
                <a:ea typeface="宋体" panose="02010600030101010101" pitchFamily="2" charset="-122"/>
              </a:rPr>
              <a:t>V</a:t>
            </a:r>
            <a:r>
              <a:rPr lang="zh-CN" altLang="en-US" sz="2800" baseline="-25000" dirty="0">
                <a:ea typeface="宋体" panose="02010600030101010101" pitchFamily="2" charset="-122"/>
              </a:rPr>
              <a:t>排</a:t>
            </a:r>
            <a:r>
              <a:rPr lang="zh-CN" altLang="en-US" sz="2800" dirty="0">
                <a:ea typeface="宋体" panose="02010600030101010101" pitchFamily="2" charset="-122"/>
              </a:rPr>
              <a:t>不变，所以</a:t>
            </a:r>
            <a:r>
              <a:rPr lang="en-US" altLang="zh-CN" sz="2800" i="1" dirty="0">
                <a:ea typeface="宋体" panose="02010600030101010101" pitchFamily="2" charset="-122"/>
              </a:rPr>
              <a:t>F</a:t>
            </a:r>
            <a:r>
              <a:rPr lang="zh-CN" altLang="en-US" sz="2800" baseline="-25000" dirty="0">
                <a:ea typeface="宋体" panose="02010600030101010101" pitchFamily="2" charset="-122"/>
              </a:rPr>
              <a:t>浮</a:t>
            </a:r>
            <a:r>
              <a:rPr lang="zh-CN" altLang="en-US" sz="2800" dirty="0">
                <a:ea typeface="宋体" panose="02010600030101010101" pitchFamily="2" charset="-122"/>
              </a:rPr>
              <a:t>不变</a:t>
            </a:r>
            <a:r>
              <a:rPr lang="zh-CN" altLang="en-US" sz="2800" dirty="0" smtClean="0">
                <a:ea typeface="宋体" panose="02010600030101010101" pitchFamily="2" charset="-122"/>
              </a:rPr>
              <a:t>。</a:t>
            </a:r>
            <a:endParaRPr lang="zh-CN" altLang="en-US" sz="2800" dirty="0">
              <a:ea typeface="宋体" panose="02010600030101010101" pitchFamily="2" charset="-122"/>
            </a:endParaRPr>
          </a:p>
        </p:txBody>
      </p:sp>
      <p:sp>
        <p:nvSpPr>
          <p:cNvPr id="10" name="TextBox 16"/>
          <p:cNvSpPr txBox="1"/>
          <p:nvPr/>
        </p:nvSpPr>
        <p:spPr>
          <a:xfrm>
            <a:off x="1096688" y="1823806"/>
            <a:ext cx="883440"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A</a:t>
            </a:r>
            <a:endParaRPr lang="zh-CN" altLang="en-US" sz="2800" b="1" dirty="0">
              <a:solidFill>
                <a:srgbClr val="FF0000"/>
              </a:solidFill>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15731" y="2422573"/>
            <a:ext cx="8467344" cy="1659712"/>
          </a:xfrm>
          <a:prstGeom prst="rect">
            <a:avLst/>
          </a:prstGeom>
        </p:spPr>
      </p:pic>
      <p:sp>
        <p:nvSpPr>
          <p:cNvPr id="13" name="文本框 16"/>
          <p:cNvSpPr txBox="1"/>
          <p:nvPr/>
        </p:nvSpPr>
        <p:spPr>
          <a:xfrm>
            <a:off x="239405" y="5820386"/>
            <a:ext cx="8745856" cy="52322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dirty="0"/>
              <a:t>公式</a:t>
            </a:r>
            <a:r>
              <a:rPr lang="en-US" altLang="zh-CN" sz="2800" i="1" dirty="0"/>
              <a:t>F</a:t>
            </a:r>
            <a:r>
              <a:rPr lang="zh-CN" altLang="zh-CN" sz="2800" baseline="-25000" dirty="0"/>
              <a:t>浮</a:t>
            </a:r>
            <a:r>
              <a:rPr lang="zh-CN" altLang="zh-CN" sz="2800" dirty="0"/>
              <a:t>＝</a:t>
            </a:r>
            <a:r>
              <a:rPr lang="en-US" altLang="zh-CN" sz="2800" i="1" dirty="0"/>
              <a:t>ρ</a:t>
            </a:r>
            <a:r>
              <a:rPr lang="zh-CN" altLang="zh-CN" sz="2800" baseline="-25000" dirty="0"/>
              <a:t>液</a:t>
            </a:r>
            <a:r>
              <a:rPr lang="en-US" altLang="zh-CN" sz="2800" i="1" dirty="0" err="1"/>
              <a:t>gV</a:t>
            </a:r>
            <a:r>
              <a:rPr lang="zh-CN" altLang="zh-CN" sz="2800" baseline="-25000" dirty="0"/>
              <a:t>排</a:t>
            </a:r>
            <a:r>
              <a:rPr lang="zh-CN" altLang="zh-CN" sz="2800" dirty="0"/>
              <a:t>的应用。</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86433" y="510381"/>
            <a:ext cx="8051800" cy="5161991"/>
          </a:xfrm>
          <a:prstGeom prst="rect">
            <a:avLst/>
          </a:prstGeom>
          <a:noFill/>
        </p:spPr>
        <p:txBody>
          <a:bodyPr wrap="square" lIns="0" rIns="0" rtlCol="0">
            <a:spAutoFit/>
          </a:bodyPr>
          <a:lstStyle/>
          <a:p>
            <a:pPr algn="ctr" fontAlgn="auto">
              <a:lnSpc>
                <a:spcPct val="15000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ct val="150000"/>
              </a:lnSpc>
            </a:pPr>
            <a:r>
              <a:rPr lang="en-US" altLang="zh-CN" sz="2800" dirty="0" smtClean="0">
                <a:latin typeface="宋体" panose="02010600030101010101" pitchFamily="2" charset="-122"/>
                <a:cs typeface="方正静蕾简体" panose="03000509000000000000" pitchFamily="65" charset="-122"/>
              </a:rPr>
              <a:t>1</a:t>
            </a:r>
            <a:r>
              <a:rPr lang="zh-CN" altLang="en-US" sz="2800" dirty="0" smtClean="0">
                <a:latin typeface="宋体" panose="02010600030101010101" pitchFamily="2" charset="-122"/>
                <a:cs typeface="方正静蕾简体" panose="03000509000000000000" pitchFamily="65" charset="-122"/>
              </a:rPr>
              <a:t>．体积</a:t>
            </a:r>
            <a:r>
              <a:rPr lang="zh-CN" altLang="en-US" sz="2800" dirty="0">
                <a:latin typeface="宋体" panose="02010600030101010101" pitchFamily="2" charset="-122"/>
                <a:cs typeface="方正静蕾简体" panose="03000509000000000000" pitchFamily="65" charset="-122"/>
              </a:rPr>
              <a:t>相同的铅球、铜块和木块，浸在液体中的情况如图</a:t>
            </a:r>
            <a:r>
              <a:rPr lang="en-US" altLang="zh-CN" sz="2800" dirty="0" smtClean="0">
                <a:latin typeface="宋体" panose="02010600030101010101" pitchFamily="2" charset="-122"/>
                <a:cs typeface="方正静蕾简体" panose="03000509000000000000" pitchFamily="65" charset="-122"/>
              </a:rPr>
              <a:t>8-7</a:t>
            </a:r>
            <a:r>
              <a:rPr lang="zh-CN" altLang="en-US" sz="2800" dirty="0">
                <a:latin typeface="宋体" panose="02010600030101010101" pitchFamily="2" charset="-122"/>
                <a:cs typeface="方正静蕾简体" panose="03000509000000000000" pitchFamily="65" charset="-122"/>
              </a:rPr>
              <a:t>所示，比较它们受到的浮力大小，正确的是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a:lnSpc>
                <a:spcPct val="15000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．铅球受到的浮力最大</a:t>
            </a:r>
          </a:p>
          <a:p>
            <a:pPr>
              <a:lnSpc>
                <a:spcPct val="150000"/>
              </a:lnSpc>
            </a:pP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．木块受到的浮力最大</a:t>
            </a:r>
          </a:p>
          <a:p>
            <a:pPr>
              <a:lnSpc>
                <a:spcPct val="15000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．铜块受到的浮力最大</a:t>
            </a:r>
          </a:p>
          <a:p>
            <a:pPr>
              <a:lnSpc>
                <a:spcPct val="150000"/>
              </a:lnSpc>
            </a:pPr>
            <a:r>
              <a:rPr lang="en-US" altLang="zh-CN" sz="2800" dirty="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．他们受到的浮力一样大</a:t>
            </a:r>
          </a:p>
        </p:txBody>
      </p:sp>
      <p:sp>
        <p:nvSpPr>
          <p:cNvPr id="4" name="矩形 3"/>
          <p:cNvSpPr/>
          <p:nvPr/>
        </p:nvSpPr>
        <p:spPr>
          <a:xfrm>
            <a:off x="1148125" y="2568156"/>
            <a:ext cx="444352" cy="523220"/>
          </a:xfrm>
          <a:prstGeom prst="rect">
            <a:avLst/>
          </a:prstGeom>
        </p:spPr>
        <p:txBody>
          <a:bodyPr wrap="none">
            <a:spAutoFit/>
          </a:bodyPr>
          <a:lstStyle/>
          <a:p>
            <a:r>
              <a:rPr lang="en-US" altLang="zh-CN" sz="2800" b="1" dirty="0" smtClean="0">
                <a:solidFill>
                  <a:srgbClr val="FF0000"/>
                </a:solidFill>
              </a:rPr>
              <a:t>D</a:t>
            </a:r>
            <a:endParaRPr lang="zh-CN" altLang="en-US" dirty="0"/>
          </a:p>
        </p:txBody>
      </p:sp>
      <p:pic>
        <p:nvPicPr>
          <p:cNvPr id="18434" name="Picture 2" descr="C:\Documents and Settings\Administrator\桌面\pai\正文pai\2018XD-139.ep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72101" y="3266350"/>
            <a:ext cx="3024188" cy="227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1248410"/>
            <a:ext cx="8274780" cy="4029308"/>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fontAlgn="auto">
              <a:lnSpc>
                <a:spcPts val="38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．关于</a:t>
            </a:r>
            <a:r>
              <a:rPr lang="zh-CN" altLang="en-US" sz="2800" dirty="0">
                <a:latin typeface="宋体" panose="02010600030101010101" pitchFamily="2" charset="-122"/>
                <a:cs typeface="方正静蕾简体" panose="03000509000000000000" pitchFamily="65" charset="-122"/>
              </a:rPr>
              <a:t>物体受到的浮力，下列说法正确的是</a:t>
            </a:r>
            <a:r>
              <a:rPr lang="en-US" altLang="zh-CN" sz="2800" dirty="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cs typeface="方正静蕾简体" panose="03000509000000000000" pitchFamily="65" charset="-122"/>
              </a:rPr>
              <a:t>)</a:t>
            </a:r>
          </a:p>
          <a:p>
            <a:pPr fontAlgn="auto">
              <a:lnSpc>
                <a:spcPts val="3860"/>
              </a:lnSpc>
            </a:pPr>
            <a:r>
              <a:rPr lang="en-US" altLang="zh-CN" sz="2800" dirty="0">
                <a:latin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cs typeface="方正静蕾简体" panose="03000509000000000000" pitchFamily="65" charset="-122"/>
              </a:rPr>
              <a:t>．液体的密度越大，受到的浮力越大</a:t>
            </a:r>
          </a:p>
          <a:p>
            <a:pPr fontAlgn="auto">
              <a:lnSpc>
                <a:spcPts val="3860"/>
              </a:lnSpc>
            </a:pPr>
            <a:r>
              <a:rPr lang="en-US" altLang="zh-CN" sz="2800" dirty="0">
                <a:latin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cs typeface="方正静蕾简体" panose="03000509000000000000" pitchFamily="65" charset="-122"/>
              </a:rPr>
              <a:t>．浸在水中的物体，体积越大，受到的浮力越大</a:t>
            </a:r>
          </a:p>
          <a:p>
            <a:pPr fontAlgn="auto">
              <a:lnSpc>
                <a:spcPts val="3860"/>
              </a:lnSpc>
            </a:pPr>
            <a:r>
              <a:rPr lang="en-US" altLang="zh-CN" sz="2800" dirty="0">
                <a:latin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cs typeface="方正静蕾简体" panose="03000509000000000000" pitchFamily="65" charset="-122"/>
              </a:rPr>
              <a:t>．物体排开水的体积越大，受到的浮力越大</a:t>
            </a:r>
          </a:p>
          <a:p>
            <a:pPr fontAlgn="auto">
              <a:lnSpc>
                <a:spcPts val="3860"/>
              </a:lnSpc>
            </a:pPr>
            <a:r>
              <a:rPr lang="en-US" altLang="zh-CN" sz="2800" dirty="0">
                <a:latin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cs typeface="方正静蕾简体" panose="03000509000000000000" pitchFamily="65" charset="-122"/>
              </a:rPr>
              <a:t>．漂在水面上的物体比沉在水底的物体受到的浮力大</a:t>
            </a: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9" name="矩形 8"/>
          <p:cNvSpPr/>
          <p:nvPr/>
        </p:nvSpPr>
        <p:spPr>
          <a:xfrm>
            <a:off x="7567472" y="1707227"/>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grpSp>
        <p:nvGrpSpPr>
          <p:cNvPr id="11" name="组合 10"/>
          <p:cNvGrpSpPr/>
          <p:nvPr/>
        </p:nvGrpSpPr>
        <p:grpSpPr>
          <a:xfrm>
            <a:off x="474943" y="0"/>
            <a:ext cx="8274780" cy="768350"/>
            <a:chOff x="431463" y="178382"/>
            <a:chExt cx="8274780" cy="768350"/>
          </a:xfrm>
        </p:grpSpPr>
        <p:cxnSp>
          <p:nvCxnSpPr>
            <p:cNvPr id="13" name="直接连接符 12"/>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24815" y="1017905"/>
            <a:ext cx="8503285" cy="4534831"/>
          </a:xfrm>
          <a:prstGeom prst="rect">
            <a:avLst/>
          </a:prstGeom>
          <a:noFill/>
        </p:spPr>
        <p:txBody>
          <a:bodyPr wrap="square" lIns="0" rIns="0" rtlCol="0">
            <a:spAutoFit/>
          </a:bodyPr>
          <a:lstStyle/>
          <a:p>
            <a:pPr>
              <a:lnSpc>
                <a:spcPct val="150000"/>
              </a:lnSpc>
            </a:pPr>
            <a:r>
              <a:rPr lang="en-US" altLang="zh-CN" sz="2800" dirty="0"/>
              <a:t>3</a:t>
            </a:r>
            <a:r>
              <a:rPr lang="zh-CN" altLang="zh-CN" sz="2800" dirty="0"/>
              <a:t>．</a:t>
            </a:r>
            <a:r>
              <a:rPr lang="en-US" altLang="zh-CN" sz="2800" dirty="0"/>
              <a:t>(2019·</a:t>
            </a:r>
            <a:r>
              <a:rPr lang="zh-CN" altLang="zh-CN" sz="2800" dirty="0"/>
              <a:t>武威市</a:t>
            </a:r>
            <a:r>
              <a:rPr lang="en-US" altLang="zh-CN" sz="2800" dirty="0"/>
              <a:t>)2018</a:t>
            </a:r>
            <a:r>
              <a:rPr lang="zh-CN" altLang="zh-CN" sz="2800" dirty="0"/>
              <a:t>年</a:t>
            </a:r>
            <a:r>
              <a:rPr lang="en-US" altLang="zh-CN" sz="2800" dirty="0"/>
              <a:t>4</a:t>
            </a:r>
            <a:r>
              <a:rPr lang="zh-CN" altLang="zh-CN" sz="2800" dirty="0"/>
              <a:t>月</a:t>
            </a:r>
            <a:r>
              <a:rPr lang="en-US" altLang="zh-CN" sz="2800" dirty="0"/>
              <a:t>20</a:t>
            </a:r>
            <a:r>
              <a:rPr lang="zh-CN" altLang="zh-CN" sz="2800" dirty="0"/>
              <a:t>日，我国最先进的自主</a:t>
            </a:r>
            <a:r>
              <a:rPr lang="zh-CN" altLang="zh-CN" sz="2800" dirty="0">
                <a:latin typeface="+mn-ea"/>
              </a:rPr>
              <a:t>潜水器</a:t>
            </a:r>
            <a:r>
              <a:rPr lang="en-US" altLang="zh-CN" sz="2800" dirty="0">
                <a:latin typeface="+mn-ea"/>
              </a:rPr>
              <a:t>“</a:t>
            </a:r>
            <a:r>
              <a:rPr lang="zh-CN" altLang="zh-CN" sz="2800" dirty="0">
                <a:latin typeface="+mn-ea"/>
              </a:rPr>
              <a:t>潜龙三号</a:t>
            </a:r>
            <a:r>
              <a:rPr lang="en-US" altLang="zh-CN" sz="2800" dirty="0">
                <a:latin typeface="+mn-ea"/>
              </a:rPr>
              <a:t>”</a:t>
            </a:r>
            <a:r>
              <a:rPr lang="zh-CN" altLang="zh-CN" sz="2800" dirty="0">
                <a:latin typeface="+mn-ea"/>
              </a:rPr>
              <a:t>首</a:t>
            </a:r>
            <a:r>
              <a:rPr lang="zh-CN" altLang="zh-CN" sz="2800" dirty="0"/>
              <a:t>次下潜</a:t>
            </a:r>
            <a:r>
              <a:rPr lang="en-US" altLang="zh-CN" sz="2800" dirty="0"/>
              <a:t>(</a:t>
            </a:r>
            <a:r>
              <a:rPr lang="zh-CN" altLang="zh-CN" sz="2800" dirty="0"/>
              <a:t>如图</a:t>
            </a:r>
            <a:r>
              <a:rPr lang="en-US" altLang="zh-CN" sz="2800" dirty="0"/>
              <a:t>8</a:t>
            </a:r>
            <a:r>
              <a:rPr lang="zh-CN" altLang="zh-CN" sz="2800" dirty="0"/>
              <a:t>－</a:t>
            </a:r>
            <a:r>
              <a:rPr lang="en-US" altLang="zh-CN" sz="2800" dirty="0"/>
              <a:t>8</a:t>
            </a:r>
            <a:r>
              <a:rPr lang="zh-CN" altLang="zh-CN" sz="2800" dirty="0"/>
              <a:t>所示</a:t>
            </a:r>
            <a:r>
              <a:rPr lang="en-US" altLang="zh-CN" sz="2800" dirty="0"/>
              <a:t>)</a:t>
            </a:r>
            <a:r>
              <a:rPr lang="zh-CN" altLang="zh-CN" sz="2800" dirty="0"/>
              <a:t>。潜水器在水面下匀速下潜过程中</a:t>
            </a:r>
            <a:r>
              <a:rPr lang="en-US" altLang="zh-CN" sz="2800" dirty="0"/>
              <a:t>(</a:t>
            </a:r>
            <a:r>
              <a:rPr lang="zh-CN" altLang="zh-CN" sz="2800" dirty="0"/>
              <a:t>假定海水的密度不变</a:t>
            </a:r>
            <a:r>
              <a:rPr lang="en-US" altLang="zh-CN" sz="2800" dirty="0"/>
              <a:t>)</a:t>
            </a:r>
            <a:r>
              <a:rPr lang="zh-CN" altLang="zh-CN" sz="2800" dirty="0"/>
              <a:t>，受到的浮力</a:t>
            </a:r>
            <a:r>
              <a:rPr lang="en-US" altLang="zh-CN" sz="2800" dirty="0"/>
              <a:t>________(</a:t>
            </a:r>
            <a:r>
              <a:rPr lang="zh-CN" altLang="zh-CN" sz="2800" dirty="0"/>
              <a:t>选填</a:t>
            </a:r>
            <a:r>
              <a:rPr lang="en-US" altLang="zh-CN" sz="2800" dirty="0">
                <a:latin typeface="+mn-ea"/>
              </a:rPr>
              <a:t>“</a:t>
            </a:r>
            <a:r>
              <a:rPr lang="zh-CN" altLang="zh-CN" sz="2800" dirty="0" smtClean="0">
                <a:latin typeface="+mn-ea"/>
              </a:rPr>
              <a:t>变</a:t>
            </a:r>
            <a:endParaRPr lang="en-US" altLang="zh-CN" sz="2800" dirty="0" smtClean="0">
              <a:latin typeface="+mn-ea"/>
            </a:endParaRPr>
          </a:p>
          <a:p>
            <a:pPr>
              <a:lnSpc>
                <a:spcPct val="150000"/>
              </a:lnSpc>
            </a:pPr>
            <a:r>
              <a:rPr lang="zh-CN" altLang="zh-CN" sz="2800" dirty="0" smtClean="0">
                <a:latin typeface="+mn-ea"/>
              </a:rPr>
              <a:t>大</a:t>
            </a:r>
            <a:r>
              <a:rPr lang="en-US" altLang="zh-CN" sz="2800" dirty="0">
                <a:latin typeface="+mn-ea"/>
              </a:rPr>
              <a:t>”“</a:t>
            </a:r>
            <a:r>
              <a:rPr lang="zh-CN" altLang="zh-CN" sz="2800" dirty="0">
                <a:latin typeface="+mn-ea"/>
              </a:rPr>
              <a:t>变小</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不变</a:t>
            </a:r>
            <a:r>
              <a:rPr lang="en-US" altLang="zh-CN" sz="2800" dirty="0">
                <a:latin typeface="+mn-ea"/>
              </a:rPr>
              <a:t>”</a:t>
            </a:r>
            <a:r>
              <a:rPr lang="zh-CN" altLang="zh-CN" sz="2800" dirty="0" smtClean="0">
                <a:latin typeface="+mn-ea"/>
              </a:rPr>
              <a:t>，</a:t>
            </a:r>
            <a:endParaRPr lang="en-US" altLang="zh-CN" sz="2800" dirty="0" smtClean="0">
              <a:latin typeface="+mn-ea"/>
            </a:endParaRPr>
          </a:p>
          <a:p>
            <a:pPr>
              <a:lnSpc>
                <a:spcPct val="150000"/>
              </a:lnSpc>
            </a:pPr>
            <a:r>
              <a:rPr lang="zh-CN" altLang="zh-CN" sz="2800" dirty="0" smtClean="0"/>
              <a:t>下同</a:t>
            </a:r>
            <a:r>
              <a:rPr lang="en-US" altLang="zh-CN" sz="2800" dirty="0"/>
              <a:t>)</a:t>
            </a:r>
            <a:r>
              <a:rPr lang="zh-CN" altLang="zh-CN" sz="2800" dirty="0"/>
              <a:t>，潜水器下表面</a:t>
            </a:r>
            <a:r>
              <a:rPr lang="zh-CN" altLang="zh-CN" sz="2800" dirty="0" smtClean="0"/>
              <a:t>受到</a:t>
            </a:r>
            <a:endParaRPr lang="en-US" altLang="zh-CN" sz="2800" dirty="0" smtClean="0"/>
          </a:p>
          <a:p>
            <a:pPr>
              <a:lnSpc>
                <a:spcPct val="150000"/>
              </a:lnSpc>
            </a:pPr>
            <a:r>
              <a:rPr lang="zh-CN" altLang="zh-CN" sz="2800" dirty="0" smtClean="0"/>
              <a:t>的</a:t>
            </a:r>
            <a:r>
              <a:rPr lang="zh-CN" altLang="zh-CN" sz="2800" dirty="0"/>
              <a:t>压强</a:t>
            </a:r>
            <a:r>
              <a:rPr lang="en-US" altLang="zh-CN" sz="2800" dirty="0"/>
              <a:t>________</a:t>
            </a:r>
            <a:r>
              <a:rPr lang="zh-CN" altLang="zh-CN" sz="2800" dirty="0"/>
              <a:t>。</a:t>
            </a:r>
          </a:p>
        </p:txBody>
      </p:sp>
      <p:sp>
        <p:nvSpPr>
          <p:cNvPr id="18" name="TextBox 17"/>
          <p:cNvSpPr txBox="1"/>
          <p:nvPr/>
        </p:nvSpPr>
        <p:spPr>
          <a:xfrm>
            <a:off x="1521460" y="3033444"/>
            <a:ext cx="1311393" cy="523220"/>
          </a:xfrm>
          <a:prstGeom prst="rect">
            <a:avLst/>
          </a:prstGeom>
          <a:noFill/>
        </p:spPr>
        <p:txBody>
          <a:bodyPr wrap="square" rtlCol="0">
            <a:spAutoFit/>
          </a:bodyPr>
          <a:lstStyle/>
          <a:p>
            <a:pPr algn="ctr"/>
            <a:r>
              <a:rPr lang="zh-CN" altLang="en-US" sz="2800" b="1" dirty="0">
                <a:solidFill>
                  <a:srgbClr val="FF0000"/>
                </a:solidFill>
                <a:ea typeface="楷体" panose="02010609060101010101" pitchFamily="49" charset="-122"/>
              </a:rPr>
              <a:t>不变</a:t>
            </a:r>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4688459" y="3033444"/>
            <a:ext cx="4061264" cy="3481083"/>
          </a:xfrm>
          <a:prstGeom prst="rect">
            <a:avLst/>
          </a:prstGeom>
        </p:spPr>
      </p:pic>
      <p:sp>
        <p:nvSpPr>
          <p:cNvPr id="13" name="TextBox 17"/>
          <p:cNvSpPr txBox="1"/>
          <p:nvPr/>
        </p:nvSpPr>
        <p:spPr>
          <a:xfrm>
            <a:off x="1521460" y="4932348"/>
            <a:ext cx="1311393" cy="523220"/>
          </a:xfrm>
          <a:prstGeom prst="rect">
            <a:avLst/>
          </a:prstGeom>
          <a:noFill/>
        </p:spPr>
        <p:txBody>
          <a:bodyPr wrap="square" rtlCol="0">
            <a:spAutoFit/>
          </a:bodyPr>
          <a:lstStyle/>
          <a:p>
            <a:pPr algn="ctr"/>
            <a:r>
              <a:rPr lang="zh-CN" altLang="en-US" sz="2800" b="1" dirty="0">
                <a:solidFill>
                  <a:srgbClr val="FF0000"/>
                </a:solidFill>
                <a:ea typeface="楷体" panose="02010609060101010101" pitchFamily="49" charset="-122"/>
              </a:rPr>
              <a:t>变大</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1953" y="768350"/>
            <a:ext cx="8620760" cy="6063198"/>
          </a:xfrm>
          <a:prstGeom prst="rect">
            <a:avLst/>
          </a:prstGeom>
          <a:noFill/>
        </p:spPr>
        <p:txBody>
          <a:bodyPr wrap="square" lIns="0" rIns="0" rtlCol="0">
            <a:spAutoFit/>
          </a:bodyPr>
          <a:lstStyle/>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．在</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“探究浮力大小与排开液体</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体积的</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关系”实验中</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图</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8-9</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甲所示</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，用</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弹簧测力计</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测出</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物块所受的重力</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然后</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将物块逐渐浸入水中。</a:t>
            </a: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）在图</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8-9</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乙位置时，物块受到</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浮力是</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N</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）将物块逐渐浸入水中时，</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发现</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弹簧</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测力计的示数逐渐变小，说明</a:t>
            </a: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物体所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受浮力大小随其排开液体的</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体积增大而</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）继续将物块逐渐浸入水中</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，发现</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弹簧测力计</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的</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示</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数逐渐变</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小后</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保持不变，最后突然变为</a:t>
            </a:r>
            <a:r>
              <a:rPr lang="en-US" altLang="zh-CN" sz="2800" dirty="0">
                <a:ea typeface="宋体" panose="02010600030101010101" pitchFamily="2" charset="-122"/>
                <a:cs typeface="方正静蕾简体" panose="03000509000000000000" pitchFamily="65" charset="-122"/>
              </a:rPr>
              <a:t>0</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示数为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0</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时物块处于</a:t>
            </a:r>
            <a:r>
              <a:rPr lang="en-US" altLang="zh-CN" sz="2800" u="sng"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A</a:t>
            </a:r>
            <a:r>
              <a:rPr lang="zh-CN" altLang="en-US" sz="2800" dirty="0">
                <a:ea typeface="宋体" panose="02010600030101010101" pitchFamily="2" charset="-122"/>
                <a:cs typeface="方正静蕾简体" panose="03000509000000000000" pitchFamily="65" charset="-122"/>
              </a:rPr>
              <a:t>．</a:t>
            </a:r>
            <a:r>
              <a:rPr lang="zh-CN" altLang="en-US" sz="2800" dirty="0" smtClean="0">
                <a:ea typeface="宋体" panose="02010600030101010101" pitchFamily="2" charset="-122"/>
                <a:cs typeface="方正静蕾简体" panose="03000509000000000000" pitchFamily="65" charset="-122"/>
              </a:rPr>
              <a:t>漂浮状态</a:t>
            </a:r>
            <a:r>
              <a:rPr lang="en-US" altLang="zh-CN" sz="2800" dirty="0" smtClean="0">
                <a:ea typeface="宋体" panose="02010600030101010101" pitchFamily="2" charset="-122"/>
                <a:cs typeface="方正静蕾简体" panose="03000509000000000000" pitchFamily="65" charset="-122"/>
              </a:rPr>
              <a:t>		B</a:t>
            </a:r>
            <a:r>
              <a:rPr lang="zh-CN" altLang="en-US" sz="2800" dirty="0">
                <a:ea typeface="宋体" panose="02010600030101010101" pitchFamily="2" charset="-122"/>
                <a:cs typeface="方正静蕾简体" panose="03000509000000000000" pitchFamily="65" charset="-122"/>
              </a:rPr>
              <a:t>．悬浮</a:t>
            </a:r>
            <a:r>
              <a:rPr lang="zh-CN" altLang="en-US" sz="2800" dirty="0" smtClean="0">
                <a:ea typeface="宋体" panose="02010600030101010101" pitchFamily="2" charset="-122"/>
                <a:cs typeface="方正静蕾简体" panose="03000509000000000000" pitchFamily="65" charset="-122"/>
              </a:rPr>
              <a:t>状态</a:t>
            </a:r>
            <a:r>
              <a:rPr lang="en-US" altLang="zh-CN" sz="2800" dirty="0" smtClean="0">
                <a:ea typeface="宋体" panose="02010600030101010101" pitchFamily="2" charset="-122"/>
                <a:cs typeface="方正静蕾简体" panose="03000509000000000000" pitchFamily="65" charset="-122"/>
              </a:rPr>
              <a:t>	C</a:t>
            </a:r>
            <a:r>
              <a:rPr lang="zh-CN" altLang="en-US" sz="2800" dirty="0">
                <a:ea typeface="宋体" panose="02010600030101010101" pitchFamily="2" charset="-122"/>
                <a:cs typeface="方正静蕾简体" panose="03000509000000000000" pitchFamily="65" charset="-122"/>
              </a:rPr>
              <a:t>．沉底</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状态</a:t>
            </a:r>
          </a:p>
          <a:p>
            <a:endParaRPr lang="zh-CN" altLang="en-US" sz="24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18" name="TextBox 17"/>
          <p:cNvSpPr txBox="1"/>
          <p:nvPr/>
        </p:nvSpPr>
        <p:spPr>
          <a:xfrm>
            <a:off x="1655779" y="2409910"/>
            <a:ext cx="1311393"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0.6</a:t>
            </a:r>
            <a:endParaRPr lang="zh-CN" altLang="en-US" sz="2800" b="1" dirty="0">
              <a:solidFill>
                <a:srgbClr val="FF0000"/>
              </a:solidFill>
              <a:ea typeface="楷体" panose="02010609060101010101" pitchFamily="49" charset="-122"/>
            </a:endParaRPr>
          </a:p>
        </p:txBody>
      </p:sp>
      <p:grpSp>
        <p:nvGrpSpPr>
          <p:cNvPr id="2" name="组合 1"/>
          <p:cNvGrpSpPr/>
          <p:nvPr/>
        </p:nvGrpSpPr>
        <p:grpSpPr>
          <a:xfrm>
            <a:off x="6544686" y="1946409"/>
            <a:ext cx="2205037" cy="2481103"/>
            <a:chOff x="1566863" y="1452563"/>
            <a:chExt cx="6010275" cy="6762750"/>
          </a:xfrm>
        </p:grpSpPr>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3" y="1452563"/>
              <a:ext cx="60102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6863" y="5405438"/>
              <a:ext cx="60102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2454673" y="4143675"/>
            <a:ext cx="131139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增大</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3" name="TextBox 17"/>
          <p:cNvSpPr txBox="1"/>
          <p:nvPr/>
        </p:nvSpPr>
        <p:spPr>
          <a:xfrm>
            <a:off x="3038554" y="5471139"/>
            <a:ext cx="655696"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C</a:t>
            </a:r>
            <a:endParaRPr lang="zh-CN" altLang="en-US" sz="2800" b="1" dirty="0">
              <a:solidFill>
                <a:srgbClr val="FF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04032" y="930021"/>
            <a:ext cx="8274779" cy="5693866"/>
          </a:xfrm>
          <a:prstGeom prst="rect">
            <a:avLst/>
          </a:prstGeom>
          <a:noFill/>
        </p:spPr>
        <p:txBody>
          <a:bodyPr wrap="square" lIns="0" rIns="0" rtlCol="0">
            <a:spAutoFit/>
          </a:bodyPr>
          <a:lstStyle/>
          <a:p>
            <a:r>
              <a:rPr lang="en-US" altLang="zh-CN" sz="2800" dirty="0"/>
              <a:t>5. </a:t>
            </a:r>
            <a:r>
              <a:rPr lang="zh-CN" altLang="zh-CN" sz="2800" dirty="0"/>
              <a:t>将两物体分别挂在弹簧测力计下，让它们同时浸没在水中时，两弹簧测力计示数的减小值相同，则这两物体必定有相同的</a:t>
            </a:r>
            <a:r>
              <a:rPr lang="en-US" altLang="zh-CN" sz="2800" dirty="0"/>
              <a:t>( </a:t>
            </a:r>
            <a:r>
              <a:rPr lang="en-US" altLang="zh-CN" sz="2800" dirty="0" smtClean="0"/>
              <a:t>      </a:t>
            </a:r>
            <a:r>
              <a:rPr lang="en-US" altLang="zh-CN" sz="2800" dirty="0"/>
              <a:t>)</a:t>
            </a:r>
            <a:endParaRPr lang="zh-CN" altLang="zh-CN" sz="2800" dirty="0"/>
          </a:p>
          <a:p>
            <a:r>
              <a:rPr lang="en-US" altLang="zh-CN" sz="2800" dirty="0"/>
              <a:t>A</a:t>
            </a:r>
            <a:r>
              <a:rPr lang="zh-CN" altLang="zh-CN" sz="2800" dirty="0"/>
              <a:t>．密度</a:t>
            </a:r>
            <a:r>
              <a:rPr lang="en-US" altLang="zh-CN" sz="2800" dirty="0"/>
              <a:t>  </a:t>
            </a:r>
            <a:r>
              <a:rPr lang="en-US" altLang="zh-CN" sz="2800" dirty="0" smtClean="0"/>
              <a:t>    B</a:t>
            </a:r>
            <a:r>
              <a:rPr lang="zh-CN" altLang="zh-CN" sz="2800" dirty="0"/>
              <a:t>．体积</a:t>
            </a:r>
            <a:r>
              <a:rPr lang="en-US" altLang="zh-CN" sz="2800" dirty="0"/>
              <a:t>  </a:t>
            </a:r>
            <a:r>
              <a:rPr lang="en-US" altLang="zh-CN" sz="2800" dirty="0" smtClean="0"/>
              <a:t>     C</a:t>
            </a:r>
            <a:r>
              <a:rPr lang="zh-CN" altLang="zh-CN" sz="2800" dirty="0"/>
              <a:t>．质量</a:t>
            </a:r>
            <a:r>
              <a:rPr lang="en-US" altLang="zh-CN" sz="2800" dirty="0"/>
              <a:t>  </a:t>
            </a:r>
            <a:r>
              <a:rPr lang="en-US" altLang="zh-CN" sz="2800" dirty="0" smtClean="0"/>
              <a:t>      D</a:t>
            </a:r>
            <a:r>
              <a:rPr lang="zh-CN" altLang="zh-CN" sz="2800" dirty="0"/>
              <a:t>．重量</a:t>
            </a:r>
          </a:p>
          <a:p>
            <a:r>
              <a:rPr lang="en-US" altLang="zh-CN" sz="2800" dirty="0"/>
              <a:t>6</a:t>
            </a:r>
            <a:r>
              <a:rPr lang="zh-CN" altLang="zh-CN" sz="2800" dirty="0"/>
              <a:t>．</a:t>
            </a:r>
            <a:r>
              <a:rPr lang="en-US" altLang="zh-CN" sz="2800" dirty="0"/>
              <a:t>(2019·</a:t>
            </a:r>
            <a:r>
              <a:rPr lang="zh-CN" altLang="zh-CN" sz="2800" dirty="0"/>
              <a:t>自贡市</a:t>
            </a:r>
            <a:r>
              <a:rPr lang="en-US" altLang="zh-CN" sz="2800" dirty="0"/>
              <a:t>)</a:t>
            </a:r>
            <a:r>
              <a:rPr lang="zh-CN" altLang="zh-CN" sz="2800" dirty="0"/>
              <a:t>如图</a:t>
            </a:r>
            <a:r>
              <a:rPr lang="en-US" altLang="zh-CN" sz="2800" dirty="0"/>
              <a:t>8</a:t>
            </a:r>
            <a:r>
              <a:rPr lang="zh-CN" altLang="zh-CN" sz="2800" dirty="0"/>
              <a:t>－</a:t>
            </a:r>
            <a:r>
              <a:rPr lang="en-US" altLang="zh-CN" sz="2800" dirty="0"/>
              <a:t>10</a:t>
            </a:r>
            <a:r>
              <a:rPr lang="zh-CN" altLang="zh-CN" sz="2800" dirty="0"/>
              <a:t>所示，一个边长为</a:t>
            </a:r>
            <a:r>
              <a:rPr lang="en-US" altLang="zh-CN" sz="2800" dirty="0"/>
              <a:t>10 cm</a:t>
            </a:r>
            <a:r>
              <a:rPr lang="zh-CN" altLang="zh-CN" sz="2800" dirty="0"/>
              <a:t>的正方体竖直悬浮在某液体中，上表面受到液体的压力</a:t>
            </a:r>
            <a:r>
              <a:rPr lang="en-US" altLang="zh-CN" sz="2800" i="1" dirty="0"/>
              <a:t>F</a:t>
            </a:r>
            <a:r>
              <a:rPr lang="en-US" altLang="zh-CN" sz="2800" baseline="-25000" dirty="0"/>
              <a:t>1</a:t>
            </a:r>
            <a:r>
              <a:rPr lang="zh-CN" altLang="zh-CN" sz="2800" dirty="0"/>
              <a:t>为</a:t>
            </a:r>
            <a:r>
              <a:rPr lang="en-US" altLang="zh-CN" sz="2800" dirty="0"/>
              <a:t>5 N</a:t>
            </a:r>
            <a:r>
              <a:rPr lang="zh-CN" altLang="zh-CN" sz="2800" dirty="0"/>
              <a:t>，下表面受到液体的压力</a:t>
            </a:r>
            <a:r>
              <a:rPr lang="en-US" altLang="zh-CN" sz="2800" i="1" dirty="0"/>
              <a:t>F</a:t>
            </a:r>
            <a:r>
              <a:rPr lang="en-US" altLang="zh-CN" sz="2800" baseline="-25000" dirty="0"/>
              <a:t>2</a:t>
            </a:r>
            <a:r>
              <a:rPr lang="zh-CN" altLang="zh-CN" sz="2800" dirty="0" smtClean="0"/>
              <a:t>为</a:t>
            </a:r>
            <a:endParaRPr lang="en-US" altLang="zh-CN" sz="2800" dirty="0" smtClean="0"/>
          </a:p>
          <a:p>
            <a:r>
              <a:rPr lang="en-US" altLang="zh-CN" sz="2800" dirty="0" smtClean="0"/>
              <a:t>13 </a:t>
            </a:r>
            <a:r>
              <a:rPr lang="en-US" altLang="zh-CN" sz="2800" dirty="0"/>
              <a:t>N</a:t>
            </a:r>
            <a:r>
              <a:rPr lang="zh-CN" altLang="zh-CN" sz="2800" dirty="0"/>
              <a:t>。下列说法错误的是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．正方体受到的浮力为</a:t>
            </a:r>
            <a:r>
              <a:rPr lang="en-US" altLang="zh-CN" sz="2800" dirty="0"/>
              <a:t>8 N</a:t>
            </a:r>
            <a:endParaRPr lang="zh-CN" altLang="zh-CN" sz="2800" dirty="0"/>
          </a:p>
          <a:p>
            <a:r>
              <a:rPr lang="en-US" altLang="zh-CN" sz="2800" dirty="0"/>
              <a:t>B</a:t>
            </a:r>
            <a:r>
              <a:rPr lang="zh-CN" altLang="zh-CN" sz="2800" dirty="0"/>
              <a:t>．液体的密度为</a:t>
            </a:r>
            <a:r>
              <a:rPr lang="en-US" altLang="zh-CN" sz="2800" dirty="0"/>
              <a:t>0.8×10</a:t>
            </a:r>
            <a:r>
              <a:rPr lang="en-US" altLang="zh-CN" sz="2800" baseline="30000" dirty="0"/>
              <a:t>3</a:t>
            </a:r>
            <a:r>
              <a:rPr lang="en-US" altLang="zh-CN" sz="2800" dirty="0"/>
              <a:t> kg/m</a:t>
            </a:r>
            <a:r>
              <a:rPr lang="en-US" altLang="zh-CN" sz="2800" baseline="30000" dirty="0"/>
              <a:t>3</a:t>
            </a:r>
            <a:endParaRPr lang="zh-CN" altLang="zh-CN" sz="2800" dirty="0"/>
          </a:p>
          <a:p>
            <a:r>
              <a:rPr lang="en-US" altLang="zh-CN" sz="2800" dirty="0"/>
              <a:t>C</a:t>
            </a:r>
            <a:r>
              <a:rPr lang="zh-CN" altLang="zh-CN" sz="2800" dirty="0"/>
              <a:t>．正方体上表面到液面的距离</a:t>
            </a:r>
            <a:r>
              <a:rPr lang="en-US" altLang="zh-CN" sz="2800" i="1" dirty="0"/>
              <a:t>h</a:t>
            </a:r>
            <a:r>
              <a:rPr lang="zh-CN" altLang="zh-CN" sz="2800" dirty="0"/>
              <a:t>＝</a:t>
            </a:r>
            <a:r>
              <a:rPr lang="en-US" altLang="zh-CN" sz="2800" dirty="0"/>
              <a:t>5 cm</a:t>
            </a:r>
            <a:endParaRPr lang="zh-CN" altLang="zh-CN" sz="2800" dirty="0"/>
          </a:p>
          <a:p>
            <a:r>
              <a:rPr lang="en-US" altLang="zh-CN" sz="2800" dirty="0"/>
              <a:t>D</a:t>
            </a:r>
            <a:r>
              <a:rPr lang="zh-CN" altLang="zh-CN" sz="2800" dirty="0"/>
              <a:t>．液体对物体下表面的压强为</a:t>
            </a:r>
            <a:r>
              <a:rPr lang="en-US" altLang="zh-CN" sz="2800" dirty="0"/>
              <a:t>1.3×10</a:t>
            </a:r>
            <a:r>
              <a:rPr lang="en-US" altLang="zh-CN" sz="2800" baseline="30000" dirty="0"/>
              <a:t>3</a:t>
            </a:r>
            <a:r>
              <a:rPr lang="en-US" altLang="zh-CN" sz="2800" dirty="0"/>
              <a:t> </a:t>
            </a:r>
            <a:endParaRPr lang="en-US" altLang="zh-CN" sz="2800" dirty="0" smtClean="0"/>
          </a:p>
          <a:p>
            <a:r>
              <a:rPr lang="en-US" altLang="zh-CN" sz="2800" dirty="0"/>
              <a:t> </a:t>
            </a:r>
            <a:r>
              <a:rPr lang="en-US" altLang="zh-CN" sz="2800" dirty="0" smtClean="0"/>
              <a:t>      Pa</a:t>
            </a:r>
            <a:endParaRPr lang="zh-CN" altLang="zh-CN" sz="2800" dirty="0"/>
          </a:p>
        </p:txBody>
      </p:sp>
      <p:sp>
        <p:nvSpPr>
          <p:cNvPr id="9" name="矩形 8"/>
          <p:cNvSpPr/>
          <p:nvPr/>
        </p:nvSpPr>
        <p:spPr>
          <a:xfrm>
            <a:off x="3479046" y="1844286"/>
            <a:ext cx="423514" cy="523220"/>
          </a:xfrm>
          <a:prstGeom prst="rect">
            <a:avLst/>
          </a:prstGeom>
        </p:spPr>
        <p:txBody>
          <a:bodyPr wrap="none">
            <a:spAutoFit/>
          </a:bodyPr>
          <a:lstStyle/>
          <a:p>
            <a:r>
              <a:rPr lang="en-US" altLang="zh-CN" sz="2800" b="1" dirty="0" smtClean="0">
                <a:solidFill>
                  <a:srgbClr val="FF0000"/>
                </a:solidFill>
                <a:latin typeface="Times New Roman" panose="02020603050405020304"/>
              </a:rPr>
              <a:t>B</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806035" y="3627684"/>
            <a:ext cx="2073944" cy="2886144"/>
          </a:xfrm>
          <a:prstGeom prst="rect">
            <a:avLst/>
          </a:prstGeom>
        </p:spPr>
      </p:pic>
      <p:sp>
        <p:nvSpPr>
          <p:cNvPr id="11" name="矩形 10"/>
          <p:cNvSpPr/>
          <p:nvPr/>
        </p:nvSpPr>
        <p:spPr>
          <a:xfrm>
            <a:off x="4555541" y="3944358"/>
            <a:ext cx="419346" cy="536202"/>
          </a:xfrm>
          <a:prstGeom prst="rect">
            <a:avLst/>
          </a:prstGeom>
        </p:spPr>
        <p:txBody>
          <a:bodyPr wrap="square">
            <a:spAutoFit/>
          </a:bodyPr>
          <a:lstStyle/>
          <a:p>
            <a:r>
              <a:rPr lang="en-US" altLang="zh-CN" sz="2800" b="1" dirty="0">
                <a:solidFill>
                  <a:srgbClr val="FF0000"/>
                </a:solidFill>
                <a:latin typeface="Times New Roman" panose="02020603050405020304"/>
              </a:rPr>
              <a:t>C</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5744" y="963617"/>
            <a:ext cx="8274779" cy="4832092"/>
          </a:xfrm>
          <a:prstGeom prst="rect">
            <a:avLst/>
          </a:prstGeom>
          <a:noFill/>
        </p:spPr>
        <p:txBody>
          <a:bodyPr wrap="square" lIns="0" rIns="0" rtlCol="0">
            <a:spAutoFit/>
          </a:bodyPr>
          <a:lstStyle/>
          <a:p>
            <a:pPr fontAlgn="auto"/>
            <a:r>
              <a:rPr lang="en-US" altLang="zh-CN" sz="2800" dirty="0" smtClean="0">
                <a:cs typeface="方正静蕾简体" panose="03000509000000000000" pitchFamily="65" charset="-122"/>
              </a:rPr>
              <a:t>7</a:t>
            </a:r>
            <a:r>
              <a:rPr lang="zh-CN" altLang="en-US" sz="2800" dirty="0" smtClean="0">
                <a:cs typeface="方正静蕾简体" panose="03000509000000000000" pitchFamily="65" charset="-122"/>
              </a:rPr>
              <a:t>．如图</a:t>
            </a:r>
            <a:r>
              <a:rPr lang="en-US" altLang="zh-CN" sz="2800" dirty="0" smtClean="0">
                <a:cs typeface="方正静蕾简体" panose="03000509000000000000" pitchFamily="65" charset="-122"/>
              </a:rPr>
              <a:t>8-11</a:t>
            </a:r>
            <a:r>
              <a:rPr lang="zh-CN" altLang="en-US" sz="2800" dirty="0" smtClean="0">
                <a:cs typeface="方正静蕾简体" panose="03000509000000000000" pitchFamily="65" charset="-122"/>
              </a:rPr>
              <a:t>所示，质量为</a:t>
            </a:r>
            <a:r>
              <a:rPr lang="en-US" altLang="zh-CN" sz="2800" dirty="0" smtClean="0">
                <a:cs typeface="方正静蕾简体" panose="03000509000000000000" pitchFamily="65" charset="-122"/>
              </a:rPr>
              <a:t>3×10</a:t>
            </a:r>
            <a:r>
              <a:rPr lang="en-US" altLang="zh-CN" sz="2800" baseline="30000" dirty="0" smtClean="0">
                <a:cs typeface="方正静蕾简体" panose="03000509000000000000" pitchFamily="65" charset="-122"/>
              </a:rPr>
              <a:t>4</a:t>
            </a:r>
            <a:r>
              <a:rPr lang="en-US" altLang="zh-CN" sz="2800" dirty="0" smtClean="0">
                <a:cs typeface="方正静蕾简体" panose="03000509000000000000" pitchFamily="65" charset="-122"/>
              </a:rPr>
              <a:t> kg</a:t>
            </a:r>
            <a:r>
              <a:rPr lang="zh-CN" altLang="en-US" sz="2800" dirty="0" smtClean="0">
                <a:cs typeface="方正静蕾简体" panose="03000509000000000000" pitchFamily="65" charset="-122"/>
              </a:rPr>
              <a:t>的鲸静止在海里，</a:t>
            </a:r>
            <a:r>
              <a:rPr lang="en-US" altLang="zh-CN" sz="2800" i="1" dirty="0" smtClean="0">
                <a:cs typeface="方正静蕾简体" panose="03000509000000000000" pitchFamily="65" charset="-122"/>
              </a:rPr>
              <a:t>g</a:t>
            </a:r>
            <a:r>
              <a:rPr lang="zh-CN" altLang="en-US" sz="2800" dirty="0" smtClean="0">
                <a:cs typeface="方正静蕾简体" panose="03000509000000000000" pitchFamily="65" charset="-122"/>
              </a:rPr>
              <a:t>取</a:t>
            </a:r>
            <a:r>
              <a:rPr lang="en-US" altLang="zh-CN" sz="2800" dirty="0" smtClean="0">
                <a:cs typeface="方正静蕾简体" panose="03000509000000000000" pitchFamily="65" charset="-122"/>
              </a:rPr>
              <a:t>10 N/kg</a:t>
            </a:r>
            <a:r>
              <a:rPr lang="zh-CN" altLang="en-US" sz="2800" dirty="0" smtClean="0">
                <a:cs typeface="方正静蕾简体" panose="03000509000000000000" pitchFamily="65" charset="-122"/>
              </a:rPr>
              <a:t>，海水的密度不变。</a:t>
            </a:r>
          </a:p>
          <a:p>
            <a:pPr fontAlgn="auto"/>
            <a:endParaRPr lang="en-US" altLang="zh-CN" sz="2800" dirty="0" smtClean="0">
              <a:cs typeface="方正静蕾简体" panose="03000509000000000000" pitchFamily="65" charset="-122"/>
            </a:endParaRPr>
          </a:p>
          <a:p>
            <a:pPr fontAlgn="auto"/>
            <a:endParaRPr lang="en-US" altLang="zh-CN" sz="2800" dirty="0" smtClean="0">
              <a:cs typeface="方正静蕾简体" panose="03000509000000000000" pitchFamily="65" charset="-122"/>
            </a:endParaRPr>
          </a:p>
          <a:p>
            <a:pPr fontAlgn="auto"/>
            <a:endParaRPr lang="en-US" altLang="zh-CN" sz="2800" dirty="0" smtClean="0">
              <a:cs typeface="方正静蕾简体" panose="03000509000000000000" pitchFamily="65" charset="-122"/>
            </a:endParaRPr>
          </a:p>
          <a:p>
            <a:pPr fontAlgn="auto"/>
            <a:endParaRPr lang="en-US" altLang="zh-CN" sz="2800" dirty="0" smtClean="0">
              <a:cs typeface="方正静蕾简体" panose="03000509000000000000" pitchFamily="65" charset="-122"/>
            </a:endParaRPr>
          </a:p>
          <a:p>
            <a:pPr fontAlgn="auto"/>
            <a:endParaRPr lang="en-US" altLang="zh-CN" sz="2800" dirty="0" smtClean="0">
              <a:cs typeface="方正静蕾简体" panose="03000509000000000000" pitchFamily="65" charset="-122"/>
            </a:endParaRPr>
          </a:p>
          <a:p>
            <a:pPr fontAlgn="auto"/>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）在方框内画出此时鲸的受力示意图（以点代替鲸）。</a:t>
            </a:r>
          </a:p>
          <a:p>
            <a:pPr fontAlgn="auto"/>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2</a:t>
            </a:r>
            <a:r>
              <a:rPr lang="zh-CN" altLang="en-US" sz="2800" dirty="0" smtClean="0">
                <a:cs typeface="方正静蕾简体" panose="03000509000000000000" pitchFamily="65" charset="-122"/>
              </a:rPr>
              <a:t>）求此时鲸受到的浮力大小。</a:t>
            </a:r>
          </a:p>
          <a:p>
            <a:pPr fontAlgn="auto"/>
            <a:endParaRPr lang="zh-CN" altLang="en-US" sz="2800" dirty="0">
              <a:cs typeface="方正静蕾简体" panose="03000509000000000000" pitchFamily="65" charset="-122"/>
            </a:endParaRPr>
          </a:p>
        </p:txBody>
      </p:sp>
      <p:grpSp>
        <p:nvGrpSpPr>
          <p:cNvPr id="17" name="组合 16"/>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6" name="矩形 2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911097" y="1805648"/>
            <a:ext cx="4562856" cy="1965711"/>
          </a:xfrm>
          <a:prstGeom prst="rect">
            <a:avLst/>
          </a:prstGeom>
        </p:spPr>
      </p:pic>
      <p:grpSp>
        <p:nvGrpSpPr>
          <p:cNvPr id="27" name="组合 26"/>
          <p:cNvGrpSpPr/>
          <p:nvPr/>
        </p:nvGrpSpPr>
        <p:grpSpPr>
          <a:xfrm>
            <a:off x="5640171" y="1805648"/>
            <a:ext cx="495454" cy="1799963"/>
            <a:chOff x="6060794" y="2344993"/>
            <a:chExt cx="684135" cy="2082617"/>
          </a:xfrm>
        </p:grpSpPr>
        <p:cxnSp>
          <p:nvCxnSpPr>
            <p:cNvPr id="28" name="直接箭头连接符 27"/>
            <p:cNvCxnSpPr/>
            <p:nvPr/>
          </p:nvCxnSpPr>
          <p:spPr>
            <a:xfrm rot="5400000" flipH="1" flipV="1">
              <a:off x="5625715" y="2883313"/>
              <a:ext cx="870952" cy="7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rot="5400000">
              <a:off x="5616680" y="3813255"/>
              <a:ext cx="893938" cy="41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p:nvPr/>
          </p:nvSpPr>
          <p:spPr>
            <a:xfrm>
              <a:off x="6164825" y="2344993"/>
              <a:ext cx="545689" cy="676604"/>
            </a:xfrm>
            <a:prstGeom prst="rect">
              <a:avLst/>
            </a:prstGeom>
            <a:noFill/>
          </p:spPr>
          <p:txBody>
            <a:bodyPr wrap="square" rtlCol="0">
              <a:spAutoFit/>
            </a:bodyPr>
            <a:lstStyle/>
            <a:p>
              <a:r>
                <a:rPr lang="en-US" altLang="zh-CN" sz="3200" b="1" i="1" dirty="0" smtClean="0">
                  <a:solidFill>
                    <a:srgbClr val="FF0000"/>
                  </a:solidFill>
                </a:rPr>
                <a:t>F</a:t>
              </a:r>
              <a:endParaRPr lang="zh-CN" altLang="en-US" sz="3200" b="1" i="1" dirty="0">
                <a:solidFill>
                  <a:srgbClr val="FF0000"/>
                </a:solidFill>
              </a:endParaRPr>
            </a:p>
          </p:txBody>
        </p:sp>
        <p:sp>
          <p:nvSpPr>
            <p:cNvPr id="31" name="TextBox 21"/>
            <p:cNvSpPr txBox="1"/>
            <p:nvPr/>
          </p:nvSpPr>
          <p:spPr>
            <a:xfrm>
              <a:off x="6199240" y="3751006"/>
              <a:ext cx="545689" cy="676604"/>
            </a:xfrm>
            <a:prstGeom prst="rect">
              <a:avLst/>
            </a:prstGeom>
            <a:noFill/>
          </p:spPr>
          <p:txBody>
            <a:bodyPr wrap="square" rtlCol="0">
              <a:spAutoFit/>
            </a:bodyPr>
            <a:lstStyle/>
            <a:p>
              <a:r>
                <a:rPr lang="en-US" altLang="zh-CN" sz="3200" b="1" i="1" dirty="0" smtClean="0">
                  <a:solidFill>
                    <a:srgbClr val="FF0000"/>
                  </a:solidFill>
                </a:rPr>
                <a:t>G</a:t>
              </a:r>
              <a:endParaRPr lang="zh-CN" altLang="en-US" sz="3200" b="1" i="1" dirty="0">
                <a:solidFill>
                  <a:srgbClr val="FF0000"/>
                </a:solidFill>
              </a:endParaRPr>
            </a:p>
          </p:txBody>
        </p:sp>
      </p:grpSp>
      <p:sp>
        <p:nvSpPr>
          <p:cNvPr id="32" name="矩形 31"/>
          <p:cNvSpPr/>
          <p:nvPr/>
        </p:nvSpPr>
        <p:spPr>
          <a:xfrm>
            <a:off x="748679" y="5658260"/>
            <a:ext cx="7420633" cy="547201"/>
          </a:xfrm>
          <a:prstGeom prst="rect">
            <a:avLst/>
          </a:prstGeom>
        </p:spPr>
        <p:txBody>
          <a:bodyPr wrap="square">
            <a:spAutoFit/>
          </a:bodyPr>
          <a:lstStyle/>
          <a:p>
            <a:pPr fontAlgn="auto">
              <a:lnSpc>
                <a:spcPts val="3860"/>
              </a:lnSpc>
            </a:pPr>
            <a:r>
              <a:rPr lang="en-US" altLang="zh-CN" sz="2800" i="1" dirty="0">
                <a:solidFill>
                  <a:srgbClr val="FF0000"/>
                </a:solidFill>
              </a:rPr>
              <a:t>F</a:t>
            </a:r>
            <a:r>
              <a:rPr lang="zh-CN" altLang="zh-CN" sz="2800" baseline="-25000" dirty="0">
                <a:solidFill>
                  <a:srgbClr val="FF0000"/>
                </a:solidFill>
              </a:rPr>
              <a:t>浮</a:t>
            </a:r>
            <a:r>
              <a:rPr lang="zh-CN" altLang="zh-CN" sz="2800" dirty="0">
                <a:solidFill>
                  <a:srgbClr val="FF0000"/>
                </a:solidFill>
              </a:rPr>
              <a:t>＝</a:t>
            </a:r>
            <a:r>
              <a:rPr lang="en-US" altLang="zh-CN" sz="2800" i="1" dirty="0">
                <a:solidFill>
                  <a:srgbClr val="FF0000"/>
                </a:solidFill>
              </a:rPr>
              <a:t>G</a:t>
            </a:r>
            <a:r>
              <a:rPr lang="zh-CN" altLang="zh-CN" sz="2800" dirty="0">
                <a:solidFill>
                  <a:srgbClr val="FF0000"/>
                </a:solidFill>
              </a:rPr>
              <a:t>＝</a:t>
            </a:r>
            <a:r>
              <a:rPr lang="en-US" altLang="zh-CN" sz="2800" i="1" dirty="0">
                <a:solidFill>
                  <a:srgbClr val="FF0000"/>
                </a:solidFill>
              </a:rPr>
              <a:t>mg</a:t>
            </a:r>
            <a:r>
              <a:rPr lang="zh-CN" altLang="zh-CN" sz="2800" dirty="0">
                <a:solidFill>
                  <a:srgbClr val="FF0000"/>
                </a:solidFill>
              </a:rPr>
              <a:t>＝</a:t>
            </a:r>
            <a:r>
              <a:rPr lang="en-US" altLang="zh-CN" sz="2800" dirty="0">
                <a:solidFill>
                  <a:srgbClr val="FF0000"/>
                </a:solidFill>
              </a:rPr>
              <a:t>3×10</a:t>
            </a:r>
            <a:r>
              <a:rPr lang="en-US" altLang="zh-CN" sz="2800" baseline="30000" dirty="0">
                <a:solidFill>
                  <a:srgbClr val="FF0000"/>
                </a:solidFill>
              </a:rPr>
              <a:t>4</a:t>
            </a:r>
            <a:r>
              <a:rPr lang="en-US" altLang="zh-CN" sz="2800" dirty="0">
                <a:solidFill>
                  <a:srgbClr val="FF0000"/>
                </a:solidFill>
              </a:rPr>
              <a:t> kg</a:t>
            </a:r>
            <a:r>
              <a:rPr lang="zh-CN" altLang="zh-CN" sz="2800" dirty="0">
                <a:solidFill>
                  <a:srgbClr val="FF0000"/>
                </a:solidFill>
              </a:rPr>
              <a:t>×</a:t>
            </a:r>
            <a:r>
              <a:rPr lang="en-US" altLang="zh-CN" sz="2800" dirty="0">
                <a:solidFill>
                  <a:srgbClr val="FF0000"/>
                </a:solidFill>
              </a:rPr>
              <a:t>10 N/kg</a:t>
            </a:r>
            <a:r>
              <a:rPr lang="zh-CN" altLang="zh-CN" sz="2800" dirty="0">
                <a:solidFill>
                  <a:srgbClr val="FF0000"/>
                </a:solidFill>
              </a:rPr>
              <a:t>＝</a:t>
            </a:r>
            <a:r>
              <a:rPr lang="en-US" altLang="zh-CN" sz="2800" dirty="0">
                <a:solidFill>
                  <a:srgbClr val="FF0000"/>
                </a:solidFill>
              </a:rPr>
              <a:t>3×10</a:t>
            </a:r>
            <a:r>
              <a:rPr lang="en-US" altLang="zh-CN" sz="2800" baseline="30000" dirty="0">
                <a:solidFill>
                  <a:srgbClr val="FF0000"/>
                </a:solidFill>
              </a:rPr>
              <a:t>5</a:t>
            </a:r>
            <a:r>
              <a:rPr lang="en-US" altLang="zh-CN" sz="2800" dirty="0">
                <a:solidFill>
                  <a:srgbClr val="FF0000"/>
                </a:solidFill>
              </a:rPr>
              <a:t> N</a:t>
            </a:r>
            <a:endParaRPr lang="en-US" altLang="zh-CN" sz="2800" dirty="0" smtClean="0">
              <a:solidFill>
                <a:srgbClr val="FF0000"/>
              </a:solidFill>
              <a:latin typeface="宋体" panose="02010600030101010101" pitchFamily="2" charset="-122"/>
              <a:cs typeface="方正静蕾简体" panose="03000509000000000000" pitchFamily="65" charset="-122"/>
            </a:endParaRPr>
          </a:p>
        </p:txBody>
      </p:sp>
      <p:sp>
        <p:nvSpPr>
          <p:cNvPr id="33" name="文本框 16"/>
          <p:cNvSpPr txBox="1"/>
          <p:nvPr/>
        </p:nvSpPr>
        <p:spPr>
          <a:xfrm>
            <a:off x="239405" y="3813849"/>
            <a:ext cx="8745856" cy="3028714"/>
          </a:xfrm>
          <a:prstGeom prst="rect">
            <a:avLst/>
          </a:prstGeom>
          <a:solidFill>
            <a:schemeClr val="bg1"/>
          </a:solidFill>
        </p:spPr>
        <p:txBody>
          <a:bodyPr wrap="square" rtlCol="0">
            <a:spAutoFit/>
          </a:bodyPr>
          <a:lstStyle/>
          <a:p>
            <a:pPr fontAlgn="auto">
              <a:lnSpc>
                <a:spcPts val="3860"/>
              </a:lnSpc>
            </a:pPr>
            <a:r>
              <a:rPr lang="zh-CN" altLang="en-US" sz="2800" dirty="0">
                <a:latin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）鲸在下潜过程中，海水的压力会让鲸的胸腔塌陷，使鲸的体积逐渐变小。分析鲸在下潜过程中受浮力的变化</a:t>
            </a:r>
            <a:r>
              <a:rPr lang="zh-CN" altLang="en-US" sz="2800" dirty="0" smtClean="0">
                <a:latin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800" dirty="0">
              <a:latin typeface="宋体" panose="02010600030101010101" pitchFamily="2" charset="-122"/>
              <a:cs typeface="方正静蕾简体" panose="03000509000000000000" pitchFamily="65" charset="-122"/>
            </a:endParaRPr>
          </a:p>
          <a:p>
            <a:pPr fontAlgn="auto">
              <a:lnSpc>
                <a:spcPts val="3860"/>
              </a:lnSpc>
            </a:pP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endParaRPr lang="zh-CN" altLang="en-US" sz="2800" dirty="0">
              <a:latin typeface="宋体" panose="02010600030101010101" pitchFamily="2" charset="-122"/>
              <a:cs typeface="方正静蕾简体" panose="03000509000000000000" pitchFamily="65" charset="-122"/>
            </a:endParaRPr>
          </a:p>
        </p:txBody>
      </p:sp>
      <p:sp>
        <p:nvSpPr>
          <p:cNvPr id="34" name="矩形 33"/>
          <p:cNvSpPr/>
          <p:nvPr/>
        </p:nvSpPr>
        <p:spPr>
          <a:xfrm>
            <a:off x="884297" y="5270703"/>
            <a:ext cx="7420633" cy="1092607"/>
          </a:xfrm>
          <a:prstGeom prst="rect">
            <a:avLst/>
          </a:prstGeom>
        </p:spPr>
        <p:txBody>
          <a:bodyPr wrap="square">
            <a:spAutoFit/>
          </a:bodyPr>
          <a:lstStyle/>
          <a:p>
            <a:pPr fontAlgn="auto">
              <a:lnSpc>
                <a:spcPts val="3860"/>
              </a:lnSpc>
            </a:pPr>
            <a:r>
              <a:rPr lang="zh-CN" altLang="en-US" sz="2800" b="1" dirty="0" smtClean="0">
                <a:solidFill>
                  <a:srgbClr val="FF0000"/>
                </a:solidFill>
                <a:ea typeface="楷体" panose="02010609060101010101" pitchFamily="49" charset="-122"/>
                <a:cs typeface="方正静蕾简体" panose="03000509000000000000" pitchFamily="65" charset="-122"/>
              </a:rPr>
              <a:t>由</a:t>
            </a:r>
            <a:r>
              <a:rPr lang="en-US" altLang="zh-CN" sz="2800" b="1" dirty="0" smtClean="0">
                <a:solidFill>
                  <a:srgbClr val="FF0000"/>
                </a:solidFill>
                <a:ea typeface="楷体" panose="02010609060101010101" pitchFamily="49" charset="-122"/>
                <a:cs typeface="方正静蕾简体" panose="03000509000000000000" pitchFamily="65" charset="-122"/>
              </a:rPr>
              <a:t>F</a:t>
            </a:r>
            <a:r>
              <a:rPr lang="zh-CN" altLang="en-US" sz="2800" b="1" baseline="-25000" dirty="0" smtClean="0">
                <a:solidFill>
                  <a:srgbClr val="FF0000"/>
                </a:solidFill>
                <a:ea typeface="楷体" panose="02010609060101010101" pitchFamily="49" charset="-122"/>
                <a:cs typeface="方正静蕾简体" panose="03000509000000000000" pitchFamily="65" charset="-122"/>
              </a:rPr>
              <a:t>浮</a:t>
            </a:r>
            <a:r>
              <a:rPr lang="en-US" altLang="zh-CN" sz="2800" b="1" dirty="0" smtClean="0">
                <a:solidFill>
                  <a:srgbClr val="FF0000"/>
                </a:solidFill>
                <a:ea typeface="楷体" panose="02010609060101010101" pitchFamily="49" charset="-122"/>
                <a:cs typeface="方正静蕾简体" panose="03000509000000000000" pitchFamily="65" charset="-122"/>
              </a:rPr>
              <a:t>=</a:t>
            </a:r>
            <a:r>
              <a:rPr lang="en-US" altLang="zh-CN" sz="2800" b="1" i="1" dirty="0" smtClean="0">
                <a:solidFill>
                  <a:srgbClr val="FF0000"/>
                </a:solidFill>
                <a:ea typeface="楷体" panose="02010609060101010101" pitchFamily="49" charset="-122"/>
                <a:cs typeface="方正静蕾简体" panose="03000509000000000000" pitchFamily="65" charset="-122"/>
              </a:rPr>
              <a:t>ρ</a:t>
            </a:r>
            <a:r>
              <a:rPr lang="zh-CN" altLang="en-US" sz="2800" b="1" baseline="-25000" dirty="0" smtClean="0">
                <a:solidFill>
                  <a:srgbClr val="FF0000"/>
                </a:solidFill>
                <a:ea typeface="楷体" panose="02010609060101010101" pitchFamily="49" charset="-122"/>
                <a:cs typeface="方正静蕾简体" panose="03000509000000000000" pitchFamily="65" charset="-122"/>
              </a:rPr>
              <a:t>液</a:t>
            </a:r>
            <a:r>
              <a:rPr lang="en-US" altLang="zh-CN" sz="2800" b="1" i="1" dirty="0" err="1" smtClean="0">
                <a:solidFill>
                  <a:srgbClr val="FF0000"/>
                </a:solidFill>
                <a:ea typeface="楷体" panose="02010609060101010101" pitchFamily="49" charset="-122"/>
                <a:cs typeface="方正静蕾简体" panose="03000509000000000000" pitchFamily="65" charset="-122"/>
              </a:rPr>
              <a:t>gV</a:t>
            </a:r>
            <a:r>
              <a:rPr lang="zh-CN" altLang="en-US" sz="2800" b="1" baseline="-25000" dirty="0" smtClean="0">
                <a:solidFill>
                  <a:srgbClr val="FF0000"/>
                </a:solidFill>
                <a:ea typeface="楷体" panose="02010609060101010101" pitchFamily="49" charset="-122"/>
                <a:cs typeface="方正静蕾简体" panose="03000509000000000000" pitchFamily="65" charset="-122"/>
              </a:rPr>
              <a:t>排</a:t>
            </a:r>
            <a:r>
              <a:rPr lang="zh-CN" altLang="en-US" sz="2800" b="1" dirty="0" smtClean="0">
                <a:solidFill>
                  <a:srgbClr val="FF0000"/>
                </a:solidFill>
                <a:ea typeface="楷体" panose="02010609060101010101" pitchFamily="49" charset="-122"/>
                <a:cs typeface="方正静蕾简体" panose="03000509000000000000" pitchFamily="65" charset="-122"/>
              </a:rPr>
              <a:t>得，鲸在下潜过程中，</a:t>
            </a:r>
            <a:r>
              <a:rPr lang="en-US" altLang="zh-CN" sz="2800" b="1" i="1" dirty="0" smtClean="0">
                <a:solidFill>
                  <a:srgbClr val="FF0000"/>
                </a:solidFill>
                <a:ea typeface="楷体" panose="02010609060101010101" pitchFamily="49" charset="-122"/>
                <a:cs typeface="方正静蕾简体" panose="03000509000000000000" pitchFamily="65" charset="-122"/>
              </a:rPr>
              <a:t>ρ</a:t>
            </a:r>
            <a:r>
              <a:rPr lang="zh-CN" altLang="en-US" sz="2800" b="1" baseline="-25000" dirty="0" smtClean="0">
                <a:solidFill>
                  <a:srgbClr val="FF0000"/>
                </a:solidFill>
                <a:ea typeface="楷体" panose="02010609060101010101" pitchFamily="49" charset="-122"/>
                <a:cs typeface="方正静蕾简体" panose="03000509000000000000" pitchFamily="65" charset="-122"/>
              </a:rPr>
              <a:t>液</a:t>
            </a:r>
            <a:r>
              <a:rPr lang="zh-CN" altLang="en-US" sz="2800" b="1" dirty="0" smtClean="0">
                <a:solidFill>
                  <a:srgbClr val="FF0000"/>
                </a:solidFill>
                <a:ea typeface="楷体" panose="02010609060101010101" pitchFamily="49" charset="-122"/>
                <a:cs typeface="方正静蕾简体" panose="03000509000000000000" pitchFamily="65" charset="-122"/>
              </a:rPr>
              <a:t>不变，</a:t>
            </a:r>
            <a:r>
              <a:rPr lang="en-US" altLang="zh-CN" sz="2800" b="1" i="1" dirty="0" smtClean="0">
                <a:solidFill>
                  <a:srgbClr val="FF0000"/>
                </a:solidFill>
                <a:ea typeface="楷体" panose="02010609060101010101" pitchFamily="49" charset="-122"/>
                <a:cs typeface="方正静蕾简体" panose="03000509000000000000" pitchFamily="65" charset="-122"/>
              </a:rPr>
              <a:t>V</a:t>
            </a:r>
            <a:r>
              <a:rPr lang="zh-CN" altLang="en-US" sz="2800" b="1" baseline="-25000" dirty="0" smtClean="0">
                <a:solidFill>
                  <a:srgbClr val="FF0000"/>
                </a:solidFill>
                <a:ea typeface="楷体" panose="02010609060101010101" pitchFamily="49" charset="-122"/>
                <a:cs typeface="方正静蕾简体" panose="03000509000000000000" pitchFamily="65" charset="-122"/>
              </a:rPr>
              <a:t>排</a:t>
            </a:r>
            <a:r>
              <a:rPr lang="en-US" altLang="zh-CN" sz="2800" b="1" dirty="0" smtClean="0">
                <a:solidFill>
                  <a:srgbClr val="FF0000"/>
                </a:solidFill>
                <a:ea typeface="楷体" panose="02010609060101010101" pitchFamily="49" charset="-122"/>
                <a:cs typeface="方正静蕾简体" panose="03000509000000000000" pitchFamily="65" charset="-122"/>
              </a:rPr>
              <a:t>=</a:t>
            </a:r>
            <a:r>
              <a:rPr lang="en-US" altLang="zh-CN" sz="2800" b="1" i="1" dirty="0" smtClean="0">
                <a:solidFill>
                  <a:srgbClr val="FF0000"/>
                </a:solidFill>
                <a:ea typeface="楷体" panose="02010609060101010101" pitchFamily="49" charset="-122"/>
                <a:cs typeface="方正静蕾简体" panose="03000509000000000000" pitchFamily="65" charset="-122"/>
              </a:rPr>
              <a:t>V</a:t>
            </a:r>
            <a:r>
              <a:rPr lang="zh-CN" altLang="en-US" sz="2800" b="1" baseline="-25000" dirty="0" smtClean="0">
                <a:solidFill>
                  <a:srgbClr val="FF0000"/>
                </a:solidFill>
                <a:ea typeface="楷体" panose="02010609060101010101" pitchFamily="49" charset="-122"/>
                <a:cs typeface="方正静蕾简体" panose="03000509000000000000" pitchFamily="65" charset="-122"/>
              </a:rPr>
              <a:t>物</a:t>
            </a:r>
            <a:r>
              <a:rPr lang="zh-CN" altLang="en-US" sz="2800" b="1" dirty="0" smtClean="0">
                <a:solidFill>
                  <a:srgbClr val="FF0000"/>
                </a:solidFill>
                <a:ea typeface="楷体" panose="02010609060101010101" pitchFamily="49" charset="-122"/>
                <a:cs typeface="方正静蕾简体" panose="03000509000000000000" pitchFamily="65" charset="-122"/>
              </a:rPr>
              <a:t>，且不断减小，所以浮力不断减小</a:t>
            </a:r>
            <a:r>
              <a:rPr lang="zh-CN" altLang="en-US" sz="2800" dirty="0" smtClean="0">
                <a:cs typeface="方正静蕾简体" panose="03000509000000000000" pitchFamily="65" charset="-122"/>
              </a:rPr>
              <a:t>。</a:t>
            </a:r>
            <a:endParaRPr lang="en-US" altLang="zh-CN" sz="2800" dirty="0" smtClean="0">
              <a:cs typeface="方正静蕾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21285" y="1371600"/>
            <a:ext cx="8894445" cy="5760551"/>
          </a:xfrm>
          <a:prstGeom prst="rect">
            <a:avLst/>
          </a:prstGeom>
          <a:noFill/>
        </p:spPr>
        <p:txBody>
          <a:bodyPr wrap="square" lIns="0" rIns="0" rtlCol="0">
            <a:spAutoFit/>
          </a:bodyPr>
          <a:lstStyle/>
          <a:p>
            <a:pPr fontAlgn="auto">
              <a:lnSpc>
                <a:spcPts val="33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．浮力</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）浸在液体（或气体）中的物体受到向上的力，这</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个力叫做浮力。（方向</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影响浮力大小相关因素：浸在液体中的物体受到</a:t>
            </a:r>
          </a:p>
          <a:p>
            <a:pPr fontAlgn="auto">
              <a:lnSpc>
                <a:spcPts val="33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的浮力大小，跟</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物体</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有关</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跟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zh-CN" altLang="en-US" sz="2800" dirty="0" smtClean="0">
                <a:solidFill>
                  <a:schemeClr val="tx1"/>
                </a:solidFill>
                <a:uFillTx/>
                <a:latin typeface="宋体" panose="02010600030101010101" pitchFamily="2" charset="-122"/>
                <a:ea typeface="宋体" panose="02010600030101010101" pitchFamily="2" charset="-122"/>
                <a:cs typeface="方正静蕾简体" panose="03000509000000000000" pitchFamily="65" charset="-122"/>
              </a:rPr>
              <a:t>   </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有关</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；全部浸没在同种液体中的物体所</a:t>
            </a:r>
          </a:p>
          <a:p>
            <a:pPr fontAlgn="auto">
              <a:lnSpc>
                <a:spcPts val="3360"/>
              </a:lnSpc>
            </a:pPr>
            <a:r>
              <a:rPr lang="zh-CN" altLang="en-US" sz="2800" dirty="0">
                <a:latin typeface="+mn-ea"/>
                <a:cs typeface="方正静蕾简体" panose="03000509000000000000" pitchFamily="65" charset="-122"/>
              </a:rPr>
              <a:t>   受浮力则跟物体浸入液体中</a:t>
            </a:r>
            <a:r>
              <a:rPr lang="zh-CN" altLang="en-US" sz="2800" dirty="0" smtClean="0">
                <a:latin typeface="+mn-ea"/>
                <a:cs typeface="方正静蕾简体" panose="03000509000000000000" pitchFamily="65" charset="-122"/>
              </a:rPr>
              <a:t>的</a:t>
            </a:r>
            <a:r>
              <a:rPr lang="zh-CN" altLang="en-US" sz="2800" u="sng" dirty="0" smtClean="0">
                <a:latin typeface="+mn-ea"/>
                <a:cs typeface="方正静蕾简体" panose="03000509000000000000" pitchFamily="65" charset="-122"/>
              </a:rPr>
              <a:t>     </a:t>
            </a:r>
            <a:r>
              <a:rPr lang="zh-CN" altLang="en-US" sz="2800" dirty="0" smtClean="0">
                <a:latin typeface="+mn-ea"/>
                <a:cs typeface="方正静蕾简体" panose="03000509000000000000" pitchFamily="65" charset="-122"/>
              </a:rPr>
              <a:t>无关。</a:t>
            </a:r>
            <a:endParaRPr lang="en-US" altLang="zh-CN" sz="2800" dirty="0" smtClean="0">
              <a:latin typeface="+mn-ea"/>
              <a:cs typeface="方正静蕾简体" panose="03000509000000000000" pitchFamily="65" charset="-122"/>
            </a:endParaRPr>
          </a:p>
          <a:p>
            <a:pPr fontAlgn="auto">
              <a:lnSpc>
                <a:spcPts val="3360"/>
              </a:lnSpc>
            </a:pPr>
            <a:r>
              <a:rPr lang="zh-CN" altLang="en-US" sz="2800" dirty="0" smtClean="0">
                <a:latin typeface="+mn-ea"/>
              </a:rPr>
              <a:t>   （</a:t>
            </a:r>
            <a:r>
              <a:rPr lang="en-US" altLang="zh-CN" sz="2800" dirty="0" smtClean="0">
                <a:latin typeface="+mn-ea"/>
              </a:rPr>
              <a:t>3</a:t>
            </a:r>
            <a:r>
              <a:rPr lang="zh-CN" altLang="en-US" sz="2800" dirty="0" smtClean="0">
                <a:latin typeface="+mn-ea"/>
              </a:rPr>
              <a:t>）</a:t>
            </a:r>
            <a:r>
              <a:rPr lang="zh-CN" altLang="zh-CN" sz="2800" dirty="0" smtClean="0"/>
              <a:t>浸</a:t>
            </a:r>
            <a:r>
              <a:rPr lang="zh-CN" altLang="zh-CN" sz="2800" dirty="0"/>
              <a:t>在液体中物体不一定都受到浮力，当物体</a:t>
            </a:r>
            <a:r>
              <a:rPr lang="zh-CN" altLang="zh-CN" sz="2800" dirty="0" smtClean="0"/>
              <a:t>底部</a:t>
            </a:r>
            <a:endParaRPr lang="en-US" altLang="zh-CN" sz="2800" dirty="0" smtClean="0"/>
          </a:p>
          <a:p>
            <a:pPr fontAlgn="auto">
              <a:lnSpc>
                <a:spcPts val="3360"/>
              </a:lnSpc>
            </a:pPr>
            <a:r>
              <a:rPr lang="en-US" altLang="zh-CN" sz="2800" dirty="0"/>
              <a:t> </a:t>
            </a:r>
            <a:r>
              <a:rPr lang="en-US" altLang="zh-CN" sz="2800" dirty="0" smtClean="0"/>
              <a:t>      </a:t>
            </a:r>
            <a:r>
              <a:rPr lang="zh-CN" altLang="zh-CN" sz="2800" dirty="0" smtClean="0"/>
              <a:t>与</a:t>
            </a:r>
            <a:r>
              <a:rPr lang="zh-CN" altLang="zh-CN" sz="2800" dirty="0"/>
              <a:t>容器底</a:t>
            </a:r>
            <a:r>
              <a:rPr lang="en-US" altLang="zh-CN" sz="2800" dirty="0"/>
              <a:t>__________</a:t>
            </a:r>
            <a:r>
              <a:rPr lang="zh-CN" altLang="zh-CN" sz="2800" dirty="0"/>
              <a:t>时，此时物体</a:t>
            </a:r>
            <a:r>
              <a:rPr lang="en-US" altLang="zh-CN" sz="2800" dirty="0"/>
              <a:t>__________</a:t>
            </a:r>
            <a:r>
              <a:rPr lang="zh-CN" altLang="zh-CN" sz="2800" dirty="0"/>
              <a:t>浮力。</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fontAlgn="auto">
              <a:lnSpc>
                <a:spcPts val="33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．阿基米德原理</a:t>
            </a:r>
            <a:r>
              <a:rPr lang="zh-CN" altLang="en-US" sz="2800" dirty="0">
                <a:latin typeface="宋体" panose="02010600030101010101" pitchFamily="2" charset="-122"/>
                <a:cs typeface="方正静蕾简体" panose="03000509000000000000" pitchFamily="65" charset="-122"/>
              </a:rPr>
              <a:t>：浸在液体中的物体受到向上</a:t>
            </a:r>
          </a:p>
          <a:p>
            <a:pPr fontAlgn="auto">
              <a:lnSpc>
                <a:spcPts val="3360"/>
              </a:lnSpc>
            </a:pPr>
            <a:r>
              <a:rPr lang="zh-CN" altLang="en-US" sz="2800" dirty="0">
                <a:latin typeface="宋体" panose="02010600030101010101" pitchFamily="2" charset="-122"/>
                <a:cs typeface="方正静蕾简体" panose="03000509000000000000" pitchFamily="65" charset="-122"/>
              </a:rPr>
              <a:t>   的浮力，浮力的大小等于</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p>
          <a:p>
            <a:pPr fontAlgn="auto">
              <a:lnSpc>
                <a:spcPts val="3360"/>
              </a:lnSpc>
            </a:pPr>
            <a:r>
              <a:rPr lang="zh-CN" altLang="en-US" sz="2800" dirty="0">
                <a:latin typeface="宋体" panose="02010600030101010101" pitchFamily="2" charset="-122"/>
                <a:cs typeface="方正静蕾简体" panose="03000509000000000000" pitchFamily="65" charset="-122"/>
              </a:rPr>
              <a:t>   公式：</a:t>
            </a:r>
            <a:r>
              <a:rPr lang="zh-CN" altLang="en-US" sz="2800" u="sng" dirty="0">
                <a:latin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cs typeface="方正静蕾简体" panose="03000509000000000000" pitchFamily="65" charset="-122"/>
              </a:rPr>
              <a:t>。</a:t>
            </a:r>
          </a:p>
          <a:p>
            <a:pPr fontAlgn="auto">
              <a:lnSpc>
                <a:spcPts val="3360"/>
              </a:lnSpc>
            </a:pP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TextBox 16"/>
          <p:cNvSpPr txBox="1"/>
          <p:nvPr/>
        </p:nvSpPr>
        <p:spPr>
          <a:xfrm>
            <a:off x="4466619" y="2175488"/>
            <a:ext cx="1702486"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竖直向上</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9" name="TextBox 18"/>
          <p:cNvSpPr txBox="1"/>
          <p:nvPr/>
        </p:nvSpPr>
        <p:spPr>
          <a:xfrm>
            <a:off x="4742243" y="5595669"/>
            <a:ext cx="4188558" cy="523220"/>
          </a:xfrm>
          <a:prstGeom prst="rect">
            <a:avLst/>
          </a:prstGeom>
          <a:noFill/>
        </p:spPr>
        <p:txBody>
          <a:bodyPr wrap="square" rtlCol="0">
            <a:spAutoFit/>
          </a:bodyPr>
          <a:lstStyle/>
          <a:p>
            <a:pPr algn="ctr"/>
            <a:r>
              <a:rPr lang="zh-CN" altLang="en-US" sz="2800" b="1" dirty="0" smtClean="0">
                <a:solidFill>
                  <a:srgbClr val="FF0000"/>
                </a:solidFill>
                <a:ea typeface="楷体" panose="02010609060101010101" pitchFamily="49" charset="-122"/>
              </a:rPr>
              <a:t>它</a:t>
            </a:r>
            <a:r>
              <a:rPr lang="zh-CN" altLang="en-US" sz="2800" b="1" dirty="0">
                <a:solidFill>
                  <a:srgbClr val="FF0000"/>
                </a:solidFill>
                <a:ea typeface="楷体" panose="02010609060101010101" pitchFamily="49" charset="-122"/>
              </a:rPr>
              <a:t>排开的液体所受的重力</a:t>
            </a:r>
          </a:p>
        </p:txBody>
      </p:sp>
      <mc:AlternateContent xmlns:mc="http://schemas.openxmlformats.org/markup-compatibility/2006" xmlns:a14="http://schemas.microsoft.com/office/drawing/2010/main">
        <mc:Choice Requires="a14">
          <p:sp>
            <p:nvSpPr>
              <p:cNvPr id="3" name="矩形 2"/>
              <p:cNvSpPr/>
              <p:nvPr/>
            </p:nvSpPr>
            <p:spPr>
              <a:xfrm>
                <a:off x="1219635" y="6063504"/>
                <a:ext cx="4271963"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𝑭</m:t>
                      </m:r>
                      <m:r>
                        <a:rPr lang="zh-CN" altLang="en-US" sz="2800" b="1" i="1" baseline="-25000">
                          <a:solidFill>
                            <a:srgbClr val="FF0000"/>
                          </a:solidFill>
                          <a:latin typeface="Cambria Math"/>
                          <a:ea typeface="宋体" panose="02010600030101010101" pitchFamily="2" charset="-122"/>
                          <a:cs typeface="方正静蕾简体" panose="03000509000000000000" pitchFamily="65" charset="-122"/>
                        </a:rPr>
                        <m:t>浮</m:t>
                      </m:r>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m:t>
                      </m:r>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𝑮</m:t>
                      </m:r>
                      <m:r>
                        <a:rPr lang="zh-CN" altLang="en-US" sz="2800" b="1" i="1" baseline="-25000" smtClean="0">
                          <a:solidFill>
                            <a:srgbClr val="FF0000"/>
                          </a:solidFill>
                          <a:latin typeface="Cambria Math"/>
                          <a:ea typeface="宋体" panose="02010600030101010101" pitchFamily="2" charset="-122"/>
                          <a:cs typeface="方正静蕾简体" panose="03000509000000000000" pitchFamily="65" charset="-122"/>
                        </a:rPr>
                        <m:t>排</m:t>
                      </m:r>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m:t>
                      </m:r>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𝝆</m:t>
                      </m:r>
                      <m:r>
                        <a:rPr lang="zh-CN" altLang="en-US" sz="2800" b="1" i="1" baseline="-25000" smtClean="0">
                          <a:solidFill>
                            <a:srgbClr val="FF0000"/>
                          </a:solidFill>
                          <a:latin typeface="Cambria Math"/>
                          <a:ea typeface="宋体" panose="02010600030101010101" pitchFamily="2" charset="-122"/>
                          <a:cs typeface="方正静蕾简体" panose="03000509000000000000" pitchFamily="65" charset="-122"/>
                        </a:rPr>
                        <m:t>液</m:t>
                      </m:r>
                      <m:r>
                        <a:rPr lang="en-US" altLang="zh-CN" sz="2800" b="1" i="1" smtClean="0">
                          <a:solidFill>
                            <a:srgbClr val="FF0000"/>
                          </a:solidFill>
                          <a:latin typeface="Cambria Math"/>
                          <a:ea typeface="宋体" panose="02010600030101010101" pitchFamily="2" charset="-122"/>
                          <a:cs typeface="方正静蕾简体" panose="03000509000000000000" pitchFamily="65" charset="-122"/>
                        </a:rPr>
                        <m:t>𝒈𝑽</m:t>
                      </m:r>
                      <m:r>
                        <a:rPr lang="zh-CN" altLang="en-US" sz="2800" b="1" i="1" baseline="-25000" smtClean="0">
                          <a:solidFill>
                            <a:srgbClr val="FF0000"/>
                          </a:solidFill>
                          <a:latin typeface="Cambria Math"/>
                          <a:ea typeface="宋体" panose="02010600030101010101" pitchFamily="2" charset="-122"/>
                          <a:cs typeface="方正静蕾简体" panose="03000509000000000000" pitchFamily="65" charset="-122"/>
                        </a:rPr>
                        <m:t>排</m:t>
                      </m:r>
                    </m:oMath>
                  </m:oMathPara>
                </a14:m>
                <a:endParaRPr lang="zh-CN" altLang="en-US" b="1" dirty="0">
                  <a:solidFill>
                    <a:srgbClr val="FF0000"/>
                  </a:solidFill>
                  <a:ea typeface="楷体"/>
                </a:endParaRPr>
              </a:p>
            </p:txBody>
          </p:sp>
        </mc:Choice>
        <mc:Fallback xmlns="">
          <p:sp>
            <p:nvSpPr>
              <p:cNvPr id="3" name="矩形 2"/>
              <p:cNvSpPr>
                <a:spLocks noRot="1" noChangeAspect="1" noMove="1" noResize="1" noEditPoints="1" noAdjustHandles="1" noChangeArrowheads="1" noChangeShapeType="1" noTextEdit="1"/>
              </p:cNvSpPr>
              <p:nvPr/>
            </p:nvSpPr>
            <p:spPr>
              <a:xfrm>
                <a:off x="1219635" y="6063504"/>
                <a:ext cx="4271963" cy="523220"/>
              </a:xfrm>
              <a:prstGeom prst="rect">
                <a:avLst/>
              </a:prstGeom>
              <a:blipFill rotWithShape="0">
                <a:blip r:embed="rId3"/>
                <a:stretch>
                  <a:fillRect/>
                </a:stretch>
              </a:blipFill>
            </p:spPr>
            <p:txBody>
              <a:bodyPr/>
              <a:lstStyle/>
              <a:p>
                <a:r>
                  <a:rPr lang="zh-CN" altLang="en-US">
                    <a:noFill/>
                  </a:rPr>
                  <a:t> </a:t>
                </a:r>
                <a:endParaRPr lang="zh-CN" altLang="en-US">
                  <a:noFill/>
                </a:endParaRPr>
              </a:p>
            </p:txBody>
          </p:sp>
        </mc:Fallback>
      </mc:AlternateContent>
      <p:sp>
        <p:nvSpPr>
          <p:cNvPr id="20" name="TextBox 19"/>
          <p:cNvSpPr txBox="1"/>
          <p:nvPr/>
        </p:nvSpPr>
        <p:spPr>
          <a:xfrm>
            <a:off x="4116763" y="3014166"/>
            <a:ext cx="2932085"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浸入</a:t>
            </a:r>
            <a:r>
              <a:rPr lang="zh-CN" altLang="en-US" sz="2800" b="1" dirty="0">
                <a:solidFill>
                  <a:srgbClr val="FF0000"/>
                </a:solidFill>
                <a:latin typeface="楷体" panose="02010609060101010101" pitchFamily="49" charset="-122"/>
                <a:ea typeface="楷体" panose="02010609060101010101" pitchFamily="49" charset="-122"/>
              </a:rPr>
              <a:t>液体的体积</a:t>
            </a:r>
          </a:p>
        </p:txBody>
      </p:sp>
      <p:sp>
        <p:nvSpPr>
          <p:cNvPr id="21" name="TextBox 20"/>
          <p:cNvSpPr txBox="1"/>
          <p:nvPr/>
        </p:nvSpPr>
        <p:spPr>
          <a:xfrm>
            <a:off x="290957" y="3429883"/>
            <a:ext cx="2932085"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液体</a:t>
            </a:r>
            <a:r>
              <a:rPr lang="zh-CN" altLang="en-US" sz="2800" b="1" dirty="0" smtClean="0">
                <a:solidFill>
                  <a:srgbClr val="FF0000"/>
                </a:solidFill>
                <a:latin typeface="楷体" panose="02010609060101010101" pitchFamily="49" charset="-122"/>
                <a:ea typeface="楷体" panose="02010609060101010101" pitchFamily="49" charset="-122"/>
              </a:rPr>
              <a:t>密度</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2" name="TextBox 21"/>
          <p:cNvSpPr txBox="1"/>
          <p:nvPr/>
        </p:nvSpPr>
        <p:spPr>
          <a:xfrm>
            <a:off x="4981287" y="3873438"/>
            <a:ext cx="1466043"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深度</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4" name="TextBox 20"/>
          <p:cNvSpPr txBox="1"/>
          <p:nvPr/>
        </p:nvSpPr>
        <p:spPr>
          <a:xfrm>
            <a:off x="1534534" y="4757797"/>
            <a:ext cx="2932085"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完全接触</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5" name="TextBox 21"/>
          <p:cNvSpPr txBox="1"/>
          <p:nvPr/>
        </p:nvSpPr>
        <p:spPr>
          <a:xfrm>
            <a:off x="6103500" y="4756991"/>
            <a:ext cx="1466043"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不受</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 grpId="0" bldLvl="0" animBg="1"/>
      <p:bldP spid="20" grpId="0"/>
      <p:bldP spid="21" grpId="0"/>
      <p:bldP spid="2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1061035"/>
            <a:ext cx="8714124" cy="5593839"/>
          </a:xfrm>
          <a:prstGeom prst="rect">
            <a:avLst/>
          </a:prstGeom>
          <a:noFill/>
        </p:spPr>
        <p:txBody>
          <a:bodyPr wrap="square" lIns="0" rIns="0" rtlCol="0">
            <a:spAutoFit/>
          </a:bodyPr>
          <a:lstStyle/>
          <a:p>
            <a:pPr fontAlgn="auto">
              <a:lnSpc>
                <a:spcPts val="3860"/>
              </a:lnSpc>
            </a:pPr>
            <a:r>
              <a:rPr lang="en-US" altLang="zh-CN" sz="2400" dirty="0">
                <a:latin typeface="宋体" panose="02010600030101010101" pitchFamily="2" charset="-122"/>
                <a:cs typeface="方正静蕾简体" panose="03000509000000000000" pitchFamily="65" charset="-122"/>
              </a:rPr>
              <a:t>8</a:t>
            </a:r>
            <a:r>
              <a:rPr lang="zh-CN" altLang="en-US" sz="2400" dirty="0" smtClean="0">
                <a:latin typeface="宋体" panose="02010600030101010101" pitchFamily="2" charset="-122"/>
                <a:cs typeface="方正静蕾简体" panose="03000509000000000000" pitchFamily="65" charset="-122"/>
              </a:rPr>
              <a:t>．如</a:t>
            </a:r>
            <a:r>
              <a:rPr lang="zh-CN" altLang="en-US" sz="2400" dirty="0">
                <a:latin typeface="宋体" panose="02010600030101010101" pitchFamily="2" charset="-122"/>
                <a:cs typeface="方正静蕾简体" panose="03000509000000000000" pitchFamily="65" charset="-122"/>
              </a:rPr>
              <a:t>图</a:t>
            </a:r>
            <a:r>
              <a:rPr lang="en-US" altLang="zh-CN" sz="2400" dirty="0">
                <a:latin typeface="宋体" panose="02010600030101010101" pitchFamily="2" charset="-122"/>
                <a:cs typeface="方正静蕾简体" panose="03000509000000000000" pitchFamily="65" charset="-122"/>
              </a:rPr>
              <a:t>8</a:t>
            </a:r>
            <a:r>
              <a:rPr lang="zh-CN" altLang="en-US" sz="2400" dirty="0">
                <a:latin typeface="宋体" panose="02010600030101010101" pitchFamily="2" charset="-122"/>
                <a:cs typeface="方正静蕾简体" panose="03000509000000000000" pitchFamily="65" charset="-122"/>
              </a:rPr>
              <a:t>－</a:t>
            </a:r>
            <a:r>
              <a:rPr lang="en-US" altLang="zh-CN" sz="2400" dirty="0" smtClean="0">
                <a:latin typeface="宋体" panose="02010600030101010101" pitchFamily="2" charset="-122"/>
                <a:cs typeface="方正静蕾简体" panose="03000509000000000000" pitchFamily="65" charset="-122"/>
              </a:rPr>
              <a:t>12</a:t>
            </a:r>
            <a:r>
              <a:rPr lang="zh-CN" altLang="en-US" sz="2400" dirty="0" smtClean="0">
                <a:latin typeface="宋体" panose="02010600030101010101" pitchFamily="2" charset="-122"/>
                <a:cs typeface="方正静蕾简体" panose="03000509000000000000" pitchFamily="65" charset="-122"/>
              </a:rPr>
              <a:t>所</a:t>
            </a:r>
            <a:r>
              <a:rPr lang="zh-CN" altLang="en-US" sz="2400" dirty="0">
                <a:latin typeface="宋体" panose="02010600030101010101" pitchFamily="2" charset="-122"/>
                <a:cs typeface="方正静蕾简体" panose="03000509000000000000" pitchFamily="65" charset="-122"/>
              </a:rPr>
              <a:t>示，甲、乙、丙、丁是用同一金属块探究浮力大小跟哪些因素有关的实验。</a:t>
            </a: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endParaRPr lang="en-US" altLang="zh-CN" sz="2400" dirty="0" smtClean="0">
              <a:latin typeface="宋体" panose="02010600030101010101" pitchFamily="2" charset="-122"/>
              <a:cs typeface="方正静蕾简体" panose="03000509000000000000" pitchFamily="65" charset="-122"/>
            </a:endParaRPr>
          </a:p>
          <a:p>
            <a:pPr fontAlgn="auto">
              <a:lnSpc>
                <a:spcPts val="3860"/>
              </a:lnSpc>
            </a:pPr>
            <a:r>
              <a:rPr lang="en-US" altLang="zh-CN" sz="2400" dirty="0">
                <a:latin typeface="宋体" panose="02010600030101010101" pitchFamily="2" charset="-122"/>
                <a:cs typeface="方正静蕾简体" panose="03000509000000000000" pitchFamily="65" charset="-122"/>
              </a:rPr>
              <a:t>(1)</a:t>
            </a:r>
            <a:r>
              <a:rPr lang="zh-CN" altLang="en-US" sz="2400" dirty="0">
                <a:latin typeface="宋体" panose="02010600030101010101" pitchFamily="2" charset="-122"/>
                <a:cs typeface="方正静蕾简体" panose="03000509000000000000" pitchFamily="65" charset="-122"/>
              </a:rPr>
              <a:t>图丙中金属块受到的浮力比图乙中金属块受到的</a:t>
            </a:r>
            <a:r>
              <a:rPr lang="zh-CN" altLang="en-US" sz="2400" dirty="0" smtClean="0">
                <a:latin typeface="宋体" panose="02010600030101010101" pitchFamily="2" charset="-122"/>
                <a:cs typeface="方正静蕾简体" panose="03000509000000000000" pitchFamily="65" charset="-122"/>
              </a:rPr>
              <a:t>浮力</a:t>
            </a:r>
            <a:r>
              <a:rPr lang="zh-CN" altLang="en-US" sz="2400" u="sng" dirty="0" smtClean="0">
                <a:latin typeface="宋体" panose="02010600030101010101" pitchFamily="2" charset="-122"/>
                <a:cs typeface="方正静蕾简体" panose="03000509000000000000" pitchFamily="65" charset="-122"/>
              </a:rPr>
              <a:t>    </a:t>
            </a:r>
            <a:r>
              <a:rPr lang="en-US" altLang="zh-CN" sz="2400" dirty="0" smtClean="0">
                <a:latin typeface="宋体" panose="02010600030101010101" pitchFamily="2" charset="-122"/>
                <a:cs typeface="方正静蕾简体" panose="03000509000000000000" pitchFamily="65" charset="-122"/>
              </a:rPr>
              <a:t>(</a:t>
            </a:r>
            <a:r>
              <a:rPr lang="zh-CN" altLang="en-US" sz="2400" dirty="0">
                <a:latin typeface="宋体" panose="02010600030101010101" pitchFamily="2" charset="-122"/>
                <a:cs typeface="方正静蕾简体" panose="03000509000000000000" pitchFamily="65" charset="-122"/>
              </a:rPr>
              <a:t>选填“大”或“小”</a:t>
            </a:r>
            <a:r>
              <a:rPr lang="en-US" altLang="zh-CN" sz="2400" dirty="0">
                <a:latin typeface="宋体" panose="02010600030101010101" pitchFamily="2" charset="-122"/>
                <a:cs typeface="方正静蕾简体" panose="03000509000000000000" pitchFamily="65" charset="-122"/>
              </a:rPr>
              <a:t>)</a:t>
            </a:r>
            <a:r>
              <a:rPr lang="zh-CN" altLang="en-US" sz="2400" dirty="0">
                <a:latin typeface="宋体" panose="02010600030101010101" pitchFamily="2" charset="-122"/>
                <a:cs typeface="方正静蕾简体" panose="03000509000000000000" pitchFamily="65" charset="-122"/>
              </a:rPr>
              <a:t>，说明浮力的大小</a:t>
            </a:r>
            <a:r>
              <a:rPr lang="zh-CN" altLang="en-US" sz="2400" dirty="0" smtClean="0">
                <a:latin typeface="宋体" panose="02010600030101010101" pitchFamily="2" charset="-122"/>
                <a:cs typeface="方正静蕾简体" panose="03000509000000000000" pitchFamily="65" charset="-122"/>
              </a:rPr>
              <a:t>与</a:t>
            </a:r>
            <a:r>
              <a:rPr lang="zh-CN" altLang="en-US" sz="2400" u="sng" dirty="0" smtClean="0">
                <a:latin typeface="宋体" panose="02010600030101010101" pitchFamily="2" charset="-122"/>
                <a:cs typeface="方正静蕾简体" panose="03000509000000000000" pitchFamily="65" charset="-122"/>
              </a:rPr>
              <a:t>                     </a:t>
            </a:r>
            <a:r>
              <a:rPr lang="en-US" altLang="zh-CN" sz="2400" dirty="0" smtClean="0">
                <a:solidFill>
                  <a:schemeClr val="bg1"/>
                </a:solidFill>
                <a:latin typeface="宋体" panose="02010600030101010101" pitchFamily="2" charset="-122"/>
                <a:cs typeface="方正静蕾简体" panose="03000509000000000000" pitchFamily="65" charset="-122"/>
              </a:rPr>
              <a:t>.</a:t>
            </a:r>
            <a:r>
              <a:rPr lang="zh-CN" altLang="en-US" sz="2400" dirty="0" smtClean="0">
                <a:latin typeface="宋体" panose="02010600030101010101" pitchFamily="2" charset="-122"/>
                <a:cs typeface="方正静蕾简体" panose="03000509000000000000" pitchFamily="65" charset="-122"/>
              </a:rPr>
              <a:t>有关</a:t>
            </a:r>
            <a:r>
              <a:rPr lang="zh-CN" altLang="en-US" sz="2400" dirty="0">
                <a:latin typeface="宋体" panose="02010600030101010101" pitchFamily="2" charset="-122"/>
                <a:cs typeface="方正静蕾简体" panose="03000509000000000000" pitchFamily="65" charset="-122"/>
              </a:rPr>
              <a:t>。</a:t>
            </a:r>
          </a:p>
          <a:p>
            <a:pPr fontAlgn="auto">
              <a:lnSpc>
                <a:spcPts val="3860"/>
              </a:lnSpc>
            </a:pPr>
            <a:r>
              <a:rPr lang="en-US" altLang="zh-CN" sz="2400" dirty="0">
                <a:latin typeface="宋体" panose="02010600030101010101" pitchFamily="2" charset="-122"/>
                <a:cs typeface="方正静蕾简体" panose="03000509000000000000" pitchFamily="65" charset="-122"/>
              </a:rPr>
              <a:t>(2)</a:t>
            </a:r>
            <a:r>
              <a:rPr lang="zh-CN" altLang="en-US" sz="2400" dirty="0">
                <a:latin typeface="宋体" panose="02010600030101010101" pitchFamily="2" charset="-122"/>
                <a:cs typeface="方正静蕾简体" panose="03000509000000000000" pitchFamily="65" charset="-122"/>
              </a:rPr>
              <a:t>图丁中金属块受到的浮力大小</a:t>
            </a:r>
            <a:r>
              <a:rPr lang="zh-CN" altLang="en-US" sz="2400" dirty="0" smtClean="0">
                <a:latin typeface="宋体" panose="02010600030101010101" pitchFamily="2" charset="-122"/>
                <a:cs typeface="方正静蕾简体" panose="03000509000000000000" pitchFamily="65" charset="-122"/>
              </a:rPr>
              <a:t>等于</a:t>
            </a:r>
            <a:r>
              <a:rPr lang="en-US" altLang="zh-CN" sz="2400" u="sng" dirty="0" smtClean="0">
                <a:latin typeface="宋体" panose="02010600030101010101" pitchFamily="2" charset="-122"/>
                <a:cs typeface="方正静蕾简体" panose="03000509000000000000" pitchFamily="65" charset="-122"/>
              </a:rPr>
              <a:t>     </a:t>
            </a:r>
            <a:r>
              <a:rPr lang="en-US" altLang="zh-CN" sz="2400" dirty="0" smtClean="0">
                <a:latin typeface="宋体" panose="02010600030101010101" pitchFamily="2" charset="-122"/>
                <a:cs typeface="方正静蕾简体" panose="03000509000000000000" pitchFamily="65" charset="-122"/>
              </a:rPr>
              <a:t>N</a:t>
            </a:r>
            <a:r>
              <a:rPr lang="zh-CN" altLang="en-US" sz="2400" dirty="0">
                <a:latin typeface="宋体" panose="02010600030101010101" pitchFamily="2" charset="-122"/>
                <a:cs typeface="方正静蕾简体" panose="03000509000000000000" pitchFamily="65" charset="-122"/>
              </a:rPr>
              <a:t>。</a:t>
            </a:r>
          </a:p>
          <a:p>
            <a:pPr fontAlgn="auto">
              <a:lnSpc>
                <a:spcPts val="3860"/>
              </a:lnSpc>
            </a:pPr>
            <a:r>
              <a:rPr lang="en-US" altLang="zh-CN" sz="2400" dirty="0">
                <a:latin typeface="宋体" panose="02010600030101010101" pitchFamily="2" charset="-122"/>
                <a:cs typeface="方正静蕾简体" panose="03000509000000000000" pitchFamily="65" charset="-122"/>
              </a:rPr>
              <a:t>(3)</a:t>
            </a:r>
            <a:r>
              <a:rPr lang="zh-CN" altLang="en-US" sz="2400" dirty="0">
                <a:latin typeface="宋体" panose="02010600030101010101" pitchFamily="2" charset="-122"/>
                <a:cs typeface="方正静蕾简体" panose="03000509000000000000" pitchFamily="65" charset="-122"/>
              </a:rPr>
              <a:t>比较</a:t>
            </a:r>
            <a:r>
              <a:rPr lang="zh-CN" altLang="en-US" sz="2400" dirty="0" smtClean="0">
                <a:latin typeface="宋体" panose="02010600030101010101" pitchFamily="2" charset="-122"/>
                <a:cs typeface="方正静蕾简体" panose="03000509000000000000" pitchFamily="65" charset="-122"/>
              </a:rPr>
              <a:t>图</a:t>
            </a:r>
            <a:r>
              <a:rPr lang="en-US" altLang="zh-CN" sz="2400" u="sng" dirty="0" smtClean="0">
                <a:latin typeface="宋体" panose="02010600030101010101" pitchFamily="2" charset="-122"/>
                <a:cs typeface="方正静蕾简体" panose="03000509000000000000" pitchFamily="65" charset="-122"/>
              </a:rPr>
              <a:t>        </a:t>
            </a:r>
            <a:r>
              <a:rPr lang="zh-CN" altLang="en-US" sz="2400" dirty="0" smtClean="0">
                <a:latin typeface="宋体" panose="02010600030101010101" pitchFamily="2" charset="-122"/>
                <a:cs typeface="方正静蕾简体" panose="03000509000000000000" pitchFamily="65" charset="-122"/>
              </a:rPr>
              <a:t>可知</a:t>
            </a:r>
            <a:r>
              <a:rPr lang="zh-CN" altLang="en-US" sz="2400" dirty="0">
                <a:latin typeface="宋体" panose="02010600030101010101" pitchFamily="2" charset="-122"/>
                <a:cs typeface="方正静蕾简体" panose="03000509000000000000" pitchFamily="65" charset="-122"/>
              </a:rPr>
              <a:t>，浮力的大小与液体的密度有关</a:t>
            </a:r>
            <a:r>
              <a:rPr lang="zh-CN" altLang="en-US" sz="2400" dirty="0" smtClean="0">
                <a:latin typeface="宋体" panose="02010600030101010101" pitchFamily="2" charset="-122"/>
                <a:cs typeface="方正静蕾简体" panose="03000509000000000000" pitchFamily="65" charset="-122"/>
              </a:rPr>
              <a:t>。</a:t>
            </a:r>
            <a:endParaRPr lang="zh-CN" altLang="en-US" sz="2400" dirty="0">
              <a:latin typeface="宋体" panose="02010600030101010101" pitchFamily="2" charset="-122"/>
              <a:cs typeface="方正静蕾简体" panose="03000509000000000000" pitchFamily="65" charset="-122"/>
            </a:endParaRPr>
          </a:p>
        </p:txBody>
      </p:sp>
      <p:sp>
        <p:nvSpPr>
          <p:cNvPr id="10" name="矩形 9"/>
          <p:cNvSpPr/>
          <p:nvPr/>
        </p:nvSpPr>
        <p:spPr>
          <a:xfrm>
            <a:off x="7954297" y="4005096"/>
            <a:ext cx="494046"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sym typeface="+mn-ea"/>
              </a:rPr>
              <a:t>大</a:t>
            </a:r>
          </a:p>
        </p:txBody>
      </p:sp>
      <p:sp>
        <p:nvSpPr>
          <p:cNvPr id="12" name="矩形 11"/>
          <p:cNvSpPr/>
          <p:nvPr/>
        </p:nvSpPr>
        <p:spPr>
          <a:xfrm>
            <a:off x="5924390" y="4532975"/>
            <a:ext cx="2969083"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sym typeface="+mn-ea"/>
              </a:rPr>
              <a:t>物体排开液体的体积</a:t>
            </a:r>
          </a:p>
        </p:txBody>
      </p:sp>
      <p:pic>
        <p:nvPicPr>
          <p:cNvPr id="19458" name="Picture 2" descr="C:\Documents and Settings\Administrator\桌面\pai\正文pai\2018XD-140.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41497" y="2109788"/>
            <a:ext cx="3813175" cy="167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611979" y="3820430"/>
            <a:ext cx="1253292" cy="369332"/>
          </a:xfrm>
          <a:prstGeom prst="rect">
            <a:avLst/>
          </a:prstGeom>
        </p:spPr>
        <p:txBody>
          <a:bodyPr wrap="none">
            <a:spAutoFit/>
          </a:bodyPr>
          <a:lstStyle/>
          <a:p>
            <a:pPr indent="266700" algn="ctr">
              <a:spcAft>
                <a:spcPts val="0"/>
              </a:spcAft>
            </a:pPr>
            <a:r>
              <a:rPr lang="zh-CN" altLang="zh-CN" kern="100" dirty="0">
                <a:latin typeface="Times New Roman" panose="02020603050405020304" pitchFamily="18" charset="0"/>
                <a:cs typeface="Times New Roman" panose="02020603050405020304" pitchFamily="18" charset="0"/>
              </a:rPr>
              <a:t>图</a:t>
            </a:r>
            <a:r>
              <a:rPr lang="en-US" altLang="zh-CN" kern="100" dirty="0">
                <a:latin typeface="Times New Roman" panose="02020603050405020304" pitchFamily="18" charset="0"/>
                <a:cs typeface="Courier New" panose="02070309020205020404" pitchFamily="49" charset="0"/>
              </a:rPr>
              <a:t>8</a:t>
            </a:r>
            <a:r>
              <a:rPr lang="zh-CN" altLang="zh-CN" kern="100" dirty="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Courier New" panose="02070309020205020404" pitchFamily="49" charset="0"/>
              </a:rPr>
              <a:t>12</a:t>
            </a:r>
            <a:endParaRPr lang="zh-CN" altLang="zh-CN" kern="100" dirty="0">
              <a:latin typeface="宋体" panose="02010600030101010101" pitchFamily="2" charset="-122"/>
              <a:cs typeface="Courier New" panose="02070309020205020404" pitchFamily="49" charset="0"/>
            </a:endParaRPr>
          </a:p>
        </p:txBody>
      </p:sp>
      <p:sp>
        <p:nvSpPr>
          <p:cNvPr id="14" name="矩形 13"/>
          <p:cNvSpPr/>
          <p:nvPr/>
        </p:nvSpPr>
        <p:spPr>
          <a:xfrm>
            <a:off x="5476715" y="5538173"/>
            <a:ext cx="569387" cy="461665"/>
          </a:xfrm>
          <a:prstGeom prst="rect">
            <a:avLst/>
          </a:prstGeom>
        </p:spPr>
        <p:txBody>
          <a:bodyPr wrap="none">
            <a:spAutoFit/>
          </a:bodyPr>
          <a:lstStyle/>
          <a:p>
            <a:r>
              <a:rPr lang="en-US" altLang="zh-CN" sz="2400" b="1" dirty="0">
                <a:solidFill>
                  <a:srgbClr val="FF0000"/>
                </a:solidFill>
                <a:ea typeface="楷体" panose="02010609060101010101" pitchFamily="49" charset="-122"/>
                <a:sym typeface="+mn-ea"/>
              </a:rPr>
              <a:t>0.3</a:t>
            </a:r>
            <a:endParaRPr lang="zh-CN" altLang="en-US" sz="2400" b="1" dirty="0">
              <a:solidFill>
                <a:srgbClr val="FF0000"/>
              </a:solidFill>
              <a:ea typeface="楷体" panose="02010609060101010101" pitchFamily="49" charset="-122"/>
              <a:sym typeface="+mn-ea"/>
            </a:endParaRPr>
          </a:p>
        </p:txBody>
      </p:sp>
      <p:sp>
        <p:nvSpPr>
          <p:cNvPr id="15" name="矩形 14"/>
          <p:cNvSpPr/>
          <p:nvPr/>
        </p:nvSpPr>
        <p:spPr>
          <a:xfrm>
            <a:off x="1835344" y="6017976"/>
            <a:ext cx="1112805"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sym typeface="+mn-ea"/>
              </a:rPr>
              <a:t>丙、丁</a:t>
            </a: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考点二</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阿基米德原理</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33943" y="882653"/>
            <a:ext cx="6714558" cy="3144451"/>
          </a:xfrm>
          <a:prstGeom prst="rect">
            <a:avLst/>
          </a:prstGeom>
          <a:noFill/>
        </p:spPr>
        <p:txBody>
          <a:bodyPr wrap="square" lIns="0" rIns="0" rtlCol="0">
            <a:spAutoFit/>
          </a:bodyPr>
          <a:lstStyle/>
          <a:p>
            <a:pPr>
              <a:lnSpc>
                <a:spcPts val="3360"/>
              </a:lnSpc>
            </a:pPr>
            <a:r>
              <a:rPr lang="en-US" altLang="zh-CN" sz="2800" dirty="0" smtClean="0">
                <a:latin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cs typeface="方正静蕾简体" panose="03000509000000000000" pitchFamily="65" charset="-122"/>
              </a:rPr>
              <a:t>例</a:t>
            </a:r>
            <a:r>
              <a:rPr lang="en-US" altLang="zh-CN" sz="2800" dirty="0" smtClean="0">
                <a:latin typeface="宋体" panose="02010600030101010101" pitchFamily="2" charset="-122"/>
                <a:cs typeface="方正静蕾简体" panose="03000509000000000000" pitchFamily="65" charset="-122"/>
              </a:rPr>
              <a:t>2</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小明将装满水的溢水杯放到电子秤上，再用弹簧秤挂着铝块，将其缓慢浸入溢水杯的水中，如图</a:t>
            </a:r>
            <a:r>
              <a:rPr lang="en-US" altLang="zh-CN" sz="2800" dirty="0" smtClean="0">
                <a:latin typeface="宋体" panose="02010600030101010101" pitchFamily="2" charset="-122"/>
                <a:cs typeface="方正静蕾简体" panose="03000509000000000000" pitchFamily="65" charset="-122"/>
              </a:rPr>
              <a:t>8-12</a:t>
            </a:r>
            <a:r>
              <a:rPr lang="zh-CN" altLang="en-US" sz="2800" dirty="0">
                <a:latin typeface="宋体" panose="02010600030101010101" pitchFamily="2" charset="-122"/>
                <a:cs typeface="方正静蕾简体" panose="03000509000000000000" pitchFamily="65" charset="-122"/>
              </a:rPr>
              <a:t>所示。在铝块浸入水的过程中，溢水杯底所受水的压力</a:t>
            </a:r>
            <a:r>
              <a:rPr lang="zh-CN" altLang="en-US" sz="2800" dirty="0" smtClean="0">
                <a:latin typeface="宋体" panose="02010600030101010101" pitchFamily="2" charset="-122"/>
                <a:cs typeface="方正静蕾简体" panose="03000509000000000000" pitchFamily="65" charset="-122"/>
              </a:rPr>
              <a:t>将</a:t>
            </a:r>
            <a:endParaRPr lang="en-US" altLang="zh-CN" sz="2800" dirty="0" smtClean="0">
              <a:latin typeface="宋体" panose="02010600030101010101" pitchFamily="2" charset="-122"/>
              <a:cs typeface="方正静蕾简体" panose="03000509000000000000" pitchFamily="65" charset="-122"/>
            </a:endParaRPr>
          </a:p>
          <a:p>
            <a:pPr>
              <a:lnSpc>
                <a:spcPts val="3360"/>
              </a:lnSpc>
            </a:pP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选填“变大” “变小”或“不变”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。电子秤的读数</a:t>
            </a:r>
            <a:r>
              <a:rPr lang="zh-CN" altLang="en-US" sz="2800" dirty="0" smtClean="0">
                <a:latin typeface="宋体" panose="02010600030101010101" pitchFamily="2" charset="-122"/>
                <a:cs typeface="方正静蕾简体" panose="03000509000000000000" pitchFamily="65" charset="-122"/>
              </a:rPr>
              <a:t>将</a:t>
            </a:r>
            <a:r>
              <a:rPr lang="zh-CN" altLang="en-US" sz="2800" u="sng" dirty="0" smtClean="0">
                <a:latin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选填“变大”“变小”或“不变”</a:t>
            </a:r>
            <a:r>
              <a:rPr lang="en-US" altLang="zh-CN" sz="2800" dirty="0">
                <a:latin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cs typeface="方正静蕾简体" panose="03000509000000000000" pitchFamily="65" charset="-122"/>
              </a:rPr>
              <a:t>。</a:t>
            </a:r>
            <a:endParaRPr lang="zh-CN" altLang="en-US" sz="2400" i="1" baseline="-250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pic>
        <p:nvPicPr>
          <p:cNvPr id="20482" name="Picture 2" descr="C:\Documents and Settings\Administrator\桌面\pai\正文pai\2018XD-141.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048501" y="1203399"/>
            <a:ext cx="1831432" cy="17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189083" y="3124690"/>
            <a:ext cx="1261884" cy="369332"/>
          </a:xfrm>
          <a:prstGeom prst="rect">
            <a:avLst/>
          </a:prstGeom>
        </p:spPr>
        <p:txBody>
          <a:bodyPr wrap="none">
            <a:spAutoFit/>
          </a:bodyPr>
          <a:lstStyle/>
          <a:p>
            <a:pPr indent="266700" algn="ctr">
              <a:spcAft>
                <a:spcPts val="0"/>
              </a:spcAft>
            </a:pPr>
            <a:r>
              <a:rPr lang="zh-CN" altLang="zh-CN" kern="100" dirty="0">
                <a:latin typeface="Times New Roman" panose="02020603050405020304" pitchFamily="18" charset="0"/>
                <a:cs typeface="Times New Roman" panose="02020603050405020304" pitchFamily="18" charset="0"/>
              </a:rPr>
              <a:t>图</a:t>
            </a:r>
            <a:r>
              <a:rPr lang="en-US" altLang="zh-CN" kern="100" dirty="0">
                <a:latin typeface="Times New Roman" panose="02020603050405020304" pitchFamily="18" charset="0"/>
                <a:cs typeface="Courier New" panose="02070309020205020404" pitchFamily="49" charset="0"/>
              </a:rPr>
              <a:t>8</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Courier New" panose="02070309020205020404" pitchFamily="49" charset="0"/>
              </a:rPr>
              <a:t>12</a:t>
            </a:r>
            <a:endParaRPr lang="zh-CN" altLang="zh-CN" kern="100" dirty="0">
              <a:latin typeface="宋体" panose="02010600030101010101" pitchFamily="2" charset="-122"/>
              <a:cs typeface="Courier New" panose="02070309020205020404" pitchFamily="49" charset="0"/>
            </a:endParaRP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文本框 10"/>
          <p:cNvSpPr txBox="1"/>
          <p:nvPr/>
        </p:nvSpPr>
        <p:spPr>
          <a:xfrm>
            <a:off x="245848" y="4175003"/>
            <a:ext cx="8732969"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400" b="1" dirty="0" smtClean="0"/>
              <a:t>解析：</a:t>
            </a:r>
            <a:r>
              <a:rPr lang="en-US" altLang="zh-CN" sz="2400" dirty="0" smtClean="0"/>
              <a:t>(</a:t>
            </a:r>
            <a:r>
              <a:rPr lang="en-US" altLang="zh-CN" sz="2400" dirty="0"/>
              <a:t>1)</a:t>
            </a:r>
            <a:r>
              <a:rPr lang="zh-CN" altLang="zh-CN" sz="2400" dirty="0"/>
              <a:t>铝块浸没在水中静止时与铝块未浸入水中时相比，溢水杯中水的深度不变，根据公式</a:t>
            </a:r>
            <a:r>
              <a:rPr lang="en-US" altLang="zh-CN" sz="2400" i="1" dirty="0"/>
              <a:t>p</a:t>
            </a:r>
            <a:r>
              <a:rPr lang="zh-CN" altLang="zh-CN" sz="2400" dirty="0"/>
              <a:t>＝</a:t>
            </a:r>
            <a:r>
              <a:rPr lang="en-US" altLang="zh-CN" sz="2400" i="1" dirty="0" err="1"/>
              <a:t>ρgh</a:t>
            </a:r>
            <a:r>
              <a:rPr lang="zh-CN" altLang="zh-CN" sz="2400" dirty="0"/>
              <a:t>可知，水对溢水杯底的压强不变，根据公式</a:t>
            </a:r>
            <a:r>
              <a:rPr lang="en-US" altLang="zh-CN" sz="2400" i="1" dirty="0"/>
              <a:t>F</a:t>
            </a:r>
            <a:r>
              <a:rPr lang="zh-CN" altLang="zh-CN" sz="2400" dirty="0"/>
              <a:t>＝</a:t>
            </a:r>
            <a:r>
              <a:rPr lang="en-US" altLang="zh-CN" sz="2400" i="1" dirty="0" err="1"/>
              <a:t>pS</a:t>
            </a:r>
            <a:r>
              <a:rPr lang="zh-CN" altLang="zh-CN" sz="2400" dirty="0"/>
              <a:t>可知，水对溢水杯底的压力不变；</a:t>
            </a:r>
            <a:r>
              <a:rPr lang="en-US" altLang="zh-CN" sz="2400" dirty="0"/>
              <a:t>(2)</a:t>
            </a:r>
            <a:r>
              <a:rPr lang="zh-CN" altLang="zh-CN" sz="2400" dirty="0"/>
              <a:t>由于溢水杯中装满水，铝块浸没在水中静止时，根据阿基米德原理可知铝块受到的浮力等于排开的水重，铝块对水的压力大小与浮力相等，所以溢水杯对电子秤的压力不变，即电子秤示数不变。</a:t>
            </a:r>
            <a:endParaRPr lang="zh-CN" altLang="en-US" sz="2400" dirty="0">
              <a:latin typeface="宋体" panose="02010600030101010101" pitchFamily="2" charset="-122"/>
              <a:ea typeface="宋体" panose="02010600030101010101" pitchFamily="2" charset="-122"/>
            </a:endParaRPr>
          </a:p>
        </p:txBody>
      </p:sp>
      <p:sp>
        <p:nvSpPr>
          <p:cNvPr id="13" name="TextBox 16"/>
          <p:cNvSpPr txBox="1"/>
          <p:nvPr/>
        </p:nvSpPr>
        <p:spPr>
          <a:xfrm>
            <a:off x="333943" y="2466532"/>
            <a:ext cx="1026795"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不变</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4" name="TextBox 16"/>
          <p:cNvSpPr txBox="1"/>
          <p:nvPr/>
        </p:nvSpPr>
        <p:spPr>
          <a:xfrm>
            <a:off x="4132773" y="2967188"/>
            <a:ext cx="1026795"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不变</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5" name="文本框 16"/>
          <p:cNvSpPr txBox="1"/>
          <p:nvPr/>
        </p:nvSpPr>
        <p:spPr>
          <a:xfrm>
            <a:off x="239404" y="4688037"/>
            <a:ext cx="8745856"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b="1" dirty="0" smtClean="0"/>
              <a:t>：</a:t>
            </a:r>
            <a:r>
              <a:rPr lang="zh-CN" altLang="zh-CN" sz="2800" dirty="0"/>
              <a:t>本题考查了阿基米德原理及固体、液体压强公式应用。</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26001" y="429188"/>
            <a:ext cx="8149491" cy="6222216"/>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1.</a:t>
            </a:r>
            <a:r>
              <a:rPr lang="zh-CN" altLang="zh-CN" sz="2800" dirty="0"/>
              <a:t>在探究</a:t>
            </a:r>
            <a:r>
              <a:rPr lang="en-US" altLang="zh-CN" sz="2800" dirty="0">
                <a:latin typeface="+mn-ea"/>
              </a:rPr>
              <a:t>“</a:t>
            </a:r>
            <a:r>
              <a:rPr lang="zh-CN" altLang="zh-CN" sz="2800" dirty="0">
                <a:latin typeface="+mn-ea"/>
              </a:rPr>
              <a:t>物体浮力的大小跟它排开液体的重力的关系</a:t>
            </a:r>
            <a:r>
              <a:rPr lang="en-US" altLang="zh-CN" sz="2800" dirty="0">
                <a:latin typeface="+mn-ea"/>
              </a:rPr>
              <a:t>”</a:t>
            </a:r>
            <a:r>
              <a:rPr lang="zh-CN" altLang="zh-CN" sz="2800" dirty="0"/>
              <a:t>实验时，具体设计的实验操作步骤如图</a:t>
            </a:r>
            <a:r>
              <a:rPr lang="en-US" altLang="zh-CN" sz="2800" dirty="0"/>
              <a:t>8</a:t>
            </a:r>
            <a:r>
              <a:rPr lang="zh-CN" altLang="zh-CN" sz="2800" dirty="0"/>
              <a:t>－</a:t>
            </a:r>
            <a:r>
              <a:rPr lang="en-US" altLang="zh-CN" sz="2800" dirty="0"/>
              <a:t>14</a:t>
            </a:r>
            <a:r>
              <a:rPr lang="zh-CN" altLang="zh-CN" sz="2800" dirty="0"/>
              <a:t>甲、乙、丙和丁所示。为方便操作和减小测量误差，最合理操作步骤应该是</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gn="ctr">
              <a:lnSpc>
                <a:spcPts val="3660"/>
              </a:lnSpc>
            </a:pPr>
            <a:r>
              <a:rPr lang="zh-CN" altLang="en-US" sz="2400" dirty="0" smtClean="0">
                <a:latin typeface="宋体" panose="02010600030101010101" pitchFamily="2" charset="-122"/>
                <a:ea typeface="宋体" panose="02010600030101010101" pitchFamily="2" charset="-122"/>
                <a:cs typeface="方正静蕾简体" panose="03000509000000000000" pitchFamily="65" charset="-122"/>
              </a:rPr>
              <a:t>图</a:t>
            </a:r>
            <a:r>
              <a:rPr lang="en-US" altLang="zh-CN" sz="2400" dirty="0" smtClean="0">
                <a:latin typeface="宋体" panose="02010600030101010101" pitchFamily="2" charset="-122"/>
                <a:ea typeface="宋体" panose="02010600030101010101" pitchFamily="2" charset="-122"/>
                <a:cs typeface="方正静蕾简体" panose="03000509000000000000" pitchFamily="65" charset="-122"/>
              </a:rPr>
              <a:t>8-14</a:t>
            </a:r>
            <a:endParaRPr lang="en-US" altLang="zh-CN" sz="24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a:latin typeface="宋体" panose="02010600030101010101" pitchFamily="2" charset="-122"/>
                <a:ea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甲乙丙丁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．乙甲丙</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丁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．乙甲丁</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丙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．丁甲乙</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丙</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4542553" y="2319504"/>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D</a:t>
            </a:r>
            <a:endParaRPr lang="zh-CN" altLang="en-US" dirty="0">
              <a:ea typeface="楷体" panose="02010609060101010101" pitchFamily="49" charset="-122"/>
            </a:endParaRPr>
          </a:p>
        </p:txBody>
      </p:sp>
      <p:pic>
        <p:nvPicPr>
          <p:cNvPr id="21506" name="Picture 2" descr="C:\Documents and Settings\Administrator\桌面\pai\正文pai\WL54.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20589" y="2766757"/>
            <a:ext cx="3132632" cy="24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7"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8" name="矩形 17"/>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3" y="946732"/>
            <a:ext cx="8432165" cy="5262979"/>
          </a:xfrm>
          <a:prstGeom prst="rect">
            <a:avLst/>
          </a:prstGeom>
          <a:noFill/>
        </p:spPr>
        <p:txBody>
          <a:bodyPr wrap="square" lIns="0" rIns="0" rtlCol="0">
            <a:spAutoFit/>
          </a:bodyPr>
          <a:lstStyle/>
          <a:p>
            <a:r>
              <a:rPr lang="en-US" altLang="zh-CN" sz="2800" dirty="0"/>
              <a:t>2</a:t>
            </a:r>
            <a:r>
              <a:rPr lang="zh-CN" altLang="zh-CN" sz="2800" dirty="0"/>
              <a:t>．在一次抗洪救灾行动中，一名质量为</a:t>
            </a:r>
            <a:r>
              <a:rPr lang="en-US" altLang="zh-CN" sz="2800" dirty="0"/>
              <a:t>60 kg</a:t>
            </a:r>
            <a:r>
              <a:rPr lang="zh-CN" altLang="zh-CN" sz="2800" dirty="0"/>
              <a:t>的武警战士登上一艘自重为</a:t>
            </a:r>
            <a:r>
              <a:rPr lang="en-US" altLang="zh-CN" sz="2800" dirty="0"/>
              <a:t>540 kg</a:t>
            </a:r>
            <a:r>
              <a:rPr lang="zh-CN" altLang="zh-CN" sz="2800" dirty="0"/>
              <a:t>的冲锋舟准备抢险救灾，此时漂浮在水面上的冲锋舟排开水的体积为</a:t>
            </a:r>
            <a:r>
              <a:rPr lang="en-US" altLang="zh-CN" sz="2800" dirty="0"/>
              <a:t>____m</a:t>
            </a:r>
            <a:r>
              <a:rPr lang="en-US" altLang="zh-CN" sz="2800" baseline="30000" dirty="0"/>
              <a:t>3</a:t>
            </a:r>
            <a:r>
              <a:rPr lang="zh-CN" altLang="zh-CN" sz="2800" dirty="0"/>
              <a:t>，若满载时排开水的体积为</a:t>
            </a:r>
            <a:r>
              <a:rPr lang="en-US" altLang="zh-CN" sz="2800" dirty="0"/>
              <a:t>1.2 m</a:t>
            </a:r>
            <a:r>
              <a:rPr lang="en-US" altLang="zh-CN" sz="2800" baseline="30000" dirty="0"/>
              <a:t>3</a:t>
            </a:r>
            <a:r>
              <a:rPr lang="zh-CN" altLang="zh-CN" sz="2800" dirty="0"/>
              <a:t>，最多还能装载质量为</a:t>
            </a:r>
            <a:r>
              <a:rPr lang="en-US" altLang="zh-CN" sz="2800" dirty="0"/>
              <a:t>____kg</a:t>
            </a:r>
            <a:r>
              <a:rPr lang="zh-CN" altLang="zh-CN" sz="2800" dirty="0"/>
              <a:t>的人和物资。</a:t>
            </a:r>
            <a:r>
              <a:rPr lang="en-US" altLang="zh-CN" sz="2800" dirty="0"/>
              <a:t>(</a:t>
            </a:r>
            <a:r>
              <a:rPr lang="zh-CN" altLang="zh-CN" sz="2800" i="1" dirty="0"/>
              <a:t>ρ</a:t>
            </a:r>
            <a:r>
              <a:rPr lang="zh-CN" altLang="zh-CN" sz="2800" baseline="-25000" dirty="0"/>
              <a:t>水</a:t>
            </a:r>
            <a:r>
              <a:rPr lang="zh-CN" altLang="zh-CN" sz="2800" dirty="0"/>
              <a:t>＝</a:t>
            </a:r>
            <a:r>
              <a:rPr lang="en-US" altLang="zh-CN" sz="2800" dirty="0"/>
              <a:t>1.0×10</a:t>
            </a:r>
            <a:r>
              <a:rPr lang="en-US" altLang="zh-CN" sz="2800" baseline="30000" dirty="0"/>
              <a:t>3</a:t>
            </a:r>
            <a:r>
              <a:rPr lang="en-US" altLang="zh-CN" sz="2800" dirty="0"/>
              <a:t> kg/m</a:t>
            </a:r>
            <a:r>
              <a:rPr lang="en-US" altLang="zh-CN" sz="2800" baseline="30000" dirty="0"/>
              <a:t>3</a:t>
            </a:r>
            <a:r>
              <a:rPr lang="en-US" altLang="zh-CN" sz="2800" dirty="0" smtClean="0"/>
              <a:t>)</a:t>
            </a:r>
          </a:p>
          <a:p>
            <a:endParaRPr lang="zh-CN" altLang="zh-CN" sz="2800" dirty="0"/>
          </a:p>
          <a:p>
            <a:r>
              <a:rPr lang="en-US" altLang="zh-CN" sz="2800" dirty="0"/>
              <a:t>3</a:t>
            </a:r>
            <a:r>
              <a:rPr lang="zh-CN" altLang="zh-CN" sz="2800" dirty="0"/>
              <a:t>．</a:t>
            </a:r>
            <a:r>
              <a:rPr lang="en-US" altLang="zh-CN" sz="2800" dirty="0"/>
              <a:t>(2019·</a:t>
            </a:r>
            <a:r>
              <a:rPr lang="zh-CN" altLang="zh-CN" sz="2800" dirty="0"/>
              <a:t>天津市</a:t>
            </a:r>
            <a:r>
              <a:rPr lang="en-US" altLang="zh-CN" sz="2800" dirty="0"/>
              <a:t>)</a:t>
            </a:r>
            <a:r>
              <a:rPr lang="zh-CN" altLang="zh-CN" sz="2800" dirty="0"/>
              <a:t>小明在学习</a:t>
            </a:r>
            <a:r>
              <a:rPr lang="en-US" altLang="zh-CN" sz="2800" dirty="0">
                <a:latin typeface="+mn-ea"/>
              </a:rPr>
              <a:t>“</a:t>
            </a:r>
            <a:r>
              <a:rPr lang="zh-CN" altLang="zh-CN" sz="2800" dirty="0">
                <a:latin typeface="+mn-ea"/>
              </a:rPr>
              <a:t>阿基米德原理</a:t>
            </a:r>
            <a:r>
              <a:rPr lang="en-US" altLang="zh-CN" sz="2800" dirty="0">
                <a:latin typeface="+mn-ea"/>
              </a:rPr>
              <a:t>”</a:t>
            </a:r>
            <a:r>
              <a:rPr lang="zh-CN" altLang="zh-CN" sz="2800" dirty="0">
                <a:latin typeface="+mn-ea"/>
              </a:rPr>
              <a:t>时</a:t>
            </a:r>
            <a:r>
              <a:rPr lang="zh-CN" altLang="zh-CN" sz="2800" dirty="0"/>
              <a:t>，做了如图</a:t>
            </a:r>
            <a:r>
              <a:rPr lang="en-US" altLang="zh-CN" sz="2800" dirty="0"/>
              <a:t>8</a:t>
            </a:r>
            <a:r>
              <a:rPr lang="zh-CN" altLang="zh-CN" sz="2800" dirty="0"/>
              <a:t>－</a:t>
            </a:r>
            <a:r>
              <a:rPr lang="en-US" altLang="zh-CN" sz="2800" dirty="0"/>
              <a:t>15</a:t>
            </a:r>
            <a:r>
              <a:rPr lang="zh-CN" altLang="zh-CN" sz="2800" dirty="0"/>
              <a:t>所示的实验</a:t>
            </a:r>
            <a:r>
              <a:rPr lang="zh-CN" altLang="zh-CN" sz="2800" dirty="0" smtClean="0"/>
              <a:t>。</a:t>
            </a:r>
            <a:endParaRPr lang="en-US" altLang="zh-CN" sz="2800" dirty="0" smtClean="0"/>
          </a:p>
          <a:p>
            <a:r>
              <a:rPr lang="zh-CN" altLang="zh-CN" sz="2800" dirty="0" smtClean="0"/>
              <a:t>由</a:t>
            </a:r>
            <a:r>
              <a:rPr lang="zh-CN" altLang="zh-CN" sz="2800" dirty="0"/>
              <a:t>图可知物体</a:t>
            </a:r>
            <a:r>
              <a:rPr lang="en-US" altLang="zh-CN" sz="2800" i="1" dirty="0"/>
              <a:t>A</a:t>
            </a:r>
            <a:r>
              <a:rPr lang="zh-CN" altLang="zh-CN" sz="2800" dirty="0"/>
              <a:t>所受浮力</a:t>
            </a:r>
            <a:r>
              <a:rPr lang="zh-CN" altLang="zh-CN" sz="2800" dirty="0" smtClean="0"/>
              <a:t>为</a:t>
            </a:r>
            <a:endParaRPr lang="en-US" altLang="zh-CN" sz="2800" dirty="0" smtClean="0"/>
          </a:p>
          <a:p>
            <a:r>
              <a:rPr lang="en-US" altLang="zh-CN" sz="2800" dirty="0" smtClean="0"/>
              <a:t>__________</a:t>
            </a:r>
            <a:r>
              <a:rPr lang="en-US" altLang="zh-CN" sz="2800" dirty="0"/>
              <a:t>N</a:t>
            </a:r>
            <a:r>
              <a:rPr lang="zh-CN" altLang="zh-CN" sz="2800" dirty="0"/>
              <a:t>；由</a:t>
            </a:r>
            <a:r>
              <a:rPr lang="zh-CN" altLang="zh-CN" sz="2800" dirty="0" smtClean="0"/>
              <a:t>阿基米德</a:t>
            </a:r>
            <a:endParaRPr lang="en-US" altLang="zh-CN" sz="2800" dirty="0" smtClean="0"/>
          </a:p>
          <a:p>
            <a:r>
              <a:rPr lang="zh-CN" altLang="zh-CN" sz="2800" dirty="0" smtClean="0"/>
              <a:t>原理</a:t>
            </a:r>
            <a:r>
              <a:rPr lang="zh-CN" altLang="zh-CN" sz="2800" dirty="0"/>
              <a:t>可知，丙图中弹簧测</a:t>
            </a:r>
            <a:r>
              <a:rPr lang="zh-CN" altLang="zh-CN" sz="2800" dirty="0" smtClean="0"/>
              <a:t>力</a:t>
            </a:r>
            <a:endParaRPr lang="en-US" altLang="zh-CN" sz="2800" dirty="0" smtClean="0"/>
          </a:p>
          <a:p>
            <a:r>
              <a:rPr lang="zh-CN" altLang="zh-CN" sz="2800" dirty="0" smtClean="0"/>
              <a:t>计</a:t>
            </a:r>
            <a:r>
              <a:rPr lang="zh-CN" altLang="zh-CN" sz="2800" dirty="0"/>
              <a:t>的示数应为</a:t>
            </a:r>
            <a:r>
              <a:rPr lang="en-US" altLang="zh-CN" sz="2800" dirty="0"/>
              <a:t>__________N</a:t>
            </a:r>
            <a:r>
              <a:rPr lang="zh-CN" altLang="zh-CN" sz="2800" dirty="0"/>
              <a:t>。</a:t>
            </a:r>
          </a:p>
        </p:txBody>
      </p:sp>
      <p:sp>
        <p:nvSpPr>
          <p:cNvPr id="4" name="矩形 3"/>
          <p:cNvSpPr/>
          <p:nvPr/>
        </p:nvSpPr>
        <p:spPr>
          <a:xfrm>
            <a:off x="7226242" y="1818441"/>
            <a:ext cx="633507"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0.6</a:t>
            </a:r>
            <a:endParaRPr lang="zh-CN" altLang="en-US" baseline="30000" dirty="0">
              <a:ea typeface="楷体" panose="02010609060101010101" pitchFamily="49" charset="-122"/>
            </a:endParaRPr>
          </a:p>
        </p:txBody>
      </p:sp>
      <p:sp>
        <p:nvSpPr>
          <p:cNvPr id="16" name="矩形 15"/>
          <p:cNvSpPr/>
          <p:nvPr/>
        </p:nvSpPr>
        <p:spPr>
          <a:xfrm rot="10800000" flipV="1">
            <a:off x="154714" y="2670906"/>
            <a:ext cx="1187929" cy="521970"/>
          </a:xfrm>
          <a:prstGeom prst="rect">
            <a:avLst/>
          </a:prstGeom>
        </p:spPr>
        <p:txBody>
          <a:bodyPr wrap="square">
            <a:spAutoFit/>
          </a:bodyPr>
          <a:lstStyle/>
          <a:p>
            <a:pPr algn="ctr"/>
            <a:r>
              <a:rPr lang="en-US" altLang="zh-CN" sz="2800" b="1" dirty="0" smtClean="0">
                <a:solidFill>
                  <a:srgbClr val="FF0000"/>
                </a:solidFill>
                <a:latin typeface="Times New Roman" panose="02020603050405020304"/>
                <a:ea typeface="楷体" panose="02010609060101010101" pitchFamily="49" charset="-122"/>
              </a:rPr>
              <a:t>600</a:t>
            </a:r>
            <a:endParaRPr lang="zh-CN" altLang="en-US" baseline="30000" dirty="0">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203930" y="4106174"/>
            <a:ext cx="3503746" cy="2484408"/>
          </a:xfrm>
          <a:prstGeom prst="rect">
            <a:avLst/>
          </a:prstGeom>
        </p:spPr>
      </p:pic>
      <p:sp>
        <p:nvSpPr>
          <p:cNvPr id="13" name="矩形 12"/>
          <p:cNvSpPr/>
          <p:nvPr/>
        </p:nvSpPr>
        <p:spPr>
          <a:xfrm>
            <a:off x="1098612" y="4748547"/>
            <a:ext cx="364202" cy="523220"/>
          </a:xfrm>
          <a:prstGeom prst="rect">
            <a:avLst/>
          </a:prstGeom>
        </p:spPr>
        <p:txBody>
          <a:bodyPr wrap="none">
            <a:spAutoFit/>
          </a:bodyPr>
          <a:lstStyle/>
          <a:p>
            <a:r>
              <a:rPr lang="en-US" altLang="zh-CN" sz="2800" b="1" dirty="0">
                <a:solidFill>
                  <a:srgbClr val="FF0000"/>
                </a:solidFill>
                <a:latin typeface="Times New Roman" panose="02020603050405020304"/>
                <a:ea typeface="楷体" panose="02010609060101010101" pitchFamily="49" charset="-122"/>
              </a:rPr>
              <a:t>1</a:t>
            </a:r>
            <a:endParaRPr lang="zh-CN" altLang="en-US" baseline="30000" dirty="0">
              <a:ea typeface="楷体" panose="02010609060101010101" pitchFamily="49" charset="-122"/>
            </a:endParaRPr>
          </a:p>
        </p:txBody>
      </p:sp>
      <p:sp>
        <p:nvSpPr>
          <p:cNvPr id="14" name="矩形 13"/>
          <p:cNvSpPr/>
          <p:nvPr/>
        </p:nvSpPr>
        <p:spPr>
          <a:xfrm>
            <a:off x="3162292" y="5615317"/>
            <a:ext cx="633507"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1.5</a:t>
            </a:r>
            <a:endParaRPr lang="zh-CN" altLang="en-US" baseline="30000"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07010" y="946732"/>
            <a:ext cx="8663940" cy="5262979"/>
          </a:xfrm>
          <a:prstGeom prst="rect">
            <a:avLst/>
          </a:prstGeom>
          <a:noFill/>
        </p:spPr>
        <p:txBody>
          <a:bodyPr wrap="square" lIns="0" rIns="0" rtlCol="0">
            <a:spAutoFit/>
          </a:bodyPr>
          <a:lstStyle/>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．小芳同学在探究“浮力的大小等于什么”时，用弹</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簧测力计、小石块、烧杯、小桶等进行实验操作，</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8-16</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b</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c</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d</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是四个步骤示意图。设四</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个图中弹簧测力计的读数分别是</a:t>
            </a:r>
            <a:r>
              <a:rPr lang="en-US" altLang="zh-CN" sz="2800" i="1" dirty="0">
                <a:latin typeface="宋体" panose="02010600030101010101" pitchFamily="2" charset="-122"/>
                <a:ea typeface="宋体" panose="02010600030101010101" pitchFamily="2" charset="-122"/>
                <a:cs typeface="方正静蕾简体" panose="03000509000000000000" pitchFamily="65" charset="-122"/>
              </a:rPr>
              <a:t>F</a:t>
            </a:r>
            <a:r>
              <a:rPr lang="en-US" altLang="zh-CN" sz="2800" baseline="-25000" dirty="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ea typeface="宋体" panose="02010600030101010101" pitchFamily="2" charset="-122"/>
                <a:cs typeface="方正静蕾简体" panose="03000509000000000000" pitchFamily="65" charset="-122"/>
              </a:rPr>
              <a:t>F</a:t>
            </a:r>
            <a:r>
              <a:rPr lang="en-US" altLang="zh-CN" sz="2800" baseline="-25000" dirty="0">
                <a:latin typeface="宋体" panose="02010600030101010101" pitchFamily="2" charset="-122"/>
                <a:ea typeface="宋体" panose="02010600030101010101" pitchFamily="2" charset="-122"/>
                <a:cs typeface="方正静蕾简体" panose="03000509000000000000" pitchFamily="65" charset="-122"/>
              </a:rPr>
              <a:t>2</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ea typeface="宋体" panose="02010600030101010101" pitchFamily="2" charset="-122"/>
                <a:cs typeface="方正静蕾简体" panose="03000509000000000000" pitchFamily="65" charset="-122"/>
              </a:rPr>
              <a:t>F</a:t>
            </a:r>
            <a:r>
              <a:rPr lang="en-US" altLang="zh-CN" sz="2800" baseline="-25000" dirty="0">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r>
              <a:rPr lang="en-US" altLang="zh-CN" sz="2800" i="1" dirty="0">
                <a:latin typeface="宋体" panose="02010600030101010101" pitchFamily="2" charset="-122"/>
                <a:ea typeface="宋体" panose="02010600030101010101" pitchFamily="2" charset="-122"/>
                <a:cs typeface="方正静蕾简体" panose="03000509000000000000" pitchFamily="65" charset="-122"/>
              </a:rPr>
              <a:t>F</a:t>
            </a:r>
            <a:r>
              <a:rPr lang="en-US" altLang="zh-CN" sz="2800" baseline="-25000" dirty="0">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，由</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四个图</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中</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两</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个图的弹簧测力计的读数可以求</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出小石块受到的浮力；被排开液体的重力</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为</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如果</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关系式</a:t>
            </a:r>
            <a:r>
              <a:rPr lang="en-US" altLang="zh-CN"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成立</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，就可以得到著名的</a:t>
            </a:r>
          </a:p>
          <a:p>
            <a:r>
              <a:rPr lang="zh-CN" altLang="en-US" sz="2800" dirty="0">
                <a:latin typeface="宋体" panose="02010600030101010101" pitchFamily="2" charset="-122"/>
                <a:ea typeface="宋体" panose="02010600030101010101" pitchFamily="2" charset="-122"/>
                <a:cs typeface="方正静蕾简体" panose="03000509000000000000" pitchFamily="65" charset="-122"/>
              </a:rPr>
              <a:t>   阿基米德原理。</a:t>
            </a:r>
          </a:p>
          <a:p>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sym typeface="+mn-ea"/>
              </a:rPr>
              <a:t>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4" name="矩形 3"/>
          <p:cNvSpPr/>
          <p:nvPr/>
        </p:nvSpPr>
        <p:spPr>
          <a:xfrm>
            <a:off x="2230791" y="2593912"/>
            <a:ext cx="883575" cy="523220"/>
          </a:xfrm>
          <a:prstGeom prst="rect">
            <a:avLst/>
          </a:prstGeom>
        </p:spPr>
        <p:txBody>
          <a:bodyPr wrap="none">
            <a:spAutoFit/>
          </a:bodyPr>
          <a:lstStyle/>
          <a:p>
            <a:r>
              <a:rPr lang="en-US" altLang="zh-CN" sz="2800" b="1" dirty="0" smtClean="0">
                <a:solidFill>
                  <a:srgbClr val="FF0000"/>
                </a:solidFill>
                <a:latin typeface="Times New Roman" panose="02020603050405020304"/>
                <a:ea typeface="楷体" panose="02010609060101010101" pitchFamily="49" charset="-122"/>
              </a:rPr>
              <a:t>a</a:t>
            </a:r>
            <a:r>
              <a:rPr lang="zh-CN" altLang="en-US" sz="2800" b="1" dirty="0">
                <a:solidFill>
                  <a:srgbClr val="FF0000"/>
                </a:solidFill>
                <a:latin typeface="Times New Roman" panose="02020603050405020304"/>
                <a:ea typeface="楷体" panose="02010609060101010101" pitchFamily="49" charset="-122"/>
              </a:rPr>
              <a:t>、</a:t>
            </a:r>
            <a:r>
              <a:rPr lang="en-US" altLang="zh-CN" sz="2800" b="1" dirty="0">
                <a:solidFill>
                  <a:srgbClr val="FF0000"/>
                </a:solidFill>
                <a:latin typeface="Times New Roman" panose="02020603050405020304"/>
                <a:ea typeface="楷体" panose="02010609060101010101" pitchFamily="49" charset="-122"/>
              </a:rPr>
              <a:t>c</a:t>
            </a:r>
            <a:endParaRPr lang="zh-CN" altLang="en-US" dirty="0">
              <a:ea typeface="楷体" panose="02010609060101010101" pitchFamily="49" charset="-122"/>
            </a:endParaRPr>
          </a:p>
        </p:txBody>
      </p:sp>
      <p:sp>
        <p:nvSpPr>
          <p:cNvPr id="17" name="矩形 16"/>
          <p:cNvSpPr/>
          <p:nvPr/>
        </p:nvSpPr>
        <p:spPr>
          <a:xfrm>
            <a:off x="7519228" y="3055001"/>
            <a:ext cx="1023037" cy="523220"/>
          </a:xfrm>
          <a:prstGeom prst="rect">
            <a:avLst/>
          </a:prstGeom>
        </p:spPr>
        <p:txBody>
          <a:bodyPr wrap="none">
            <a:spAutoFit/>
          </a:bodyPr>
          <a:lstStyle/>
          <a:p>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4</a:t>
            </a:r>
            <a:r>
              <a:rPr lang="en-US" altLang="zh-CN" sz="2800" b="1" dirty="0" smtClean="0">
                <a:solidFill>
                  <a:srgbClr val="FF0000"/>
                </a:solidFill>
                <a:latin typeface="Times New Roman" panose="02020603050405020304"/>
                <a:ea typeface="楷体" panose="02010609060101010101" pitchFamily="49" charset="-122"/>
              </a:rPr>
              <a:t>-</a:t>
            </a:r>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2</a:t>
            </a:r>
            <a:endParaRPr lang="zh-CN" altLang="en-US" baseline="-25000" dirty="0">
              <a:ea typeface="楷体" panose="02010609060101010101" pitchFamily="49" charset="-122"/>
            </a:endParaRPr>
          </a:p>
        </p:txBody>
      </p:sp>
      <p:sp>
        <p:nvSpPr>
          <p:cNvPr id="18" name="矩形 17"/>
          <p:cNvSpPr/>
          <p:nvPr/>
        </p:nvSpPr>
        <p:spPr>
          <a:xfrm>
            <a:off x="2605361" y="3457668"/>
            <a:ext cx="2146742" cy="523220"/>
          </a:xfrm>
          <a:prstGeom prst="rect">
            <a:avLst/>
          </a:prstGeom>
        </p:spPr>
        <p:txBody>
          <a:bodyPr wrap="none">
            <a:spAutoFit/>
          </a:bodyPr>
          <a:lstStyle/>
          <a:p>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4</a:t>
            </a:r>
            <a:r>
              <a:rPr lang="en-US" altLang="zh-CN" sz="2800" b="1" dirty="0" smtClean="0">
                <a:solidFill>
                  <a:srgbClr val="FF0000"/>
                </a:solidFill>
                <a:latin typeface="Times New Roman" panose="02020603050405020304"/>
                <a:ea typeface="楷体" panose="02010609060101010101" pitchFamily="49" charset="-122"/>
              </a:rPr>
              <a:t>-</a:t>
            </a:r>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2</a:t>
            </a:r>
            <a:r>
              <a:rPr lang="en-US" altLang="zh-CN" sz="2800" b="1" dirty="0" smtClean="0">
                <a:solidFill>
                  <a:srgbClr val="FF0000"/>
                </a:solidFill>
                <a:latin typeface="Times New Roman" panose="02020603050405020304"/>
                <a:ea typeface="楷体" panose="02010609060101010101" pitchFamily="49" charset="-122"/>
              </a:rPr>
              <a:t>=</a:t>
            </a:r>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1</a:t>
            </a:r>
            <a:r>
              <a:rPr lang="en-US" altLang="zh-CN" sz="2800" b="1" dirty="0" smtClean="0">
                <a:solidFill>
                  <a:srgbClr val="FF0000"/>
                </a:solidFill>
                <a:latin typeface="Times New Roman" panose="02020603050405020304"/>
                <a:ea typeface="楷体" panose="02010609060101010101" pitchFamily="49" charset="-122"/>
              </a:rPr>
              <a:t>-</a:t>
            </a:r>
            <a:r>
              <a:rPr lang="en-US" altLang="zh-CN" sz="2800" b="1" i="1" dirty="0" smtClean="0">
                <a:solidFill>
                  <a:srgbClr val="FF0000"/>
                </a:solidFill>
                <a:latin typeface="Times New Roman" panose="02020603050405020304"/>
                <a:ea typeface="楷体" panose="02010609060101010101" pitchFamily="49" charset="-122"/>
              </a:rPr>
              <a:t>F</a:t>
            </a:r>
            <a:r>
              <a:rPr lang="en-US" altLang="zh-CN" sz="2800" b="1" baseline="-25000" dirty="0" smtClean="0">
                <a:solidFill>
                  <a:srgbClr val="FF0000"/>
                </a:solidFill>
                <a:latin typeface="Times New Roman" panose="02020603050405020304"/>
                <a:ea typeface="楷体" panose="02010609060101010101" pitchFamily="49" charset="-122"/>
              </a:rPr>
              <a:t>3</a:t>
            </a:r>
            <a:endParaRPr lang="zh-CN" altLang="en-US" baseline="-25000" dirty="0">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3114365" y="4036181"/>
            <a:ext cx="4097317" cy="26893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653789"/>
            <a:ext cx="8274780" cy="5029582"/>
          </a:xfrm>
          <a:prstGeom prst="rect">
            <a:avLst/>
          </a:prstGeom>
          <a:noFill/>
        </p:spPr>
        <p:txBody>
          <a:bodyPr wrap="square" lIns="0" rIns="0" rtlCol="0">
            <a:spAutoFit/>
          </a:bodyPr>
          <a:lstStyle/>
          <a:p>
            <a:pPr algn="ctr" fontAlgn="auto">
              <a:lnSpc>
                <a:spcPts val="3360"/>
              </a:lnSpc>
            </a:pPr>
            <a:endParaRPr lang="zh-CN" altLang="en-US" sz="2800" b="1" dirty="0">
              <a:solidFill>
                <a:srgbClr val="005188"/>
              </a:solidFill>
              <a:ea typeface="宋体" panose="02010600030101010101" pitchFamily="2" charset="-122"/>
              <a:cs typeface="方正静蕾简体" panose="03000509000000000000" pitchFamily="65" charset="-122"/>
              <a:sym typeface="+mn-ea"/>
            </a:endParaRPr>
          </a:p>
          <a:p>
            <a:pPr fontAlgn="auto">
              <a:lnSpc>
                <a:spcPts val="3860"/>
              </a:lnSpc>
            </a:pPr>
            <a:r>
              <a:rPr lang="en-US" altLang="zh-CN" sz="2800" dirty="0" smtClean="0">
                <a:cs typeface="方正静蕾简体" panose="03000509000000000000" pitchFamily="65" charset="-122"/>
              </a:rPr>
              <a:t>5</a:t>
            </a:r>
            <a:r>
              <a:rPr lang="zh-CN" altLang="en-US" sz="2800" dirty="0" smtClean="0">
                <a:cs typeface="方正静蕾简体" panose="03000509000000000000" pitchFamily="65" charset="-122"/>
              </a:rPr>
              <a:t>．将一个密度为</a:t>
            </a:r>
            <a:r>
              <a:rPr lang="en-US" altLang="zh-CN" sz="2800" dirty="0" smtClean="0">
                <a:cs typeface="方正静蕾简体" panose="03000509000000000000" pitchFamily="65" charset="-122"/>
              </a:rPr>
              <a:t>0.9×10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的实心小球，先后浸没在水和酒精中，松开手后，小球静止时，排开水和酒精的体积分别为</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1</a:t>
            </a:r>
            <a:r>
              <a:rPr lang="zh-CN" altLang="en-US" sz="2800" dirty="0" smtClean="0">
                <a:cs typeface="方正静蕾简体" panose="03000509000000000000" pitchFamily="65" charset="-122"/>
              </a:rPr>
              <a:t>和</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2</a:t>
            </a:r>
            <a:r>
              <a:rPr lang="zh-CN" altLang="en-US" sz="2800" dirty="0" smtClean="0">
                <a:cs typeface="方正静蕾简体" panose="03000509000000000000" pitchFamily="65" charset="-122"/>
              </a:rPr>
              <a:t>，小球在水和酒精中所受的浮力分别为</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1</a:t>
            </a:r>
            <a:r>
              <a:rPr lang="zh-CN" altLang="en-US" sz="2800" dirty="0" smtClean="0">
                <a:cs typeface="方正静蕾简体" panose="03000509000000000000" pitchFamily="65" charset="-122"/>
              </a:rPr>
              <a:t>和</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2</a:t>
            </a:r>
            <a:r>
              <a:rPr lang="zh-CN" altLang="en-US" sz="2800" dirty="0" smtClean="0">
                <a:cs typeface="方正静蕾简体" panose="03000509000000000000" pitchFamily="65" charset="-122"/>
              </a:rPr>
              <a:t>。以下判断正确的是（</a:t>
            </a:r>
            <a:r>
              <a:rPr lang="en-US" altLang="zh-CN" sz="2800" i="1" dirty="0" smtClean="0">
                <a:cs typeface="方正静蕾简体" panose="03000509000000000000" pitchFamily="65" charset="-122"/>
              </a:rPr>
              <a:t>ρ</a:t>
            </a:r>
            <a:r>
              <a:rPr lang="zh-CN" altLang="en-US" sz="2800" baseline="-25000" dirty="0" smtClean="0">
                <a:cs typeface="方正静蕾简体" panose="03000509000000000000" pitchFamily="65" charset="-122"/>
              </a:rPr>
              <a:t>水</a:t>
            </a:r>
            <a:r>
              <a:rPr lang="en-US" altLang="zh-CN" sz="2800" dirty="0" smtClean="0">
                <a:cs typeface="方正静蕾简体" panose="03000509000000000000" pitchFamily="65" charset="-122"/>
              </a:rPr>
              <a:t>=1.0×10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ρ</a:t>
            </a:r>
            <a:r>
              <a:rPr lang="zh-CN" altLang="en-US" sz="2800" baseline="-25000" dirty="0" smtClean="0">
                <a:cs typeface="方正静蕾简体" panose="03000509000000000000" pitchFamily="65" charset="-122"/>
              </a:rPr>
              <a:t>酒精</a:t>
            </a:r>
            <a:r>
              <a:rPr lang="en-US" altLang="zh-CN" sz="2800" dirty="0" smtClean="0">
                <a:cs typeface="方正静蕾简体" panose="03000509000000000000" pitchFamily="65" charset="-122"/>
              </a:rPr>
              <a:t>=0.8×10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  </a:t>
            </a:r>
            <a:r>
              <a:rPr lang="en-US" altLang="zh-CN" sz="2800" dirty="0" smtClean="0">
                <a:cs typeface="方正静蕾简体" panose="03000509000000000000" pitchFamily="65" charset="-122"/>
              </a:rPr>
              <a:t> </a:t>
            </a:r>
            <a:r>
              <a:rPr lang="zh-CN" altLang="en-US" sz="2800" dirty="0" smtClean="0">
                <a:cs typeface="方正静蕾简体" panose="03000509000000000000" pitchFamily="65" charset="-122"/>
              </a:rPr>
              <a:t>）</a:t>
            </a:r>
          </a:p>
          <a:p>
            <a:pPr fontAlgn="auto">
              <a:lnSpc>
                <a:spcPts val="3860"/>
              </a:lnSpc>
            </a:pPr>
            <a:r>
              <a:rPr lang="en-US" altLang="zh-CN" sz="2800" dirty="0" smtClean="0">
                <a:cs typeface="方正静蕾简体" panose="03000509000000000000" pitchFamily="65" charset="-122"/>
              </a:rPr>
              <a:t>A</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=1∶1</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=5∶4</a:t>
            </a:r>
          </a:p>
          <a:p>
            <a:pPr fontAlgn="auto">
              <a:lnSpc>
                <a:spcPts val="3860"/>
              </a:lnSpc>
            </a:pPr>
            <a:r>
              <a:rPr lang="en-US" altLang="zh-CN" sz="2800" dirty="0" smtClean="0">
                <a:cs typeface="方正静蕾简体" panose="03000509000000000000" pitchFamily="65" charset="-122"/>
              </a:rPr>
              <a:t>B</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=4∶5</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=1∶1</a:t>
            </a:r>
          </a:p>
          <a:p>
            <a:pPr fontAlgn="auto">
              <a:lnSpc>
                <a:spcPts val="3860"/>
              </a:lnSpc>
            </a:pPr>
            <a:r>
              <a:rPr lang="en-US" altLang="zh-CN" sz="2800" dirty="0" smtClean="0">
                <a:cs typeface="方正静蕾简体" panose="03000509000000000000" pitchFamily="65" charset="-122"/>
              </a:rPr>
              <a:t>C</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=9∶10</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=9∶8</a:t>
            </a:r>
          </a:p>
          <a:p>
            <a:pPr fontAlgn="auto">
              <a:lnSpc>
                <a:spcPts val="3860"/>
              </a:lnSpc>
            </a:pPr>
            <a:r>
              <a:rPr lang="en-US" altLang="zh-CN" sz="2800" dirty="0" smtClean="0">
                <a:cs typeface="方正静蕾简体" panose="03000509000000000000" pitchFamily="65" charset="-122"/>
              </a:rPr>
              <a:t>D</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V</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=8∶9</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1</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F</a:t>
            </a:r>
            <a:r>
              <a:rPr lang="en-US" altLang="zh-CN" sz="2800" baseline="-25000" dirty="0" smtClean="0">
                <a:cs typeface="方正静蕾简体" panose="03000509000000000000" pitchFamily="65" charset="-122"/>
              </a:rPr>
              <a:t>2</a:t>
            </a:r>
            <a:r>
              <a:rPr lang="en-US" altLang="zh-CN" sz="2800" dirty="0" smtClean="0">
                <a:cs typeface="方正静蕾简体" panose="03000509000000000000" pitchFamily="65" charset="-122"/>
              </a:rPr>
              <a:t>=10∶9</a:t>
            </a:r>
            <a:endParaRPr lang="zh-CN" altLang="en-US" sz="2800" dirty="0">
              <a:cs typeface="方正静蕾简体" panose="03000509000000000000" pitchFamily="65" charset="-122"/>
            </a:endParaRPr>
          </a:p>
        </p:txBody>
      </p:sp>
      <p:sp>
        <p:nvSpPr>
          <p:cNvPr id="9" name="矩形 8"/>
          <p:cNvSpPr/>
          <p:nvPr/>
        </p:nvSpPr>
        <p:spPr>
          <a:xfrm>
            <a:off x="5367744" y="3092581"/>
            <a:ext cx="444352" cy="523220"/>
          </a:xfrm>
          <a:prstGeom prst="rect">
            <a:avLst/>
          </a:prstGeom>
        </p:spPr>
        <p:txBody>
          <a:bodyPr wrap="none">
            <a:spAutoFit/>
          </a:bodyPr>
          <a:lstStyle/>
          <a:p>
            <a:r>
              <a:rPr lang="en-US" altLang="zh-CN" sz="2800" b="1" dirty="0">
                <a:solidFill>
                  <a:srgbClr val="FF0000"/>
                </a:solidFill>
              </a:rPr>
              <a:t>C</a:t>
            </a:r>
            <a:endParaRPr lang="zh-CN" altLang="en-US" dirty="0"/>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4593565"/>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6</a:t>
            </a:r>
            <a:r>
              <a:rPr lang="zh-CN" altLang="en-US" sz="2800" dirty="0" smtClean="0">
                <a:cs typeface="方正静蕾简体" panose="03000509000000000000" pitchFamily="65" charset="-122"/>
              </a:rPr>
              <a:t>．如图</a:t>
            </a:r>
            <a:r>
              <a:rPr lang="en-US" altLang="zh-CN" sz="2800" dirty="0" smtClean="0">
                <a:cs typeface="方正静蕾简体" panose="03000509000000000000" pitchFamily="65" charset="-122"/>
              </a:rPr>
              <a:t>8-17</a:t>
            </a:r>
            <a:r>
              <a:rPr lang="zh-CN" altLang="en-US" sz="2800" dirty="0" smtClean="0">
                <a:cs typeface="方正静蕾简体" panose="03000509000000000000" pitchFamily="65" charset="-122"/>
              </a:rPr>
              <a:t>所示，当溢水杯盛满密度为</a:t>
            </a:r>
            <a:r>
              <a:rPr lang="en-US" altLang="zh-CN" sz="2800" i="1" dirty="0" smtClean="0">
                <a:cs typeface="方正静蕾简体" panose="03000509000000000000" pitchFamily="65" charset="-122"/>
              </a:rPr>
              <a:t>ρ</a:t>
            </a:r>
            <a:r>
              <a:rPr lang="en-US" altLang="zh-CN" sz="2800" baseline="-25000" dirty="0" smtClean="0">
                <a:cs typeface="方正静蕾简体" panose="03000509000000000000" pitchFamily="65" charset="-122"/>
              </a:rPr>
              <a:t>1</a:t>
            </a:r>
            <a:r>
              <a:rPr lang="zh-CN" altLang="en-US" sz="2800" dirty="0" smtClean="0">
                <a:cs typeface="方正静蕾简体" panose="03000509000000000000" pitchFamily="65" charset="-122"/>
              </a:rPr>
              <a:t>的液体时，把实心物块放入杯中，物块漂浮，静止后溢出的液体质量为</a:t>
            </a:r>
            <a:r>
              <a:rPr lang="en-US" altLang="zh-CN" sz="2800" i="1" dirty="0" smtClean="0">
                <a:cs typeface="方正静蕾简体" panose="03000509000000000000" pitchFamily="65" charset="-122"/>
              </a:rPr>
              <a:t>m</a:t>
            </a:r>
            <a:r>
              <a:rPr lang="en-US" altLang="zh-CN" sz="2800" baseline="-25000" dirty="0" smtClean="0">
                <a:cs typeface="方正静蕾简体" panose="03000509000000000000" pitchFamily="65" charset="-122"/>
              </a:rPr>
              <a:t>1</a:t>
            </a:r>
            <a:r>
              <a:rPr lang="zh-CN" altLang="en-US" sz="2800" dirty="0" smtClean="0">
                <a:cs typeface="方正静蕾简体" panose="03000509000000000000" pitchFamily="65" charset="-122"/>
              </a:rPr>
              <a:t>；当溢水杯盛满密度为</a:t>
            </a:r>
            <a:r>
              <a:rPr lang="en-US" altLang="zh-CN" sz="2800" i="1" dirty="0" smtClean="0">
                <a:cs typeface="方正静蕾简体" panose="03000509000000000000" pitchFamily="65" charset="-122"/>
              </a:rPr>
              <a:t>ρ</a:t>
            </a:r>
            <a:r>
              <a:rPr lang="en-US" altLang="zh-CN" sz="2800" baseline="-25000" dirty="0" smtClean="0">
                <a:cs typeface="方正静蕾简体" panose="03000509000000000000" pitchFamily="65" charset="-122"/>
              </a:rPr>
              <a:t>2</a:t>
            </a:r>
            <a:r>
              <a:rPr lang="zh-CN" altLang="en-US" sz="2800" dirty="0" smtClean="0">
                <a:cs typeface="方正静蕾简体" panose="03000509000000000000" pitchFamily="65" charset="-122"/>
              </a:rPr>
              <a:t>的液体时，把同一物块放入杯中，物块沉底，静止后溢出的液体质量为</a:t>
            </a:r>
            <a:r>
              <a:rPr lang="en-US" altLang="zh-CN" sz="2800" i="1" dirty="0" smtClean="0">
                <a:cs typeface="方正静蕾简体" panose="03000509000000000000" pitchFamily="65" charset="-122"/>
              </a:rPr>
              <a:t>m</a:t>
            </a:r>
            <a:r>
              <a:rPr lang="en-US" altLang="zh-CN" sz="2800" baseline="-25000" dirty="0" smtClean="0">
                <a:cs typeface="方正静蕾简体" panose="03000509000000000000" pitchFamily="65" charset="-122"/>
              </a:rPr>
              <a:t>2</a:t>
            </a:r>
            <a:r>
              <a:rPr lang="zh-CN" altLang="en-US" sz="2800" dirty="0" smtClean="0">
                <a:cs typeface="方正静蕾简体" panose="03000509000000000000" pitchFamily="65" charset="-122"/>
              </a:rPr>
              <a:t>；则物块的密度为（     </a:t>
            </a:r>
            <a:r>
              <a:rPr lang="en-US" altLang="zh-CN" sz="2800" dirty="0" smtClean="0">
                <a:cs typeface="方正静蕾简体" panose="03000509000000000000" pitchFamily="65" charset="-122"/>
              </a:rPr>
              <a:t> </a:t>
            </a:r>
            <a:r>
              <a:rPr lang="zh-CN" altLang="en-US" sz="2800" dirty="0" smtClean="0">
                <a:cs typeface="方正静蕾简体" panose="03000509000000000000" pitchFamily="65" charset="-122"/>
              </a:rPr>
              <a:t>）</a:t>
            </a:r>
          </a:p>
          <a:p>
            <a:pPr marL="514350" indent="-514350" fontAlgn="auto">
              <a:lnSpc>
                <a:spcPts val="3860"/>
              </a:lnSpc>
              <a:buAutoNum type="alphaUcPeriod"/>
            </a:pPr>
            <a:r>
              <a:rPr lang="en-US" altLang="zh-CN" sz="2800" dirty="0" smtClean="0">
                <a:cs typeface="方正静蕾简体" panose="03000509000000000000" pitchFamily="65" charset="-122"/>
              </a:rPr>
              <a:t>                       B.</a:t>
            </a:r>
          </a:p>
          <a:p>
            <a:pPr marL="514350" indent="-514350" fontAlgn="auto">
              <a:lnSpc>
                <a:spcPts val="3860"/>
              </a:lnSpc>
            </a:pP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C.                         D.</a:t>
            </a:r>
            <a:endParaRPr lang="en-US" altLang="zh-CN" sz="2800" dirty="0">
              <a:cs typeface="方正静蕾简体" panose="03000509000000000000" pitchFamily="65" charset="-122"/>
            </a:endParaRPr>
          </a:p>
          <a:p>
            <a:pPr fontAlgn="auto">
              <a:lnSpc>
                <a:spcPts val="3860"/>
              </a:lnSpc>
            </a:pPr>
            <a:endParaRPr lang="zh-CN" altLang="en-US" sz="2800" dirty="0">
              <a:cs typeface="方正静蕾简体" panose="03000509000000000000" pitchFamily="65" charset="-122"/>
            </a:endParaRPr>
          </a:p>
        </p:txBody>
      </p:sp>
      <p:sp>
        <p:nvSpPr>
          <p:cNvPr id="10" name="矩形 9"/>
          <p:cNvSpPr/>
          <p:nvPr/>
        </p:nvSpPr>
        <p:spPr>
          <a:xfrm>
            <a:off x="4047264" y="3224868"/>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D</a:t>
            </a:r>
            <a:endParaRPr lang="zh-CN" altLang="en-US" dirty="0"/>
          </a:p>
        </p:txBody>
      </p:sp>
      <p:graphicFrame>
        <p:nvGraphicFramePr>
          <p:cNvPr id="10244" name="Object 4"/>
          <p:cNvGraphicFramePr>
            <a:graphicFrameLocks noChangeAspect="1"/>
          </p:cNvGraphicFramePr>
          <p:nvPr/>
        </p:nvGraphicFramePr>
        <p:xfrm>
          <a:off x="3481847" y="3685047"/>
          <a:ext cx="691947" cy="784207"/>
        </p:xfrm>
        <a:graphic>
          <a:graphicData uri="http://schemas.openxmlformats.org/presentationml/2006/ole">
            <mc:AlternateContent xmlns:mc="http://schemas.openxmlformats.org/markup-compatibility/2006">
              <mc:Choice xmlns:v="urn:schemas-microsoft-com:vml" Requires="v">
                <p:oleObj spid="_x0000_s10342" name="Equation" r:id="rId4" imgW="381000" imgH="431800" progId="Equation.DSMT4">
                  <p:embed/>
                </p:oleObj>
              </mc:Choice>
              <mc:Fallback>
                <p:oleObj name="Equation" r:id="rId4" imgW="381000" imgH="431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847" y="3685047"/>
                        <a:ext cx="691947" cy="78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812390" y="3714544"/>
          <a:ext cx="736191" cy="834350"/>
        </p:xfrm>
        <a:graphic>
          <a:graphicData uri="http://schemas.openxmlformats.org/presentationml/2006/ole">
            <mc:AlternateContent xmlns:mc="http://schemas.openxmlformats.org/markup-compatibility/2006">
              <mc:Choice xmlns:v="urn:schemas-microsoft-com:vml" Requires="v">
                <p:oleObj spid="_x0000_s10343" name="Equation" r:id="rId6" imgW="381000" imgH="431800" progId="Equation.DSMT4">
                  <p:embed/>
                </p:oleObj>
              </mc:Choice>
              <mc:Fallback>
                <p:oleObj name="Equation" r:id="rId6" imgW="381000" imgH="431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390" y="3714544"/>
                        <a:ext cx="736191" cy="83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835539" y="4584699"/>
          <a:ext cx="772038" cy="846751"/>
        </p:xfrm>
        <a:graphic>
          <a:graphicData uri="http://schemas.openxmlformats.org/presentationml/2006/ole">
            <mc:AlternateContent xmlns:mc="http://schemas.openxmlformats.org/markup-compatibility/2006">
              <mc:Choice xmlns:v="urn:schemas-microsoft-com:vml" Requires="v">
                <p:oleObj spid="_x0000_s10344" name="Equation" r:id="rId8" imgW="393700" imgH="431800" progId="Equation.DSMT4">
                  <p:embed/>
                </p:oleObj>
              </mc:Choice>
              <mc:Fallback>
                <p:oleObj name="Equation" r:id="rId8" imgW="393700" imgH="431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539" y="4584699"/>
                        <a:ext cx="772038" cy="84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3460749" y="4569950"/>
          <a:ext cx="808691" cy="886951"/>
        </p:xfrm>
        <a:graphic>
          <a:graphicData uri="http://schemas.openxmlformats.org/presentationml/2006/ole">
            <mc:AlternateContent xmlns:mc="http://schemas.openxmlformats.org/markup-compatibility/2006">
              <mc:Choice xmlns:v="urn:schemas-microsoft-com:vml" Requires="v">
                <p:oleObj spid="_x0000_s10345" name="Equation" r:id="rId10" imgW="393700" imgH="431800" progId="Equation.DSMT4">
                  <p:embed/>
                </p:oleObj>
              </mc:Choice>
              <mc:Fallback>
                <p:oleObj name="Equation" r:id="rId10" imgW="393700" imgH="431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0749" y="4569950"/>
                        <a:ext cx="808691" cy="88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组合 14"/>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12"/>
          <a:stretch>
            <a:fillRect/>
          </a:stretch>
        </p:blipFill>
        <p:spPr>
          <a:xfrm>
            <a:off x="4657960" y="3907025"/>
            <a:ext cx="3223534" cy="27654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0"/>
          <p:cNvSpPr txBox="1"/>
          <p:nvPr/>
        </p:nvSpPr>
        <p:spPr>
          <a:xfrm>
            <a:off x="351175" y="4119991"/>
            <a:ext cx="8274779" cy="2593018"/>
          </a:xfrm>
          <a:prstGeom prst="rect">
            <a:avLst/>
          </a:prstGeom>
          <a:noFill/>
        </p:spPr>
        <p:txBody>
          <a:bodyPr wrap="square" lIns="0" rIns="0" rtlCol="0">
            <a:spAutoFit/>
          </a:bodyPr>
          <a:lstStyle/>
          <a:p>
            <a:pPr fontAlgn="auto">
              <a:lnSpc>
                <a:spcPts val="3860"/>
              </a:lnSpc>
            </a:pPr>
            <a:r>
              <a:rPr lang="en-US" altLang="zh-CN" sz="2800" dirty="0">
                <a:cs typeface="方正静蕾简体" panose="03000509000000000000" pitchFamily="65" charset="-122"/>
              </a:rPr>
              <a:t>(1)</a:t>
            </a:r>
            <a:r>
              <a:rPr lang="zh-CN" altLang="en-US" sz="2800" dirty="0">
                <a:cs typeface="方正静蕾简体" panose="03000509000000000000" pitchFamily="65" charset="-122"/>
              </a:rPr>
              <a:t>木块受到的浮力</a:t>
            </a:r>
            <a:r>
              <a:rPr lang="en-US" altLang="zh-CN" sz="2800" i="1" dirty="0">
                <a:cs typeface="方正静蕾简体" panose="03000509000000000000" pitchFamily="65" charset="-122"/>
              </a:rPr>
              <a:t>F</a:t>
            </a:r>
            <a:r>
              <a:rPr lang="zh-CN" altLang="en-US" sz="2800" baseline="-25000" dirty="0">
                <a:cs typeface="方正静蕾简体" panose="03000509000000000000" pitchFamily="65" charset="-122"/>
              </a:rPr>
              <a:t>浮</a:t>
            </a:r>
            <a:r>
              <a:rPr lang="zh-CN" altLang="en-US" sz="2800" dirty="0" smtClean="0">
                <a:cs typeface="方正静蕾简体" panose="03000509000000000000" pitchFamily="65" charset="-122"/>
              </a:rPr>
              <a:t>＝</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N</a:t>
            </a:r>
            <a:r>
              <a:rPr lang="zh-CN" altLang="en-US" sz="2800" dirty="0">
                <a:cs typeface="方正静蕾简体" panose="03000509000000000000" pitchFamily="65" charset="-122"/>
              </a:rPr>
              <a:t>。</a:t>
            </a:r>
          </a:p>
          <a:p>
            <a:pPr fontAlgn="auto">
              <a:lnSpc>
                <a:spcPts val="3860"/>
              </a:lnSpc>
            </a:pPr>
            <a:r>
              <a:rPr lang="en-US" altLang="zh-CN" sz="2800" dirty="0">
                <a:cs typeface="方正静蕾简体" panose="03000509000000000000" pitchFamily="65" charset="-122"/>
              </a:rPr>
              <a:t>(2)</a:t>
            </a:r>
            <a:r>
              <a:rPr lang="zh-CN" altLang="en-US" sz="2800" dirty="0">
                <a:cs typeface="方正静蕾简体" panose="03000509000000000000" pitchFamily="65" charset="-122"/>
              </a:rPr>
              <a:t>木块排开的水所受的重力</a:t>
            </a:r>
            <a:r>
              <a:rPr lang="en-US" altLang="zh-CN" sz="2800" i="1" dirty="0">
                <a:cs typeface="方正静蕾简体" panose="03000509000000000000" pitchFamily="65" charset="-122"/>
              </a:rPr>
              <a:t>G</a:t>
            </a:r>
            <a:r>
              <a:rPr lang="zh-CN" altLang="en-US" sz="2800" baseline="-25000" dirty="0">
                <a:cs typeface="方正静蕾简体" panose="03000509000000000000" pitchFamily="65" charset="-122"/>
              </a:rPr>
              <a:t>排</a:t>
            </a:r>
            <a:r>
              <a:rPr lang="zh-CN" altLang="en-US" sz="2800" dirty="0" smtClean="0">
                <a:cs typeface="方正静蕾简体" panose="03000509000000000000" pitchFamily="65" charset="-122"/>
              </a:rPr>
              <a:t>＝</a:t>
            </a:r>
            <a:r>
              <a:rPr lang="en-US" altLang="zh-CN" sz="2800" u="sng" dirty="0">
                <a:cs typeface="方正静蕾简体" panose="03000509000000000000" pitchFamily="65" charset="-122"/>
              </a:rPr>
              <a:t> </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N</a:t>
            </a:r>
            <a:r>
              <a:rPr lang="zh-CN" altLang="en-US" sz="2800" dirty="0">
                <a:cs typeface="方正静蕾简体" panose="03000509000000000000" pitchFamily="65" charset="-122"/>
              </a:rPr>
              <a:t>。</a:t>
            </a:r>
          </a:p>
          <a:p>
            <a:pPr fontAlgn="auto">
              <a:lnSpc>
                <a:spcPts val="3860"/>
              </a:lnSpc>
            </a:pPr>
            <a:r>
              <a:rPr lang="en-US" altLang="zh-CN" sz="2800" dirty="0">
                <a:cs typeface="方正静蕾简体" panose="03000509000000000000" pitchFamily="65" charset="-122"/>
              </a:rPr>
              <a:t>(3)</a:t>
            </a:r>
            <a:r>
              <a:rPr lang="zh-CN" altLang="en-US" sz="2800" dirty="0">
                <a:cs typeface="方正静蕾简体" panose="03000509000000000000" pitchFamily="65" charset="-122"/>
              </a:rPr>
              <a:t>比较数据可知：浮在水上的木块受到的浮力</a:t>
            </a:r>
            <a:r>
              <a:rPr lang="zh-CN" altLang="en-US" sz="2800" dirty="0" smtClean="0">
                <a:cs typeface="方正静蕾简体" panose="03000509000000000000" pitchFamily="65" charset="-122"/>
              </a:rPr>
              <a:t>大小</a:t>
            </a:r>
            <a:r>
              <a:rPr lang="en-US" altLang="zh-CN" sz="2800" dirty="0">
                <a:cs typeface="方正静蕾简体" panose="03000509000000000000" pitchFamily="65" charset="-122"/>
              </a:rPr>
              <a:t> </a:t>
            </a:r>
            <a:r>
              <a:rPr lang="en-US" altLang="zh-CN" sz="2800" dirty="0" smtClean="0">
                <a:cs typeface="方正静蕾简体" panose="03000509000000000000" pitchFamily="65" charset="-122"/>
              </a:rPr>
              <a:t> </a:t>
            </a:r>
          </a:p>
          <a:p>
            <a:pPr fontAlgn="auto">
              <a:lnSpc>
                <a:spcPts val="3860"/>
              </a:lnSpc>
            </a:pPr>
            <a:r>
              <a:rPr lang="en-US" altLang="zh-CN" sz="2800" u="sng" dirty="0">
                <a:cs typeface="方正静蕾简体" panose="03000509000000000000" pitchFamily="65" charset="-122"/>
              </a:rPr>
              <a:t> </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a:t>
            </a:r>
            <a:r>
              <a:rPr lang="zh-CN" altLang="en-US" sz="2800" dirty="0">
                <a:cs typeface="方正静蕾简体" panose="03000509000000000000" pitchFamily="65" charset="-122"/>
              </a:rPr>
              <a:t>选填“大于”“小于”或“等于”</a:t>
            </a:r>
            <a:r>
              <a:rPr lang="en-US" altLang="zh-CN" sz="2800" dirty="0">
                <a:cs typeface="方正静蕾简体" panose="03000509000000000000" pitchFamily="65" charset="-122"/>
              </a:rPr>
              <a:t>)</a:t>
            </a:r>
            <a:r>
              <a:rPr lang="zh-CN" altLang="en-US" sz="2800" dirty="0">
                <a:cs typeface="方正静蕾简体" panose="03000509000000000000" pitchFamily="65" charset="-122"/>
              </a:rPr>
              <a:t>它排开的水所受的重力。</a:t>
            </a:r>
          </a:p>
        </p:txBody>
      </p:sp>
      <p:sp>
        <p:nvSpPr>
          <p:cNvPr id="15" name="矩形 14"/>
          <p:cNvSpPr/>
          <p:nvPr/>
        </p:nvSpPr>
        <p:spPr>
          <a:xfrm>
            <a:off x="5650873" y="4600821"/>
            <a:ext cx="633507" cy="523220"/>
          </a:xfrm>
          <a:prstGeom prst="rect">
            <a:avLst/>
          </a:prstGeom>
        </p:spPr>
        <p:txBody>
          <a:bodyPr wrap="none">
            <a:spAutoFit/>
          </a:bodyPr>
          <a:lstStyle/>
          <a:p>
            <a:r>
              <a:rPr lang="en-US" altLang="zh-CN" sz="2800" b="1" dirty="0">
                <a:solidFill>
                  <a:srgbClr val="FF0000"/>
                </a:solidFill>
                <a:ea typeface="楷体" panose="02010609060101010101" pitchFamily="49" charset="-122"/>
                <a:sym typeface="+mn-ea"/>
              </a:rPr>
              <a:t>1.2</a:t>
            </a:r>
            <a:endParaRPr lang="zh-CN" altLang="en-US" sz="2800" b="1" baseline="30000" dirty="0">
              <a:solidFill>
                <a:srgbClr val="FF0000"/>
              </a:solidFill>
              <a:ea typeface="楷体" panose="02010609060101010101" pitchFamily="49" charset="-122"/>
              <a:sym typeface="+mn-ea"/>
            </a:endParaRPr>
          </a:p>
        </p:txBody>
      </p:sp>
      <p:sp>
        <p:nvSpPr>
          <p:cNvPr id="16" name="矩形 15"/>
          <p:cNvSpPr/>
          <p:nvPr/>
        </p:nvSpPr>
        <p:spPr>
          <a:xfrm>
            <a:off x="500158" y="5519838"/>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等于</a:t>
            </a:r>
            <a:endParaRPr lang="zh-CN" altLang="en-US" sz="2800" b="1" baseline="30000" dirty="0">
              <a:solidFill>
                <a:srgbClr val="FF0000"/>
              </a:solidFill>
              <a:latin typeface="楷体" panose="02010609060101010101" pitchFamily="49" charset="-122"/>
              <a:ea typeface="楷体" panose="02010609060101010101" pitchFamily="49" charset="-122"/>
              <a:sym typeface="+mn-ea"/>
            </a:endParaRPr>
          </a:p>
        </p:txBody>
      </p:sp>
      <p:sp>
        <p:nvSpPr>
          <p:cNvPr id="41" name="TextBox 40"/>
          <p:cNvSpPr txBox="1"/>
          <p:nvPr/>
        </p:nvSpPr>
        <p:spPr>
          <a:xfrm>
            <a:off x="457232" y="1061035"/>
            <a:ext cx="8274779" cy="1092607"/>
          </a:xfrm>
          <a:prstGeom prst="rect">
            <a:avLst/>
          </a:prstGeom>
          <a:noFill/>
        </p:spPr>
        <p:txBody>
          <a:bodyPr wrap="square" lIns="0" rIns="0" rtlCol="0">
            <a:spAutoFit/>
          </a:bodyPr>
          <a:lstStyle/>
          <a:p>
            <a:pPr fontAlgn="auto">
              <a:lnSpc>
                <a:spcPts val="3860"/>
              </a:lnSpc>
            </a:pPr>
            <a:r>
              <a:rPr lang="en-US" altLang="zh-CN" sz="2800" dirty="0">
                <a:latin typeface="宋体" panose="02010600030101010101" pitchFamily="2" charset="-122"/>
                <a:cs typeface="方正静蕾简体" panose="03000509000000000000" pitchFamily="65" charset="-122"/>
              </a:rPr>
              <a:t>7</a:t>
            </a:r>
            <a:r>
              <a:rPr lang="zh-CN" altLang="en-US" sz="2800" dirty="0" smtClean="0">
                <a:latin typeface="宋体" panose="02010600030101010101" pitchFamily="2" charset="-122"/>
                <a:cs typeface="方正静蕾简体" panose="03000509000000000000" pitchFamily="65" charset="-122"/>
              </a:rPr>
              <a:t>．如</a:t>
            </a:r>
            <a:r>
              <a:rPr lang="zh-CN" altLang="en-US" sz="2800" dirty="0">
                <a:latin typeface="宋体" panose="02010600030101010101" pitchFamily="2" charset="-122"/>
                <a:cs typeface="方正静蕾简体" panose="03000509000000000000" pitchFamily="65" charset="-122"/>
              </a:rPr>
              <a:t>图</a:t>
            </a:r>
            <a:r>
              <a:rPr lang="en-US" altLang="zh-CN" sz="2800" dirty="0" smtClean="0">
                <a:latin typeface="宋体" panose="02010600030101010101" pitchFamily="2" charset="-122"/>
                <a:cs typeface="方正静蕾简体" panose="03000509000000000000" pitchFamily="65" charset="-122"/>
              </a:rPr>
              <a:t>8-18</a:t>
            </a:r>
            <a:r>
              <a:rPr lang="zh-CN" altLang="en-US" sz="2800" dirty="0" smtClean="0">
                <a:latin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cs typeface="方正静蕾简体" panose="03000509000000000000" pitchFamily="65" charset="-122"/>
              </a:rPr>
              <a:t>示，用木块、弹簧测力计、溢水杯和小桶进行实验：</a:t>
            </a:r>
          </a:p>
        </p:txBody>
      </p:sp>
      <p:sp>
        <p:nvSpPr>
          <p:cNvPr id="10" name="矩形 9"/>
          <p:cNvSpPr/>
          <p:nvPr/>
        </p:nvSpPr>
        <p:spPr>
          <a:xfrm>
            <a:off x="4191000" y="4077601"/>
            <a:ext cx="633507" cy="523220"/>
          </a:xfrm>
          <a:prstGeom prst="rect">
            <a:avLst/>
          </a:prstGeom>
        </p:spPr>
        <p:txBody>
          <a:bodyPr wrap="none">
            <a:spAutoFit/>
          </a:bodyPr>
          <a:lstStyle/>
          <a:p>
            <a:r>
              <a:rPr lang="en-US" altLang="zh-CN" sz="2800" b="1" dirty="0">
                <a:solidFill>
                  <a:srgbClr val="FF0000"/>
                </a:solidFill>
                <a:ea typeface="楷体" panose="02010609060101010101" pitchFamily="49" charset="-122"/>
                <a:sym typeface="+mn-ea"/>
              </a:rPr>
              <a:t>1.2</a:t>
            </a:r>
            <a:endParaRPr lang="zh-CN" altLang="en-US" sz="2800" b="1" baseline="30000" dirty="0">
              <a:solidFill>
                <a:srgbClr val="FF0000"/>
              </a:solidFill>
              <a:ea typeface="楷体" panose="02010609060101010101" pitchFamily="49" charset="-122"/>
              <a:sym typeface="+mn-ea"/>
            </a:endParaRPr>
          </a:p>
        </p:txBody>
      </p:sp>
      <p:pic>
        <p:nvPicPr>
          <p:cNvPr id="22530" name="Picture 2" descr="C:\Documents and Settings\Administrator\桌面\pai\正文pai\2018XD-142.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203181" y="2203505"/>
            <a:ext cx="4570769" cy="154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560058" y="3750659"/>
            <a:ext cx="1261885" cy="369332"/>
          </a:xfrm>
          <a:prstGeom prst="rect">
            <a:avLst/>
          </a:prstGeom>
        </p:spPr>
        <p:txBody>
          <a:bodyPr wrap="none">
            <a:spAutoFit/>
          </a:bodyPr>
          <a:lstStyle/>
          <a:p>
            <a:pPr indent="266700" algn="ctr">
              <a:spcAft>
                <a:spcPts val="0"/>
              </a:spcAft>
            </a:pPr>
            <a:r>
              <a:rPr lang="zh-CN" altLang="zh-CN" kern="100" dirty="0">
                <a:latin typeface="Times New Roman" panose="02020603050405020304" pitchFamily="18" charset="0"/>
                <a:cs typeface="Times New Roman" panose="02020603050405020304" pitchFamily="18" charset="0"/>
              </a:rPr>
              <a:t>图</a:t>
            </a:r>
            <a:r>
              <a:rPr lang="en-US" altLang="zh-CN" kern="100" dirty="0">
                <a:latin typeface="Times New Roman" panose="02020603050405020304" pitchFamily="18" charset="0"/>
                <a:cs typeface="Courier New" panose="02070309020205020404" pitchFamily="49" charset="0"/>
              </a:rPr>
              <a:t>8</a:t>
            </a:r>
            <a:r>
              <a:rPr lang="zh-CN" altLang="zh-CN" kern="100" dirty="0" smtClean="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Courier New" panose="02070309020205020404" pitchFamily="49" charset="0"/>
              </a:rPr>
              <a:t>18</a:t>
            </a:r>
            <a:endParaRPr lang="zh-CN" altLang="zh-CN" kern="100" dirty="0">
              <a:latin typeface="宋体" panose="02010600030101010101" pitchFamily="2" charset="-122"/>
              <a:cs typeface="Courier New" panose="02070309020205020404" pitchFamily="49" charset="0"/>
            </a:endParaRPr>
          </a:p>
        </p:txBody>
      </p:sp>
      <p:grpSp>
        <p:nvGrpSpPr>
          <p:cNvPr id="14" name="组合 13"/>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4" y="1248410"/>
            <a:ext cx="8274779" cy="5093702"/>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8</a:t>
            </a:r>
            <a:r>
              <a:rPr lang="zh-CN" altLang="en-US" sz="2800" dirty="0" smtClean="0">
                <a:cs typeface="方正静蕾简体" panose="03000509000000000000" pitchFamily="65" charset="-122"/>
              </a:rPr>
              <a:t>．受阿基米德辨别皇冠真伪的故事的启发，小明设计了一个测量碗的密度的探究实验。实验步骤及实验数据如图</a:t>
            </a:r>
            <a:r>
              <a:rPr lang="en-US" altLang="zh-CN" sz="2800" dirty="0" smtClean="0">
                <a:cs typeface="方正静蕾简体" panose="03000509000000000000" pitchFamily="65" charset="-122"/>
              </a:rPr>
              <a:t>8-19</a:t>
            </a:r>
            <a:r>
              <a:rPr lang="zh-CN" altLang="en-US" sz="2800" dirty="0" smtClean="0">
                <a:cs typeface="方正静蕾简体" panose="03000509000000000000" pitchFamily="65" charset="-122"/>
              </a:rPr>
              <a:t>所示。</a:t>
            </a:r>
            <a:endParaRPr lang="en-US" altLang="zh-CN" sz="2800" dirty="0">
              <a:cs typeface="方正静蕾简体" panose="03000509000000000000" pitchFamily="65" charset="-122"/>
            </a:endParaRPr>
          </a:p>
          <a:p>
            <a:pPr fontAlgn="auto">
              <a:lnSpc>
                <a:spcPts val="3860"/>
              </a:lnSpc>
            </a:pPr>
            <a:endParaRPr lang="en-US" altLang="zh-CN" sz="2800" dirty="0" smtClean="0">
              <a:cs typeface="方正静蕾简体" panose="03000509000000000000" pitchFamily="65" charset="-122"/>
            </a:endParaRPr>
          </a:p>
          <a:p>
            <a:pPr fontAlgn="auto">
              <a:lnSpc>
                <a:spcPts val="3860"/>
              </a:lnSpc>
            </a:pPr>
            <a:endParaRPr lang="en-US" altLang="zh-CN" sz="2800" dirty="0" smtClean="0">
              <a:cs typeface="方正静蕾简体" panose="03000509000000000000" pitchFamily="65" charset="-122"/>
            </a:endParaRPr>
          </a:p>
          <a:p>
            <a:pPr fontAlgn="auto">
              <a:lnSpc>
                <a:spcPts val="3860"/>
              </a:lnSpc>
            </a:pPr>
            <a:endParaRPr lang="en-US" altLang="zh-CN" sz="2800" dirty="0" smtClean="0">
              <a:cs typeface="方正静蕾简体" panose="03000509000000000000" pitchFamily="65" charset="-122"/>
            </a:endParaRPr>
          </a:p>
          <a:p>
            <a:pPr fontAlgn="auto">
              <a:lnSpc>
                <a:spcPts val="3860"/>
              </a:lnSpc>
            </a:pPr>
            <a:endParaRPr lang="en-US" altLang="zh-CN" sz="2800" dirty="0" smtClean="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根据实验数据，填写计算结果：</a:t>
            </a:r>
          </a:p>
          <a:p>
            <a:pPr fontAlgn="auto">
              <a:lnSpc>
                <a:spcPts val="3860"/>
              </a:lnSpc>
            </a:pP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）碗的体积为</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cm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2</a:t>
            </a:r>
            <a:r>
              <a:rPr lang="zh-CN" altLang="en-US" sz="2800" dirty="0" smtClean="0">
                <a:cs typeface="方正静蕾简体" panose="03000509000000000000" pitchFamily="65" charset="-122"/>
              </a:rPr>
              <a:t>）碗的质量为</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g</a:t>
            </a:r>
            <a:r>
              <a:rPr lang="zh-CN" altLang="en-US" sz="2800" dirty="0" smtClean="0">
                <a:cs typeface="方正静蕾简体" panose="03000509000000000000" pitchFamily="65" charset="-122"/>
              </a:rPr>
              <a:t>；</a:t>
            </a:r>
            <a:endParaRPr lang="en-US" altLang="zh-CN" sz="2800" dirty="0" smtClean="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3</a:t>
            </a:r>
            <a:r>
              <a:rPr lang="zh-CN" altLang="en-US" sz="2800" dirty="0" smtClean="0">
                <a:cs typeface="方正静蕾简体" panose="03000509000000000000" pitchFamily="65" charset="-122"/>
              </a:rPr>
              <a:t>）碗的密度为</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g/cm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a:t>
            </a:r>
            <a:endParaRPr lang="zh-CN" altLang="en-US" sz="2800" dirty="0">
              <a:cs typeface="方正静蕾简体" panose="03000509000000000000" pitchFamily="65" charset="-122"/>
            </a:endParaRPr>
          </a:p>
        </p:txBody>
      </p:sp>
      <p:pic>
        <p:nvPicPr>
          <p:cNvPr id="11266" name="Picture 2"/>
          <p:cNvPicPr>
            <a:picLocks noChangeAspect="1" noChangeArrowheads="1"/>
          </p:cNvPicPr>
          <p:nvPr/>
        </p:nvPicPr>
        <p:blipFill>
          <a:blip r:embed="rId3"/>
          <a:srcRect b="5842"/>
          <a:stretch>
            <a:fillRect/>
          </a:stretch>
        </p:blipFill>
        <p:spPr bwMode="auto">
          <a:xfrm>
            <a:off x="1164662" y="2727069"/>
            <a:ext cx="7319346" cy="1623705"/>
          </a:xfrm>
          <a:prstGeom prst="rect">
            <a:avLst/>
          </a:prstGeom>
          <a:noFill/>
          <a:ln w="9525">
            <a:noFill/>
            <a:miter lim="800000"/>
            <a:headEnd/>
            <a:tailEnd/>
          </a:ln>
          <a:effectLst/>
        </p:spPr>
      </p:pic>
      <p:sp>
        <p:nvSpPr>
          <p:cNvPr id="9" name="TextBox 8"/>
          <p:cNvSpPr txBox="1"/>
          <p:nvPr/>
        </p:nvSpPr>
        <p:spPr>
          <a:xfrm>
            <a:off x="3967316" y="4321278"/>
            <a:ext cx="929149" cy="369332"/>
          </a:xfrm>
          <a:prstGeom prst="rect">
            <a:avLst/>
          </a:prstGeom>
          <a:noFill/>
        </p:spPr>
        <p:txBody>
          <a:bodyPr wrap="square" rtlCol="0">
            <a:spAutoFit/>
          </a:bodyPr>
          <a:lstStyle/>
          <a:p>
            <a:r>
              <a:rPr lang="zh-CN" altLang="en-US" dirty="0" smtClean="0">
                <a:latin typeface="宋体" panose="02010600030101010101" pitchFamily="2" charset="-122"/>
                <a:cs typeface="方正静蕾简体" panose="03000509000000000000" pitchFamily="65" charset="-122"/>
              </a:rPr>
              <a:t>图</a:t>
            </a:r>
            <a:r>
              <a:rPr lang="en-US" altLang="zh-CN" dirty="0" smtClean="0">
                <a:latin typeface="宋体" panose="02010600030101010101" pitchFamily="2" charset="-122"/>
                <a:cs typeface="方正静蕾简体" panose="03000509000000000000" pitchFamily="65" charset="-122"/>
              </a:rPr>
              <a:t>8-19</a:t>
            </a:r>
            <a:endParaRPr lang="zh-CN" altLang="en-US" dirty="0"/>
          </a:p>
        </p:txBody>
      </p:sp>
      <p:sp>
        <p:nvSpPr>
          <p:cNvPr id="10" name="矩形 9"/>
          <p:cNvSpPr/>
          <p:nvPr/>
        </p:nvSpPr>
        <p:spPr>
          <a:xfrm>
            <a:off x="3150026" y="5209056"/>
            <a:ext cx="546945"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30</a:t>
            </a:r>
            <a:endParaRPr lang="zh-CN" altLang="en-US" sz="2800" b="1" baseline="30000" dirty="0">
              <a:solidFill>
                <a:srgbClr val="FF0000"/>
              </a:solidFill>
              <a:ea typeface="楷体" panose="02010609060101010101" pitchFamily="49" charset="-122"/>
              <a:sym typeface="+mn-ea"/>
            </a:endParaRPr>
          </a:p>
        </p:txBody>
      </p:sp>
      <p:sp>
        <p:nvSpPr>
          <p:cNvPr id="12" name="矩形 11"/>
          <p:cNvSpPr/>
          <p:nvPr/>
        </p:nvSpPr>
        <p:spPr>
          <a:xfrm>
            <a:off x="7471304" y="5164811"/>
            <a:ext cx="546945"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60</a:t>
            </a:r>
            <a:endParaRPr lang="zh-CN" altLang="en-US" sz="2800" b="1" baseline="30000" dirty="0">
              <a:solidFill>
                <a:srgbClr val="FF0000"/>
              </a:solidFill>
              <a:ea typeface="楷体" panose="02010609060101010101" pitchFamily="49" charset="-122"/>
              <a:sym typeface="+mn-ea"/>
            </a:endParaRPr>
          </a:p>
        </p:txBody>
      </p:sp>
      <p:sp>
        <p:nvSpPr>
          <p:cNvPr id="14" name="矩形 13"/>
          <p:cNvSpPr/>
          <p:nvPr/>
        </p:nvSpPr>
        <p:spPr>
          <a:xfrm>
            <a:off x="3164775" y="5695753"/>
            <a:ext cx="365806"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2</a:t>
            </a:r>
            <a:endParaRPr lang="zh-CN" altLang="en-US" sz="2800" b="1" baseline="30000" dirty="0">
              <a:solidFill>
                <a:srgbClr val="FF0000"/>
              </a:solidFill>
              <a:ea typeface="楷体" panose="02010609060101010101" pitchFamily="49" charset="-122"/>
              <a:sym typeface="+mn-ea"/>
            </a:endParaRPr>
          </a:p>
        </p:txBody>
      </p:sp>
      <p:grpSp>
        <p:nvGrpSpPr>
          <p:cNvPr id="15" name="组合 14"/>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232" y="1564440"/>
          <a:ext cx="8105511" cy="4788735"/>
        </p:xfrm>
        <a:graphic>
          <a:graphicData uri="http://schemas.openxmlformats.org/drawingml/2006/table">
            <a:tbl>
              <a:tblPr firstRow="1" bandRow="1">
                <a:tableStyleId>{5940675A-B579-460E-94D1-54222C63F5DA}</a:tableStyleId>
              </a:tblPr>
              <a:tblGrid>
                <a:gridCol w="2133336"/>
                <a:gridCol w="3114675"/>
                <a:gridCol w="2857500"/>
              </a:tblGrid>
              <a:tr h="473910">
                <a:tc>
                  <a:txBody>
                    <a:bodyPr/>
                    <a:lstStyle/>
                    <a:p>
                      <a:pPr algn="ctr">
                        <a:spcAft>
                          <a:spcPts val="0"/>
                        </a:spcAft>
                      </a:pPr>
                      <a:r>
                        <a:rPr lang="zh-CN" sz="2800" kern="100" dirty="0">
                          <a:effectLst/>
                          <a:latin typeface="+mn-lt"/>
                          <a:ea typeface="黑体" panose="02010609060101010101" pitchFamily="49" charset="-122"/>
                          <a:cs typeface="Times New Roman" panose="02020603050405020304" pitchFamily="18" charset="0"/>
                        </a:rPr>
                        <a:t>状态</a:t>
                      </a:r>
                      <a:endParaRPr lang="zh-CN" sz="28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zh-CN" sz="2800" kern="100" dirty="0">
                          <a:effectLst/>
                          <a:latin typeface="+mn-lt"/>
                          <a:ea typeface="+mn-ea"/>
                          <a:cs typeface="Times New Roman" panose="02020603050405020304" pitchFamily="18" charset="0"/>
                        </a:rPr>
                        <a:t>上浮</a:t>
                      </a:r>
                      <a:endParaRPr lang="zh-CN" sz="2800"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zh-CN" sz="2800" kern="100" dirty="0">
                          <a:effectLst/>
                          <a:latin typeface="+mn-lt"/>
                          <a:ea typeface="+mn-ea"/>
                          <a:cs typeface="Times New Roman" panose="02020603050405020304" pitchFamily="18" charset="0"/>
                        </a:rPr>
                        <a:t>下沉</a:t>
                      </a:r>
                      <a:endParaRPr lang="zh-CN" sz="2800" kern="100" dirty="0">
                        <a:effectLst/>
                        <a:latin typeface="+mn-lt"/>
                        <a:ea typeface="+mn-ea"/>
                        <a:cs typeface="Courier New" panose="02070309020205020404" pitchFamily="49" charset="0"/>
                      </a:endParaRPr>
                    </a:p>
                  </a:txBody>
                  <a:tcPr marL="68580" marR="68580" marT="0" marB="0" anchor="ctr"/>
                </a:tc>
              </a:tr>
              <a:tr h="2057400">
                <a:tc>
                  <a:txBody>
                    <a:bodyPr/>
                    <a:lstStyle/>
                    <a:p>
                      <a:pPr algn="ctr">
                        <a:spcAft>
                          <a:spcPts val="0"/>
                        </a:spcAft>
                      </a:pPr>
                      <a:r>
                        <a:rPr lang="zh-CN" sz="2800" kern="100" dirty="0">
                          <a:effectLst/>
                          <a:latin typeface="+mn-lt"/>
                          <a:ea typeface="黑体" panose="02010609060101010101" pitchFamily="49" charset="-122"/>
                          <a:cs typeface="Times New Roman" panose="02020603050405020304" pitchFamily="18" charset="0"/>
                        </a:rPr>
                        <a:t>受力分析</a:t>
                      </a:r>
                      <a:endParaRPr lang="zh-CN" sz="28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endParaRPr lang="zh-CN" altLang="en-US" sz="2800">
                        <a:latin typeface="+mn-lt"/>
                        <a:ea typeface="+mn-ea"/>
                      </a:endParaRPr>
                    </a:p>
                  </a:txBody>
                  <a:tcPr/>
                </a:tc>
                <a:tc>
                  <a:txBody>
                    <a:bodyPr/>
                    <a:lstStyle/>
                    <a:p>
                      <a:endParaRPr lang="zh-CN" altLang="en-US" sz="2800" dirty="0">
                        <a:latin typeface="+mn-lt"/>
                        <a:ea typeface="+mn-ea"/>
                      </a:endParaRPr>
                    </a:p>
                  </a:txBody>
                  <a:tcPr/>
                </a:tc>
              </a:tr>
              <a:tr h="581025">
                <a:tc>
                  <a:txBody>
                    <a:bodyPr/>
                    <a:lstStyle/>
                    <a:p>
                      <a:pPr algn="ctr">
                        <a:spcAft>
                          <a:spcPts val="0"/>
                        </a:spcAft>
                      </a:pPr>
                      <a:r>
                        <a:rPr lang="zh-CN" sz="2800" kern="100" dirty="0">
                          <a:effectLst/>
                          <a:latin typeface="+mn-lt"/>
                          <a:ea typeface="黑体" panose="02010609060101010101" pitchFamily="49" charset="-122"/>
                          <a:cs typeface="Times New Roman" panose="02020603050405020304" pitchFamily="18" charset="0"/>
                        </a:rPr>
                        <a:t>力的关系</a:t>
                      </a:r>
                      <a:endParaRPr lang="zh-CN" sz="28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en-US" sz="2800" i="1" kern="100" dirty="0">
                          <a:effectLst/>
                          <a:latin typeface="+mn-lt"/>
                          <a:ea typeface="+mn-ea"/>
                          <a:cs typeface="Times New Roman" panose="02020603050405020304" pitchFamily="18" charset="0"/>
                        </a:rPr>
                        <a:t>F</a:t>
                      </a:r>
                      <a:r>
                        <a:rPr lang="zh-CN" sz="2800" kern="100" baseline="-25000" dirty="0" smtClean="0">
                          <a:effectLst/>
                          <a:latin typeface="+mn-lt"/>
                          <a:ea typeface="+mn-ea"/>
                          <a:cs typeface="Times New Roman" panose="02020603050405020304" pitchFamily="18" charset="0"/>
                        </a:rPr>
                        <a:t>浮</a:t>
                      </a:r>
                      <a:r>
                        <a:rPr lang="en-US" sz="2800" u="sng" kern="100" dirty="0" smtClean="0">
                          <a:effectLst/>
                          <a:latin typeface="+mn-lt"/>
                          <a:ea typeface="+mn-ea"/>
                          <a:cs typeface="Times New Roman" panose="02020603050405020304" pitchFamily="18" charset="0"/>
                        </a:rPr>
                        <a:t>      </a:t>
                      </a:r>
                      <a:r>
                        <a:rPr lang="en-US" sz="2800" i="1" kern="100" dirty="0" smtClean="0">
                          <a:effectLst/>
                          <a:latin typeface="+mn-lt"/>
                          <a:ea typeface="+mn-ea"/>
                          <a:cs typeface="Times New Roman" panose="02020603050405020304" pitchFamily="18" charset="0"/>
                        </a:rPr>
                        <a:t>G</a:t>
                      </a:r>
                      <a:endParaRPr lang="zh-CN" sz="2800" i="1"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en-US" sz="2800" i="1" kern="100" dirty="0">
                          <a:effectLst/>
                          <a:latin typeface="+mn-lt"/>
                          <a:ea typeface="+mn-ea"/>
                          <a:cs typeface="Times New Roman" panose="02020603050405020304" pitchFamily="18" charset="0"/>
                        </a:rPr>
                        <a:t>F</a:t>
                      </a:r>
                      <a:r>
                        <a:rPr lang="zh-CN" sz="2800" kern="100" baseline="-25000" dirty="0" smtClean="0">
                          <a:effectLst/>
                          <a:latin typeface="+mn-lt"/>
                          <a:ea typeface="+mn-ea"/>
                          <a:cs typeface="Times New Roman" panose="02020603050405020304" pitchFamily="18" charset="0"/>
                        </a:rPr>
                        <a:t>浮</a:t>
                      </a:r>
                      <a:r>
                        <a:rPr lang="en-US" sz="2800" u="sng" kern="100" dirty="0" smtClean="0">
                          <a:effectLst/>
                          <a:latin typeface="+mn-lt"/>
                          <a:ea typeface="+mn-ea"/>
                          <a:cs typeface="Times New Roman" panose="02020603050405020304" pitchFamily="18" charset="0"/>
                        </a:rPr>
                        <a:t>      </a:t>
                      </a:r>
                      <a:r>
                        <a:rPr lang="en-US" sz="2800" i="1" kern="100" dirty="0" smtClean="0">
                          <a:effectLst/>
                          <a:latin typeface="+mn-lt"/>
                          <a:ea typeface="+mn-ea"/>
                          <a:cs typeface="Times New Roman" panose="02020603050405020304" pitchFamily="18" charset="0"/>
                        </a:rPr>
                        <a:t>G</a:t>
                      </a:r>
                      <a:endParaRPr lang="zh-CN" sz="2800" i="1" kern="100" dirty="0">
                        <a:effectLst/>
                        <a:latin typeface="+mn-lt"/>
                        <a:ea typeface="+mn-ea"/>
                        <a:cs typeface="Courier New" panose="02070309020205020404" pitchFamily="49" charset="0"/>
                      </a:endParaRPr>
                    </a:p>
                  </a:txBody>
                  <a:tcPr marL="68580" marR="68580" marT="0" marB="0" anchor="ctr"/>
                </a:tc>
              </a:tr>
              <a:tr h="619125">
                <a:tc>
                  <a:txBody>
                    <a:bodyPr/>
                    <a:lstStyle/>
                    <a:p>
                      <a:pPr algn="ctr">
                        <a:spcAft>
                          <a:spcPts val="0"/>
                        </a:spcAft>
                      </a:pPr>
                      <a:r>
                        <a:rPr lang="zh-CN" sz="2800" kern="100" dirty="0">
                          <a:effectLst/>
                          <a:latin typeface="+mn-lt"/>
                          <a:ea typeface="黑体" panose="02010609060101010101" pitchFamily="49" charset="-122"/>
                          <a:cs typeface="Times New Roman" panose="02020603050405020304" pitchFamily="18" charset="0"/>
                        </a:rPr>
                        <a:t>密度关系</a:t>
                      </a:r>
                      <a:endParaRPr lang="zh-CN" sz="28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en-US" sz="2800" i="1" kern="100" dirty="0">
                          <a:effectLst/>
                          <a:latin typeface="+mn-lt"/>
                          <a:ea typeface="+mn-ea"/>
                          <a:cs typeface="Times New Roman" panose="02020603050405020304" pitchFamily="18" charset="0"/>
                        </a:rPr>
                        <a:t>ρ</a:t>
                      </a:r>
                      <a:r>
                        <a:rPr lang="zh-CN" sz="2800" kern="100" baseline="-25000" dirty="0" smtClean="0">
                          <a:effectLst/>
                          <a:latin typeface="+mn-lt"/>
                          <a:ea typeface="+mn-ea"/>
                          <a:cs typeface="Times New Roman" panose="02020603050405020304" pitchFamily="18" charset="0"/>
                        </a:rPr>
                        <a:t>液</a:t>
                      </a:r>
                      <a:r>
                        <a:rPr lang="en-US" sz="2800" u="sng" kern="100" dirty="0" smtClean="0">
                          <a:effectLst/>
                          <a:latin typeface="+mn-lt"/>
                          <a:ea typeface="+mn-ea"/>
                          <a:cs typeface="Times New Roman" panose="02020603050405020304" pitchFamily="18" charset="0"/>
                        </a:rPr>
                        <a:t>       </a:t>
                      </a:r>
                      <a:r>
                        <a:rPr lang="en-US" sz="2800" i="1" kern="100" dirty="0" smtClean="0">
                          <a:effectLst/>
                          <a:latin typeface="+mn-lt"/>
                          <a:ea typeface="+mn-ea"/>
                          <a:cs typeface="Times New Roman" panose="02020603050405020304" pitchFamily="18" charset="0"/>
                        </a:rPr>
                        <a:t>ρ</a:t>
                      </a:r>
                      <a:r>
                        <a:rPr lang="zh-CN" sz="2800" kern="100" baseline="-25000" dirty="0">
                          <a:effectLst/>
                          <a:latin typeface="+mn-lt"/>
                          <a:ea typeface="+mn-ea"/>
                          <a:cs typeface="Times New Roman" panose="02020603050405020304" pitchFamily="18" charset="0"/>
                        </a:rPr>
                        <a:t>物</a:t>
                      </a:r>
                      <a:endParaRPr lang="zh-CN" sz="2800"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zh-CN" sz="2800" i="1" kern="100" dirty="0">
                          <a:effectLst/>
                          <a:latin typeface="+mn-lt"/>
                          <a:ea typeface="+mn-ea"/>
                          <a:cs typeface="Times New Roman" panose="02020603050405020304" pitchFamily="18" charset="0"/>
                        </a:rPr>
                        <a:t>ρ</a:t>
                      </a:r>
                      <a:r>
                        <a:rPr lang="zh-CN" sz="2800" kern="100" baseline="-25000" dirty="0" smtClean="0">
                          <a:effectLst/>
                          <a:latin typeface="+mn-lt"/>
                          <a:ea typeface="+mn-ea"/>
                          <a:cs typeface="Times New Roman" panose="02020603050405020304" pitchFamily="18" charset="0"/>
                        </a:rPr>
                        <a:t>液</a:t>
                      </a:r>
                      <a:r>
                        <a:rPr lang="en-US" sz="2800" u="sng" kern="100" dirty="0" smtClean="0">
                          <a:effectLst/>
                          <a:latin typeface="+mn-lt"/>
                          <a:ea typeface="+mn-ea"/>
                          <a:cs typeface="Times New Roman" panose="02020603050405020304" pitchFamily="18" charset="0"/>
                        </a:rPr>
                        <a:t>      </a:t>
                      </a:r>
                      <a:r>
                        <a:rPr lang="en-US" sz="2800" i="1" kern="100" dirty="0" smtClean="0">
                          <a:effectLst/>
                          <a:latin typeface="+mn-lt"/>
                          <a:ea typeface="+mn-ea"/>
                          <a:cs typeface="Times New Roman" panose="02020603050405020304" pitchFamily="18" charset="0"/>
                        </a:rPr>
                        <a:t>ρ</a:t>
                      </a:r>
                      <a:r>
                        <a:rPr lang="zh-CN" sz="2800" kern="100" baseline="-25000" dirty="0">
                          <a:effectLst/>
                          <a:latin typeface="+mn-lt"/>
                          <a:ea typeface="+mn-ea"/>
                          <a:cs typeface="Times New Roman" panose="02020603050405020304" pitchFamily="18" charset="0"/>
                        </a:rPr>
                        <a:t>物</a:t>
                      </a:r>
                      <a:endParaRPr lang="zh-CN" sz="2800" kern="100" dirty="0">
                        <a:effectLst/>
                        <a:latin typeface="+mn-lt"/>
                        <a:ea typeface="+mn-ea"/>
                        <a:cs typeface="Courier New" panose="02070309020205020404" pitchFamily="49" charset="0"/>
                      </a:endParaRPr>
                    </a:p>
                  </a:txBody>
                  <a:tcPr marL="68580" marR="68580" marT="0" marB="0" anchor="ctr"/>
                </a:tc>
              </a:tr>
              <a:tr h="1057275">
                <a:tc>
                  <a:txBody>
                    <a:bodyPr/>
                    <a:lstStyle/>
                    <a:p>
                      <a:pPr algn="ctr">
                        <a:spcAft>
                          <a:spcPts val="0"/>
                        </a:spcAft>
                      </a:pPr>
                      <a:r>
                        <a:rPr lang="zh-CN" sz="2800" kern="100" dirty="0" smtClean="0">
                          <a:effectLst/>
                          <a:latin typeface="+mn-lt"/>
                          <a:ea typeface="黑体" panose="02010609060101010101" pitchFamily="49" charset="-122"/>
                          <a:cs typeface="Times New Roman" panose="02020603050405020304" pitchFamily="18" charset="0"/>
                        </a:rPr>
                        <a:t>说明</a:t>
                      </a:r>
                      <a:endParaRPr lang="zh-CN" sz="28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gridSpan="2">
                  <a:txBody>
                    <a:bodyPr/>
                    <a:lstStyle/>
                    <a:p>
                      <a:pPr algn="l"/>
                      <a:r>
                        <a:rPr lang="zh-CN" altLang="zh-CN" sz="2800" kern="1200" dirty="0" smtClean="0">
                          <a:solidFill>
                            <a:schemeClr val="tx1"/>
                          </a:solidFill>
                          <a:effectLst/>
                          <a:latin typeface="+mn-lt"/>
                          <a:ea typeface="+mn-ea"/>
                          <a:cs typeface="+mn-cs"/>
                        </a:rPr>
                        <a:t>动态过程，受非平衡力作用，运动状态不断改变</a:t>
                      </a:r>
                      <a:endParaRPr lang="zh-CN" altLang="en-US" sz="2800" dirty="0">
                        <a:latin typeface="+mn-lt"/>
                        <a:ea typeface="+mn-ea"/>
                      </a:endParaRPr>
                    </a:p>
                  </a:txBody>
                  <a:tcPr/>
                </a:tc>
                <a:tc hMerge="1">
                  <a:txBody>
                    <a:bodyPr/>
                    <a:lstStyle/>
                    <a:p>
                      <a:endParaRPr lang="zh-CN"/>
                    </a:p>
                  </a:txBody>
                  <a:tcPr/>
                </a:tc>
              </a:tr>
            </a:tbl>
          </a:graphicData>
        </a:graphic>
      </p:graphicFrame>
      <p:sp>
        <p:nvSpPr>
          <p:cNvPr id="41" name="TextBox 40"/>
          <p:cNvSpPr txBox="1"/>
          <p:nvPr/>
        </p:nvSpPr>
        <p:spPr>
          <a:xfrm>
            <a:off x="405837" y="991571"/>
            <a:ext cx="8300406" cy="528030"/>
          </a:xfrm>
          <a:prstGeom prst="rect">
            <a:avLst/>
          </a:prstGeom>
          <a:noFill/>
        </p:spPr>
        <p:txBody>
          <a:bodyPr wrap="square" lIns="0" rIns="0" rtlCol="0">
            <a:spAutoFit/>
          </a:bodyPr>
          <a:lstStyle/>
          <a:p>
            <a:pPr fontAlgn="auto">
              <a:lnSpc>
                <a:spcPts val="3860"/>
              </a:lnSpc>
            </a:pP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．浮沉条件及其应用</a:t>
            </a:r>
            <a:endParaRPr sz="2800" dirty="0" smtClean="0">
              <a:latin typeface="宋体" panose="02010600030101010101" pitchFamily="2" charset="-122"/>
              <a:ea typeface="宋体" panose="02010600030101010101" pitchFamily="2" charset="-122"/>
              <a:cs typeface="方正静蕾简体" panose="03000509000000000000" pitchFamily="65" charset="-122"/>
            </a:endParaRPr>
          </a:p>
        </p:txBody>
      </p:sp>
      <p:sp>
        <p:nvSpPr>
          <p:cNvPr id="27" name="TextBox 26"/>
          <p:cNvSpPr txBox="1"/>
          <p:nvPr/>
        </p:nvSpPr>
        <p:spPr>
          <a:xfrm>
            <a:off x="6645857" y="4104665"/>
            <a:ext cx="1095798"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9" name="TextBox 28"/>
          <p:cNvSpPr txBox="1"/>
          <p:nvPr/>
        </p:nvSpPr>
        <p:spPr>
          <a:xfrm>
            <a:off x="3686776" y="4104665"/>
            <a:ext cx="1095798"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7410" name="Picture 2" descr="C:\Documents and Settings\Administrator\桌面\pai\正文pai\2018XD-132.ep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79586" y="2119296"/>
            <a:ext cx="1887713" cy="182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Documents and Settings\Administrator\桌面\pai\正文pai\2018XD-133.ep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148387" y="2167168"/>
            <a:ext cx="2090738" cy="177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8"/>
          <p:cNvSpPr txBox="1"/>
          <p:nvPr/>
        </p:nvSpPr>
        <p:spPr>
          <a:xfrm>
            <a:off x="3575543" y="4705700"/>
            <a:ext cx="1095798"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0" name="TextBox 26"/>
          <p:cNvSpPr txBox="1"/>
          <p:nvPr/>
        </p:nvSpPr>
        <p:spPr>
          <a:xfrm>
            <a:off x="6645857" y="4705700"/>
            <a:ext cx="1095798" cy="523220"/>
          </a:xfrm>
          <a:prstGeom prst="rect">
            <a:avLst/>
          </a:prstGeom>
          <a:noFill/>
        </p:spPr>
        <p:txBody>
          <a:bodyPr wrap="square" rtlCol="0">
            <a:spAutoFit/>
          </a:bodyPr>
          <a:lstStyle/>
          <a:p>
            <a:pPr algn="ctr"/>
            <a:r>
              <a:rPr lang="zh-CN" altLang="en-US" sz="2800" b="1" dirty="0" smtClean="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考点三</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物体的浮沉条件及浮力应用</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74803" y="760053"/>
            <a:ext cx="8292465" cy="6124754"/>
          </a:xfrm>
          <a:prstGeom prst="rect">
            <a:avLst/>
          </a:prstGeom>
          <a:noFill/>
        </p:spPr>
        <p:txBody>
          <a:bodyPr wrap="square" lIns="0" rIns="0" rtlCol="0">
            <a:spAutoFit/>
          </a:bodyPr>
          <a:lstStyle/>
          <a:p>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3</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zh-CN" sz="2800" dirty="0"/>
              <a:t>如图</a:t>
            </a:r>
            <a:r>
              <a:rPr lang="en-US" altLang="zh-CN" sz="2800" dirty="0"/>
              <a:t>8</a:t>
            </a:r>
            <a:r>
              <a:rPr lang="zh-CN" altLang="zh-CN" sz="2800" dirty="0"/>
              <a:t>－</a:t>
            </a:r>
            <a:r>
              <a:rPr lang="en-US" altLang="zh-CN" sz="2800" dirty="0"/>
              <a:t>20</a:t>
            </a:r>
            <a:r>
              <a:rPr lang="zh-CN" altLang="zh-CN" sz="2800" dirty="0"/>
              <a:t>所示，放在水平桌面上的三个完全相同的容器内，装有适量的水，将</a:t>
            </a:r>
            <a:r>
              <a:rPr lang="en-US" altLang="zh-CN" sz="2800" i="1" dirty="0"/>
              <a:t>A</a:t>
            </a:r>
            <a:r>
              <a:rPr lang="zh-CN" altLang="zh-CN" sz="2800" dirty="0"/>
              <a:t>、</a:t>
            </a:r>
            <a:r>
              <a:rPr lang="en-US" altLang="zh-CN" sz="2800" i="1" dirty="0"/>
              <a:t>B</a:t>
            </a:r>
            <a:r>
              <a:rPr lang="zh-CN" altLang="zh-CN" sz="2800" dirty="0"/>
              <a:t>、</a:t>
            </a:r>
            <a:r>
              <a:rPr lang="en-US" altLang="zh-CN" sz="2800" i="1" dirty="0"/>
              <a:t>C</a:t>
            </a:r>
            <a:r>
              <a:rPr lang="zh-CN" altLang="zh-CN" sz="2800" dirty="0"/>
              <a:t>三个体积相同的正方体分别放入容器内，待正方体静止后，三个容器内水面高度相同。下列说法正确的是</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r>
              <a:rPr lang="en-US" altLang="zh-CN" sz="2800" dirty="0"/>
              <a:t>A</a:t>
            </a:r>
            <a:r>
              <a:rPr lang="zh-CN" altLang="zh-CN" sz="2800" dirty="0"/>
              <a:t>．物体受到的浮力大小关系为</a:t>
            </a:r>
            <a:r>
              <a:rPr lang="en-US" altLang="zh-CN" sz="2800" i="1" dirty="0"/>
              <a:t>F</a:t>
            </a:r>
            <a:r>
              <a:rPr lang="en-US" altLang="zh-CN" sz="2800" i="1" baseline="-25000" dirty="0"/>
              <a:t>A</a:t>
            </a:r>
            <a:r>
              <a:rPr lang="zh-CN" altLang="zh-CN" sz="2800" dirty="0"/>
              <a:t>＞</a:t>
            </a:r>
            <a:r>
              <a:rPr lang="en-US" altLang="zh-CN" sz="2800" i="1" dirty="0"/>
              <a:t>F</a:t>
            </a:r>
            <a:r>
              <a:rPr lang="en-US" altLang="zh-CN" sz="2800" i="1" baseline="-25000" dirty="0"/>
              <a:t>B</a:t>
            </a:r>
            <a:r>
              <a:rPr lang="zh-CN" altLang="zh-CN" sz="2800" dirty="0"/>
              <a:t>＞</a:t>
            </a:r>
            <a:r>
              <a:rPr lang="en-US" altLang="zh-CN" sz="2800" i="1" dirty="0"/>
              <a:t>F</a:t>
            </a:r>
            <a:r>
              <a:rPr lang="en-US" altLang="zh-CN" sz="2800" i="1" baseline="-25000" dirty="0"/>
              <a:t>C</a:t>
            </a:r>
            <a:r>
              <a:rPr lang="en-US" altLang="zh-CN" sz="2800" dirty="0"/>
              <a:t>  </a:t>
            </a:r>
            <a:r>
              <a:rPr lang="zh-CN" altLang="zh-CN" sz="2800" dirty="0"/>
              <a:t>　</a:t>
            </a:r>
            <a:endParaRPr lang="en-US" altLang="zh-CN" sz="2800" dirty="0" smtClean="0"/>
          </a:p>
          <a:p>
            <a:r>
              <a:rPr lang="en-US" altLang="zh-CN" sz="2800" dirty="0" smtClean="0"/>
              <a:t>B</a:t>
            </a:r>
            <a:r>
              <a:rPr lang="zh-CN" altLang="zh-CN" sz="2800" dirty="0"/>
              <a:t>．三个物体的密度大小关系为</a:t>
            </a:r>
            <a:r>
              <a:rPr lang="zh-CN" altLang="zh-CN" sz="2800" i="1" dirty="0"/>
              <a:t>ρ</a:t>
            </a:r>
            <a:r>
              <a:rPr lang="en-US" altLang="zh-CN" sz="2800" i="1" baseline="-25000" dirty="0"/>
              <a:t>A</a:t>
            </a:r>
            <a:r>
              <a:rPr lang="zh-CN" altLang="zh-CN" sz="2800" dirty="0"/>
              <a:t>＞</a:t>
            </a:r>
            <a:r>
              <a:rPr lang="en-US" altLang="zh-CN" sz="2800" i="1" dirty="0" err="1"/>
              <a:t>ρ</a:t>
            </a:r>
            <a:r>
              <a:rPr lang="en-US" altLang="zh-CN" sz="2800" i="1" baseline="-25000" dirty="0" err="1"/>
              <a:t>B</a:t>
            </a:r>
            <a:r>
              <a:rPr lang="zh-CN" altLang="zh-CN" sz="2800" dirty="0"/>
              <a:t>＞</a:t>
            </a:r>
            <a:r>
              <a:rPr lang="en-US" altLang="zh-CN" sz="2800" i="1" dirty="0" err="1"/>
              <a:t>ρ</a:t>
            </a:r>
            <a:r>
              <a:rPr lang="en-US" altLang="zh-CN" sz="2800" i="1" baseline="-25000" dirty="0" err="1"/>
              <a:t>C</a:t>
            </a:r>
            <a:endParaRPr lang="zh-CN" altLang="zh-CN" sz="2800" dirty="0"/>
          </a:p>
          <a:p>
            <a:r>
              <a:rPr lang="en-US" altLang="zh-CN" sz="2800" dirty="0"/>
              <a:t>C</a:t>
            </a:r>
            <a:r>
              <a:rPr lang="zh-CN" altLang="zh-CN" sz="2800" dirty="0"/>
              <a:t>．容器底部受到水的压力大小关系为</a:t>
            </a:r>
            <a:r>
              <a:rPr lang="en-US" altLang="zh-CN" sz="2800" i="1" dirty="0"/>
              <a:t>F</a:t>
            </a:r>
            <a:r>
              <a:rPr lang="zh-CN" altLang="zh-CN" sz="2800" baseline="-25000" dirty="0"/>
              <a:t>甲</a:t>
            </a:r>
            <a:r>
              <a:rPr lang="zh-CN" altLang="zh-CN" sz="2800" dirty="0"/>
              <a:t>＞</a:t>
            </a:r>
            <a:r>
              <a:rPr lang="en-US" altLang="zh-CN" sz="2800" i="1" dirty="0"/>
              <a:t>F</a:t>
            </a:r>
            <a:r>
              <a:rPr lang="zh-CN" altLang="zh-CN" sz="2800" baseline="-25000" dirty="0"/>
              <a:t>乙</a:t>
            </a:r>
            <a:r>
              <a:rPr lang="zh-CN" altLang="zh-CN" sz="2800" dirty="0"/>
              <a:t>＞</a:t>
            </a:r>
            <a:r>
              <a:rPr lang="en-US" altLang="zh-CN" sz="2800" i="1" dirty="0"/>
              <a:t>F</a:t>
            </a:r>
            <a:r>
              <a:rPr lang="zh-CN" altLang="zh-CN" sz="2800" baseline="-25000" dirty="0"/>
              <a:t>丙</a:t>
            </a:r>
            <a:r>
              <a:rPr lang="en-US" altLang="zh-CN" sz="2800" dirty="0"/>
              <a:t> </a:t>
            </a:r>
            <a:endParaRPr lang="en-US" altLang="zh-CN" sz="2800" dirty="0" smtClean="0"/>
          </a:p>
          <a:p>
            <a:r>
              <a:rPr lang="en-US" altLang="zh-CN" sz="2800" dirty="0" smtClean="0"/>
              <a:t>D</a:t>
            </a:r>
            <a:r>
              <a:rPr lang="zh-CN" altLang="zh-CN" sz="2800" dirty="0"/>
              <a:t>．容器对桌面的压强大小关系为</a:t>
            </a:r>
            <a:r>
              <a:rPr lang="en-US" altLang="zh-CN" sz="2800" i="1" dirty="0"/>
              <a:t>p</a:t>
            </a:r>
            <a:r>
              <a:rPr lang="zh-CN" altLang="zh-CN" sz="2800" baseline="-25000" dirty="0"/>
              <a:t>甲</a:t>
            </a:r>
            <a:r>
              <a:rPr lang="zh-CN" altLang="zh-CN" sz="2800" dirty="0"/>
              <a:t>＝</a:t>
            </a:r>
            <a:r>
              <a:rPr lang="en-US" altLang="zh-CN" sz="2800" i="1" dirty="0"/>
              <a:t>p</a:t>
            </a:r>
            <a:r>
              <a:rPr lang="zh-CN" altLang="zh-CN" sz="2800" baseline="-25000" dirty="0"/>
              <a:t>乙</a:t>
            </a:r>
            <a:r>
              <a:rPr lang="zh-CN" altLang="zh-CN" sz="2800" dirty="0"/>
              <a:t>＝</a:t>
            </a:r>
            <a:r>
              <a:rPr lang="en-US" altLang="zh-CN" sz="2800" i="1" dirty="0"/>
              <a:t>p</a:t>
            </a:r>
            <a:r>
              <a:rPr lang="zh-CN" altLang="zh-CN" sz="2800" baseline="-25000" dirty="0"/>
              <a:t>丙</a:t>
            </a:r>
            <a:endParaRPr lang="zh-CN" altLang="zh-CN" sz="2800" dirty="0"/>
          </a:p>
        </p:txBody>
      </p:sp>
      <p:sp>
        <p:nvSpPr>
          <p:cNvPr id="12" name="TextBox 11"/>
          <p:cNvSpPr txBox="1"/>
          <p:nvPr/>
        </p:nvSpPr>
        <p:spPr>
          <a:xfrm>
            <a:off x="7141842" y="2068371"/>
            <a:ext cx="1311393"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D</a:t>
            </a:r>
            <a:endParaRPr lang="zh-CN" altLang="en-US" sz="2800" b="1" dirty="0">
              <a:solidFill>
                <a:srgbClr val="FF0000"/>
              </a:solidFill>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4" name="图片 3"/>
          <p:cNvPicPr>
            <a:picLocks noChangeAspect="1"/>
          </p:cNvPicPr>
          <p:nvPr/>
        </p:nvPicPr>
        <p:blipFill>
          <a:blip r:embed="rId3"/>
          <a:stretch>
            <a:fillRect/>
          </a:stretch>
        </p:blipFill>
        <p:spPr>
          <a:xfrm>
            <a:off x="748679" y="2728926"/>
            <a:ext cx="7349706" cy="2243238"/>
          </a:xfrm>
          <a:prstGeom prst="rect">
            <a:avLst/>
          </a:prstGeom>
        </p:spPr>
      </p:pic>
      <p:sp>
        <p:nvSpPr>
          <p:cNvPr id="14" name="文本框 13"/>
          <p:cNvSpPr txBox="1"/>
          <p:nvPr/>
        </p:nvSpPr>
        <p:spPr>
          <a:xfrm>
            <a:off x="245848" y="484730"/>
            <a:ext cx="8732969" cy="63709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zh-CN" sz="2400" dirty="0"/>
              <a:t>由题知，</a:t>
            </a:r>
            <a:r>
              <a:rPr lang="en-US" altLang="zh-CN" sz="2400" i="1" dirty="0"/>
              <a:t>A</a:t>
            </a:r>
            <a:r>
              <a:rPr lang="zh-CN" altLang="zh-CN" sz="2400" dirty="0"/>
              <a:t>、</a:t>
            </a:r>
            <a:r>
              <a:rPr lang="en-US" altLang="zh-CN" sz="2400" i="1" dirty="0"/>
              <a:t>B</a:t>
            </a:r>
            <a:r>
              <a:rPr lang="zh-CN" altLang="zh-CN" sz="2400" dirty="0"/>
              <a:t>、</a:t>
            </a:r>
            <a:r>
              <a:rPr lang="en-US" altLang="zh-CN" sz="2400" i="1" dirty="0"/>
              <a:t>C</a:t>
            </a:r>
            <a:r>
              <a:rPr lang="zh-CN" altLang="zh-CN" sz="2400" dirty="0"/>
              <a:t>三个正方体的体积相同；由图可知，</a:t>
            </a:r>
            <a:r>
              <a:rPr lang="en-US" altLang="zh-CN" sz="2400" i="1" dirty="0"/>
              <a:t>A</a:t>
            </a:r>
            <a:r>
              <a:rPr lang="zh-CN" altLang="zh-CN" sz="2400" dirty="0"/>
              <a:t>、</a:t>
            </a:r>
            <a:r>
              <a:rPr lang="en-US" altLang="zh-CN" sz="2400" i="1" dirty="0"/>
              <a:t>B</a:t>
            </a:r>
            <a:r>
              <a:rPr lang="zh-CN" altLang="zh-CN" sz="2400" dirty="0"/>
              <a:t>、</a:t>
            </a:r>
            <a:r>
              <a:rPr lang="en-US" altLang="zh-CN" sz="2400" i="1" dirty="0"/>
              <a:t>C</a:t>
            </a:r>
            <a:r>
              <a:rPr lang="zh-CN" altLang="zh-CN" sz="2400" dirty="0"/>
              <a:t>三个正方体排开水的体积关系为</a:t>
            </a:r>
            <a:r>
              <a:rPr lang="en-US" altLang="zh-CN" sz="2400" i="1" dirty="0"/>
              <a:t>V</a:t>
            </a:r>
            <a:r>
              <a:rPr lang="en-US" altLang="zh-CN" sz="2400" i="1" baseline="-25000" dirty="0"/>
              <a:t>A</a:t>
            </a:r>
            <a:r>
              <a:rPr lang="zh-CN" altLang="zh-CN" sz="2400" baseline="-25000" dirty="0"/>
              <a:t>排</a:t>
            </a:r>
            <a:r>
              <a:rPr lang="zh-CN" altLang="zh-CN" sz="2400" dirty="0"/>
              <a:t>＜</a:t>
            </a:r>
            <a:r>
              <a:rPr lang="en-US" altLang="zh-CN" sz="2400" i="1" dirty="0"/>
              <a:t>V</a:t>
            </a:r>
            <a:r>
              <a:rPr lang="en-US" altLang="zh-CN" sz="2400" i="1" baseline="-25000" dirty="0"/>
              <a:t>B</a:t>
            </a:r>
            <a:r>
              <a:rPr lang="zh-CN" altLang="zh-CN" sz="2400" baseline="-25000" dirty="0"/>
              <a:t>排</a:t>
            </a:r>
            <a:r>
              <a:rPr lang="zh-CN" altLang="zh-CN" sz="2400" dirty="0"/>
              <a:t>＜</a:t>
            </a:r>
            <a:r>
              <a:rPr lang="en-US" altLang="zh-CN" sz="2400" i="1" dirty="0"/>
              <a:t>V</a:t>
            </a:r>
            <a:r>
              <a:rPr lang="en-US" altLang="zh-CN" sz="2400" i="1" baseline="-25000" dirty="0"/>
              <a:t>C</a:t>
            </a:r>
            <a:r>
              <a:rPr lang="zh-CN" altLang="zh-CN" sz="2400" baseline="-25000" dirty="0"/>
              <a:t>排</a:t>
            </a:r>
            <a:r>
              <a:rPr lang="zh-CN" altLang="zh-CN" sz="2400" dirty="0"/>
              <a:t>，根据</a:t>
            </a:r>
            <a:r>
              <a:rPr lang="en-US" altLang="zh-CN" sz="2400" i="1" dirty="0"/>
              <a:t>F</a:t>
            </a:r>
            <a:r>
              <a:rPr lang="zh-CN" altLang="zh-CN" sz="2400" baseline="-25000" dirty="0"/>
              <a:t>浮</a:t>
            </a:r>
            <a:r>
              <a:rPr lang="zh-CN" altLang="zh-CN" sz="2400" dirty="0"/>
              <a:t>＝</a:t>
            </a:r>
            <a:r>
              <a:rPr lang="en-US" altLang="zh-CN" sz="2400" i="1" dirty="0"/>
              <a:t>ρ</a:t>
            </a:r>
            <a:r>
              <a:rPr lang="zh-CN" altLang="zh-CN" sz="2400" baseline="-25000" dirty="0"/>
              <a:t>液</a:t>
            </a:r>
            <a:r>
              <a:rPr lang="en-US" altLang="zh-CN" sz="2400" i="1" dirty="0" err="1"/>
              <a:t>gV</a:t>
            </a:r>
            <a:r>
              <a:rPr lang="zh-CN" altLang="zh-CN" sz="2400" baseline="-25000" dirty="0"/>
              <a:t>排</a:t>
            </a:r>
            <a:r>
              <a:rPr lang="zh-CN" altLang="zh-CN" sz="2400" dirty="0"/>
              <a:t>可知，浮力的大小关系为：</a:t>
            </a:r>
            <a:r>
              <a:rPr lang="en-US" altLang="zh-CN" sz="2400" i="1" dirty="0"/>
              <a:t>F</a:t>
            </a:r>
            <a:r>
              <a:rPr lang="en-US" altLang="zh-CN" sz="2400" i="1" baseline="-25000" dirty="0"/>
              <a:t>A</a:t>
            </a:r>
            <a:r>
              <a:rPr lang="zh-CN" altLang="zh-CN" sz="2400" dirty="0"/>
              <a:t>＜</a:t>
            </a:r>
            <a:r>
              <a:rPr lang="en-US" altLang="zh-CN" sz="2400" i="1" dirty="0"/>
              <a:t>F</a:t>
            </a:r>
            <a:r>
              <a:rPr lang="en-US" altLang="zh-CN" sz="2400" i="1" baseline="-25000" dirty="0"/>
              <a:t>B</a:t>
            </a:r>
            <a:r>
              <a:rPr lang="zh-CN" altLang="zh-CN" sz="2400" dirty="0"/>
              <a:t>＜</a:t>
            </a:r>
            <a:r>
              <a:rPr lang="en-US" altLang="zh-CN" sz="2400" i="1" dirty="0"/>
              <a:t>F</a:t>
            </a:r>
            <a:r>
              <a:rPr lang="en-US" altLang="zh-CN" sz="2400" i="1" baseline="-25000" dirty="0"/>
              <a:t>C</a:t>
            </a:r>
            <a:r>
              <a:rPr lang="zh-CN" altLang="zh-CN" sz="2400" dirty="0"/>
              <a:t>，故</a:t>
            </a:r>
            <a:r>
              <a:rPr lang="en-US" altLang="zh-CN" sz="2400" i="1" dirty="0"/>
              <a:t>A</a:t>
            </a:r>
            <a:r>
              <a:rPr lang="zh-CN" altLang="zh-CN" sz="2400" dirty="0"/>
              <a:t>错误；由图可知，</a:t>
            </a:r>
            <a:r>
              <a:rPr lang="en-US" altLang="zh-CN" sz="2400" i="1" dirty="0"/>
              <a:t>A</a:t>
            </a:r>
            <a:r>
              <a:rPr lang="zh-CN" altLang="zh-CN" sz="2400" dirty="0"/>
              <a:t>和</a:t>
            </a:r>
            <a:r>
              <a:rPr lang="en-US" altLang="zh-CN" sz="2400" i="1" dirty="0"/>
              <a:t>B</a:t>
            </a:r>
            <a:r>
              <a:rPr lang="zh-CN" altLang="zh-CN" sz="2400" dirty="0"/>
              <a:t>处于漂浮，</a:t>
            </a:r>
            <a:r>
              <a:rPr lang="en-US" altLang="zh-CN" sz="2400" i="1" dirty="0"/>
              <a:t>C</a:t>
            </a:r>
            <a:r>
              <a:rPr lang="zh-CN" altLang="zh-CN" sz="2400" dirty="0"/>
              <a:t>处于悬浮，则由浮沉条件可知：</a:t>
            </a:r>
            <a:r>
              <a:rPr lang="en-US" altLang="zh-CN" sz="2400" i="1" dirty="0"/>
              <a:t>G</a:t>
            </a:r>
            <a:r>
              <a:rPr lang="en-US" altLang="zh-CN" sz="2400" i="1" baseline="-25000" dirty="0"/>
              <a:t>A</a:t>
            </a:r>
            <a:r>
              <a:rPr lang="zh-CN" altLang="zh-CN" sz="2400" dirty="0"/>
              <a:t>＝</a:t>
            </a:r>
            <a:r>
              <a:rPr lang="en-US" altLang="zh-CN" sz="2400" i="1" dirty="0"/>
              <a:t>F</a:t>
            </a:r>
            <a:r>
              <a:rPr lang="en-US" altLang="zh-CN" sz="2400" i="1" baseline="-25000" dirty="0"/>
              <a:t>A</a:t>
            </a:r>
            <a:r>
              <a:rPr lang="zh-CN" altLang="zh-CN" sz="2400" dirty="0"/>
              <a:t>，</a:t>
            </a:r>
            <a:r>
              <a:rPr lang="en-US" altLang="zh-CN" sz="2400" i="1" dirty="0"/>
              <a:t>G</a:t>
            </a:r>
            <a:r>
              <a:rPr lang="en-US" altLang="zh-CN" sz="2400" i="1" baseline="-25000" dirty="0"/>
              <a:t>B</a:t>
            </a:r>
            <a:r>
              <a:rPr lang="zh-CN" altLang="zh-CN" sz="2400" dirty="0"/>
              <a:t>＝</a:t>
            </a:r>
            <a:r>
              <a:rPr lang="en-US" altLang="zh-CN" sz="2400" i="1" dirty="0"/>
              <a:t>F</a:t>
            </a:r>
            <a:r>
              <a:rPr lang="en-US" altLang="zh-CN" sz="2400" i="1" baseline="-25000" dirty="0"/>
              <a:t>B</a:t>
            </a:r>
            <a:r>
              <a:rPr lang="zh-CN" altLang="zh-CN" sz="2400" dirty="0"/>
              <a:t>，</a:t>
            </a:r>
            <a:r>
              <a:rPr lang="en-US" altLang="zh-CN" sz="2400" i="1" dirty="0"/>
              <a:t>G</a:t>
            </a:r>
            <a:r>
              <a:rPr lang="en-US" altLang="zh-CN" sz="2400" i="1" baseline="-25000" dirty="0"/>
              <a:t>C</a:t>
            </a:r>
            <a:r>
              <a:rPr lang="zh-CN" altLang="zh-CN" sz="2400" dirty="0"/>
              <a:t>＝</a:t>
            </a:r>
            <a:r>
              <a:rPr lang="en-US" altLang="zh-CN" sz="2400" i="1" dirty="0"/>
              <a:t>F</a:t>
            </a:r>
            <a:r>
              <a:rPr lang="en-US" altLang="zh-CN" sz="2400" i="1" baseline="-25000" dirty="0"/>
              <a:t>C</a:t>
            </a:r>
            <a:r>
              <a:rPr lang="zh-CN" altLang="zh-CN" sz="2400" dirty="0"/>
              <a:t>，由于</a:t>
            </a:r>
            <a:r>
              <a:rPr lang="en-US" altLang="zh-CN" sz="2400" i="1" dirty="0"/>
              <a:t>F</a:t>
            </a:r>
            <a:r>
              <a:rPr lang="en-US" altLang="zh-CN" sz="2400" i="1" baseline="-25000" dirty="0"/>
              <a:t>A</a:t>
            </a:r>
            <a:r>
              <a:rPr lang="zh-CN" altLang="zh-CN" sz="2400" dirty="0"/>
              <a:t>＜</a:t>
            </a:r>
            <a:r>
              <a:rPr lang="en-US" altLang="zh-CN" sz="2400" i="1" dirty="0"/>
              <a:t>F</a:t>
            </a:r>
            <a:r>
              <a:rPr lang="en-US" altLang="zh-CN" sz="2400" i="1" baseline="-25000" dirty="0"/>
              <a:t>B</a:t>
            </a:r>
            <a:r>
              <a:rPr lang="zh-CN" altLang="zh-CN" sz="2400" dirty="0"/>
              <a:t>＜</a:t>
            </a:r>
            <a:r>
              <a:rPr lang="en-US" altLang="zh-CN" sz="2400" i="1" dirty="0"/>
              <a:t>F</a:t>
            </a:r>
            <a:r>
              <a:rPr lang="en-US" altLang="zh-CN" sz="2400" i="1" baseline="-25000" dirty="0"/>
              <a:t>C</a:t>
            </a:r>
            <a:r>
              <a:rPr lang="zh-CN" altLang="zh-CN" sz="2400" dirty="0"/>
              <a:t>，所以</a:t>
            </a:r>
            <a:r>
              <a:rPr lang="en-US" altLang="zh-CN" sz="2400" i="1" dirty="0"/>
              <a:t>G</a:t>
            </a:r>
            <a:r>
              <a:rPr lang="en-US" altLang="zh-CN" sz="2400" i="1" baseline="-25000" dirty="0"/>
              <a:t>A</a:t>
            </a:r>
            <a:r>
              <a:rPr lang="zh-CN" altLang="zh-CN" sz="2400" dirty="0"/>
              <a:t>＜</a:t>
            </a:r>
            <a:r>
              <a:rPr lang="en-US" altLang="zh-CN" sz="2400" i="1" dirty="0"/>
              <a:t>G</a:t>
            </a:r>
            <a:r>
              <a:rPr lang="en-US" altLang="zh-CN" sz="2400" i="1" baseline="-25000" dirty="0"/>
              <a:t>B</a:t>
            </a:r>
            <a:r>
              <a:rPr lang="zh-CN" altLang="zh-CN" sz="2400" dirty="0"/>
              <a:t>＜</a:t>
            </a:r>
            <a:r>
              <a:rPr lang="en-US" altLang="zh-CN" sz="2400" i="1" dirty="0"/>
              <a:t>G</a:t>
            </a:r>
            <a:r>
              <a:rPr lang="en-US" altLang="zh-CN" sz="2400" i="1" baseline="-25000" dirty="0"/>
              <a:t>C</a:t>
            </a:r>
            <a:r>
              <a:rPr lang="zh-CN" altLang="zh-CN" sz="2400" dirty="0"/>
              <a:t>；由于正方体</a:t>
            </a:r>
            <a:r>
              <a:rPr lang="en-US" altLang="zh-CN" sz="2400" i="1" dirty="0"/>
              <a:t>A</a:t>
            </a:r>
            <a:r>
              <a:rPr lang="zh-CN" altLang="zh-CN" sz="2400" dirty="0"/>
              <a:t>、</a:t>
            </a:r>
            <a:r>
              <a:rPr lang="en-US" altLang="zh-CN" sz="2400" i="1" dirty="0"/>
              <a:t>B</a:t>
            </a:r>
            <a:r>
              <a:rPr lang="zh-CN" altLang="zh-CN" sz="2400" dirty="0"/>
              <a:t>、</a:t>
            </a:r>
            <a:r>
              <a:rPr lang="en-US" altLang="zh-CN" sz="2400" i="1" dirty="0"/>
              <a:t>C</a:t>
            </a:r>
            <a:r>
              <a:rPr lang="zh-CN" altLang="zh-CN" sz="2400" dirty="0"/>
              <a:t>的体积相同，所以根据</a:t>
            </a:r>
            <a:r>
              <a:rPr lang="en-US" altLang="zh-CN" sz="2400" i="1" dirty="0"/>
              <a:t>ρ</a:t>
            </a:r>
            <a:r>
              <a:rPr lang="zh-CN" altLang="zh-CN" sz="2400" dirty="0" smtClean="0"/>
              <a:t>＝</a:t>
            </a:r>
            <a:r>
              <a:rPr lang="en-US" altLang="zh-CN" sz="2400" i="1" dirty="0" smtClean="0"/>
              <a:t>m</a:t>
            </a:r>
            <a:r>
              <a:rPr lang="en-US" altLang="zh-CN" sz="2400" dirty="0" smtClean="0"/>
              <a:t>/</a:t>
            </a:r>
            <a:r>
              <a:rPr lang="en-US" altLang="zh-CN" sz="2400" i="1" dirty="0" smtClean="0"/>
              <a:t>V</a:t>
            </a:r>
            <a:r>
              <a:rPr lang="zh-CN" altLang="zh-CN" sz="2400" dirty="0" smtClean="0"/>
              <a:t>＝</a:t>
            </a:r>
            <a:r>
              <a:rPr lang="en-US" altLang="zh-CN" sz="2400" i="1" dirty="0" smtClean="0"/>
              <a:t>G</a:t>
            </a:r>
            <a:r>
              <a:rPr lang="en-US" altLang="zh-CN" sz="2400" dirty="0" smtClean="0"/>
              <a:t>/</a:t>
            </a:r>
            <a:r>
              <a:rPr lang="en-US" altLang="zh-CN" sz="2400" i="1" dirty="0" smtClean="0"/>
              <a:t>Vg</a:t>
            </a:r>
            <a:r>
              <a:rPr lang="en-US" altLang="zh-CN" sz="2400" dirty="0" smtClean="0"/>
              <a:t> </a:t>
            </a:r>
            <a:r>
              <a:rPr lang="zh-CN" altLang="zh-CN" sz="2400" dirty="0"/>
              <a:t>可知，物体密度的大小关系：</a:t>
            </a:r>
            <a:r>
              <a:rPr lang="en-US" altLang="zh-CN" sz="2400" i="1" dirty="0" err="1"/>
              <a:t>ρ</a:t>
            </a:r>
            <a:r>
              <a:rPr lang="en-US" altLang="zh-CN" sz="2400" i="1" baseline="-25000" dirty="0" err="1"/>
              <a:t>A</a:t>
            </a:r>
            <a:r>
              <a:rPr lang="zh-CN" altLang="zh-CN" sz="2400" dirty="0"/>
              <a:t>＜</a:t>
            </a:r>
            <a:r>
              <a:rPr lang="en-US" altLang="zh-CN" sz="2400" i="1" dirty="0" err="1"/>
              <a:t>ρ</a:t>
            </a:r>
            <a:r>
              <a:rPr lang="en-US" altLang="zh-CN" sz="2400" i="1" baseline="-25000" dirty="0" err="1"/>
              <a:t>B</a:t>
            </a:r>
            <a:r>
              <a:rPr lang="zh-CN" altLang="zh-CN" sz="2400" dirty="0"/>
              <a:t>＜</a:t>
            </a:r>
            <a:r>
              <a:rPr lang="en-US" altLang="zh-CN" sz="2400" i="1" dirty="0" err="1"/>
              <a:t>ρ</a:t>
            </a:r>
            <a:r>
              <a:rPr lang="en-US" altLang="zh-CN" sz="2400" i="1" baseline="-25000" dirty="0" err="1"/>
              <a:t>C</a:t>
            </a:r>
            <a:r>
              <a:rPr lang="zh-CN" altLang="zh-CN" sz="2400" dirty="0"/>
              <a:t>，故</a:t>
            </a:r>
            <a:r>
              <a:rPr lang="en-US" altLang="zh-CN" sz="2400" dirty="0"/>
              <a:t>B</a:t>
            </a:r>
            <a:r>
              <a:rPr lang="zh-CN" altLang="zh-CN" sz="2400" dirty="0"/>
              <a:t>错误；由图可知三个完全相同的容器内水的深度相同，由</a:t>
            </a:r>
            <a:r>
              <a:rPr lang="en-US" altLang="zh-CN" sz="2400" i="1" dirty="0"/>
              <a:t>p</a:t>
            </a:r>
            <a:r>
              <a:rPr lang="zh-CN" altLang="zh-CN" sz="2400" dirty="0"/>
              <a:t>＝</a:t>
            </a:r>
            <a:r>
              <a:rPr lang="en-US" altLang="zh-CN" sz="2400" i="1" dirty="0" err="1"/>
              <a:t>ρgh</a:t>
            </a:r>
            <a:r>
              <a:rPr lang="zh-CN" altLang="zh-CN" sz="2400" dirty="0"/>
              <a:t>可知液体底部压强关系是</a:t>
            </a:r>
            <a:r>
              <a:rPr lang="en-US" altLang="zh-CN" sz="2400" i="1" dirty="0"/>
              <a:t>p</a:t>
            </a:r>
            <a:r>
              <a:rPr lang="zh-CN" altLang="zh-CN" sz="2400" baseline="-25000" dirty="0"/>
              <a:t>甲</a:t>
            </a:r>
            <a:r>
              <a:rPr lang="zh-CN" altLang="zh-CN" sz="2400" dirty="0"/>
              <a:t>＝</a:t>
            </a:r>
            <a:r>
              <a:rPr lang="en-US" altLang="zh-CN" sz="2400" i="1" dirty="0"/>
              <a:t>p</a:t>
            </a:r>
            <a:r>
              <a:rPr lang="zh-CN" altLang="zh-CN" sz="2400" baseline="-25000" dirty="0"/>
              <a:t>乙</a:t>
            </a:r>
            <a:r>
              <a:rPr lang="zh-CN" altLang="zh-CN" sz="2400" dirty="0"/>
              <a:t>＝</a:t>
            </a:r>
            <a:r>
              <a:rPr lang="en-US" altLang="zh-CN" sz="2400" i="1" dirty="0"/>
              <a:t>p</a:t>
            </a:r>
            <a:r>
              <a:rPr lang="zh-CN" altLang="zh-CN" sz="2400" baseline="-25000" dirty="0"/>
              <a:t>丙</a:t>
            </a:r>
            <a:r>
              <a:rPr lang="zh-CN" altLang="zh-CN" sz="2400" dirty="0"/>
              <a:t>，三个容器的底面积相同，根据</a:t>
            </a:r>
            <a:r>
              <a:rPr lang="en-US" altLang="zh-CN" sz="2400" i="1" dirty="0"/>
              <a:t>F</a:t>
            </a:r>
            <a:r>
              <a:rPr lang="zh-CN" altLang="zh-CN" sz="2400" dirty="0"/>
              <a:t>＝</a:t>
            </a:r>
            <a:r>
              <a:rPr lang="en-US" altLang="zh-CN" sz="2400" i="1" dirty="0" err="1"/>
              <a:t>pS</a:t>
            </a:r>
            <a:r>
              <a:rPr lang="zh-CN" altLang="zh-CN" sz="2400" dirty="0"/>
              <a:t>可求容器底部受到水的压力大小关系：</a:t>
            </a:r>
            <a:r>
              <a:rPr lang="en-US" altLang="zh-CN" sz="2400" i="1" dirty="0"/>
              <a:t>F</a:t>
            </a:r>
            <a:r>
              <a:rPr lang="zh-CN" altLang="zh-CN" sz="2400" baseline="-25000" dirty="0"/>
              <a:t>甲</a:t>
            </a:r>
            <a:r>
              <a:rPr lang="zh-CN" altLang="zh-CN" sz="2400" dirty="0"/>
              <a:t>＝</a:t>
            </a:r>
            <a:r>
              <a:rPr lang="en-US" altLang="zh-CN" sz="2400" i="1" dirty="0"/>
              <a:t>F</a:t>
            </a:r>
            <a:r>
              <a:rPr lang="zh-CN" altLang="zh-CN" sz="2400" baseline="-25000" dirty="0"/>
              <a:t>乙</a:t>
            </a:r>
            <a:r>
              <a:rPr lang="zh-CN" altLang="zh-CN" sz="2400" dirty="0"/>
              <a:t>＝</a:t>
            </a:r>
            <a:r>
              <a:rPr lang="en-US" altLang="zh-CN" sz="2400" i="1" dirty="0"/>
              <a:t>F</a:t>
            </a:r>
            <a:r>
              <a:rPr lang="zh-CN" altLang="zh-CN" sz="2400" baseline="-25000" dirty="0"/>
              <a:t>丙</a:t>
            </a:r>
            <a:r>
              <a:rPr lang="zh-CN" altLang="zh-CN" sz="2400" dirty="0"/>
              <a:t>，故</a:t>
            </a:r>
            <a:r>
              <a:rPr lang="en-US" altLang="zh-CN" sz="2400" dirty="0"/>
              <a:t>C</a:t>
            </a:r>
            <a:r>
              <a:rPr lang="zh-CN" altLang="zh-CN" sz="2400" dirty="0"/>
              <a:t>错误；因正方体分别处于漂浮或悬浮状态，则浮力等于自身重力，由阿基米德原理可知，物体受到的浮力等于排开液体的重力，即说明容器中正方体的重力等于正方体排开水的重力，即可以理解为，容器中正方体的重力补充了它排开的水的重力，能看出三个容器内总重力相等；由于容器相同，所以三个容器对桌面的压力关系为</a:t>
            </a:r>
            <a:r>
              <a:rPr lang="en-US" altLang="zh-CN" sz="2400" i="1" dirty="0"/>
              <a:t>F</a:t>
            </a:r>
            <a:r>
              <a:rPr lang="zh-CN" altLang="zh-CN" sz="2400" baseline="-25000" dirty="0"/>
              <a:t>甲</a:t>
            </a:r>
            <a:r>
              <a:rPr lang="zh-CN" altLang="zh-CN" sz="2400" dirty="0"/>
              <a:t>＝</a:t>
            </a:r>
            <a:r>
              <a:rPr lang="en-US" altLang="zh-CN" sz="2400" i="1" dirty="0"/>
              <a:t>F</a:t>
            </a:r>
            <a:r>
              <a:rPr lang="zh-CN" altLang="zh-CN" sz="2400" baseline="-25000" dirty="0"/>
              <a:t>乙</a:t>
            </a:r>
            <a:r>
              <a:rPr lang="zh-CN" altLang="zh-CN" sz="2400" dirty="0"/>
              <a:t>＝</a:t>
            </a:r>
            <a:r>
              <a:rPr lang="en-US" altLang="zh-CN" sz="2400" i="1" dirty="0"/>
              <a:t>F</a:t>
            </a:r>
            <a:r>
              <a:rPr lang="zh-CN" altLang="zh-CN" sz="2400" baseline="-25000" dirty="0"/>
              <a:t>丙</a:t>
            </a:r>
            <a:r>
              <a:rPr lang="zh-CN" altLang="zh-CN" sz="2400" dirty="0"/>
              <a:t>，</a:t>
            </a:r>
            <a:r>
              <a:rPr lang="zh-CN" altLang="zh-CN" sz="2400" dirty="0" smtClean="0"/>
              <a:t>根据</a:t>
            </a:r>
            <a:r>
              <a:rPr lang="en-US" altLang="zh-CN" sz="2400" i="1" dirty="0" smtClean="0"/>
              <a:t>p</a:t>
            </a:r>
            <a:r>
              <a:rPr lang="zh-CN" altLang="zh-CN" sz="2400" dirty="0" smtClean="0"/>
              <a:t>＝</a:t>
            </a:r>
            <a:r>
              <a:rPr lang="en-US" altLang="zh-CN" sz="2400" i="1" dirty="0" smtClean="0"/>
              <a:t>F</a:t>
            </a:r>
            <a:r>
              <a:rPr lang="en-US" altLang="zh-CN" sz="2400" dirty="0" smtClean="0"/>
              <a:t>/</a:t>
            </a:r>
            <a:r>
              <a:rPr lang="en-US" altLang="zh-CN" sz="2400" i="1" dirty="0" smtClean="0"/>
              <a:t>S</a:t>
            </a:r>
            <a:r>
              <a:rPr lang="en-US" altLang="zh-CN" sz="2400" dirty="0" smtClean="0"/>
              <a:t> </a:t>
            </a:r>
            <a:r>
              <a:rPr lang="zh-CN" altLang="zh-CN" sz="2400" dirty="0"/>
              <a:t>可知，容器对桌面的压强大小关系为</a:t>
            </a:r>
            <a:r>
              <a:rPr lang="en-US" altLang="zh-CN" sz="2400" i="1" dirty="0"/>
              <a:t>p</a:t>
            </a:r>
            <a:r>
              <a:rPr lang="zh-CN" altLang="zh-CN" sz="2400" baseline="-25000" dirty="0"/>
              <a:t>甲</a:t>
            </a:r>
            <a:r>
              <a:rPr lang="zh-CN" altLang="zh-CN" sz="2400" dirty="0"/>
              <a:t>＝</a:t>
            </a:r>
            <a:r>
              <a:rPr lang="en-US" altLang="zh-CN" sz="2400" i="1" dirty="0"/>
              <a:t>p</a:t>
            </a:r>
            <a:r>
              <a:rPr lang="zh-CN" altLang="zh-CN" sz="2400" baseline="-25000" dirty="0"/>
              <a:t>乙</a:t>
            </a:r>
            <a:r>
              <a:rPr lang="zh-CN" altLang="zh-CN" sz="2400" dirty="0"/>
              <a:t>＝</a:t>
            </a:r>
            <a:r>
              <a:rPr lang="en-US" altLang="zh-CN" sz="2400" i="1" dirty="0"/>
              <a:t>p</a:t>
            </a:r>
            <a:r>
              <a:rPr lang="zh-CN" altLang="zh-CN" sz="2400" baseline="-25000" dirty="0"/>
              <a:t>丙</a:t>
            </a:r>
            <a:r>
              <a:rPr lang="zh-CN" altLang="zh-CN" sz="2400" dirty="0"/>
              <a:t>，</a:t>
            </a:r>
            <a:endParaRPr lang="zh-CN" altLang="en-US" sz="2400" dirty="0">
              <a:latin typeface="宋体" panose="02010600030101010101" pitchFamily="2" charset="-122"/>
              <a:ea typeface="宋体" panose="02010600030101010101" pitchFamily="2" charset="-122"/>
            </a:endParaRPr>
          </a:p>
        </p:txBody>
      </p:sp>
      <p:sp>
        <p:nvSpPr>
          <p:cNvPr id="15" name="文本框 16"/>
          <p:cNvSpPr txBox="1"/>
          <p:nvPr/>
        </p:nvSpPr>
        <p:spPr>
          <a:xfrm>
            <a:off x="148107" y="5778118"/>
            <a:ext cx="8745856"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b="1" dirty="0" smtClean="0"/>
              <a:t>：</a:t>
            </a:r>
            <a:r>
              <a:rPr lang="zh-CN" altLang="zh-CN" sz="2800" dirty="0"/>
              <a:t>本题考查了压强公式的应用、浮沉条件的应用，是一道综合题，有一定的难度。</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768350"/>
            <a:ext cx="8162683" cy="5827493"/>
          </a:xfrm>
          <a:prstGeom prst="rect">
            <a:avLst/>
          </a:prstGeom>
          <a:noFill/>
        </p:spPr>
        <p:txBody>
          <a:bodyPr wrap="square" lIns="0" rIns="0" rtlCol="0">
            <a:spAutoFit/>
          </a:bodyPr>
          <a:lstStyle/>
          <a:p>
            <a:pPr>
              <a:lnSpc>
                <a:spcPct val="150000"/>
              </a:lnSpc>
            </a:pPr>
            <a:r>
              <a:rPr lang="en-US" altLang="zh-CN" sz="2800" dirty="0"/>
              <a:t>1</a:t>
            </a:r>
            <a:r>
              <a:rPr lang="zh-CN" altLang="zh-CN" sz="2800" dirty="0"/>
              <a:t>．关于物体浮沉条件及应用实例，下列分析合理</a:t>
            </a:r>
            <a:r>
              <a:rPr lang="zh-CN" altLang="zh-CN" sz="2800" dirty="0" smtClean="0"/>
              <a:t>的</a:t>
            </a:r>
            <a:endParaRPr lang="en-US" altLang="zh-CN" sz="2800" dirty="0" smtClean="0"/>
          </a:p>
          <a:p>
            <a:pPr>
              <a:lnSpc>
                <a:spcPct val="150000"/>
              </a:lnSpc>
            </a:pPr>
            <a:r>
              <a:rPr lang="en-US" altLang="zh-CN" sz="2800" dirty="0"/>
              <a:t> </a:t>
            </a:r>
            <a:r>
              <a:rPr lang="en-US" altLang="zh-CN" sz="2800" dirty="0" smtClean="0"/>
              <a:t>     </a:t>
            </a:r>
            <a:r>
              <a:rPr lang="zh-CN" altLang="zh-CN" sz="2800" dirty="0" smtClean="0"/>
              <a:t>是</a:t>
            </a:r>
            <a:r>
              <a:rPr lang="en-US" altLang="zh-CN" sz="2800" dirty="0" smtClean="0"/>
              <a:t>(        </a:t>
            </a:r>
            <a:r>
              <a:rPr lang="en-US" altLang="zh-CN" sz="2800" dirty="0"/>
              <a:t>)</a:t>
            </a:r>
            <a:endParaRPr lang="zh-CN" altLang="zh-CN" sz="2800" dirty="0"/>
          </a:p>
          <a:p>
            <a:pPr>
              <a:lnSpc>
                <a:spcPct val="150000"/>
              </a:lnSpc>
            </a:pPr>
            <a:r>
              <a:rPr lang="en-US" altLang="zh-CN" sz="2800" dirty="0"/>
              <a:t>A</a:t>
            </a:r>
            <a:r>
              <a:rPr lang="zh-CN" altLang="zh-CN" sz="2800" dirty="0"/>
              <a:t>．同一密度计在不同液体中漂浮时，所受浮力</a:t>
            </a:r>
            <a:r>
              <a:rPr lang="zh-CN" altLang="zh-CN" sz="2800" dirty="0" smtClean="0"/>
              <a:t>大小</a:t>
            </a:r>
            <a:endParaRPr lang="en-US" altLang="zh-CN" sz="2800" dirty="0" smtClean="0"/>
          </a:p>
          <a:p>
            <a:pPr>
              <a:lnSpc>
                <a:spcPct val="150000"/>
              </a:lnSpc>
            </a:pPr>
            <a:r>
              <a:rPr lang="en-US" altLang="zh-CN" sz="2800" dirty="0"/>
              <a:t> </a:t>
            </a:r>
            <a:r>
              <a:rPr lang="en-US" altLang="zh-CN" sz="2800" dirty="0" smtClean="0"/>
              <a:t>      </a:t>
            </a:r>
            <a:r>
              <a:rPr lang="zh-CN" altLang="zh-CN" sz="2800" dirty="0" smtClean="0"/>
              <a:t>相同</a:t>
            </a:r>
            <a:endParaRPr lang="zh-CN" altLang="zh-CN" sz="2800" dirty="0"/>
          </a:p>
          <a:p>
            <a:pPr>
              <a:lnSpc>
                <a:spcPct val="150000"/>
              </a:lnSpc>
            </a:pPr>
            <a:r>
              <a:rPr lang="en-US" altLang="zh-CN" sz="2800" dirty="0"/>
              <a:t>B</a:t>
            </a:r>
            <a:r>
              <a:rPr lang="zh-CN" altLang="zh-CN" sz="2800" dirty="0"/>
              <a:t>．轮船从长江驶入东海，吃水深度变大</a:t>
            </a:r>
          </a:p>
          <a:p>
            <a:pPr>
              <a:lnSpc>
                <a:spcPct val="150000"/>
              </a:lnSpc>
            </a:pPr>
            <a:r>
              <a:rPr lang="en-US" altLang="zh-CN" sz="2800" dirty="0"/>
              <a:t>C</a:t>
            </a:r>
            <a:r>
              <a:rPr lang="zh-CN" altLang="zh-CN" sz="2800" dirty="0"/>
              <a:t>．橡皮泥捏成小船后可以漂浮在水面，是通过</a:t>
            </a:r>
            <a:r>
              <a:rPr lang="zh-CN" altLang="zh-CN" sz="2800" dirty="0" smtClean="0"/>
              <a:t>改变</a:t>
            </a:r>
            <a:endParaRPr lang="en-US" altLang="zh-CN" sz="2800" dirty="0" smtClean="0"/>
          </a:p>
          <a:p>
            <a:pPr>
              <a:lnSpc>
                <a:spcPct val="150000"/>
              </a:lnSpc>
            </a:pPr>
            <a:r>
              <a:rPr lang="en-US" altLang="zh-CN" sz="2800" dirty="0"/>
              <a:t> </a:t>
            </a:r>
            <a:r>
              <a:rPr lang="en-US" altLang="zh-CN" sz="2800" dirty="0" smtClean="0"/>
              <a:t>      </a:t>
            </a:r>
            <a:r>
              <a:rPr lang="zh-CN" altLang="zh-CN" sz="2800" dirty="0" smtClean="0"/>
              <a:t>自身</a:t>
            </a:r>
            <a:r>
              <a:rPr lang="zh-CN" altLang="zh-CN" sz="2800" dirty="0"/>
              <a:t>重力实现的</a:t>
            </a:r>
          </a:p>
          <a:p>
            <a:pPr>
              <a:lnSpc>
                <a:spcPct val="150000"/>
              </a:lnSpc>
            </a:pPr>
            <a:r>
              <a:rPr lang="en-US" altLang="zh-CN" sz="2800" dirty="0"/>
              <a:t>D</a:t>
            </a:r>
            <a:r>
              <a:rPr lang="zh-CN" altLang="zh-CN" sz="2800" dirty="0"/>
              <a:t>．潜水艇靠改变排开水的体积来改变浮力，从而</a:t>
            </a:r>
            <a:r>
              <a:rPr lang="zh-CN" altLang="zh-CN" sz="2800" dirty="0" smtClean="0"/>
              <a:t>实</a:t>
            </a:r>
            <a:endParaRPr lang="en-US" altLang="zh-CN" sz="2800" dirty="0" smtClean="0"/>
          </a:p>
          <a:p>
            <a:pPr>
              <a:lnSpc>
                <a:spcPct val="150000"/>
              </a:lnSpc>
            </a:pPr>
            <a:r>
              <a:rPr lang="en-US" altLang="zh-CN" sz="2800" dirty="0"/>
              <a:t> </a:t>
            </a:r>
            <a:r>
              <a:rPr lang="en-US" altLang="zh-CN" sz="2800" dirty="0" smtClean="0"/>
              <a:t>      </a:t>
            </a:r>
            <a:r>
              <a:rPr lang="zh-CN" altLang="zh-CN" sz="2800" dirty="0" smtClean="0"/>
              <a:t>现</a:t>
            </a:r>
            <a:r>
              <a:rPr lang="zh-CN" altLang="zh-CN" sz="2800" dirty="0"/>
              <a:t>上浮和下沉</a:t>
            </a:r>
            <a:endParaRPr lang="zh-CN" altLang="en-US" sz="2800" baseline="-25000" dirty="0">
              <a:latin typeface="宋体" panose="02010600030101010101" pitchFamily="2" charset="-122"/>
              <a:cs typeface="方正静蕾简体" panose="03000509000000000000" pitchFamily="65" charset="-122"/>
            </a:endParaRPr>
          </a:p>
        </p:txBody>
      </p:sp>
      <p:sp>
        <p:nvSpPr>
          <p:cNvPr id="4" name="矩形 3"/>
          <p:cNvSpPr/>
          <p:nvPr/>
        </p:nvSpPr>
        <p:spPr>
          <a:xfrm>
            <a:off x="1653986" y="1550285"/>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A</a:t>
            </a:r>
            <a:endParaRPr lang="zh-CN" altLang="en-US" dirty="0"/>
          </a:p>
        </p:txBody>
      </p:sp>
      <p:grpSp>
        <p:nvGrpSpPr>
          <p:cNvPr id="9" name="组合 8"/>
          <p:cNvGrpSpPr/>
          <p:nvPr/>
        </p:nvGrpSpPr>
        <p:grpSpPr>
          <a:xfrm>
            <a:off x="474943" y="0"/>
            <a:ext cx="8274780" cy="768350"/>
            <a:chOff x="431463" y="178382"/>
            <a:chExt cx="8274780" cy="768350"/>
          </a:xfrm>
        </p:grpSpPr>
        <p:cxnSp>
          <p:nvCxnSpPr>
            <p:cNvPr id="10" name="直接连接符 9"/>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57232" y="1061035"/>
            <a:ext cx="8328025" cy="5047536"/>
          </a:xfrm>
          <a:prstGeom prst="rect">
            <a:avLst/>
          </a:prstGeom>
          <a:noFill/>
        </p:spPr>
        <p:txBody>
          <a:bodyPr wrap="square" lIns="0" rIns="0" rtlCol="0">
            <a:spAutoFit/>
          </a:bodyPr>
          <a:lstStyle/>
          <a:p>
            <a:pPr>
              <a:lnSpc>
                <a:spcPct val="150000"/>
              </a:lnSpc>
            </a:pPr>
            <a:r>
              <a:rPr lang="en-US" altLang="zh-CN" sz="2800" dirty="0"/>
              <a:t>2</a:t>
            </a:r>
            <a:r>
              <a:rPr lang="zh-CN" altLang="zh-CN" sz="2800" dirty="0"/>
              <a:t>．在木棒的一端缠绕一些铜丝制成两个完全相同的简易密度计，现将它们分别放入盛有不同液体的两个烧杯中，如图</a:t>
            </a:r>
            <a:r>
              <a:rPr lang="en-US" altLang="zh-CN" sz="2800" dirty="0"/>
              <a:t>8</a:t>
            </a:r>
            <a:r>
              <a:rPr lang="zh-CN" altLang="zh-CN" sz="2800" dirty="0"/>
              <a:t>－</a:t>
            </a:r>
            <a:r>
              <a:rPr lang="en-US" altLang="zh-CN" sz="2800" dirty="0"/>
              <a:t>21</a:t>
            </a:r>
            <a:r>
              <a:rPr lang="zh-CN" altLang="zh-CN" sz="2800" dirty="0"/>
              <a:t>所示，当它们竖直静止在液体中时，液面高度相同。从观察到的现象可以判断：两个简易密度计所受浮力</a:t>
            </a:r>
            <a:r>
              <a:rPr lang="en-US" altLang="zh-CN" sz="2800" i="1" dirty="0"/>
              <a:t>F</a:t>
            </a:r>
            <a:r>
              <a:rPr lang="zh-CN" altLang="zh-CN" sz="2800" baseline="-25000" dirty="0"/>
              <a:t>甲</a:t>
            </a:r>
            <a:r>
              <a:rPr lang="en-US" altLang="zh-CN" sz="2800" dirty="0" smtClean="0"/>
              <a:t>____</a:t>
            </a:r>
            <a:r>
              <a:rPr lang="en-US" altLang="zh-CN" sz="2800" i="1" dirty="0"/>
              <a:t>F</a:t>
            </a:r>
            <a:r>
              <a:rPr lang="zh-CN" altLang="zh-CN" sz="2800" baseline="-25000" dirty="0"/>
              <a:t>乙</a:t>
            </a:r>
            <a:r>
              <a:rPr lang="zh-CN" altLang="zh-CN" sz="2800" dirty="0"/>
              <a:t>、两杯液体的密度</a:t>
            </a:r>
            <a:r>
              <a:rPr lang="zh-CN" altLang="zh-CN" sz="2800" i="1" dirty="0"/>
              <a:t>ρ</a:t>
            </a:r>
            <a:r>
              <a:rPr lang="zh-CN" altLang="zh-CN" sz="2800" baseline="-25000" dirty="0"/>
              <a:t>甲</a:t>
            </a:r>
            <a:r>
              <a:rPr lang="en-US" altLang="zh-CN" sz="2800" dirty="0" smtClean="0"/>
              <a:t>____</a:t>
            </a:r>
            <a:r>
              <a:rPr lang="en-US" altLang="zh-CN" sz="2800" i="1" dirty="0"/>
              <a:t>ρ</a:t>
            </a:r>
            <a:r>
              <a:rPr lang="zh-CN" altLang="zh-CN" sz="2800" baseline="-25000" dirty="0"/>
              <a:t>乙</a:t>
            </a:r>
            <a:r>
              <a:rPr lang="zh-CN" altLang="zh-CN" sz="2800" dirty="0"/>
              <a:t>、两个烧杯底部所受液体的压强</a:t>
            </a:r>
            <a:r>
              <a:rPr lang="en-US" altLang="zh-CN" sz="2800" i="1" dirty="0"/>
              <a:t>p</a:t>
            </a:r>
            <a:r>
              <a:rPr lang="zh-CN" altLang="zh-CN" sz="2800" baseline="-25000" dirty="0"/>
              <a:t>甲</a:t>
            </a:r>
            <a:r>
              <a:rPr lang="en-US" altLang="zh-CN" sz="2800" dirty="0" smtClean="0"/>
              <a:t>____</a:t>
            </a:r>
            <a:r>
              <a:rPr lang="en-US" altLang="zh-CN" sz="2800" i="1" dirty="0"/>
              <a:t>p</a:t>
            </a:r>
            <a:r>
              <a:rPr lang="zh-CN" altLang="zh-CN" sz="2800" baseline="-25000" dirty="0"/>
              <a:t>乙</a:t>
            </a:r>
            <a:r>
              <a:rPr lang="zh-CN" altLang="zh-CN" sz="2800" dirty="0"/>
              <a:t>。</a:t>
            </a:r>
            <a:r>
              <a:rPr lang="en-US" altLang="zh-CN" sz="2800" dirty="0"/>
              <a:t>(</a:t>
            </a:r>
            <a:r>
              <a:rPr lang="zh-CN" altLang="zh-CN" sz="2800" dirty="0"/>
              <a:t>以上各空均选填</a:t>
            </a:r>
            <a:r>
              <a:rPr lang="en-US" altLang="zh-CN" sz="2800" dirty="0">
                <a:latin typeface="+mn-ea"/>
              </a:rPr>
              <a:t>“</a:t>
            </a:r>
            <a:r>
              <a:rPr lang="zh-CN" altLang="zh-CN" sz="2800" dirty="0"/>
              <a:t>＞</a:t>
            </a:r>
            <a:r>
              <a:rPr lang="en-US" altLang="zh-CN" sz="2800" dirty="0">
                <a:latin typeface="+mn-ea"/>
              </a:rPr>
              <a:t>”“</a:t>
            </a:r>
            <a:r>
              <a:rPr lang="zh-CN" altLang="zh-CN" sz="2800" dirty="0"/>
              <a:t>＜</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t>＝</a:t>
            </a:r>
            <a:r>
              <a:rPr lang="en-US" altLang="zh-CN" sz="2800" dirty="0">
                <a:latin typeface="+mn-ea"/>
              </a:rPr>
              <a:t>”</a:t>
            </a:r>
            <a:r>
              <a:rPr lang="en-US" altLang="zh-CN" sz="2800" dirty="0"/>
              <a:t>)</a:t>
            </a:r>
            <a:endParaRPr lang="zh-CN" altLang="zh-CN" sz="2800" dirty="0"/>
          </a:p>
          <a:p>
            <a:r>
              <a:rPr lang="en-US" altLang="zh-CN" sz="2800" dirty="0"/>
              <a:t> </a:t>
            </a:r>
            <a:endParaRPr lang="zh-CN" altLang="zh-CN" sz="2800" dirty="0"/>
          </a:p>
        </p:txBody>
      </p:sp>
      <p:sp>
        <p:nvSpPr>
          <p:cNvPr id="12" name="TextBox 11"/>
          <p:cNvSpPr txBox="1"/>
          <p:nvPr/>
        </p:nvSpPr>
        <p:spPr>
          <a:xfrm>
            <a:off x="4120095" y="3711843"/>
            <a:ext cx="661761"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a:t>
            </a:r>
            <a:endParaRPr lang="zh-CN" altLang="en-US" sz="2800" b="1" dirty="0">
              <a:solidFill>
                <a:srgbClr val="FF0000"/>
              </a:solidFill>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TextBox 11"/>
          <p:cNvSpPr txBox="1"/>
          <p:nvPr/>
        </p:nvSpPr>
        <p:spPr>
          <a:xfrm>
            <a:off x="500712" y="4407707"/>
            <a:ext cx="661761"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&lt;</a:t>
            </a:r>
            <a:endParaRPr lang="zh-CN" altLang="en-US" sz="2800" b="1" dirty="0">
              <a:solidFill>
                <a:srgbClr val="FF0000"/>
              </a:solidFill>
              <a:ea typeface="楷体" panose="02010609060101010101" pitchFamily="49" charset="-122"/>
            </a:endParaRPr>
          </a:p>
        </p:txBody>
      </p:sp>
      <p:sp>
        <p:nvSpPr>
          <p:cNvPr id="13" name="TextBox 11"/>
          <p:cNvSpPr txBox="1"/>
          <p:nvPr/>
        </p:nvSpPr>
        <p:spPr>
          <a:xfrm>
            <a:off x="6950395" y="4407707"/>
            <a:ext cx="661761"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&lt;</a:t>
            </a:r>
            <a:endParaRPr lang="zh-CN" altLang="en-US" sz="2800" b="1" dirty="0">
              <a:solidFill>
                <a:srgbClr val="FF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78216" y="937039"/>
            <a:ext cx="8328025" cy="5311711"/>
          </a:xfrm>
          <a:prstGeom prst="rect">
            <a:avLst/>
          </a:prstGeom>
          <a:noFill/>
        </p:spPr>
        <p:txBody>
          <a:bodyPr wrap="square" lIns="0" rIns="0" rtlCol="0">
            <a:spAutoFit/>
          </a:bodyPr>
          <a:lstStyle/>
          <a:p>
            <a:pPr>
              <a:lnSpc>
                <a:spcPts val="3660"/>
              </a:lnSpc>
            </a:pPr>
            <a:r>
              <a:rPr lang="en-US" altLang="zh-CN" sz="2800" dirty="0" smtClean="0">
                <a:ea typeface="宋体" panose="02010600030101010101" pitchFamily="2" charset="-122"/>
                <a:cs typeface="方正静蕾简体" panose="03000509000000000000" pitchFamily="65" charset="-122"/>
              </a:rPr>
              <a:t>3</a:t>
            </a:r>
            <a:r>
              <a:rPr lang="zh-CN" altLang="en-US" sz="2800" dirty="0" smtClean="0">
                <a:ea typeface="宋体" panose="02010600030101010101" pitchFamily="2" charset="-122"/>
                <a:cs typeface="方正静蕾简体" panose="03000509000000000000" pitchFamily="65" charset="-122"/>
              </a:rPr>
              <a:t>．一重为</a:t>
            </a:r>
            <a:r>
              <a:rPr lang="en-US" altLang="zh-CN" sz="2800" dirty="0" smtClean="0">
                <a:ea typeface="宋体" panose="02010600030101010101" pitchFamily="2" charset="-122"/>
                <a:cs typeface="方正静蕾简体" panose="03000509000000000000" pitchFamily="65" charset="-122"/>
              </a:rPr>
              <a:t>0.6 N</a:t>
            </a:r>
            <a:r>
              <a:rPr lang="zh-CN" altLang="en-US" sz="2800" dirty="0" smtClean="0">
                <a:ea typeface="宋体" panose="02010600030101010101" pitchFamily="2" charset="-122"/>
                <a:cs typeface="方正静蕾简体" panose="03000509000000000000" pitchFamily="65" charset="-122"/>
              </a:rPr>
              <a:t>的鸡蛋先后放入甲、</a:t>
            </a:r>
            <a:endParaRPr lang="en-US" altLang="zh-CN" sz="2800" dirty="0" smtClean="0">
              <a:ea typeface="宋体" panose="02010600030101010101" pitchFamily="2" charset="-122"/>
              <a:cs typeface="方正静蕾简体" panose="03000509000000000000" pitchFamily="65" charset="-122"/>
            </a:endParaRPr>
          </a:p>
          <a:p>
            <a:pPr>
              <a:lnSpc>
                <a:spcPts val="3660"/>
              </a:lnSpc>
            </a:pPr>
            <a:r>
              <a:rPr lang="zh-CN" altLang="en-US" sz="2800" dirty="0" smtClean="0">
                <a:ea typeface="宋体" panose="02010600030101010101" pitchFamily="2" charset="-122"/>
                <a:cs typeface="方正静蕾简体" panose="03000509000000000000" pitchFamily="65" charset="-122"/>
              </a:rPr>
              <a:t>乙两液体中，如图</a:t>
            </a:r>
            <a:r>
              <a:rPr lang="en-US" altLang="zh-CN" sz="2800" dirty="0" smtClean="0">
                <a:ea typeface="宋体" panose="02010600030101010101" pitchFamily="2" charset="-122"/>
                <a:cs typeface="方正静蕾简体" panose="03000509000000000000" pitchFamily="65" charset="-122"/>
              </a:rPr>
              <a:t>8-20</a:t>
            </a:r>
            <a:r>
              <a:rPr lang="zh-CN" altLang="en-US" sz="2800" dirty="0" smtClean="0">
                <a:ea typeface="宋体" panose="02010600030101010101" pitchFamily="2" charset="-122"/>
                <a:cs typeface="方正静蕾简体" panose="03000509000000000000" pitchFamily="65" charset="-122"/>
              </a:rPr>
              <a:t>所示，鸡蛋在</a:t>
            </a:r>
            <a:endParaRPr lang="en-US" altLang="zh-CN" sz="2800" dirty="0" smtClean="0">
              <a:ea typeface="宋体" panose="02010600030101010101" pitchFamily="2" charset="-122"/>
              <a:cs typeface="方正静蕾简体" panose="03000509000000000000" pitchFamily="65" charset="-122"/>
            </a:endParaRPr>
          </a:p>
          <a:p>
            <a:pPr>
              <a:lnSpc>
                <a:spcPts val="3660"/>
              </a:lnSpc>
            </a:pPr>
            <a:r>
              <a:rPr lang="zh-CN" altLang="en-US" sz="2800" dirty="0" smtClean="0">
                <a:ea typeface="宋体" panose="02010600030101010101" pitchFamily="2" charset="-122"/>
                <a:cs typeface="方正静蕾简体" panose="03000509000000000000" pitchFamily="65" charset="-122"/>
              </a:rPr>
              <a:t>甲中悬浮，在乙中漂浮，则鸡蛋在甲</a:t>
            </a:r>
            <a:endParaRPr lang="en-US" altLang="zh-CN" sz="2800" dirty="0" smtClean="0">
              <a:ea typeface="宋体" panose="02010600030101010101" pitchFamily="2" charset="-122"/>
              <a:cs typeface="方正静蕾简体" panose="03000509000000000000" pitchFamily="65" charset="-122"/>
            </a:endParaRPr>
          </a:p>
          <a:p>
            <a:pPr>
              <a:lnSpc>
                <a:spcPts val="3660"/>
              </a:lnSpc>
            </a:pPr>
            <a:r>
              <a:rPr lang="zh-CN" altLang="en-US" sz="2800" dirty="0" smtClean="0">
                <a:ea typeface="宋体" panose="02010600030101010101" pitchFamily="2" charset="-122"/>
                <a:cs typeface="方正静蕾简体" panose="03000509000000000000" pitchFamily="65" charset="-122"/>
              </a:rPr>
              <a:t>中受到的浮力为</a:t>
            </a:r>
            <a:r>
              <a:rPr lang="en-US" altLang="zh-CN" sz="2800" u="sng" dirty="0" smtClean="0">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N</a:t>
            </a:r>
            <a:r>
              <a:rPr lang="zh-CN" altLang="en-US" sz="2800" dirty="0" smtClean="0">
                <a:ea typeface="宋体" panose="02010600030101010101" pitchFamily="2" charset="-122"/>
                <a:cs typeface="方正静蕾简体" panose="03000509000000000000" pitchFamily="65" charset="-122"/>
              </a:rPr>
              <a:t>，甲的密度</a:t>
            </a:r>
            <a:r>
              <a:rPr lang="zh-CN" altLang="en-US" sz="2800" u="sng" dirty="0" smtClean="0">
                <a:ea typeface="宋体" panose="02010600030101010101" pitchFamily="2" charset="-122"/>
                <a:cs typeface="方正静蕾简体" panose="03000509000000000000" pitchFamily="65" charset="-122"/>
              </a:rPr>
              <a:t>          </a:t>
            </a:r>
            <a:r>
              <a:rPr lang="zh-CN" altLang="en-US" sz="2800" dirty="0" smtClean="0">
                <a:ea typeface="宋体" panose="02010600030101010101" pitchFamily="2" charset="-122"/>
                <a:cs typeface="方正静蕾简体" panose="03000509000000000000" pitchFamily="65" charset="-122"/>
              </a:rPr>
              <a:t>（选“大于”“小于”或“等于”）乙的密度。</a:t>
            </a:r>
          </a:p>
          <a:p>
            <a:pPr>
              <a:lnSpc>
                <a:spcPts val="3660"/>
              </a:lnSpc>
            </a:pPr>
            <a:endParaRPr lang="en-US" altLang="zh-CN" sz="2800" dirty="0" smtClean="0">
              <a:ea typeface="宋体" panose="02010600030101010101" pitchFamily="2" charset="-122"/>
              <a:cs typeface="方正静蕾简体" panose="03000509000000000000" pitchFamily="65" charset="-122"/>
            </a:endParaRPr>
          </a:p>
          <a:p>
            <a:pPr>
              <a:lnSpc>
                <a:spcPts val="3660"/>
              </a:lnSpc>
            </a:pPr>
            <a:r>
              <a:rPr lang="en-US" altLang="zh-CN" sz="2800" dirty="0" smtClean="0">
                <a:ea typeface="宋体" panose="02010600030101010101" pitchFamily="2" charset="-122"/>
                <a:cs typeface="方正静蕾简体" panose="03000509000000000000" pitchFamily="65" charset="-122"/>
              </a:rPr>
              <a:t>4.</a:t>
            </a:r>
            <a:r>
              <a:rPr lang="zh-CN" altLang="en-US" sz="2800" dirty="0" smtClean="0">
                <a:ea typeface="宋体" panose="02010600030101010101" pitchFamily="2" charset="-122"/>
                <a:cs typeface="方正静蕾简体" panose="03000509000000000000" pitchFamily="65" charset="-122"/>
              </a:rPr>
              <a:t>一物块的质量为</a:t>
            </a:r>
            <a:r>
              <a:rPr lang="en-US" altLang="zh-CN" sz="2800" dirty="0" smtClean="0">
                <a:ea typeface="宋体" panose="02010600030101010101" pitchFamily="2" charset="-122"/>
                <a:cs typeface="方正静蕾简体" panose="03000509000000000000" pitchFamily="65" charset="-122"/>
              </a:rPr>
              <a:t>90 g</a:t>
            </a:r>
            <a:r>
              <a:rPr lang="zh-CN" altLang="en-US" sz="2800" dirty="0" smtClean="0">
                <a:ea typeface="宋体" panose="02010600030101010101" pitchFamily="2" charset="-122"/>
                <a:cs typeface="方正静蕾简体" panose="03000509000000000000" pitchFamily="65" charset="-122"/>
              </a:rPr>
              <a:t>，体积为</a:t>
            </a:r>
            <a:r>
              <a:rPr lang="en-US" altLang="zh-CN" sz="2800" dirty="0" smtClean="0">
                <a:ea typeface="宋体" panose="02010600030101010101" pitchFamily="2" charset="-122"/>
                <a:cs typeface="方正静蕾简体" panose="03000509000000000000" pitchFamily="65" charset="-122"/>
              </a:rPr>
              <a:t>100 cm</a:t>
            </a:r>
            <a:r>
              <a:rPr lang="en-US" altLang="zh-CN" sz="2800" baseline="30000" dirty="0" smtClean="0">
                <a:ea typeface="宋体" panose="02010600030101010101" pitchFamily="2" charset="-122"/>
                <a:cs typeface="方正静蕾简体" panose="03000509000000000000" pitchFamily="65" charset="-122"/>
              </a:rPr>
              <a:t>3</a:t>
            </a:r>
            <a:r>
              <a:rPr lang="zh-CN" altLang="en-US" sz="2800" dirty="0" smtClean="0">
                <a:ea typeface="宋体" panose="02010600030101010101" pitchFamily="2" charset="-122"/>
                <a:cs typeface="方正静蕾简体" panose="03000509000000000000" pitchFamily="65" charset="-122"/>
              </a:rPr>
              <a:t>，现将它浸没在水中，物体所受的浮力为</a:t>
            </a:r>
            <a:r>
              <a:rPr lang="en-US" altLang="zh-CN" sz="2800" u="sng" dirty="0" smtClean="0">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N</a:t>
            </a:r>
            <a:r>
              <a:rPr lang="zh-CN" altLang="en-US" sz="2800" dirty="0" smtClean="0">
                <a:ea typeface="宋体" panose="02010600030101010101" pitchFamily="2" charset="-122"/>
                <a:cs typeface="方正静蕾简体" panose="03000509000000000000" pitchFamily="65" charset="-122"/>
              </a:rPr>
              <a:t>，松手后，物体将会</a:t>
            </a:r>
            <a:r>
              <a:rPr lang="zh-CN" altLang="en-US" sz="2800" u="sng" dirty="0" smtClean="0">
                <a:ea typeface="宋体" panose="02010600030101010101" pitchFamily="2" charset="-122"/>
                <a:cs typeface="方正静蕾简体" panose="03000509000000000000" pitchFamily="65" charset="-122"/>
              </a:rPr>
              <a:t>            </a:t>
            </a:r>
            <a:r>
              <a:rPr lang="zh-CN" altLang="en-US" sz="2800" dirty="0" smtClean="0">
                <a:ea typeface="宋体" panose="02010600030101010101" pitchFamily="2" charset="-122"/>
                <a:cs typeface="方正静蕾简体" panose="03000509000000000000" pitchFamily="65" charset="-122"/>
              </a:rPr>
              <a:t>（选填“上浮”“下沉”或“悬浮”），最终静止时物体排开水的质量为</a:t>
            </a:r>
            <a:r>
              <a:rPr lang="en-US" altLang="zh-CN" sz="2800" u="sng" dirty="0" smtClean="0">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g</a:t>
            </a:r>
            <a:r>
              <a:rPr lang="zh-CN" altLang="en-US" sz="2800" dirty="0" smtClean="0">
                <a:ea typeface="宋体" panose="02010600030101010101" pitchFamily="2" charset="-122"/>
                <a:cs typeface="方正静蕾简体" panose="03000509000000000000" pitchFamily="65" charset="-122"/>
              </a:rPr>
              <a:t>。（</a:t>
            </a:r>
            <a:r>
              <a:rPr lang="en-US" altLang="zh-CN" sz="2800" i="1" dirty="0" smtClean="0">
                <a:ea typeface="宋体" panose="02010600030101010101" pitchFamily="2" charset="-122"/>
                <a:cs typeface="方正静蕾简体" panose="03000509000000000000" pitchFamily="65" charset="-122"/>
              </a:rPr>
              <a:t>g</a:t>
            </a:r>
            <a:r>
              <a:rPr lang="en-US" altLang="zh-CN" sz="2800" dirty="0" smtClean="0">
                <a:ea typeface="宋体" panose="02010600030101010101" pitchFamily="2" charset="-122"/>
                <a:cs typeface="方正静蕾简体" panose="03000509000000000000" pitchFamily="65" charset="-122"/>
              </a:rPr>
              <a:t>=10 N/kg</a:t>
            </a:r>
            <a:r>
              <a:rPr lang="zh-CN" altLang="en-US" sz="2800" dirty="0" smtClean="0">
                <a:ea typeface="宋体" panose="02010600030101010101" pitchFamily="2" charset="-122"/>
                <a:cs typeface="方正静蕾简体" panose="03000509000000000000" pitchFamily="65" charset="-122"/>
              </a:rPr>
              <a:t>，</a:t>
            </a:r>
            <a:r>
              <a:rPr lang="en-US" altLang="zh-CN" sz="2800" i="1" dirty="0" smtClean="0">
                <a:ea typeface="宋体" panose="02010600030101010101" pitchFamily="2" charset="-122"/>
                <a:cs typeface="方正静蕾简体" panose="03000509000000000000" pitchFamily="65" charset="-122"/>
              </a:rPr>
              <a:t>ρ</a:t>
            </a:r>
            <a:r>
              <a:rPr lang="zh-CN" altLang="en-US" sz="2800" baseline="-25000" dirty="0" smtClean="0">
                <a:ea typeface="宋体" panose="02010600030101010101" pitchFamily="2" charset="-122"/>
                <a:cs typeface="方正静蕾简体" panose="03000509000000000000" pitchFamily="65" charset="-122"/>
              </a:rPr>
              <a:t>水</a:t>
            </a:r>
            <a:r>
              <a:rPr lang="en-US" altLang="zh-CN" sz="2800" dirty="0" smtClean="0">
                <a:ea typeface="宋体" panose="02010600030101010101" pitchFamily="2" charset="-122"/>
                <a:cs typeface="方正静蕾简体" panose="03000509000000000000" pitchFamily="65" charset="-122"/>
              </a:rPr>
              <a:t>=1.0 g/cm</a:t>
            </a:r>
            <a:r>
              <a:rPr lang="en-US" altLang="zh-CN" sz="2800" baseline="30000" dirty="0" smtClean="0">
                <a:ea typeface="宋体" panose="02010600030101010101" pitchFamily="2" charset="-122"/>
                <a:cs typeface="方正静蕾简体" panose="03000509000000000000" pitchFamily="65" charset="-122"/>
              </a:rPr>
              <a:t>3</a:t>
            </a:r>
            <a:r>
              <a:rPr lang="zh-CN" altLang="en-US" sz="2800" dirty="0" smtClean="0">
                <a:ea typeface="宋体" panose="02010600030101010101" pitchFamily="2" charset="-122"/>
                <a:cs typeface="方正静蕾简体" panose="03000509000000000000" pitchFamily="65" charset="-122"/>
              </a:rPr>
              <a:t>）</a:t>
            </a:r>
            <a:endParaRPr lang="zh-CN" altLang="en-US" sz="2800" baseline="-25000" dirty="0">
              <a:ea typeface="宋体" panose="02010600030101010101" pitchFamily="2" charset="-122"/>
              <a:cs typeface="方正静蕾简体" panose="03000509000000000000" pitchFamily="65" charset="-122"/>
            </a:endParaRPr>
          </a:p>
        </p:txBody>
      </p:sp>
      <p:grpSp>
        <p:nvGrpSpPr>
          <p:cNvPr id="4" name="组合 3"/>
          <p:cNvGrpSpPr/>
          <p:nvPr/>
        </p:nvGrpSpPr>
        <p:grpSpPr>
          <a:xfrm>
            <a:off x="6284653" y="1087072"/>
            <a:ext cx="2465070" cy="1274445"/>
            <a:chOff x="0" y="2257425"/>
            <a:chExt cx="10144131" cy="5148273"/>
          </a:xfrm>
        </p:grpSpPr>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57425"/>
              <a:ext cx="101441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00578"/>
              <a:ext cx="101441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 y="6938973"/>
              <a:ext cx="101441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5557991" y="2303748"/>
            <a:ext cx="1225067" cy="523220"/>
          </a:xfrm>
          <a:prstGeom prst="rect">
            <a:avLst/>
          </a:prstGeom>
          <a:noFill/>
        </p:spPr>
        <p:txBody>
          <a:bodyPr wrap="square" rtlCol="0">
            <a:spAutoFit/>
          </a:bodyPr>
          <a:lstStyle/>
          <a:p>
            <a:pPr algn="ctr"/>
            <a:r>
              <a:rPr lang="zh-CN" altLang="en-US" sz="2800" b="1" dirty="0" smtClean="0">
                <a:solidFill>
                  <a:srgbClr val="FF0000"/>
                </a:solidFill>
                <a:ea typeface="楷体" panose="02010609060101010101" pitchFamily="49" charset="-122"/>
              </a:rPr>
              <a:t>小于</a:t>
            </a:r>
            <a:endParaRPr lang="zh-CN" altLang="en-US" sz="2800" b="1" dirty="0">
              <a:solidFill>
                <a:srgbClr val="FF0000"/>
              </a:solidFill>
              <a:ea typeface="楷体" panose="02010609060101010101" pitchFamily="49" charset="-122"/>
            </a:endParaRPr>
          </a:p>
        </p:txBody>
      </p:sp>
      <p:sp>
        <p:nvSpPr>
          <p:cNvPr id="16" name="TextBox 15"/>
          <p:cNvSpPr txBox="1"/>
          <p:nvPr/>
        </p:nvSpPr>
        <p:spPr>
          <a:xfrm>
            <a:off x="2733291" y="2341778"/>
            <a:ext cx="1196288"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0.6</a:t>
            </a:r>
            <a:endParaRPr lang="zh-CN" altLang="en-US" sz="2800" b="1" dirty="0">
              <a:solidFill>
                <a:srgbClr val="FF0000"/>
              </a:solidFill>
              <a:ea typeface="楷体" panose="02010609060101010101" pitchFamily="49" charset="-122"/>
            </a:endParaRPr>
          </a:p>
        </p:txBody>
      </p:sp>
      <p:sp>
        <p:nvSpPr>
          <p:cNvPr id="22" name="TextBox 21"/>
          <p:cNvSpPr txBox="1"/>
          <p:nvPr/>
        </p:nvSpPr>
        <p:spPr>
          <a:xfrm>
            <a:off x="4408590" y="4240096"/>
            <a:ext cx="1196288"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1</a:t>
            </a:r>
            <a:endParaRPr lang="zh-CN" altLang="en-US" sz="2800" b="1" dirty="0">
              <a:solidFill>
                <a:srgbClr val="FF0000"/>
              </a:solidFill>
              <a:ea typeface="楷体" panose="02010609060101010101" pitchFamily="49" charset="-122"/>
            </a:endParaRPr>
          </a:p>
        </p:txBody>
      </p:sp>
      <p:sp>
        <p:nvSpPr>
          <p:cNvPr id="23" name="TextBox 22"/>
          <p:cNvSpPr txBox="1"/>
          <p:nvPr/>
        </p:nvSpPr>
        <p:spPr>
          <a:xfrm>
            <a:off x="694693" y="4672155"/>
            <a:ext cx="1225067" cy="523220"/>
          </a:xfrm>
          <a:prstGeom prst="rect">
            <a:avLst/>
          </a:prstGeom>
          <a:noFill/>
        </p:spPr>
        <p:txBody>
          <a:bodyPr wrap="square" rtlCol="0">
            <a:spAutoFit/>
          </a:bodyPr>
          <a:lstStyle/>
          <a:p>
            <a:pPr algn="ctr"/>
            <a:r>
              <a:rPr lang="zh-CN" altLang="en-US" sz="2800" b="1" dirty="0" smtClean="0">
                <a:solidFill>
                  <a:srgbClr val="FF0000"/>
                </a:solidFill>
                <a:ea typeface="楷体" panose="02010609060101010101" pitchFamily="49" charset="-122"/>
              </a:rPr>
              <a:t>上浮</a:t>
            </a:r>
            <a:endParaRPr lang="zh-CN" altLang="en-US" sz="2800" b="1" dirty="0">
              <a:solidFill>
                <a:srgbClr val="FF0000"/>
              </a:solidFill>
              <a:ea typeface="楷体" panose="02010609060101010101" pitchFamily="49" charset="-122"/>
            </a:endParaRPr>
          </a:p>
        </p:txBody>
      </p:sp>
      <p:sp>
        <p:nvSpPr>
          <p:cNvPr id="24" name="TextBox 23"/>
          <p:cNvSpPr txBox="1"/>
          <p:nvPr/>
        </p:nvSpPr>
        <p:spPr>
          <a:xfrm>
            <a:off x="4959847" y="5109668"/>
            <a:ext cx="1196288"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90</a:t>
            </a:r>
            <a:endParaRPr lang="zh-CN" altLang="en-US" sz="2800" b="1" dirty="0">
              <a:solidFill>
                <a:srgbClr val="FF0000"/>
              </a:solidFill>
              <a:ea typeface="楷体" panose="02010609060101010101" pitchFamily="49" charset="-122"/>
            </a:endParaRPr>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1462" y="1248410"/>
            <a:ext cx="8274780" cy="4832092"/>
          </a:xfrm>
          <a:prstGeom prst="rect">
            <a:avLst/>
          </a:prstGeom>
          <a:noFill/>
        </p:spPr>
        <p:txBody>
          <a:bodyPr wrap="square" lIns="0" rIns="0" rtlCol="0">
            <a:spAutoFit/>
          </a:bodyPr>
          <a:lstStyle/>
          <a:p>
            <a:r>
              <a:rPr lang="en-US" altLang="zh-CN" sz="2800" dirty="0"/>
              <a:t>5</a:t>
            </a:r>
            <a:r>
              <a:rPr lang="zh-CN" altLang="zh-CN" sz="2800" dirty="0"/>
              <a:t>．</a:t>
            </a:r>
            <a:r>
              <a:rPr lang="en-US" altLang="zh-CN" sz="2800" dirty="0"/>
              <a:t>(2019·</a:t>
            </a:r>
            <a:r>
              <a:rPr lang="zh-CN" altLang="zh-CN" sz="2800" dirty="0"/>
              <a:t>眉山市</a:t>
            </a:r>
            <a:r>
              <a:rPr lang="en-US" altLang="zh-CN" sz="2800" dirty="0"/>
              <a:t>)</a:t>
            </a:r>
            <a:r>
              <a:rPr lang="zh-CN" altLang="zh-CN" sz="2800" dirty="0"/>
              <a:t>有甲、乙两个溢水杯，甲溢水杯盛满酒精，乙溢水怀盛满某种液体，将一个不吸水的小球轻轻放入甲溢水杯中，小球浸没在酒精中，溢出酒精的质量是</a:t>
            </a:r>
            <a:r>
              <a:rPr lang="en-US" altLang="zh-CN" sz="2800" dirty="0"/>
              <a:t>80 g</a:t>
            </a:r>
            <a:r>
              <a:rPr lang="zh-CN" altLang="zh-CN" sz="2800" dirty="0"/>
              <a:t>；将小球从甲溢水杯中取出擦干，轻轻放入乙溢水杯中，溢出液体的质量是</a:t>
            </a:r>
            <a:r>
              <a:rPr lang="en-US" altLang="zh-CN" sz="2800" dirty="0"/>
              <a:t>80 g</a:t>
            </a:r>
            <a:r>
              <a:rPr lang="zh-CN" altLang="zh-CN" sz="2800" dirty="0"/>
              <a:t>，小球露出液面体积与浸入液体中体积之比为</a:t>
            </a:r>
            <a:r>
              <a:rPr lang="en-US" altLang="zh-CN" sz="2800" dirty="0"/>
              <a:t>1∶4</a:t>
            </a:r>
            <a:r>
              <a:rPr lang="zh-CN" altLang="zh-CN" sz="2800" dirty="0"/>
              <a:t>。已知</a:t>
            </a:r>
            <a:r>
              <a:rPr lang="zh-CN" altLang="zh-CN" sz="2800" i="1" dirty="0"/>
              <a:t>ρ</a:t>
            </a:r>
            <a:r>
              <a:rPr lang="zh-CN" altLang="zh-CN" sz="2800" baseline="-25000" dirty="0"/>
              <a:t>酒精</a:t>
            </a:r>
            <a:r>
              <a:rPr lang="zh-CN" altLang="zh-CN" sz="2800" dirty="0"/>
              <a:t>＝</a:t>
            </a:r>
            <a:r>
              <a:rPr lang="en-US" altLang="zh-CN" sz="2800" dirty="0"/>
              <a:t>0.8×10</a:t>
            </a:r>
            <a:r>
              <a:rPr lang="en-US" altLang="zh-CN" sz="2800" baseline="30000" dirty="0"/>
              <a:t>3</a:t>
            </a:r>
            <a:r>
              <a:rPr lang="en-US" altLang="zh-CN" sz="2800" dirty="0"/>
              <a:t> kg/m</a:t>
            </a:r>
            <a:r>
              <a:rPr lang="en-US" altLang="zh-CN" sz="2800" baseline="30000" dirty="0"/>
              <a:t>3</a:t>
            </a:r>
            <a:r>
              <a:rPr lang="zh-CN" altLang="zh-CN" sz="2800" dirty="0"/>
              <a:t>，下列说法中正确的是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．小球静止于甲溢水杯的底部</a:t>
            </a:r>
            <a:r>
              <a:rPr lang="en-US" altLang="zh-CN" sz="2800" dirty="0"/>
              <a:t>  </a:t>
            </a:r>
            <a:endParaRPr lang="en-US" altLang="zh-CN" sz="2800" dirty="0" smtClean="0"/>
          </a:p>
          <a:p>
            <a:r>
              <a:rPr lang="en-US" altLang="zh-CN" sz="2800" dirty="0" smtClean="0"/>
              <a:t>B</a:t>
            </a:r>
            <a:r>
              <a:rPr lang="zh-CN" altLang="zh-CN" sz="2800" dirty="0"/>
              <a:t>．小球的体积是</a:t>
            </a:r>
            <a:r>
              <a:rPr lang="en-US" altLang="zh-CN" sz="2800" dirty="0"/>
              <a:t>80 cm</a:t>
            </a:r>
            <a:r>
              <a:rPr lang="en-US" altLang="zh-CN" sz="2800" baseline="30000" dirty="0"/>
              <a:t>3</a:t>
            </a:r>
            <a:endParaRPr lang="zh-CN" altLang="zh-CN" sz="2800" dirty="0"/>
          </a:p>
          <a:p>
            <a:r>
              <a:rPr lang="en-US" altLang="zh-CN" sz="2800" dirty="0"/>
              <a:t>C</a:t>
            </a:r>
            <a:r>
              <a:rPr lang="zh-CN" altLang="zh-CN" sz="2800" dirty="0"/>
              <a:t>．液体的密度是</a:t>
            </a:r>
            <a:r>
              <a:rPr lang="en-US" altLang="zh-CN" sz="2800" dirty="0"/>
              <a:t>1.0×10</a:t>
            </a:r>
            <a:r>
              <a:rPr lang="en-US" altLang="zh-CN" sz="2800" baseline="30000" dirty="0"/>
              <a:t>3</a:t>
            </a:r>
            <a:r>
              <a:rPr lang="en-US" altLang="zh-CN" sz="2800" dirty="0"/>
              <a:t> kg/m</a:t>
            </a:r>
            <a:r>
              <a:rPr lang="en-US" altLang="zh-CN" sz="2800" baseline="30000" dirty="0"/>
              <a:t>3</a:t>
            </a:r>
            <a:r>
              <a:rPr lang="en-US" altLang="zh-CN" sz="2800" dirty="0"/>
              <a:t>  </a:t>
            </a:r>
            <a:endParaRPr lang="en-US" altLang="zh-CN" sz="2800" dirty="0" smtClean="0"/>
          </a:p>
          <a:p>
            <a:r>
              <a:rPr lang="en-US" altLang="zh-CN" sz="2800" dirty="0" smtClean="0"/>
              <a:t>D</a:t>
            </a:r>
            <a:r>
              <a:rPr lang="zh-CN" altLang="zh-CN" sz="2800" dirty="0"/>
              <a:t>．小球的密度是</a:t>
            </a:r>
            <a:r>
              <a:rPr lang="en-US" altLang="zh-CN" sz="2800" dirty="0"/>
              <a:t>0.9×10</a:t>
            </a:r>
            <a:r>
              <a:rPr lang="en-US" altLang="zh-CN" sz="2800" baseline="30000" dirty="0"/>
              <a:t>3</a:t>
            </a:r>
            <a:r>
              <a:rPr lang="en-US" altLang="zh-CN" sz="2800" dirty="0"/>
              <a:t> kg/m</a:t>
            </a:r>
            <a:r>
              <a:rPr lang="en-US" altLang="zh-CN" sz="2800" baseline="30000" dirty="0"/>
              <a:t>3</a:t>
            </a:r>
            <a:endParaRPr lang="zh-CN" altLang="zh-CN" sz="2800" dirty="0"/>
          </a:p>
        </p:txBody>
      </p:sp>
      <p:sp>
        <p:nvSpPr>
          <p:cNvPr id="10" name="矩形 9"/>
          <p:cNvSpPr/>
          <p:nvPr/>
        </p:nvSpPr>
        <p:spPr>
          <a:xfrm>
            <a:off x="6832494" y="3851103"/>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C</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882653"/>
            <a:ext cx="8274779" cy="5909310"/>
          </a:xfrm>
          <a:prstGeom prst="rect">
            <a:avLst/>
          </a:prstGeom>
          <a:noFill/>
        </p:spPr>
        <p:txBody>
          <a:bodyPr wrap="square" lIns="0" rIns="0" rtlCol="0">
            <a:spAutoFit/>
          </a:bodyPr>
          <a:lstStyle/>
          <a:p>
            <a:r>
              <a:rPr lang="en-US" altLang="zh-CN" sz="2800" dirty="0"/>
              <a:t>6</a:t>
            </a:r>
            <a:r>
              <a:rPr lang="zh-CN" altLang="zh-CN" sz="2800" dirty="0"/>
              <a:t>．</a:t>
            </a:r>
            <a:r>
              <a:rPr lang="en-US" altLang="zh-CN" sz="2800" dirty="0"/>
              <a:t>(2019·</a:t>
            </a:r>
            <a:r>
              <a:rPr lang="zh-CN" altLang="zh-CN" sz="2800" dirty="0"/>
              <a:t>贵港市</a:t>
            </a:r>
            <a:r>
              <a:rPr lang="en-US" altLang="zh-CN" sz="2800" dirty="0"/>
              <a:t>)</a:t>
            </a:r>
            <a:r>
              <a:rPr lang="zh-CN" altLang="zh-CN" sz="2800" dirty="0"/>
              <a:t>三块完全相同的冰块分别漂浮在甲、乙、丙三种不同液体中，这三种液体的密度分别为</a:t>
            </a:r>
            <a:r>
              <a:rPr lang="zh-CN" altLang="zh-CN" sz="2800" i="1" dirty="0"/>
              <a:t>ρ</a:t>
            </a:r>
            <a:r>
              <a:rPr lang="zh-CN" altLang="zh-CN" sz="2800" baseline="-25000" dirty="0"/>
              <a:t>甲</a:t>
            </a:r>
            <a:r>
              <a:rPr lang="zh-CN" altLang="zh-CN" sz="2800" dirty="0"/>
              <a:t>、</a:t>
            </a:r>
            <a:r>
              <a:rPr lang="en-US" altLang="zh-CN" sz="2800" i="1" dirty="0"/>
              <a:t>ρ</a:t>
            </a:r>
            <a:r>
              <a:rPr lang="zh-CN" altLang="zh-CN" sz="2800" baseline="-25000" dirty="0"/>
              <a:t>乙</a:t>
            </a:r>
            <a:r>
              <a:rPr lang="zh-CN" altLang="zh-CN" sz="2800" dirty="0"/>
              <a:t>、</a:t>
            </a:r>
            <a:r>
              <a:rPr lang="en-US" altLang="zh-CN" sz="2800" i="1" dirty="0"/>
              <a:t>ρ</a:t>
            </a:r>
            <a:r>
              <a:rPr lang="zh-CN" altLang="zh-CN" sz="2800" baseline="-25000" dirty="0"/>
              <a:t>丙</a:t>
            </a:r>
            <a:r>
              <a:rPr lang="zh-CN" altLang="zh-CN" sz="2800" dirty="0"/>
              <a:t>。当冰块熔化后，甲液体液面高度不变，乙液体液面高度升高，丙液体液面高度降低。下列关系正确的是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a:t>
            </a:r>
            <a:r>
              <a:rPr lang="zh-CN" altLang="zh-CN" sz="2800" i="1" dirty="0"/>
              <a:t>ρ</a:t>
            </a:r>
            <a:r>
              <a:rPr lang="zh-CN" altLang="zh-CN" sz="2800" baseline="-25000" dirty="0"/>
              <a:t>甲</a:t>
            </a:r>
            <a:r>
              <a:rPr lang="zh-CN" altLang="zh-CN" sz="2800" dirty="0"/>
              <a:t>＜</a:t>
            </a:r>
            <a:r>
              <a:rPr lang="en-US" altLang="zh-CN" sz="2800" i="1" dirty="0"/>
              <a:t>ρ</a:t>
            </a:r>
            <a:r>
              <a:rPr lang="zh-CN" altLang="zh-CN" sz="2800" baseline="-25000" dirty="0"/>
              <a:t>乙</a:t>
            </a:r>
            <a:r>
              <a:rPr lang="zh-CN" altLang="zh-CN" sz="2800" dirty="0"/>
              <a:t>＜</a:t>
            </a:r>
            <a:r>
              <a:rPr lang="en-US" altLang="zh-CN" sz="2800" i="1" dirty="0"/>
              <a:t>ρ</a:t>
            </a:r>
            <a:r>
              <a:rPr lang="zh-CN" altLang="zh-CN" sz="2800" baseline="-25000" dirty="0"/>
              <a:t>丙</a:t>
            </a:r>
            <a:r>
              <a:rPr lang="en-US" altLang="zh-CN" sz="2800" dirty="0"/>
              <a:t>  </a:t>
            </a:r>
            <a:r>
              <a:rPr lang="en-US" altLang="zh-CN" sz="2800" dirty="0" smtClean="0"/>
              <a:t>  	B</a:t>
            </a:r>
            <a:r>
              <a:rPr lang="zh-CN" altLang="zh-CN" sz="2800" dirty="0"/>
              <a:t>．</a:t>
            </a:r>
            <a:r>
              <a:rPr lang="zh-CN" altLang="zh-CN" sz="2800" i="1" dirty="0"/>
              <a:t>ρ</a:t>
            </a:r>
            <a:r>
              <a:rPr lang="zh-CN" altLang="zh-CN" sz="2800" baseline="-25000" dirty="0"/>
              <a:t>丙</a:t>
            </a:r>
            <a:r>
              <a:rPr lang="zh-CN" altLang="zh-CN" sz="2800" dirty="0"/>
              <a:t>＜</a:t>
            </a:r>
            <a:r>
              <a:rPr lang="en-US" altLang="zh-CN" sz="2800" i="1" dirty="0"/>
              <a:t>ρ</a:t>
            </a:r>
            <a:r>
              <a:rPr lang="zh-CN" altLang="zh-CN" sz="2800" baseline="-25000" dirty="0"/>
              <a:t>甲</a:t>
            </a:r>
            <a:r>
              <a:rPr lang="zh-CN" altLang="zh-CN" sz="2800" dirty="0"/>
              <a:t>＜</a:t>
            </a:r>
            <a:r>
              <a:rPr lang="en-US" altLang="zh-CN" sz="2800" i="1" dirty="0"/>
              <a:t>ρ</a:t>
            </a:r>
            <a:r>
              <a:rPr lang="zh-CN" altLang="zh-CN" sz="2800" baseline="-25000" dirty="0"/>
              <a:t>乙</a:t>
            </a:r>
            <a:r>
              <a:rPr lang="en-US" altLang="zh-CN" sz="2800" dirty="0"/>
              <a:t>  </a:t>
            </a:r>
            <a:endParaRPr lang="en-US" altLang="zh-CN" sz="2800" dirty="0" smtClean="0"/>
          </a:p>
          <a:p>
            <a:r>
              <a:rPr lang="en-US" altLang="zh-CN" sz="2800" dirty="0" smtClean="0"/>
              <a:t>C</a:t>
            </a:r>
            <a:r>
              <a:rPr lang="zh-CN" altLang="zh-CN" sz="2800" dirty="0"/>
              <a:t>．</a:t>
            </a:r>
            <a:r>
              <a:rPr lang="zh-CN" altLang="zh-CN" sz="2800" i="1" dirty="0"/>
              <a:t>ρ</a:t>
            </a:r>
            <a:r>
              <a:rPr lang="zh-CN" altLang="zh-CN" sz="2800" baseline="-25000" dirty="0"/>
              <a:t>丙</a:t>
            </a:r>
            <a:r>
              <a:rPr lang="zh-CN" altLang="zh-CN" sz="2800" dirty="0"/>
              <a:t>＜</a:t>
            </a:r>
            <a:r>
              <a:rPr lang="en-US" altLang="zh-CN" sz="2800" i="1" dirty="0"/>
              <a:t>ρ</a:t>
            </a:r>
            <a:r>
              <a:rPr lang="zh-CN" altLang="zh-CN" sz="2800" baseline="-25000" dirty="0"/>
              <a:t>乙</a:t>
            </a:r>
            <a:r>
              <a:rPr lang="zh-CN" altLang="zh-CN" sz="2800" dirty="0"/>
              <a:t>＜</a:t>
            </a:r>
            <a:r>
              <a:rPr lang="en-US" altLang="zh-CN" sz="2800" i="1" dirty="0"/>
              <a:t>ρ</a:t>
            </a:r>
            <a:r>
              <a:rPr lang="zh-CN" altLang="zh-CN" sz="2800" baseline="-25000" dirty="0"/>
              <a:t>甲</a:t>
            </a:r>
            <a:r>
              <a:rPr lang="en-US" altLang="zh-CN" sz="2800" dirty="0"/>
              <a:t>  </a:t>
            </a:r>
            <a:r>
              <a:rPr lang="en-US" altLang="zh-CN" sz="2800" dirty="0" smtClean="0"/>
              <a:t>		D</a:t>
            </a:r>
            <a:r>
              <a:rPr lang="zh-CN" altLang="zh-CN" sz="2800" dirty="0"/>
              <a:t>．</a:t>
            </a:r>
            <a:r>
              <a:rPr lang="zh-CN" altLang="zh-CN" sz="2800" i="1" dirty="0"/>
              <a:t>ρ</a:t>
            </a:r>
            <a:r>
              <a:rPr lang="zh-CN" altLang="zh-CN" sz="2800" baseline="-25000" dirty="0"/>
              <a:t>乙</a:t>
            </a:r>
            <a:r>
              <a:rPr lang="zh-CN" altLang="zh-CN" sz="2800" dirty="0"/>
              <a:t>＜</a:t>
            </a:r>
            <a:r>
              <a:rPr lang="en-US" altLang="zh-CN" sz="2800" i="1" dirty="0"/>
              <a:t>ρ</a:t>
            </a:r>
            <a:r>
              <a:rPr lang="zh-CN" altLang="zh-CN" sz="2800" baseline="-25000" dirty="0"/>
              <a:t>丙</a:t>
            </a:r>
            <a:r>
              <a:rPr lang="zh-CN" altLang="zh-CN" sz="2800" dirty="0"/>
              <a:t>＜</a:t>
            </a:r>
            <a:r>
              <a:rPr lang="en-US" altLang="zh-CN" sz="2800" i="1" dirty="0"/>
              <a:t>ρ</a:t>
            </a:r>
            <a:r>
              <a:rPr lang="zh-CN" altLang="zh-CN" sz="2800" baseline="-25000" dirty="0"/>
              <a:t>甲</a:t>
            </a:r>
            <a:endParaRPr lang="zh-CN" altLang="zh-CN" sz="2800" dirty="0"/>
          </a:p>
          <a:p>
            <a:pPr>
              <a:lnSpc>
                <a:spcPct val="150000"/>
              </a:lnSpc>
            </a:pPr>
            <a:r>
              <a:rPr lang="en-US" altLang="zh-CN" sz="2800" dirty="0"/>
              <a:t>7</a:t>
            </a:r>
            <a:r>
              <a:rPr lang="zh-CN" altLang="zh-CN" sz="2800" dirty="0"/>
              <a:t>．</a:t>
            </a:r>
            <a:r>
              <a:rPr lang="en-US" altLang="zh-CN" sz="2800" dirty="0"/>
              <a:t>(2019·</a:t>
            </a:r>
            <a:r>
              <a:rPr lang="zh-CN" altLang="zh-CN" sz="2800" dirty="0"/>
              <a:t>南充市</a:t>
            </a:r>
            <a:r>
              <a:rPr lang="en-US" altLang="zh-CN" sz="2800" dirty="0"/>
              <a:t>)</a:t>
            </a:r>
            <a:r>
              <a:rPr lang="en-US" altLang="zh-CN" sz="2800" i="1" dirty="0"/>
              <a:t>AB</a:t>
            </a:r>
            <a:r>
              <a:rPr lang="zh-CN" altLang="zh-CN" sz="2800" dirty="0"/>
              <a:t>两个实心球，</a:t>
            </a:r>
            <a:r>
              <a:rPr lang="zh-CN" altLang="zh-CN" sz="2800" dirty="0" smtClean="0"/>
              <a:t>已知</a:t>
            </a:r>
            <a:r>
              <a:rPr lang="en-US" altLang="zh-CN" sz="2800" dirty="0" smtClean="0"/>
              <a:t>             </a:t>
            </a:r>
            <a:r>
              <a:rPr lang="zh-CN" altLang="zh-CN" sz="2800" dirty="0" smtClean="0"/>
              <a:t> ，</a:t>
            </a:r>
            <a:r>
              <a:rPr lang="en-US" altLang="zh-CN" sz="2800" dirty="0" smtClean="0"/>
              <a:t>      </a:t>
            </a:r>
            <a:r>
              <a:rPr lang="zh-CN" altLang="zh-CN" sz="2800" dirty="0" smtClean="0"/>
              <a:t>现</a:t>
            </a:r>
            <a:r>
              <a:rPr lang="zh-CN" altLang="zh-CN" sz="2800" dirty="0"/>
              <a:t>将两球放入水中后，静止时受到的浮力之比</a:t>
            </a:r>
            <a:r>
              <a:rPr lang="zh-CN" altLang="zh-CN" sz="2800" dirty="0" smtClean="0"/>
              <a:t>为</a:t>
            </a:r>
            <a:endParaRPr lang="en-US" altLang="zh-CN" sz="2800" dirty="0" smtClean="0"/>
          </a:p>
          <a:p>
            <a:pPr>
              <a:lnSpc>
                <a:spcPct val="150000"/>
              </a:lnSpc>
            </a:pPr>
            <a:r>
              <a:rPr lang="zh-CN" altLang="zh-CN" sz="2800" dirty="0" smtClean="0"/>
              <a:t>，</a:t>
            </a:r>
            <a:r>
              <a:rPr lang="zh-CN" altLang="zh-CN" sz="2800" dirty="0"/>
              <a:t>则两球在水中静止时所处状态可能是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．两球均漂浮</a:t>
            </a:r>
            <a:r>
              <a:rPr lang="en-US" altLang="zh-CN" sz="2800" dirty="0"/>
              <a:t>  </a:t>
            </a:r>
            <a:r>
              <a:rPr lang="en-US" altLang="zh-CN" sz="2800" dirty="0" smtClean="0"/>
              <a:t>			B</a:t>
            </a:r>
            <a:r>
              <a:rPr lang="zh-CN" altLang="zh-CN" sz="2800" dirty="0"/>
              <a:t>．两球均浸没</a:t>
            </a:r>
            <a:r>
              <a:rPr lang="en-US" altLang="zh-CN" sz="2800" dirty="0"/>
              <a:t>  </a:t>
            </a:r>
            <a:endParaRPr lang="en-US" altLang="zh-CN" sz="2800" dirty="0" smtClean="0"/>
          </a:p>
          <a:p>
            <a:r>
              <a:rPr lang="en-US" altLang="zh-CN" sz="2800" dirty="0" smtClean="0"/>
              <a:t>C</a:t>
            </a:r>
            <a:r>
              <a:rPr lang="zh-CN" altLang="zh-CN" sz="2800" dirty="0"/>
              <a:t>．</a:t>
            </a:r>
            <a:r>
              <a:rPr lang="en-US" altLang="zh-CN" sz="2800" i="1" dirty="0"/>
              <a:t>A</a:t>
            </a:r>
            <a:r>
              <a:rPr lang="zh-CN" altLang="zh-CN" sz="2800" dirty="0"/>
              <a:t>球浸没</a:t>
            </a:r>
            <a:r>
              <a:rPr lang="en-US" altLang="zh-CN" sz="2800" i="1" dirty="0"/>
              <a:t>B</a:t>
            </a:r>
            <a:r>
              <a:rPr lang="zh-CN" altLang="zh-CN" sz="2800" dirty="0"/>
              <a:t>球漂浮</a:t>
            </a:r>
            <a:r>
              <a:rPr lang="en-US" altLang="zh-CN" sz="2800" dirty="0"/>
              <a:t>  </a:t>
            </a:r>
            <a:r>
              <a:rPr lang="en-US" altLang="zh-CN" sz="2800" dirty="0" smtClean="0"/>
              <a:t>		D</a:t>
            </a:r>
            <a:r>
              <a:rPr lang="zh-CN" altLang="zh-CN" sz="2800" dirty="0"/>
              <a:t>．</a:t>
            </a:r>
            <a:r>
              <a:rPr lang="en-US" altLang="zh-CN" sz="2800" i="1" dirty="0"/>
              <a:t>B</a:t>
            </a:r>
            <a:r>
              <a:rPr lang="zh-CN" altLang="zh-CN" sz="2800" dirty="0"/>
              <a:t>球浸没</a:t>
            </a:r>
            <a:r>
              <a:rPr lang="en-US" altLang="zh-CN" sz="2800" i="1" dirty="0"/>
              <a:t>A</a:t>
            </a:r>
            <a:r>
              <a:rPr lang="zh-CN" altLang="zh-CN" sz="2800" dirty="0"/>
              <a:t>球漂浮</a:t>
            </a:r>
          </a:p>
        </p:txBody>
      </p:sp>
      <p:sp>
        <p:nvSpPr>
          <p:cNvPr id="15" name="TextBox 14"/>
          <p:cNvSpPr txBox="1"/>
          <p:nvPr/>
        </p:nvSpPr>
        <p:spPr>
          <a:xfrm>
            <a:off x="1774575" y="2628965"/>
            <a:ext cx="1196288" cy="523220"/>
          </a:xfrm>
          <a:prstGeom prst="rect">
            <a:avLst/>
          </a:prstGeom>
          <a:noFill/>
        </p:spPr>
        <p:txBody>
          <a:bodyPr wrap="square" rtlCol="0">
            <a:spAutoFit/>
          </a:bodyPr>
          <a:lstStyle/>
          <a:p>
            <a:pPr algn="ctr"/>
            <a:r>
              <a:rPr lang="en-US" altLang="zh-CN" sz="2800" b="1" dirty="0">
                <a:solidFill>
                  <a:srgbClr val="FF0000"/>
                </a:solidFill>
                <a:ea typeface="楷体" panose="02010609060101010101" pitchFamily="49" charset="-122"/>
              </a:rPr>
              <a:t>B</a:t>
            </a:r>
            <a:endParaRPr lang="zh-CN" altLang="en-US" sz="2800" b="1" dirty="0">
              <a:solidFill>
                <a:srgbClr val="FF0000"/>
              </a:solidFill>
              <a:ea typeface="楷体" panose="02010609060101010101" pitchFamily="49" charset="-122"/>
            </a:endParaRPr>
          </a:p>
        </p:txBody>
      </p:sp>
      <p:grpSp>
        <p:nvGrpSpPr>
          <p:cNvPr id="8" name="组合 7"/>
          <p:cNvGrpSpPr/>
          <p:nvPr/>
        </p:nvGrpSpPr>
        <p:grpSpPr>
          <a:xfrm>
            <a:off x="474943" y="0"/>
            <a:ext cx="8274780" cy="768350"/>
            <a:chOff x="431463" y="178382"/>
            <a:chExt cx="8274780" cy="768350"/>
          </a:xfrm>
        </p:grpSpPr>
        <p:cxnSp>
          <p:nvCxnSpPr>
            <p:cNvPr id="9" name="直接连接符 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57232" y="178382"/>
              <a:ext cx="5519387" cy="768350"/>
              <a:chOff x="457232" y="178382"/>
              <a:chExt cx="5519387" cy="768350"/>
            </a:xfrm>
          </p:grpSpPr>
          <p:sp>
            <p:nvSpPr>
              <p:cNvPr id="1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2" name="矩形 1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graphicFrame>
        <p:nvGraphicFramePr>
          <p:cNvPr id="2" name="对象 1"/>
          <p:cNvGraphicFramePr>
            <a:graphicFrameLocks noChangeAspect="1"/>
          </p:cNvGraphicFramePr>
          <p:nvPr/>
        </p:nvGraphicFramePr>
        <p:xfrm>
          <a:off x="6371087" y="3837308"/>
          <a:ext cx="1125267" cy="956477"/>
        </p:xfrm>
        <a:graphic>
          <a:graphicData uri="http://schemas.openxmlformats.org/presentationml/2006/ole">
            <mc:AlternateContent xmlns:mc="http://schemas.openxmlformats.org/markup-compatibility/2006">
              <mc:Choice xmlns:v="urn:schemas-microsoft-com:vml" Requires="v">
                <p:oleObj spid="_x0000_s17421" name="Equation" r:id="rId4" imgW="12192000" imgH="10363200" progId="Equation.DSMT4">
                  <p:embed/>
                </p:oleObj>
              </mc:Choice>
              <mc:Fallback>
                <p:oleObj name="Equation" r:id="rId4" imgW="12192000" imgH="10363200" progId="Equation.DSMT4">
                  <p:embed/>
                  <p:pic>
                    <p:nvPicPr>
                      <p:cNvPr id="0" name="图片 17415"/>
                      <p:cNvPicPr/>
                      <p:nvPr/>
                    </p:nvPicPr>
                    <p:blipFill>
                      <a:blip r:embed="rId5"/>
                      <a:stretch>
                        <a:fillRect/>
                      </a:stretch>
                    </p:blipFill>
                    <p:spPr>
                      <a:xfrm>
                        <a:off x="6371087" y="3837308"/>
                        <a:ext cx="1125267" cy="95647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815263" y="3836988"/>
          <a:ext cx="1095375" cy="957262"/>
        </p:xfrm>
        <a:graphic>
          <a:graphicData uri="http://schemas.openxmlformats.org/presentationml/2006/ole">
            <mc:AlternateContent xmlns:mc="http://schemas.openxmlformats.org/markup-compatibility/2006">
              <mc:Choice xmlns:v="urn:schemas-microsoft-com:vml" Requires="v">
                <p:oleObj spid="_x0000_s17422" name="Equation" r:id="rId6" imgW="11887200" imgH="10363200" progId="Equation.DSMT4">
                  <p:embed/>
                </p:oleObj>
              </mc:Choice>
              <mc:Fallback>
                <p:oleObj name="Equation" r:id="rId6" imgW="11887200" imgH="10363200" progId="Equation.DSMT4">
                  <p:embed/>
                  <p:pic>
                    <p:nvPicPr>
                      <p:cNvPr id="0" name="图片 17416"/>
                      <p:cNvPicPr/>
                      <p:nvPr/>
                    </p:nvPicPr>
                    <p:blipFill>
                      <a:blip r:embed="rId7"/>
                      <a:stretch>
                        <a:fillRect/>
                      </a:stretch>
                    </p:blipFill>
                    <p:spPr>
                      <a:xfrm>
                        <a:off x="7815263" y="3836988"/>
                        <a:ext cx="1095375" cy="957262"/>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7953375" y="4670425"/>
          <a:ext cx="1122363" cy="957263"/>
        </p:xfrm>
        <a:graphic>
          <a:graphicData uri="http://schemas.openxmlformats.org/presentationml/2006/ole">
            <mc:AlternateContent xmlns:mc="http://schemas.openxmlformats.org/markup-compatibility/2006">
              <mc:Choice xmlns:v="urn:schemas-microsoft-com:vml" Requires="v">
                <p:oleObj spid="_x0000_s17423" name="Equation" r:id="rId8" imgW="12192000" imgH="10363200" progId="Equation.DSMT4">
                  <p:embed/>
                </p:oleObj>
              </mc:Choice>
              <mc:Fallback>
                <p:oleObj name="Equation" r:id="rId8" imgW="12192000" imgH="10363200" progId="Equation.DSMT4">
                  <p:embed/>
                  <p:pic>
                    <p:nvPicPr>
                      <p:cNvPr id="0" name="图片 17417"/>
                      <p:cNvPicPr/>
                      <p:nvPr/>
                    </p:nvPicPr>
                    <p:blipFill>
                      <a:blip r:embed="rId9"/>
                      <a:stretch>
                        <a:fillRect/>
                      </a:stretch>
                    </p:blipFill>
                    <p:spPr>
                      <a:xfrm>
                        <a:off x="7953375" y="4670425"/>
                        <a:ext cx="1122363" cy="957263"/>
                      </a:xfrm>
                      <a:prstGeom prst="rect">
                        <a:avLst/>
                      </a:prstGeom>
                    </p:spPr>
                  </p:pic>
                </p:oleObj>
              </mc:Fallback>
            </mc:AlternateContent>
          </a:graphicData>
        </a:graphic>
      </p:graphicFrame>
      <p:sp>
        <p:nvSpPr>
          <p:cNvPr id="19" name="TextBox 14"/>
          <p:cNvSpPr txBox="1"/>
          <p:nvPr/>
        </p:nvSpPr>
        <p:spPr>
          <a:xfrm>
            <a:off x="6371087" y="5340200"/>
            <a:ext cx="1196288" cy="523220"/>
          </a:xfrm>
          <a:prstGeom prst="rect">
            <a:avLst/>
          </a:prstGeom>
          <a:noFill/>
        </p:spPr>
        <p:txBody>
          <a:bodyPr wrap="square" rtlCol="0">
            <a:spAutoFit/>
          </a:bodyPr>
          <a:lstStyle/>
          <a:p>
            <a:pPr algn="ctr"/>
            <a:r>
              <a:rPr lang="en-US" altLang="zh-CN" sz="2800" b="1" dirty="0" smtClean="0">
                <a:solidFill>
                  <a:srgbClr val="FF0000"/>
                </a:solidFill>
                <a:ea typeface="楷体" panose="02010609060101010101" pitchFamily="49" charset="-122"/>
              </a:rPr>
              <a:t>C</a:t>
            </a:r>
            <a:endParaRPr lang="zh-CN" altLang="en-US" sz="2800" b="1" dirty="0">
              <a:solidFill>
                <a:srgbClr val="FF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96958" y="892932"/>
            <a:ext cx="8274779" cy="3888500"/>
          </a:xfrm>
          <a:prstGeom prst="rect">
            <a:avLst/>
          </a:prstGeom>
          <a:noFill/>
        </p:spPr>
        <p:txBody>
          <a:bodyPr wrap="square" lIns="0" rIns="0" rtlCol="0">
            <a:spAutoFit/>
          </a:bodyPr>
          <a:lstStyle/>
          <a:p>
            <a:pPr>
              <a:lnSpc>
                <a:spcPct val="150000"/>
              </a:lnSpc>
            </a:pPr>
            <a:r>
              <a:rPr lang="en-US" altLang="zh-CN" sz="2800" dirty="0"/>
              <a:t>8</a:t>
            </a:r>
            <a:r>
              <a:rPr lang="zh-CN" altLang="zh-CN" sz="2800" dirty="0"/>
              <a:t>．如图</a:t>
            </a:r>
            <a:r>
              <a:rPr lang="en-US" altLang="zh-CN" sz="2800" dirty="0"/>
              <a:t>8</a:t>
            </a:r>
            <a:r>
              <a:rPr lang="zh-CN" altLang="zh-CN" sz="2800" dirty="0"/>
              <a:t>－</a:t>
            </a:r>
            <a:r>
              <a:rPr lang="en-US" altLang="zh-CN" sz="2800" dirty="0"/>
              <a:t>23</a:t>
            </a:r>
            <a:r>
              <a:rPr lang="zh-CN" altLang="zh-CN" sz="2800" dirty="0"/>
              <a:t>，一艘轮船在甲海洋中航行，水面在轮船的</a:t>
            </a:r>
            <a:r>
              <a:rPr lang="en-US" altLang="zh-CN" sz="2800" i="1" dirty="0"/>
              <a:t>A</a:t>
            </a:r>
            <a:r>
              <a:rPr lang="zh-CN" altLang="zh-CN" sz="2800" dirty="0"/>
              <a:t>位置。当该轮船驶入乙海洋中时，水面在轮船的</a:t>
            </a:r>
            <a:r>
              <a:rPr lang="en-US" altLang="zh-CN" sz="2800" i="1" dirty="0"/>
              <a:t>B</a:t>
            </a:r>
            <a:r>
              <a:rPr lang="zh-CN" altLang="zh-CN" sz="2800" dirty="0"/>
              <a:t>位置。设轮船的总质量不变，轮船在甲、乙两海洋中所受浮力分别为</a:t>
            </a:r>
            <a:r>
              <a:rPr lang="en-US" altLang="zh-CN" sz="2800" i="1" dirty="0"/>
              <a:t>F</a:t>
            </a:r>
            <a:r>
              <a:rPr lang="en-US" altLang="zh-CN" sz="2800" baseline="-25000" dirty="0"/>
              <a:t>1</a:t>
            </a:r>
            <a:r>
              <a:rPr lang="zh-CN" altLang="zh-CN" sz="2800" dirty="0"/>
              <a:t>和</a:t>
            </a:r>
            <a:r>
              <a:rPr lang="en-US" altLang="zh-CN" sz="2800" i="1" dirty="0"/>
              <a:t>F</a:t>
            </a:r>
            <a:r>
              <a:rPr lang="en-US" altLang="zh-CN" sz="2800" baseline="-25000" dirty="0"/>
              <a:t>2</a:t>
            </a:r>
            <a:r>
              <a:rPr lang="zh-CN" altLang="zh-CN" sz="2800" dirty="0"/>
              <a:t>，甲、乙两海洋的海水密度分别为</a:t>
            </a:r>
            <a:r>
              <a:rPr lang="zh-CN" altLang="zh-CN" sz="2800" i="1" dirty="0"/>
              <a:t>ρ</a:t>
            </a:r>
            <a:r>
              <a:rPr lang="en-US" altLang="zh-CN" sz="2800" baseline="-25000" dirty="0"/>
              <a:t>1</a:t>
            </a:r>
            <a:r>
              <a:rPr lang="zh-CN" altLang="zh-CN" sz="2800" dirty="0"/>
              <a:t>和</a:t>
            </a:r>
            <a:r>
              <a:rPr lang="en-US" altLang="zh-CN" sz="2800" i="1" dirty="0"/>
              <a:t>ρ</a:t>
            </a:r>
            <a:r>
              <a:rPr lang="en-US" altLang="zh-CN" sz="2800" baseline="-25000" dirty="0"/>
              <a:t>2</a:t>
            </a:r>
            <a:r>
              <a:rPr lang="zh-CN" altLang="zh-CN" sz="2800" dirty="0"/>
              <a:t>，则</a:t>
            </a:r>
            <a:r>
              <a:rPr lang="en-US" altLang="zh-CN" sz="2800" i="1" dirty="0"/>
              <a:t>F</a:t>
            </a:r>
            <a:r>
              <a:rPr lang="en-US" altLang="zh-CN" sz="2800" baseline="-25000" dirty="0"/>
              <a:t>1</a:t>
            </a:r>
            <a:r>
              <a:rPr lang="en-US" altLang="zh-CN" sz="2800" dirty="0" smtClean="0"/>
              <a:t>____</a:t>
            </a:r>
            <a:r>
              <a:rPr lang="en-US" altLang="zh-CN" sz="2800" i="1" dirty="0"/>
              <a:t>F</a:t>
            </a:r>
            <a:r>
              <a:rPr lang="en-US" altLang="zh-CN" sz="2800" baseline="-25000" dirty="0"/>
              <a:t>2</a:t>
            </a:r>
            <a:r>
              <a:rPr lang="zh-CN" altLang="zh-CN" sz="2800" dirty="0"/>
              <a:t>，</a:t>
            </a:r>
            <a:r>
              <a:rPr lang="zh-CN" altLang="zh-CN" sz="2800" i="1" dirty="0"/>
              <a:t>ρ</a:t>
            </a:r>
            <a:r>
              <a:rPr lang="en-US" altLang="zh-CN" sz="2800" baseline="-25000" dirty="0"/>
              <a:t>1</a:t>
            </a:r>
            <a:r>
              <a:rPr lang="en-US" altLang="zh-CN" sz="2800" dirty="0" smtClean="0"/>
              <a:t>____</a:t>
            </a:r>
            <a:r>
              <a:rPr lang="en-US" altLang="zh-CN" sz="2800" i="1" dirty="0"/>
              <a:t>ρ</a:t>
            </a:r>
            <a:r>
              <a:rPr lang="en-US" altLang="zh-CN" sz="2800" baseline="-25000" dirty="0"/>
              <a:t>2</a:t>
            </a:r>
            <a:r>
              <a:rPr lang="zh-CN" altLang="zh-CN" sz="2800" dirty="0"/>
              <a:t>。</a:t>
            </a:r>
            <a:r>
              <a:rPr lang="en-US" altLang="zh-CN" sz="2800" dirty="0"/>
              <a:t>(</a:t>
            </a:r>
            <a:r>
              <a:rPr lang="zh-CN" altLang="zh-CN" sz="2800" dirty="0"/>
              <a:t>以上两空均选填</a:t>
            </a:r>
            <a:r>
              <a:rPr lang="en-US" altLang="zh-CN" sz="2800" dirty="0">
                <a:latin typeface="+mn-ea"/>
              </a:rPr>
              <a:t>“</a:t>
            </a:r>
            <a:r>
              <a:rPr lang="zh-CN" altLang="zh-CN" sz="2800" dirty="0"/>
              <a:t>＞</a:t>
            </a:r>
            <a:r>
              <a:rPr lang="en-US" altLang="zh-CN" sz="2800" dirty="0">
                <a:latin typeface="+mn-ea"/>
              </a:rPr>
              <a:t>”“</a:t>
            </a:r>
            <a:r>
              <a:rPr lang="zh-CN" altLang="zh-CN" sz="2800" dirty="0"/>
              <a:t>＜</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t>＝</a:t>
            </a:r>
            <a:r>
              <a:rPr lang="en-US" altLang="zh-CN" sz="2800" dirty="0" smtClean="0">
                <a:latin typeface="+mn-ea"/>
              </a:rPr>
              <a:t>”</a:t>
            </a:r>
            <a:r>
              <a:rPr lang="en-US" altLang="zh-CN" sz="2800" dirty="0" smtClean="0"/>
              <a:t>)</a:t>
            </a:r>
            <a:endParaRPr lang="zh-CN" altLang="zh-CN" sz="2800" dirty="0"/>
          </a:p>
        </p:txBody>
      </p:sp>
      <p:grpSp>
        <p:nvGrpSpPr>
          <p:cNvPr id="8" name="组合 7"/>
          <p:cNvGrpSpPr/>
          <p:nvPr/>
        </p:nvGrpSpPr>
        <p:grpSpPr>
          <a:xfrm>
            <a:off x="474943" y="0"/>
            <a:ext cx="8274780" cy="768350"/>
            <a:chOff x="431463" y="178382"/>
            <a:chExt cx="8274780" cy="768350"/>
          </a:xfrm>
        </p:grpSpPr>
        <p:cxnSp>
          <p:nvCxnSpPr>
            <p:cNvPr id="9" name="直接连接符 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57232" y="178382"/>
              <a:ext cx="5519387" cy="768350"/>
              <a:chOff x="457232" y="178382"/>
              <a:chExt cx="5519387" cy="768350"/>
            </a:xfrm>
          </p:grpSpPr>
          <p:sp>
            <p:nvSpPr>
              <p:cNvPr id="1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2" name="矩形 1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137296" y="4162132"/>
            <a:ext cx="3471867" cy="2360679"/>
          </a:xfrm>
          <a:prstGeom prst="rect">
            <a:avLst/>
          </a:prstGeom>
        </p:spPr>
      </p:pic>
      <p:sp>
        <p:nvSpPr>
          <p:cNvPr id="14" name="矩形 13"/>
          <p:cNvSpPr/>
          <p:nvPr/>
        </p:nvSpPr>
        <p:spPr>
          <a:xfrm>
            <a:off x="3986604" y="3508923"/>
            <a:ext cx="389850"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a:t>
            </a:r>
            <a:endParaRPr lang="zh-CN" altLang="en-US" sz="2800" b="1" dirty="0">
              <a:solidFill>
                <a:srgbClr val="FF0000"/>
              </a:solidFill>
              <a:ea typeface="楷体" panose="02010609060101010101" pitchFamily="49" charset="-122"/>
              <a:sym typeface="+mn-ea"/>
            </a:endParaRPr>
          </a:p>
        </p:txBody>
      </p:sp>
      <p:sp>
        <p:nvSpPr>
          <p:cNvPr id="18" name="矩形 17"/>
          <p:cNvSpPr/>
          <p:nvPr/>
        </p:nvSpPr>
        <p:spPr>
          <a:xfrm>
            <a:off x="5630249" y="3547076"/>
            <a:ext cx="389850"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&gt;</a:t>
            </a:r>
            <a:endParaRPr lang="zh-CN" altLang="en-US" sz="2800" b="1"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96958" y="892932"/>
            <a:ext cx="8274779" cy="2246769"/>
          </a:xfrm>
          <a:prstGeom prst="rect">
            <a:avLst/>
          </a:prstGeom>
          <a:noFill/>
        </p:spPr>
        <p:txBody>
          <a:bodyPr wrap="square" lIns="0" rIns="0" rtlCol="0">
            <a:spAutoFit/>
          </a:bodyPr>
          <a:lstStyle/>
          <a:p>
            <a:r>
              <a:rPr lang="en-US" altLang="zh-CN" sz="2800" dirty="0" smtClean="0"/>
              <a:t>9</a:t>
            </a:r>
            <a:r>
              <a:rPr lang="zh-CN" altLang="zh-CN" sz="2800" dirty="0"/>
              <a:t>．如图</a:t>
            </a:r>
            <a:r>
              <a:rPr lang="en-US" altLang="zh-CN" sz="2800" dirty="0"/>
              <a:t>8</a:t>
            </a:r>
            <a:r>
              <a:rPr lang="zh-CN" altLang="zh-CN" sz="2800" dirty="0"/>
              <a:t>－</a:t>
            </a:r>
            <a:r>
              <a:rPr lang="en-US" altLang="zh-CN" sz="2800" dirty="0"/>
              <a:t>24</a:t>
            </a:r>
            <a:r>
              <a:rPr lang="zh-CN" altLang="zh-CN" sz="2800" dirty="0"/>
              <a:t>所示，气球下面用细线悬挂一石块，它们恰好悬浮在水中。已知石块与气球的总重力为</a:t>
            </a:r>
            <a:r>
              <a:rPr lang="en-US" altLang="zh-CN" sz="2800" i="1" dirty="0"/>
              <a:t>G</a:t>
            </a:r>
            <a:r>
              <a:rPr lang="zh-CN" altLang="zh-CN" sz="2800" baseline="-25000" dirty="0"/>
              <a:t>总</a:t>
            </a:r>
            <a:r>
              <a:rPr lang="zh-CN" altLang="zh-CN" sz="2800" dirty="0"/>
              <a:t>，则气球受到的浮力</a:t>
            </a:r>
            <a:r>
              <a:rPr lang="en-US" altLang="zh-CN" sz="2800" i="1" dirty="0"/>
              <a:t>F</a:t>
            </a:r>
            <a:r>
              <a:rPr lang="zh-CN" altLang="zh-CN" sz="2800" baseline="-25000" dirty="0"/>
              <a:t>浮</a:t>
            </a:r>
            <a:r>
              <a:rPr lang="en-US" altLang="zh-CN" sz="2800" dirty="0"/>
              <a:t>______</a:t>
            </a:r>
            <a:r>
              <a:rPr lang="en-US" altLang="zh-CN" sz="2800" i="1" dirty="0"/>
              <a:t>G</a:t>
            </a:r>
            <a:r>
              <a:rPr lang="zh-CN" altLang="zh-CN" sz="2800" baseline="-25000" dirty="0"/>
              <a:t>总</a:t>
            </a:r>
            <a:r>
              <a:rPr lang="en-US" altLang="zh-CN" sz="2800" dirty="0"/>
              <a:t>(</a:t>
            </a:r>
            <a:r>
              <a:rPr lang="zh-CN" altLang="zh-CN" sz="2800" dirty="0"/>
              <a:t>选填</a:t>
            </a:r>
            <a:r>
              <a:rPr lang="en-US" altLang="zh-CN" sz="2800" dirty="0">
                <a:latin typeface="+mn-ea"/>
              </a:rPr>
              <a:t>“</a:t>
            </a:r>
            <a:r>
              <a:rPr lang="zh-CN" altLang="zh-CN" sz="2800" dirty="0"/>
              <a:t>＞</a:t>
            </a:r>
            <a:r>
              <a:rPr lang="en-US" altLang="zh-CN" sz="2800" dirty="0">
                <a:latin typeface="+mn-ea"/>
              </a:rPr>
              <a:t>”“</a:t>
            </a:r>
            <a:r>
              <a:rPr lang="zh-CN" altLang="zh-CN" sz="2800" dirty="0"/>
              <a:t>＜</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t>＝</a:t>
            </a:r>
            <a:r>
              <a:rPr lang="en-US" altLang="zh-CN" sz="2800" dirty="0">
                <a:latin typeface="+mn-ea"/>
              </a:rPr>
              <a:t>”</a:t>
            </a:r>
            <a:r>
              <a:rPr lang="en-US" altLang="zh-CN" sz="2800" dirty="0"/>
              <a:t>)</a:t>
            </a:r>
            <a:r>
              <a:rPr lang="zh-CN" altLang="zh-CN" sz="2800" dirty="0"/>
              <a:t>；若水温升高，石块将</a:t>
            </a:r>
            <a:r>
              <a:rPr lang="en-US" altLang="zh-CN" sz="2800" dirty="0"/>
              <a:t>____________(</a:t>
            </a:r>
            <a:r>
              <a:rPr lang="zh-CN" altLang="zh-CN" sz="2800" dirty="0"/>
              <a:t>选填</a:t>
            </a:r>
            <a:r>
              <a:rPr lang="en-US" altLang="zh-CN" sz="2800" dirty="0">
                <a:latin typeface="+mn-ea"/>
              </a:rPr>
              <a:t>“</a:t>
            </a:r>
            <a:r>
              <a:rPr lang="zh-CN" altLang="zh-CN" sz="2800" dirty="0"/>
              <a:t>上浮</a:t>
            </a:r>
            <a:r>
              <a:rPr lang="en-US" altLang="zh-CN" sz="2800" dirty="0">
                <a:latin typeface="+mn-ea"/>
              </a:rPr>
              <a:t>”“</a:t>
            </a:r>
            <a:r>
              <a:rPr lang="zh-CN" altLang="zh-CN" sz="2800" dirty="0">
                <a:latin typeface="+mn-ea"/>
              </a:rPr>
              <a:t>下沉</a:t>
            </a:r>
            <a:r>
              <a:rPr lang="en-US" altLang="zh-CN" sz="2800" dirty="0">
                <a:latin typeface="+mn-ea"/>
              </a:rPr>
              <a:t>”</a:t>
            </a:r>
            <a:r>
              <a:rPr lang="zh-CN" altLang="zh-CN" sz="2800" dirty="0"/>
              <a:t>或</a:t>
            </a:r>
            <a:r>
              <a:rPr lang="en-US" altLang="zh-CN" sz="2800" dirty="0">
                <a:latin typeface="+mn-ea"/>
              </a:rPr>
              <a:t>“</a:t>
            </a:r>
            <a:r>
              <a:rPr lang="zh-CN" altLang="zh-CN" sz="2800" dirty="0">
                <a:latin typeface="+mn-ea"/>
              </a:rPr>
              <a:t>保持悬浮</a:t>
            </a:r>
            <a:r>
              <a:rPr lang="en-US" altLang="zh-CN" sz="2800" dirty="0">
                <a:latin typeface="+mn-ea"/>
              </a:rPr>
              <a:t>”</a:t>
            </a:r>
            <a:r>
              <a:rPr lang="en-US" altLang="zh-CN" sz="2800" dirty="0"/>
              <a:t>)</a:t>
            </a:r>
            <a:r>
              <a:rPr lang="zh-CN" altLang="zh-CN" sz="2800" dirty="0"/>
              <a:t>。</a:t>
            </a:r>
            <a:endParaRPr lang="zh-CN" altLang="en-US" sz="2800" dirty="0">
              <a:solidFill>
                <a:schemeClr val="bg1"/>
              </a:solidFill>
              <a:latin typeface="宋体" panose="02010600030101010101" pitchFamily="2" charset="-122"/>
              <a:cs typeface="方正静蕾简体" panose="03000509000000000000" pitchFamily="65" charset="-122"/>
            </a:endParaRPr>
          </a:p>
        </p:txBody>
      </p:sp>
      <p:sp>
        <p:nvSpPr>
          <p:cNvPr id="15" name="TextBox 14"/>
          <p:cNvSpPr txBox="1"/>
          <p:nvPr/>
        </p:nvSpPr>
        <p:spPr>
          <a:xfrm>
            <a:off x="3828120" y="1754706"/>
            <a:ext cx="706227" cy="523220"/>
          </a:xfrm>
          <a:prstGeom prst="rect">
            <a:avLst/>
          </a:prstGeom>
          <a:noFill/>
        </p:spPr>
        <p:txBody>
          <a:bodyPr wrap="square" rtlCol="0">
            <a:spAutoFit/>
          </a:bodyPr>
          <a:lstStyle/>
          <a:p>
            <a:pPr algn="ctr"/>
            <a:r>
              <a:rPr lang="en-US" altLang="zh-CN" sz="2800" b="1" dirty="0">
                <a:solidFill>
                  <a:srgbClr val="FF0000"/>
                </a:solidFill>
              </a:rPr>
              <a:t>&lt;</a:t>
            </a:r>
            <a:endParaRPr lang="zh-CN" altLang="en-US" sz="2800" b="1" dirty="0">
              <a:solidFill>
                <a:srgbClr val="FF0000"/>
              </a:solidFill>
            </a:endParaRPr>
          </a:p>
        </p:txBody>
      </p:sp>
      <p:grpSp>
        <p:nvGrpSpPr>
          <p:cNvPr id="8" name="组合 7"/>
          <p:cNvGrpSpPr/>
          <p:nvPr/>
        </p:nvGrpSpPr>
        <p:grpSpPr>
          <a:xfrm>
            <a:off x="474943" y="0"/>
            <a:ext cx="8274780" cy="768350"/>
            <a:chOff x="431463" y="178382"/>
            <a:chExt cx="8274780" cy="768350"/>
          </a:xfrm>
        </p:grpSpPr>
        <p:cxnSp>
          <p:nvCxnSpPr>
            <p:cNvPr id="9" name="直接连接符 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57232" y="178382"/>
              <a:ext cx="5519387" cy="768350"/>
              <a:chOff x="457232" y="178382"/>
              <a:chExt cx="5519387" cy="768350"/>
            </a:xfrm>
          </p:grpSpPr>
          <p:sp>
            <p:nvSpPr>
              <p:cNvPr id="1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2" name="矩形 1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579084" y="3297879"/>
            <a:ext cx="2741728" cy="3007256"/>
          </a:xfrm>
          <a:prstGeom prst="rect">
            <a:avLst/>
          </a:prstGeom>
        </p:spPr>
      </p:pic>
      <p:sp>
        <p:nvSpPr>
          <p:cNvPr id="13" name="TextBox 14"/>
          <p:cNvSpPr txBox="1"/>
          <p:nvPr/>
        </p:nvSpPr>
        <p:spPr>
          <a:xfrm>
            <a:off x="5714429" y="2165899"/>
            <a:ext cx="1048680" cy="523220"/>
          </a:xfrm>
          <a:prstGeom prst="rect">
            <a:avLst/>
          </a:prstGeom>
          <a:noFill/>
        </p:spPr>
        <p:txBody>
          <a:bodyPr wrap="square" rtlCol="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上浮</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考点四</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dirty="0" smtClean="0">
                <a:solidFill>
                  <a:schemeClr val="tx1"/>
                </a:solidFill>
                <a:latin typeface="+mn-ea"/>
              </a:rPr>
              <a:t>浮力计算；压强和浮力的综合</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79726" y="1455522"/>
          <a:ext cx="8258143" cy="5160210"/>
        </p:xfrm>
        <a:graphic>
          <a:graphicData uri="http://schemas.openxmlformats.org/drawingml/2006/table">
            <a:tbl>
              <a:tblPr firstRow="1" bandRow="1">
                <a:tableStyleId>{5940675A-B579-460E-94D1-54222C63F5DA}</a:tableStyleId>
              </a:tblPr>
              <a:tblGrid>
                <a:gridCol w="946265"/>
                <a:gridCol w="2463653"/>
                <a:gridCol w="2390775"/>
                <a:gridCol w="2457450"/>
              </a:tblGrid>
              <a:tr h="473910">
                <a:tc>
                  <a:txBody>
                    <a:bodyPr/>
                    <a:lstStyle/>
                    <a:p>
                      <a:pPr algn="ctr">
                        <a:spcAft>
                          <a:spcPts val="0"/>
                        </a:spcAft>
                      </a:pPr>
                      <a:r>
                        <a:rPr lang="zh-CN" sz="2400" kern="100" dirty="0">
                          <a:effectLst/>
                          <a:latin typeface="+mn-lt"/>
                          <a:ea typeface="黑体" panose="02010609060101010101" pitchFamily="49" charset="-122"/>
                          <a:cs typeface="Times New Roman" panose="02020603050405020304" pitchFamily="18" charset="0"/>
                        </a:rPr>
                        <a:t>状态</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zh-CN" sz="2400" kern="100" dirty="0">
                          <a:effectLst/>
                          <a:latin typeface="+mn-lt"/>
                          <a:ea typeface="宋体" panose="02010600030101010101" pitchFamily="2" charset="-122"/>
                          <a:cs typeface="Times New Roman" panose="02020603050405020304" pitchFamily="18" charset="0"/>
                        </a:rPr>
                        <a:t>悬浮</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tc>
                <a:tc>
                  <a:txBody>
                    <a:bodyPr/>
                    <a:lstStyle/>
                    <a:p>
                      <a:pPr algn="ctr">
                        <a:spcAft>
                          <a:spcPts val="0"/>
                        </a:spcAft>
                      </a:pPr>
                      <a:r>
                        <a:rPr lang="zh-CN" sz="2400" kern="100" dirty="0">
                          <a:effectLst/>
                          <a:latin typeface="+mn-lt"/>
                          <a:ea typeface="宋体" panose="02010600030101010101" pitchFamily="2" charset="-122"/>
                          <a:cs typeface="Times New Roman" panose="02020603050405020304" pitchFamily="18" charset="0"/>
                        </a:rPr>
                        <a:t>漂浮</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tc>
                <a:tc>
                  <a:txBody>
                    <a:bodyPr/>
                    <a:lstStyle/>
                    <a:p>
                      <a:pPr algn="ctr">
                        <a:spcAft>
                          <a:spcPts val="0"/>
                        </a:spcAft>
                      </a:pPr>
                      <a:r>
                        <a:rPr lang="zh-CN" altLang="en-US" sz="2400" kern="100" dirty="0" smtClean="0">
                          <a:effectLst/>
                          <a:latin typeface="+mn-lt"/>
                          <a:ea typeface="+mn-ea"/>
                          <a:cs typeface="Courier New" panose="02070309020205020404" pitchFamily="49" charset="0"/>
                        </a:rPr>
                        <a:t>沉底</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tc>
              </a:tr>
              <a:tr h="1800225">
                <a:tc>
                  <a:txBody>
                    <a:bodyPr/>
                    <a:lstStyle/>
                    <a:p>
                      <a:pPr algn="ctr">
                        <a:spcAft>
                          <a:spcPts val="0"/>
                        </a:spcAft>
                      </a:pPr>
                      <a:r>
                        <a:rPr lang="zh-CN" sz="2400" kern="100" dirty="0">
                          <a:effectLst/>
                          <a:latin typeface="+mn-lt"/>
                          <a:ea typeface="黑体" panose="02010609060101010101" pitchFamily="49" charset="-122"/>
                          <a:cs typeface="Times New Roman" panose="02020603050405020304" pitchFamily="18" charset="0"/>
                        </a:rPr>
                        <a:t>受力分析</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endParaRPr lang="zh-CN" altLang="en-US" sz="2400" dirty="0">
                        <a:latin typeface="+mn-lt"/>
                        <a:ea typeface="+mn-ea"/>
                      </a:endParaRPr>
                    </a:p>
                  </a:txBody>
                  <a:tcPr/>
                </a:tc>
                <a:tc>
                  <a:txBody>
                    <a:bodyPr/>
                    <a:lstStyle/>
                    <a:p>
                      <a:endParaRPr lang="zh-CN" altLang="en-US" sz="2400" dirty="0">
                        <a:latin typeface="+mn-lt"/>
                        <a:ea typeface="+mn-ea"/>
                      </a:endParaRPr>
                    </a:p>
                  </a:txBody>
                  <a:tcPr/>
                </a:tc>
                <a:tc>
                  <a:txBody>
                    <a:bodyPr/>
                    <a:lstStyle/>
                    <a:p>
                      <a:endParaRPr lang="zh-CN" altLang="en-US" sz="2400" dirty="0">
                        <a:latin typeface="+mn-lt"/>
                        <a:ea typeface="+mn-ea"/>
                      </a:endParaRPr>
                    </a:p>
                  </a:txBody>
                  <a:tcPr/>
                </a:tc>
              </a:tr>
              <a:tr h="581025">
                <a:tc>
                  <a:txBody>
                    <a:bodyPr/>
                    <a:lstStyle/>
                    <a:p>
                      <a:pPr algn="ctr">
                        <a:spcAft>
                          <a:spcPts val="0"/>
                        </a:spcAft>
                      </a:pPr>
                      <a:r>
                        <a:rPr lang="zh-CN" sz="2400" kern="100" dirty="0">
                          <a:effectLst/>
                          <a:latin typeface="+mn-lt"/>
                          <a:ea typeface="黑体" panose="02010609060101010101" pitchFamily="49" charset="-122"/>
                          <a:cs typeface="Times New Roman" panose="02020603050405020304" pitchFamily="18" charset="0"/>
                        </a:rPr>
                        <a:t>力的关系</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en-US" sz="2400" i="1" kern="100" dirty="0">
                          <a:effectLst/>
                          <a:latin typeface="+mn-lt"/>
                          <a:ea typeface="+mn-ea"/>
                          <a:cs typeface="Times New Roman" panose="02020603050405020304" pitchFamily="18" charset="0"/>
                        </a:rPr>
                        <a:t>F</a:t>
                      </a:r>
                      <a:r>
                        <a:rPr lang="zh-CN" sz="2400" kern="100" baseline="-25000" dirty="0" smtClean="0">
                          <a:effectLst/>
                          <a:latin typeface="+mn-lt"/>
                          <a:ea typeface="+mn-ea"/>
                          <a:cs typeface="Times New Roman" panose="02020603050405020304" pitchFamily="18" charset="0"/>
                        </a:rPr>
                        <a:t>浮</a:t>
                      </a:r>
                      <a:r>
                        <a:rPr lang="en-US" sz="2400" u="sng" kern="100" dirty="0" smtClean="0">
                          <a:effectLst/>
                          <a:latin typeface="+mn-lt"/>
                          <a:ea typeface="+mn-ea"/>
                          <a:cs typeface="Times New Roman" panose="02020603050405020304" pitchFamily="18" charset="0"/>
                        </a:rPr>
                        <a:t>      </a:t>
                      </a:r>
                      <a:r>
                        <a:rPr lang="en-US" sz="2400" i="1" kern="100" dirty="0" smtClean="0">
                          <a:effectLst/>
                          <a:latin typeface="+mn-lt"/>
                          <a:ea typeface="+mn-ea"/>
                          <a:cs typeface="Times New Roman" panose="02020603050405020304" pitchFamily="18" charset="0"/>
                        </a:rPr>
                        <a:t>G</a:t>
                      </a:r>
                      <a:endParaRPr lang="zh-CN" sz="2400" i="1"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en-US" sz="2400" i="1" kern="100" dirty="0">
                          <a:effectLst/>
                          <a:latin typeface="+mn-lt"/>
                          <a:ea typeface="+mn-ea"/>
                          <a:cs typeface="Times New Roman" panose="02020603050405020304" pitchFamily="18" charset="0"/>
                        </a:rPr>
                        <a:t>F</a:t>
                      </a:r>
                      <a:r>
                        <a:rPr lang="zh-CN" sz="2400" kern="100" baseline="-25000" dirty="0" smtClean="0">
                          <a:effectLst/>
                          <a:latin typeface="+mn-lt"/>
                          <a:ea typeface="+mn-ea"/>
                          <a:cs typeface="Times New Roman" panose="02020603050405020304" pitchFamily="18" charset="0"/>
                        </a:rPr>
                        <a:t>浮</a:t>
                      </a:r>
                      <a:r>
                        <a:rPr lang="en-US" sz="2400" u="sng" kern="100" dirty="0" smtClean="0">
                          <a:effectLst/>
                          <a:latin typeface="+mn-lt"/>
                          <a:ea typeface="+mn-ea"/>
                          <a:cs typeface="Times New Roman" panose="02020603050405020304" pitchFamily="18" charset="0"/>
                        </a:rPr>
                        <a:t>      </a:t>
                      </a:r>
                      <a:r>
                        <a:rPr lang="en-US" sz="2400" kern="100" dirty="0" smtClean="0">
                          <a:effectLst/>
                          <a:latin typeface="+mn-lt"/>
                          <a:ea typeface="+mn-ea"/>
                          <a:cs typeface="Times New Roman" panose="02020603050405020304" pitchFamily="18" charset="0"/>
                        </a:rPr>
                        <a:t>G</a:t>
                      </a:r>
                      <a:endParaRPr lang="zh-CN" sz="2400"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en-US" sz="2400" kern="100" dirty="0">
                          <a:effectLst/>
                          <a:latin typeface="+mn-lt"/>
                          <a:ea typeface="+mn-ea"/>
                          <a:cs typeface="Times New Roman" panose="02020603050405020304" pitchFamily="18" charset="0"/>
                        </a:rPr>
                        <a:t>F</a:t>
                      </a:r>
                      <a:r>
                        <a:rPr lang="zh-CN" sz="2400" kern="100" baseline="-25000" dirty="0">
                          <a:effectLst/>
                          <a:latin typeface="+mn-lt"/>
                          <a:ea typeface="+mn-ea"/>
                          <a:cs typeface="Times New Roman" panose="02020603050405020304" pitchFamily="18" charset="0"/>
                        </a:rPr>
                        <a:t>浮</a:t>
                      </a:r>
                      <a:r>
                        <a:rPr lang="zh-CN" sz="2400" kern="100" dirty="0">
                          <a:effectLst/>
                          <a:latin typeface="+mn-lt"/>
                          <a:ea typeface="+mn-ea"/>
                          <a:cs typeface="Times New Roman" panose="02020603050405020304" pitchFamily="18" charset="0"/>
                        </a:rPr>
                        <a:t>＋</a:t>
                      </a:r>
                      <a:r>
                        <a:rPr lang="en-US" sz="2400" i="1" kern="100" dirty="0" smtClean="0">
                          <a:effectLst/>
                          <a:latin typeface="+mn-lt"/>
                          <a:ea typeface="+mn-ea"/>
                          <a:cs typeface="Times New Roman" panose="02020603050405020304" pitchFamily="18" charset="0"/>
                        </a:rPr>
                        <a:t>N</a:t>
                      </a:r>
                      <a:r>
                        <a:rPr lang="en-US" sz="2400" u="sng" kern="100" dirty="0" smtClean="0">
                          <a:effectLst/>
                          <a:latin typeface="+mn-lt"/>
                          <a:ea typeface="+mn-ea"/>
                          <a:cs typeface="Times New Roman" panose="02020603050405020304" pitchFamily="18" charset="0"/>
                        </a:rPr>
                        <a:t>      </a:t>
                      </a:r>
                      <a:r>
                        <a:rPr lang="en-US" sz="2400" i="1" kern="100" dirty="0" smtClean="0">
                          <a:effectLst/>
                          <a:latin typeface="+mn-lt"/>
                          <a:ea typeface="+mn-ea"/>
                          <a:cs typeface="Times New Roman" panose="02020603050405020304" pitchFamily="18" charset="0"/>
                        </a:rPr>
                        <a:t>G</a:t>
                      </a:r>
                      <a:endParaRPr lang="zh-CN" sz="2400" i="1" kern="100" dirty="0">
                        <a:effectLst/>
                        <a:latin typeface="+mn-lt"/>
                        <a:ea typeface="+mn-ea"/>
                        <a:cs typeface="Courier New" panose="02070309020205020404" pitchFamily="49" charset="0"/>
                      </a:endParaRPr>
                    </a:p>
                  </a:txBody>
                  <a:tcPr marL="68580" marR="68580" marT="0" marB="0" anchor="ctr"/>
                </a:tc>
              </a:tr>
              <a:tr h="619125">
                <a:tc>
                  <a:txBody>
                    <a:bodyPr/>
                    <a:lstStyle/>
                    <a:p>
                      <a:pPr algn="ctr">
                        <a:spcAft>
                          <a:spcPts val="0"/>
                        </a:spcAft>
                      </a:pPr>
                      <a:r>
                        <a:rPr lang="zh-CN" sz="2400" kern="100" dirty="0">
                          <a:effectLst/>
                          <a:latin typeface="+mn-lt"/>
                          <a:ea typeface="黑体" panose="02010609060101010101" pitchFamily="49" charset="-122"/>
                          <a:cs typeface="Times New Roman" panose="02020603050405020304" pitchFamily="18" charset="0"/>
                        </a:rPr>
                        <a:t>密度关系</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ctr">
                        <a:spcAft>
                          <a:spcPts val="0"/>
                        </a:spcAft>
                      </a:pPr>
                      <a:r>
                        <a:rPr lang="en-US" sz="2400" i="1" kern="100" dirty="0">
                          <a:effectLst/>
                          <a:latin typeface="+mn-lt"/>
                          <a:ea typeface="+mn-ea"/>
                          <a:cs typeface="Times New Roman" panose="02020603050405020304" pitchFamily="18" charset="0"/>
                        </a:rPr>
                        <a:t>ρ</a:t>
                      </a:r>
                      <a:r>
                        <a:rPr lang="zh-CN" sz="2400" kern="100" baseline="-25000" dirty="0" smtClean="0">
                          <a:effectLst/>
                          <a:latin typeface="+mn-lt"/>
                          <a:ea typeface="+mn-ea"/>
                          <a:cs typeface="Times New Roman" panose="02020603050405020304" pitchFamily="18" charset="0"/>
                        </a:rPr>
                        <a:t>液</a:t>
                      </a:r>
                      <a:r>
                        <a:rPr lang="en-US" sz="2400" u="sng" kern="100" dirty="0" smtClean="0">
                          <a:effectLst/>
                          <a:latin typeface="+mn-lt"/>
                          <a:ea typeface="+mn-ea"/>
                          <a:cs typeface="Times New Roman" panose="02020603050405020304" pitchFamily="18" charset="0"/>
                        </a:rPr>
                        <a:t>       </a:t>
                      </a:r>
                      <a:r>
                        <a:rPr lang="en-US" sz="2400" i="1" kern="100" dirty="0" smtClean="0">
                          <a:effectLst/>
                          <a:latin typeface="+mn-lt"/>
                          <a:ea typeface="+mn-ea"/>
                          <a:cs typeface="Times New Roman" panose="02020603050405020304" pitchFamily="18" charset="0"/>
                        </a:rPr>
                        <a:t>ρ</a:t>
                      </a:r>
                      <a:r>
                        <a:rPr lang="zh-CN" sz="2400" kern="100" baseline="-25000" dirty="0">
                          <a:effectLst/>
                          <a:latin typeface="+mn-lt"/>
                          <a:ea typeface="+mn-ea"/>
                          <a:cs typeface="Times New Roman" panose="02020603050405020304" pitchFamily="18" charset="0"/>
                        </a:rPr>
                        <a:t>物</a:t>
                      </a:r>
                      <a:endParaRPr lang="zh-CN" sz="2400"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zh-CN" sz="2400" i="1" kern="100" dirty="0">
                          <a:effectLst/>
                          <a:latin typeface="+mn-lt"/>
                          <a:ea typeface="+mn-ea"/>
                          <a:cs typeface="Times New Roman" panose="02020603050405020304" pitchFamily="18" charset="0"/>
                        </a:rPr>
                        <a:t>ρ</a:t>
                      </a:r>
                      <a:r>
                        <a:rPr lang="zh-CN" sz="2400" kern="100" baseline="-25000" dirty="0" smtClean="0">
                          <a:effectLst/>
                          <a:latin typeface="+mn-lt"/>
                          <a:ea typeface="+mn-ea"/>
                          <a:cs typeface="Times New Roman" panose="02020603050405020304" pitchFamily="18" charset="0"/>
                        </a:rPr>
                        <a:t>液</a:t>
                      </a:r>
                      <a:r>
                        <a:rPr lang="en-US" sz="2400" u="sng" kern="100" dirty="0" smtClean="0">
                          <a:effectLst/>
                          <a:latin typeface="+mn-lt"/>
                          <a:ea typeface="+mn-ea"/>
                          <a:cs typeface="Times New Roman" panose="02020603050405020304" pitchFamily="18" charset="0"/>
                        </a:rPr>
                        <a:t>      </a:t>
                      </a:r>
                      <a:r>
                        <a:rPr lang="en-US" sz="2400" i="1" kern="100" dirty="0" smtClean="0">
                          <a:effectLst/>
                          <a:latin typeface="+mn-lt"/>
                          <a:ea typeface="+mn-ea"/>
                          <a:cs typeface="Times New Roman" panose="02020603050405020304" pitchFamily="18" charset="0"/>
                        </a:rPr>
                        <a:t>ρ</a:t>
                      </a:r>
                      <a:r>
                        <a:rPr lang="zh-CN" sz="2400" kern="100" baseline="-25000" dirty="0">
                          <a:effectLst/>
                          <a:latin typeface="+mn-lt"/>
                          <a:ea typeface="+mn-ea"/>
                          <a:cs typeface="Times New Roman" panose="02020603050405020304" pitchFamily="18" charset="0"/>
                        </a:rPr>
                        <a:t>物</a:t>
                      </a:r>
                      <a:endParaRPr lang="zh-CN" sz="2400" kern="100" dirty="0">
                        <a:effectLst/>
                        <a:latin typeface="+mn-lt"/>
                        <a:ea typeface="+mn-ea"/>
                        <a:cs typeface="Courier New" panose="02070309020205020404" pitchFamily="49" charset="0"/>
                      </a:endParaRPr>
                    </a:p>
                  </a:txBody>
                  <a:tcPr marL="68580" marR="68580" marT="0" marB="0" anchor="ctr"/>
                </a:tc>
                <a:tc>
                  <a:txBody>
                    <a:bodyPr/>
                    <a:lstStyle/>
                    <a:p>
                      <a:pPr algn="ctr">
                        <a:spcAft>
                          <a:spcPts val="0"/>
                        </a:spcAft>
                      </a:pPr>
                      <a:r>
                        <a:rPr lang="zh-CN" sz="2400" i="1" kern="100" dirty="0">
                          <a:effectLst/>
                          <a:latin typeface="+mn-lt"/>
                          <a:ea typeface="+mn-ea"/>
                          <a:cs typeface="Times New Roman" panose="02020603050405020304" pitchFamily="18" charset="0"/>
                        </a:rPr>
                        <a:t>ρ</a:t>
                      </a:r>
                      <a:r>
                        <a:rPr lang="zh-CN" sz="2400" kern="100" baseline="-25000" dirty="0" smtClean="0">
                          <a:effectLst/>
                          <a:latin typeface="+mn-lt"/>
                          <a:ea typeface="+mn-ea"/>
                          <a:cs typeface="Times New Roman" panose="02020603050405020304" pitchFamily="18" charset="0"/>
                        </a:rPr>
                        <a:t>液</a:t>
                      </a:r>
                      <a:r>
                        <a:rPr lang="en-US" sz="2400" u="sng" kern="100" dirty="0" smtClean="0">
                          <a:effectLst/>
                          <a:latin typeface="+mn-lt"/>
                          <a:ea typeface="+mn-ea"/>
                          <a:cs typeface="Times New Roman" panose="02020603050405020304" pitchFamily="18" charset="0"/>
                        </a:rPr>
                        <a:t>     </a:t>
                      </a:r>
                      <a:r>
                        <a:rPr lang="en-US" sz="2400" i="1" kern="100" dirty="0" smtClean="0">
                          <a:effectLst/>
                          <a:latin typeface="+mn-lt"/>
                          <a:ea typeface="+mn-ea"/>
                          <a:cs typeface="Times New Roman" panose="02020603050405020304" pitchFamily="18" charset="0"/>
                        </a:rPr>
                        <a:t>ρ</a:t>
                      </a:r>
                      <a:r>
                        <a:rPr lang="zh-CN" sz="2400" kern="100" baseline="-25000" dirty="0">
                          <a:effectLst/>
                          <a:latin typeface="+mn-lt"/>
                          <a:ea typeface="+mn-ea"/>
                          <a:cs typeface="Times New Roman" panose="02020603050405020304" pitchFamily="18" charset="0"/>
                        </a:rPr>
                        <a:t>物</a:t>
                      </a:r>
                      <a:endParaRPr lang="zh-CN" sz="2400" kern="100" dirty="0">
                        <a:effectLst/>
                        <a:latin typeface="+mn-lt"/>
                        <a:ea typeface="+mn-ea"/>
                        <a:cs typeface="Courier New" panose="02070309020205020404" pitchFamily="49" charset="0"/>
                      </a:endParaRPr>
                    </a:p>
                  </a:txBody>
                  <a:tcPr marL="68580" marR="68580" marT="0" marB="0" anchor="ctr"/>
                </a:tc>
              </a:tr>
              <a:tr h="781050">
                <a:tc rowSpan="2">
                  <a:txBody>
                    <a:bodyPr/>
                    <a:lstStyle/>
                    <a:p>
                      <a:pPr algn="ctr">
                        <a:spcAft>
                          <a:spcPts val="0"/>
                        </a:spcAft>
                      </a:pPr>
                      <a:r>
                        <a:rPr lang="zh-CN" sz="2400" kern="100" dirty="0" smtClean="0">
                          <a:effectLst/>
                          <a:latin typeface="+mn-lt"/>
                          <a:ea typeface="黑体" panose="02010609060101010101" pitchFamily="49" charset="-122"/>
                          <a:cs typeface="Times New Roman" panose="02020603050405020304" pitchFamily="18" charset="0"/>
                        </a:rPr>
                        <a:t>说明</a:t>
                      </a:r>
                      <a:endParaRPr lang="zh-CN" sz="2400" kern="100" dirty="0">
                        <a:effectLst/>
                        <a:latin typeface="+mn-lt"/>
                        <a:ea typeface="宋体" panose="02010600030101010101" pitchFamily="2" charset="-122"/>
                        <a:cs typeface="Courier New" panose="02070309020205020404" pitchFamily="49" charset="0"/>
                      </a:endParaRPr>
                    </a:p>
                  </a:txBody>
                  <a:tcPr marL="68580" marR="68580" marT="0" marB="0" anchor="ctr">
                    <a:solidFill>
                      <a:schemeClr val="accent1">
                        <a:lumMod val="60000"/>
                        <a:lumOff val="40000"/>
                      </a:schemeClr>
                    </a:solidFill>
                  </a:tcPr>
                </a:tc>
                <a:tc>
                  <a:txBody>
                    <a:bodyPr/>
                    <a:lstStyle/>
                    <a:p>
                      <a:pPr algn="l"/>
                      <a:r>
                        <a:rPr lang="zh-CN" altLang="en-US" sz="2400" kern="1200" dirty="0" smtClean="0">
                          <a:solidFill>
                            <a:schemeClr val="tx1"/>
                          </a:solidFill>
                          <a:effectLst/>
                          <a:latin typeface="+mn-lt"/>
                          <a:ea typeface="+mn-ea"/>
                          <a:cs typeface="+mn-cs"/>
                        </a:rPr>
                        <a:t>可以停留在液面下任何位置</a:t>
                      </a:r>
                      <a:endParaRPr lang="zh-CN" altLang="en-US" sz="2400" dirty="0">
                        <a:latin typeface="+mn-lt"/>
                        <a:ea typeface="+mn-ea"/>
                      </a:endParaRPr>
                    </a:p>
                  </a:txBody>
                  <a:tcPr/>
                </a:tc>
                <a:tc>
                  <a:txBody>
                    <a:bodyPr/>
                    <a:lstStyle/>
                    <a:p>
                      <a:r>
                        <a:rPr lang="zh-CN" altLang="en-US" sz="2400" dirty="0" smtClean="0">
                          <a:latin typeface="+mn-lt"/>
                        </a:rPr>
                        <a:t>是上浮过程的最终状态，</a:t>
                      </a:r>
                      <a:r>
                        <a:rPr lang="en-US" altLang="zh-CN" sz="2400" i="1" dirty="0" smtClean="0">
                          <a:latin typeface="+mn-lt"/>
                        </a:rPr>
                        <a:t>V</a:t>
                      </a:r>
                      <a:r>
                        <a:rPr lang="zh-CN" altLang="en-US" sz="2400" baseline="-25000" dirty="0" smtClean="0">
                          <a:latin typeface="+mn-lt"/>
                        </a:rPr>
                        <a:t>排</a:t>
                      </a:r>
                      <a:r>
                        <a:rPr lang="en-US" altLang="zh-CN" sz="2400" dirty="0" smtClean="0">
                          <a:latin typeface="+mn-lt"/>
                        </a:rPr>
                        <a:t>&lt;</a:t>
                      </a:r>
                      <a:r>
                        <a:rPr lang="en-US" altLang="zh-CN" sz="2400" i="1" dirty="0" smtClean="0">
                          <a:latin typeface="+mn-lt"/>
                        </a:rPr>
                        <a:t>V</a:t>
                      </a:r>
                      <a:r>
                        <a:rPr lang="zh-CN" altLang="en-US" sz="2400" baseline="-25000" dirty="0" smtClean="0">
                          <a:latin typeface="+mn-lt"/>
                        </a:rPr>
                        <a:t>物</a:t>
                      </a:r>
                      <a:endParaRPr lang="zh-CN" altLang="en-US" sz="2400" baseline="-25000" dirty="0">
                        <a:latin typeface="+mn-lt"/>
                      </a:endParaRPr>
                    </a:p>
                  </a:txBody>
                  <a:tcPr/>
                </a:tc>
                <a:tc>
                  <a:txBody>
                    <a:bodyPr/>
                    <a:lstStyle/>
                    <a:p>
                      <a:r>
                        <a:rPr lang="zh-CN" altLang="en-US" sz="2400" baseline="0" dirty="0" smtClean="0">
                          <a:latin typeface="+mn-lt"/>
                        </a:rPr>
                        <a:t>是下沉过程的最终状态</a:t>
                      </a:r>
                      <a:endParaRPr lang="zh-CN" altLang="en-US" sz="2400" baseline="0" dirty="0">
                        <a:latin typeface="+mn-lt"/>
                      </a:endParaRPr>
                    </a:p>
                  </a:txBody>
                  <a:tcPr/>
                </a:tc>
              </a:tr>
              <a:tr h="600075">
                <a:tc vMerge="1">
                  <a:txBody>
                    <a:bodyPr/>
                    <a:lstStyle/>
                    <a:p>
                      <a:endParaRPr lang="zh-CN"/>
                    </a:p>
                  </a:txBody>
                  <a:tcPr marL="68580" marR="68580" marT="0" marB="0" anchor="ctr">
                    <a:solidFill>
                      <a:schemeClr val="accent1">
                        <a:lumMod val="60000"/>
                        <a:lumOff val="40000"/>
                      </a:schemeClr>
                    </a:solidFill>
                  </a:tcPr>
                </a:tc>
                <a:tc gridSpan="3">
                  <a:txBody>
                    <a:bodyPr/>
                    <a:lstStyle/>
                    <a:p>
                      <a:pPr algn="ctr"/>
                      <a:r>
                        <a:rPr lang="zh-CN" altLang="zh-CN" sz="2400" kern="1200" dirty="0" smtClean="0">
                          <a:solidFill>
                            <a:schemeClr val="tx1"/>
                          </a:solidFill>
                          <a:effectLst/>
                          <a:latin typeface="+mn-lt"/>
                          <a:ea typeface="+mn-ea"/>
                          <a:cs typeface="+mn-cs"/>
                        </a:rPr>
                        <a:t>静止状态，受平衡力作用</a:t>
                      </a:r>
                      <a:endParaRPr lang="zh-CN" altLang="en-US" sz="2400" dirty="0">
                        <a:latin typeface="+mn-lt"/>
                        <a:ea typeface="+mn-ea"/>
                      </a:endParaRPr>
                    </a:p>
                  </a:txBody>
                  <a:tcPr anchor="ctr"/>
                </a:tc>
                <a:tc hMerge="1">
                  <a:txBody>
                    <a:bodyPr/>
                    <a:lstStyle/>
                    <a:p>
                      <a:endParaRPr lang="zh-CN"/>
                    </a:p>
                  </a:txBody>
                  <a:tcPr/>
                </a:tc>
                <a:tc hMerge="1">
                  <a:txBody>
                    <a:bodyPr/>
                    <a:lstStyle/>
                    <a:p>
                      <a:endParaRPr lang="zh-CN"/>
                    </a:p>
                  </a:txBody>
                  <a:tcPr/>
                </a:tc>
              </a:tr>
            </a:tbl>
          </a:graphicData>
        </a:graphic>
      </p:graphicFrame>
      <p:sp>
        <p:nvSpPr>
          <p:cNvPr id="41" name="TextBox 40"/>
          <p:cNvSpPr txBox="1"/>
          <p:nvPr/>
        </p:nvSpPr>
        <p:spPr>
          <a:xfrm>
            <a:off x="428331" y="882653"/>
            <a:ext cx="8300406" cy="528030"/>
          </a:xfrm>
          <a:prstGeom prst="rect">
            <a:avLst/>
          </a:prstGeom>
          <a:noFill/>
        </p:spPr>
        <p:txBody>
          <a:bodyPr wrap="square" lIns="0" rIns="0" rtlCol="0">
            <a:spAutoFit/>
          </a:bodyPr>
          <a:lstStyle/>
          <a:p>
            <a:pPr fontAlgn="auto">
              <a:lnSpc>
                <a:spcPts val="3860"/>
              </a:lnSpc>
            </a:pPr>
            <a:r>
              <a:rPr lang="en-US" altLang="zh-CN" sz="2800" dirty="0">
                <a:latin typeface="宋体" panose="02010600030101010101" pitchFamily="2" charset="-122"/>
                <a:cs typeface="方正静蕾简体" panose="03000509000000000000" pitchFamily="65" charset="-122"/>
              </a:rPr>
              <a:t>3</a:t>
            </a:r>
            <a:r>
              <a:rPr lang="zh-CN" altLang="en-US" sz="2800" dirty="0">
                <a:latin typeface="宋体" panose="02010600030101010101" pitchFamily="2" charset="-122"/>
                <a:cs typeface="方正静蕾简体" panose="03000509000000000000" pitchFamily="65" charset="-122"/>
              </a:rPr>
              <a:t>．浮沉条件及其应用</a:t>
            </a:r>
            <a:endParaRPr sz="2800" dirty="0" smtClean="0">
              <a:latin typeface="宋体" panose="02010600030101010101" pitchFamily="2" charset="-122"/>
              <a:ea typeface="宋体" panose="02010600030101010101" pitchFamily="2" charset="-122"/>
              <a:cs typeface="方正静蕾简体" panose="03000509000000000000" pitchFamily="65" charset="-122"/>
            </a:endParaRPr>
          </a:p>
        </p:txBody>
      </p:sp>
      <p:sp>
        <p:nvSpPr>
          <p:cNvPr id="27" name="TextBox 26"/>
          <p:cNvSpPr txBox="1"/>
          <p:nvPr/>
        </p:nvSpPr>
        <p:spPr>
          <a:xfrm>
            <a:off x="4584850" y="3838415"/>
            <a:ext cx="1095798" cy="461665"/>
          </a:xfrm>
          <a:prstGeom prst="rect">
            <a:avLst/>
          </a:prstGeom>
          <a:noFill/>
        </p:spPr>
        <p:txBody>
          <a:bodyPr wrap="square" rtlCol="0">
            <a:spAutoFit/>
          </a:bodyPr>
          <a:lstStyle/>
          <a:p>
            <a:pPr algn="ctr"/>
            <a:r>
              <a:rPr lang="en-US" altLang="zh-CN"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9" name="TextBox 28"/>
          <p:cNvSpPr txBox="1"/>
          <p:nvPr/>
        </p:nvSpPr>
        <p:spPr>
          <a:xfrm>
            <a:off x="2134201" y="3882935"/>
            <a:ext cx="1095798" cy="461665"/>
          </a:xfrm>
          <a:prstGeom prst="rect">
            <a:avLst/>
          </a:prstGeom>
          <a:noFill/>
        </p:spPr>
        <p:txBody>
          <a:bodyPr wrap="square" rtlCol="0">
            <a:spAutoFit/>
          </a:bodyPr>
          <a:lstStyle/>
          <a:p>
            <a:pPr algn="ctr"/>
            <a:r>
              <a:rPr lang="en-US" altLang="zh-CN"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9" name="TextBox 28"/>
          <p:cNvSpPr txBox="1"/>
          <p:nvPr/>
        </p:nvSpPr>
        <p:spPr>
          <a:xfrm>
            <a:off x="2036544" y="4603703"/>
            <a:ext cx="1095798" cy="461665"/>
          </a:xfrm>
          <a:prstGeom prst="rect">
            <a:avLst/>
          </a:prstGeom>
          <a:noFill/>
        </p:spPr>
        <p:txBody>
          <a:bodyPr wrap="square" rtlCol="0">
            <a:spAutoFit/>
          </a:bodyPr>
          <a:lstStyle/>
          <a:p>
            <a:pPr algn="ctr"/>
            <a:r>
              <a:rPr lang="en-US" altLang="zh-CN"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0" name="TextBox 26"/>
          <p:cNvSpPr txBox="1"/>
          <p:nvPr/>
        </p:nvSpPr>
        <p:spPr>
          <a:xfrm>
            <a:off x="4577081" y="4570552"/>
            <a:ext cx="1095798" cy="461665"/>
          </a:xfrm>
          <a:prstGeom prst="rect">
            <a:avLst/>
          </a:prstGeom>
          <a:noFill/>
        </p:spPr>
        <p:txBody>
          <a:bodyPr wrap="square" rtlCol="0">
            <a:spAutoFit/>
          </a:bodyPr>
          <a:lstStyle/>
          <a:p>
            <a:pPr algn="ctr"/>
            <a:r>
              <a:rPr lang="en-US" altLang="zh-CN"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pic>
        <p:nvPicPr>
          <p:cNvPr id="18434" name="Picture 2" descr="C:\Documents and Settings\Administrator\桌面\pai\正文pai\2018XD-134.ep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81600" y="2064176"/>
            <a:ext cx="1762451" cy="149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C:\Documents and Settings\Administrator\桌面\pai\正文pai\2018XD-135.ep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123442" y="2135332"/>
            <a:ext cx="1777084" cy="152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C:\Documents and Settings\Administrator\桌面\pai\正文pai\2018XD-136.ep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579917" y="2135332"/>
            <a:ext cx="1623278" cy="171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6"/>
          <p:cNvSpPr txBox="1"/>
          <p:nvPr/>
        </p:nvSpPr>
        <p:spPr>
          <a:xfrm>
            <a:off x="7196144" y="3848542"/>
            <a:ext cx="1095798" cy="461665"/>
          </a:xfrm>
          <a:prstGeom prst="rect">
            <a:avLst/>
          </a:prstGeom>
          <a:noFill/>
        </p:spPr>
        <p:txBody>
          <a:bodyPr wrap="square" rtlCol="0">
            <a:spAutoFit/>
          </a:bodyPr>
          <a:lstStyle/>
          <a:p>
            <a:pPr algn="ctr"/>
            <a:r>
              <a:rPr lang="en-US" altLang="zh-CN"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1" name="TextBox 26"/>
          <p:cNvSpPr txBox="1"/>
          <p:nvPr/>
        </p:nvSpPr>
        <p:spPr>
          <a:xfrm>
            <a:off x="7117618" y="4642234"/>
            <a:ext cx="713213" cy="461665"/>
          </a:xfrm>
          <a:prstGeom prst="rect">
            <a:avLst/>
          </a:prstGeom>
          <a:noFill/>
        </p:spPr>
        <p:txBody>
          <a:bodyPr wrap="square" rtlCol="0">
            <a:spAutoFit/>
          </a:bodyPr>
          <a:lstStyle/>
          <a:p>
            <a:pPr algn="ctr"/>
            <a:r>
              <a:rPr lang="zh-CN" altLang="en-US" sz="2400" b="1" dirty="0" smtClean="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latin typeface="楷体" panose="02010609060101010101" pitchFamily="49" charset="-122"/>
              <a:ea typeface="楷体" panose="02010609060101010101" pitchFamily="49" charset="-122"/>
            </a:endParaRPr>
          </a:p>
        </p:txBody>
      </p:sp>
      <p:grpSp>
        <p:nvGrpSpPr>
          <p:cNvPr id="22" name="组合 21"/>
          <p:cNvGrpSpPr/>
          <p:nvPr/>
        </p:nvGrpSpPr>
        <p:grpSpPr>
          <a:xfrm>
            <a:off x="474943" y="0"/>
            <a:ext cx="8274780" cy="768350"/>
            <a:chOff x="431463" y="178382"/>
            <a:chExt cx="8274780" cy="768350"/>
          </a:xfrm>
        </p:grpSpPr>
        <p:cxnSp>
          <p:nvCxnSpPr>
            <p:cNvPr id="23" name="直接连接符 22"/>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57232" y="178382"/>
              <a:ext cx="5519387" cy="768350"/>
              <a:chOff x="457232" y="178382"/>
              <a:chExt cx="5519387" cy="768350"/>
            </a:xfrm>
          </p:grpSpPr>
          <p:sp>
            <p:nvSpPr>
              <p:cNvPr id="2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6" name="矩形 2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9" grpId="0"/>
      <p:bldP spid="20" grpId="0"/>
      <p:bldP spid="18"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3856" y="992768"/>
            <a:ext cx="8292465" cy="2939266"/>
          </a:xfrm>
          <a:prstGeom prst="rect">
            <a:avLst/>
          </a:prstGeom>
          <a:noFill/>
        </p:spPr>
        <p:txBody>
          <a:bodyPr wrap="square" lIns="0" rIns="0" rtlCol="0">
            <a:spAutoFit/>
          </a:bodyPr>
          <a:lstStyle/>
          <a:p>
            <a:pPr>
              <a:lnSpc>
                <a:spcPts val="36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4</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2016·</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泸州市）把重</a:t>
            </a:r>
            <a:r>
              <a:rPr lang="en-US" altLang="zh-CN" sz="2800" dirty="0">
                <a:ea typeface="宋体" panose="02010600030101010101" pitchFamily="2" charset="-122"/>
                <a:cs typeface="方正静蕾简体" panose="03000509000000000000" pitchFamily="65" charset="-122"/>
              </a:rPr>
              <a:t>8 N</a:t>
            </a:r>
            <a:r>
              <a:rPr lang="zh-CN" altLang="en-US" sz="2800" dirty="0">
                <a:ea typeface="宋体" panose="02010600030101010101" pitchFamily="2" charset="-122"/>
                <a:cs typeface="方正静蕾简体" panose="03000509000000000000" pitchFamily="65" charset="-122"/>
              </a:rPr>
              <a:t>，边长为</a:t>
            </a:r>
            <a:r>
              <a:rPr lang="en-US" altLang="zh-CN" sz="2800" dirty="0" smtClean="0">
                <a:ea typeface="宋体" panose="02010600030101010101" pitchFamily="2" charset="-122"/>
                <a:cs typeface="方正静蕾简体" panose="03000509000000000000" pitchFamily="65" charset="-122"/>
              </a:rPr>
              <a:t>0.1 </a:t>
            </a:r>
            <a:r>
              <a:rPr lang="en-US" altLang="zh-CN" sz="2800" dirty="0">
                <a:ea typeface="宋体" panose="02010600030101010101" pitchFamily="2" charset="-122"/>
                <a:cs typeface="方正静蕾简体" panose="03000509000000000000" pitchFamily="65" charset="-122"/>
              </a:rPr>
              <a:t>m</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的</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正方体物块投入装有足够多水的大容器中，当物块</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静止时，</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处于</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选填“沉底”“悬浮”或“漂</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浮”）状态，此时物体所受浮力大小</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为</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N</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，物块</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下表面受到水的压强大小</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为</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Pa</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。（已知</a:t>
            </a:r>
            <a:r>
              <a:rPr lang="en-US" altLang="zh-CN" sz="2800" i="1" dirty="0">
                <a:ea typeface="宋体" panose="02010600030101010101" pitchFamily="2" charset="-122"/>
                <a:cs typeface="方正静蕾简体" panose="03000509000000000000" pitchFamily="65" charset="-122"/>
              </a:rPr>
              <a:t>ρ</a:t>
            </a:r>
            <a:r>
              <a:rPr lang="zh-CN" altLang="en-US" sz="2800" baseline="-25000" dirty="0">
                <a:ea typeface="宋体" panose="02010600030101010101" pitchFamily="2" charset="-122"/>
                <a:cs typeface="方正静蕾简体" panose="03000509000000000000" pitchFamily="65" charset="-122"/>
              </a:rPr>
              <a:t>水</a:t>
            </a:r>
          </a:p>
          <a:p>
            <a:pPr>
              <a:lnSpc>
                <a:spcPts val="3660"/>
              </a:lnSpc>
            </a:pPr>
            <a:r>
              <a:rPr lang="zh-CN" altLang="en-US" sz="2800" dirty="0">
                <a:ea typeface="宋体" panose="02010600030101010101" pitchFamily="2" charset="-122"/>
                <a:cs typeface="方正静蕾简体" panose="03000509000000000000" pitchFamily="65" charset="-122"/>
              </a:rPr>
              <a:t> </a:t>
            </a:r>
            <a:r>
              <a:rPr lang="en-US" altLang="zh-CN" sz="2800" dirty="0">
                <a:ea typeface="宋体" panose="02010600030101010101" pitchFamily="2" charset="-122"/>
                <a:cs typeface="方正静蕾简体" panose="03000509000000000000" pitchFamily="65" charset="-122"/>
              </a:rPr>
              <a:t>=</a:t>
            </a:r>
            <a:r>
              <a:rPr lang="en-US" altLang="zh-CN" sz="2800" dirty="0" smtClean="0">
                <a:ea typeface="宋体" panose="02010600030101010101" pitchFamily="2" charset="-122"/>
                <a:cs typeface="方正静蕾简体" panose="03000509000000000000" pitchFamily="65" charset="-122"/>
              </a:rPr>
              <a:t>1.0×10</a:t>
            </a:r>
            <a:r>
              <a:rPr lang="en-US" altLang="zh-CN" sz="2800" baseline="30000" dirty="0" smtClean="0">
                <a:ea typeface="宋体" panose="02010600030101010101" pitchFamily="2" charset="-122"/>
                <a:cs typeface="方正静蕾简体" panose="03000509000000000000" pitchFamily="65" charset="-122"/>
              </a:rPr>
              <a:t>3</a:t>
            </a:r>
            <a:r>
              <a:rPr lang="en-US" altLang="zh-CN" sz="2800" dirty="0" smtClean="0">
                <a:ea typeface="宋体" panose="02010600030101010101" pitchFamily="2" charset="-122"/>
                <a:cs typeface="方正静蕾简体" panose="03000509000000000000" pitchFamily="65" charset="-122"/>
              </a:rPr>
              <a:t> </a:t>
            </a:r>
            <a:r>
              <a:rPr lang="en-US" altLang="zh-CN" sz="2800" dirty="0">
                <a:ea typeface="宋体" panose="02010600030101010101" pitchFamily="2" charset="-122"/>
                <a:cs typeface="方正静蕾简体" panose="03000509000000000000" pitchFamily="65" charset="-122"/>
              </a:rPr>
              <a:t>kg/m</a:t>
            </a:r>
            <a:r>
              <a:rPr lang="en-US" altLang="zh-CN" sz="2800" baseline="30000" dirty="0">
                <a:ea typeface="宋体" panose="02010600030101010101" pitchFamily="2" charset="-122"/>
                <a:cs typeface="方正静蕾简体" panose="03000509000000000000" pitchFamily="65" charset="-122"/>
              </a:rPr>
              <a:t>3</a:t>
            </a:r>
            <a:r>
              <a:rPr lang="zh-CN" altLang="en-US" sz="2800" dirty="0">
                <a:ea typeface="宋体" panose="02010600030101010101" pitchFamily="2" charset="-122"/>
                <a:cs typeface="方正静蕾简体" panose="03000509000000000000" pitchFamily="65" charset="-122"/>
              </a:rPr>
              <a:t>，</a:t>
            </a:r>
            <a:r>
              <a:rPr lang="en-US" altLang="zh-CN" sz="2800" i="1" dirty="0">
                <a:ea typeface="宋体" panose="02010600030101010101" pitchFamily="2" charset="-122"/>
                <a:cs typeface="方正静蕾简体" panose="03000509000000000000" pitchFamily="65" charset="-122"/>
              </a:rPr>
              <a:t>g</a:t>
            </a:r>
            <a:r>
              <a:rPr lang="en-US" altLang="zh-CN" sz="2800" dirty="0">
                <a:ea typeface="宋体" panose="02010600030101010101" pitchFamily="2" charset="-122"/>
                <a:cs typeface="方正静蕾简体" panose="03000509000000000000" pitchFamily="65" charset="-122"/>
              </a:rPr>
              <a:t>=10 N/kg</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a:t>
            </a:r>
            <a:endParaRPr lang="zh-CN" altLang="en-US" sz="24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mc:AlternateContent xmlns:mc="http://schemas.openxmlformats.org/markup-compatibility/2006" xmlns:a14="http://schemas.microsoft.com/office/drawing/2010/main">
        <mc:Choice Requires="a14">
          <p:sp>
            <p:nvSpPr>
              <p:cNvPr id="17" name="文本框 16"/>
              <p:cNvSpPr txBox="1"/>
              <p:nvPr/>
            </p:nvSpPr>
            <p:spPr>
              <a:xfrm>
                <a:off x="261788" y="4009335"/>
                <a:ext cx="8701089" cy="2464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fontAlgn="auto">
                  <a:lnSpc>
                    <a:spcPts val="3660"/>
                  </a:lnSpc>
                </a:pPr>
                <a:r>
                  <a:rPr lang="zh-CN" altLang="en-US" sz="2400" b="1" dirty="0" smtClean="0">
                    <a:ea typeface="宋体" panose="02010600030101010101" pitchFamily="2" charset="-122"/>
                  </a:rPr>
                  <a:t>解析：</a:t>
                </a:r>
                <a:r>
                  <a:rPr lang="zh-CN" altLang="en-US" sz="2400" dirty="0">
                    <a:ea typeface="宋体" panose="02010600030101010101" pitchFamily="2" charset="-122"/>
                  </a:rPr>
                  <a:t>已知物块的边长，可求物块的体积；已知物块的重力，可求物块的质量；根据公式</a:t>
                </a:r>
                <a:r>
                  <a:rPr lang="en-US" altLang="zh-CN" sz="2400" i="1" dirty="0">
                    <a:ea typeface="宋体" panose="02010600030101010101" pitchFamily="2" charset="-122"/>
                  </a:rPr>
                  <a:t>ρ</a:t>
                </a:r>
                <a:r>
                  <a:rPr lang="en-US" altLang="zh-CN" sz="2400" dirty="0" smtClean="0">
                    <a:ea typeface="宋体" panose="02010600030101010101" pitchFamily="2" charset="-122"/>
                  </a:rPr>
                  <a:t>=</a:t>
                </a:r>
                <a14:m>
                  <m:oMath xmlns:m="http://schemas.openxmlformats.org/officeDocument/2006/math">
                    <m:f>
                      <m:fPr>
                        <m:ctrlPr>
                          <a:rPr lang="en-US" altLang="zh-CN" sz="2400" i="1" smtClean="0">
                            <a:latin typeface="Cambria Math"/>
                            <a:ea typeface="宋体" panose="02010600030101010101" pitchFamily="2" charset="-122"/>
                          </a:rPr>
                        </m:ctrlPr>
                      </m:fPr>
                      <m:num>
                        <m:r>
                          <a:rPr lang="en-US" altLang="zh-CN" sz="2400" b="0" i="1" smtClean="0">
                            <a:latin typeface="Cambria Math"/>
                            <a:ea typeface="宋体" panose="02010600030101010101" pitchFamily="2" charset="-122"/>
                          </a:rPr>
                          <m:t>𝑚</m:t>
                        </m:r>
                      </m:num>
                      <m:den>
                        <m:r>
                          <a:rPr lang="en-US" altLang="zh-CN" sz="2400" b="0" i="1" smtClean="0">
                            <a:latin typeface="Cambria Math"/>
                            <a:ea typeface="宋体" panose="02010600030101010101" pitchFamily="2" charset="-122"/>
                          </a:rPr>
                          <m:t>𝑉</m:t>
                        </m:r>
                      </m:den>
                    </m:f>
                  </m:oMath>
                </a14:m>
                <a:r>
                  <a:rPr lang="zh-CN" altLang="en-US" sz="2400" dirty="0" smtClean="0">
                    <a:ea typeface="宋体" panose="02010600030101010101" pitchFamily="2" charset="-122"/>
                  </a:rPr>
                  <a:t>，</a:t>
                </a:r>
                <a:r>
                  <a:rPr lang="zh-CN" altLang="en-US" sz="2400" dirty="0">
                    <a:ea typeface="宋体" panose="02010600030101010101" pitchFamily="2" charset="-122"/>
                  </a:rPr>
                  <a:t>可求物块的密度；再与水的密度进行比较，即可知道物体在水中的浮沉状态；从而求出物体所受的浮力；再根据物体受到的浮力求出物体排开的水的体积，进一步求出浸入的深度，根据公式</a:t>
                </a:r>
                <a:r>
                  <a:rPr lang="en-US" altLang="zh-CN" sz="2400" i="1" dirty="0">
                    <a:ea typeface="宋体" panose="02010600030101010101" pitchFamily="2" charset="-122"/>
                  </a:rPr>
                  <a:t>p</a:t>
                </a:r>
                <a:r>
                  <a:rPr lang="en-US" altLang="zh-CN" sz="2400" dirty="0">
                    <a:ea typeface="宋体" panose="02010600030101010101" pitchFamily="2" charset="-122"/>
                  </a:rPr>
                  <a:t>=</a:t>
                </a:r>
                <a:r>
                  <a:rPr lang="en-US" altLang="zh-CN" sz="2400" i="1" dirty="0" err="1">
                    <a:ea typeface="宋体" panose="02010600030101010101" pitchFamily="2" charset="-122"/>
                  </a:rPr>
                  <a:t>ρgh</a:t>
                </a:r>
                <a:r>
                  <a:rPr lang="zh-CN" altLang="en-US" sz="2400" dirty="0">
                    <a:ea typeface="宋体" panose="02010600030101010101" pitchFamily="2" charset="-122"/>
                  </a:rPr>
                  <a:t>求出下表面受到的压强</a:t>
                </a:r>
                <a:r>
                  <a:rPr lang="zh-CN" altLang="en-US" sz="2400" dirty="0" smtClean="0">
                    <a:ea typeface="宋体" panose="02010600030101010101" pitchFamily="2" charset="-122"/>
                  </a:rPr>
                  <a:t>。</a:t>
                </a:r>
                <a:endParaRPr lang="zh-CN" altLang="en-US" sz="2400" dirty="0">
                  <a:ea typeface="宋体" panose="02010600030101010101" pitchFamily="2" charset="-122"/>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261788" y="4009335"/>
                <a:ext cx="8701089" cy="2464777"/>
              </a:xfrm>
              <a:prstGeom prst="rect">
                <a:avLst/>
              </a:prstGeom>
              <a:blipFill rotWithShape="0">
                <a:blip r:embed="rId3"/>
                <a:stretch>
                  <a:fillRect l="-1121" t="-495" r="-3153" b="-2970"/>
                </a:stretch>
              </a:blipFill>
            </p:spPr>
            <p:txBody>
              <a:bodyPr/>
              <a:lstStyle/>
              <a:p>
                <a:r>
                  <a:rPr lang="zh-CN" altLang="en-US">
                    <a:noFill/>
                  </a:rPr>
                  <a:t> </a:t>
                </a:r>
                <a:endParaRPr lang="zh-CN" altLang="en-US">
                  <a:noFill/>
                </a:endParaRPr>
              </a:p>
            </p:txBody>
          </p:sp>
        </mc:Fallback>
      </mc:AlternateContent>
      <p:sp>
        <p:nvSpPr>
          <p:cNvPr id="5" name="矩形 4"/>
          <p:cNvSpPr/>
          <p:nvPr/>
        </p:nvSpPr>
        <p:spPr>
          <a:xfrm>
            <a:off x="2731457" y="1905569"/>
            <a:ext cx="1028361" cy="523220"/>
          </a:xfrm>
          <a:prstGeom prst="rect">
            <a:avLst/>
          </a:prstGeom>
        </p:spPr>
        <p:txBody>
          <a:bodyPr wrap="squar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漂浮</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6670688" y="2415659"/>
            <a:ext cx="1028361" cy="523220"/>
          </a:xfrm>
          <a:prstGeom prst="rect">
            <a:avLst/>
          </a:prstGeom>
        </p:spPr>
        <p:txBody>
          <a:bodyPr wrap="square">
            <a:spAutoFit/>
          </a:bodyPr>
          <a:lstStyle/>
          <a:p>
            <a:pPr algn="l"/>
            <a:r>
              <a:rPr lang="en-US" altLang="zh-CN" sz="2800" b="1" dirty="0" smtClean="0">
                <a:solidFill>
                  <a:srgbClr val="FF0000"/>
                </a:solidFill>
                <a:ea typeface="楷体" panose="02010609060101010101" pitchFamily="49" charset="-122"/>
                <a:sym typeface="+mn-ea"/>
              </a:rPr>
              <a:t>8</a:t>
            </a:r>
            <a:endParaRPr lang="zh-CN" altLang="en-US" sz="2800" b="1" dirty="0">
              <a:solidFill>
                <a:srgbClr val="FF0000"/>
              </a:solidFill>
              <a:ea typeface="楷体" panose="02010609060101010101" pitchFamily="49" charset="-122"/>
            </a:endParaRPr>
          </a:p>
        </p:txBody>
      </p:sp>
      <p:sp>
        <p:nvSpPr>
          <p:cNvPr id="18" name="矩形 17"/>
          <p:cNvSpPr/>
          <p:nvPr/>
        </p:nvSpPr>
        <p:spPr>
          <a:xfrm>
            <a:off x="4889971" y="2855636"/>
            <a:ext cx="1028361" cy="523220"/>
          </a:xfrm>
          <a:prstGeom prst="rect">
            <a:avLst/>
          </a:prstGeom>
        </p:spPr>
        <p:txBody>
          <a:bodyPr wrap="square">
            <a:spAutoFit/>
          </a:bodyPr>
          <a:lstStyle/>
          <a:p>
            <a:pPr algn="l"/>
            <a:r>
              <a:rPr lang="en-US" altLang="zh-CN" sz="2800" b="1" dirty="0" smtClean="0">
                <a:solidFill>
                  <a:srgbClr val="FF0000"/>
                </a:solidFill>
                <a:ea typeface="楷体" panose="02010609060101010101" pitchFamily="49" charset="-122"/>
                <a:sym typeface="+mn-ea"/>
              </a:rPr>
              <a:t>800</a:t>
            </a:r>
            <a:endParaRPr lang="zh-CN" altLang="en-US" sz="2800" b="1" dirty="0">
              <a:solidFill>
                <a:srgbClr val="FF0000"/>
              </a:solidFill>
              <a:ea typeface="楷体" panose="02010609060101010101" pitchFamily="49" charset="-122"/>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3" name="文本框 16"/>
          <p:cNvSpPr txBox="1"/>
          <p:nvPr/>
        </p:nvSpPr>
        <p:spPr>
          <a:xfrm>
            <a:off x="267298" y="4501409"/>
            <a:ext cx="8745856"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b="1" dirty="0" smtClean="0"/>
              <a:t>：</a:t>
            </a:r>
            <a:r>
              <a:rPr lang="zh-CN" altLang="zh-CN" sz="2800" dirty="0"/>
              <a:t>浮沉状态的判断是本题的关键；浮力大小的计算，液体的压强的计算是重点。</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5" grpId="0"/>
      <p:bldP spid="16" grpId="0"/>
      <p:bldP spid="18"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7408" y="946732"/>
            <a:ext cx="8398835" cy="5777992"/>
          </a:xfrm>
          <a:prstGeom prst="rect">
            <a:avLst/>
          </a:prstGeom>
          <a:noFill/>
        </p:spPr>
        <p:txBody>
          <a:bodyPr wrap="square" lIns="0" rIns="0" rtlCol="0">
            <a:spAutoFit/>
          </a:bodyPr>
          <a:lstStyle/>
          <a:p>
            <a:pPr>
              <a:lnSpc>
                <a:spcPct val="110000"/>
              </a:lnSpc>
            </a:pPr>
            <a:r>
              <a:rPr lang="en-US" altLang="zh-CN" sz="2600" dirty="0"/>
              <a:t>1</a:t>
            </a:r>
            <a:r>
              <a:rPr lang="zh-CN" altLang="zh-CN" sz="2600" dirty="0"/>
              <a:t>．</a:t>
            </a:r>
            <a:r>
              <a:rPr lang="en-US" altLang="zh-CN" sz="2600" dirty="0"/>
              <a:t>(2019·</a:t>
            </a:r>
            <a:r>
              <a:rPr lang="zh-CN" altLang="zh-CN" sz="2600" dirty="0"/>
              <a:t>泰安市</a:t>
            </a:r>
            <a:r>
              <a:rPr lang="en-US" altLang="zh-CN" sz="2600" dirty="0"/>
              <a:t>)</a:t>
            </a:r>
            <a:r>
              <a:rPr lang="zh-CN" altLang="zh-CN" sz="2600" dirty="0"/>
              <a:t>在弹簧测力计下悬挂一个金属零件，示数是</a:t>
            </a:r>
            <a:r>
              <a:rPr lang="en-US" altLang="zh-CN" sz="2600" dirty="0"/>
              <a:t>7.5 N</a:t>
            </a:r>
            <a:r>
              <a:rPr lang="zh-CN" altLang="zh-CN" sz="2600" dirty="0"/>
              <a:t>。把零件浸入密度为</a:t>
            </a:r>
            <a:r>
              <a:rPr lang="en-US" altLang="zh-CN" sz="2600" dirty="0"/>
              <a:t>0.8×10</a:t>
            </a:r>
            <a:r>
              <a:rPr lang="en-US" altLang="zh-CN" sz="2600" baseline="30000" dirty="0"/>
              <a:t>3</a:t>
            </a:r>
            <a:r>
              <a:rPr lang="en-US" altLang="zh-CN" sz="2600" dirty="0"/>
              <a:t> kg/m</a:t>
            </a:r>
            <a:r>
              <a:rPr lang="en-US" altLang="zh-CN" sz="2600" baseline="30000" dirty="0"/>
              <a:t>3</a:t>
            </a:r>
            <a:r>
              <a:rPr lang="zh-CN" altLang="zh-CN" sz="2600" dirty="0"/>
              <a:t>的液体中，当零件</a:t>
            </a:r>
            <a:r>
              <a:rPr lang="en-US" altLang="zh-CN" sz="2600" dirty="0"/>
              <a:t>1/4</a:t>
            </a:r>
            <a:r>
              <a:rPr lang="zh-CN" altLang="zh-CN" sz="2600" dirty="0"/>
              <a:t>的体积露出液面时，测力计的示数是</a:t>
            </a:r>
            <a:r>
              <a:rPr lang="en-US" altLang="zh-CN" sz="2600" dirty="0"/>
              <a:t>6 N</a:t>
            </a:r>
            <a:r>
              <a:rPr lang="zh-CN" altLang="zh-CN" sz="2600" dirty="0"/>
              <a:t>，则金属零件的体积是</a:t>
            </a:r>
            <a:r>
              <a:rPr lang="en-US" altLang="zh-CN" sz="2600" dirty="0"/>
              <a:t>(</a:t>
            </a:r>
            <a:r>
              <a:rPr lang="en-US" altLang="zh-CN" sz="2600" i="1" dirty="0"/>
              <a:t>g</a:t>
            </a:r>
            <a:r>
              <a:rPr lang="zh-CN" altLang="zh-CN" sz="2600" dirty="0"/>
              <a:t>取</a:t>
            </a:r>
            <a:r>
              <a:rPr lang="en-US" altLang="zh-CN" sz="2600" dirty="0"/>
              <a:t>10 N/kg)(</a:t>
            </a:r>
            <a:r>
              <a:rPr lang="zh-CN" altLang="zh-CN" sz="2600" dirty="0"/>
              <a:t>　　</a:t>
            </a:r>
            <a:r>
              <a:rPr lang="en-US" altLang="zh-CN" sz="2600" dirty="0"/>
              <a:t>)</a:t>
            </a:r>
            <a:endParaRPr lang="zh-CN" altLang="zh-CN" sz="2600" dirty="0"/>
          </a:p>
          <a:p>
            <a:pPr>
              <a:lnSpc>
                <a:spcPct val="110000"/>
              </a:lnSpc>
            </a:pPr>
            <a:r>
              <a:rPr lang="en-US" altLang="zh-CN" sz="2600" dirty="0"/>
              <a:t>A</a:t>
            </a:r>
            <a:r>
              <a:rPr lang="zh-CN" altLang="zh-CN" sz="2600" dirty="0"/>
              <a:t>．</a:t>
            </a:r>
            <a:r>
              <a:rPr lang="en-US" altLang="zh-CN" sz="2600" dirty="0"/>
              <a:t>2</a:t>
            </a:r>
            <a:r>
              <a:rPr lang="zh-CN" altLang="zh-CN" sz="2600" dirty="0"/>
              <a:t>×</a:t>
            </a:r>
            <a:r>
              <a:rPr lang="en-US" altLang="zh-CN" sz="2600" dirty="0"/>
              <a:t>10</a:t>
            </a:r>
            <a:r>
              <a:rPr lang="zh-CN" altLang="zh-CN" sz="2600" baseline="30000" dirty="0"/>
              <a:t>－</a:t>
            </a:r>
            <a:r>
              <a:rPr lang="en-US" altLang="zh-CN" sz="2600" baseline="30000" dirty="0"/>
              <a:t>4</a:t>
            </a:r>
            <a:r>
              <a:rPr lang="en-US" altLang="zh-CN" sz="2600" dirty="0"/>
              <a:t>m</a:t>
            </a:r>
            <a:r>
              <a:rPr lang="en-US" altLang="zh-CN" sz="2600" baseline="30000" dirty="0"/>
              <a:t>3</a:t>
            </a:r>
            <a:r>
              <a:rPr lang="en-US" altLang="zh-CN" sz="2600" dirty="0"/>
              <a:t>  </a:t>
            </a:r>
            <a:r>
              <a:rPr lang="en-US" altLang="zh-CN" sz="2600" dirty="0" smtClean="0"/>
              <a:t>		B</a:t>
            </a:r>
            <a:r>
              <a:rPr lang="zh-CN" altLang="zh-CN" sz="2600" dirty="0"/>
              <a:t>．</a:t>
            </a:r>
            <a:r>
              <a:rPr lang="en-US" altLang="zh-CN" sz="2600" dirty="0"/>
              <a:t>2.5</a:t>
            </a:r>
            <a:r>
              <a:rPr lang="zh-CN" altLang="zh-CN" sz="2600" dirty="0"/>
              <a:t>×</a:t>
            </a:r>
            <a:r>
              <a:rPr lang="en-US" altLang="zh-CN" sz="2600" dirty="0"/>
              <a:t>10</a:t>
            </a:r>
            <a:r>
              <a:rPr lang="zh-CN" altLang="zh-CN" sz="2600" baseline="30000" dirty="0"/>
              <a:t>－</a:t>
            </a:r>
            <a:r>
              <a:rPr lang="en-US" altLang="zh-CN" sz="2600" baseline="30000" dirty="0"/>
              <a:t>4</a:t>
            </a:r>
            <a:r>
              <a:rPr lang="en-US" altLang="zh-CN" sz="2600" dirty="0"/>
              <a:t>m</a:t>
            </a:r>
            <a:r>
              <a:rPr lang="en-US" altLang="zh-CN" sz="2600" baseline="30000" dirty="0"/>
              <a:t>3</a:t>
            </a:r>
            <a:r>
              <a:rPr lang="en-US" altLang="zh-CN" sz="2600" dirty="0"/>
              <a:t> </a:t>
            </a:r>
            <a:endParaRPr lang="en-US" altLang="zh-CN" sz="2600" dirty="0" smtClean="0"/>
          </a:p>
          <a:p>
            <a:pPr>
              <a:lnSpc>
                <a:spcPct val="110000"/>
              </a:lnSpc>
            </a:pPr>
            <a:r>
              <a:rPr lang="en-US" altLang="zh-CN" sz="2600" dirty="0" smtClean="0"/>
              <a:t> </a:t>
            </a:r>
            <a:r>
              <a:rPr lang="en-US" altLang="zh-CN" sz="2600" dirty="0"/>
              <a:t>C</a:t>
            </a:r>
            <a:r>
              <a:rPr lang="zh-CN" altLang="zh-CN" sz="2600" dirty="0"/>
              <a:t>．</a:t>
            </a:r>
            <a:r>
              <a:rPr lang="en-US" altLang="zh-CN" sz="2600" dirty="0"/>
              <a:t>6</a:t>
            </a:r>
            <a:r>
              <a:rPr lang="zh-CN" altLang="zh-CN" sz="2600" dirty="0"/>
              <a:t>×</a:t>
            </a:r>
            <a:r>
              <a:rPr lang="en-US" altLang="zh-CN" sz="2600" dirty="0"/>
              <a:t>10</a:t>
            </a:r>
            <a:r>
              <a:rPr lang="zh-CN" altLang="zh-CN" sz="2600" baseline="30000" dirty="0"/>
              <a:t>－</a:t>
            </a:r>
            <a:r>
              <a:rPr lang="en-US" altLang="zh-CN" sz="2600" baseline="30000" dirty="0"/>
              <a:t>4</a:t>
            </a:r>
            <a:r>
              <a:rPr lang="en-US" altLang="zh-CN" sz="2600" dirty="0"/>
              <a:t>m</a:t>
            </a:r>
            <a:r>
              <a:rPr lang="en-US" altLang="zh-CN" sz="2600" baseline="30000" dirty="0"/>
              <a:t>3</a:t>
            </a:r>
            <a:r>
              <a:rPr lang="en-US" altLang="zh-CN" sz="2600" dirty="0"/>
              <a:t>  </a:t>
            </a:r>
            <a:r>
              <a:rPr lang="en-US" altLang="zh-CN" sz="2600" dirty="0" smtClean="0"/>
              <a:t>		D</a:t>
            </a:r>
            <a:r>
              <a:rPr lang="zh-CN" altLang="zh-CN" sz="2600" dirty="0"/>
              <a:t>．</a:t>
            </a:r>
            <a:r>
              <a:rPr lang="en-US" altLang="zh-CN" sz="2600" dirty="0"/>
              <a:t>7.5</a:t>
            </a:r>
            <a:r>
              <a:rPr lang="zh-CN" altLang="zh-CN" sz="2600" dirty="0"/>
              <a:t>×</a:t>
            </a:r>
            <a:r>
              <a:rPr lang="en-US" altLang="zh-CN" sz="2600" dirty="0"/>
              <a:t>10</a:t>
            </a:r>
            <a:r>
              <a:rPr lang="zh-CN" altLang="zh-CN" sz="2600" baseline="30000" dirty="0"/>
              <a:t>－</a:t>
            </a:r>
            <a:r>
              <a:rPr lang="en-US" altLang="zh-CN" sz="2600" baseline="30000" dirty="0"/>
              <a:t>4</a:t>
            </a:r>
            <a:r>
              <a:rPr lang="en-US" altLang="zh-CN" sz="2600" dirty="0"/>
              <a:t>m</a:t>
            </a:r>
            <a:r>
              <a:rPr lang="en-US" altLang="zh-CN" sz="2600" baseline="30000" dirty="0"/>
              <a:t>3</a:t>
            </a:r>
            <a:endParaRPr lang="zh-CN" altLang="zh-CN" sz="2600" dirty="0"/>
          </a:p>
          <a:p>
            <a:pPr>
              <a:lnSpc>
                <a:spcPct val="110000"/>
              </a:lnSpc>
            </a:pPr>
            <a:r>
              <a:rPr lang="en-US" altLang="zh-CN" sz="2600" dirty="0"/>
              <a:t>2</a:t>
            </a:r>
            <a:r>
              <a:rPr lang="zh-CN" altLang="zh-CN" sz="2600" dirty="0"/>
              <a:t>．如图</a:t>
            </a:r>
            <a:r>
              <a:rPr lang="en-US" altLang="zh-CN" sz="2600" dirty="0"/>
              <a:t>8</a:t>
            </a:r>
            <a:r>
              <a:rPr lang="zh-CN" altLang="zh-CN" sz="2600" dirty="0"/>
              <a:t>－</a:t>
            </a:r>
            <a:r>
              <a:rPr lang="en-US" altLang="zh-CN" sz="2600" dirty="0"/>
              <a:t>25</a:t>
            </a:r>
            <a:r>
              <a:rPr lang="zh-CN" altLang="zh-CN" sz="2600" dirty="0"/>
              <a:t>所示，一质地均匀的圆柱形平底玻璃杯，置于水平桌面中央，杯内水中漂浮着一冰块。关于冰熔化前后比较，下列说法正确的是</a:t>
            </a:r>
            <a:r>
              <a:rPr lang="en-US" altLang="zh-CN" sz="2600" dirty="0"/>
              <a:t>( </a:t>
            </a:r>
            <a:r>
              <a:rPr lang="en-US" altLang="zh-CN" sz="2600" dirty="0" smtClean="0"/>
              <a:t>        </a:t>
            </a:r>
            <a:r>
              <a:rPr lang="en-US" altLang="zh-CN" sz="2600" dirty="0"/>
              <a:t>)</a:t>
            </a:r>
            <a:endParaRPr lang="zh-CN" altLang="zh-CN" sz="2600" dirty="0"/>
          </a:p>
          <a:p>
            <a:pPr>
              <a:lnSpc>
                <a:spcPct val="110000"/>
              </a:lnSpc>
            </a:pPr>
            <a:r>
              <a:rPr lang="en-US" altLang="zh-CN" sz="2600" dirty="0"/>
              <a:t>A</a:t>
            </a:r>
            <a:r>
              <a:rPr lang="zh-CN" altLang="zh-CN" sz="2600" dirty="0"/>
              <a:t>．玻璃杯对桌面的压强增加</a:t>
            </a:r>
            <a:r>
              <a:rPr lang="en-US" altLang="zh-CN" sz="2600" dirty="0"/>
              <a:t>  </a:t>
            </a:r>
            <a:endParaRPr lang="en-US" altLang="zh-CN" sz="2600" dirty="0" smtClean="0"/>
          </a:p>
          <a:p>
            <a:pPr>
              <a:lnSpc>
                <a:spcPct val="110000"/>
              </a:lnSpc>
            </a:pPr>
            <a:r>
              <a:rPr lang="en-US" altLang="zh-CN" sz="2600" dirty="0" smtClean="0"/>
              <a:t>B</a:t>
            </a:r>
            <a:r>
              <a:rPr lang="zh-CN" altLang="zh-CN" sz="2600" dirty="0"/>
              <a:t>．容器内液体的密度减小</a:t>
            </a:r>
          </a:p>
          <a:p>
            <a:pPr>
              <a:lnSpc>
                <a:spcPct val="110000"/>
              </a:lnSpc>
            </a:pPr>
            <a:r>
              <a:rPr lang="en-US" altLang="zh-CN" sz="2600" dirty="0"/>
              <a:t>C</a:t>
            </a:r>
            <a:r>
              <a:rPr lang="zh-CN" altLang="zh-CN" sz="2600" dirty="0"/>
              <a:t>．玻璃杯中液面的高度升高</a:t>
            </a:r>
            <a:r>
              <a:rPr lang="en-US" altLang="zh-CN" sz="2600" dirty="0"/>
              <a:t>  </a:t>
            </a:r>
            <a:endParaRPr lang="en-US" altLang="zh-CN" sz="2600" dirty="0" smtClean="0"/>
          </a:p>
          <a:p>
            <a:pPr>
              <a:lnSpc>
                <a:spcPct val="110000"/>
              </a:lnSpc>
            </a:pPr>
            <a:r>
              <a:rPr lang="en-US" altLang="zh-CN" sz="2600" dirty="0" smtClean="0"/>
              <a:t>D</a:t>
            </a:r>
            <a:r>
              <a:rPr lang="zh-CN" altLang="zh-CN" sz="2600" dirty="0"/>
              <a:t>．液体对容器底部的压强不变</a:t>
            </a:r>
          </a:p>
        </p:txBody>
      </p:sp>
      <p:sp>
        <p:nvSpPr>
          <p:cNvPr id="9" name="矩形 8"/>
          <p:cNvSpPr/>
          <p:nvPr/>
        </p:nvSpPr>
        <p:spPr>
          <a:xfrm>
            <a:off x="4633171" y="2290499"/>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6850297" y="4468483"/>
            <a:ext cx="1677250" cy="2174346"/>
          </a:xfrm>
          <a:prstGeom prst="rect">
            <a:avLst/>
          </a:prstGeom>
        </p:spPr>
      </p:pic>
      <p:sp>
        <p:nvSpPr>
          <p:cNvPr id="13" name="矩形 12"/>
          <p:cNvSpPr/>
          <p:nvPr/>
        </p:nvSpPr>
        <p:spPr>
          <a:xfrm>
            <a:off x="4612333" y="4467218"/>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D</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87988" y="963617"/>
            <a:ext cx="8241667" cy="3242170"/>
          </a:xfrm>
          <a:prstGeom prst="rect">
            <a:avLst/>
          </a:prstGeom>
          <a:noFill/>
        </p:spPr>
        <p:txBody>
          <a:bodyPr wrap="square" lIns="0" rIns="0" rtlCol="0">
            <a:spAutoFit/>
          </a:bodyPr>
          <a:lstStyle/>
          <a:p>
            <a:pPr>
              <a:lnSpc>
                <a:spcPct val="150000"/>
              </a:lnSpc>
            </a:pPr>
            <a:r>
              <a:rPr lang="en-US" altLang="zh-CN" sz="2800" dirty="0"/>
              <a:t>3</a:t>
            </a:r>
            <a:r>
              <a:rPr lang="zh-CN" altLang="zh-CN" sz="2800" dirty="0"/>
              <a:t>．</a:t>
            </a:r>
            <a:r>
              <a:rPr lang="en-US" altLang="zh-CN" sz="2800" dirty="0"/>
              <a:t>(2019·</a:t>
            </a:r>
            <a:r>
              <a:rPr lang="zh-CN" altLang="zh-CN" sz="2800" dirty="0"/>
              <a:t>宜昌市</a:t>
            </a:r>
            <a:r>
              <a:rPr lang="en-US" altLang="zh-CN" sz="2800" dirty="0"/>
              <a:t>)</a:t>
            </a:r>
            <a:r>
              <a:rPr lang="zh-CN" altLang="zh-CN" sz="2800" dirty="0"/>
              <a:t>如图</a:t>
            </a:r>
            <a:r>
              <a:rPr lang="en-US" altLang="zh-CN" sz="2800" dirty="0"/>
              <a:t>8</a:t>
            </a:r>
            <a:r>
              <a:rPr lang="zh-CN" altLang="zh-CN" sz="2800" dirty="0"/>
              <a:t>－</a:t>
            </a:r>
            <a:r>
              <a:rPr lang="en-US" altLang="zh-CN" sz="2800" dirty="0"/>
              <a:t>26</a:t>
            </a:r>
            <a:r>
              <a:rPr lang="zh-CN" altLang="zh-CN" sz="2800" dirty="0"/>
              <a:t>是我国自主研制的首款大型水陆两栖飞机</a:t>
            </a:r>
            <a:r>
              <a:rPr lang="en-US" altLang="zh-CN" sz="2800" dirty="0">
                <a:latin typeface="+mn-ea"/>
              </a:rPr>
              <a:t>“</a:t>
            </a:r>
            <a:r>
              <a:rPr lang="zh-CN" altLang="zh-CN" sz="2800" dirty="0"/>
              <a:t>鲲龙</a:t>
            </a:r>
            <a:r>
              <a:rPr lang="en-US" altLang="zh-CN" sz="2800" dirty="0"/>
              <a:t>AG600</a:t>
            </a:r>
            <a:r>
              <a:rPr lang="en-US" altLang="zh-CN" sz="2800" dirty="0">
                <a:latin typeface="+mn-ea"/>
              </a:rPr>
              <a:t>”</a:t>
            </a:r>
            <a:r>
              <a:rPr lang="zh-CN" altLang="zh-CN" sz="2800" dirty="0"/>
              <a:t>，某次执行任务时它的质量为</a:t>
            </a:r>
            <a:r>
              <a:rPr lang="en-US" altLang="zh-CN" sz="2800" dirty="0"/>
              <a:t>38 t</a:t>
            </a:r>
            <a:r>
              <a:rPr lang="zh-CN" altLang="zh-CN" sz="2800" dirty="0"/>
              <a:t>，当它停在水面上时，排开水的体积是</a:t>
            </a:r>
            <a:r>
              <a:rPr lang="en-US" altLang="zh-CN" sz="2800" dirty="0"/>
              <a:t>__________m</a:t>
            </a:r>
            <a:r>
              <a:rPr lang="en-US" altLang="zh-CN" sz="2800" baseline="30000" dirty="0"/>
              <a:t>3</a:t>
            </a:r>
            <a:r>
              <a:rPr lang="zh-CN" altLang="zh-CN" sz="2800" dirty="0"/>
              <a:t>，受到的浮力为</a:t>
            </a:r>
            <a:r>
              <a:rPr lang="en-US" altLang="zh-CN" sz="2800" dirty="0"/>
              <a:t>__________N</a:t>
            </a:r>
            <a:r>
              <a:rPr lang="zh-CN" altLang="zh-CN" sz="2800" dirty="0"/>
              <a:t>。</a:t>
            </a:r>
            <a:r>
              <a:rPr lang="en-US" altLang="zh-CN" sz="2800" dirty="0"/>
              <a:t>(</a:t>
            </a:r>
            <a:r>
              <a:rPr lang="en-US" altLang="zh-CN" sz="2800" i="1" dirty="0"/>
              <a:t>g</a:t>
            </a:r>
            <a:r>
              <a:rPr lang="zh-CN" altLang="zh-CN" sz="2800" dirty="0"/>
              <a:t>＝</a:t>
            </a:r>
            <a:r>
              <a:rPr lang="en-US" altLang="zh-CN" sz="2800" dirty="0"/>
              <a:t>10 N/kg</a:t>
            </a:r>
            <a:r>
              <a:rPr lang="zh-CN" altLang="zh-CN" sz="2800" dirty="0"/>
              <a:t>，</a:t>
            </a:r>
            <a:r>
              <a:rPr lang="zh-CN" altLang="zh-CN" sz="2800" i="1" dirty="0"/>
              <a:t>ρ</a:t>
            </a:r>
            <a:r>
              <a:rPr lang="zh-CN" altLang="zh-CN" sz="2800" baseline="-25000" dirty="0"/>
              <a:t>水</a:t>
            </a:r>
            <a:r>
              <a:rPr lang="zh-CN" altLang="zh-CN" sz="2800" dirty="0"/>
              <a:t>＝</a:t>
            </a:r>
            <a:r>
              <a:rPr lang="en-US" altLang="zh-CN" sz="2800" dirty="0"/>
              <a:t>1×10</a:t>
            </a:r>
            <a:r>
              <a:rPr lang="en-US" altLang="zh-CN" sz="2800" baseline="30000" dirty="0"/>
              <a:t>3</a:t>
            </a:r>
            <a:r>
              <a:rPr lang="en-US" altLang="zh-CN" sz="2800" dirty="0"/>
              <a:t> kg/m</a:t>
            </a:r>
            <a:r>
              <a:rPr lang="en-US" altLang="zh-CN" sz="2800" baseline="30000" dirty="0"/>
              <a:t>3</a:t>
            </a:r>
            <a:r>
              <a:rPr lang="en-US" altLang="zh-CN" sz="2800" dirty="0"/>
              <a:t>)</a:t>
            </a:r>
            <a:endParaRPr lang="zh-CN" altLang="zh-CN" sz="2800" dirty="0"/>
          </a:p>
        </p:txBody>
      </p:sp>
      <p:sp>
        <p:nvSpPr>
          <p:cNvPr id="9" name="矩形 8"/>
          <p:cNvSpPr/>
          <p:nvPr/>
        </p:nvSpPr>
        <p:spPr>
          <a:xfrm>
            <a:off x="937994" y="2992580"/>
            <a:ext cx="825122" cy="523220"/>
          </a:xfrm>
          <a:prstGeom prst="rect">
            <a:avLst/>
          </a:prstGeom>
        </p:spPr>
        <p:txBody>
          <a:bodyPr wrap="square">
            <a:spAutoFit/>
          </a:bodyPr>
          <a:lstStyle/>
          <a:p>
            <a:r>
              <a:rPr lang="en-US" altLang="zh-CN" sz="2800" b="1" dirty="0" smtClean="0">
                <a:solidFill>
                  <a:srgbClr val="FF0000"/>
                </a:solidFill>
                <a:latin typeface="Times New Roman" panose="02020603050405020304"/>
              </a:rPr>
              <a:t>38</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20"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1" name="矩形 20"/>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614854" y="4284964"/>
            <a:ext cx="3207978" cy="2384139"/>
          </a:xfrm>
          <a:prstGeom prst="rect">
            <a:avLst/>
          </a:prstGeom>
        </p:spPr>
      </p:pic>
      <p:sp>
        <p:nvSpPr>
          <p:cNvPr id="13" name="矩形 12"/>
          <p:cNvSpPr/>
          <p:nvPr/>
        </p:nvSpPr>
        <p:spPr>
          <a:xfrm>
            <a:off x="5257869" y="2992580"/>
            <a:ext cx="1524460" cy="523220"/>
          </a:xfrm>
          <a:prstGeom prst="rect">
            <a:avLst/>
          </a:prstGeom>
        </p:spPr>
        <p:txBody>
          <a:bodyPr wrap="square">
            <a:spAutoFit/>
          </a:bodyPr>
          <a:lstStyle/>
          <a:p>
            <a:r>
              <a:rPr lang="en-US" altLang="zh-CN" sz="2800" b="1" dirty="0" smtClean="0">
                <a:solidFill>
                  <a:srgbClr val="FF0000"/>
                </a:solidFill>
                <a:latin typeface="Times New Roman" panose="02020603050405020304"/>
              </a:rPr>
              <a:t>3.8×10</a:t>
            </a:r>
            <a:r>
              <a:rPr lang="en-US" altLang="zh-CN" sz="2800" b="1" baseline="30000" dirty="0" smtClean="0">
                <a:solidFill>
                  <a:srgbClr val="FF0000"/>
                </a:solidFill>
                <a:latin typeface="Times New Roman" panose="02020603050405020304"/>
              </a:rPr>
              <a:t>5</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45108" y="1294145"/>
            <a:ext cx="8461135" cy="2939266"/>
          </a:xfrm>
          <a:prstGeom prst="rect">
            <a:avLst/>
          </a:prstGeom>
          <a:noFill/>
        </p:spPr>
        <p:txBody>
          <a:bodyPr wrap="square" lIns="0" rIns="0" rtlCol="0">
            <a:spAutoFit/>
          </a:bodyPr>
          <a:lstStyle/>
          <a:p>
            <a:pPr>
              <a:lnSpc>
                <a:spcPts val="3660"/>
              </a:lnSpc>
            </a:pPr>
            <a:r>
              <a:rPr lang="en-US" altLang="zh-CN" sz="2800" dirty="0">
                <a:ea typeface="宋体" panose="02010600030101010101" pitchFamily="2" charset="-122"/>
                <a:cs typeface="方正静蕾简体" panose="03000509000000000000" pitchFamily="65" charset="-122"/>
              </a:rPr>
              <a:t>4</a:t>
            </a:r>
            <a:r>
              <a:rPr lang="zh-CN" altLang="en-US" sz="2800" dirty="0" smtClean="0">
                <a:ea typeface="宋体" panose="02010600030101010101" pitchFamily="2" charset="-122"/>
                <a:cs typeface="方正静蕾简体" panose="03000509000000000000" pitchFamily="65" charset="-122"/>
              </a:rPr>
              <a:t>．如</a:t>
            </a:r>
            <a:r>
              <a:rPr lang="zh-CN" altLang="en-US" sz="2800" dirty="0">
                <a:ea typeface="宋体" panose="02010600030101010101" pitchFamily="2" charset="-122"/>
                <a:cs typeface="方正静蕾简体" panose="03000509000000000000" pitchFamily="65" charset="-122"/>
              </a:rPr>
              <a:t>图</a:t>
            </a:r>
            <a:r>
              <a:rPr lang="en-US" altLang="zh-CN" sz="2800" dirty="0" smtClean="0">
                <a:ea typeface="宋体" panose="02010600030101010101" pitchFamily="2" charset="-122"/>
                <a:cs typeface="方正静蕾简体" panose="03000509000000000000" pitchFamily="65" charset="-122"/>
              </a:rPr>
              <a:t>8-27</a:t>
            </a:r>
            <a:r>
              <a:rPr lang="zh-CN" altLang="en-US" sz="2800" dirty="0" smtClean="0">
                <a:ea typeface="宋体" panose="02010600030101010101" pitchFamily="2" charset="-122"/>
                <a:cs typeface="方正静蕾简体" panose="03000509000000000000" pitchFamily="65" charset="-122"/>
              </a:rPr>
              <a:t>所</a:t>
            </a:r>
            <a:r>
              <a:rPr lang="zh-CN" altLang="en-US" sz="2800" dirty="0">
                <a:ea typeface="宋体" panose="02010600030101010101" pitchFamily="2" charset="-122"/>
                <a:cs typeface="方正静蕾简体" panose="03000509000000000000" pitchFamily="65" charset="-122"/>
              </a:rPr>
              <a:t>示，乒乓球从水里</a:t>
            </a:r>
            <a:r>
              <a:rPr lang="zh-CN" altLang="en-US" sz="2800" dirty="0" smtClean="0">
                <a:ea typeface="宋体" panose="02010600030101010101" pitchFamily="2" charset="-122"/>
                <a:cs typeface="方正静蕾简体" panose="03000509000000000000" pitchFamily="65" charset="-122"/>
              </a:rPr>
              <a:t>上浮</a:t>
            </a:r>
            <a:r>
              <a:rPr lang="zh-CN" altLang="en-US" sz="2800" dirty="0">
                <a:ea typeface="宋体" panose="02010600030101010101" pitchFamily="2" charset="-122"/>
                <a:cs typeface="方正静蕾简体" panose="03000509000000000000" pitchFamily="65" charset="-122"/>
              </a:rPr>
              <a:t>直至漂浮在水面上，乒乓球在</a:t>
            </a:r>
            <a:r>
              <a:rPr lang="en-US" altLang="zh-CN" sz="2800" i="1" dirty="0">
                <a:ea typeface="宋体" panose="02010600030101010101" pitchFamily="2" charset="-122"/>
                <a:cs typeface="方正静蕾简体" panose="03000509000000000000" pitchFamily="65" charset="-122"/>
              </a:rPr>
              <a:t>A</a:t>
            </a:r>
            <a:r>
              <a:rPr lang="zh-CN" altLang="en-US" sz="2800" dirty="0">
                <a:ea typeface="宋体" panose="02010600030101010101" pitchFamily="2" charset="-122"/>
                <a:cs typeface="方正静蕾简体" panose="03000509000000000000" pitchFamily="65" charset="-122"/>
              </a:rPr>
              <a:t>位置时受到的</a:t>
            </a:r>
            <a:r>
              <a:rPr lang="zh-CN" altLang="en-US" sz="2800" dirty="0" smtClean="0">
                <a:ea typeface="宋体" panose="02010600030101010101" pitchFamily="2" charset="-122"/>
                <a:cs typeface="方正静蕾简体" panose="03000509000000000000" pitchFamily="65" charset="-122"/>
              </a:rPr>
              <a:t>浮力</a:t>
            </a:r>
            <a:r>
              <a:rPr lang="zh-CN" altLang="en-US" sz="2800" dirty="0">
                <a:ea typeface="宋体" panose="02010600030101010101" pitchFamily="2" charset="-122"/>
                <a:cs typeface="方正静蕾简体" panose="03000509000000000000" pitchFamily="65" charset="-122"/>
              </a:rPr>
              <a:t>为</a:t>
            </a:r>
            <a:r>
              <a:rPr lang="en-US" altLang="zh-CN" sz="2800" i="1" dirty="0">
                <a:ea typeface="宋体" panose="02010600030101010101" pitchFamily="2" charset="-122"/>
                <a:cs typeface="方正静蕾简体" panose="03000509000000000000" pitchFamily="65" charset="-122"/>
              </a:rPr>
              <a:t>F</a:t>
            </a:r>
            <a:r>
              <a:rPr lang="en-US" altLang="zh-CN" sz="2800" baseline="-25000" dirty="0">
                <a:ea typeface="宋体" panose="02010600030101010101" pitchFamily="2" charset="-122"/>
                <a:cs typeface="方正静蕾简体" panose="03000509000000000000" pitchFamily="65" charset="-122"/>
              </a:rPr>
              <a:t>A</a:t>
            </a:r>
            <a:r>
              <a:rPr lang="zh-CN" altLang="en-US" sz="2800" dirty="0">
                <a:ea typeface="宋体" panose="02010600030101010101" pitchFamily="2" charset="-122"/>
                <a:cs typeface="方正静蕾简体" panose="03000509000000000000" pitchFamily="65" charset="-122"/>
              </a:rPr>
              <a:t>，水对杯底压</a:t>
            </a:r>
            <a:r>
              <a:rPr lang="zh-CN" altLang="en-US" sz="2800" dirty="0" smtClean="0">
                <a:ea typeface="宋体" panose="02010600030101010101" pitchFamily="2" charset="-122"/>
                <a:cs typeface="方正静蕾简体" panose="03000509000000000000" pitchFamily="65" charset="-122"/>
              </a:rPr>
              <a:t>强为</a:t>
            </a:r>
            <a:r>
              <a:rPr lang="en-US" altLang="zh-CN" sz="2800" i="1" dirty="0" err="1">
                <a:ea typeface="宋体" panose="02010600030101010101" pitchFamily="2" charset="-122"/>
                <a:cs typeface="方正静蕾简体" panose="03000509000000000000" pitchFamily="65" charset="-122"/>
              </a:rPr>
              <a:t>p</a:t>
            </a:r>
            <a:r>
              <a:rPr lang="en-US" altLang="zh-CN" sz="2800" baseline="-25000" dirty="0" err="1">
                <a:ea typeface="宋体" panose="02010600030101010101" pitchFamily="2" charset="-122"/>
                <a:cs typeface="方正静蕾简体" panose="03000509000000000000" pitchFamily="65" charset="-122"/>
              </a:rPr>
              <a:t>A</a:t>
            </a:r>
            <a:r>
              <a:rPr lang="zh-CN" altLang="en-US" sz="2800" dirty="0">
                <a:ea typeface="宋体" panose="02010600030101010101" pitchFamily="2" charset="-122"/>
                <a:cs typeface="方正静蕾简体" panose="03000509000000000000" pitchFamily="65" charset="-122"/>
              </a:rPr>
              <a:t>；在</a:t>
            </a:r>
            <a:r>
              <a:rPr lang="en-US" altLang="zh-CN" sz="2800" dirty="0">
                <a:ea typeface="宋体" panose="02010600030101010101" pitchFamily="2" charset="-122"/>
                <a:cs typeface="方正静蕾简体" panose="03000509000000000000" pitchFamily="65" charset="-122"/>
              </a:rPr>
              <a:t>B</a:t>
            </a:r>
            <a:r>
              <a:rPr lang="zh-CN" altLang="en-US" sz="2800" dirty="0">
                <a:ea typeface="宋体" panose="02010600030101010101" pitchFamily="2" charset="-122"/>
                <a:cs typeface="方正静蕾简体" panose="03000509000000000000" pitchFamily="65" charset="-122"/>
              </a:rPr>
              <a:t>位置时受到的</a:t>
            </a:r>
            <a:r>
              <a:rPr lang="zh-CN" altLang="en-US" sz="2800" dirty="0" smtClean="0">
                <a:ea typeface="宋体" panose="02010600030101010101" pitchFamily="2" charset="-122"/>
                <a:cs typeface="方正静蕾简体" panose="03000509000000000000" pitchFamily="65" charset="-122"/>
              </a:rPr>
              <a:t>浮力</a:t>
            </a:r>
            <a:r>
              <a:rPr lang="zh-CN" altLang="en-US" sz="2800" dirty="0">
                <a:ea typeface="宋体" panose="02010600030101010101" pitchFamily="2" charset="-122"/>
                <a:cs typeface="方正静蕾简体" panose="03000509000000000000" pitchFamily="65" charset="-122"/>
              </a:rPr>
              <a:t>为</a:t>
            </a:r>
            <a:r>
              <a:rPr lang="en-US" altLang="zh-CN" sz="2800" i="1" dirty="0">
                <a:ea typeface="宋体" panose="02010600030101010101" pitchFamily="2" charset="-122"/>
                <a:cs typeface="方正静蕾简体" panose="03000509000000000000" pitchFamily="65" charset="-122"/>
              </a:rPr>
              <a:t>F</a:t>
            </a:r>
            <a:r>
              <a:rPr lang="en-US" altLang="zh-CN" sz="2800" baseline="-25000" dirty="0">
                <a:ea typeface="宋体" panose="02010600030101010101" pitchFamily="2" charset="-122"/>
                <a:cs typeface="方正静蕾简体" panose="03000509000000000000" pitchFamily="65" charset="-122"/>
              </a:rPr>
              <a:t>B</a:t>
            </a:r>
            <a:r>
              <a:rPr lang="zh-CN" altLang="en-US" sz="2800" dirty="0">
                <a:ea typeface="宋体" panose="02010600030101010101" pitchFamily="2" charset="-122"/>
                <a:cs typeface="方正静蕾简体" panose="03000509000000000000" pitchFamily="65" charset="-122"/>
              </a:rPr>
              <a:t>，水对杯底压强为</a:t>
            </a:r>
            <a:r>
              <a:rPr lang="en-US" altLang="zh-CN" sz="2800" i="1" dirty="0" err="1">
                <a:ea typeface="宋体" panose="02010600030101010101" pitchFamily="2" charset="-122"/>
                <a:cs typeface="方正静蕾简体" panose="03000509000000000000" pitchFamily="65" charset="-122"/>
              </a:rPr>
              <a:t>p</a:t>
            </a:r>
            <a:r>
              <a:rPr lang="en-US" altLang="zh-CN" sz="2800" baseline="-25000" dirty="0" err="1">
                <a:ea typeface="宋体" panose="02010600030101010101" pitchFamily="2" charset="-122"/>
                <a:cs typeface="方正静蕾简体" panose="03000509000000000000" pitchFamily="65" charset="-122"/>
              </a:rPr>
              <a:t>B</a:t>
            </a:r>
            <a:r>
              <a:rPr lang="zh-CN" altLang="en-US" sz="2800" dirty="0">
                <a:ea typeface="宋体" panose="02010600030101010101" pitchFamily="2" charset="-122"/>
                <a:cs typeface="方正静蕾简体" panose="03000509000000000000" pitchFamily="65" charset="-122"/>
              </a:rPr>
              <a:t>，则它们的大小关系</a:t>
            </a:r>
            <a:r>
              <a:rPr lang="zh-CN" altLang="en-US" sz="2800" dirty="0" smtClean="0">
                <a:ea typeface="宋体" panose="02010600030101010101" pitchFamily="2" charset="-122"/>
                <a:cs typeface="方正静蕾简体" panose="03000509000000000000" pitchFamily="65" charset="-122"/>
              </a:rPr>
              <a:t>是</a:t>
            </a:r>
            <a:r>
              <a:rPr lang="en-US" altLang="zh-CN" sz="2800" i="1" dirty="0" smtClean="0">
                <a:ea typeface="宋体" panose="02010600030101010101" pitchFamily="2" charset="-122"/>
                <a:cs typeface="方正静蕾简体" panose="03000509000000000000" pitchFamily="65" charset="-122"/>
              </a:rPr>
              <a:t>F</a:t>
            </a:r>
            <a:r>
              <a:rPr lang="en-US" altLang="zh-CN" sz="2800" baseline="-25000" dirty="0" smtClean="0">
                <a:ea typeface="宋体" panose="02010600030101010101" pitchFamily="2" charset="-122"/>
                <a:cs typeface="方正静蕾简体" panose="03000509000000000000" pitchFamily="65" charset="-122"/>
              </a:rPr>
              <a:t>A</a:t>
            </a:r>
            <a:r>
              <a:rPr lang="en-US" altLang="zh-CN" sz="2800" u="sng" dirty="0" smtClean="0">
                <a:ea typeface="宋体" panose="02010600030101010101" pitchFamily="2" charset="-122"/>
                <a:cs typeface="方正静蕾简体" panose="03000509000000000000" pitchFamily="65" charset="-122"/>
              </a:rPr>
              <a:t>          </a:t>
            </a:r>
            <a:r>
              <a:rPr lang="en-US" altLang="zh-CN" sz="2800" i="1" dirty="0" smtClean="0">
                <a:ea typeface="宋体" panose="02010600030101010101" pitchFamily="2" charset="-122"/>
                <a:cs typeface="方正静蕾简体" panose="03000509000000000000" pitchFamily="65" charset="-122"/>
              </a:rPr>
              <a:t>F</a:t>
            </a:r>
            <a:r>
              <a:rPr lang="en-US" altLang="zh-CN" sz="2800" baseline="-25000" dirty="0" smtClean="0">
                <a:ea typeface="宋体" panose="02010600030101010101" pitchFamily="2" charset="-122"/>
                <a:cs typeface="方正静蕾简体" panose="03000509000000000000" pitchFamily="65" charset="-122"/>
              </a:rPr>
              <a:t>B</a:t>
            </a:r>
            <a:r>
              <a:rPr lang="zh-CN" altLang="en-US" sz="2800" dirty="0" smtClean="0">
                <a:ea typeface="宋体" panose="02010600030101010101" pitchFamily="2" charset="-122"/>
                <a:cs typeface="方正静蕾简体" panose="03000509000000000000" pitchFamily="65" charset="-122"/>
              </a:rPr>
              <a:t>，</a:t>
            </a:r>
            <a:r>
              <a:rPr lang="en-US" altLang="zh-CN" sz="2800" i="1" dirty="0" err="1" smtClean="0">
                <a:ea typeface="宋体" panose="02010600030101010101" pitchFamily="2" charset="-122"/>
                <a:cs typeface="方正静蕾简体" panose="03000509000000000000" pitchFamily="65" charset="-122"/>
              </a:rPr>
              <a:t>p</a:t>
            </a:r>
            <a:r>
              <a:rPr lang="en-US" altLang="zh-CN" sz="2800" baseline="-25000" dirty="0" err="1" smtClean="0">
                <a:ea typeface="宋体" panose="02010600030101010101" pitchFamily="2" charset="-122"/>
                <a:cs typeface="方正静蕾简体" panose="03000509000000000000" pitchFamily="65" charset="-122"/>
              </a:rPr>
              <a:t>A</a:t>
            </a:r>
            <a:r>
              <a:rPr lang="en-US" altLang="zh-CN" sz="2800" u="sng" dirty="0" smtClean="0">
                <a:ea typeface="宋体" panose="02010600030101010101" pitchFamily="2" charset="-122"/>
                <a:cs typeface="方正静蕾简体" panose="03000509000000000000" pitchFamily="65" charset="-122"/>
              </a:rPr>
              <a:t>          </a:t>
            </a:r>
            <a:r>
              <a:rPr lang="en-US" altLang="zh-CN" sz="2800" i="1" dirty="0" err="1" smtClean="0">
                <a:ea typeface="宋体" panose="02010600030101010101" pitchFamily="2" charset="-122"/>
                <a:cs typeface="方正静蕾简体" panose="03000509000000000000" pitchFamily="65" charset="-122"/>
              </a:rPr>
              <a:t>p</a:t>
            </a:r>
            <a:r>
              <a:rPr lang="en-US" altLang="zh-CN" sz="2800" baseline="-25000" dirty="0" err="1" smtClean="0">
                <a:ea typeface="宋体" panose="02010600030101010101" pitchFamily="2" charset="-122"/>
                <a:cs typeface="方正静蕾简体" panose="03000509000000000000" pitchFamily="65" charset="-122"/>
              </a:rPr>
              <a:t>B</a:t>
            </a:r>
            <a:r>
              <a:rPr lang="zh-CN" altLang="en-US" sz="2800" dirty="0">
                <a:ea typeface="宋体" panose="02010600030101010101" pitchFamily="2" charset="-122"/>
                <a:cs typeface="方正静蕾简体" panose="03000509000000000000" pitchFamily="65" charset="-122"/>
              </a:rPr>
              <a:t>。已知乒乓球的质量为</a:t>
            </a:r>
            <a:r>
              <a:rPr lang="en-US" altLang="zh-CN" sz="2800" dirty="0" smtClean="0">
                <a:ea typeface="宋体" panose="02010600030101010101" pitchFamily="2" charset="-122"/>
                <a:cs typeface="方正静蕾简体" panose="03000509000000000000" pitchFamily="65" charset="-122"/>
              </a:rPr>
              <a:t>2.7 </a:t>
            </a:r>
            <a:r>
              <a:rPr lang="en-US" altLang="zh-CN" sz="2800" dirty="0">
                <a:ea typeface="宋体" panose="02010600030101010101" pitchFamily="2" charset="-122"/>
                <a:cs typeface="方正静蕾简体" panose="03000509000000000000" pitchFamily="65" charset="-122"/>
              </a:rPr>
              <a:t>g</a:t>
            </a:r>
            <a:r>
              <a:rPr lang="zh-CN" altLang="en-US" sz="2800" dirty="0" smtClean="0">
                <a:ea typeface="宋体" panose="02010600030101010101" pitchFamily="2" charset="-122"/>
                <a:cs typeface="方正静蕾简体" panose="03000509000000000000" pitchFamily="65" charset="-122"/>
              </a:rPr>
              <a:t>，当</a:t>
            </a:r>
            <a:r>
              <a:rPr lang="zh-CN" altLang="en-US" sz="2800" dirty="0">
                <a:ea typeface="宋体" panose="02010600030101010101" pitchFamily="2" charset="-122"/>
                <a:cs typeface="方正静蕾简体" panose="03000509000000000000" pitchFamily="65" charset="-122"/>
              </a:rPr>
              <a:t>它漂浮在水面时，排开水的体积</a:t>
            </a:r>
            <a:r>
              <a:rPr lang="zh-CN" altLang="en-US" sz="2800" dirty="0" smtClean="0">
                <a:ea typeface="宋体" panose="02010600030101010101" pitchFamily="2" charset="-122"/>
                <a:cs typeface="方正静蕾简体" panose="03000509000000000000" pitchFamily="65" charset="-122"/>
              </a:rPr>
              <a:t>为</a:t>
            </a:r>
            <a:r>
              <a:rPr lang="en-US" altLang="zh-CN" sz="2800" u="sng" dirty="0" smtClean="0">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cm</a:t>
            </a:r>
            <a:r>
              <a:rPr lang="en-US" altLang="zh-CN" sz="2800" baseline="30000" dirty="0" smtClean="0">
                <a:ea typeface="宋体" panose="02010600030101010101" pitchFamily="2" charset="-122"/>
                <a:cs typeface="方正静蕾简体" panose="03000509000000000000" pitchFamily="65" charset="-122"/>
              </a:rPr>
              <a:t>3</a:t>
            </a:r>
            <a:r>
              <a:rPr lang="zh-CN" altLang="en-US" sz="2800" dirty="0">
                <a:ea typeface="宋体" panose="02010600030101010101" pitchFamily="2" charset="-122"/>
                <a:cs typeface="方正静蕾简体" panose="03000509000000000000" pitchFamily="65" charset="-122"/>
              </a:rPr>
              <a:t>。</a:t>
            </a:r>
          </a:p>
        </p:txBody>
      </p:sp>
      <p:sp>
        <p:nvSpPr>
          <p:cNvPr id="9" name="矩形 8"/>
          <p:cNvSpPr/>
          <p:nvPr/>
        </p:nvSpPr>
        <p:spPr>
          <a:xfrm>
            <a:off x="6031976" y="2699982"/>
            <a:ext cx="1211131" cy="523220"/>
          </a:xfrm>
          <a:prstGeom prst="rect">
            <a:avLst/>
          </a:prstGeom>
        </p:spPr>
        <p:txBody>
          <a:bodyPr wrap="square">
            <a:spAutoFit/>
          </a:bodyPr>
          <a:lstStyle/>
          <a:p>
            <a:r>
              <a:rPr lang="en-US" altLang="zh-CN" sz="2800" b="1" dirty="0" smtClean="0">
                <a:solidFill>
                  <a:srgbClr val="FF0000"/>
                </a:solidFill>
                <a:latin typeface="Times New Roman" panose="02020603050405020304"/>
              </a:rPr>
              <a:t>&gt;</a:t>
            </a:r>
            <a:endParaRPr lang="zh-CN" altLang="en-US" dirty="0"/>
          </a:p>
        </p:txBody>
      </p:sp>
      <p:sp>
        <p:nvSpPr>
          <p:cNvPr id="16" name="矩形 15"/>
          <p:cNvSpPr/>
          <p:nvPr/>
        </p:nvSpPr>
        <p:spPr>
          <a:xfrm>
            <a:off x="1212670" y="3555252"/>
            <a:ext cx="1082872" cy="523220"/>
          </a:xfrm>
          <a:prstGeom prst="rect">
            <a:avLst/>
          </a:prstGeom>
        </p:spPr>
        <p:txBody>
          <a:bodyPr wrap="square">
            <a:spAutoFit/>
          </a:bodyPr>
          <a:lstStyle/>
          <a:p>
            <a:r>
              <a:rPr lang="en-US" altLang="zh-CN" sz="2800" b="1" dirty="0" smtClean="0">
                <a:solidFill>
                  <a:srgbClr val="FF0000"/>
                </a:solidFill>
                <a:latin typeface="Times New Roman" panose="02020603050405020304"/>
              </a:rPr>
              <a:t>2.7</a:t>
            </a:r>
            <a:endParaRPr lang="zh-CN" altLang="en-US" dirty="0"/>
          </a:p>
        </p:txBody>
      </p:sp>
      <p:sp>
        <p:nvSpPr>
          <p:cNvPr id="17" name="矩形 16"/>
          <p:cNvSpPr/>
          <p:nvPr/>
        </p:nvSpPr>
        <p:spPr>
          <a:xfrm>
            <a:off x="4053095" y="2699982"/>
            <a:ext cx="1211131" cy="523220"/>
          </a:xfrm>
          <a:prstGeom prst="rect">
            <a:avLst/>
          </a:prstGeom>
        </p:spPr>
        <p:txBody>
          <a:bodyPr wrap="square">
            <a:spAutoFit/>
          </a:bodyPr>
          <a:lstStyle/>
          <a:p>
            <a:r>
              <a:rPr lang="en-US" altLang="zh-CN" sz="2800" b="1" dirty="0" smtClean="0">
                <a:solidFill>
                  <a:srgbClr val="FF0000"/>
                </a:solidFill>
                <a:latin typeface="Times New Roman" panose="02020603050405020304"/>
              </a:rPr>
              <a:t>&gt;</a:t>
            </a:r>
            <a:endParaRPr lang="zh-CN" altLang="en-US" dirty="0"/>
          </a:p>
        </p:txBody>
      </p:sp>
      <p:grpSp>
        <p:nvGrpSpPr>
          <p:cNvPr id="18" name="组合 17"/>
          <p:cNvGrpSpPr/>
          <p:nvPr/>
        </p:nvGrpSpPr>
        <p:grpSpPr>
          <a:xfrm>
            <a:off x="474943" y="0"/>
            <a:ext cx="8274780" cy="768350"/>
            <a:chOff x="431463" y="178382"/>
            <a:chExt cx="8274780" cy="768350"/>
          </a:xfrm>
        </p:grpSpPr>
        <p:cxnSp>
          <p:nvCxnSpPr>
            <p:cNvPr id="19" name="直接连接符 18"/>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3148541" y="3816862"/>
            <a:ext cx="2398243" cy="29186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930021"/>
            <a:ext cx="8274779" cy="6093976"/>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5.(2017·</a:t>
            </a:r>
            <a:r>
              <a:rPr lang="zh-CN" altLang="en-US" sz="2800" dirty="0" smtClean="0">
                <a:cs typeface="方正静蕾简体" panose="03000509000000000000" pitchFamily="65" charset="-122"/>
              </a:rPr>
              <a:t>自贡市</a:t>
            </a:r>
            <a:r>
              <a:rPr lang="en-US" altLang="zh-CN" sz="2800" dirty="0" smtClean="0">
                <a:cs typeface="方正静蕾简体" panose="03000509000000000000" pitchFamily="65" charset="-122"/>
              </a:rPr>
              <a:t>)</a:t>
            </a:r>
            <a:r>
              <a:rPr lang="zh-CN" altLang="en-US" sz="2800" dirty="0" smtClean="0">
                <a:cs typeface="方正静蕾简体" panose="03000509000000000000" pitchFamily="65" charset="-122"/>
              </a:rPr>
              <a:t>有质量相同的两个实心球，其密度分别为水的密度的</a:t>
            </a:r>
            <a:r>
              <a:rPr lang="en-US" altLang="zh-CN" sz="2800" dirty="0" smtClean="0">
                <a:cs typeface="方正静蕾简体" panose="03000509000000000000" pitchFamily="65" charset="-122"/>
              </a:rPr>
              <a:t>2</a:t>
            </a:r>
            <a:r>
              <a:rPr lang="zh-CN" altLang="en-US" sz="2800" dirty="0" smtClean="0">
                <a:cs typeface="方正静蕾简体" panose="03000509000000000000" pitchFamily="65" charset="-122"/>
              </a:rPr>
              <a:t>倍和</a:t>
            </a:r>
            <a:r>
              <a:rPr lang="en-US" altLang="zh-CN" sz="2800" dirty="0" smtClean="0">
                <a:cs typeface="方正静蕾简体" panose="03000509000000000000" pitchFamily="65" charset="-122"/>
              </a:rPr>
              <a:t>5</a:t>
            </a:r>
            <a:r>
              <a:rPr lang="zh-CN" altLang="en-US" sz="2800" dirty="0" smtClean="0">
                <a:cs typeface="方正静蕾简体" panose="03000509000000000000" pitchFamily="65" charset="-122"/>
              </a:rPr>
              <a:t>倍。把它们分别挂在两个弹簧测力计的下端，然后将两球完全浸没在水中，此时两球所受浮力之比为</a:t>
            </a:r>
            <a:r>
              <a:rPr lang="en-US" altLang="zh-CN" sz="2800" u="sng" dirty="0" smtClean="0">
                <a:cs typeface="方正静蕾简体" panose="03000509000000000000" pitchFamily="65" charset="-122"/>
              </a:rPr>
              <a:t>            </a:t>
            </a:r>
            <a:r>
              <a:rPr lang="zh-CN" altLang="en-US" sz="2800" dirty="0" smtClean="0">
                <a:cs typeface="方正静蕾简体" panose="03000509000000000000" pitchFamily="65" charset="-122"/>
              </a:rPr>
              <a:t>，两弹簧测力计的示数之比为</a:t>
            </a:r>
            <a:r>
              <a:rPr lang="en-US" altLang="zh-CN" sz="2800" u="sng" dirty="0" smtClean="0">
                <a:cs typeface="方正静蕾简体" panose="03000509000000000000" pitchFamily="65" charset="-122"/>
              </a:rPr>
              <a:t>            </a:t>
            </a:r>
            <a:r>
              <a:rPr lang="zh-CN" altLang="en-US" sz="2800" dirty="0" smtClean="0">
                <a:cs typeface="方正静蕾简体" panose="03000509000000000000" pitchFamily="65" charset="-122"/>
              </a:rPr>
              <a:t>。</a:t>
            </a:r>
            <a:endParaRPr lang="en-US" altLang="zh-CN" sz="2800" dirty="0" smtClean="0">
              <a:cs typeface="方正静蕾简体" panose="03000509000000000000" pitchFamily="65" charset="-122"/>
            </a:endParaRPr>
          </a:p>
          <a:p>
            <a:pPr>
              <a:lnSpc>
                <a:spcPts val="3860"/>
              </a:lnSpc>
            </a:pPr>
            <a:r>
              <a:rPr lang="en-US" altLang="zh-CN" sz="2800" dirty="0" smtClean="0">
                <a:cs typeface="方正静蕾简体" panose="03000509000000000000" pitchFamily="65" charset="-122"/>
              </a:rPr>
              <a:t>6</a:t>
            </a:r>
            <a:r>
              <a:rPr lang="zh-CN" altLang="en-US" sz="2800" dirty="0" smtClean="0">
                <a:cs typeface="方正静蕾简体" panose="03000509000000000000" pitchFamily="65" charset="-122"/>
              </a:rPr>
              <a:t>．</a:t>
            </a:r>
            <a:r>
              <a:rPr lang="en-US" altLang="zh-CN" sz="2800" dirty="0">
                <a:cs typeface="方正静蕾简体" panose="03000509000000000000" pitchFamily="65" charset="-122"/>
              </a:rPr>
              <a:t>(2018·</a:t>
            </a:r>
            <a:r>
              <a:rPr lang="zh-CN" altLang="en-US" sz="2800" dirty="0">
                <a:cs typeface="方正静蕾简体" panose="03000509000000000000" pitchFamily="65" charset="-122"/>
              </a:rPr>
              <a:t>攀枝花市</a:t>
            </a:r>
            <a:r>
              <a:rPr lang="en-US" altLang="zh-CN" sz="2800" dirty="0">
                <a:cs typeface="方正静蕾简体" panose="03000509000000000000" pitchFamily="65" charset="-122"/>
              </a:rPr>
              <a:t>)</a:t>
            </a:r>
            <a:r>
              <a:rPr lang="zh-CN" altLang="en-US" sz="2800" dirty="0">
                <a:cs typeface="方正静蕾简体" panose="03000509000000000000" pitchFamily="65" charset="-122"/>
              </a:rPr>
              <a:t>将一合金块轻轻放入盛满水的溢水杯中，当其静止后有</a:t>
            </a:r>
            <a:r>
              <a:rPr lang="en-US" altLang="zh-CN" sz="2800" dirty="0">
                <a:cs typeface="方正静蕾简体" panose="03000509000000000000" pitchFamily="65" charset="-122"/>
              </a:rPr>
              <a:t>72 g</a:t>
            </a:r>
            <a:r>
              <a:rPr lang="zh-CN" altLang="en-US" sz="2800" dirty="0">
                <a:cs typeface="方正静蕾简体" panose="03000509000000000000" pitchFamily="65" charset="-122"/>
              </a:rPr>
              <a:t>水溢出，再将其捞出擦干后轻轻放入盛满酒精的溢水杯中，当其静止后有</a:t>
            </a:r>
            <a:r>
              <a:rPr lang="en-US" altLang="zh-CN" sz="2800" dirty="0">
                <a:cs typeface="方正静蕾简体" panose="03000509000000000000" pitchFamily="65" charset="-122"/>
              </a:rPr>
              <a:t>64 g</a:t>
            </a:r>
            <a:r>
              <a:rPr lang="zh-CN" altLang="en-US" sz="2800" dirty="0">
                <a:cs typeface="方正静蕾简体" panose="03000509000000000000" pitchFamily="65" charset="-122"/>
              </a:rPr>
              <a:t>酒精溢出，则合金块在酒精中受到的浮力为</a:t>
            </a:r>
            <a:r>
              <a:rPr lang="zh-CN" altLang="en-US" sz="2800" u="sng" dirty="0">
                <a:cs typeface="方正静蕾简体" panose="03000509000000000000" pitchFamily="65" charset="-122"/>
              </a:rPr>
              <a:t>   </a:t>
            </a:r>
            <a:r>
              <a:rPr lang="zh-CN" altLang="en-US" sz="2800" u="sng" dirty="0" smtClean="0">
                <a:cs typeface="方正静蕾简体" panose="03000509000000000000" pitchFamily="65" charset="-122"/>
              </a:rPr>
              <a:t>       </a:t>
            </a:r>
            <a:r>
              <a:rPr lang="en-US" altLang="zh-CN" sz="2800" dirty="0">
                <a:cs typeface="方正静蕾简体" panose="03000509000000000000" pitchFamily="65" charset="-122"/>
              </a:rPr>
              <a:t>N</a:t>
            </a:r>
            <a:r>
              <a:rPr lang="zh-CN" altLang="en-US" sz="2800" dirty="0">
                <a:cs typeface="方正静蕾简体" panose="03000509000000000000" pitchFamily="65" charset="-122"/>
              </a:rPr>
              <a:t>，合金块的密度为</a:t>
            </a:r>
            <a:r>
              <a:rPr lang="en-US" altLang="zh-CN" sz="2800" u="sng" dirty="0">
                <a:cs typeface="方正静蕾简体" panose="03000509000000000000" pitchFamily="65" charset="-122"/>
              </a:rPr>
              <a:t>     </a:t>
            </a:r>
            <a:r>
              <a:rPr lang="en-US" altLang="zh-CN" sz="2800" u="sng" dirty="0" smtClean="0">
                <a:cs typeface="方正静蕾简体" panose="03000509000000000000" pitchFamily="65" charset="-122"/>
              </a:rPr>
              <a:t>         </a:t>
            </a:r>
            <a:r>
              <a:rPr lang="en-US" altLang="zh-CN" sz="2800" dirty="0">
                <a:cs typeface="方正静蕾简体" panose="03000509000000000000" pitchFamily="65" charset="-122"/>
              </a:rPr>
              <a:t>kg/m</a:t>
            </a:r>
            <a:r>
              <a:rPr lang="en-US" altLang="zh-CN" sz="2800" baseline="30000" dirty="0">
                <a:cs typeface="方正静蕾简体" panose="03000509000000000000" pitchFamily="65" charset="-122"/>
              </a:rPr>
              <a:t>3</a:t>
            </a:r>
            <a:r>
              <a:rPr lang="zh-CN" altLang="en-US" sz="2800" dirty="0">
                <a:cs typeface="方正静蕾简体" panose="03000509000000000000" pitchFamily="65" charset="-122"/>
              </a:rPr>
              <a:t>。</a:t>
            </a:r>
            <a:r>
              <a:rPr lang="en-US" altLang="zh-CN" sz="2800" dirty="0">
                <a:cs typeface="方正静蕾简体" panose="03000509000000000000" pitchFamily="65" charset="-122"/>
              </a:rPr>
              <a:t>(</a:t>
            </a:r>
            <a:r>
              <a:rPr lang="en-US" altLang="zh-CN" sz="2800" i="1" dirty="0">
                <a:cs typeface="方正静蕾简体" panose="03000509000000000000" pitchFamily="65" charset="-122"/>
              </a:rPr>
              <a:t>ρ</a:t>
            </a:r>
            <a:r>
              <a:rPr lang="zh-CN" altLang="en-US" sz="2800" baseline="-25000" dirty="0">
                <a:cs typeface="方正静蕾简体" panose="03000509000000000000" pitchFamily="65" charset="-122"/>
              </a:rPr>
              <a:t>酒精</a:t>
            </a:r>
            <a:r>
              <a:rPr lang="zh-CN" altLang="en-US" sz="2800" dirty="0">
                <a:cs typeface="方正静蕾简体" panose="03000509000000000000" pitchFamily="65" charset="-122"/>
              </a:rPr>
              <a:t>＝</a:t>
            </a:r>
            <a:r>
              <a:rPr lang="en-US" altLang="zh-CN" sz="2800" dirty="0">
                <a:cs typeface="方正静蕾简体" panose="03000509000000000000" pitchFamily="65" charset="-122"/>
              </a:rPr>
              <a:t>0.8×10</a:t>
            </a:r>
            <a:r>
              <a:rPr lang="en-US" altLang="zh-CN" sz="2800" baseline="30000" dirty="0">
                <a:cs typeface="方正静蕾简体" panose="03000509000000000000" pitchFamily="65" charset="-122"/>
              </a:rPr>
              <a:t>3</a:t>
            </a:r>
            <a:r>
              <a:rPr lang="en-US" altLang="zh-CN" sz="2800" dirty="0">
                <a:cs typeface="方正静蕾简体" panose="03000509000000000000" pitchFamily="65" charset="-122"/>
              </a:rPr>
              <a:t> kg/m</a:t>
            </a:r>
            <a:r>
              <a:rPr lang="en-US" altLang="zh-CN" sz="2800" baseline="30000" dirty="0">
                <a:cs typeface="方正静蕾简体" panose="03000509000000000000" pitchFamily="65" charset="-122"/>
              </a:rPr>
              <a:t>3</a:t>
            </a:r>
            <a:r>
              <a:rPr lang="zh-CN" altLang="en-US" sz="2800" dirty="0">
                <a:cs typeface="方正静蕾简体" panose="03000509000000000000" pitchFamily="65" charset="-122"/>
              </a:rPr>
              <a:t>，</a:t>
            </a:r>
            <a:r>
              <a:rPr lang="en-US" altLang="zh-CN" sz="2800" dirty="0">
                <a:cs typeface="方正静蕾简体" panose="03000509000000000000" pitchFamily="65" charset="-122"/>
              </a:rPr>
              <a:t>g</a:t>
            </a:r>
            <a:r>
              <a:rPr lang="zh-CN" altLang="en-US" sz="2800" dirty="0">
                <a:cs typeface="方正静蕾简体" panose="03000509000000000000" pitchFamily="65" charset="-122"/>
              </a:rPr>
              <a:t>＝</a:t>
            </a:r>
            <a:r>
              <a:rPr lang="en-US" altLang="zh-CN" sz="2800" dirty="0">
                <a:cs typeface="方正静蕾简体" panose="03000509000000000000" pitchFamily="65" charset="-122"/>
              </a:rPr>
              <a:t>10 N/kg</a:t>
            </a:r>
            <a:r>
              <a:rPr lang="en-US" altLang="zh-CN" sz="2800" dirty="0" smtClean="0">
                <a:cs typeface="方正静蕾简体" panose="03000509000000000000" pitchFamily="65" charset="-122"/>
              </a:rPr>
              <a:t>)</a:t>
            </a:r>
            <a:endParaRPr lang="en-US" altLang="zh-CN" sz="2800" dirty="0">
              <a:cs typeface="方正静蕾简体" panose="03000509000000000000" pitchFamily="65" charset="-122"/>
            </a:endParaRPr>
          </a:p>
          <a:p>
            <a:pPr fontAlgn="auto">
              <a:lnSpc>
                <a:spcPts val="3860"/>
              </a:lnSpc>
            </a:pPr>
            <a:endParaRPr lang="zh-CN" altLang="en-US" sz="2800" dirty="0">
              <a:cs typeface="方正静蕾简体" panose="03000509000000000000" pitchFamily="65" charset="-122"/>
            </a:endParaRPr>
          </a:p>
        </p:txBody>
      </p:sp>
      <p:sp>
        <p:nvSpPr>
          <p:cNvPr id="9" name="矩形 8"/>
          <p:cNvSpPr/>
          <p:nvPr/>
        </p:nvSpPr>
        <p:spPr>
          <a:xfrm>
            <a:off x="3518621" y="2445357"/>
            <a:ext cx="663964"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5:2</a:t>
            </a:r>
            <a:endParaRPr lang="zh-CN" altLang="en-US" sz="2800" b="1" dirty="0">
              <a:solidFill>
                <a:srgbClr val="FF0000"/>
              </a:solidFill>
              <a:ea typeface="楷体" panose="02010609060101010101" pitchFamily="49" charset="-122"/>
              <a:sym typeface="+mn-ea"/>
            </a:endParaRPr>
          </a:p>
        </p:txBody>
      </p:sp>
      <p:sp>
        <p:nvSpPr>
          <p:cNvPr id="10" name="矩形 9"/>
          <p:cNvSpPr/>
          <p:nvPr/>
        </p:nvSpPr>
        <p:spPr>
          <a:xfrm>
            <a:off x="996647" y="2932053"/>
            <a:ext cx="663964" cy="523220"/>
          </a:xfrm>
          <a:prstGeom prst="rect">
            <a:avLst/>
          </a:prstGeom>
        </p:spPr>
        <p:txBody>
          <a:bodyPr wrap="none">
            <a:spAutoFit/>
          </a:bodyPr>
          <a:lstStyle/>
          <a:p>
            <a:pPr algn="l"/>
            <a:r>
              <a:rPr lang="en-US" altLang="zh-CN" sz="2800" b="1" dirty="0" smtClean="0">
                <a:solidFill>
                  <a:srgbClr val="FF0000"/>
                </a:solidFill>
                <a:ea typeface="楷体" panose="02010609060101010101" pitchFamily="49" charset="-122"/>
                <a:sym typeface="+mn-ea"/>
              </a:rPr>
              <a:t>5:8</a:t>
            </a:r>
            <a:endParaRPr lang="zh-CN" altLang="en-US" sz="2800" b="1" dirty="0">
              <a:solidFill>
                <a:srgbClr val="FF0000"/>
              </a:solidFill>
              <a:ea typeface="楷体" panose="02010609060101010101" pitchFamily="49" charset="-122"/>
              <a:sym typeface="+mn-ea"/>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矩形 10"/>
          <p:cNvSpPr/>
          <p:nvPr/>
        </p:nvSpPr>
        <p:spPr>
          <a:xfrm>
            <a:off x="7201477" y="4871855"/>
            <a:ext cx="813043" cy="523220"/>
          </a:xfrm>
          <a:prstGeom prst="rect">
            <a:avLst/>
          </a:prstGeom>
        </p:spPr>
        <p:txBody>
          <a:bodyPr wrap="none">
            <a:spAutoFit/>
          </a:bodyPr>
          <a:lstStyle/>
          <a:p>
            <a:r>
              <a:rPr lang="en-US" altLang="zh-CN" sz="2800" b="1" dirty="0">
                <a:solidFill>
                  <a:srgbClr val="FF0000"/>
                </a:solidFill>
                <a:ea typeface="楷体" panose="02010609060101010101" pitchFamily="49" charset="-122"/>
                <a:sym typeface="+mn-ea"/>
              </a:rPr>
              <a:t>0.64</a:t>
            </a:r>
            <a:endParaRPr lang="zh-CN" altLang="en-US" sz="2800" b="1" dirty="0">
              <a:solidFill>
                <a:srgbClr val="FF0000"/>
              </a:solidFill>
              <a:ea typeface="楷体" panose="02010609060101010101" pitchFamily="49" charset="-122"/>
              <a:sym typeface="+mn-ea"/>
            </a:endParaRPr>
          </a:p>
        </p:txBody>
      </p:sp>
      <p:sp>
        <p:nvSpPr>
          <p:cNvPr id="13" name="矩形 12"/>
          <p:cNvSpPr/>
          <p:nvPr/>
        </p:nvSpPr>
        <p:spPr>
          <a:xfrm>
            <a:off x="2870986" y="5395075"/>
            <a:ext cx="1473480" cy="523220"/>
          </a:xfrm>
          <a:prstGeom prst="rect">
            <a:avLst/>
          </a:prstGeom>
        </p:spPr>
        <p:txBody>
          <a:bodyPr wrap="none">
            <a:spAutoFit/>
          </a:bodyPr>
          <a:lstStyle/>
          <a:p>
            <a:r>
              <a:rPr lang="en-US" altLang="zh-CN" sz="2800" b="1" dirty="0">
                <a:solidFill>
                  <a:srgbClr val="FF0000"/>
                </a:solidFill>
                <a:ea typeface="楷体" panose="02010609060101010101" pitchFamily="49" charset="-122"/>
                <a:sym typeface="+mn-ea"/>
              </a:rPr>
              <a:t>0.9×10</a:t>
            </a:r>
            <a:r>
              <a:rPr lang="en-US" altLang="zh-CN" sz="2800" b="1" baseline="30000" dirty="0">
                <a:solidFill>
                  <a:srgbClr val="FF0000"/>
                </a:solidFill>
                <a:ea typeface="楷体" panose="02010609060101010101" pitchFamily="49" charset="-122"/>
                <a:sym typeface="+mn-ea"/>
              </a:rPr>
              <a:t>3</a:t>
            </a:r>
            <a:endParaRPr lang="zh-CN" altLang="en-US" sz="2800" b="1" baseline="30000"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963617"/>
            <a:ext cx="8274779" cy="5632311"/>
          </a:xfrm>
          <a:prstGeom prst="rect">
            <a:avLst/>
          </a:prstGeom>
          <a:noFill/>
        </p:spPr>
        <p:txBody>
          <a:bodyPr wrap="square" lIns="0" rIns="0" rtlCol="0">
            <a:spAutoFit/>
          </a:bodyPr>
          <a:lstStyle/>
          <a:p>
            <a:r>
              <a:rPr lang="en-US" altLang="zh-CN" sz="2400" dirty="0"/>
              <a:t>7</a:t>
            </a:r>
            <a:r>
              <a:rPr lang="zh-CN" altLang="zh-CN" sz="2400" dirty="0"/>
              <a:t>．</a:t>
            </a:r>
            <a:r>
              <a:rPr lang="en-US" altLang="zh-CN" sz="2400" dirty="0"/>
              <a:t>(2019·</a:t>
            </a:r>
            <a:r>
              <a:rPr lang="zh-CN" altLang="zh-CN" sz="2400" dirty="0"/>
              <a:t>哈尔滨市</a:t>
            </a:r>
            <a:r>
              <a:rPr lang="en-US" altLang="zh-CN" sz="2400" dirty="0"/>
              <a:t>)</a:t>
            </a:r>
            <a:r>
              <a:rPr lang="zh-CN" altLang="zh-CN" sz="2400" dirty="0"/>
              <a:t>如图</a:t>
            </a:r>
            <a:r>
              <a:rPr lang="en-US" altLang="zh-CN" sz="2400" dirty="0"/>
              <a:t>8</a:t>
            </a:r>
            <a:r>
              <a:rPr lang="zh-CN" altLang="zh-CN" sz="2400" dirty="0"/>
              <a:t>－</a:t>
            </a:r>
            <a:r>
              <a:rPr lang="en-US" altLang="zh-CN" sz="2400" dirty="0"/>
              <a:t>28</a:t>
            </a:r>
            <a:r>
              <a:rPr lang="zh-CN" altLang="zh-CN" sz="2400" dirty="0"/>
              <a:t>所示，先将溢水杯装满水，然后用测力计拉着重为</a:t>
            </a:r>
            <a:r>
              <a:rPr lang="en-US" altLang="zh-CN" sz="2400" dirty="0"/>
              <a:t>4 N</a:t>
            </a:r>
            <a:r>
              <a:rPr lang="zh-CN" altLang="zh-CN" sz="2400" dirty="0"/>
              <a:t>、体积为</a:t>
            </a:r>
            <a:r>
              <a:rPr lang="en-US" altLang="zh-CN" sz="2400" dirty="0"/>
              <a:t>100 cm</a:t>
            </a:r>
            <a:r>
              <a:rPr lang="en-US" altLang="zh-CN" sz="2400" baseline="30000" dirty="0"/>
              <a:t>3</a:t>
            </a:r>
            <a:r>
              <a:rPr lang="zh-CN" altLang="zh-CN" sz="2400" dirty="0"/>
              <a:t>的石块，缓慢浸没在水中，溢出的水全部收集到小空桶中，桶中水重为</a:t>
            </a:r>
            <a:r>
              <a:rPr lang="en-US" altLang="zh-CN" sz="2400" dirty="0"/>
              <a:t>__________N</a:t>
            </a:r>
            <a:r>
              <a:rPr lang="zh-CN" altLang="zh-CN" sz="2400" dirty="0"/>
              <a:t>，石块静止时，测力计示数为</a:t>
            </a:r>
            <a:r>
              <a:rPr lang="en-US" altLang="zh-CN" sz="2400" dirty="0"/>
              <a:t>__________N</a:t>
            </a:r>
            <a:r>
              <a:rPr lang="zh-CN" altLang="zh-CN" sz="2400" dirty="0"/>
              <a:t>。</a:t>
            </a:r>
            <a:r>
              <a:rPr lang="en-US" altLang="zh-CN" sz="2400" dirty="0"/>
              <a:t>(</a:t>
            </a:r>
            <a:r>
              <a:rPr lang="zh-CN" altLang="zh-CN" sz="2400" i="1" dirty="0"/>
              <a:t>ρ</a:t>
            </a:r>
            <a:r>
              <a:rPr lang="zh-CN" altLang="zh-CN" sz="2400" baseline="-25000" dirty="0"/>
              <a:t>水</a:t>
            </a:r>
            <a:r>
              <a:rPr lang="zh-CN" altLang="zh-CN" sz="2400" dirty="0"/>
              <a:t>＝</a:t>
            </a:r>
            <a:r>
              <a:rPr lang="en-US" altLang="zh-CN" sz="2400" dirty="0"/>
              <a:t>1.0×10</a:t>
            </a:r>
            <a:r>
              <a:rPr lang="en-US" altLang="zh-CN" sz="2400" baseline="30000" dirty="0"/>
              <a:t>3</a:t>
            </a:r>
            <a:r>
              <a:rPr lang="en-US" altLang="zh-CN" sz="2400" dirty="0"/>
              <a:t> kg/m</a:t>
            </a:r>
            <a:r>
              <a:rPr lang="en-US" altLang="zh-CN" sz="2400" baseline="30000" dirty="0"/>
              <a:t>3</a:t>
            </a:r>
            <a:r>
              <a:rPr lang="zh-CN" altLang="zh-CN" sz="2400" dirty="0"/>
              <a:t>，</a:t>
            </a:r>
            <a:r>
              <a:rPr lang="en-US" altLang="zh-CN" sz="2400" i="1" dirty="0"/>
              <a:t>g</a:t>
            </a:r>
            <a:r>
              <a:rPr lang="zh-CN" altLang="zh-CN" sz="2400" dirty="0"/>
              <a:t>＝</a:t>
            </a:r>
            <a:r>
              <a:rPr lang="en-US" altLang="zh-CN" sz="2400" dirty="0"/>
              <a:t>10 N/kg</a:t>
            </a:r>
            <a:r>
              <a:rPr lang="en-US" altLang="zh-CN" sz="2400" dirty="0" smtClean="0"/>
              <a:t>)</a:t>
            </a:r>
          </a:p>
          <a:p>
            <a:endParaRPr lang="en-US" altLang="zh-CN" sz="2400" dirty="0" smtClean="0"/>
          </a:p>
          <a:p>
            <a:endParaRPr lang="en-US" altLang="zh-CN" sz="2400" dirty="0"/>
          </a:p>
          <a:p>
            <a:endParaRPr lang="en-US" altLang="zh-CN" sz="2400" dirty="0"/>
          </a:p>
          <a:p>
            <a:endParaRPr lang="en-US" altLang="zh-CN" sz="2400" dirty="0" smtClean="0"/>
          </a:p>
          <a:p>
            <a:endParaRPr lang="en-US" altLang="zh-CN" sz="2400" dirty="0"/>
          </a:p>
          <a:p>
            <a:endParaRPr lang="zh-CN" altLang="zh-CN" sz="2400" dirty="0"/>
          </a:p>
          <a:p>
            <a:r>
              <a:rPr lang="en-US" altLang="zh-CN" sz="2400" dirty="0"/>
              <a:t>8</a:t>
            </a:r>
            <a:r>
              <a:rPr lang="zh-CN" altLang="zh-CN" sz="2400" dirty="0"/>
              <a:t>．</a:t>
            </a:r>
            <a:r>
              <a:rPr lang="en-US" altLang="zh-CN" sz="2400" dirty="0"/>
              <a:t>(2019·</a:t>
            </a:r>
            <a:r>
              <a:rPr lang="zh-CN" altLang="zh-CN" sz="2400" dirty="0"/>
              <a:t>德阳市</a:t>
            </a:r>
            <a:r>
              <a:rPr lang="en-US" altLang="zh-CN" sz="2400" dirty="0"/>
              <a:t>)</a:t>
            </a:r>
            <a:r>
              <a:rPr lang="zh-CN" altLang="zh-CN" sz="2400" dirty="0"/>
              <a:t>在弹簧测力计下挂一个圆柱体</a:t>
            </a:r>
            <a:r>
              <a:rPr lang="en-US" altLang="zh-CN" sz="2400" i="1" dirty="0"/>
              <a:t>M</a:t>
            </a:r>
            <a:r>
              <a:rPr lang="zh-CN" altLang="zh-CN" sz="2400" dirty="0"/>
              <a:t>，让</a:t>
            </a:r>
            <a:r>
              <a:rPr lang="en-US" altLang="zh-CN" sz="2400" i="1" dirty="0"/>
              <a:t>M</a:t>
            </a:r>
            <a:r>
              <a:rPr lang="zh-CN" altLang="zh-CN" sz="2400" dirty="0"/>
              <a:t>从盛有水的容器上方逐渐竖直浸入水中，弹簧测力计的示数随圆柱体下表面在水中深度的变化关系如图</a:t>
            </a:r>
            <a:r>
              <a:rPr lang="en-US" altLang="zh-CN" sz="2400" dirty="0"/>
              <a:t>8</a:t>
            </a:r>
            <a:r>
              <a:rPr lang="zh-CN" altLang="zh-CN" sz="2400" dirty="0"/>
              <a:t>－</a:t>
            </a:r>
            <a:r>
              <a:rPr lang="en-US" altLang="zh-CN" sz="2400" dirty="0"/>
              <a:t>29</a:t>
            </a:r>
            <a:r>
              <a:rPr lang="zh-CN" altLang="zh-CN" sz="2400" dirty="0"/>
              <a:t>所示，则圆柱体</a:t>
            </a:r>
            <a:r>
              <a:rPr lang="en-US" altLang="zh-CN" sz="2400" i="1" dirty="0"/>
              <a:t>M</a:t>
            </a:r>
            <a:r>
              <a:rPr lang="zh-CN" altLang="zh-CN" sz="2400" dirty="0"/>
              <a:t>的底面积为</a:t>
            </a:r>
            <a:r>
              <a:rPr lang="en-US" altLang="zh-CN" sz="2400" dirty="0"/>
              <a:t>__________m</a:t>
            </a:r>
            <a:r>
              <a:rPr lang="en-US" altLang="zh-CN" sz="2400" baseline="30000" dirty="0"/>
              <a:t>2</a:t>
            </a:r>
            <a:r>
              <a:rPr lang="zh-CN" altLang="zh-CN" sz="2400" dirty="0"/>
              <a:t>。</a:t>
            </a:r>
            <a:endParaRPr lang="zh-CN" altLang="en-US" sz="2400" dirty="0">
              <a:latin typeface="宋体" panose="02010600030101010101" pitchFamily="2" charset="-122"/>
              <a:cs typeface="方正静蕾简体" panose="03000509000000000000" pitchFamily="65" charset="-122"/>
            </a:endParaRPr>
          </a:p>
        </p:txBody>
      </p:sp>
      <p:sp>
        <p:nvSpPr>
          <p:cNvPr id="9" name="矩形 8"/>
          <p:cNvSpPr/>
          <p:nvPr/>
        </p:nvSpPr>
        <p:spPr>
          <a:xfrm>
            <a:off x="7546532" y="1662829"/>
            <a:ext cx="364202"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1</a:t>
            </a:r>
            <a:endParaRPr lang="zh-CN" altLang="en-US" sz="2800" b="1" dirty="0">
              <a:solidFill>
                <a:srgbClr val="FF0000"/>
              </a:solidFill>
              <a:ea typeface="楷体" panose="02010609060101010101" pitchFamily="49" charset="-122"/>
              <a:sym typeface="+mn-ea"/>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2170008" y="2952630"/>
            <a:ext cx="4204913" cy="1967233"/>
          </a:xfrm>
          <a:prstGeom prst="rect">
            <a:avLst/>
          </a:prstGeom>
        </p:spPr>
      </p:pic>
      <p:sp>
        <p:nvSpPr>
          <p:cNvPr id="11" name="矩形 10"/>
          <p:cNvSpPr/>
          <p:nvPr/>
        </p:nvSpPr>
        <p:spPr>
          <a:xfrm>
            <a:off x="4765951" y="2005279"/>
            <a:ext cx="364202" cy="523220"/>
          </a:xfrm>
          <a:prstGeom prst="rect">
            <a:avLst/>
          </a:prstGeom>
        </p:spPr>
        <p:txBody>
          <a:bodyPr wrap="none">
            <a:spAutoFit/>
          </a:bodyPr>
          <a:lstStyle/>
          <a:p>
            <a:r>
              <a:rPr lang="en-US" altLang="zh-CN" sz="2800" b="1" dirty="0">
                <a:solidFill>
                  <a:srgbClr val="FF0000"/>
                </a:solidFill>
                <a:ea typeface="楷体" panose="02010609060101010101" pitchFamily="49" charset="-122"/>
                <a:sym typeface="+mn-ea"/>
              </a:rPr>
              <a:t>3</a:t>
            </a:r>
            <a:endParaRPr lang="zh-CN" altLang="en-US" sz="2800" b="1" dirty="0">
              <a:solidFill>
                <a:srgbClr val="FF0000"/>
              </a:solidFill>
              <a:ea typeface="楷体" panose="02010609060101010101" pitchFamily="49" charset="-122"/>
              <a:sym typeface="+mn-ea"/>
            </a:endParaRPr>
          </a:p>
        </p:txBody>
      </p:sp>
      <p:sp>
        <p:nvSpPr>
          <p:cNvPr id="13" name="矩形 12"/>
          <p:cNvSpPr/>
          <p:nvPr/>
        </p:nvSpPr>
        <p:spPr>
          <a:xfrm>
            <a:off x="2040003" y="6046830"/>
            <a:ext cx="1553630"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2.4×10</a:t>
            </a:r>
            <a:r>
              <a:rPr lang="en-US" altLang="zh-CN" sz="2800" b="1" baseline="30000" dirty="0" smtClean="0">
                <a:solidFill>
                  <a:srgbClr val="FF0000"/>
                </a:solidFill>
                <a:ea typeface="楷体" panose="02010609060101010101" pitchFamily="49" charset="-122"/>
                <a:sym typeface="+mn-ea"/>
              </a:rPr>
              <a:t>-3</a:t>
            </a:r>
            <a:endParaRPr lang="zh-CN" altLang="en-US" sz="2800" b="1"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963617"/>
            <a:ext cx="8274779" cy="3108543"/>
          </a:xfrm>
          <a:prstGeom prst="rect">
            <a:avLst/>
          </a:prstGeom>
          <a:noFill/>
        </p:spPr>
        <p:txBody>
          <a:bodyPr wrap="square" lIns="0" rIns="0" rtlCol="0">
            <a:spAutoFit/>
          </a:bodyPr>
          <a:lstStyle/>
          <a:p>
            <a:r>
              <a:rPr lang="en-US" altLang="zh-CN" sz="2800" dirty="0"/>
              <a:t>9</a:t>
            </a:r>
            <a:r>
              <a:rPr lang="zh-CN" altLang="zh-CN" sz="2800" dirty="0"/>
              <a:t>．</a:t>
            </a:r>
            <a:r>
              <a:rPr lang="en-US" altLang="zh-CN" sz="2800" dirty="0"/>
              <a:t>(2019·</a:t>
            </a:r>
            <a:r>
              <a:rPr lang="zh-CN" altLang="zh-CN" sz="2800" dirty="0"/>
              <a:t>德阳市</a:t>
            </a:r>
            <a:r>
              <a:rPr lang="en-US" altLang="zh-CN" sz="2800" dirty="0"/>
              <a:t>)</a:t>
            </a:r>
            <a:r>
              <a:rPr lang="zh-CN" altLang="zh-CN" sz="2800" dirty="0"/>
              <a:t>如图</a:t>
            </a:r>
            <a:r>
              <a:rPr lang="en-US" altLang="zh-CN" sz="2800" dirty="0"/>
              <a:t>8</a:t>
            </a:r>
            <a:r>
              <a:rPr lang="zh-CN" altLang="zh-CN" sz="2800" dirty="0"/>
              <a:t>－</a:t>
            </a:r>
            <a:r>
              <a:rPr lang="en-US" altLang="zh-CN" sz="2800" dirty="0"/>
              <a:t>30</a:t>
            </a:r>
            <a:r>
              <a:rPr lang="zh-CN" altLang="zh-CN" sz="2800" dirty="0"/>
              <a:t>所示，有一圆柱形容器，放在水平桌面上。现将一体积为</a:t>
            </a:r>
            <a:r>
              <a:rPr lang="en-US" altLang="zh-CN" sz="2800" dirty="0"/>
              <a:t>2×10</a:t>
            </a:r>
            <a:r>
              <a:rPr lang="zh-CN" altLang="zh-CN" sz="2800" baseline="30000" dirty="0"/>
              <a:t>－</a:t>
            </a:r>
            <a:r>
              <a:rPr lang="en-US" altLang="zh-CN" sz="2800" baseline="30000" dirty="0"/>
              <a:t>4</a:t>
            </a:r>
            <a:r>
              <a:rPr lang="en-US" altLang="zh-CN" sz="2800" dirty="0"/>
              <a:t> m</a:t>
            </a:r>
            <a:r>
              <a:rPr lang="en-US" altLang="zh-CN" sz="2800" baseline="30000" dirty="0"/>
              <a:t>3</a:t>
            </a:r>
            <a:r>
              <a:rPr lang="zh-CN" altLang="zh-CN" sz="2800" dirty="0"/>
              <a:t>，质量为</a:t>
            </a:r>
            <a:r>
              <a:rPr lang="en-US" altLang="zh-CN" sz="2800" dirty="0"/>
              <a:t>0.54 kg</a:t>
            </a:r>
            <a:r>
              <a:rPr lang="zh-CN" altLang="zh-CN" sz="2800" dirty="0"/>
              <a:t>的矩形金属块放在容器底部，再向容器中加入水至</a:t>
            </a:r>
            <a:r>
              <a:rPr lang="en-US" altLang="zh-CN" sz="2800" dirty="0"/>
              <a:t>14 cm</a:t>
            </a:r>
            <a:r>
              <a:rPr lang="zh-CN" altLang="zh-CN" sz="2800" dirty="0"/>
              <a:t>深时，水对容器底的压强是</a:t>
            </a:r>
            <a:r>
              <a:rPr lang="en-US" altLang="zh-CN" sz="2800" dirty="0"/>
              <a:t>__________Pa</a:t>
            </a:r>
            <a:r>
              <a:rPr lang="zh-CN" altLang="zh-CN" sz="2800" dirty="0"/>
              <a:t>，金属块对容器底部的压力是</a:t>
            </a:r>
            <a:r>
              <a:rPr lang="en-US" altLang="zh-CN" sz="2800" dirty="0"/>
              <a:t>__________N</a:t>
            </a:r>
            <a:r>
              <a:rPr lang="zh-CN" altLang="zh-CN" sz="2800" dirty="0"/>
              <a:t>。</a:t>
            </a:r>
            <a:r>
              <a:rPr lang="en-US" altLang="zh-CN" sz="2800" dirty="0"/>
              <a:t>(</a:t>
            </a:r>
            <a:r>
              <a:rPr lang="zh-CN" altLang="zh-CN" sz="2800" dirty="0"/>
              <a:t>金属块与容器底部不是紧密接触；</a:t>
            </a:r>
            <a:r>
              <a:rPr lang="zh-CN" altLang="zh-CN" sz="2800" i="1" dirty="0"/>
              <a:t>ρ</a:t>
            </a:r>
            <a:r>
              <a:rPr lang="zh-CN" altLang="zh-CN" sz="2800" baseline="-25000" dirty="0"/>
              <a:t>水</a:t>
            </a:r>
            <a:r>
              <a:rPr lang="zh-CN" altLang="zh-CN" sz="2800" dirty="0"/>
              <a:t>＝</a:t>
            </a:r>
            <a:r>
              <a:rPr lang="en-US" altLang="zh-CN" sz="2800" dirty="0"/>
              <a:t>1.0</a:t>
            </a:r>
            <a:r>
              <a:rPr lang="zh-CN" altLang="zh-CN" sz="2800" dirty="0"/>
              <a:t>×</a:t>
            </a:r>
            <a:r>
              <a:rPr lang="en-US" altLang="zh-CN" sz="2800" dirty="0"/>
              <a:t>10</a:t>
            </a:r>
            <a:r>
              <a:rPr lang="en-US" altLang="zh-CN" sz="2800" baseline="30000" dirty="0"/>
              <a:t>3</a:t>
            </a:r>
            <a:r>
              <a:rPr lang="en-US" altLang="zh-CN" sz="2800" dirty="0"/>
              <a:t> kg/m</a:t>
            </a:r>
            <a:r>
              <a:rPr lang="en-US" altLang="zh-CN" sz="2800" baseline="30000" dirty="0"/>
              <a:t>3</a:t>
            </a:r>
            <a:r>
              <a:rPr lang="zh-CN" altLang="zh-CN" sz="2800" dirty="0"/>
              <a:t>，</a:t>
            </a:r>
            <a:r>
              <a:rPr lang="en-US" altLang="zh-CN" sz="2800" i="1" dirty="0"/>
              <a:t>g</a:t>
            </a:r>
            <a:r>
              <a:rPr lang="zh-CN" altLang="zh-CN" sz="2800" dirty="0"/>
              <a:t>＝</a:t>
            </a:r>
            <a:r>
              <a:rPr lang="en-US" altLang="zh-CN" sz="2800" dirty="0"/>
              <a:t>10 N/kg)</a:t>
            </a:r>
            <a:r>
              <a:rPr lang="zh-CN" altLang="zh-CN" sz="2800" dirty="0"/>
              <a:t>。</a:t>
            </a:r>
          </a:p>
        </p:txBody>
      </p:sp>
      <p:sp>
        <p:nvSpPr>
          <p:cNvPr id="9" name="矩形 8"/>
          <p:cNvSpPr/>
          <p:nvPr/>
        </p:nvSpPr>
        <p:spPr>
          <a:xfrm>
            <a:off x="6537242" y="2256278"/>
            <a:ext cx="1473480"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1.4×10</a:t>
            </a:r>
            <a:r>
              <a:rPr lang="en-US" altLang="zh-CN" sz="2800" b="1" baseline="30000" dirty="0" smtClean="0">
                <a:solidFill>
                  <a:srgbClr val="FF0000"/>
                </a:solidFill>
                <a:ea typeface="楷体" panose="02010609060101010101" pitchFamily="49" charset="-122"/>
                <a:sym typeface="+mn-ea"/>
              </a:rPr>
              <a:t>3</a:t>
            </a:r>
            <a:endParaRPr lang="zh-CN" altLang="en-US" sz="2800" b="1" dirty="0">
              <a:solidFill>
                <a:srgbClr val="FF0000"/>
              </a:solidFill>
              <a:ea typeface="楷体" panose="02010609060101010101" pitchFamily="49" charset="-122"/>
              <a:sym typeface="+mn-ea"/>
            </a:endParaRPr>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3008969" y="3761116"/>
            <a:ext cx="3310037" cy="2883917"/>
          </a:xfrm>
          <a:prstGeom prst="rect">
            <a:avLst/>
          </a:prstGeom>
        </p:spPr>
      </p:pic>
      <p:sp>
        <p:nvSpPr>
          <p:cNvPr id="18" name="矩形 17"/>
          <p:cNvSpPr/>
          <p:nvPr/>
        </p:nvSpPr>
        <p:spPr>
          <a:xfrm>
            <a:off x="5266283" y="2658844"/>
            <a:ext cx="633507"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3.4</a:t>
            </a:r>
            <a:endParaRPr lang="zh-CN" altLang="en-US" sz="2800" b="1"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963617"/>
            <a:ext cx="8274779" cy="3970318"/>
          </a:xfrm>
          <a:prstGeom prst="rect">
            <a:avLst/>
          </a:prstGeom>
          <a:noFill/>
        </p:spPr>
        <p:txBody>
          <a:bodyPr wrap="square" lIns="0" rIns="0" rtlCol="0">
            <a:spAutoFit/>
          </a:bodyPr>
          <a:lstStyle/>
          <a:p>
            <a:r>
              <a:rPr lang="en-US" altLang="zh-CN" sz="2800" dirty="0"/>
              <a:t>10</a:t>
            </a:r>
            <a:r>
              <a:rPr lang="zh-CN" altLang="zh-CN" sz="2800" dirty="0"/>
              <a:t>．</a:t>
            </a:r>
            <a:r>
              <a:rPr lang="en-US" altLang="zh-CN" sz="2800" dirty="0"/>
              <a:t>(2018·</a:t>
            </a:r>
            <a:r>
              <a:rPr lang="zh-CN" altLang="zh-CN" sz="2800" dirty="0"/>
              <a:t>易杰原创</a:t>
            </a:r>
            <a:r>
              <a:rPr lang="en-US" altLang="zh-CN" sz="2800" dirty="0"/>
              <a:t>)2018</a:t>
            </a:r>
            <a:r>
              <a:rPr lang="zh-CN" altLang="zh-CN" sz="2800" dirty="0"/>
              <a:t>年</a:t>
            </a:r>
            <a:r>
              <a:rPr lang="en-US" altLang="zh-CN" sz="2800" dirty="0"/>
              <a:t>4</a:t>
            </a:r>
            <a:r>
              <a:rPr lang="zh-CN" altLang="zh-CN" sz="2800" dirty="0"/>
              <a:t>月</a:t>
            </a:r>
            <a:r>
              <a:rPr lang="en-US" altLang="zh-CN" sz="2800" dirty="0"/>
              <a:t>20</a:t>
            </a:r>
            <a:r>
              <a:rPr lang="zh-CN" altLang="zh-CN" sz="2800" dirty="0"/>
              <a:t>日凌晨，“潜龙三号</a:t>
            </a:r>
            <a:r>
              <a:rPr lang="en-US" altLang="zh-CN" sz="2800" dirty="0">
                <a:latin typeface="+mn-ea"/>
              </a:rPr>
              <a:t>”</a:t>
            </a:r>
            <a:r>
              <a:rPr lang="zh-CN" altLang="zh-CN" sz="2800" dirty="0">
                <a:latin typeface="+mn-ea"/>
              </a:rPr>
              <a:t>在</a:t>
            </a:r>
            <a:r>
              <a:rPr lang="zh-CN" altLang="zh-CN" sz="2800" dirty="0"/>
              <a:t>南海进行第一次下潜</a:t>
            </a:r>
            <a:r>
              <a:rPr lang="en-US" altLang="zh-CN" sz="2800" dirty="0"/>
              <a:t>(</a:t>
            </a:r>
            <a:r>
              <a:rPr lang="zh-CN" altLang="zh-CN" sz="2800" dirty="0"/>
              <a:t>如图</a:t>
            </a:r>
            <a:r>
              <a:rPr lang="en-US" altLang="zh-CN" sz="2800" dirty="0"/>
              <a:t>8</a:t>
            </a:r>
            <a:r>
              <a:rPr lang="zh-CN" altLang="zh-CN" sz="2800" dirty="0"/>
              <a:t>－</a:t>
            </a:r>
            <a:r>
              <a:rPr lang="en-US" altLang="zh-CN" sz="2800" dirty="0"/>
              <a:t>31</a:t>
            </a:r>
            <a:r>
              <a:rPr lang="zh-CN" altLang="zh-CN" sz="2800" dirty="0"/>
              <a:t>所示</a:t>
            </a:r>
            <a:r>
              <a:rPr lang="en-US" altLang="zh-CN" sz="2800" dirty="0"/>
              <a:t>)</a:t>
            </a:r>
            <a:r>
              <a:rPr lang="zh-CN" altLang="zh-CN" sz="2800" dirty="0"/>
              <a:t>，下潜深度为海平面以下</a:t>
            </a:r>
            <a:r>
              <a:rPr lang="en-US" altLang="zh-CN" sz="2800" dirty="0"/>
              <a:t>3 900</a:t>
            </a:r>
            <a:r>
              <a:rPr lang="zh-CN" altLang="zh-CN" sz="2800" dirty="0"/>
              <a:t>米，潜水艇在上浮过程但未露出水面时所受的浮力</a:t>
            </a:r>
            <a:r>
              <a:rPr lang="en-US" altLang="zh-CN" sz="2800" dirty="0"/>
              <a:t>________(</a:t>
            </a:r>
            <a:r>
              <a:rPr lang="zh-CN" altLang="zh-CN" sz="2800" dirty="0"/>
              <a:t>选填</a:t>
            </a:r>
            <a:r>
              <a:rPr lang="en-US" altLang="zh-CN" sz="2800" dirty="0">
                <a:latin typeface="+mn-ea"/>
              </a:rPr>
              <a:t>“</a:t>
            </a:r>
            <a:r>
              <a:rPr lang="zh-CN" altLang="zh-CN" sz="2800" dirty="0">
                <a:latin typeface="+mn-ea"/>
              </a:rPr>
              <a:t>变大</a:t>
            </a:r>
            <a:r>
              <a:rPr lang="en-US" altLang="zh-CN" sz="2800" dirty="0">
                <a:latin typeface="+mn-ea"/>
              </a:rPr>
              <a:t>”“</a:t>
            </a:r>
            <a:r>
              <a:rPr lang="zh-CN" altLang="zh-CN" sz="2800" dirty="0">
                <a:latin typeface="+mn-ea"/>
              </a:rPr>
              <a:t>变小</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不变</a:t>
            </a:r>
            <a:r>
              <a:rPr lang="en-US" altLang="zh-CN" sz="2800" dirty="0">
                <a:latin typeface="+mn-ea"/>
              </a:rPr>
              <a:t>”</a:t>
            </a:r>
            <a:r>
              <a:rPr lang="en-US" altLang="zh-CN" sz="2800" dirty="0"/>
              <a:t>)</a:t>
            </a:r>
            <a:r>
              <a:rPr lang="zh-CN" altLang="zh-CN" sz="2800" dirty="0"/>
              <a:t>，当潜水艇上浮到深度为</a:t>
            </a:r>
            <a:r>
              <a:rPr lang="en-US" altLang="zh-CN" sz="2800" dirty="0"/>
              <a:t>2 000</a:t>
            </a:r>
            <a:r>
              <a:rPr lang="zh-CN" altLang="zh-CN" sz="2800" dirty="0"/>
              <a:t>米处时受到海水的压强为</a:t>
            </a:r>
            <a:r>
              <a:rPr lang="en-US" altLang="zh-CN" sz="2800" dirty="0"/>
              <a:t>__________</a:t>
            </a:r>
            <a:r>
              <a:rPr lang="zh-CN" altLang="zh-CN" sz="2800" dirty="0"/>
              <a:t>。潜水艇露出水面静止时，排开水的体积为</a:t>
            </a:r>
            <a:r>
              <a:rPr lang="en-US" altLang="zh-CN" sz="2800" dirty="0"/>
              <a:t>200 m</a:t>
            </a:r>
            <a:r>
              <a:rPr lang="en-US" altLang="zh-CN" sz="2800" baseline="30000" dirty="0"/>
              <a:t>3</a:t>
            </a:r>
            <a:r>
              <a:rPr lang="zh-CN" altLang="zh-CN" sz="2800" dirty="0"/>
              <a:t>，则潜水艇受到的浮力为</a:t>
            </a:r>
            <a:r>
              <a:rPr lang="en-US" altLang="zh-CN" sz="2800" dirty="0"/>
              <a:t>__________N</a:t>
            </a:r>
            <a:r>
              <a:rPr lang="zh-CN" altLang="zh-CN" sz="2800" dirty="0"/>
              <a:t>。</a:t>
            </a:r>
            <a:r>
              <a:rPr lang="en-US" altLang="zh-CN" sz="2800" dirty="0"/>
              <a:t>(</a:t>
            </a:r>
            <a:r>
              <a:rPr lang="zh-CN" altLang="zh-CN" sz="2800" dirty="0"/>
              <a:t>海水密度</a:t>
            </a:r>
            <a:r>
              <a:rPr lang="zh-CN" altLang="zh-CN" sz="2800" i="1" dirty="0"/>
              <a:t>ρ</a:t>
            </a:r>
            <a:r>
              <a:rPr lang="zh-CN" altLang="zh-CN" sz="2800" baseline="-25000" dirty="0"/>
              <a:t>海水</a:t>
            </a:r>
            <a:r>
              <a:rPr lang="zh-CN" altLang="zh-CN" sz="2800" dirty="0" smtClean="0"/>
              <a:t>＝</a:t>
            </a:r>
            <a:endParaRPr lang="en-US" altLang="zh-CN" sz="2800" dirty="0" smtClean="0"/>
          </a:p>
          <a:p>
            <a:r>
              <a:rPr lang="en-US" altLang="zh-CN" sz="2800" dirty="0" smtClean="0"/>
              <a:t>1.01×10</a:t>
            </a:r>
            <a:r>
              <a:rPr lang="en-US" altLang="zh-CN" sz="2800" baseline="30000" dirty="0" smtClean="0"/>
              <a:t>3</a:t>
            </a:r>
            <a:r>
              <a:rPr lang="en-US" altLang="zh-CN" sz="2800" dirty="0" smtClean="0"/>
              <a:t> </a:t>
            </a:r>
            <a:r>
              <a:rPr lang="en-US" altLang="zh-CN" sz="2800" dirty="0"/>
              <a:t>kg/m</a:t>
            </a:r>
            <a:r>
              <a:rPr lang="en-US" altLang="zh-CN" sz="2800" baseline="30000" dirty="0"/>
              <a:t>3</a:t>
            </a:r>
            <a:r>
              <a:rPr lang="zh-CN" altLang="zh-CN" sz="2800" dirty="0"/>
              <a:t>，</a:t>
            </a:r>
            <a:r>
              <a:rPr lang="en-US" altLang="zh-CN" sz="2800" i="1" dirty="0"/>
              <a:t>g</a:t>
            </a:r>
            <a:r>
              <a:rPr lang="zh-CN" altLang="zh-CN" sz="2800" dirty="0"/>
              <a:t>＝</a:t>
            </a:r>
            <a:r>
              <a:rPr lang="en-US" altLang="zh-CN" sz="2800" dirty="0"/>
              <a:t>10 N/kg)</a:t>
            </a:r>
            <a:endParaRPr lang="zh-CN" altLang="zh-CN" sz="2800" dirty="0"/>
          </a:p>
        </p:txBody>
      </p:sp>
      <p:grpSp>
        <p:nvGrpSpPr>
          <p:cNvPr id="12" name="组合 11"/>
          <p:cNvGrpSpPr/>
          <p:nvPr/>
        </p:nvGrpSpPr>
        <p:grpSpPr>
          <a:xfrm>
            <a:off x="474943" y="0"/>
            <a:ext cx="8274780" cy="768350"/>
            <a:chOff x="431463" y="178382"/>
            <a:chExt cx="8274780" cy="768350"/>
          </a:xfrm>
        </p:grpSpPr>
        <p:cxnSp>
          <p:nvCxnSpPr>
            <p:cNvPr id="14" name="直接连接符 13"/>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7232" y="178382"/>
              <a:ext cx="5519387" cy="768350"/>
              <a:chOff x="457232" y="178382"/>
              <a:chExt cx="5519387" cy="768350"/>
            </a:xfrm>
          </p:grpSpPr>
          <p:sp>
            <p:nvSpPr>
              <p:cNvPr id="16"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7" name="矩形 16"/>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8" name="矩形 17"/>
          <p:cNvSpPr/>
          <p:nvPr/>
        </p:nvSpPr>
        <p:spPr>
          <a:xfrm>
            <a:off x="3479046" y="2270655"/>
            <a:ext cx="906017" cy="523220"/>
          </a:xfrm>
          <a:prstGeom prst="rect">
            <a:avLst/>
          </a:prstGeom>
        </p:spPr>
        <p:txBody>
          <a:bodyPr wrap="none">
            <a:spAutoFit/>
          </a:bodyPr>
          <a:lstStyle/>
          <a:p>
            <a:r>
              <a:rPr lang="zh-CN" altLang="en-US" sz="2800" b="1" dirty="0">
                <a:solidFill>
                  <a:srgbClr val="FF0000"/>
                </a:solidFill>
                <a:ea typeface="楷体" panose="02010609060101010101" pitchFamily="49" charset="-122"/>
                <a:sym typeface="+mn-ea"/>
              </a:rPr>
              <a:t>不变</a:t>
            </a:r>
          </a:p>
        </p:txBody>
      </p:sp>
      <p:pic>
        <p:nvPicPr>
          <p:cNvPr id="2" name="图片 1"/>
          <p:cNvPicPr>
            <a:picLocks noChangeAspect="1"/>
          </p:cNvPicPr>
          <p:nvPr/>
        </p:nvPicPr>
        <p:blipFill>
          <a:blip r:embed="rId3"/>
          <a:stretch>
            <a:fillRect/>
          </a:stretch>
        </p:blipFill>
        <p:spPr>
          <a:xfrm>
            <a:off x="5457905" y="3914713"/>
            <a:ext cx="3185763" cy="2840780"/>
          </a:xfrm>
          <a:prstGeom prst="rect">
            <a:avLst/>
          </a:prstGeom>
        </p:spPr>
      </p:pic>
      <p:sp>
        <p:nvSpPr>
          <p:cNvPr id="13" name="矩形 12"/>
          <p:cNvSpPr/>
          <p:nvPr/>
        </p:nvSpPr>
        <p:spPr>
          <a:xfrm>
            <a:off x="2905971" y="3079075"/>
            <a:ext cx="2052165"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2.02×10</a:t>
            </a:r>
            <a:r>
              <a:rPr lang="en-US" altLang="zh-CN" sz="2800" b="1" baseline="30000" dirty="0" smtClean="0">
                <a:solidFill>
                  <a:srgbClr val="FF0000"/>
                </a:solidFill>
                <a:ea typeface="楷体" panose="02010609060101010101" pitchFamily="49" charset="-122"/>
                <a:sym typeface="+mn-ea"/>
              </a:rPr>
              <a:t>7</a:t>
            </a:r>
            <a:r>
              <a:rPr lang="en-US" altLang="zh-CN" sz="2800" b="1" dirty="0" smtClean="0">
                <a:solidFill>
                  <a:srgbClr val="FF0000"/>
                </a:solidFill>
                <a:ea typeface="楷体" panose="02010609060101010101" pitchFamily="49" charset="-122"/>
                <a:sym typeface="+mn-ea"/>
              </a:rPr>
              <a:t>Pa</a:t>
            </a:r>
            <a:endParaRPr lang="zh-CN" altLang="en-US" sz="2800" b="1" dirty="0">
              <a:solidFill>
                <a:srgbClr val="FF0000"/>
              </a:solidFill>
              <a:ea typeface="楷体" panose="02010609060101010101" pitchFamily="49" charset="-122"/>
              <a:sym typeface="+mn-ea"/>
            </a:endParaRPr>
          </a:p>
        </p:txBody>
      </p:sp>
      <p:sp>
        <p:nvSpPr>
          <p:cNvPr id="19" name="矩形 18"/>
          <p:cNvSpPr/>
          <p:nvPr/>
        </p:nvSpPr>
        <p:spPr>
          <a:xfrm>
            <a:off x="451908" y="3942532"/>
            <a:ext cx="1653017" cy="523220"/>
          </a:xfrm>
          <a:prstGeom prst="rect">
            <a:avLst/>
          </a:prstGeom>
        </p:spPr>
        <p:txBody>
          <a:bodyPr wrap="none">
            <a:spAutoFit/>
          </a:bodyPr>
          <a:lstStyle/>
          <a:p>
            <a:r>
              <a:rPr lang="en-US" altLang="zh-CN" sz="2800" b="1" dirty="0" smtClean="0">
                <a:solidFill>
                  <a:srgbClr val="FF0000"/>
                </a:solidFill>
                <a:ea typeface="楷体" panose="02010609060101010101" pitchFamily="49" charset="-122"/>
                <a:sym typeface="+mn-ea"/>
              </a:rPr>
              <a:t>2.02×10</a:t>
            </a:r>
            <a:r>
              <a:rPr lang="en-US" altLang="zh-CN" sz="2800" b="1" baseline="30000" dirty="0">
                <a:solidFill>
                  <a:srgbClr val="FF0000"/>
                </a:solidFill>
                <a:ea typeface="楷体" panose="02010609060101010101" pitchFamily="49" charset="-122"/>
                <a:sym typeface="+mn-ea"/>
              </a:rPr>
              <a:t>6</a:t>
            </a:r>
            <a:endParaRPr lang="zh-CN" altLang="en-US" sz="2800" b="1" dirty="0">
              <a:solidFill>
                <a:srgbClr val="FF0000"/>
              </a:solidFill>
              <a:ea typeface="楷体" panose="020106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https://timgsa.baidu.com/timg?image&amp;quality=80&amp;size=b9999_10000&amp;sec=1543050428763&amp;di=96e9a22cdfcd2b71565e06c8a91967bb&amp;imgtype=0&amp;src=http%3A%2F%2Fwww.51pptmoban.com%2Fd%2Ffile%2F2015%2F10%2F13%2F04180d602697c3b975ec7f81ddea00af.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269038" y="2259013"/>
            <a:ext cx="251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横卷形 12"/>
          <p:cNvSpPr/>
          <p:nvPr/>
        </p:nvSpPr>
        <p:spPr>
          <a:xfrm>
            <a:off x="612775" y="1514475"/>
            <a:ext cx="5724525" cy="3043238"/>
          </a:xfrm>
          <a:prstGeom prst="horizontalScroll">
            <a:avLst/>
          </a:prstGeom>
          <a:noFill/>
          <a:ln w="76200">
            <a:solidFill>
              <a:srgbClr val="005188"/>
            </a:solidFill>
            <a:prstDash val="sysDash"/>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CN" altLang="en-US" sz="3200" b="1" dirty="0" smtClean="0">
                <a:solidFill>
                  <a:schemeClr val="tx1"/>
                </a:solidFill>
                <a:latin typeface="+mn-ea"/>
              </a:rPr>
              <a:t>考点五</a:t>
            </a:r>
            <a:r>
              <a:rPr lang="en-US" altLang="zh-CN" sz="3200" b="1" dirty="0" smtClean="0">
                <a:solidFill>
                  <a:schemeClr val="tx1"/>
                </a:solidFill>
                <a:latin typeface="+mn-ea"/>
              </a:rPr>
              <a:t>  </a:t>
            </a:r>
            <a:endParaRPr lang="en-US" altLang="zh-CN" sz="3200" b="1" dirty="0">
              <a:solidFill>
                <a:schemeClr val="tx1"/>
              </a:solidFill>
              <a:latin typeface="+mn-ea"/>
            </a:endParaRPr>
          </a:p>
          <a:p>
            <a:pPr algn="ctr">
              <a:defRPr/>
            </a:pPr>
            <a:r>
              <a:rPr lang="zh-CN" altLang="en-US" sz="3200" b="1" smtClean="0">
                <a:solidFill>
                  <a:schemeClr val="tx1"/>
                </a:solidFill>
                <a:latin typeface="+mn-ea"/>
              </a:rPr>
              <a:t>流体压强与流速的关系</a:t>
            </a:r>
            <a:endParaRPr lang="zh-CN" altLang="en-US" sz="3200" b="1" dirty="0">
              <a:solidFill>
                <a:schemeClr val="tx1"/>
              </a:solidFill>
              <a:latin typeface="+mn-ea"/>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57232" y="178382"/>
              <a:ext cx="5519387" cy="768350"/>
              <a:chOff x="457232" y="178382"/>
              <a:chExt cx="5519387" cy="768350"/>
            </a:xfrm>
          </p:grpSpPr>
          <p:sp>
            <p:nvSpPr>
              <p:cNvPr id="24"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5" name="矩形 24"/>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69837" y="990513"/>
            <a:ext cx="8292465" cy="1990288"/>
          </a:xfrm>
          <a:prstGeom prst="rect">
            <a:avLst/>
          </a:prstGeom>
          <a:noFill/>
        </p:spPr>
        <p:txBody>
          <a:bodyPr wrap="square" lIns="0" rIns="0" rtlCol="0">
            <a:spAutoFit/>
          </a:bodyPr>
          <a:lstStyle/>
          <a:p>
            <a:pPr>
              <a:lnSpc>
                <a:spcPts val="3660"/>
              </a:lnSpc>
            </a:pPr>
            <a:r>
              <a:rPr lang="zh-CN" altLang="en-US" sz="28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a:t>
            </a:r>
            <a:r>
              <a:rPr lang="zh-CN" altLang="en-US" sz="2800" b="1"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rPr>
              <a:t>例</a:t>
            </a:r>
            <a:r>
              <a:rPr lang="en-US" altLang="zh-CN" sz="2800" b="1" dirty="0">
                <a:latin typeface="宋体" panose="02010600030101010101" pitchFamily="2" charset="-122"/>
                <a:ea typeface="宋体" panose="02010600030101010101" pitchFamily="2" charset="-122"/>
                <a:cs typeface="方正静蕾简体" panose="03000509000000000000" pitchFamily="65" charset="-122"/>
              </a:rPr>
              <a:t>5</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8-32</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示，将小纸条自然下垂</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靠近</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水龙头流下的水流，小纸条</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将</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solidFill>
                  <a:schemeClr val="bg1"/>
                </a:solidFill>
                <a:latin typeface="宋体" panose="02010600030101010101" pitchFamily="2" charset="-122"/>
                <a:ea typeface="宋体" panose="02010600030101010101" pitchFamily="2" charset="-122"/>
                <a:cs typeface="方正静蕾简体" panose="03000509000000000000" pitchFamily="65" charset="-122"/>
              </a:rPr>
              <a:t>，</a:t>
            </a:r>
            <a:endParaRPr lang="en-US" altLang="zh-CN" sz="2800" dirty="0" smtClean="0">
              <a:solidFill>
                <a:schemeClr val="bg1"/>
              </a:solidFill>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选</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填“偏向”</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或“偏离”）水流，这</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一</a:t>
            </a: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 现象说明流体</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流速越大的</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位置</a:t>
            </a:r>
            <a:r>
              <a:rPr lang="zh-CN" altLang="en-US" sz="2800" u="sng"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zh-CN" altLang="en-US" sz="2400" dirty="0" smtClean="0">
              <a:solidFill>
                <a:schemeClr val="tx1"/>
              </a:solidFill>
              <a:latin typeface="宋体" panose="02010600030101010101" pitchFamily="2" charset="-122"/>
              <a:ea typeface="宋体" panose="02010600030101010101" pitchFamily="2" charset="-122"/>
              <a:cs typeface="方正静蕾简体" panose="03000509000000000000" pitchFamily="65" charset="-122"/>
            </a:endParaRPr>
          </a:p>
        </p:txBody>
      </p:sp>
      <p:sp>
        <p:nvSpPr>
          <p:cNvPr id="17" name="文本框 16"/>
          <p:cNvSpPr txBox="1"/>
          <p:nvPr/>
        </p:nvSpPr>
        <p:spPr>
          <a:xfrm>
            <a:off x="431203" y="3070115"/>
            <a:ext cx="8362260" cy="15158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fontAlgn="auto">
              <a:lnSpc>
                <a:spcPts val="3660"/>
              </a:lnSpc>
            </a:pPr>
            <a:r>
              <a:rPr lang="zh-CN" altLang="en-US" sz="2800" b="1" dirty="0" smtClean="0">
                <a:latin typeface="宋体" panose="02010600030101010101" pitchFamily="2" charset="-122"/>
                <a:ea typeface="宋体" panose="02010600030101010101" pitchFamily="2" charset="-122"/>
              </a:rPr>
              <a:t>解析：</a:t>
            </a:r>
            <a:r>
              <a:rPr lang="zh-CN" altLang="en-US" sz="2800" dirty="0" smtClean="0">
                <a:latin typeface="宋体" panose="02010600030101010101" pitchFamily="2" charset="-122"/>
                <a:ea typeface="宋体" panose="02010600030101010101" pitchFamily="2" charset="-122"/>
              </a:rPr>
              <a:t>水龙头流下的水流与纸条之间的空气流速比周围的空气流速大，因此，该处的空气压强比周围的空气压强小。</a:t>
            </a:r>
            <a:endParaRPr lang="zh-CN" altLang="en-US" sz="2800" dirty="0">
              <a:latin typeface="宋体" panose="02010600030101010101" pitchFamily="2" charset="-122"/>
              <a:ea typeface="宋体" panose="02010600030101010101" pitchFamily="2" charset="-122"/>
            </a:endParaRPr>
          </a:p>
        </p:txBody>
      </p:sp>
      <p:sp>
        <p:nvSpPr>
          <p:cNvPr id="5" name="矩形 4"/>
          <p:cNvSpPr/>
          <p:nvPr/>
        </p:nvSpPr>
        <p:spPr>
          <a:xfrm>
            <a:off x="5856742" y="1432908"/>
            <a:ext cx="1028361" cy="523220"/>
          </a:xfrm>
          <a:prstGeom prst="rect">
            <a:avLst/>
          </a:prstGeom>
        </p:spPr>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sym typeface="+mn-ea"/>
              </a:rPr>
              <a:t>偏向</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9" name="矩形 18"/>
          <p:cNvSpPr/>
          <p:nvPr/>
        </p:nvSpPr>
        <p:spPr>
          <a:xfrm>
            <a:off x="5185562" y="2421996"/>
            <a:ext cx="1766215" cy="523220"/>
          </a:xfrm>
          <a:prstGeom prst="rect">
            <a:avLst/>
          </a:prstGeom>
        </p:spPr>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sym typeface="+mn-ea"/>
              </a:rPr>
              <a:t>压强</a:t>
            </a:r>
            <a:r>
              <a:rPr lang="zh-CN" altLang="en-US" sz="2800" b="1" dirty="0">
                <a:solidFill>
                  <a:srgbClr val="FF0000"/>
                </a:solidFill>
                <a:latin typeface="楷体" panose="02010609060101010101" pitchFamily="49" charset="-122"/>
                <a:ea typeface="楷体" panose="02010609060101010101" pitchFamily="49" charset="-122"/>
                <a:sym typeface="+mn-ea"/>
              </a:rPr>
              <a:t>越小</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8" name="直接连接符 17"/>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57232" y="178382"/>
              <a:ext cx="5519387" cy="768350"/>
              <a:chOff x="457232" y="178382"/>
              <a:chExt cx="5519387" cy="768350"/>
            </a:xfrm>
          </p:grpSpPr>
          <p:sp>
            <p:nvSpPr>
              <p:cNvPr id="21"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典型例题</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2" name="矩形 21"/>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3" name="图片 2"/>
          <p:cNvPicPr>
            <a:picLocks noChangeAspect="1"/>
          </p:cNvPicPr>
          <p:nvPr/>
        </p:nvPicPr>
        <p:blipFill>
          <a:blip r:embed="rId3"/>
          <a:stretch>
            <a:fillRect/>
          </a:stretch>
        </p:blipFill>
        <p:spPr>
          <a:xfrm>
            <a:off x="7534243" y="979664"/>
            <a:ext cx="1128059" cy="1834692"/>
          </a:xfrm>
          <a:prstGeom prst="rect">
            <a:avLst/>
          </a:prstGeom>
        </p:spPr>
      </p:pic>
      <p:sp>
        <p:nvSpPr>
          <p:cNvPr id="14" name="文本框 16"/>
          <p:cNvSpPr txBox="1"/>
          <p:nvPr/>
        </p:nvSpPr>
        <p:spPr>
          <a:xfrm>
            <a:off x="431203" y="5149717"/>
            <a:ext cx="8422897"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zh-CN" altLang="zh-CN" sz="2800" b="1" dirty="0"/>
              <a:t>思维点拨</a:t>
            </a:r>
            <a:r>
              <a:rPr lang="zh-CN" altLang="zh-CN" sz="2800" b="1" dirty="0" smtClean="0"/>
              <a:t>：</a:t>
            </a:r>
            <a:r>
              <a:rPr lang="zh-CN" altLang="zh-CN" sz="2800" dirty="0"/>
              <a:t>流体压强与流速的关系是，流速大的地方压强小，流速小的地方压强大。</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1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4943" y="1036391"/>
            <a:ext cx="8349017" cy="5262979"/>
          </a:xfrm>
          <a:prstGeom prst="rect">
            <a:avLst/>
          </a:prstGeom>
          <a:noFill/>
        </p:spPr>
        <p:txBody>
          <a:bodyPr wrap="square" lIns="0" rIns="0" rtlCol="0">
            <a:spAutoFit/>
          </a:bodyPr>
          <a:lstStyle/>
          <a:p>
            <a:pPr>
              <a:lnSpc>
                <a:spcPct val="150000"/>
              </a:lnSpc>
            </a:pPr>
            <a:r>
              <a:rPr lang="en-US" altLang="zh-CN" sz="2800" dirty="0"/>
              <a:t>4.</a:t>
            </a:r>
            <a:r>
              <a:rPr lang="zh-CN" altLang="zh-CN" sz="2800" dirty="0"/>
              <a:t>浮力计算</a:t>
            </a:r>
          </a:p>
          <a:p>
            <a:pPr>
              <a:lnSpc>
                <a:spcPct val="150000"/>
              </a:lnSpc>
            </a:pPr>
            <a:r>
              <a:rPr lang="en-US" altLang="zh-CN" sz="2800" dirty="0"/>
              <a:t>(1)</a:t>
            </a:r>
            <a:r>
              <a:rPr lang="zh-CN" altLang="zh-CN" sz="2800" dirty="0"/>
              <a:t>称重法：</a:t>
            </a:r>
            <a:r>
              <a:rPr lang="en-US" altLang="zh-CN" sz="2800" i="1" dirty="0"/>
              <a:t>F</a:t>
            </a:r>
            <a:r>
              <a:rPr lang="zh-CN" altLang="zh-CN" sz="2800" baseline="-25000" dirty="0"/>
              <a:t>浮</a:t>
            </a:r>
            <a:r>
              <a:rPr lang="zh-CN" altLang="zh-CN" sz="2800" dirty="0"/>
              <a:t>＝</a:t>
            </a:r>
            <a:r>
              <a:rPr lang="en-US" altLang="zh-CN" sz="2800" dirty="0"/>
              <a:t>____________</a:t>
            </a:r>
            <a:r>
              <a:rPr lang="zh-CN" altLang="zh-CN" sz="2800" dirty="0"/>
              <a:t>；</a:t>
            </a:r>
          </a:p>
          <a:p>
            <a:pPr>
              <a:lnSpc>
                <a:spcPct val="150000"/>
              </a:lnSpc>
            </a:pPr>
            <a:r>
              <a:rPr lang="en-US" altLang="zh-CN" sz="2800" dirty="0"/>
              <a:t>(2)</a:t>
            </a:r>
            <a:r>
              <a:rPr lang="zh-CN" altLang="zh-CN" sz="2800" dirty="0"/>
              <a:t>阿基米德原理法：</a:t>
            </a:r>
            <a:r>
              <a:rPr lang="en-US" altLang="zh-CN" sz="2800" i="1" dirty="0"/>
              <a:t>F</a:t>
            </a:r>
            <a:r>
              <a:rPr lang="zh-CN" altLang="zh-CN" sz="2800" baseline="-25000" dirty="0"/>
              <a:t>浮</a:t>
            </a:r>
            <a:r>
              <a:rPr lang="zh-CN" altLang="zh-CN" sz="2800" dirty="0"/>
              <a:t>＝</a:t>
            </a:r>
            <a:r>
              <a:rPr lang="en-US" altLang="zh-CN" sz="2800" i="1" dirty="0"/>
              <a:t>G</a:t>
            </a:r>
            <a:r>
              <a:rPr lang="zh-CN" altLang="zh-CN" sz="2800" baseline="-25000" dirty="0"/>
              <a:t>排</a:t>
            </a:r>
            <a:r>
              <a:rPr lang="zh-CN" altLang="zh-CN" sz="2800" dirty="0"/>
              <a:t>＝</a:t>
            </a:r>
            <a:r>
              <a:rPr lang="en-US" altLang="zh-CN" sz="2800" i="1" dirty="0"/>
              <a:t>m</a:t>
            </a:r>
            <a:r>
              <a:rPr lang="zh-CN" altLang="zh-CN" sz="2800" baseline="-25000" dirty="0"/>
              <a:t>排</a:t>
            </a:r>
            <a:r>
              <a:rPr lang="en-US" altLang="zh-CN" sz="2800" i="1" dirty="0"/>
              <a:t>g</a:t>
            </a:r>
            <a:r>
              <a:rPr lang="zh-CN" altLang="zh-CN" sz="2800" dirty="0"/>
              <a:t>＝</a:t>
            </a:r>
            <a:r>
              <a:rPr lang="en-US" altLang="zh-CN" sz="2800" dirty="0"/>
              <a:t>____________</a:t>
            </a:r>
            <a:r>
              <a:rPr lang="zh-CN" altLang="zh-CN" sz="2800" dirty="0"/>
              <a:t>；</a:t>
            </a:r>
          </a:p>
          <a:p>
            <a:pPr>
              <a:lnSpc>
                <a:spcPct val="150000"/>
              </a:lnSpc>
            </a:pPr>
            <a:r>
              <a:rPr lang="en-US" altLang="zh-CN" sz="2800" dirty="0"/>
              <a:t>(3)</a:t>
            </a:r>
            <a:r>
              <a:rPr lang="zh-CN" altLang="zh-CN" sz="2800" dirty="0"/>
              <a:t>二力平衡法：当物体漂浮或悬浮在液体中时，</a:t>
            </a:r>
            <a:r>
              <a:rPr lang="en-US" altLang="zh-CN" sz="2800" i="1" dirty="0"/>
              <a:t>F</a:t>
            </a:r>
            <a:r>
              <a:rPr lang="zh-CN" altLang="zh-CN" sz="2800" baseline="-25000" dirty="0"/>
              <a:t>浮</a:t>
            </a:r>
            <a:r>
              <a:rPr lang="zh-CN" altLang="zh-CN" sz="2800" dirty="0"/>
              <a:t>＝</a:t>
            </a:r>
            <a:r>
              <a:rPr lang="en-US" altLang="zh-CN" sz="2800" dirty="0"/>
              <a:t>____________</a:t>
            </a:r>
            <a:r>
              <a:rPr lang="zh-CN" altLang="zh-CN" sz="2800" dirty="0"/>
              <a:t>。</a:t>
            </a:r>
            <a:endParaRPr lang="en-US" altLang="zh-CN" sz="2800" dirty="0" smtClean="0">
              <a:ea typeface="宋体" panose="02010600030101010101" pitchFamily="2" charset="-122"/>
              <a:cs typeface="方正静蕾简体" panose="03000509000000000000" pitchFamily="65" charset="-122"/>
            </a:endParaRPr>
          </a:p>
          <a:p>
            <a:pPr>
              <a:lnSpc>
                <a:spcPct val="150000"/>
              </a:lnSpc>
            </a:pPr>
            <a:r>
              <a:rPr lang="en-US" altLang="zh-CN" sz="2800" dirty="0" smtClean="0">
                <a:ea typeface="宋体" panose="02010600030101010101" pitchFamily="2" charset="-122"/>
                <a:cs typeface="方正静蕾简体" panose="03000509000000000000" pitchFamily="65" charset="-122"/>
              </a:rPr>
              <a:t>5</a:t>
            </a:r>
            <a:r>
              <a:rPr lang="zh-CN" altLang="en-US" sz="2800" dirty="0" smtClean="0">
                <a:ea typeface="宋体" panose="02010600030101010101" pitchFamily="2" charset="-122"/>
                <a:cs typeface="方正静蕾简体" panose="03000509000000000000" pitchFamily="65" charset="-122"/>
              </a:rPr>
              <a:t>．升力</a:t>
            </a:r>
            <a:endParaRPr lang="en-US" altLang="zh-CN" sz="2800" dirty="0" smtClean="0">
              <a:ea typeface="宋体" panose="02010600030101010101" pitchFamily="2" charset="-122"/>
              <a:cs typeface="方正静蕾简体" panose="03000509000000000000" pitchFamily="65" charset="-122"/>
            </a:endParaRPr>
          </a:p>
          <a:p>
            <a:pPr>
              <a:lnSpc>
                <a:spcPct val="150000"/>
              </a:lnSpc>
            </a:pPr>
            <a:r>
              <a:rPr lang="en-US" altLang="zh-CN" sz="2800" dirty="0">
                <a:ea typeface="宋体" panose="02010600030101010101" pitchFamily="2" charset="-122"/>
                <a:cs typeface="方正静蕾简体" panose="03000509000000000000" pitchFamily="65" charset="-122"/>
              </a:rPr>
              <a:t> </a:t>
            </a:r>
            <a:r>
              <a:rPr lang="en-US" altLang="zh-CN" sz="2800" dirty="0" smtClean="0">
                <a:ea typeface="宋体" panose="02010600030101010101" pitchFamily="2" charset="-122"/>
                <a:cs typeface="方正静蕾简体" panose="03000509000000000000" pitchFamily="65" charset="-122"/>
              </a:rPr>
              <a:t>  </a:t>
            </a:r>
            <a:r>
              <a:rPr lang="zh-CN" altLang="en-US" sz="2800" dirty="0" smtClean="0">
                <a:ea typeface="宋体" panose="02010600030101010101" pitchFamily="2" charset="-122"/>
                <a:cs typeface="方正静蕾简体" panose="03000509000000000000" pitchFamily="65" charset="-122"/>
              </a:rPr>
              <a:t>流体</a:t>
            </a:r>
            <a:r>
              <a:rPr lang="zh-CN" altLang="en-US" sz="2800" dirty="0">
                <a:ea typeface="宋体" panose="02010600030101010101" pitchFamily="2" charset="-122"/>
                <a:cs typeface="方正静蕾简体" panose="03000509000000000000" pitchFamily="65" charset="-122"/>
              </a:rPr>
              <a:t>的压强与流速的关系：流速大的地方，</a:t>
            </a:r>
            <a:r>
              <a:rPr lang="zh-CN" altLang="en-US" sz="2800" dirty="0" smtClean="0">
                <a:ea typeface="宋体" panose="02010600030101010101" pitchFamily="2" charset="-122"/>
                <a:cs typeface="方正静蕾简体" panose="03000509000000000000" pitchFamily="65" charset="-122"/>
              </a:rPr>
              <a:t>压强</a:t>
            </a:r>
            <a:r>
              <a:rPr lang="zh-CN" altLang="en-US" sz="2800" u="sng" dirty="0" smtClean="0">
                <a:ea typeface="宋体" panose="02010600030101010101" pitchFamily="2" charset="-122"/>
                <a:cs typeface="方正静蕾简体" panose="03000509000000000000" pitchFamily="65" charset="-122"/>
              </a:rPr>
              <a:t> </a:t>
            </a:r>
            <a:r>
              <a:rPr lang="zh-CN" altLang="en-US" sz="2800" u="sng" dirty="0">
                <a:ea typeface="宋体" panose="02010600030101010101" pitchFamily="2" charset="-122"/>
                <a:cs typeface="方正静蕾简体" panose="03000509000000000000" pitchFamily="65" charset="-122"/>
              </a:rPr>
              <a:t>    </a:t>
            </a:r>
            <a:r>
              <a:rPr lang="zh-CN" altLang="en-US" sz="2800" u="sng" dirty="0" smtClean="0">
                <a:ea typeface="宋体" panose="02010600030101010101" pitchFamily="2" charset="-122"/>
                <a:cs typeface="方正静蕾简体" panose="03000509000000000000" pitchFamily="65" charset="-122"/>
              </a:rPr>
              <a:t> </a:t>
            </a:r>
            <a:r>
              <a:rPr lang="zh-CN" altLang="en-US" sz="2800" dirty="0" smtClean="0">
                <a:ea typeface="宋体" panose="02010600030101010101" pitchFamily="2" charset="-122"/>
                <a:cs typeface="方正静蕾简体" panose="03000509000000000000" pitchFamily="65" charset="-122"/>
              </a:rPr>
              <a:t>；</a:t>
            </a:r>
          </a:p>
          <a:p>
            <a:pPr>
              <a:lnSpc>
                <a:spcPct val="150000"/>
              </a:lnSpc>
            </a:pPr>
            <a:r>
              <a:rPr lang="zh-CN" altLang="en-US" sz="2800" dirty="0" smtClean="0">
                <a:ea typeface="宋体" panose="02010600030101010101" pitchFamily="2" charset="-122"/>
                <a:cs typeface="方正静蕾简体" panose="03000509000000000000" pitchFamily="65" charset="-122"/>
              </a:rPr>
              <a:t>   </a:t>
            </a:r>
            <a:r>
              <a:rPr lang="zh-CN" altLang="en-US" sz="2800" dirty="0">
                <a:ea typeface="宋体" panose="02010600030101010101" pitchFamily="2" charset="-122"/>
                <a:cs typeface="方正静蕾简体" panose="03000509000000000000" pitchFamily="65" charset="-122"/>
              </a:rPr>
              <a:t>流速小的地方，</a:t>
            </a:r>
            <a:r>
              <a:rPr lang="zh-CN" altLang="en-US" sz="2800" dirty="0" smtClean="0">
                <a:ea typeface="宋体" panose="02010600030101010101" pitchFamily="2" charset="-122"/>
                <a:cs typeface="方正静蕾简体" panose="03000509000000000000" pitchFamily="65" charset="-122"/>
              </a:rPr>
              <a:t>压强</a:t>
            </a:r>
            <a:r>
              <a:rPr lang="zh-CN" altLang="en-US" sz="2800" u="sng" dirty="0" smtClean="0">
                <a:ea typeface="宋体" panose="02010600030101010101" pitchFamily="2" charset="-122"/>
                <a:cs typeface="方正静蕾简体" panose="03000509000000000000" pitchFamily="65" charset="-122"/>
              </a:rPr>
              <a:t>  </a:t>
            </a:r>
            <a:r>
              <a:rPr lang="zh-CN" altLang="en-US" sz="2800" u="sng" dirty="0">
                <a:ea typeface="宋体" panose="02010600030101010101" pitchFamily="2" charset="-122"/>
                <a:cs typeface="方正静蕾简体" panose="03000509000000000000" pitchFamily="65" charset="-122"/>
              </a:rPr>
              <a:t>      </a:t>
            </a:r>
            <a:r>
              <a:rPr lang="zh-CN" altLang="en-US" sz="2800" u="sng" dirty="0" smtClean="0">
                <a:ea typeface="宋体" panose="02010600030101010101" pitchFamily="2" charset="-122"/>
                <a:cs typeface="方正静蕾简体" panose="03000509000000000000" pitchFamily="65" charset="-122"/>
              </a:rPr>
              <a:t> </a:t>
            </a:r>
            <a:r>
              <a:rPr lang="zh-CN" altLang="en-US" sz="2800" dirty="0" smtClean="0">
                <a:ea typeface="宋体" panose="02010600030101010101" pitchFamily="2" charset="-122"/>
                <a:cs typeface="方正静蕾简体" panose="03000509000000000000" pitchFamily="65" charset="-122"/>
              </a:rPr>
              <a:t>。</a:t>
            </a:r>
            <a:endParaRPr sz="2800" dirty="0" smtClean="0">
              <a:ea typeface="宋体" panose="02010600030101010101" pitchFamily="2" charset="-122"/>
              <a:cs typeface="方正静蕾简体" panose="03000509000000000000" pitchFamily="65" charset="-122"/>
            </a:endParaRPr>
          </a:p>
        </p:txBody>
      </p:sp>
      <p:sp>
        <p:nvSpPr>
          <p:cNvPr id="26" name="TextBox 25"/>
          <p:cNvSpPr txBox="1"/>
          <p:nvPr/>
        </p:nvSpPr>
        <p:spPr>
          <a:xfrm>
            <a:off x="3639936" y="1734020"/>
            <a:ext cx="1095798" cy="523220"/>
          </a:xfrm>
          <a:prstGeom prst="rect">
            <a:avLst/>
          </a:prstGeom>
          <a:noFill/>
        </p:spPr>
        <p:txBody>
          <a:bodyPr wrap="square" rtlCol="0">
            <a:spAutoFit/>
          </a:bodyPr>
          <a:lstStyle/>
          <a:p>
            <a:pPr algn="ctr"/>
            <a:r>
              <a:rPr lang="en-US" altLang="zh-CN" sz="2800" b="1" i="1" dirty="0" smtClean="0">
                <a:solidFill>
                  <a:srgbClr val="FF0000"/>
                </a:solidFill>
                <a:ea typeface="楷体" panose="02010609060101010101" pitchFamily="49" charset="-122"/>
              </a:rPr>
              <a:t>G</a:t>
            </a:r>
            <a:r>
              <a:rPr lang="en-US" altLang="zh-CN" sz="2800" b="1" dirty="0" smtClean="0">
                <a:solidFill>
                  <a:srgbClr val="FF0000"/>
                </a:solidFill>
                <a:ea typeface="楷体" panose="02010609060101010101" pitchFamily="49" charset="-122"/>
              </a:rPr>
              <a:t>-</a:t>
            </a:r>
            <a:r>
              <a:rPr lang="en-US" altLang="zh-CN" sz="2800" b="1" i="1" dirty="0" smtClean="0">
                <a:solidFill>
                  <a:srgbClr val="FF0000"/>
                </a:solidFill>
                <a:ea typeface="楷体" panose="02010609060101010101" pitchFamily="49" charset="-122"/>
              </a:rPr>
              <a:t>F</a:t>
            </a:r>
            <a:r>
              <a:rPr lang="zh-CN" altLang="en-US" sz="2800" b="1" baseline="-25000" dirty="0" smtClean="0">
                <a:solidFill>
                  <a:srgbClr val="FF0000"/>
                </a:solidFill>
                <a:ea typeface="楷体" panose="02010609060101010101" pitchFamily="49" charset="-122"/>
              </a:rPr>
              <a:t>读</a:t>
            </a:r>
            <a:endParaRPr lang="zh-CN" altLang="en-US" sz="2800" b="1" dirty="0">
              <a:solidFill>
                <a:srgbClr val="FF0000"/>
              </a:solidFill>
              <a:ea typeface="楷体" panose="02010609060101010101" pitchFamily="49" charset="-122"/>
            </a:endParaRPr>
          </a:p>
        </p:txBody>
      </p:sp>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smtClean="0">
                    <a:solidFill>
                      <a:srgbClr val="005188"/>
                    </a:solidFill>
                    <a:latin typeface="宋体" panose="02010600030101010101" pitchFamily="2" charset="-122"/>
                    <a:ea typeface="宋体" panose="02010600030101010101" pitchFamily="2" charset="-122"/>
                  </a:rPr>
                  <a:t>必备知识</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3" name="TextBox 25"/>
          <p:cNvSpPr txBox="1"/>
          <p:nvPr/>
        </p:nvSpPr>
        <p:spPr>
          <a:xfrm>
            <a:off x="6592824" y="2319145"/>
            <a:ext cx="1901952" cy="523220"/>
          </a:xfrm>
          <a:prstGeom prst="rect">
            <a:avLst/>
          </a:prstGeom>
          <a:noFill/>
        </p:spPr>
        <p:txBody>
          <a:bodyPr wrap="square" rtlCol="0">
            <a:spAutoFit/>
          </a:bodyPr>
          <a:lstStyle/>
          <a:p>
            <a:pPr algn="ctr"/>
            <a:r>
              <a:rPr lang="en-US" altLang="zh-CN" sz="2800" b="1" i="1" dirty="0" smtClean="0">
                <a:solidFill>
                  <a:srgbClr val="FF0000"/>
                </a:solidFill>
                <a:ea typeface="楷体" panose="02010609060101010101" pitchFamily="49" charset="-122"/>
              </a:rPr>
              <a:t>G</a:t>
            </a:r>
            <a:r>
              <a:rPr lang="zh-CN" altLang="en-US" sz="2800" b="1" baseline="-25000" dirty="0" smtClean="0">
                <a:solidFill>
                  <a:srgbClr val="FF0000"/>
                </a:solidFill>
                <a:ea typeface="楷体" panose="02010609060101010101" pitchFamily="49" charset="-122"/>
              </a:rPr>
              <a:t>排</a:t>
            </a:r>
            <a:r>
              <a:rPr lang="en-US" altLang="zh-CN" sz="2800" b="1" dirty="0" smtClean="0">
                <a:solidFill>
                  <a:srgbClr val="FF0000"/>
                </a:solidFill>
                <a:ea typeface="楷体" panose="02010609060101010101" pitchFamily="49" charset="-122"/>
              </a:rPr>
              <a:t>=</a:t>
            </a:r>
            <a:r>
              <a:rPr lang="en-US" altLang="zh-CN" sz="2800" b="1" i="1" dirty="0" err="1" smtClean="0">
                <a:solidFill>
                  <a:srgbClr val="FF0000"/>
                </a:solidFill>
                <a:ea typeface="楷体" panose="02010609060101010101" pitchFamily="49" charset="-122"/>
              </a:rPr>
              <a:t>ρgV</a:t>
            </a:r>
            <a:r>
              <a:rPr lang="zh-CN" altLang="en-US" sz="2800" b="1" baseline="-25000" dirty="0" smtClean="0">
                <a:solidFill>
                  <a:srgbClr val="FF0000"/>
                </a:solidFill>
                <a:ea typeface="楷体" panose="02010609060101010101" pitchFamily="49" charset="-122"/>
              </a:rPr>
              <a:t>排</a:t>
            </a:r>
            <a:endParaRPr lang="zh-CN" altLang="en-US" sz="2800" b="1" baseline="-25000" dirty="0">
              <a:solidFill>
                <a:srgbClr val="FF0000"/>
              </a:solidFill>
              <a:ea typeface="楷体" panose="02010609060101010101" pitchFamily="49" charset="-122"/>
            </a:endParaRPr>
          </a:p>
        </p:txBody>
      </p:sp>
      <p:sp>
        <p:nvSpPr>
          <p:cNvPr id="14" name="TextBox 25"/>
          <p:cNvSpPr txBox="1"/>
          <p:nvPr/>
        </p:nvSpPr>
        <p:spPr>
          <a:xfrm>
            <a:off x="500712" y="3585584"/>
            <a:ext cx="1901952" cy="523220"/>
          </a:xfrm>
          <a:prstGeom prst="rect">
            <a:avLst/>
          </a:prstGeom>
          <a:noFill/>
        </p:spPr>
        <p:txBody>
          <a:bodyPr wrap="square" rtlCol="0">
            <a:spAutoFit/>
          </a:bodyPr>
          <a:lstStyle/>
          <a:p>
            <a:pPr algn="ctr"/>
            <a:r>
              <a:rPr lang="en-US" altLang="zh-CN" sz="2800" b="1" i="1" dirty="0" smtClean="0">
                <a:solidFill>
                  <a:srgbClr val="FF0000"/>
                </a:solidFill>
                <a:ea typeface="楷体" panose="02010609060101010101" pitchFamily="49" charset="-122"/>
              </a:rPr>
              <a:t>G</a:t>
            </a:r>
            <a:r>
              <a:rPr lang="zh-CN" altLang="en-US" sz="2800" b="1" baseline="-25000" dirty="0" smtClean="0">
                <a:solidFill>
                  <a:srgbClr val="FF0000"/>
                </a:solidFill>
                <a:ea typeface="楷体" panose="02010609060101010101" pitchFamily="49" charset="-122"/>
              </a:rPr>
              <a:t>排</a:t>
            </a:r>
            <a:endParaRPr lang="zh-CN" altLang="en-US" sz="2800" b="1" baseline="-25000" dirty="0">
              <a:solidFill>
                <a:srgbClr val="FF0000"/>
              </a:solidFill>
              <a:ea typeface="楷体" panose="02010609060101010101" pitchFamily="49" charset="-122"/>
            </a:endParaRPr>
          </a:p>
        </p:txBody>
      </p:sp>
      <p:sp>
        <p:nvSpPr>
          <p:cNvPr id="15" name="TextBox 25"/>
          <p:cNvSpPr txBox="1"/>
          <p:nvPr/>
        </p:nvSpPr>
        <p:spPr>
          <a:xfrm>
            <a:off x="7456248" y="4880984"/>
            <a:ext cx="1901952" cy="523220"/>
          </a:xfrm>
          <a:prstGeom prst="rect">
            <a:avLst/>
          </a:prstGeom>
          <a:noFill/>
        </p:spPr>
        <p:txBody>
          <a:bodyPr wrap="square" rtlCol="0">
            <a:spAutoFit/>
          </a:bodyPr>
          <a:lstStyle/>
          <a:p>
            <a:pPr algn="ctr"/>
            <a:r>
              <a:rPr lang="zh-CN" altLang="en-US" sz="2800" b="1" dirty="0" smtClean="0">
                <a:solidFill>
                  <a:srgbClr val="FF0000"/>
                </a:solidFill>
                <a:ea typeface="楷体" panose="02010609060101010101" pitchFamily="49" charset="-122"/>
              </a:rPr>
              <a:t>小</a:t>
            </a:r>
            <a:endParaRPr lang="zh-CN" altLang="en-US" sz="2800" b="1" dirty="0">
              <a:solidFill>
                <a:srgbClr val="FF0000"/>
              </a:solidFill>
              <a:ea typeface="楷体" panose="02010609060101010101" pitchFamily="49" charset="-122"/>
            </a:endParaRPr>
          </a:p>
        </p:txBody>
      </p:sp>
      <p:sp>
        <p:nvSpPr>
          <p:cNvPr id="21" name="TextBox 25"/>
          <p:cNvSpPr txBox="1"/>
          <p:nvPr/>
        </p:nvSpPr>
        <p:spPr>
          <a:xfrm>
            <a:off x="3338400" y="5636888"/>
            <a:ext cx="1901952" cy="523220"/>
          </a:xfrm>
          <a:prstGeom prst="rect">
            <a:avLst/>
          </a:prstGeom>
          <a:noFill/>
        </p:spPr>
        <p:txBody>
          <a:bodyPr wrap="square" rtlCol="0">
            <a:spAutoFit/>
          </a:bodyPr>
          <a:lstStyle/>
          <a:p>
            <a:pPr algn="ctr"/>
            <a:r>
              <a:rPr lang="zh-CN" altLang="en-US" sz="2800" b="1" dirty="0">
                <a:solidFill>
                  <a:srgbClr val="FF0000"/>
                </a:solidFill>
                <a:ea typeface="楷体" panose="02010609060101010101" pitchFamily="49" charset="-122"/>
              </a:rPr>
              <a:t>大</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4" grpId="0"/>
      <p:bldP spid="15"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7408" y="1346796"/>
            <a:ext cx="8398835" cy="3849772"/>
          </a:xfrm>
          <a:prstGeom prst="rect">
            <a:avLst/>
          </a:prstGeom>
          <a:noFill/>
        </p:spPr>
        <p:txBody>
          <a:bodyPr wrap="square" lIns="0" rIns="0" rtlCol="0">
            <a:spAutoFit/>
          </a:bodyPr>
          <a:lstStyle/>
          <a:p>
            <a:pPr algn="ctr" fontAlgn="auto">
              <a:lnSpc>
                <a:spcPts val="3360"/>
              </a:lnSpc>
            </a:pPr>
            <a:endParaRPr lang="en-US" altLang="zh-CN" sz="2800" b="1" dirty="0" smtClean="0">
              <a:solidFill>
                <a:srgbClr val="005188"/>
              </a:solidFill>
              <a:latin typeface="宋体" panose="02010600030101010101" pitchFamily="2" charset="-122"/>
              <a:ea typeface="宋体" panose="02010600030101010101" pitchFamily="2" charset="-122"/>
              <a:sym typeface="+mn-ea"/>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1</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8-33</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所</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示的四种飞行器，在飞行时利用流体压</a:t>
            </a:r>
          </a:p>
          <a:p>
            <a:pPr>
              <a:lnSpc>
                <a:spcPts val="3660"/>
              </a:lnSpc>
            </a:pPr>
            <a:r>
              <a:rPr lang="zh-CN" altLang="en-US" sz="2800" dirty="0">
                <a:latin typeface="宋体" panose="02010600030101010101" pitchFamily="2" charset="-122"/>
                <a:ea typeface="宋体" panose="02010600030101010101" pitchFamily="2" charset="-122"/>
                <a:cs typeface="方正静蕾简体" panose="03000509000000000000" pitchFamily="65" charset="-122"/>
              </a:rPr>
              <a:t>   强与流速关系获得升力的是</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a:t>
            </a:r>
            <a:endParaRPr lang="zh-CN" altLang="en-US"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smtClean="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endParaRPr lang="en-US" altLang="zh-CN" sz="2800" dirty="0">
              <a:latin typeface="宋体" panose="02010600030101010101" pitchFamily="2" charset="-122"/>
              <a:ea typeface="宋体" panose="02010600030101010101" pitchFamily="2" charset="-122"/>
              <a:cs typeface="方正静蕾简体" panose="03000509000000000000" pitchFamily="65" charset="-122"/>
            </a:endParaRPr>
          </a:p>
          <a:p>
            <a:pPr>
              <a:lnSpc>
                <a:spcPts val="3660"/>
              </a:lnSpc>
            </a:pP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 A</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热气球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B</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飞艇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C</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smtClean="0">
                <a:latin typeface="宋体" panose="02010600030101010101" pitchFamily="2" charset="-122"/>
                <a:ea typeface="宋体" panose="02010600030101010101" pitchFamily="2" charset="-122"/>
                <a:cs typeface="方正静蕾简体" panose="03000509000000000000" pitchFamily="65" charset="-122"/>
              </a:rPr>
              <a:t>飞机      </a:t>
            </a:r>
            <a:r>
              <a:rPr lang="en-US" altLang="zh-CN" sz="2800" dirty="0" smtClean="0">
                <a:latin typeface="宋体" panose="02010600030101010101" pitchFamily="2" charset="-122"/>
                <a:ea typeface="宋体" panose="02010600030101010101" pitchFamily="2" charset="-122"/>
                <a:cs typeface="方正静蕾简体" panose="03000509000000000000" pitchFamily="65" charset="-122"/>
              </a:rPr>
              <a:t>D</a:t>
            </a:r>
            <a:r>
              <a:rPr lang="en-US" altLang="zh-CN" sz="2800" dirty="0">
                <a:latin typeface="宋体" panose="02010600030101010101" pitchFamily="2" charset="-122"/>
                <a:ea typeface="宋体" panose="02010600030101010101" pitchFamily="2" charset="-122"/>
                <a:cs typeface="方正静蕾简体" panose="03000509000000000000" pitchFamily="65" charset="-122"/>
              </a:rPr>
              <a:t>.</a:t>
            </a:r>
            <a:r>
              <a:rPr lang="zh-CN" altLang="en-US" sz="2800" dirty="0">
                <a:latin typeface="宋体" panose="02010600030101010101" pitchFamily="2" charset="-122"/>
                <a:ea typeface="宋体" panose="02010600030101010101" pitchFamily="2" charset="-122"/>
                <a:cs typeface="方正静蕾简体" panose="03000509000000000000" pitchFamily="65" charset="-122"/>
              </a:rPr>
              <a:t>火箭</a:t>
            </a:r>
          </a:p>
        </p:txBody>
      </p:sp>
      <p:sp>
        <p:nvSpPr>
          <p:cNvPr id="9" name="矩形 8"/>
          <p:cNvSpPr/>
          <p:nvPr/>
        </p:nvSpPr>
        <p:spPr>
          <a:xfrm>
            <a:off x="5468938" y="2253158"/>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C</a:t>
            </a:r>
            <a:endParaRPr lang="zh-CN" alt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69" y="2814744"/>
            <a:ext cx="1640062" cy="176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991" y="3021702"/>
            <a:ext cx="1989455" cy="148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862" y="2830056"/>
            <a:ext cx="1914282" cy="169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306" y="2835980"/>
            <a:ext cx="2158695" cy="172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组合 15"/>
          <p:cNvGrpSpPr/>
          <p:nvPr/>
        </p:nvGrpSpPr>
        <p:grpSpPr>
          <a:xfrm>
            <a:off x="474943" y="0"/>
            <a:ext cx="8274780" cy="768350"/>
            <a:chOff x="431463" y="178382"/>
            <a:chExt cx="8274780" cy="768350"/>
          </a:xfrm>
        </p:grpSpPr>
        <p:cxnSp>
          <p:nvCxnSpPr>
            <p:cNvPr id="17" name="直接连接符 16"/>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50888" y="882653"/>
            <a:ext cx="8398835" cy="4493538"/>
          </a:xfrm>
          <a:prstGeom prst="rect">
            <a:avLst/>
          </a:prstGeom>
          <a:noFill/>
        </p:spPr>
        <p:txBody>
          <a:bodyPr wrap="square" lIns="0" rIns="0" rtlCol="0">
            <a:spAutoFit/>
          </a:bodyPr>
          <a:lstStyle/>
          <a:p>
            <a:r>
              <a:rPr lang="en-US" altLang="zh-CN" sz="2600" dirty="0"/>
              <a:t>2</a:t>
            </a:r>
            <a:r>
              <a:rPr lang="zh-CN" altLang="zh-CN" sz="2600" dirty="0"/>
              <a:t>．如图</a:t>
            </a:r>
            <a:r>
              <a:rPr lang="en-US" altLang="zh-CN" sz="2600" dirty="0"/>
              <a:t>8</a:t>
            </a:r>
            <a:r>
              <a:rPr lang="zh-CN" altLang="zh-CN" sz="2600" dirty="0"/>
              <a:t>－</a:t>
            </a:r>
            <a:r>
              <a:rPr lang="en-US" altLang="zh-CN" sz="2600" dirty="0"/>
              <a:t>34</a:t>
            </a:r>
            <a:r>
              <a:rPr lang="zh-CN" altLang="zh-CN" sz="2600" dirty="0"/>
              <a:t>所示是一个蓄水箱示意图</a:t>
            </a:r>
            <a:r>
              <a:rPr lang="zh-CN" altLang="zh-CN" sz="2600" dirty="0" smtClean="0"/>
              <a:t>，</a:t>
            </a:r>
            <a:endParaRPr lang="en-US" altLang="zh-CN" sz="2600" dirty="0" smtClean="0"/>
          </a:p>
          <a:p>
            <a:r>
              <a:rPr lang="zh-CN" altLang="zh-CN" sz="2600" dirty="0" smtClean="0"/>
              <a:t>箱</a:t>
            </a:r>
            <a:r>
              <a:rPr lang="zh-CN" altLang="zh-CN" sz="2600" dirty="0"/>
              <a:t>内装满水，</a:t>
            </a:r>
            <a:r>
              <a:rPr lang="en-US" altLang="zh-CN" sz="2600" i="1" dirty="0"/>
              <a:t>M</a:t>
            </a:r>
            <a:r>
              <a:rPr lang="zh-CN" altLang="zh-CN" sz="2600" dirty="0"/>
              <a:t>、</a:t>
            </a:r>
            <a:r>
              <a:rPr lang="en-US" altLang="zh-CN" sz="2600" i="1" dirty="0"/>
              <a:t>N</a:t>
            </a:r>
            <a:r>
              <a:rPr lang="zh-CN" altLang="zh-CN" sz="2600" dirty="0"/>
              <a:t>是管内同一</a:t>
            </a:r>
            <a:r>
              <a:rPr lang="zh-CN" altLang="zh-CN" sz="2600" dirty="0" smtClean="0"/>
              <a:t>水平线</a:t>
            </a:r>
            <a:endParaRPr lang="en-US" altLang="zh-CN" sz="2600" dirty="0" smtClean="0"/>
          </a:p>
          <a:p>
            <a:r>
              <a:rPr lang="zh-CN" altLang="zh-CN" sz="2600" dirty="0" smtClean="0"/>
              <a:t>上</a:t>
            </a:r>
            <a:r>
              <a:rPr lang="zh-CN" altLang="zh-CN" sz="2600" dirty="0"/>
              <a:t>的两点，</a:t>
            </a:r>
            <a:r>
              <a:rPr lang="en-US" altLang="zh-CN" sz="2600" dirty="0"/>
              <a:t>K</a:t>
            </a:r>
            <a:r>
              <a:rPr lang="zh-CN" altLang="zh-CN" sz="2600" dirty="0"/>
              <a:t>是阀门。</a:t>
            </a:r>
            <a:r>
              <a:rPr lang="en-US" altLang="zh-CN" sz="2600" dirty="0"/>
              <a:t>K</a:t>
            </a:r>
            <a:r>
              <a:rPr lang="zh-CN" altLang="zh-CN" sz="2600" dirty="0"/>
              <a:t>关闭时</a:t>
            </a:r>
            <a:r>
              <a:rPr lang="en-US" altLang="zh-CN" sz="2600" i="1" dirty="0"/>
              <a:t>M</a:t>
            </a:r>
            <a:r>
              <a:rPr lang="zh-CN" altLang="zh-CN" sz="2600" dirty="0"/>
              <a:t>、</a:t>
            </a:r>
            <a:r>
              <a:rPr lang="en-US" altLang="zh-CN" sz="2600" i="1" dirty="0"/>
              <a:t>N</a:t>
            </a:r>
            <a:r>
              <a:rPr lang="zh-CN" altLang="zh-CN" sz="2600" dirty="0" smtClean="0"/>
              <a:t>两</a:t>
            </a:r>
            <a:endParaRPr lang="en-US" altLang="zh-CN" sz="2600" dirty="0" smtClean="0"/>
          </a:p>
          <a:p>
            <a:r>
              <a:rPr lang="zh-CN" altLang="zh-CN" sz="2600" dirty="0" smtClean="0"/>
              <a:t>点</a:t>
            </a:r>
            <a:r>
              <a:rPr lang="zh-CN" altLang="zh-CN" sz="2600" dirty="0"/>
              <a:t>的压强分别是</a:t>
            </a:r>
            <a:r>
              <a:rPr lang="en-US" altLang="zh-CN" sz="2600" i="1" dirty="0" err="1"/>
              <a:t>p</a:t>
            </a:r>
            <a:r>
              <a:rPr lang="en-US" altLang="zh-CN" sz="2600" i="1" baseline="-25000" dirty="0" err="1"/>
              <a:t>M</a:t>
            </a:r>
            <a:r>
              <a:rPr lang="zh-CN" altLang="zh-CN" sz="2600" dirty="0"/>
              <a:t>、</a:t>
            </a:r>
            <a:r>
              <a:rPr lang="en-US" altLang="zh-CN" sz="2600" i="1" dirty="0" err="1"/>
              <a:t>p</a:t>
            </a:r>
            <a:r>
              <a:rPr lang="en-US" altLang="zh-CN" sz="2600" i="1" baseline="-25000" dirty="0" err="1"/>
              <a:t>N</a:t>
            </a:r>
            <a:r>
              <a:rPr lang="zh-CN" altLang="zh-CN" sz="2600" dirty="0"/>
              <a:t>；</a:t>
            </a:r>
            <a:r>
              <a:rPr lang="en-US" altLang="zh-CN" sz="2600" dirty="0"/>
              <a:t>K</a:t>
            </a:r>
            <a:r>
              <a:rPr lang="zh-CN" altLang="zh-CN" sz="2600" dirty="0"/>
              <a:t>打开流出</a:t>
            </a:r>
            <a:r>
              <a:rPr lang="zh-CN" altLang="zh-CN" sz="2600" dirty="0" smtClean="0"/>
              <a:t>水</a:t>
            </a:r>
            <a:endParaRPr lang="en-US" altLang="zh-CN" sz="2600" dirty="0" smtClean="0"/>
          </a:p>
          <a:p>
            <a:r>
              <a:rPr lang="zh-CN" altLang="zh-CN" sz="2600" dirty="0" smtClean="0"/>
              <a:t>时</a:t>
            </a:r>
            <a:r>
              <a:rPr lang="zh-CN" altLang="zh-CN" sz="2600" dirty="0"/>
              <a:t>，</a:t>
            </a:r>
            <a:r>
              <a:rPr lang="en-US" altLang="zh-CN" sz="2600" i="1" dirty="0"/>
              <a:t>M</a:t>
            </a:r>
            <a:r>
              <a:rPr lang="zh-CN" altLang="zh-CN" sz="2600" dirty="0"/>
              <a:t>、</a:t>
            </a:r>
            <a:r>
              <a:rPr lang="en-US" altLang="zh-CN" sz="2600" i="1" dirty="0"/>
              <a:t>N</a:t>
            </a:r>
            <a:r>
              <a:rPr lang="zh-CN" altLang="zh-CN" sz="2600" dirty="0"/>
              <a:t>两点的压强分别是</a:t>
            </a:r>
            <a:r>
              <a:rPr lang="en-US" altLang="zh-CN" sz="2600" i="1" dirty="0" err="1"/>
              <a:t>p</a:t>
            </a:r>
            <a:r>
              <a:rPr lang="en-US" altLang="zh-CN" sz="2600" i="1" baseline="-25000" dirty="0" err="1"/>
              <a:t>M</a:t>
            </a:r>
            <a:r>
              <a:rPr lang="en-US" altLang="zh-CN" sz="2600" dirty="0"/>
              <a:t>′ </a:t>
            </a:r>
            <a:r>
              <a:rPr lang="zh-CN" altLang="zh-CN" sz="2600" dirty="0"/>
              <a:t>、</a:t>
            </a:r>
            <a:r>
              <a:rPr lang="en-US" altLang="zh-CN" sz="2600" i="1" dirty="0" err="1"/>
              <a:t>p</a:t>
            </a:r>
            <a:r>
              <a:rPr lang="en-US" altLang="zh-CN" sz="2600" i="1" baseline="-25000" dirty="0" err="1"/>
              <a:t>N</a:t>
            </a:r>
            <a:r>
              <a:rPr lang="en-US" altLang="zh-CN" sz="2600" dirty="0"/>
              <a:t>′ </a:t>
            </a:r>
            <a:r>
              <a:rPr lang="zh-CN" altLang="zh-CN" sz="2600" dirty="0" smtClean="0"/>
              <a:t>，</a:t>
            </a:r>
            <a:endParaRPr lang="en-US" altLang="zh-CN" sz="2600" dirty="0" smtClean="0"/>
          </a:p>
          <a:p>
            <a:r>
              <a:rPr lang="zh-CN" altLang="zh-CN" sz="2600" dirty="0" smtClean="0"/>
              <a:t>则</a:t>
            </a:r>
            <a:r>
              <a:rPr lang="en-US" altLang="zh-CN" sz="2600" dirty="0"/>
              <a:t>( </a:t>
            </a:r>
            <a:r>
              <a:rPr lang="en-US" altLang="zh-CN" sz="2600" dirty="0" smtClean="0"/>
              <a:t>       </a:t>
            </a:r>
            <a:r>
              <a:rPr lang="en-US" altLang="zh-CN" sz="2600" dirty="0"/>
              <a:t>)</a:t>
            </a:r>
            <a:endParaRPr lang="zh-CN" altLang="zh-CN" sz="2600" dirty="0"/>
          </a:p>
          <a:p>
            <a:r>
              <a:rPr lang="en-US" altLang="zh-CN" sz="2600" dirty="0"/>
              <a:t>A</a:t>
            </a:r>
            <a:r>
              <a:rPr lang="zh-CN" altLang="zh-CN" sz="2600" dirty="0"/>
              <a:t>．</a:t>
            </a:r>
            <a:r>
              <a:rPr lang="en-US" altLang="zh-CN" sz="2600" i="1" dirty="0" err="1"/>
              <a:t>p</a:t>
            </a:r>
            <a:r>
              <a:rPr lang="en-US" altLang="zh-CN" sz="2600" i="1" baseline="-25000" dirty="0" err="1"/>
              <a:t>M</a:t>
            </a:r>
            <a:r>
              <a:rPr lang="zh-CN" altLang="zh-CN" sz="2600" dirty="0"/>
              <a:t>＜</a:t>
            </a:r>
            <a:r>
              <a:rPr lang="en-US" altLang="zh-CN" sz="2600" i="1" dirty="0" err="1"/>
              <a:t>p</a:t>
            </a:r>
            <a:r>
              <a:rPr lang="en-US" altLang="zh-CN" sz="2600" i="1" baseline="-25000" dirty="0" err="1"/>
              <a:t>N</a:t>
            </a:r>
            <a:r>
              <a:rPr lang="en-US" altLang="zh-CN" sz="2600" dirty="0"/>
              <a:t>  </a:t>
            </a:r>
            <a:r>
              <a:rPr lang="en-US" altLang="zh-CN" sz="2600" dirty="0" smtClean="0"/>
              <a:t>	B</a:t>
            </a:r>
            <a:r>
              <a:rPr lang="zh-CN" altLang="zh-CN" sz="2600" dirty="0"/>
              <a:t>．</a:t>
            </a:r>
            <a:r>
              <a:rPr lang="en-US" altLang="zh-CN" sz="2600" i="1" dirty="0" err="1"/>
              <a:t>p</a:t>
            </a:r>
            <a:r>
              <a:rPr lang="en-US" altLang="zh-CN" sz="2600" i="1" baseline="-25000" dirty="0" err="1"/>
              <a:t>M</a:t>
            </a:r>
            <a:r>
              <a:rPr lang="zh-CN" altLang="zh-CN" sz="2600" dirty="0"/>
              <a:t>＞</a:t>
            </a:r>
            <a:r>
              <a:rPr lang="en-US" altLang="zh-CN" sz="2600" i="1" dirty="0" err="1" smtClean="0"/>
              <a:t>p</a:t>
            </a:r>
            <a:r>
              <a:rPr lang="en-US" altLang="zh-CN" sz="2600" i="1" baseline="-25000" dirty="0" err="1" smtClean="0"/>
              <a:t>N</a:t>
            </a:r>
            <a:r>
              <a:rPr lang="en-US" altLang="zh-CN" sz="2600" dirty="0"/>
              <a:t> </a:t>
            </a:r>
            <a:r>
              <a:rPr lang="en-US" altLang="zh-CN" sz="2600" dirty="0" smtClean="0"/>
              <a:t>     C</a:t>
            </a:r>
            <a:r>
              <a:rPr lang="zh-CN" altLang="zh-CN" sz="2600" dirty="0"/>
              <a:t>．</a:t>
            </a:r>
            <a:r>
              <a:rPr lang="en-US" altLang="zh-CN" sz="2600" i="1" dirty="0" err="1"/>
              <a:t>p</a:t>
            </a:r>
            <a:r>
              <a:rPr lang="en-US" altLang="zh-CN" sz="2600" i="1" baseline="-25000" dirty="0" err="1"/>
              <a:t>M</a:t>
            </a:r>
            <a:r>
              <a:rPr lang="en-US" altLang="zh-CN" sz="2600" dirty="0"/>
              <a:t>′ </a:t>
            </a:r>
            <a:r>
              <a:rPr lang="zh-CN" altLang="zh-CN" sz="2600" dirty="0"/>
              <a:t>＜</a:t>
            </a:r>
            <a:r>
              <a:rPr lang="en-US" altLang="zh-CN" sz="2600" i="1" dirty="0" err="1"/>
              <a:t>p</a:t>
            </a:r>
            <a:r>
              <a:rPr lang="en-US" altLang="zh-CN" sz="2600" i="1" baseline="-25000" dirty="0" err="1"/>
              <a:t>N</a:t>
            </a:r>
            <a:r>
              <a:rPr lang="en-US" altLang="zh-CN" sz="2600" dirty="0"/>
              <a:t>′  </a:t>
            </a:r>
            <a:r>
              <a:rPr lang="en-US" altLang="zh-CN" sz="2600" dirty="0" smtClean="0"/>
              <a:t>	D</a:t>
            </a:r>
            <a:r>
              <a:rPr lang="zh-CN" altLang="zh-CN" sz="2600" dirty="0"/>
              <a:t>．</a:t>
            </a:r>
            <a:r>
              <a:rPr lang="en-US" altLang="zh-CN" sz="2600" i="1" dirty="0" err="1"/>
              <a:t>p</a:t>
            </a:r>
            <a:r>
              <a:rPr lang="en-US" altLang="zh-CN" sz="2600" i="1" baseline="-25000" dirty="0" err="1"/>
              <a:t>M</a:t>
            </a:r>
            <a:r>
              <a:rPr lang="en-US" altLang="zh-CN" sz="2600" dirty="0"/>
              <a:t>′ </a:t>
            </a:r>
            <a:r>
              <a:rPr lang="zh-CN" altLang="zh-CN" sz="2600" dirty="0"/>
              <a:t>＞</a:t>
            </a:r>
            <a:r>
              <a:rPr lang="en-US" altLang="zh-CN" sz="2600" i="1" dirty="0" err="1"/>
              <a:t>p</a:t>
            </a:r>
            <a:r>
              <a:rPr lang="en-US" altLang="zh-CN" sz="2600" i="1" baseline="-25000" dirty="0" err="1"/>
              <a:t>N</a:t>
            </a:r>
            <a:r>
              <a:rPr lang="en-US" altLang="zh-CN" sz="2600" dirty="0" smtClean="0"/>
              <a:t>′</a:t>
            </a:r>
          </a:p>
          <a:p>
            <a:r>
              <a:rPr lang="en-US" altLang="zh-CN" sz="2600" dirty="0"/>
              <a:t>3</a:t>
            </a:r>
            <a:r>
              <a:rPr lang="zh-CN" altLang="zh-CN" sz="2600" dirty="0"/>
              <a:t>．如图</a:t>
            </a:r>
            <a:r>
              <a:rPr lang="en-US" altLang="zh-CN" sz="2600" dirty="0"/>
              <a:t>8</a:t>
            </a:r>
            <a:r>
              <a:rPr lang="zh-CN" altLang="zh-CN" sz="2600" dirty="0"/>
              <a:t>－</a:t>
            </a:r>
            <a:r>
              <a:rPr lang="en-US" altLang="zh-CN" sz="2600" dirty="0"/>
              <a:t>35</a:t>
            </a:r>
            <a:r>
              <a:rPr lang="zh-CN" altLang="zh-CN" sz="2600" dirty="0"/>
              <a:t>所示是一种水翼船，船体下安装了水翼。当船在高速航行时，水面下的水翼会使船体整体抬高从而减小水对船体的阻力。则水翼安装正确的是</a:t>
            </a:r>
            <a:r>
              <a:rPr lang="en-US" altLang="zh-CN" sz="2600" dirty="0"/>
              <a:t>( </a:t>
            </a:r>
            <a:r>
              <a:rPr lang="en-US" altLang="zh-CN" sz="2600" dirty="0" smtClean="0"/>
              <a:t>       </a:t>
            </a:r>
            <a:r>
              <a:rPr lang="en-US" altLang="zh-CN" sz="2600" dirty="0"/>
              <a:t>)</a:t>
            </a:r>
            <a:endParaRPr lang="zh-CN" altLang="zh-CN" sz="2600" dirty="0"/>
          </a:p>
          <a:p>
            <a:endParaRPr lang="zh-CN" altLang="en-US" sz="2600" dirty="0">
              <a:latin typeface="宋体" panose="02010600030101010101" pitchFamily="2" charset="-122"/>
              <a:ea typeface="宋体" panose="02010600030101010101" pitchFamily="2" charset="-122"/>
              <a:cs typeface="方正静蕾简体" panose="03000509000000000000" pitchFamily="65" charset="-122"/>
            </a:endParaRPr>
          </a:p>
        </p:txBody>
      </p:sp>
      <p:sp>
        <p:nvSpPr>
          <p:cNvPr id="9" name="矩形 8"/>
          <p:cNvSpPr/>
          <p:nvPr/>
        </p:nvSpPr>
        <p:spPr>
          <a:xfrm>
            <a:off x="937994" y="2867812"/>
            <a:ext cx="444352" cy="523220"/>
          </a:xfrm>
          <a:prstGeom prst="rect">
            <a:avLst/>
          </a:prstGeom>
        </p:spPr>
        <p:txBody>
          <a:bodyPr wrap="none">
            <a:spAutoFit/>
          </a:bodyPr>
          <a:lstStyle/>
          <a:p>
            <a:r>
              <a:rPr lang="en-US" altLang="zh-CN" sz="2800" b="1" dirty="0" smtClean="0">
                <a:solidFill>
                  <a:srgbClr val="FF0000"/>
                </a:solidFill>
                <a:latin typeface="Times New Roman" panose="02020603050405020304"/>
              </a:rPr>
              <a:t>D</a:t>
            </a:r>
            <a:endParaRPr lang="zh-CN" altLang="en-US" dirty="0"/>
          </a:p>
        </p:txBody>
      </p:sp>
      <p:grpSp>
        <p:nvGrpSpPr>
          <p:cNvPr id="12" name="组合 11"/>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
        <p:nvSpPr>
          <p:cNvPr id="11" name="矩形 10"/>
          <p:cNvSpPr/>
          <p:nvPr/>
        </p:nvSpPr>
        <p:spPr>
          <a:xfrm>
            <a:off x="6520291" y="4441613"/>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pic>
        <p:nvPicPr>
          <p:cNvPr id="3" name="图片 2"/>
          <p:cNvPicPr>
            <a:picLocks noChangeAspect="1"/>
          </p:cNvPicPr>
          <p:nvPr/>
        </p:nvPicPr>
        <p:blipFill>
          <a:blip r:embed="rId3"/>
          <a:stretch>
            <a:fillRect/>
          </a:stretch>
        </p:blipFill>
        <p:spPr>
          <a:xfrm>
            <a:off x="6520291" y="930021"/>
            <a:ext cx="2444143" cy="2312190"/>
          </a:xfrm>
          <a:prstGeom prst="rect">
            <a:avLst/>
          </a:prstGeom>
        </p:spPr>
      </p:pic>
      <p:pic>
        <p:nvPicPr>
          <p:cNvPr id="4" name="图片 3"/>
          <p:cNvPicPr>
            <a:picLocks noChangeAspect="1"/>
          </p:cNvPicPr>
          <p:nvPr/>
        </p:nvPicPr>
        <p:blipFill>
          <a:blip r:embed="rId4"/>
          <a:stretch>
            <a:fillRect/>
          </a:stretch>
        </p:blipFill>
        <p:spPr>
          <a:xfrm>
            <a:off x="350888" y="5113654"/>
            <a:ext cx="8358997" cy="13085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6705" y="1139825"/>
            <a:ext cx="8568055" cy="2677656"/>
          </a:xfrm>
          <a:prstGeom prst="rect">
            <a:avLst/>
          </a:prstGeom>
          <a:noFill/>
        </p:spPr>
        <p:txBody>
          <a:bodyPr wrap="square" lIns="0" rIns="0" rtlCol="0">
            <a:spAutoFit/>
          </a:bodyPr>
          <a:lstStyle/>
          <a:p>
            <a:r>
              <a:rPr lang="en-US" altLang="zh-CN" sz="2800" dirty="0"/>
              <a:t>4</a:t>
            </a:r>
            <a:r>
              <a:rPr lang="zh-CN" altLang="zh-CN" sz="2800" dirty="0"/>
              <a:t>．</a:t>
            </a:r>
            <a:r>
              <a:rPr lang="en-US" altLang="zh-CN" sz="2800" dirty="0"/>
              <a:t>(2019·</a:t>
            </a:r>
            <a:r>
              <a:rPr lang="zh-CN" altLang="zh-CN" sz="2800" dirty="0"/>
              <a:t>郴州市</a:t>
            </a:r>
            <a:r>
              <a:rPr lang="en-US" altLang="zh-CN" sz="2800" dirty="0"/>
              <a:t>)</a:t>
            </a:r>
            <a:r>
              <a:rPr lang="zh-CN" altLang="zh-CN" sz="2800" dirty="0"/>
              <a:t>如图</a:t>
            </a:r>
            <a:r>
              <a:rPr lang="en-US" altLang="zh-CN" sz="2800" dirty="0"/>
              <a:t>8</a:t>
            </a:r>
            <a:r>
              <a:rPr lang="zh-CN" altLang="zh-CN" sz="2800" dirty="0"/>
              <a:t>－</a:t>
            </a:r>
            <a:r>
              <a:rPr lang="en-US" altLang="zh-CN" sz="2800" dirty="0"/>
              <a:t>36</a:t>
            </a:r>
            <a:r>
              <a:rPr lang="zh-CN" altLang="zh-CN" sz="2800" dirty="0"/>
              <a:t>所示，将一根玻璃管制成粗细不同的两段，管的下方与一个装有部分水的连通器相通。当从管的一端吹气时，连通器两端</a:t>
            </a:r>
            <a:r>
              <a:rPr lang="en-US" altLang="zh-CN" sz="2800" i="1" dirty="0"/>
              <a:t>A</a:t>
            </a:r>
            <a:r>
              <a:rPr lang="zh-CN" altLang="zh-CN" sz="2800" dirty="0"/>
              <a:t>、</a:t>
            </a:r>
            <a:r>
              <a:rPr lang="en-US" altLang="zh-CN" sz="2800" i="1" dirty="0"/>
              <a:t>B</a:t>
            </a:r>
            <a:r>
              <a:rPr lang="zh-CN" altLang="zh-CN" sz="2800" dirty="0"/>
              <a:t>液面高度变化情况正确的是</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a:t>
            </a:r>
            <a:r>
              <a:rPr lang="en-US" altLang="zh-CN" sz="2800" i="1" dirty="0"/>
              <a:t>A</a:t>
            </a:r>
            <a:r>
              <a:rPr lang="zh-CN" altLang="zh-CN" sz="2800" dirty="0"/>
              <a:t>液面上升</a:t>
            </a:r>
            <a:r>
              <a:rPr lang="en-US" altLang="zh-CN" sz="2800" dirty="0"/>
              <a:t>  </a:t>
            </a:r>
            <a:r>
              <a:rPr lang="en-US" altLang="zh-CN" sz="2800" dirty="0" smtClean="0"/>
              <a:t>		B</a:t>
            </a:r>
            <a:r>
              <a:rPr lang="zh-CN" altLang="zh-CN" sz="2800" dirty="0"/>
              <a:t>．</a:t>
            </a:r>
            <a:r>
              <a:rPr lang="en-US" altLang="zh-CN" sz="2800" i="1" dirty="0"/>
              <a:t>A</a:t>
            </a:r>
            <a:r>
              <a:rPr lang="zh-CN" altLang="zh-CN" sz="2800" dirty="0"/>
              <a:t>液面下降</a:t>
            </a:r>
          </a:p>
          <a:p>
            <a:r>
              <a:rPr lang="en-US" altLang="zh-CN" sz="2800" dirty="0"/>
              <a:t>C</a:t>
            </a:r>
            <a:r>
              <a:rPr lang="zh-CN" altLang="zh-CN" sz="2800" dirty="0"/>
              <a:t>．</a:t>
            </a:r>
            <a:r>
              <a:rPr lang="en-US" altLang="zh-CN" sz="2800" i="1" dirty="0"/>
              <a:t>B</a:t>
            </a:r>
            <a:r>
              <a:rPr lang="zh-CN" altLang="zh-CN" sz="2800" dirty="0"/>
              <a:t>液面下降</a:t>
            </a:r>
            <a:r>
              <a:rPr lang="en-US" altLang="zh-CN" sz="2800" dirty="0"/>
              <a:t>  </a:t>
            </a:r>
            <a:r>
              <a:rPr lang="en-US" altLang="zh-CN" sz="2800" dirty="0" smtClean="0"/>
              <a:t>		D</a:t>
            </a:r>
            <a:r>
              <a:rPr lang="zh-CN" altLang="zh-CN" sz="2800" dirty="0"/>
              <a:t>．</a:t>
            </a:r>
            <a:r>
              <a:rPr lang="en-US" altLang="zh-CN" sz="2800" i="1" dirty="0"/>
              <a:t>A</a:t>
            </a:r>
            <a:r>
              <a:rPr lang="zh-CN" altLang="zh-CN" sz="2800" dirty="0"/>
              <a:t>、</a:t>
            </a:r>
            <a:r>
              <a:rPr lang="en-US" altLang="zh-CN" sz="2800" i="1" dirty="0"/>
              <a:t>B</a:t>
            </a:r>
            <a:r>
              <a:rPr lang="zh-CN" altLang="zh-CN" sz="2800" dirty="0"/>
              <a:t>液面高度均不变</a:t>
            </a:r>
          </a:p>
        </p:txBody>
      </p:sp>
      <p:grpSp>
        <p:nvGrpSpPr>
          <p:cNvPr id="10" name="组合 9"/>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57232" y="178382"/>
              <a:ext cx="5519387" cy="768350"/>
              <a:chOff x="457232" y="178382"/>
              <a:chExt cx="5519387" cy="768350"/>
            </a:xfrm>
          </p:grpSpPr>
          <p:sp>
            <p:nvSpPr>
              <p:cNvPr id="19"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针对训练</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20" name="矩形 19"/>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1759789" y="3817481"/>
            <a:ext cx="4994694" cy="2801236"/>
          </a:xfrm>
          <a:prstGeom prst="rect">
            <a:avLst/>
          </a:prstGeom>
        </p:spPr>
      </p:pic>
      <p:sp>
        <p:nvSpPr>
          <p:cNvPr id="11" name="矩形 10"/>
          <p:cNvSpPr/>
          <p:nvPr/>
        </p:nvSpPr>
        <p:spPr>
          <a:xfrm>
            <a:off x="3363023" y="2478653"/>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55749" y="914688"/>
            <a:ext cx="8274780" cy="4832092"/>
          </a:xfrm>
          <a:prstGeom prst="rect">
            <a:avLst/>
          </a:prstGeom>
          <a:noFill/>
        </p:spPr>
        <p:txBody>
          <a:bodyPr wrap="square" lIns="0" rIns="0" rtlCol="0">
            <a:spAutoFit/>
          </a:bodyPr>
          <a:lstStyle/>
          <a:p>
            <a:r>
              <a:rPr lang="en-US" altLang="zh-CN" sz="2800" dirty="0"/>
              <a:t>5</a:t>
            </a:r>
            <a:r>
              <a:rPr lang="zh-CN" altLang="zh-CN" sz="2800" dirty="0"/>
              <a:t>．高铁站台的安全线到站台边缘的距离比普通火车站台的安全线到站台边缘的距离更远，这是因为高铁列车经过站台时车身附近的空气</a:t>
            </a:r>
            <a:r>
              <a:rPr lang="en-US" altLang="zh-CN" sz="2800" dirty="0"/>
              <a:t>( </a:t>
            </a:r>
            <a:r>
              <a:rPr lang="en-US" altLang="zh-CN" sz="2800" dirty="0" smtClean="0"/>
              <a:t>       </a:t>
            </a:r>
            <a:r>
              <a:rPr lang="en-US" altLang="zh-CN" sz="2800" dirty="0"/>
              <a:t>)</a:t>
            </a:r>
            <a:endParaRPr lang="zh-CN" altLang="zh-CN" sz="2800" dirty="0"/>
          </a:p>
          <a:p>
            <a:r>
              <a:rPr lang="en-US" altLang="zh-CN" sz="2800" dirty="0"/>
              <a:t>A</a:t>
            </a:r>
            <a:r>
              <a:rPr lang="zh-CN" altLang="zh-CN" sz="2800" dirty="0"/>
              <a:t>．流速更快，压强更小</a:t>
            </a:r>
            <a:r>
              <a:rPr lang="en-US" altLang="zh-CN" sz="2800" dirty="0"/>
              <a:t>  </a:t>
            </a:r>
            <a:r>
              <a:rPr lang="en-US" altLang="zh-CN" sz="2800" dirty="0" smtClean="0"/>
              <a:t>   B</a:t>
            </a:r>
            <a:r>
              <a:rPr lang="zh-CN" altLang="zh-CN" sz="2800" dirty="0"/>
              <a:t>．流速更快，压强更大</a:t>
            </a:r>
          </a:p>
          <a:p>
            <a:r>
              <a:rPr lang="en-US" altLang="zh-CN" sz="2800" dirty="0"/>
              <a:t>C</a:t>
            </a:r>
            <a:r>
              <a:rPr lang="zh-CN" altLang="zh-CN" sz="2800" dirty="0"/>
              <a:t>．流速更慢，压强更小</a:t>
            </a:r>
            <a:r>
              <a:rPr lang="en-US" altLang="zh-CN" sz="2800" dirty="0"/>
              <a:t>  </a:t>
            </a:r>
            <a:r>
              <a:rPr lang="en-US" altLang="zh-CN" sz="2800" dirty="0" smtClean="0"/>
              <a:t>   D</a:t>
            </a:r>
            <a:r>
              <a:rPr lang="zh-CN" altLang="zh-CN" sz="2800" dirty="0"/>
              <a:t>．流速更慢，压强更大</a:t>
            </a:r>
          </a:p>
          <a:p>
            <a:r>
              <a:rPr lang="en-US" altLang="zh-CN" sz="2800" dirty="0"/>
              <a:t>6</a:t>
            </a:r>
            <a:r>
              <a:rPr lang="zh-CN" altLang="zh-CN" sz="2800" dirty="0"/>
              <a:t>．如图</a:t>
            </a:r>
            <a:r>
              <a:rPr lang="en-US" altLang="zh-CN" sz="2800" dirty="0"/>
              <a:t>8</a:t>
            </a:r>
            <a:r>
              <a:rPr lang="zh-CN" altLang="zh-CN" sz="2800" dirty="0"/>
              <a:t>－</a:t>
            </a:r>
            <a:r>
              <a:rPr lang="en-US" altLang="zh-CN" sz="2800" dirty="0"/>
              <a:t>37</a:t>
            </a:r>
            <a:r>
              <a:rPr lang="zh-CN" altLang="zh-CN" sz="2800" dirty="0"/>
              <a:t>所示，行驶中的汽车，车窗紧闭，当打开天窗时，天窗外空气的流速</a:t>
            </a:r>
            <a:r>
              <a:rPr lang="en-US" altLang="zh-CN" sz="2800" dirty="0" smtClean="0"/>
              <a:t>_______</a:t>
            </a:r>
            <a:r>
              <a:rPr lang="en-US" altLang="zh-CN" sz="2800" dirty="0"/>
              <a:t>__</a:t>
            </a:r>
            <a:r>
              <a:rPr lang="en-US" altLang="zh-CN" sz="2800" dirty="0" smtClean="0"/>
              <a:t>_(</a:t>
            </a:r>
            <a:r>
              <a:rPr lang="zh-CN" altLang="zh-CN" sz="2800" dirty="0"/>
              <a:t>选填</a:t>
            </a:r>
            <a:r>
              <a:rPr lang="en-US" altLang="zh-CN" sz="2800" dirty="0">
                <a:latin typeface="+mn-ea"/>
              </a:rPr>
              <a:t>“</a:t>
            </a:r>
            <a:r>
              <a:rPr lang="zh-CN" altLang="zh-CN" sz="2800" dirty="0">
                <a:latin typeface="+mn-ea"/>
              </a:rPr>
              <a:t>大于</a:t>
            </a:r>
            <a:r>
              <a:rPr lang="en-US" altLang="zh-CN" sz="2800" dirty="0">
                <a:latin typeface="+mn-ea"/>
              </a:rPr>
              <a:t>”“</a:t>
            </a:r>
            <a:r>
              <a:rPr lang="zh-CN" altLang="zh-CN" sz="2800" dirty="0">
                <a:latin typeface="+mn-ea"/>
              </a:rPr>
              <a:t>小于”或“等于”</a:t>
            </a:r>
            <a:r>
              <a:rPr lang="zh-CN" altLang="zh-CN" sz="2800" dirty="0"/>
              <a:t>，下同</a:t>
            </a:r>
            <a:r>
              <a:rPr lang="en-US" altLang="zh-CN" sz="2800" dirty="0"/>
              <a:t>)</a:t>
            </a:r>
            <a:r>
              <a:rPr lang="zh-CN" altLang="zh-CN" sz="2800" dirty="0"/>
              <a:t>车内空气的流速，天窗外空气的压强</a:t>
            </a:r>
            <a:r>
              <a:rPr lang="en-US" altLang="zh-CN" sz="2800" dirty="0" smtClean="0"/>
              <a:t>__________</a:t>
            </a:r>
          </a:p>
          <a:p>
            <a:r>
              <a:rPr lang="zh-CN" altLang="zh-CN" sz="2800" dirty="0" smtClean="0"/>
              <a:t>车</a:t>
            </a:r>
            <a:r>
              <a:rPr lang="zh-CN" altLang="zh-CN" sz="2800" dirty="0"/>
              <a:t>内空气的压强，所以车内</a:t>
            </a:r>
            <a:r>
              <a:rPr lang="zh-CN" altLang="zh-CN" sz="2800" dirty="0" smtClean="0"/>
              <a:t>空</a:t>
            </a:r>
            <a:endParaRPr lang="en-US" altLang="zh-CN" sz="2800" dirty="0" smtClean="0"/>
          </a:p>
          <a:p>
            <a:r>
              <a:rPr lang="zh-CN" altLang="zh-CN" sz="2800" dirty="0" smtClean="0"/>
              <a:t>气</a:t>
            </a:r>
            <a:r>
              <a:rPr lang="zh-CN" altLang="zh-CN" sz="2800" dirty="0">
                <a:latin typeface="+mn-ea"/>
              </a:rPr>
              <a:t>被</a:t>
            </a:r>
            <a:r>
              <a:rPr lang="en-US" altLang="zh-CN" sz="2800" dirty="0">
                <a:latin typeface="+mn-ea"/>
              </a:rPr>
              <a:t>“</a:t>
            </a:r>
            <a:r>
              <a:rPr lang="zh-CN" altLang="zh-CN" sz="2800" dirty="0">
                <a:latin typeface="+mn-ea"/>
              </a:rPr>
              <a:t>抽</a:t>
            </a:r>
            <a:r>
              <a:rPr lang="en-US" altLang="zh-CN" sz="2800" dirty="0">
                <a:latin typeface="+mn-ea"/>
              </a:rPr>
              <a:t>”</a:t>
            </a:r>
            <a:r>
              <a:rPr lang="zh-CN" altLang="zh-CN" sz="2800" dirty="0">
                <a:latin typeface="+mn-ea"/>
              </a:rPr>
              <a:t>到车外</a:t>
            </a:r>
            <a:r>
              <a:rPr lang="zh-CN" altLang="zh-CN" sz="2800" dirty="0"/>
              <a:t>。</a:t>
            </a:r>
            <a:endParaRPr lang="zh-CN" altLang="en-US" sz="2800" dirty="0">
              <a:latin typeface="宋体" panose="02010600030101010101" pitchFamily="2" charset="-122"/>
              <a:cs typeface="方正静蕾简体" panose="03000509000000000000" pitchFamily="65" charset="-122"/>
            </a:endParaRPr>
          </a:p>
        </p:txBody>
      </p:sp>
      <p:sp>
        <p:nvSpPr>
          <p:cNvPr id="10" name="矩形 9"/>
          <p:cNvSpPr/>
          <p:nvPr/>
        </p:nvSpPr>
        <p:spPr>
          <a:xfrm>
            <a:off x="5873819" y="1792051"/>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A</a:t>
            </a:r>
            <a:endParaRPr lang="zh-CN" altLang="en-US" dirty="0"/>
          </a:p>
        </p:txBody>
      </p:sp>
      <p:grpSp>
        <p:nvGrpSpPr>
          <p:cNvPr id="9" name="组合 8"/>
          <p:cNvGrpSpPr/>
          <p:nvPr/>
        </p:nvGrpSpPr>
        <p:grpSpPr>
          <a:xfrm>
            <a:off x="474943" y="0"/>
            <a:ext cx="8274780" cy="768350"/>
            <a:chOff x="431463" y="178382"/>
            <a:chExt cx="8274780" cy="768350"/>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7232" y="178382"/>
              <a:ext cx="5519387" cy="768350"/>
              <a:chOff x="457232" y="178382"/>
              <a:chExt cx="5519387" cy="768350"/>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671828" y="4440411"/>
            <a:ext cx="3077895" cy="2296667"/>
          </a:xfrm>
          <a:prstGeom prst="rect">
            <a:avLst/>
          </a:prstGeom>
        </p:spPr>
      </p:pic>
      <p:sp>
        <p:nvSpPr>
          <p:cNvPr id="11" name="矩形 10"/>
          <p:cNvSpPr/>
          <p:nvPr/>
        </p:nvSpPr>
        <p:spPr>
          <a:xfrm>
            <a:off x="5671828" y="3450113"/>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大于</a:t>
            </a:r>
            <a:endParaRPr lang="zh-CN" altLang="en-US" dirty="0">
              <a:latin typeface="楷体" panose="02010609060101010101" pitchFamily="49" charset="-122"/>
              <a:ea typeface="楷体" panose="02010609060101010101" pitchFamily="49" charset="-122"/>
            </a:endParaRPr>
          </a:p>
        </p:txBody>
      </p:sp>
      <p:sp>
        <p:nvSpPr>
          <p:cNvPr id="13" name="矩形 12"/>
          <p:cNvSpPr/>
          <p:nvPr/>
        </p:nvSpPr>
        <p:spPr>
          <a:xfrm>
            <a:off x="3943397" y="4301253"/>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小</a:t>
            </a:r>
            <a:r>
              <a:rPr lang="zh-CN" altLang="en-US" sz="2800" b="1" dirty="0" smtClean="0">
                <a:solidFill>
                  <a:srgbClr val="FF0000"/>
                </a:solidFill>
                <a:latin typeface="楷体" panose="02010609060101010101" pitchFamily="49" charset="-122"/>
                <a:ea typeface="楷体" panose="02010609060101010101" pitchFamily="49" charset="-122"/>
              </a:rPr>
              <a:t>于</a:t>
            </a:r>
            <a:endParaRPr lang="zh-CN" altLang="en-US"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57232" y="965782"/>
            <a:ext cx="8274779" cy="4401205"/>
          </a:xfrm>
          <a:prstGeom prst="rect">
            <a:avLst/>
          </a:prstGeom>
          <a:noFill/>
        </p:spPr>
        <p:txBody>
          <a:bodyPr wrap="square" lIns="0" rIns="0" rtlCol="0">
            <a:spAutoFit/>
          </a:bodyPr>
          <a:lstStyle/>
          <a:p>
            <a:r>
              <a:rPr lang="en-US" altLang="zh-CN" sz="2800" dirty="0"/>
              <a:t>7</a:t>
            </a:r>
            <a:r>
              <a:rPr lang="zh-CN" altLang="zh-CN" sz="2800" dirty="0"/>
              <a:t>．如图</a:t>
            </a:r>
            <a:r>
              <a:rPr lang="en-US" altLang="zh-CN" sz="2800" dirty="0"/>
              <a:t>8</a:t>
            </a:r>
            <a:r>
              <a:rPr lang="zh-CN" altLang="zh-CN" sz="2800" dirty="0"/>
              <a:t>－</a:t>
            </a:r>
            <a:r>
              <a:rPr lang="en-US" altLang="zh-CN" sz="2800" dirty="0"/>
              <a:t>38</a:t>
            </a:r>
            <a:r>
              <a:rPr lang="zh-CN" altLang="zh-CN" sz="2800" dirty="0"/>
              <a:t>所示是喷雾器工作时</a:t>
            </a:r>
            <a:r>
              <a:rPr lang="zh-CN" altLang="zh-CN" sz="2800" dirty="0" smtClean="0"/>
              <a:t>的</a:t>
            </a:r>
            <a:endParaRPr lang="en-US" altLang="zh-CN" sz="2800" dirty="0"/>
          </a:p>
          <a:p>
            <a:r>
              <a:rPr lang="zh-CN" altLang="zh-CN" sz="2800" dirty="0" smtClean="0"/>
              <a:t>示意图</a:t>
            </a:r>
            <a:r>
              <a:rPr lang="zh-CN" altLang="zh-CN" sz="2800" dirty="0"/>
              <a:t>。当推动活塞时，管口的</a:t>
            </a:r>
            <a:r>
              <a:rPr lang="zh-CN" altLang="zh-CN" sz="2800" dirty="0" smtClean="0"/>
              <a:t>空气</a:t>
            </a:r>
            <a:endParaRPr lang="en-US" altLang="zh-CN" sz="2800" dirty="0" smtClean="0"/>
          </a:p>
          <a:p>
            <a:r>
              <a:rPr lang="zh-CN" altLang="zh-CN" sz="2800" dirty="0" smtClean="0"/>
              <a:t>速度</a:t>
            </a:r>
            <a:r>
              <a:rPr lang="zh-CN" altLang="zh-CN" sz="2800" dirty="0"/>
              <a:t>增大，管口处的压强</a:t>
            </a:r>
            <a:r>
              <a:rPr lang="en-US" altLang="zh-CN" sz="2800" dirty="0" smtClean="0"/>
              <a:t>_________</a:t>
            </a:r>
            <a:r>
              <a:rPr lang="zh-CN" altLang="zh-CN" sz="2800" dirty="0" smtClean="0"/>
              <a:t>；</a:t>
            </a:r>
            <a:endParaRPr lang="en-US" altLang="zh-CN" sz="2800" dirty="0" smtClean="0"/>
          </a:p>
          <a:p>
            <a:r>
              <a:rPr lang="zh-CN" altLang="zh-CN" sz="2800" dirty="0" smtClean="0"/>
              <a:t>瓶</a:t>
            </a:r>
            <a:r>
              <a:rPr lang="zh-CN" altLang="zh-CN" sz="2800" dirty="0"/>
              <a:t>中的液体就在</a:t>
            </a:r>
            <a:r>
              <a:rPr lang="en-US" altLang="zh-CN" sz="2800" dirty="0" smtClean="0"/>
              <a:t>____</a:t>
            </a:r>
            <a:r>
              <a:rPr lang="en-US" altLang="zh-CN" sz="2800" dirty="0"/>
              <a:t>___</a:t>
            </a:r>
            <a:r>
              <a:rPr lang="en-US" altLang="zh-CN" sz="2800" dirty="0" smtClean="0"/>
              <a:t>___</a:t>
            </a:r>
            <a:r>
              <a:rPr lang="zh-CN" altLang="zh-CN" sz="2800" dirty="0"/>
              <a:t>的作用</a:t>
            </a:r>
            <a:r>
              <a:rPr lang="zh-CN" altLang="zh-CN" sz="2800" dirty="0" smtClean="0"/>
              <a:t>下</a:t>
            </a:r>
            <a:endParaRPr lang="en-US" altLang="zh-CN" sz="2800" dirty="0" smtClean="0"/>
          </a:p>
          <a:p>
            <a:r>
              <a:rPr lang="zh-CN" altLang="zh-CN" sz="2800" dirty="0" smtClean="0"/>
              <a:t>被</a:t>
            </a:r>
            <a:r>
              <a:rPr lang="zh-CN" altLang="zh-CN" sz="2800" dirty="0"/>
              <a:t>压上去，随流动的空气而喷成雾状。</a:t>
            </a:r>
          </a:p>
          <a:p>
            <a:r>
              <a:rPr lang="en-US" altLang="zh-CN" sz="2800" dirty="0"/>
              <a:t>8</a:t>
            </a:r>
            <a:r>
              <a:rPr lang="zh-CN" altLang="zh-CN" sz="2800" dirty="0"/>
              <a:t>．扫地机器人具有主动躲避障碍物的功能，它在运动时将电能转化为</a:t>
            </a:r>
            <a:r>
              <a:rPr lang="en-US" altLang="zh-CN" sz="2800" dirty="0" smtClean="0"/>
              <a:t>________</a:t>
            </a:r>
            <a:r>
              <a:rPr lang="zh-CN" altLang="zh-CN" sz="2800" dirty="0"/>
              <a:t>能。机器人吸尘的工作原理是电机转动时使内部气体流速变大</a:t>
            </a:r>
            <a:r>
              <a:rPr lang="zh-CN" altLang="zh-CN" sz="2800" dirty="0" smtClean="0"/>
              <a:t>，</a:t>
            </a:r>
            <a:endParaRPr lang="en-US" altLang="zh-CN" sz="2800" dirty="0" smtClean="0"/>
          </a:p>
          <a:p>
            <a:r>
              <a:rPr lang="zh-CN" altLang="zh-CN" sz="2800" dirty="0" smtClean="0"/>
              <a:t>压强</a:t>
            </a:r>
            <a:r>
              <a:rPr lang="en-US" altLang="zh-CN" sz="2800" dirty="0" smtClean="0"/>
              <a:t>______(</a:t>
            </a:r>
            <a:r>
              <a:rPr lang="zh-CN" altLang="zh-CN" sz="2800" dirty="0"/>
              <a:t>选填</a:t>
            </a:r>
            <a:r>
              <a:rPr lang="en-US" altLang="zh-CN" sz="2800" dirty="0">
                <a:latin typeface="+mn-ea"/>
              </a:rPr>
              <a:t>“</a:t>
            </a:r>
            <a:r>
              <a:rPr lang="zh-CN" altLang="zh-CN" sz="2800" dirty="0">
                <a:latin typeface="+mn-ea"/>
              </a:rPr>
              <a:t>变大</a:t>
            </a:r>
            <a:r>
              <a:rPr lang="en-US" altLang="zh-CN" sz="2800" dirty="0">
                <a:latin typeface="+mn-ea"/>
              </a:rPr>
              <a:t>”</a:t>
            </a:r>
            <a:r>
              <a:rPr lang="zh-CN" altLang="zh-CN" sz="2800" dirty="0">
                <a:latin typeface="+mn-ea"/>
              </a:rPr>
              <a:t>或</a:t>
            </a:r>
            <a:r>
              <a:rPr lang="en-US" altLang="zh-CN" sz="2800" dirty="0">
                <a:latin typeface="+mn-ea"/>
              </a:rPr>
              <a:t>“</a:t>
            </a:r>
            <a:r>
              <a:rPr lang="zh-CN" altLang="zh-CN" sz="2800" dirty="0">
                <a:latin typeface="+mn-ea"/>
              </a:rPr>
              <a:t>变小</a:t>
            </a:r>
            <a:r>
              <a:rPr lang="en-US" altLang="zh-CN" sz="2800" dirty="0">
                <a:latin typeface="+mn-ea"/>
              </a:rPr>
              <a:t>”</a:t>
            </a:r>
            <a:r>
              <a:rPr lang="en-US" altLang="zh-CN" sz="2800" dirty="0"/>
              <a:t>)</a:t>
            </a:r>
            <a:r>
              <a:rPr lang="zh-CN" altLang="zh-CN" sz="2800" dirty="0" smtClean="0"/>
              <a:t>，</a:t>
            </a:r>
            <a:endParaRPr lang="en-US" altLang="zh-CN" sz="2800" dirty="0" smtClean="0"/>
          </a:p>
          <a:p>
            <a:r>
              <a:rPr lang="zh-CN" altLang="zh-CN" sz="2800" dirty="0" smtClean="0"/>
              <a:t>从而</a:t>
            </a:r>
            <a:r>
              <a:rPr lang="zh-CN" altLang="zh-CN" sz="2800" dirty="0"/>
              <a:t>使杂物进入吸尘器。</a:t>
            </a:r>
          </a:p>
        </p:txBody>
      </p:sp>
      <p:pic>
        <p:nvPicPr>
          <p:cNvPr id="20482" name="Picture 2"/>
          <p:cNvPicPr>
            <a:picLocks noChangeAspect="1" noChangeArrowheads="1"/>
          </p:cNvPicPr>
          <p:nvPr/>
        </p:nvPicPr>
        <p:blipFill>
          <a:blip r:embed="rId3"/>
          <a:srcRect/>
          <a:stretch>
            <a:fillRect/>
          </a:stretch>
        </p:blipFill>
        <p:spPr bwMode="auto">
          <a:xfrm>
            <a:off x="6355590" y="978821"/>
            <a:ext cx="2045920" cy="1776720"/>
          </a:xfrm>
          <a:prstGeom prst="rect">
            <a:avLst/>
          </a:prstGeom>
          <a:noFill/>
          <a:ln w="9525">
            <a:noFill/>
            <a:miter lim="800000"/>
            <a:headEnd/>
            <a:tailEnd/>
          </a:ln>
          <a:effectLst/>
        </p:spPr>
      </p:pic>
      <p:sp>
        <p:nvSpPr>
          <p:cNvPr id="9" name="TextBox 8"/>
          <p:cNvSpPr txBox="1"/>
          <p:nvPr/>
        </p:nvSpPr>
        <p:spPr>
          <a:xfrm>
            <a:off x="7001755" y="2858778"/>
            <a:ext cx="929148" cy="369332"/>
          </a:xfrm>
          <a:prstGeom prst="rect">
            <a:avLst/>
          </a:prstGeom>
          <a:noFill/>
        </p:spPr>
        <p:txBody>
          <a:bodyPr wrap="square" rtlCol="0">
            <a:spAutoFit/>
          </a:bodyPr>
          <a:lstStyle/>
          <a:p>
            <a:r>
              <a:rPr lang="zh-CN" altLang="en-US" dirty="0" smtClean="0">
                <a:latin typeface="宋体" panose="02010600030101010101" pitchFamily="2" charset="-122"/>
                <a:cs typeface="方正静蕾简体" panose="03000509000000000000" pitchFamily="65" charset="-122"/>
              </a:rPr>
              <a:t>图</a:t>
            </a:r>
            <a:r>
              <a:rPr lang="en-US" altLang="zh-CN" dirty="0" smtClean="0">
                <a:latin typeface="宋体" panose="02010600030101010101" pitchFamily="2" charset="-122"/>
                <a:cs typeface="方正静蕾简体" panose="03000509000000000000" pitchFamily="65" charset="-122"/>
              </a:rPr>
              <a:t>8-38</a:t>
            </a:r>
            <a:endParaRPr lang="zh-CN" altLang="en-US" dirty="0"/>
          </a:p>
        </p:txBody>
      </p:sp>
      <p:sp>
        <p:nvSpPr>
          <p:cNvPr id="10" name="矩形 9"/>
          <p:cNvSpPr/>
          <p:nvPr/>
        </p:nvSpPr>
        <p:spPr>
          <a:xfrm>
            <a:off x="3070423" y="2183031"/>
            <a:ext cx="1266693"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大气压</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grpSp>
        <p:nvGrpSpPr>
          <p:cNvPr id="15" name="组合 14"/>
          <p:cNvGrpSpPr/>
          <p:nvPr/>
        </p:nvGrpSpPr>
        <p:grpSpPr>
          <a:xfrm>
            <a:off x="474943" y="0"/>
            <a:ext cx="8274780" cy="768350"/>
            <a:chOff x="431463" y="178382"/>
            <a:chExt cx="8274780" cy="768350"/>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7232" y="178382"/>
              <a:ext cx="5519387" cy="768350"/>
              <a:chOff x="457232" y="178382"/>
              <a:chExt cx="5519387" cy="768350"/>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备考</a:t>
                </a:r>
                <a:r>
                  <a:rPr lang="zh-CN" altLang="en-US" sz="3200" dirty="0" smtClean="0">
                    <a:solidFill>
                      <a:srgbClr val="005188"/>
                    </a:solidFill>
                    <a:latin typeface="宋体" panose="02010600030101010101" pitchFamily="2" charset="-122"/>
                    <a:ea typeface="宋体" panose="02010600030101010101" pitchFamily="2" charset="-122"/>
                  </a:rPr>
                  <a:t>训练</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能力提升</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7232" y="178382"/>
                <a:ext cx="49593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B</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4"/>
          <a:stretch>
            <a:fillRect/>
          </a:stretch>
        </p:blipFill>
        <p:spPr>
          <a:xfrm>
            <a:off x="6519492" y="4054372"/>
            <a:ext cx="2446232" cy="2613887"/>
          </a:xfrm>
          <a:prstGeom prst="rect">
            <a:avLst/>
          </a:prstGeom>
        </p:spPr>
      </p:pic>
      <p:sp>
        <p:nvSpPr>
          <p:cNvPr id="20" name="矩形 19"/>
          <p:cNvSpPr/>
          <p:nvPr/>
        </p:nvSpPr>
        <p:spPr>
          <a:xfrm>
            <a:off x="4715193" y="1800594"/>
            <a:ext cx="906017"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减小</a:t>
            </a:r>
          </a:p>
        </p:txBody>
      </p:sp>
      <p:sp>
        <p:nvSpPr>
          <p:cNvPr id="21" name="矩形 20"/>
          <p:cNvSpPr/>
          <p:nvPr/>
        </p:nvSpPr>
        <p:spPr>
          <a:xfrm>
            <a:off x="3558673" y="3513399"/>
            <a:ext cx="906017" cy="523220"/>
          </a:xfrm>
          <a:prstGeom prst="rect">
            <a:avLst/>
          </a:prstGeom>
        </p:spPr>
        <p:txBody>
          <a:bodyPr wrap="none">
            <a:spAutoFit/>
          </a:bodyPr>
          <a:lstStyle/>
          <a:p>
            <a:pPr algn="l"/>
            <a:r>
              <a:rPr lang="zh-CN" altLang="en-US" sz="2800" b="1" dirty="0" smtClean="0">
                <a:solidFill>
                  <a:srgbClr val="FF0000"/>
                </a:solidFill>
                <a:latin typeface="楷体" panose="02010609060101010101" pitchFamily="49" charset="-122"/>
                <a:ea typeface="楷体" panose="02010609060101010101" pitchFamily="49" charset="-122"/>
                <a:sym typeface="+mn-ea"/>
              </a:rPr>
              <a:t>机械</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22" name="矩形 21"/>
          <p:cNvSpPr/>
          <p:nvPr/>
        </p:nvSpPr>
        <p:spPr>
          <a:xfrm>
            <a:off x="1295676" y="4381792"/>
            <a:ext cx="906017" cy="523220"/>
          </a:xfrm>
          <a:prstGeom prst="rect">
            <a:avLst/>
          </a:prstGeom>
        </p:spPr>
        <p:txBody>
          <a:bodyPr wrap="none">
            <a:spAutoFit/>
          </a:bodyPr>
          <a:lstStyle/>
          <a:p>
            <a:pPr algn="l"/>
            <a:r>
              <a:rPr lang="zh-CN" altLang="en-US" sz="2800" b="1" dirty="0">
                <a:solidFill>
                  <a:srgbClr val="FF0000"/>
                </a:solidFill>
                <a:latin typeface="楷体" panose="02010609060101010101" pitchFamily="49" charset="-122"/>
                <a:ea typeface="楷体" panose="02010609060101010101" pitchFamily="49" charset="-122"/>
                <a:sym typeface="+mn-ea"/>
              </a:rPr>
              <a:t>变小</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31463" y="178382"/>
            <a:ext cx="8274780" cy="768350"/>
            <a:chOff x="431463" y="178382"/>
            <a:chExt cx="8274780" cy="768350"/>
          </a:xfrm>
        </p:grpSpPr>
        <p:cxnSp>
          <p:nvCxnSpPr>
            <p:cNvPr id="11" name="直接连接符 10"/>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1043" y="178382"/>
              <a:ext cx="2487106" cy="768350"/>
              <a:chOff x="461043" y="178382"/>
              <a:chExt cx="2487106" cy="768350"/>
            </a:xfrm>
          </p:grpSpPr>
          <p:sp>
            <p:nvSpPr>
              <p:cNvPr id="8" name="文本占位符 2"/>
              <p:cNvSpPr txBox="1"/>
              <p:nvPr/>
            </p:nvSpPr>
            <p:spPr>
              <a:xfrm>
                <a:off x="894514" y="292685"/>
                <a:ext cx="205363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考点回顾</a:t>
                </a:r>
              </a:p>
            </p:txBody>
          </p:sp>
          <p:sp>
            <p:nvSpPr>
              <p:cNvPr id="13" name="矩形 12"/>
              <p:cNvSpPr/>
              <p:nvPr/>
            </p:nvSpPr>
            <p:spPr>
              <a:xfrm>
                <a:off x="461043" y="178382"/>
                <a:ext cx="488315" cy="768350"/>
              </a:xfrm>
              <a:prstGeom prst="rect">
                <a:avLst/>
              </a:prstGeom>
              <a:noFill/>
            </p:spPr>
            <p:txBody>
              <a:bodyPr wrap="none" lIns="91440" tIns="45720" rIns="91440" bIns="45720">
                <a:spAutoFit/>
              </a:bodyPr>
              <a:lstStyle/>
              <a:p>
                <a:pPr algn="ctr"/>
                <a:r>
                  <a:rPr lang="en-US" altLang="zh-CN" sz="4400" b="1" cap="none" spc="0" dirty="0">
                    <a:ln w="10541" cmpd="sng">
                      <a:solidFill>
                        <a:schemeClr val="accent1">
                          <a:shade val="88000"/>
                          <a:satMod val="110000"/>
                        </a:schemeClr>
                      </a:solidFill>
                      <a:prstDash val="solid"/>
                    </a:ln>
                    <a:solidFill>
                      <a:srgbClr val="005188"/>
                    </a:solidFill>
                    <a:effectLst/>
                  </a:rPr>
                  <a:t>K</a:t>
                </a:r>
              </a:p>
            </p:txBody>
          </p:sp>
        </p:grpSp>
      </p:grpSp>
      <p:sp>
        <p:nvSpPr>
          <p:cNvPr id="41" name="TextBox 40"/>
          <p:cNvSpPr txBox="1"/>
          <p:nvPr/>
        </p:nvSpPr>
        <p:spPr>
          <a:xfrm>
            <a:off x="377825" y="1285875"/>
            <a:ext cx="8328025" cy="4401205"/>
          </a:xfrm>
          <a:prstGeom prst="rect">
            <a:avLst/>
          </a:prstGeom>
          <a:noFill/>
        </p:spPr>
        <p:txBody>
          <a:bodyPr wrap="square" lIns="0" rIns="0" rtlCol="0">
            <a:spAutoFit/>
          </a:bodyPr>
          <a:lstStyle/>
          <a:p>
            <a:r>
              <a:rPr lang="en-US" altLang="zh-CN" sz="2800" dirty="0" smtClean="0">
                <a:latin typeface="+mn-ea"/>
              </a:rPr>
              <a:t>    </a:t>
            </a:r>
            <a:r>
              <a:rPr lang="zh-CN" altLang="zh-CN" sz="2800" dirty="0" smtClean="0">
                <a:latin typeface="+mn-ea"/>
              </a:rPr>
              <a:t>本</a:t>
            </a:r>
            <a:r>
              <a:rPr lang="zh-CN" altLang="zh-CN" sz="2800" dirty="0">
                <a:latin typeface="+mn-ea"/>
              </a:rPr>
              <a:t>讲探究要求的考点：</a:t>
            </a:r>
            <a:r>
              <a:rPr lang="zh-CN" altLang="zh-CN" sz="2800" u="sng" dirty="0">
                <a:latin typeface="+mn-ea"/>
              </a:rPr>
              <a:t>浮力的实验探究</a:t>
            </a:r>
            <a:r>
              <a:rPr lang="zh-CN" altLang="zh-CN" sz="2800" dirty="0">
                <a:latin typeface="+mn-ea"/>
              </a:rPr>
              <a:t>；</a:t>
            </a:r>
            <a:r>
              <a:rPr lang="zh-CN" altLang="zh-CN" sz="2800" u="sng" dirty="0">
                <a:latin typeface="+mn-ea"/>
              </a:rPr>
              <a:t>流体压强与流速关系的实验探究</a:t>
            </a:r>
            <a:r>
              <a:rPr lang="zh-CN" altLang="zh-CN" sz="2800" dirty="0">
                <a:latin typeface="+mn-ea"/>
              </a:rPr>
              <a:t>。认识要求的考点：阿基米德原理；物体浮沉的条件；流体压强与流速关系。近三年中考题型以选择题、填空题、实验题和计算题为主，其中</a:t>
            </a:r>
            <a:r>
              <a:rPr lang="zh-CN" altLang="zh-CN" sz="2800" u="sng" dirty="0">
                <a:latin typeface="+mn-ea"/>
              </a:rPr>
              <a:t>浮力大小相关因素</a:t>
            </a:r>
            <a:r>
              <a:rPr lang="zh-CN" altLang="zh-CN" sz="2800" dirty="0">
                <a:latin typeface="+mn-ea"/>
              </a:rPr>
              <a:t>、</a:t>
            </a:r>
            <a:r>
              <a:rPr lang="zh-CN" altLang="zh-CN" sz="2800" u="sng" dirty="0">
                <a:latin typeface="+mn-ea"/>
              </a:rPr>
              <a:t>沉浮条件</a:t>
            </a:r>
            <a:r>
              <a:rPr lang="zh-CN" altLang="zh-CN" sz="2800" dirty="0">
                <a:latin typeface="+mn-ea"/>
              </a:rPr>
              <a:t>、</a:t>
            </a:r>
            <a:r>
              <a:rPr lang="zh-CN" altLang="zh-CN" sz="2800" u="sng" dirty="0">
                <a:latin typeface="+mn-ea"/>
              </a:rPr>
              <a:t>浮力计算</a:t>
            </a:r>
            <a:r>
              <a:rPr lang="zh-CN" altLang="zh-CN" sz="2800" dirty="0">
                <a:latin typeface="+mn-ea"/>
              </a:rPr>
              <a:t>为每年必考知识点，学生要掌握浮力计算的不同方式。本讲分值大约是</a:t>
            </a:r>
            <a:r>
              <a:rPr lang="en-US" altLang="zh-CN" sz="2800" dirty="0">
                <a:latin typeface="+mn-ea"/>
              </a:rPr>
              <a:t>7</a:t>
            </a:r>
            <a:r>
              <a:rPr lang="zh-CN" altLang="zh-CN" sz="2800" dirty="0">
                <a:latin typeface="+mn-ea"/>
              </a:rPr>
              <a:t>分。</a:t>
            </a:r>
            <a:r>
              <a:rPr lang="en-US" altLang="zh-CN" sz="2800" dirty="0" smtClean="0">
                <a:latin typeface="+mn-ea"/>
              </a:rPr>
              <a:t>2020</a:t>
            </a:r>
            <a:r>
              <a:rPr lang="zh-CN" altLang="zh-CN" sz="2800" dirty="0" smtClean="0">
                <a:latin typeface="+mn-ea"/>
              </a:rPr>
              <a:t>年</a:t>
            </a:r>
            <a:r>
              <a:rPr lang="zh-CN" altLang="zh-CN" sz="2800" dirty="0">
                <a:latin typeface="+mn-ea"/>
              </a:rPr>
              <a:t>预测：以</a:t>
            </a:r>
            <a:r>
              <a:rPr lang="zh-CN" altLang="zh-CN" sz="2800" u="sng" dirty="0">
                <a:latin typeface="+mn-ea"/>
              </a:rPr>
              <a:t>浮力计算</a:t>
            </a:r>
            <a:r>
              <a:rPr lang="zh-CN" altLang="zh-CN" sz="2800" dirty="0">
                <a:latin typeface="+mn-ea"/>
              </a:rPr>
              <a:t>；</a:t>
            </a:r>
            <a:r>
              <a:rPr lang="zh-CN" altLang="zh-CN" sz="2800" u="sng" dirty="0">
                <a:latin typeface="+mn-ea"/>
              </a:rPr>
              <a:t>压强、密度和浮力的综合</a:t>
            </a:r>
            <a:r>
              <a:rPr lang="zh-CN" altLang="zh-CN" sz="2800" dirty="0">
                <a:latin typeface="+mn-ea"/>
              </a:rPr>
              <a:t>；</a:t>
            </a:r>
            <a:r>
              <a:rPr lang="zh-CN" altLang="zh-CN" sz="2800" u="sng" dirty="0">
                <a:latin typeface="+mn-ea"/>
              </a:rPr>
              <a:t>浮力图象</a:t>
            </a:r>
            <a:r>
              <a:rPr lang="zh-CN" altLang="zh-CN" sz="2800" dirty="0">
                <a:latin typeface="+mn-ea"/>
              </a:rPr>
              <a:t>；</a:t>
            </a:r>
            <a:r>
              <a:rPr lang="zh-CN" altLang="zh-CN" sz="2800" u="sng" dirty="0">
                <a:latin typeface="+mn-ea"/>
              </a:rPr>
              <a:t>阿基米德原理</a:t>
            </a:r>
            <a:r>
              <a:rPr lang="zh-CN" altLang="zh-CN" sz="2800" dirty="0">
                <a:latin typeface="+mn-ea"/>
              </a:rPr>
              <a:t>；</a:t>
            </a:r>
            <a:r>
              <a:rPr lang="zh-CN" altLang="zh-CN" sz="2800" u="sng" dirty="0">
                <a:latin typeface="+mn-ea"/>
              </a:rPr>
              <a:t>浮力、拉力和重力的三力平衡</a:t>
            </a:r>
            <a:r>
              <a:rPr lang="zh-CN" altLang="zh-CN" sz="2800" dirty="0">
                <a:latin typeface="+mn-ea"/>
              </a:rPr>
              <a:t>知识点为主。浮力计算有逐年增加趋势。</a:t>
            </a:r>
          </a:p>
        </p:txBody>
      </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400">
        <p:dissolve/>
      </p:transition>
    </mc:Choice>
    <mc:Fallback xmlns="">
      <p:transition>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16716" y="1159938"/>
            <a:ext cx="8274779" cy="3093154"/>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2017</a:t>
            </a:r>
            <a:r>
              <a:rPr lang="zh-CN" altLang="en-US" sz="2800" dirty="0" smtClean="0">
                <a:cs typeface="方正静蕾简体" panose="03000509000000000000" pitchFamily="65" charset="-122"/>
              </a:rPr>
              <a:t>年第</a:t>
            </a:r>
            <a:r>
              <a:rPr lang="en-US" altLang="zh-CN" sz="2800" dirty="0" smtClean="0">
                <a:cs typeface="方正静蕾简体" panose="03000509000000000000" pitchFamily="65" charset="-122"/>
              </a:rPr>
              <a:t>19</a:t>
            </a:r>
            <a:r>
              <a:rPr lang="zh-CN" altLang="en-US" sz="2800" dirty="0" smtClean="0">
                <a:cs typeface="方正静蕾简体" panose="03000509000000000000" pitchFamily="65" charset="-122"/>
              </a:rPr>
              <a:t>题）常用机器人潜入水下打捞沉船上的物体。</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ρ</a:t>
            </a:r>
            <a:r>
              <a:rPr lang="zh-CN" altLang="en-US" sz="2800" baseline="-25000" dirty="0" smtClean="0">
                <a:cs typeface="方正静蕾简体" panose="03000509000000000000" pitchFamily="65" charset="-122"/>
              </a:rPr>
              <a:t>水</a:t>
            </a:r>
            <a:r>
              <a:rPr lang="en-US" altLang="zh-CN" sz="2800" dirty="0" smtClean="0">
                <a:cs typeface="方正静蕾简体" panose="03000509000000000000" pitchFamily="65" charset="-122"/>
              </a:rPr>
              <a:t>=1.0×10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g</a:t>
            </a:r>
            <a:r>
              <a:rPr lang="en-US" altLang="zh-CN" sz="2800" dirty="0" smtClean="0">
                <a:cs typeface="方正静蕾简体" panose="03000509000000000000" pitchFamily="65" charset="-122"/>
              </a:rPr>
              <a:t>=10 N</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kg) </a:t>
            </a:r>
          </a:p>
          <a:p>
            <a:pPr fontAlgn="auto">
              <a:lnSpc>
                <a:spcPts val="3860"/>
              </a:lnSpc>
            </a:pP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某时刻机器人在水下用竖直向上的力举着体积为</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0.03 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、密度为</a:t>
            </a:r>
            <a:r>
              <a:rPr lang="en-US" altLang="zh-CN" sz="2800" dirty="0" smtClean="0">
                <a:cs typeface="方正静蕾简体" panose="03000509000000000000" pitchFamily="65" charset="-122"/>
              </a:rPr>
              <a:t>2.5×10</a:t>
            </a:r>
            <a:r>
              <a:rPr lang="en-US" altLang="zh-CN" sz="2800" baseline="30000" dirty="0" smtClean="0">
                <a:cs typeface="方正静蕾简体" panose="03000509000000000000" pitchFamily="65" charset="-122"/>
              </a:rPr>
              <a:t>3</a:t>
            </a:r>
            <a:r>
              <a:rPr lang="en-US" altLang="zh-CN" sz="2800" dirty="0" smtClean="0">
                <a:cs typeface="方正静蕾简体" panose="03000509000000000000" pitchFamily="65" charset="-122"/>
              </a:rPr>
              <a:t> kg</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m</a:t>
            </a:r>
            <a:r>
              <a:rPr lang="en-US" altLang="zh-CN" sz="2800" baseline="30000" dirty="0" smtClean="0">
                <a:cs typeface="方正静蕾简体" panose="03000509000000000000" pitchFamily="65" charset="-122"/>
              </a:rPr>
              <a:t>3</a:t>
            </a:r>
            <a:r>
              <a:rPr lang="zh-CN" altLang="en-US" sz="2800" dirty="0" smtClean="0">
                <a:cs typeface="方正静蕾简体" panose="03000509000000000000" pitchFamily="65" charset="-122"/>
              </a:rPr>
              <a:t>的实心物体静止不动，该力的大小是多少</a:t>
            </a:r>
            <a:r>
              <a:rPr lang="en-US" altLang="zh-CN" sz="2800" dirty="0" smtClean="0">
                <a:cs typeface="方正静蕾简体" panose="03000509000000000000" pitchFamily="65" charset="-122"/>
              </a:rPr>
              <a:t>?</a:t>
            </a:r>
            <a:endParaRPr lang="en-US" altLang="zh-CN" sz="2800" dirty="0">
              <a:cs typeface="方正静蕾简体" panose="03000509000000000000" pitchFamily="65" charset="-122"/>
            </a:endParaRPr>
          </a:p>
          <a:p>
            <a:pPr fontAlgn="auto">
              <a:lnSpc>
                <a:spcPts val="3860"/>
              </a:lnSpc>
            </a:pPr>
            <a:endParaRPr lang="zh-CN" altLang="en-US" sz="2800" dirty="0">
              <a:cs typeface="方正静蕾简体" panose="03000509000000000000" pitchFamily="65" charset="-122"/>
            </a:endParaRPr>
          </a:p>
        </p:txBody>
      </p:sp>
      <p:sp>
        <p:nvSpPr>
          <p:cNvPr id="9" name="矩形 8"/>
          <p:cNvSpPr/>
          <p:nvPr/>
        </p:nvSpPr>
        <p:spPr>
          <a:xfrm>
            <a:off x="431463" y="3674067"/>
            <a:ext cx="8017212" cy="2308324"/>
          </a:xfrm>
          <a:prstGeom prst="rect">
            <a:avLst/>
          </a:prstGeom>
        </p:spPr>
        <p:txBody>
          <a:bodyPr wrap="square">
            <a:spAutoFit/>
          </a:bodyPr>
          <a:lstStyle/>
          <a:p>
            <a:r>
              <a:rPr lang="zh-CN" altLang="en-US" sz="2400" b="1" dirty="0">
                <a:solidFill>
                  <a:srgbClr val="FF0000"/>
                </a:solidFill>
                <a:ea typeface="楷体" panose="02010609060101010101" pitchFamily="49" charset="-122"/>
              </a:rPr>
              <a:t>解：</a:t>
            </a:r>
            <a:r>
              <a:rPr lang="en-US" altLang="zh-CN" sz="2400" b="1" dirty="0">
                <a:solidFill>
                  <a:srgbClr val="FF0000"/>
                </a:solidFill>
                <a:ea typeface="楷体" panose="02010609060101010101" pitchFamily="49" charset="-122"/>
              </a:rPr>
              <a:t>(1)</a:t>
            </a:r>
            <a:r>
              <a:rPr lang="zh-CN" altLang="en-US" sz="2400" b="1" dirty="0">
                <a:solidFill>
                  <a:srgbClr val="FF0000"/>
                </a:solidFill>
                <a:ea typeface="楷体" panose="02010609060101010101" pitchFamily="49" charset="-122"/>
              </a:rPr>
              <a:t>物体受到的浮力</a:t>
            </a:r>
            <a:r>
              <a:rPr lang="en-US" altLang="zh-CN" sz="2400" b="1" i="1" dirty="0">
                <a:solidFill>
                  <a:srgbClr val="FF0000"/>
                </a:solidFill>
                <a:ea typeface="楷体" panose="02010609060101010101" pitchFamily="49" charset="-122"/>
              </a:rPr>
              <a:t>F</a:t>
            </a:r>
            <a:r>
              <a:rPr lang="zh-CN" altLang="en-US" sz="2400" b="1" baseline="-25000" dirty="0">
                <a:solidFill>
                  <a:srgbClr val="FF0000"/>
                </a:solidFill>
                <a:ea typeface="楷体" panose="02010609060101010101" pitchFamily="49" charset="-122"/>
              </a:rPr>
              <a:t>浮</a:t>
            </a:r>
            <a:r>
              <a:rPr lang="zh-CN" altLang="en-US" sz="2400" b="1" dirty="0">
                <a:solidFill>
                  <a:srgbClr val="FF0000"/>
                </a:solidFill>
                <a:ea typeface="楷体" panose="02010609060101010101" pitchFamily="49" charset="-122"/>
              </a:rPr>
              <a:t>＝</a:t>
            </a:r>
            <a:r>
              <a:rPr lang="el-GR" altLang="zh-CN" sz="2400" b="1" i="1" dirty="0">
                <a:solidFill>
                  <a:srgbClr val="FF0000"/>
                </a:solidFill>
                <a:ea typeface="楷体" panose="02010609060101010101" pitchFamily="49" charset="-122"/>
              </a:rPr>
              <a:t>ρ</a:t>
            </a:r>
            <a:r>
              <a:rPr lang="zh-CN" altLang="en-US" sz="2400" b="1" baseline="-25000" dirty="0">
                <a:solidFill>
                  <a:srgbClr val="FF0000"/>
                </a:solidFill>
                <a:ea typeface="楷体" panose="02010609060101010101" pitchFamily="49" charset="-122"/>
              </a:rPr>
              <a:t>水</a:t>
            </a:r>
            <a:r>
              <a:rPr lang="en-US" altLang="zh-CN" sz="2400" b="1" i="1" dirty="0" err="1">
                <a:solidFill>
                  <a:srgbClr val="FF0000"/>
                </a:solidFill>
                <a:ea typeface="楷体" panose="02010609060101010101" pitchFamily="49" charset="-122"/>
              </a:rPr>
              <a:t>gV</a:t>
            </a:r>
            <a:r>
              <a:rPr lang="zh-CN" altLang="en-US" sz="2400" b="1" baseline="-25000" dirty="0">
                <a:solidFill>
                  <a:srgbClr val="FF0000"/>
                </a:solidFill>
                <a:ea typeface="楷体" panose="02010609060101010101" pitchFamily="49" charset="-122"/>
              </a:rPr>
              <a:t>排</a:t>
            </a:r>
            <a:r>
              <a:rPr lang="zh-CN" altLang="en-US" sz="2400" b="1" dirty="0" smtClean="0">
                <a:solidFill>
                  <a:srgbClr val="FF0000"/>
                </a:solidFill>
                <a:ea typeface="楷体" panose="02010609060101010101" pitchFamily="49" charset="-122"/>
              </a:rPr>
              <a:t>＝</a:t>
            </a:r>
            <a:endParaRPr lang="en-US" altLang="zh-CN" sz="2400" b="1" dirty="0" smtClean="0">
              <a:solidFill>
                <a:srgbClr val="FF0000"/>
              </a:solidFill>
              <a:ea typeface="楷体" panose="02010609060101010101" pitchFamily="49" charset="-122"/>
            </a:endParaRPr>
          </a:p>
          <a:p>
            <a:r>
              <a:rPr lang="en-US" altLang="zh-CN" sz="2400" b="1" dirty="0" smtClean="0">
                <a:solidFill>
                  <a:srgbClr val="FF0000"/>
                </a:solidFill>
                <a:ea typeface="楷体" panose="02010609060101010101" pitchFamily="49" charset="-122"/>
              </a:rPr>
              <a:t>1.0×10</a:t>
            </a:r>
            <a:r>
              <a:rPr lang="en-US" altLang="zh-CN" sz="2400" b="1" baseline="30000" dirty="0" smtClean="0">
                <a:solidFill>
                  <a:srgbClr val="FF0000"/>
                </a:solidFill>
                <a:ea typeface="楷体" panose="02010609060101010101" pitchFamily="49" charset="-122"/>
              </a:rPr>
              <a:t>3</a:t>
            </a:r>
            <a:r>
              <a:rPr lang="en-US" altLang="zh-CN" sz="2400" b="1" dirty="0" smtClean="0">
                <a:solidFill>
                  <a:srgbClr val="FF0000"/>
                </a:solidFill>
                <a:ea typeface="楷体" panose="02010609060101010101" pitchFamily="49" charset="-122"/>
              </a:rPr>
              <a:t> </a:t>
            </a:r>
            <a:r>
              <a:rPr lang="en-US" altLang="zh-CN" sz="2400" b="1" dirty="0">
                <a:solidFill>
                  <a:srgbClr val="FF0000"/>
                </a:solidFill>
                <a:ea typeface="楷体" panose="02010609060101010101" pitchFamily="49" charset="-122"/>
              </a:rPr>
              <a:t>kg/m</a:t>
            </a:r>
            <a:r>
              <a:rPr lang="en-US" altLang="zh-CN" sz="2400" b="1" baseline="30000" dirty="0">
                <a:solidFill>
                  <a:srgbClr val="FF0000"/>
                </a:solidFill>
                <a:ea typeface="楷体" panose="02010609060101010101" pitchFamily="49" charset="-122"/>
              </a:rPr>
              <a:t>3</a:t>
            </a:r>
            <a:r>
              <a:rPr lang="en-US" altLang="zh-CN" sz="2400" b="1" dirty="0">
                <a:solidFill>
                  <a:srgbClr val="FF0000"/>
                </a:solidFill>
                <a:ea typeface="楷体" panose="02010609060101010101" pitchFamily="49" charset="-122"/>
              </a:rPr>
              <a:t>×10 N/kg×0.03 m</a:t>
            </a:r>
            <a:r>
              <a:rPr lang="en-US" altLang="zh-CN" sz="2400" b="1" baseline="30000" dirty="0">
                <a:solidFill>
                  <a:srgbClr val="FF0000"/>
                </a:solidFill>
                <a:ea typeface="楷体" panose="02010609060101010101" pitchFamily="49" charset="-122"/>
              </a:rPr>
              <a:t>3</a:t>
            </a:r>
            <a:r>
              <a:rPr lang="zh-CN" altLang="en-US" sz="2400" b="1" dirty="0">
                <a:solidFill>
                  <a:srgbClr val="FF0000"/>
                </a:solidFill>
                <a:ea typeface="楷体" panose="02010609060101010101" pitchFamily="49" charset="-122"/>
              </a:rPr>
              <a:t>＝</a:t>
            </a:r>
            <a:r>
              <a:rPr lang="en-US" altLang="zh-CN" sz="2400" b="1" dirty="0">
                <a:solidFill>
                  <a:srgbClr val="FF0000"/>
                </a:solidFill>
                <a:ea typeface="楷体" panose="02010609060101010101" pitchFamily="49" charset="-122"/>
              </a:rPr>
              <a:t>300 N</a:t>
            </a:r>
          </a:p>
          <a:p>
            <a:r>
              <a:rPr lang="zh-CN" altLang="en-US" sz="2400" b="1" dirty="0">
                <a:solidFill>
                  <a:srgbClr val="FF0000"/>
                </a:solidFill>
                <a:ea typeface="楷体" panose="02010609060101010101" pitchFamily="49" charset="-122"/>
              </a:rPr>
              <a:t>物体受到的重力</a:t>
            </a:r>
            <a:r>
              <a:rPr lang="en-US" altLang="zh-CN" sz="2400" b="1" i="1" dirty="0">
                <a:solidFill>
                  <a:srgbClr val="FF0000"/>
                </a:solidFill>
                <a:ea typeface="楷体" panose="02010609060101010101" pitchFamily="49" charset="-122"/>
              </a:rPr>
              <a:t>G</a:t>
            </a:r>
            <a:r>
              <a:rPr lang="zh-CN" altLang="en-US" sz="2400" b="1" baseline="-25000" dirty="0">
                <a:solidFill>
                  <a:srgbClr val="FF0000"/>
                </a:solidFill>
                <a:ea typeface="楷体" panose="02010609060101010101" pitchFamily="49" charset="-122"/>
              </a:rPr>
              <a:t>物</a:t>
            </a:r>
            <a:r>
              <a:rPr lang="zh-CN" altLang="en-US" sz="2400" b="1" dirty="0">
                <a:solidFill>
                  <a:srgbClr val="FF0000"/>
                </a:solidFill>
                <a:ea typeface="楷体" panose="02010609060101010101" pitchFamily="49" charset="-122"/>
              </a:rPr>
              <a:t>＝</a:t>
            </a:r>
            <a:r>
              <a:rPr lang="el-GR" altLang="zh-CN" sz="2400" b="1" i="1" dirty="0">
                <a:solidFill>
                  <a:srgbClr val="FF0000"/>
                </a:solidFill>
                <a:ea typeface="楷体" panose="02010609060101010101" pitchFamily="49" charset="-122"/>
              </a:rPr>
              <a:t>ρ</a:t>
            </a:r>
            <a:r>
              <a:rPr lang="zh-CN" altLang="en-US" sz="2400" b="1" baseline="-25000" dirty="0">
                <a:solidFill>
                  <a:srgbClr val="FF0000"/>
                </a:solidFill>
                <a:ea typeface="楷体" panose="02010609060101010101" pitchFamily="49" charset="-122"/>
              </a:rPr>
              <a:t>物</a:t>
            </a:r>
            <a:r>
              <a:rPr lang="en-US" altLang="zh-CN" sz="2400" b="1" i="1" dirty="0" err="1">
                <a:solidFill>
                  <a:srgbClr val="FF0000"/>
                </a:solidFill>
                <a:ea typeface="楷体" panose="02010609060101010101" pitchFamily="49" charset="-122"/>
              </a:rPr>
              <a:t>gV</a:t>
            </a:r>
            <a:r>
              <a:rPr lang="zh-CN" altLang="en-US" sz="2400" b="1" baseline="-25000" dirty="0">
                <a:solidFill>
                  <a:srgbClr val="FF0000"/>
                </a:solidFill>
                <a:ea typeface="楷体" panose="02010609060101010101" pitchFamily="49" charset="-122"/>
              </a:rPr>
              <a:t>物</a:t>
            </a:r>
            <a:r>
              <a:rPr lang="zh-CN" altLang="en-US" sz="2400" b="1" dirty="0" smtClean="0">
                <a:solidFill>
                  <a:srgbClr val="FF0000"/>
                </a:solidFill>
                <a:ea typeface="楷体" panose="02010609060101010101" pitchFamily="49" charset="-122"/>
              </a:rPr>
              <a:t>＝</a:t>
            </a:r>
            <a:endParaRPr lang="en-US" altLang="zh-CN" sz="2400" b="1" dirty="0" smtClean="0">
              <a:solidFill>
                <a:srgbClr val="FF0000"/>
              </a:solidFill>
              <a:ea typeface="楷体" panose="02010609060101010101" pitchFamily="49" charset="-122"/>
            </a:endParaRPr>
          </a:p>
          <a:p>
            <a:r>
              <a:rPr lang="en-US" altLang="zh-CN" sz="2400" b="1" dirty="0" smtClean="0">
                <a:solidFill>
                  <a:srgbClr val="FF0000"/>
                </a:solidFill>
                <a:ea typeface="楷体" panose="02010609060101010101" pitchFamily="49" charset="-122"/>
              </a:rPr>
              <a:t>2.5×10</a:t>
            </a:r>
            <a:r>
              <a:rPr lang="en-US" altLang="zh-CN" sz="2400" b="1" baseline="30000" dirty="0" smtClean="0">
                <a:solidFill>
                  <a:srgbClr val="FF0000"/>
                </a:solidFill>
                <a:ea typeface="楷体" panose="02010609060101010101" pitchFamily="49" charset="-122"/>
              </a:rPr>
              <a:t>3</a:t>
            </a:r>
            <a:r>
              <a:rPr lang="en-US" altLang="zh-CN" sz="2400" b="1" dirty="0" smtClean="0">
                <a:solidFill>
                  <a:srgbClr val="FF0000"/>
                </a:solidFill>
                <a:ea typeface="楷体" panose="02010609060101010101" pitchFamily="49" charset="-122"/>
              </a:rPr>
              <a:t> </a:t>
            </a:r>
            <a:r>
              <a:rPr lang="en-US" altLang="zh-CN" sz="2400" b="1" dirty="0">
                <a:solidFill>
                  <a:srgbClr val="FF0000"/>
                </a:solidFill>
                <a:ea typeface="楷体" panose="02010609060101010101" pitchFamily="49" charset="-122"/>
              </a:rPr>
              <a:t>kg/m</a:t>
            </a:r>
            <a:r>
              <a:rPr lang="en-US" altLang="zh-CN" sz="2400" b="1" baseline="30000" dirty="0">
                <a:solidFill>
                  <a:srgbClr val="FF0000"/>
                </a:solidFill>
                <a:ea typeface="楷体" panose="02010609060101010101" pitchFamily="49" charset="-122"/>
              </a:rPr>
              <a:t>3</a:t>
            </a:r>
            <a:r>
              <a:rPr lang="en-US" altLang="zh-CN" sz="2400" b="1" dirty="0">
                <a:solidFill>
                  <a:srgbClr val="FF0000"/>
                </a:solidFill>
                <a:ea typeface="楷体" panose="02010609060101010101" pitchFamily="49" charset="-122"/>
              </a:rPr>
              <a:t>×10 N/kg×0.03 m</a:t>
            </a:r>
            <a:r>
              <a:rPr lang="en-US" altLang="zh-CN" sz="2400" b="1" baseline="30000" dirty="0">
                <a:solidFill>
                  <a:srgbClr val="FF0000"/>
                </a:solidFill>
                <a:ea typeface="楷体" panose="02010609060101010101" pitchFamily="49" charset="-122"/>
              </a:rPr>
              <a:t>3</a:t>
            </a:r>
            <a:r>
              <a:rPr lang="zh-CN" altLang="en-US" sz="2400" b="1" dirty="0">
                <a:solidFill>
                  <a:srgbClr val="FF0000"/>
                </a:solidFill>
                <a:ea typeface="楷体" panose="02010609060101010101" pitchFamily="49" charset="-122"/>
              </a:rPr>
              <a:t>＝</a:t>
            </a:r>
            <a:r>
              <a:rPr lang="en-US" altLang="zh-CN" sz="2400" b="1" dirty="0">
                <a:solidFill>
                  <a:srgbClr val="FF0000"/>
                </a:solidFill>
                <a:ea typeface="楷体" panose="02010609060101010101" pitchFamily="49" charset="-122"/>
              </a:rPr>
              <a:t>750 N</a:t>
            </a:r>
          </a:p>
          <a:p>
            <a:r>
              <a:rPr lang="zh-CN" altLang="en-US" sz="2400" b="1" dirty="0">
                <a:solidFill>
                  <a:srgbClr val="FF0000"/>
                </a:solidFill>
                <a:ea typeface="楷体" panose="02010609060101010101" pitchFamily="49" charset="-122"/>
              </a:rPr>
              <a:t>该力的大小</a:t>
            </a:r>
            <a:r>
              <a:rPr lang="en-US" altLang="zh-CN" sz="2400" b="1" i="1" dirty="0">
                <a:solidFill>
                  <a:srgbClr val="FF0000"/>
                </a:solidFill>
                <a:ea typeface="楷体" panose="02010609060101010101" pitchFamily="49" charset="-122"/>
              </a:rPr>
              <a:t>F</a:t>
            </a:r>
            <a:r>
              <a:rPr lang="zh-CN" altLang="en-US" sz="2400" b="1" dirty="0">
                <a:solidFill>
                  <a:srgbClr val="FF0000"/>
                </a:solidFill>
                <a:ea typeface="楷体" panose="02010609060101010101" pitchFamily="49" charset="-122"/>
              </a:rPr>
              <a:t>＝</a:t>
            </a:r>
            <a:r>
              <a:rPr lang="en-US" altLang="zh-CN" sz="2400" b="1" i="1" dirty="0">
                <a:solidFill>
                  <a:srgbClr val="FF0000"/>
                </a:solidFill>
                <a:ea typeface="楷体" panose="02010609060101010101" pitchFamily="49" charset="-122"/>
              </a:rPr>
              <a:t>G</a:t>
            </a:r>
            <a:r>
              <a:rPr lang="zh-CN" altLang="en-US" sz="2400" b="1" baseline="-25000" dirty="0">
                <a:solidFill>
                  <a:srgbClr val="FF0000"/>
                </a:solidFill>
                <a:ea typeface="楷体" panose="02010609060101010101" pitchFamily="49" charset="-122"/>
              </a:rPr>
              <a:t>物</a:t>
            </a:r>
            <a:r>
              <a:rPr lang="zh-CN" altLang="en-US" sz="2400" b="1" dirty="0">
                <a:solidFill>
                  <a:srgbClr val="FF0000"/>
                </a:solidFill>
                <a:ea typeface="楷体" panose="02010609060101010101" pitchFamily="49" charset="-122"/>
              </a:rPr>
              <a:t>－</a:t>
            </a:r>
            <a:r>
              <a:rPr lang="en-US" altLang="zh-CN" sz="2400" b="1" i="1" dirty="0">
                <a:solidFill>
                  <a:srgbClr val="FF0000"/>
                </a:solidFill>
                <a:ea typeface="楷体" panose="02010609060101010101" pitchFamily="49" charset="-122"/>
              </a:rPr>
              <a:t>F</a:t>
            </a:r>
            <a:r>
              <a:rPr lang="zh-CN" altLang="en-US" sz="2400" b="1" baseline="-25000" dirty="0">
                <a:solidFill>
                  <a:srgbClr val="FF0000"/>
                </a:solidFill>
                <a:ea typeface="楷体" panose="02010609060101010101" pitchFamily="49" charset="-122"/>
              </a:rPr>
              <a:t>浮</a:t>
            </a:r>
            <a:r>
              <a:rPr lang="zh-CN" altLang="en-US" sz="2400" b="1" dirty="0" smtClean="0">
                <a:solidFill>
                  <a:srgbClr val="FF0000"/>
                </a:solidFill>
                <a:ea typeface="楷体" panose="02010609060101010101" pitchFamily="49" charset="-122"/>
              </a:rPr>
              <a:t>＝</a:t>
            </a:r>
            <a:endParaRPr lang="en-US" altLang="zh-CN" sz="2400" b="1" dirty="0" smtClean="0">
              <a:solidFill>
                <a:srgbClr val="FF0000"/>
              </a:solidFill>
              <a:ea typeface="楷体" panose="02010609060101010101" pitchFamily="49" charset="-122"/>
            </a:endParaRPr>
          </a:p>
          <a:p>
            <a:r>
              <a:rPr lang="en-US" altLang="zh-CN" sz="2400" b="1" dirty="0" smtClean="0">
                <a:solidFill>
                  <a:srgbClr val="FF0000"/>
                </a:solidFill>
                <a:ea typeface="楷体" panose="02010609060101010101" pitchFamily="49" charset="-122"/>
              </a:rPr>
              <a:t>750 </a:t>
            </a:r>
            <a:r>
              <a:rPr lang="en-US" altLang="zh-CN" sz="2400" b="1" dirty="0">
                <a:solidFill>
                  <a:srgbClr val="FF0000"/>
                </a:solidFill>
                <a:ea typeface="楷体" panose="02010609060101010101" pitchFamily="49" charset="-122"/>
              </a:rPr>
              <a:t>N</a:t>
            </a:r>
            <a:r>
              <a:rPr lang="zh-CN" altLang="en-US" sz="2400" b="1" dirty="0">
                <a:solidFill>
                  <a:srgbClr val="FF0000"/>
                </a:solidFill>
                <a:ea typeface="楷体" panose="02010609060101010101" pitchFamily="49" charset="-122"/>
              </a:rPr>
              <a:t>－</a:t>
            </a:r>
            <a:r>
              <a:rPr lang="en-US" altLang="zh-CN" sz="2400" b="1" dirty="0">
                <a:solidFill>
                  <a:srgbClr val="FF0000"/>
                </a:solidFill>
                <a:ea typeface="楷体" panose="02010609060101010101" pitchFamily="49" charset="-122"/>
              </a:rPr>
              <a:t>300 N</a:t>
            </a:r>
            <a:r>
              <a:rPr lang="zh-CN" altLang="en-US" sz="2400" b="1" dirty="0">
                <a:solidFill>
                  <a:srgbClr val="FF0000"/>
                </a:solidFill>
                <a:ea typeface="楷体" panose="02010609060101010101" pitchFamily="49" charset="-122"/>
              </a:rPr>
              <a:t>＝</a:t>
            </a:r>
            <a:r>
              <a:rPr lang="en-US" altLang="zh-CN" sz="2400" b="1" dirty="0">
                <a:solidFill>
                  <a:srgbClr val="FF0000"/>
                </a:solidFill>
                <a:ea typeface="楷体" panose="02010609060101010101" pitchFamily="49" charset="-122"/>
              </a:rPr>
              <a:t>450 N</a:t>
            </a:r>
          </a:p>
        </p:txBody>
      </p:sp>
      <p:grpSp>
        <p:nvGrpSpPr>
          <p:cNvPr id="10" name="组合 9"/>
          <p:cNvGrpSpPr/>
          <p:nvPr/>
        </p:nvGrpSpPr>
        <p:grpSpPr>
          <a:xfrm>
            <a:off x="474943" y="0"/>
            <a:ext cx="8274780" cy="769441"/>
            <a:chOff x="431463" y="178382"/>
            <a:chExt cx="8274780" cy="769441"/>
          </a:xfrm>
        </p:grpSpPr>
        <p:cxnSp>
          <p:nvCxnSpPr>
            <p:cNvPr id="12" name="直接连接符 11"/>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8177" y="178382"/>
              <a:ext cx="5518442" cy="769441"/>
              <a:chOff x="458177" y="178382"/>
              <a:chExt cx="5518442" cy="769441"/>
            </a:xfrm>
          </p:grpSpPr>
          <p:sp>
            <p:nvSpPr>
              <p:cNvPr id="15"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6" name="矩形 15"/>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16716" y="1159938"/>
            <a:ext cx="8274779" cy="5093702"/>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2</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2017</a:t>
            </a:r>
            <a:r>
              <a:rPr lang="zh-CN" altLang="en-US" sz="2800" dirty="0" smtClean="0">
                <a:cs typeface="方正静蕾简体" panose="03000509000000000000" pitchFamily="65" charset="-122"/>
              </a:rPr>
              <a:t>年第</a:t>
            </a:r>
            <a:r>
              <a:rPr lang="en-US" altLang="zh-CN" sz="2800" dirty="0" smtClean="0">
                <a:cs typeface="方正静蕾简体" panose="03000509000000000000" pitchFamily="65" charset="-122"/>
              </a:rPr>
              <a:t>21</a:t>
            </a:r>
            <a:r>
              <a:rPr lang="zh-CN" altLang="en-US" sz="2800" dirty="0" smtClean="0">
                <a:cs typeface="方正静蕾简体" panose="03000509000000000000" pitchFamily="65" charset="-122"/>
              </a:rPr>
              <a:t>题）如图</a:t>
            </a:r>
            <a:r>
              <a:rPr lang="en-US" altLang="zh-CN" sz="2800" dirty="0" smtClean="0">
                <a:cs typeface="方正静蕾简体" panose="03000509000000000000" pitchFamily="65" charset="-122"/>
              </a:rPr>
              <a:t>8-1</a:t>
            </a:r>
            <a:r>
              <a:rPr lang="zh-CN" altLang="en-US" sz="2800" dirty="0" smtClean="0">
                <a:cs typeface="方正静蕾简体" panose="03000509000000000000" pitchFamily="65" charset="-122"/>
              </a:rPr>
              <a:t>所示是</a:t>
            </a:r>
            <a:endParaRPr lang="en-US" altLang="zh-CN" sz="2800" dirty="0" smtClean="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演示“流体压强和流速的关系”实验</a:t>
            </a:r>
            <a:endParaRPr lang="en-US" altLang="zh-CN" sz="2800" dirty="0" smtClean="0">
              <a:cs typeface="方正静蕾简体" panose="03000509000000000000" pitchFamily="65" charset="-122"/>
            </a:endParaRPr>
          </a:p>
          <a:p>
            <a:pPr fontAlgn="auto">
              <a:lnSpc>
                <a:spcPts val="3860"/>
              </a:lnSpc>
            </a:pPr>
            <a:r>
              <a:rPr lang="zh-CN" altLang="en-US" sz="2800" dirty="0" smtClean="0">
                <a:cs typeface="方正静蕾简体" panose="03000509000000000000" pitchFamily="65" charset="-122"/>
              </a:rPr>
              <a:t>装置，</a:t>
            </a:r>
            <a:r>
              <a:rPr lang="en-US" altLang="zh-CN" sz="2800" dirty="0" smtClean="0">
                <a:cs typeface="方正静蕾简体" panose="03000509000000000000" pitchFamily="65" charset="-122"/>
              </a:rPr>
              <a:t>U</a:t>
            </a:r>
            <a:r>
              <a:rPr lang="zh-CN" altLang="en-US" sz="2800" dirty="0" smtClean="0">
                <a:cs typeface="方正静蕾简体" panose="03000509000000000000" pitchFamily="65" charset="-122"/>
              </a:rPr>
              <a:t>形管中装有水，直径相同的</a:t>
            </a:r>
            <a:endParaRPr lang="en-US" altLang="zh-CN" sz="2800" dirty="0" smtClean="0">
              <a:cs typeface="方正静蕾简体" panose="03000509000000000000" pitchFamily="65" charset="-122"/>
            </a:endParaRPr>
          </a:p>
          <a:p>
            <a:pPr fontAlgn="auto">
              <a:lnSpc>
                <a:spcPts val="3860"/>
              </a:lnSpc>
            </a:pPr>
            <a:r>
              <a:rPr lang="en-US" altLang="zh-CN" sz="2800" i="1" dirty="0" smtClean="0">
                <a:cs typeface="方正静蕾简体" panose="03000509000000000000" pitchFamily="65" charset="-122"/>
              </a:rPr>
              <a:t>a</a:t>
            </a:r>
            <a:r>
              <a:rPr lang="zh-CN" altLang="en-US" sz="2800" dirty="0" smtClean="0">
                <a:cs typeface="方正静蕾简体" panose="03000509000000000000" pitchFamily="65" charset="-122"/>
              </a:rPr>
              <a:t>、</a:t>
            </a:r>
            <a:r>
              <a:rPr lang="en-US" altLang="zh-CN" sz="2800" i="1" dirty="0" smtClean="0">
                <a:cs typeface="方正静蕾简体" panose="03000509000000000000" pitchFamily="65" charset="-122"/>
              </a:rPr>
              <a:t>b</a:t>
            </a:r>
            <a:r>
              <a:rPr lang="zh-CN" altLang="en-US" sz="2800" dirty="0" smtClean="0">
                <a:cs typeface="方正静蕾简体" panose="03000509000000000000" pitchFamily="65" charset="-122"/>
              </a:rPr>
              <a:t>两管中的水静止时液面相平。</a:t>
            </a:r>
            <a:endParaRPr lang="en-US" altLang="zh-CN" sz="2800"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(1)</a:t>
            </a:r>
            <a:r>
              <a:rPr lang="zh-CN" altLang="en-US" sz="2800" dirty="0" smtClean="0">
                <a:cs typeface="方正静蕾简体" panose="03000509000000000000" pitchFamily="65" charset="-122"/>
              </a:rPr>
              <a:t>如果在右端</a:t>
            </a:r>
            <a:r>
              <a:rPr lang="en-US" altLang="zh-CN" sz="2800" i="1" dirty="0" smtClean="0">
                <a:cs typeface="方正静蕾简体" panose="03000509000000000000" pitchFamily="65" charset="-122"/>
              </a:rPr>
              <a:t>c</a:t>
            </a:r>
            <a:r>
              <a:rPr lang="zh-CN" altLang="en-US" sz="2800" dirty="0" smtClean="0">
                <a:cs typeface="方正静蕾简体" panose="03000509000000000000" pitchFamily="65" charset="-122"/>
              </a:rPr>
              <a:t>处往装置里急吹气，导致</a:t>
            </a:r>
            <a:r>
              <a:rPr lang="en-US" altLang="zh-CN" sz="2800" i="1" dirty="0" smtClean="0">
                <a:cs typeface="方正静蕾简体" panose="03000509000000000000" pitchFamily="65" charset="-122"/>
              </a:rPr>
              <a:t>b</a:t>
            </a:r>
            <a:r>
              <a:rPr lang="zh-CN" altLang="en-US" sz="2800" dirty="0" smtClean="0">
                <a:cs typeface="方正静蕾简体" panose="03000509000000000000" pitchFamily="65" charset="-122"/>
              </a:rPr>
              <a:t>管上方的气流速度</a:t>
            </a:r>
            <a:r>
              <a:rPr lang="zh-CN" altLang="en-US" sz="2800" u="sng" dirty="0" smtClean="0">
                <a:cs typeface="方正静蕾简体" panose="03000509000000000000" pitchFamily="65" charset="-122"/>
              </a:rPr>
              <a:t>  </a:t>
            </a:r>
            <a:r>
              <a:rPr lang="zh-CN" altLang="en-US" sz="2800" u="sng" dirty="0">
                <a:cs typeface="方正静蕾简体" panose="03000509000000000000" pitchFamily="65" charset="-122"/>
              </a:rPr>
              <a:t>            </a:t>
            </a:r>
            <a:r>
              <a:rPr lang="zh-CN" altLang="en-US" sz="2800" u="sng" dirty="0" smtClean="0">
                <a:cs typeface="方正静蕾简体" panose="03000509000000000000" pitchFamily="65" charset="-122"/>
              </a:rPr>
              <a:t>    </a:t>
            </a:r>
            <a:r>
              <a:rPr lang="en-US" altLang="zh-CN" sz="2800" i="1" dirty="0" smtClean="0">
                <a:cs typeface="方正静蕾简体" panose="03000509000000000000" pitchFamily="65" charset="-122"/>
              </a:rPr>
              <a:t>a</a:t>
            </a:r>
            <a:r>
              <a:rPr lang="zh-CN" altLang="en-US" sz="2800" dirty="0" smtClean="0">
                <a:cs typeface="方正静蕾简体" panose="03000509000000000000" pitchFamily="65" charset="-122"/>
              </a:rPr>
              <a:t>管上方的气流速度，</a:t>
            </a:r>
            <a:r>
              <a:rPr lang="en-US" altLang="zh-CN" sz="2800" i="1" dirty="0" smtClean="0">
                <a:cs typeface="方正静蕾简体" panose="03000509000000000000" pitchFamily="65" charset="-122"/>
              </a:rPr>
              <a:t>b</a:t>
            </a:r>
            <a:r>
              <a:rPr lang="zh-CN" altLang="en-US" sz="2800" dirty="0" smtClean="0">
                <a:cs typeface="方正静蕾简体" panose="03000509000000000000" pitchFamily="65" charset="-122"/>
              </a:rPr>
              <a:t>管与</a:t>
            </a:r>
            <a:r>
              <a:rPr lang="en-US" altLang="zh-CN" sz="2800" i="1" dirty="0" smtClean="0">
                <a:cs typeface="方正静蕾简体" panose="03000509000000000000" pitchFamily="65" charset="-122"/>
              </a:rPr>
              <a:t>a</a:t>
            </a:r>
            <a:r>
              <a:rPr lang="zh-CN" altLang="en-US" sz="2800" dirty="0" smtClean="0">
                <a:cs typeface="方正静蕾简体" panose="03000509000000000000" pitchFamily="65" charset="-122"/>
              </a:rPr>
              <a:t>管的水面上方形成气压差，</a:t>
            </a:r>
            <a:r>
              <a:rPr lang="en-US" altLang="zh-CN" sz="2800" dirty="0" smtClean="0">
                <a:cs typeface="方正静蕾简体" panose="03000509000000000000" pitchFamily="65" charset="-122"/>
              </a:rPr>
              <a:t>U</a:t>
            </a:r>
            <a:r>
              <a:rPr lang="zh-CN" altLang="en-US" sz="2800" dirty="0" smtClean="0">
                <a:cs typeface="方正静蕾简体" panose="03000509000000000000" pitchFamily="65" charset="-122"/>
              </a:rPr>
              <a:t>形管中</a:t>
            </a:r>
            <a:r>
              <a:rPr lang="zh-CN" altLang="en-US" sz="2800" u="sng" dirty="0" smtClean="0">
                <a:cs typeface="方正静蕾简体" panose="03000509000000000000" pitchFamily="65" charset="-122"/>
              </a:rPr>
              <a:t>             </a:t>
            </a:r>
            <a:r>
              <a:rPr lang="en-US" altLang="zh-CN" sz="2800" dirty="0" smtClean="0">
                <a:cs typeface="方正静蕾简体" panose="03000509000000000000" pitchFamily="65" charset="-122"/>
              </a:rPr>
              <a:t>(</a:t>
            </a:r>
            <a:r>
              <a:rPr lang="zh-CN" altLang="en-US" sz="2800" dirty="0" smtClean="0">
                <a:cs typeface="方正静蕾简体" panose="03000509000000000000" pitchFamily="65" charset="-122"/>
              </a:rPr>
              <a:t>选填</a:t>
            </a:r>
            <a:r>
              <a:rPr lang="zh-CN" altLang="en-US" sz="2800" dirty="0" smtClean="0">
                <a:latin typeface="+mn-ea"/>
                <a:cs typeface="方正静蕾简体" panose="03000509000000000000" pitchFamily="65" charset="-122"/>
              </a:rPr>
              <a:t>“</a:t>
            </a:r>
            <a:r>
              <a:rPr lang="en-US" altLang="zh-CN" sz="2800" i="1" dirty="0" smtClean="0">
                <a:cs typeface="方正静蕾简体" panose="03000509000000000000" pitchFamily="65" charset="-122"/>
              </a:rPr>
              <a:t>a</a:t>
            </a:r>
            <a:r>
              <a:rPr lang="en-US" altLang="zh-CN" sz="2800" dirty="0" smtClean="0">
                <a:latin typeface="+mn-ea"/>
                <a:cs typeface="方正静蕾简体" panose="03000509000000000000" pitchFamily="65" charset="-122"/>
              </a:rPr>
              <a:t>”</a:t>
            </a:r>
            <a:r>
              <a:rPr lang="zh-CN" altLang="en-US" sz="2800" dirty="0" smtClean="0">
                <a:latin typeface="+mn-ea"/>
                <a:cs typeface="方正静蕾简体" panose="03000509000000000000" pitchFamily="65" charset="-122"/>
              </a:rPr>
              <a:t>或“</a:t>
            </a:r>
            <a:r>
              <a:rPr lang="en-US" altLang="zh-CN" sz="2800" i="1" dirty="0" smtClean="0">
                <a:cs typeface="方正静蕾简体" panose="03000509000000000000" pitchFamily="65" charset="-122"/>
              </a:rPr>
              <a:t>b</a:t>
            </a:r>
            <a:r>
              <a:rPr lang="en-US" altLang="zh-CN" sz="2800" dirty="0" smtClean="0">
                <a:latin typeface="+mn-ea"/>
                <a:cs typeface="方正静蕾简体" panose="03000509000000000000" pitchFamily="65" charset="-122"/>
              </a:rPr>
              <a:t>”</a:t>
            </a:r>
            <a:r>
              <a:rPr lang="en-US" altLang="zh-CN" sz="2800" dirty="0" smtClean="0">
                <a:cs typeface="方正静蕾简体" panose="03000509000000000000" pitchFamily="65" charset="-122"/>
              </a:rPr>
              <a:t>)</a:t>
            </a:r>
            <a:r>
              <a:rPr lang="zh-CN" altLang="en-US" sz="2800" dirty="0" smtClean="0">
                <a:cs typeface="方正静蕾简体" panose="03000509000000000000" pitchFamily="65" charset="-122"/>
              </a:rPr>
              <a:t>管水面升高，如果升高端的液面比原来升高了</a:t>
            </a:r>
            <a:r>
              <a:rPr lang="en-US" altLang="zh-CN" sz="2800" dirty="0" smtClean="0">
                <a:cs typeface="方正静蕾简体" panose="03000509000000000000" pitchFamily="65" charset="-122"/>
              </a:rPr>
              <a:t>2 cm</a:t>
            </a:r>
            <a:r>
              <a:rPr lang="zh-CN" altLang="en-US" sz="2800" dirty="0" smtClean="0">
                <a:cs typeface="方正静蕾简体" panose="03000509000000000000" pitchFamily="65" charset="-122"/>
              </a:rPr>
              <a:t>，则此时</a:t>
            </a:r>
            <a:r>
              <a:rPr lang="en-US" altLang="zh-CN" sz="2800" dirty="0" smtClean="0">
                <a:cs typeface="方正静蕾简体" panose="03000509000000000000" pitchFamily="65" charset="-122"/>
              </a:rPr>
              <a:t>U</a:t>
            </a:r>
            <a:r>
              <a:rPr lang="zh-CN" altLang="en-US" sz="2800" dirty="0" smtClean="0">
                <a:cs typeface="方正静蕾简体" panose="03000509000000000000" pitchFamily="65" charset="-122"/>
              </a:rPr>
              <a:t>形管底部</a:t>
            </a:r>
            <a:r>
              <a:rPr lang="en-US" altLang="zh-CN" sz="2800" i="1" dirty="0" smtClean="0">
                <a:cs typeface="方正静蕾简体" panose="03000509000000000000" pitchFamily="65" charset="-122"/>
              </a:rPr>
              <a:t>d</a:t>
            </a:r>
            <a:r>
              <a:rPr lang="zh-CN" altLang="en-US" sz="2800" dirty="0" smtClean="0">
                <a:cs typeface="方正静蕾简体" panose="03000509000000000000" pitchFamily="65" charset="-122"/>
              </a:rPr>
              <a:t>处左右两侧液体压强差为</a:t>
            </a:r>
            <a:r>
              <a:rPr lang="zh-CN" altLang="en-US" sz="2800" u="sng" dirty="0" smtClean="0">
                <a:cs typeface="方正静蕾简体" panose="03000509000000000000" pitchFamily="65" charset="-122"/>
              </a:rPr>
              <a:t>     </a:t>
            </a:r>
            <a:endParaRPr lang="en-US" altLang="zh-CN" sz="2800" u="sng" dirty="0" smtClean="0">
              <a:cs typeface="方正静蕾简体" panose="03000509000000000000" pitchFamily="65" charset="-122"/>
            </a:endParaRPr>
          </a:p>
          <a:p>
            <a:pPr fontAlgn="auto">
              <a:lnSpc>
                <a:spcPts val="3860"/>
              </a:lnSpc>
            </a:pPr>
            <a:r>
              <a:rPr lang="en-US" altLang="zh-CN" sz="2800" dirty="0" smtClean="0">
                <a:cs typeface="方正静蕾简体" panose="03000509000000000000" pitchFamily="65" charset="-122"/>
              </a:rPr>
              <a:t>_________Pa</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a:t>
            </a:r>
            <a:r>
              <a:rPr lang="en-US" altLang="zh-CN" sz="2800" i="1" dirty="0" smtClean="0">
                <a:cs typeface="方正静蕾简体" panose="03000509000000000000" pitchFamily="65" charset="-122"/>
              </a:rPr>
              <a:t>g</a:t>
            </a:r>
            <a:r>
              <a:rPr lang="en-US" altLang="zh-CN" sz="2800" dirty="0" smtClean="0">
                <a:cs typeface="方正静蕾简体" panose="03000509000000000000" pitchFamily="65" charset="-122"/>
              </a:rPr>
              <a:t>=10 N</a:t>
            </a:r>
            <a:r>
              <a:rPr lang="zh-CN" altLang="en-US" sz="2800" dirty="0" smtClean="0">
                <a:cs typeface="方正静蕾简体" panose="03000509000000000000" pitchFamily="65" charset="-122"/>
              </a:rPr>
              <a:t>／</a:t>
            </a:r>
            <a:r>
              <a:rPr lang="en-US" altLang="zh-CN" sz="2800" dirty="0" smtClean="0">
                <a:cs typeface="方正静蕾简体" panose="03000509000000000000" pitchFamily="65" charset="-122"/>
              </a:rPr>
              <a:t>kg)</a:t>
            </a:r>
            <a:endParaRPr lang="zh-CN" altLang="en-US" sz="2800" dirty="0">
              <a:cs typeface="方正静蕾简体" panose="03000509000000000000" pitchFamily="65" charset="-122"/>
            </a:endParaRPr>
          </a:p>
        </p:txBody>
      </p:sp>
      <p:sp>
        <p:nvSpPr>
          <p:cNvPr id="10" name="矩形 9"/>
          <p:cNvSpPr/>
          <p:nvPr/>
        </p:nvSpPr>
        <p:spPr>
          <a:xfrm>
            <a:off x="1921331" y="3597867"/>
            <a:ext cx="907621" cy="52322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小于</a:t>
            </a:r>
            <a:endParaRPr lang="zh-CN" altLang="en-US" dirty="0">
              <a:latin typeface="楷体" panose="02010609060101010101" pitchFamily="49" charset="-122"/>
              <a:ea typeface="楷体" panose="02010609060101010101" pitchFamily="49" charset="-122"/>
            </a:endParaRPr>
          </a:p>
        </p:txBody>
      </p:sp>
      <p:sp>
        <p:nvSpPr>
          <p:cNvPr id="12" name="矩形 11"/>
          <p:cNvSpPr/>
          <p:nvPr/>
        </p:nvSpPr>
        <p:spPr>
          <a:xfrm>
            <a:off x="5016956" y="4098799"/>
            <a:ext cx="907621" cy="523220"/>
          </a:xfrm>
          <a:prstGeom prst="rect">
            <a:avLst/>
          </a:prstGeom>
        </p:spPr>
        <p:txBody>
          <a:bodyPr wrap="square">
            <a:spAutoFit/>
          </a:bodyPr>
          <a:lstStyle/>
          <a:p>
            <a:r>
              <a:rPr lang="en-US" altLang="zh-CN" sz="2800" b="1" dirty="0">
                <a:solidFill>
                  <a:srgbClr val="FF0000"/>
                </a:solidFill>
                <a:ea typeface="楷体" panose="02010609060101010101" pitchFamily="49" charset="-122"/>
              </a:rPr>
              <a:t>a</a:t>
            </a:r>
            <a:endParaRPr lang="zh-CN" altLang="en-US" dirty="0">
              <a:ea typeface="楷体" panose="02010609060101010101" pitchFamily="49" charset="-122"/>
            </a:endParaRPr>
          </a:p>
        </p:txBody>
      </p:sp>
      <p:sp>
        <p:nvSpPr>
          <p:cNvPr id="14" name="矩形 13"/>
          <p:cNvSpPr/>
          <p:nvPr/>
        </p:nvSpPr>
        <p:spPr>
          <a:xfrm>
            <a:off x="937994" y="5620894"/>
            <a:ext cx="907621" cy="523220"/>
          </a:xfrm>
          <a:prstGeom prst="rect">
            <a:avLst/>
          </a:prstGeom>
        </p:spPr>
        <p:txBody>
          <a:bodyPr wrap="square">
            <a:spAutoFit/>
          </a:bodyPr>
          <a:lstStyle/>
          <a:p>
            <a:r>
              <a:rPr lang="en-US" altLang="zh-CN" sz="2800" b="1" dirty="0" smtClean="0">
                <a:solidFill>
                  <a:srgbClr val="FF0000"/>
                </a:solidFill>
                <a:ea typeface="楷体" panose="02010609060101010101" pitchFamily="49" charset="-122"/>
              </a:rPr>
              <a:t>400</a:t>
            </a:r>
            <a:endParaRPr lang="zh-CN" altLang="en-US" dirty="0">
              <a:ea typeface="楷体" panose="02010609060101010101" pitchFamily="49" charset="-122"/>
            </a:endParaRPr>
          </a:p>
        </p:txBody>
      </p:sp>
      <p:grpSp>
        <p:nvGrpSpPr>
          <p:cNvPr id="15" name="组合 14"/>
          <p:cNvGrpSpPr/>
          <p:nvPr/>
        </p:nvGrpSpPr>
        <p:grpSpPr>
          <a:xfrm>
            <a:off x="474943" y="0"/>
            <a:ext cx="8274780" cy="769441"/>
            <a:chOff x="431463" y="178382"/>
            <a:chExt cx="8274780" cy="769441"/>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8177" y="178382"/>
              <a:ext cx="5518442" cy="769441"/>
              <a:chOff x="458177" y="178382"/>
              <a:chExt cx="5518442" cy="769441"/>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6160527" y="930021"/>
            <a:ext cx="2985061" cy="2193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16716" y="1159938"/>
            <a:ext cx="8274779" cy="5093702"/>
          </a:xfrm>
          <a:prstGeom prst="rect">
            <a:avLst/>
          </a:prstGeom>
          <a:noFill/>
        </p:spPr>
        <p:txBody>
          <a:bodyPr wrap="square" lIns="0" rIns="0" rtlCol="0">
            <a:spAutoFit/>
          </a:bodyPr>
          <a:lstStyle/>
          <a:p>
            <a:pPr fontAlgn="auto">
              <a:lnSpc>
                <a:spcPts val="3860"/>
              </a:lnSpc>
            </a:pPr>
            <a:r>
              <a:rPr lang="en-US" altLang="zh-CN" sz="2800" dirty="0" smtClean="0">
                <a:latin typeface="宋体" panose="02010600030101010101" pitchFamily="2" charset="-122"/>
                <a:cs typeface="方正静蕾简体" panose="03000509000000000000" pitchFamily="65" charset="-122"/>
              </a:rPr>
              <a:t>(2)</a:t>
            </a:r>
            <a:r>
              <a:rPr lang="zh-CN" altLang="en-US" sz="2800" dirty="0" smtClean="0">
                <a:latin typeface="宋体" panose="02010600030101010101" pitchFamily="2" charset="-122"/>
                <a:cs typeface="方正静蕾简体" panose="03000509000000000000" pitchFamily="65" charset="-122"/>
              </a:rPr>
              <a:t>如图</a:t>
            </a:r>
            <a:r>
              <a:rPr lang="en-US" altLang="zh-CN" sz="2800" dirty="0" smtClean="0">
                <a:latin typeface="宋体" panose="02010600030101010101" pitchFamily="2" charset="-122"/>
                <a:cs typeface="方正静蕾简体" panose="03000509000000000000" pitchFamily="65" charset="-122"/>
              </a:rPr>
              <a:t>8-2</a:t>
            </a:r>
            <a:r>
              <a:rPr lang="zh-CN" altLang="en-US" sz="2800" dirty="0" smtClean="0">
                <a:latin typeface="宋体" panose="02010600030101010101" pitchFamily="2" charset="-122"/>
                <a:cs typeface="方正静蕾简体" panose="03000509000000000000" pitchFamily="65" charset="-122"/>
              </a:rPr>
              <a:t>是某种喷雾器的工作原</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dirty="0" smtClean="0">
                <a:latin typeface="宋体" panose="02010600030101010101" pitchFamily="2" charset="-122"/>
                <a:cs typeface="方正静蕾简体" panose="03000509000000000000" pitchFamily="65" charset="-122"/>
              </a:rPr>
              <a:t>理示意图，当喷雾器未工作时，细</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dirty="0" smtClean="0">
                <a:latin typeface="宋体" panose="02010600030101010101" pitchFamily="2" charset="-122"/>
                <a:cs typeface="方正静蕾简体" panose="03000509000000000000" pitchFamily="65" charset="-122"/>
              </a:rPr>
              <a:t>管</a:t>
            </a:r>
            <a:r>
              <a:rPr lang="en-US" altLang="zh-CN" sz="2800" i="1"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内外气压相等，细管</a:t>
            </a: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内外液面</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，当喷雾器工作时，空气从</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dirty="0" smtClean="0">
                <a:latin typeface="宋体" panose="02010600030101010101" pitchFamily="2" charset="-122"/>
                <a:cs typeface="方正静蕾简体" panose="03000509000000000000" pitchFamily="65" charset="-122"/>
              </a:rPr>
              <a:t>细管</a:t>
            </a:r>
            <a:r>
              <a:rPr lang="en-US" altLang="zh-CN" sz="2800" i="1" dirty="0" smtClean="0">
                <a:latin typeface="宋体" panose="02010600030101010101" pitchFamily="2" charset="-122"/>
                <a:cs typeface="方正静蕾简体" panose="03000509000000000000" pitchFamily="65" charset="-122"/>
              </a:rPr>
              <a:t>B</a:t>
            </a:r>
            <a:r>
              <a:rPr lang="zh-CN" altLang="en-US" sz="2800" dirty="0" smtClean="0">
                <a:latin typeface="宋体" panose="02010600030101010101" pitchFamily="2" charset="-122"/>
                <a:cs typeface="方正静蕾简体" panose="03000509000000000000" pitchFamily="65" charset="-122"/>
              </a:rPr>
              <a:t>的右端快速喷出，导致细管</a:t>
            </a:r>
            <a:r>
              <a:rPr lang="en-US" altLang="zh-CN" sz="2800" i="1" dirty="0" smtClean="0">
                <a:latin typeface="宋体" panose="02010600030101010101" pitchFamily="2" charset="-122"/>
                <a:cs typeface="方正静蕾简体" panose="03000509000000000000" pitchFamily="65" charset="-122"/>
              </a:rPr>
              <a:t>A</a:t>
            </a:r>
          </a:p>
          <a:p>
            <a:pPr fontAlgn="auto">
              <a:lnSpc>
                <a:spcPts val="3860"/>
              </a:lnSpc>
            </a:pPr>
            <a:r>
              <a:rPr lang="zh-CN" altLang="en-US" sz="2800" dirty="0" smtClean="0">
                <a:latin typeface="宋体" panose="02010600030101010101" pitchFamily="2" charset="-122"/>
                <a:cs typeface="方正静蕾简体" panose="03000509000000000000" pitchFamily="65" charset="-122"/>
              </a:rPr>
              <a:t>上方空气的流速突然增大，细管</a:t>
            </a: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内液面上方气压</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细管</a:t>
            </a:r>
            <a:r>
              <a:rPr lang="en-US" altLang="zh-CN" sz="2800" i="1"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外液面上方的气压，液体就沿细管</a:t>
            </a:r>
            <a:r>
              <a:rPr lang="en-US" altLang="zh-CN" sz="2800" i="1"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的管口流出，同时受到气流的冲击，形成雾状向右喷出，如果此时喷雾器停止工作，细管</a:t>
            </a:r>
            <a:r>
              <a:rPr lang="en-US" altLang="zh-CN" sz="2800" dirty="0" smtClean="0">
                <a:latin typeface="宋体" panose="02010600030101010101" pitchFamily="2" charset="-122"/>
                <a:cs typeface="方正静蕾简体" panose="03000509000000000000" pitchFamily="65" charset="-122"/>
              </a:rPr>
              <a:t>A</a:t>
            </a:r>
            <a:r>
              <a:rPr lang="zh-CN" altLang="en-US" sz="2800" dirty="0" smtClean="0">
                <a:latin typeface="宋体" panose="02010600030101010101" pitchFamily="2" charset="-122"/>
                <a:cs typeface="方正静蕾简体" panose="03000509000000000000" pitchFamily="65" charset="-122"/>
              </a:rPr>
              <a:t>中的液体将</a:t>
            </a:r>
            <a:endParaRPr lang="en-US" altLang="zh-CN" sz="2800" dirty="0" smtClean="0">
              <a:latin typeface="宋体" panose="02010600030101010101" pitchFamily="2" charset="-122"/>
              <a:cs typeface="方正静蕾简体" panose="03000509000000000000" pitchFamily="65" charset="-122"/>
            </a:endParaRPr>
          </a:p>
          <a:p>
            <a:pPr fontAlgn="auto">
              <a:lnSpc>
                <a:spcPts val="3860"/>
              </a:lnSpc>
            </a:pPr>
            <a:r>
              <a:rPr lang="zh-CN" altLang="en-US" sz="2800" u="sng" dirty="0" smtClean="0">
                <a:latin typeface="宋体" panose="02010600030101010101" pitchFamily="2" charset="-122"/>
                <a:cs typeface="方正静蕾简体" panose="03000509000000000000" pitchFamily="65" charset="-122"/>
              </a:rPr>
              <a:t>                      </a:t>
            </a:r>
            <a:r>
              <a:rPr lang="zh-CN" altLang="en-US" sz="2800" dirty="0" smtClean="0">
                <a:latin typeface="宋体" panose="02010600030101010101" pitchFamily="2" charset="-122"/>
                <a:cs typeface="方正静蕾简体" panose="03000509000000000000" pitchFamily="65" charset="-122"/>
              </a:rPr>
              <a:t>。</a:t>
            </a:r>
            <a:endParaRPr lang="en-US" altLang="zh-CN" sz="2800" dirty="0">
              <a:latin typeface="宋体" panose="02010600030101010101" pitchFamily="2" charset="-122"/>
              <a:cs typeface="方正静蕾简体" panose="03000509000000000000" pitchFamily="65" charset="-122"/>
            </a:endParaRPr>
          </a:p>
        </p:txBody>
      </p:sp>
      <p:sp>
        <p:nvSpPr>
          <p:cNvPr id="10" name="矩形 9"/>
          <p:cNvSpPr/>
          <p:nvPr/>
        </p:nvSpPr>
        <p:spPr>
          <a:xfrm>
            <a:off x="590582" y="2618186"/>
            <a:ext cx="907621" cy="52322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相平</a:t>
            </a:r>
            <a:endParaRPr lang="zh-CN" altLang="en-US" dirty="0">
              <a:latin typeface="楷体" panose="02010609060101010101" pitchFamily="49" charset="-122"/>
              <a:ea typeface="楷体" panose="02010609060101010101" pitchFamily="49" charset="-122"/>
            </a:endParaRPr>
          </a:p>
        </p:txBody>
      </p:sp>
      <p:sp>
        <p:nvSpPr>
          <p:cNvPr id="12" name="矩形 11"/>
          <p:cNvSpPr/>
          <p:nvPr/>
        </p:nvSpPr>
        <p:spPr>
          <a:xfrm>
            <a:off x="331537" y="4076434"/>
            <a:ext cx="907621" cy="52322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小于</a:t>
            </a:r>
            <a:endParaRPr lang="zh-CN" altLang="en-US" dirty="0">
              <a:latin typeface="楷体" panose="02010609060101010101" pitchFamily="49" charset="-122"/>
              <a:ea typeface="楷体" panose="02010609060101010101" pitchFamily="49" charset="-122"/>
            </a:endParaRPr>
          </a:p>
        </p:txBody>
      </p:sp>
      <p:sp>
        <p:nvSpPr>
          <p:cNvPr id="14" name="矩形 13"/>
          <p:cNvSpPr/>
          <p:nvPr/>
        </p:nvSpPr>
        <p:spPr>
          <a:xfrm>
            <a:off x="590582" y="5534682"/>
            <a:ext cx="3859463" cy="52322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下降至管外液面相平</a:t>
            </a:r>
            <a:endParaRPr lang="zh-CN" altLang="en-US" dirty="0">
              <a:latin typeface="楷体" panose="02010609060101010101" pitchFamily="49" charset="-122"/>
              <a:ea typeface="楷体" panose="02010609060101010101" pitchFamily="49" charset="-122"/>
            </a:endParaRPr>
          </a:p>
        </p:txBody>
      </p:sp>
      <p:grpSp>
        <p:nvGrpSpPr>
          <p:cNvPr id="15" name="组合 14"/>
          <p:cNvGrpSpPr/>
          <p:nvPr/>
        </p:nvGrpSpPr>
        <p:grpSpPr>
          <a:xfrm>
            <a:off x="474943" y="0"/>
            <a:ext cx="8274780" cy="769441"/>
            <a:chOff x="431463" y="178382"/>
            <a:chExt cx="8274780" cy="769441"/>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8177" y="178382"/>
              <a:ext cx="5518442" cy="769441"/>
              <a:chOff x="458177" y="178382"/>
              <a:chExt cx="5518442" cy="769441"/>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pic>
        <p:nvPicPr>
          <p:cNvPr id="2" name="图片 1"/>
          <p:cNvPicPr>
            <a:picLocks noChangeAspect="1"/>
          </p:cNvPicPr>
          <p:nvPr/>
        </p:nvPicPr>
        <p:blipFill>
          <a:blip r:embed="rId3"/>
          <a:stretch>
            <a:fillRect/>
          </a:stretch>
        </p:blipFill>
        <p:spPr>
          <a:xfrm>
            <a:off x="5949359" y="1274239"/>
            <a:ext cx="3084913" cy="21514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16716" y="1159938"/>
            <a:ext cx="8274779" cy="3093154"/>
          </a:xfrm>
          <a:prstGeom prst="rect">
            <a:avLst/>
          </a:prstGeom>
          <a:noFill/>
        </p:spPr>
        <p:txBody>
          <a:bodyPr wrap="square" lIns="0" rIns="0" rtlCol="0">
            <a:spAutoFit/>
          </a:bodyPr>
          <a:lstStyle/>
          <a:p>
            <a:pPr fontAlgn="auto">
              <a:lnSpc>
                <a:spcPts val="3860"/>
              </a:lnSpc>
            </a:pPr>
            <a:r>
              <a:rPr lang="en-US" altLang="zh-CN" sz="2800" dirty="0" smtClean="0">
                <a:cs typeface="方正静蕾简体" panose="03000509000000000000" pitchFamily="65" charset="-122"/>
              </a:rPr>
              <a:t>3</a:t>
            </a:r>
            <a:r>
              <a:rPr lang="zh-CN" altLang="en-US" sz="2800" dirty="0" smtClean="0">
                <a:cs typeface="方正静蕾简体" panose="03000509000000000000" pitchFamily="65" charset="-122"/>
              </a:rPr>
              <a:t>．</a:t>
            </a:r>
            <a:r>
              <a:rPr lang="en-US" altLang="zh-CN" sz="2800" dirty="0">
                <a:cs typeface="方正静蕾简体" panose="03000509000000000000" pitchFamily="65" charset="-122"/>
              </a:rPr>
              <a:t>(2018</a:t>
            </a:r>
            <a:r>
              <a:rPr lang="zh-CN" altLang="en-US" sz="2800" dirty="0">
                <a:cs typeface="方正静蕾简体" panose="03000509000000000000" pitchFamily="65" charset="-122"/>
              </a:rPr>
              <a:t>年第</a:t>
            </a:r>
            <a:r>
              <a:rPr lang="en-US" altLang="zh-CN" sz="2800" dirty="0">
                <a:cs typeface="方正静蕾简体" panose="03000509000000000000" pitchFamily="65" charset="-122"/>
              </a:rPr>
              <a:t>14</a:t>
            </a:r>
            <a:r>
              <a:rPr lang="zh-CN" altLang="en-US" sz="2800" dirty="0">
                <a:cs typeface="方正静蕾简体" panose="03000509000000000000" pitchFamily="65" charset="-122"/>
              </a:rPr>
              <a:t>题</a:t>
            </a:r>
            <a:r>
              <a:rPr lang="en-US" altLang="zh-CN" sz="2800" dirty="0">
                <a:cs typeface="方正静蕾简体" panose="03000509000000000000" pitchFamily="65" charset="-122"/>
              </a:rPr>
              <a:t>)</a:t>
            </a:r>
            <a:r>
              <a:rPr lang="zh-CN" altLang="en-US" sz="2800" dirty="0">
                <a:cs typeface="方正静蕾简体" panose="03000509000000000000" pitchFamily="65" charset="-122"/>
              </a:rPr>
              <a:t>我国最新研发的</a:t>
            </a:r>
            <a:r>
              <a:rPr lang="en-US" altLang="zh-CN" sz="2800" dirty="0">
                <a:cs typeface="方正静蕾简体" panose="03000509000000000000" pitchFamily="65" charset="-122"/>
              </a:rPr>
              <a:t>63A</a:t>
            </a:r>
            <a:r>
              <a:rPr lang="zh-CN" altLang="en-US" sz="2800" dirty="0">
                <a:cs typeface="方正静蕾简体" panose="03000509000000000000" pitchFamily="65" charset="-122"/>
              </a:rPr>
              <a:t>式轻型水陆两栖坦克的质量为</a:t>
            </a:r>
            <a:r>
              <a:rPr lang="en-US" altLang="zh-CN" sz="2800" dirty="0">
                <a:cs typeface="方正静蕾简体" panose="03000509000000000000" pitchFamily="65" charset="-122"/>
              </a:rPr>
              <a:t>24 t</a:t>
            </a:r>
            <a:r>
              <a:rPr lang="zh-CN" altLang="en-US" sz="2800" dirty="0">
                <a:cs typeface="方正静蕾简体" panose="03000509000000000000" pitchFamily="65" charset="-122"/>
              </a:rPr>
              <a:t>，它在陆地上行驶时与水平地面接触的总面积为</a:t>
            </a:r>
            <a:r>
              <a:rPr lang="en-US" altLang="zh-CN" sz="2800" dirty="0">
                <a:cs typeface="方正静蕾简体" panose="03000509000000000000" pitchFamily="65" charset="-122"/>
              </a:rPr>
              <a:t>8 m</a:t>
            </a:r>
            <a:r>
              <a:rPr lang="en-US" altLang="zh-CN" sz="2800" baseline="30000" dirty="0">
                <a:cs typeface="方正静蕾简体" panose="03000509000000000000" pitchFamily="65" charset="-122"/>
              </a:rPr>
              <a:t>2</a:t>
            </a:r>
            <a:r>
              <a:rPr lang="zh-CN" altLang="en-US" sz="2800" dirty="0">
                <a:cs typeface="方正静蕾简体" panose="03000509000000000000" pitchFamily="65" charset="-122"/>
              </a:rPr>
              <a:t>，对地面的压强</a:t>
            </a:r>
            <a:r>
              <a:rPr lang="zh-CN" altLang="en-US" sz="2800" dirty="0" smtClean="0">
                <a:cs typeface="方正静蕾简体" panose="03000509000000000000" pitchFamily="65" charset="-122"/>
              </a:rPr>
              <a:t>为</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Pa</a:t>
            </a:r>
            <a:r>
              <a:rPr lang="zh-CN" altLang="en-US" sz="2800" dirty="0">
                <a:cs typeface="方正静蕾简体" panose="03000509000000000000" pitchFamily="65" charset="-122"/>
              </a:rPr>
              <a:t>；坦克的前部和后部各装有一个浮控箱，当坦克在水面上浮渡时，它受到的浮力</a:t>
            </a:r>
            <a:r>
              <a:rPr lang="zh-CN" altLang="en-US" sz="2800" dirty="0" smtClean="0">
                <a:cs typeface="方正静蕾简体" panose="03000509000000000000" pitchFamily="65" charset="-122"/>
              </a:rPr>
              <a:t>是</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N</a:t>
            </a:r>
            <a:r>
              <a:rPr lang="zh-CN" altLang="en-US" sz="2800" dirty="0">
                <a:cs typeface="方正静蕾简体" panose="03000509000000000000" pitchFamily="65" charset="-122"/>
              </a:rPr>
              <a:t>，排开水的体积</a:t>
            </a:r>
            <a:r>
              <a:rPr lang="zh-CN" altLang="en-US" sz="2800" dirty="0" smtClean="0">
                <a:cs typeface="方正静蕾简体" panose="03000509000000000000" pitchFamily="65" charset="-122"/>
              </a:rPr>
              <a:t>为</a:t>
            </a:r>
            <a:r>
              <a:rPr lang="en-US" altLang="zh-CN" sz="2800" u="sng" dirty="0" smtClean="0">
                <a:cs typeface="方正静蕾简体" panose="03000509000000000000" pitchFamily="65" charset="-122"/>
              </a:rPr>
              <a:t>        </a:t>
            </a:r>
            <a:r>
              <a:rPr lang="en-US" altLang="zh-CN" sz="2800" dirty="0" smtClean="0">
                <a:cs typeface="方正静蕾简体" panose="03000509000000000000" pitchFamily="65" charset="-122"/>
              </a:rPr>
              <a:t>m</a:t>
            </a:r>
            <a:r>
              <a:rPr lang="en-US" altLang="zh-CN" sz="2800" baseline="30000" dirty="0" smtClean="0">
                <a:cs typeface="方正静蕾简体" panose="03000509000000000000" pitchFamily="65" charset="-122"/>
              </a:rPr>
              <a:t>3</a:t>
            </a:r>
            <a:r>
              <a:rPr lang="zh-CN" altLang="en-US" sz="2800" dirty="0">
                <a:cs typeface="方正静蕾简体" panose="03000509000000000000" pitchFamily="65" charset="-122"/>
              </a:rPr>
              <a:t>。</a:t>
            </a:r>
            <a:r>
              <a:rPr lang="en-US" altLang="zh-CN" sz="2800" dirty="0">
                <a:cs typeface="方正静蕾简体" panose="03000509000000000000" pitchFamily="65" charset="-122"/>
              </a:rPr>
              <a:t>(</a:t>
            </a:r>
            <a:r>
              <a:rPr lang="en-US" altLang="zh-CN" sz="2800" i="1" dirty="0">
                <a:cs typeface="方正静蕾简体" panose="03000509000000000000" pitchFamily="65" charset="-122"/>
              </a:rPr>
              <a:t>ρ</a:t>
            </a:r>
            <a:r>
              <a:rPr lang="zh-CN" altLang="en-US" sz="2800" baseline="-25000" dirty="0">
                <a:cs typeface="方正静蕾简体" panose="03000509000000000000" pitchFamily="65" charset="-122"/>
              </a:rPr>
              <a:t>水</a:t>
            </a:r>
            <a:r>
              <a:rPr lang="zh-CN" altLang="en-US" sz="2800" dirty="0">
                <a:cs typeface="方正静蕾简体" panose="03000509000000000000" pitchFamily="65" charset="-122"/>
              </a:rPr>
              <a:t>＝</a:t>
            </a:r>
            <a:r>
              <a:rPr lang="en-US" altLang="zh-CN" sz="2800" dirty="0">
                <a:cs typeface="方正静蕾简体" panose="03000509000000000000" pitchFamily="65" charset="-122"/>
              </a:rPr>
              <a:t>1.0×10</a:t>
            </a:r>
            <a:r>
              <a:rPr lang="en-US" altLang="zh-CN" sz="2800" baseline="30000" dirty="0">
                <a:cs typeface="方正静蕾简体" panose="03000509000000000000" pitchFamily="65" charset="-122"/>
              </a:rPr>
              <a:t>3</a:t>
            </a:r>
            <a:r>
              <a:rPr lang="en-US" altLang="zh-CN" sz="2800" dirty="0">
                <a:cs typeface="方正静蕾简体" panose="03000509000000000000" pitchFamily="65" charset="-122"/>
              </a:rPr>
              <a:t> kg/m</a:t>
            </a:r>
            <a:r>
              <a:rPr lang="en-US" altLang="zh-CN" sz="2800" baseline="30000" dirty="0">
                <a:cs typeface="方正静蕾简体" panose="03000509000000000000" pitchFamily="65" charset="-122"/>
              </a:rPr>
              <a:t>3</a:t>
            </a:r>
            <a:r>
              <a:rPr lang="zh-CN" altLang="en-US" sz="2800" dirty="0">
                <a:cs typeface="方正静蕾简体" panose="03000509000000000000" pitchFamily="65" charset="-122"/>
              </a:rPr>
              <a:t>，</a:t>
            </a:r>
            <a:r>
              <a:rPr lang="en-US" altLang="zh-CN" sz="2800" i="1" dirty="0">
                <a:cs typeface="方正静蕾简体" panose="03000509000000000000" pitchFamily="65" charset="-122"/>
              </a:rPr>
              <a:t>g</a:t>
            </a:r>
            <a:r>
              <a:rPr lang="zh-CN" altLang="en-US" sz="2800" dirty="0">
                <a:cs typeface="方正静蕾简体" panose="03000509000000000000" pitchFamily="65" charset="-122"/>
              </a:rPr>
              <a:t>＝</a:t>
            </a:r>
            <a:r>
              <a:rPr lang="en-US" altLang="zh-CN" sz="2800" dirty="0">
                <a:cs typeface="方正静蕾简体" panose="03000509000000000000" pitchFamily="65" charset="-122"/>
              </a:rPr>
              <a:t>10 N/kg)</a:t>
            </a:r>
            <a:endParaRPr lang="zh-CN" altLang="en-US" sz="2800" dirty="0">
              <a:cs typeface="方正静蕾简体" panose="03000509000000000000" pitchFamily="65" charset="-122"/>
            </a:endParaRPr>
          </a:p>
        </p:txBody>
      </p:sp>
      <p:sp>
        <p:nvSpPr>
          <p:cNvPr id="10" name="矩形 9"/>
          <p:cNvSpPr/>
          <p:nvPr/>
        </p:nvSpPr>
        <p:spPr>
          <a:xfrm>
            <a:off x="6363887" y="2143782"/>
            <a:ext cx="1533493" cy="523220"/>
          </a:xfrm>
          <a:prstGeom prst="rect">
            <a:avLst/>
          </a:prstGeom>
        </p:spPr>
        <p:txBody>
          <a:bodyPr wrap="square">
            <a:spAutoFit/>
          </a:bodyPr>
          <a:lstStyle/>
          <a:p>
            <a:pPr algn="ctr"/>
            <a:r>
              <a:rPr lang="en-US" altLang="zh-CN" sz="2800" b="1" dirty="0">
                <a:solidFill>
                  <a:srgbClr val="FF0000"/>
                </a:solidFill>
                <a:ea typeface="楷体" panose="02010609060101010101" pitchFamily="49" charset="-122"/>
              </a:rPr>
              <a:t>3×10</a:t>
            </a:r>
            <a:r>
              <a:rPr lang="en-US" altLang="zh-CN" sz="2800" b="1" baseline="30000" dirty="0">
                <a:solidFill>
                  <a:srgbClr val="FF0000"/>
                </a:solidFill>
                <a:ea typeface="楷体" panose="02010609060101010101" pitchFamily="49" charset="-122"/>
              </a:rPr>
              <a:t>4</a:t>
            </a:r>
            <a:endParaRPr lang="zh-CN" altLang="en-US" baseline="30000" dirty="0">
              <a:ea typeface="楷体" panose="02010609060101010101" pitchFamily="49" charset="-122"/>
            </a:endParaRPr>
          </a:p>
        </p:txBody>
      </p:sp>
      <p:sp>
        <p:nvSpPr>
          <p:cNvPr id="12" name="矩形 11"/>
          <p:cNvSpPr/>
          <p:nvPr/>
        </p:nvSpPr>
        <p:spPr>
          <a:xfrm>
            <a:off x="4373162" y="3127626"/>
            <a:ext cx="2399113" cy="523220"/>
          </a:xfrm>
          <a:prstGeom prst="rect">
            <a:avLst/>
          </a:prstGeom>
        </p:spPr>
        <p:txBody>
          <a:bodyPr wrap="square">
            <a:spAutoFit/>
          </a:bodyPr>
          <a:lstStyle/>
          <a:p>
            <a:pPr algn="ctr"/>
            <a:r>
              <a:rPr lang="en-US" altLang="zh-CN" sz="2800" b="1" dirty="0">
                <a:solidFill>
                  <a:srgbClr val="FF0000"/>
                </a:solidFill>
                <a:ea typeface="楷体" panose="02010609060101010101" pitchFamily="49" charset="-122"/>
              </a:rPr>
              <a:t>2.4×10</a:t>
            </a:r>
            <a:r>
              <a:rPr lang="en-US" altLang="zh-CN" sz="2800" b="1" baseline="30000" dirty="0">
                <a:solidFill>
                  <a:srgbClr val="FF0000"/>
                </a:solidFill>
                <a:ea typeface="楷体" panose="02010609060101010101" pitchFamily="49" charset="-122"/>
              </a:rPr>
              <a:t>5</a:t>
            </a:r>
            <a:endParaRPr lang="zh-CN" altLang="en-US" baseline="30000" dirty="0">
              <a:ea typeface="楷体" panose="02010609060101010101" pitchFamily="49" charset="-122"/>
            </a:endParaRPr>
          </a:p>
        </p:txBody>
      </p:sp>
      <p:sp>
        <p:nvSpPr>
          <p:cNvPr id="14" name="矩形 13"/>
          <p:cNvSpPr/>
          <p:nvPr/>
        </p:nvSpPr>
        <p:spPr>
          <a:xfrm>
            <a:off x="1391837" y="3650846"/>
            <a:ext cx="875113" cy="523220"/>
          </a:xfrm>
          <a:prstGeom prst="rect">
            <a:avLst/>
          </a:prstGeom>
        </p:spPr>
        <p:txBody>
          <a:bodyPr wrap="square">
            <a:spAutoFit/>
          </a:bodyPr>
          <a:lstStyle/>
          <a:p>
            <a:pPr algn="ctr"/>
            <a:r>
              <a:rPr lang="en-US" altLang="zh-CN" sz="2800" b="1" dirty="0" smtClean="0">
                <a:solidFill>
                  <a:srgbClr val="FF0000"/>
                </a:solidFill>
                <a:ea typeface="楷体" panose="02010609060101010101" pitchFamily="49" charset="-122"/>
              </a:rPr>
              <a:t>24</a:t>
            </a:r>
            <a:endParaRPr lang="zh-CN" altLang="en-US" baseline="30000" dirty="0">
              <a:ea typeface="楷体" panose="02010609060101010101" pitchFamily="49" charset="-122"/>
            </a:endParaRPr>
          </a:p>
        </p:txBody>
      </p:sp>
      <p:grpSp>
        <p:nvGrpSpPr>
          <p:cNvPr id="15" name="组合 14"/>
          <p:cNvGrpSpPr/>
          <p:nvPr/>
        </p:nvGrpSpPr>
        <p:grpSpPr>
          <a:xfrm>
            <a:off x="474943" y="0"/>
            <a:ext cx="8274780" cy="769441"/>
            <a:chOff x="431463" y="178382"/>
            <a:chExt cx="8274780" cy="769441"/>
          </a:xfrm>
        </p:grpSpPr>
        <p:cxnSp>
          <p:nvCxnSpPr>
            <p:cNvPr id="16" name="直接连接符 15"/>
            <p:cNvCxnSpPr/>
            <p:nvPr/>
          </p:nvCxnSpPr>
          <p:spPr>
            <a:xfrm>
              <a:off x="431463" y="913135"/>
              <a:ext cx="8274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58177" y="178382"/>
              <a:ext cx="5518442" cy="769441"/>
              <a:chOff x="458177" y="178382"/>
              <a:chExt cx="5518442" cy="769441"/>
            </a:xfrm>
          </p:grpSpPr>
          <p:sp>
            <p:nvSpPr>
              <p:cNvPr id="18" name="文本占位符 2"/>
              <p:cNvSpPr txBox="1"/>
              <p:nvPr/>
            </p:nvSpPr>
            <p:spPr>
              <a:xfrm>
                <a:off x="894514" y="292685"/>
                <a:ext cx="50821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005188"/>
                    </a:solidFill>
                    <a:latin typeface="宋体" panose="02010600030101010101" pitchFamily="2" charset="-122"/>
                    <a:ea typeface="宋体" panose="02010600030101010101" pitchFamily="2" charset="-122"/>
                  </a:rPr>
                  <a:t>考情分</a:t>
                </a:r>
                <a:r>
                  <a:rPr lang="zh-CN" altLang="en-US" sz="3200" dirty="0" smtClean="0">
                    <a:solidFill>
                      <a:srgbClr val="005188"/>
                    </a:solidFill>
                    <a:latin typeface="宋体" panose="02010600030101010101" pitchFamily="2" charset="-122"/>
                    <a:ea typeface="宋体" panose="02010600030101010101" pitchFamily="2" charset="-122"/>
                  </a:rPr>
                  <a:t>析</a:t>
                </a:r>
                <a:r>
                  <a:rPr lang="en-US" altLang="zh-CN" sz="3200" dirty="0" smtClean="0">
                    <a:solidFill>
                      <a:srgbClr val="005188"/>
                    </a:solidFill>
                    <a:latin typeface="宋体" panose="02010600030101010101" pitchFamily="2" charset="-122"/>
                    <a:ea typeface="宋体" panose="02010600030101010101" pitchFamily="2" charset="-122"/>
                  </a:rPr>
                  <a:t>·</a:t>
                </a:r>
                <a:r>
                  <a:rPr lang="zh-CN" altLang="en-US" sz="3200" dirty="0" smtClean="0">
                    <a:solidFill>
                      <a:srgbClr val="005188"/>
                    </a:solidFill>
                    <a:latin typeface="宋体" panose="02010600030101010101" pitchFamily="2" charset="-122"/>
                    <a:ea typeface="宋体" panose="02010600030101010101" pitchFamily="2" charset="-122"/>
                  </a:rPr>
                  <a:t>中考链接</a:t>
                </a:r>
                <a:endParaRPr lang="zh-CN" altLang="en-US" sz="3200" dirty="0">
                  <a:solidFill>
                    <a:srgbClr val="005188"/>
                  </a:solidFill>
                  <a:latin typeface="宋体" panose="02010600030101010101" pitchFamily="2" charset="-122"/>
                  <a:ea typeface="宋体" panose="02010600030101010101" pitchFamily="2" charset="-122"/>
                </a:endParaRPr>
              </a:p>
            </p:txBody>
          </p:sp>
          <p:sp>
            <p:nvSpPr>
              <p:cNvPr id="19" name="矩形 18"/>
              <p:cNvSpPr/>
              <p:nvPr/>
            </p:nvSpPr>
            <p:spPr>
              <a:xfrm>
                <a:off x="458177" y="178382"/>
                <a:ext cx="494046" cy="769441"/>
              </a:xfrm>
              <a:prstGeom prst="rect">
                <a:avLst/>
              </a:prstGeom>
              <a:noFill/>
            </p:spPr>
            <p:txBody>
              <a:bodyPr wrap="none" lIns="91440" tIns="45720" rIns="91440" bIns="45720">
                <a:spAutoFit/>
              </a:bodyPr>
              <a:lstStyle/>
              <a:p>
                <a:pPr algn="ctr"/>
                <a:r>
                  <a:rPr lang="en-US" altLang="zh-CN" sz="4400" b="1" dirty="0">
                    <a:ln w="10541" cmpd="sng">
                      <a:solidFill>
                        <a:schemeClr val="accent1">
                          <a:shade val="88000"/>
                          <a:satMod val="110000"/>
                        </a:schemeClr>
                      </a:solidFill>
                      <a:prstDash val="solid"/>
                    </a:ln>
                    <a:solidFill>
                      <a:srgbClr val="005188"/>
                    </a:solidFill>
                  </a:rPr>
                  <a:t>K</a:t>
                </a:r>
                <a:endParaRPr lang="zh-CN" altLang="en-US" sz="4400" b="1" cap="none" spc="0" dirty="0">
                  <a:ln w="10541" cmpd="sng">
                    <a:solidFill>
                      <a:schemeClr val="accent1">
                        <a:shade val="88000"/>
                        <a:satMod val="110000"/>
                      </a:schemeClr>
                    </a:solidFill>
                    <a:prstDash val="solid"/>
                  </a:ln>
                  <a:solidFill>
                    <a:srgbClr val="005188"/>
                  </a:solidFill>
                  <a:effectLst/>
                </a:endParaRPr>
              </a:p>
            </p:txBody>
          </p:sp>
        </p:grpSp>
      </p:grpSp>
    </p:spTree>
  </p:cSld>
  <p:clrMapOvr>
    <a:masterClrMapping/>
  </p:clrMapOvr>
  <mc:AlternateContent xmlns:mc="http://schemas.openxmlformats.org/markup-compatibility/2006" xmlns:p14="http://schemas.microsoft.com/office/powerpoint/2010/main">
    <mc:Choice Requires="p14">
      <p:transition p14:dur="10" advTm="0">
        <p:dissolve/>
      </p:transition>
    </mc:Choice>
    <mc:Fallback xmlns="">
      <p:transition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洪">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6246</Words>
  <Application>Microsoft Office PowerPoint</Application>
  <PresentationFormat>自定义</PresentationFormat>
  <Paragraphs>578</Paragraphs>
  <Slides>56</Slides>
  <Notes>54</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56</vt:i4>
      </vt:variant>
    </vt:vector>
  </HeadingPairs>
  <TitlesOfParts>
    <vt:vector size="59" baseType="lpstr">
      <vt:lpstr>Office 主题</vt:lpstr>
      <vt:lpstr>1_Office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2016-09-10T02:18:00Z</dcterms:created>
  <dcterms:modified xsi:type="dcterms:W3CDTF">2020-04-18T09:27:26Z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