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15"/>
  </p:notesMasterIdLst>
  <p:handoutMasterIdLst>
    <p:handoutMasterId r:id="rId16"/>
  </p:handoutMasterIdLst>
  <p:sldIdLst>
    <p:sldId id="2336" r:id="rId2"/>
    <p:sldId id="2337" r:id="rId3"/>
    <p:sldId id="2338" r:id="rId4"/>
    <p:sldId id="2339" r:id="rId5"/>
    <p:sldId id="2340" r:id="rId6"/>
    <p:sldId id="2341" r:id="rId7"/>
    <p:sldId id="2342" r:id="rId8"/>
    <p:sldId id="2343" r:id="rId9"/>
    <p:sldId id="2344" r:id="rId10"/>
    <p:sldId id="2345" r:id="rId11"/>
    <p:sldId id="2346" r:id="rId12"/>
    <p:sldId id="2347" r:id="rId13"/>
    <p:sldId id="2348" r:id="rId14"/>
  </p:sldIdLst>
  <p:sldSz cx="11522075" cy="6480175"/>
  <p:notesSz cx="6858000" cy="9144000"/>
  <p:custDataLst>
    <p:tags r:id="rId17"/>
  </p:custDataLst>
  <p:defaultTextStyle>
    <a:defPPr>
      <a:defRPr lang="zh-CN"/>
    </a:defPPr>
    <a:lvl1pPr algn="l" defTabSz="912813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5613" indent="1588" algn="l" defTabSz="912813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2813" indent="1588" algn="l" defTabSz="912813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0013" indent="1588" algn="l" defTabSz="912813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7213" indent="1588" algn="l" defTabSz="912813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2">
          <p15:clr>
            <a:srgbClr val="A4A3A4"/>
          </p15:clr>
        </p15:guide>
        <p15:guide id="2" orient="horz" pos="434">
          <p15:clr>
            <a:srgbClr val="A4A3A4"/>
          </p15:clr>
        </p15:guide>
        <p15:guide id="3" orient="horz" pos="2212">
          <p15:clr>
            <a:srgbClr val="A4A3A4"/>
          </p15:clr>
        </p15:guide>
        <p15:guide id="4" pos="1678">
          <p15:clr>
            <a:srgbClr val="A4A3A4"/>
          </p15:clr>
        </p15:guide>
        <p15:guide id="5" pos="29">
          <p15:clr>
            <a:srgbClr val="A4A3A4"/>
          </p15:clr>
        </p15:guide>
        <p15:guide id="6" pos="3629">
          <p15:clr>
            <a:srgbClr val="A4A3A4"/>
          </p15:clr>
        </p15:guide>
        <p15:guide id="7" pos="36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4268" autoAdjust="0"/>
  </p:normalViewPr>
  <p:slideViewPr>
    <p:cSldViewPr>
      <p:cViewPr varScale="1">
        <p:scale>
          <a:sx n="85" d="100"/>
          <a:sy n="85" d="100"/>
        </p:scale>
        <p:origin x="86" y="192"/>
      </p:cViewPr>
      <p:guideLst>
        <p:guide orient="horz" pos="562"/>
        <p:guide orient="horz" pos="434"/>
        <p:guide orient="horz" pos="2212"/>
        <p:guide pos="1678"/>
        <p:guide pos="29"/>
        <p:guide pos="3629"/>
        <p:guide pos="3650"/>
      </p:guideLst>
    </p:cSldViewPr>
  </p:slideViewPr>
  <p:outlineViewPr>
    <p:cViewPr>
      <p:scale>
        <a:sx n="33" d="100"/>
        <a:sy n="33" d="100"/>
      </p:scale>
      <p:origin x="0" y="27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894" y="102"/>
      </p:cViewPr>
      <p:guideLst>
        <p:guide orient="horz" pos="2880"/>
        <p:guide pos="2160"/>
      </p:guideLst>
    </p:cSldViewPr>
  </p:notesViewPr>
  <p:gridSpacing cx="46800" cy="46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BBED5F3-E8E0-4099-9E8E-FB3D78BFEF20}" type="datetimeFigureOut">
              <a:rPr lang="zh-CN" altLang="en-US"/>
              <a:pPr>
                <a:defRPr/>
              </a:pPr>
              <a:t>2025/2/14</a:t>
            </a:fld>
            <a:endParaRPr lang="en-US" altLang="zh-CN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D870761-9D2A-4C90-8EFB-F36C2EE793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3438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365" eaLnBrk="1" fontAlgn="auto" hangingPunct="1">
              <a:spcBef>
                <a:spcPct val="0"/>
              </a:spcBef>
              <a:spcAft>
                <a:spcPct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365" eaLnBrk="1" fontAlgn="auto" hangingPunct="1">
              <a:spcBef>
                <a:spcPct val="0"/>
              </a:spcBef>
              <a:spcAft>
                <a:spcPct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58A6355-1E1C-44E0-9E9F-840F5D0A1AE0}" type="datetimeFigureOut">
              <a:rPr lang="zh-CN" altLang="en-US"/>
              <a:pPr>
                <a:defRPr/>
              </a:pPr>
              <a:t>2025/2/14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365" eaLnBrk="1" fontAlgn="auto" hangingPunct="1">
              <a:spcBef>
                <a:spcPct val="0"/>
              </a:spcBef>
              <a:spcAft>
                <a:spcPct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358B3EA-95E1-424A-A3DC-146C1FBAE9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0913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5912" algn="l" defTabSz="91436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3094" algn="l" defTabSz="91436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277" algn="l" defTabSz="91436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459" algn="l" defTabSz="914365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解析答案的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副标题 2"/>
          <p:cNvSpPr>
            <a:spLocks noGrp="1"/>
          </p:cNvSpPr>
          <p:nvPr>
            <p:ph type="subTitle" idx="1"/>
          </p:nvPr>
        </p:nvSpPr>
        <p:spPr>
          <a:xfrm>
            <a:off x="432445" y="755811"/>
            <a:ext cx="10692000" cy="6955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eaLnBrk="1" fontAlgn="auto" hangingPunct="1">
              <a:lnSpc>
                <a:spcPct val="14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11793527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栏目链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平行四边形 6"/>
          <p:cNvSpPr/>
          <p:nvPr userDrawn="1"/>
        </p:nvSpPr>
        <p:spPr>
          <a:xfrm>
            <a:off x="0" y="0"/>
            <a:ext cx="11522075" cy="1557338"/>
          </a:xfrm>
          <a:prstGeom prst="parallelogram">
            <a:avLst>
              <a:gd name="adj" fmla="val 0"/>
            </a:avLst>
          </a:prstGeom>
          <a:gradFill flip="none" rotWithShape="1">
            <a:gsLst>
              <a:gs pos="48000">
                <a:srgbClr val="00B0F0"/>
              </a:gs>
              <a:gs pos="0">
                <a:schemeClr val="accent1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5000" b="1">
              <a:solidFill>
                <a:schemeClr val="bg1"/>
              </a:solidFill>
              <a:latin typeface="HelveticaNeueLT Pro 67 MdCn" pitchFamily="34" charset="0"/>
              <a:ea typeface="微软雅黑" pitchFamily="34" charset="-122"/>
            </a:endParaRPr>
          </a:p>
        </p:txBody>
      </p:sp>
      <p:sp>
        <p:nvSpPr>
          <p:cNvPr id="2" name="副标题 2"/>
          <p:cNvSpPr>
            <a:spLocks noGrp="1"/>
          </p:cNvSpPr>
          <p:nvPr>
            <p:ph type="subTitle" idx="1"/>
          </p:nvPr>
        </p:nvSpPr>
        <p:spPr>
          <a:xfrm>
            <a:off x="415037" y="2616520"/>
            <a:ext cx="10692000" cy="6955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eaLnBrk="1" fontAlgn="auto" hangingPunct="1">
              <a:lnSpc>
                <a:spcPct val="14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50904941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2"/>
          <p:cNvSpPr>
            <a:spLocks noGrp="1"/>
          </p:cNvSpPr>
          <p:nvPr>
            <p:ph type="subTitle" idx="1"/>
          </p:nvPr>
        </p:nvSpPr>
        <p:spPr>
          <a:xfrm>
            <a:off x="415037" y="755811"/>
            <a:ext cx="10692000" cy="6955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eaLnBrk="1" fontAlgn="auto" hangingPunct="1">
              <a:lnSpc>
                <a:spcPct val="140000"/>
              </a:lnSpc>
              <a:spcBef>
                <a:spcPct val="0"/>
              </a:spcBef>
              <a:buNone/>
              <a:defRPr sz="2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95189499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362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2"/>
          <p:cNvSpPr>
            <a:spLocks noGrp="1"/>
          </p:cNvSpPr>
          <p:nvPr>
            <p:ph type="subTitle" idx="1"/>
          </p:nvPr>
        </p:nvSpPr>
        <p:spPr>
          <a:xfrm>
            <a:off x="415037" y="755811"/>
            <a:ext cx="10692000" cy="6955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eaLnBrk="1" fontAlgn="auto" hangingPunct="1">
              <a:lnSpc>
                <a:spcPct val="140000"/>
              </a:lnSpc>
              <a:spcBef>
                <a:spcPct val="0"/>
              </a:spcBef>
              <a:buNone/>
              <a:defRPr sz="2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821822343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2041" userDrawn="1">
          <p15:clr>
            <a:srgbClr val="FBAE40"/>
          </p15:clr>
        </p15:guide>
        <p15:guide id="2" pos="362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file:///D:\qq&#25991;&#20214;\712321467\Image\C2C\Image2\%7b75232B38-A165-1FB7-499C-2E1C792CACB5%7d.p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  <a:alpha val="8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073743875" descr="学科网 zxxk.com"/>
          <p:cNvPicPr>
            <a:picLocks noChangeAspect="1"/>
          </p:cNvPicPr>
          <p:nvPr/>
        </p:nvPicPr>
        <p:blipFill>
          <a:blip r:embed="rId6" r:link="rId7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6" r:id="rId3"/>
    <p:sldLayoutId id="2147483697" r:id="rId4"/>
  </p:sldLayoutIdLst>
  <p:transition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itchFamily="2" charset="-122"/>
          <a:ea typeface="等线 Light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itchFamily="2" charset="-122"/>
          <a:ea typeface="等线 Light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itchFamily="2" charset="-122"/>
          <a:ea typeface="等线 Light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itchFamily="2" charset="-122"/>
          <a:ea typeface="等线 Light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itchFamily="2" charset="-122"/>
          <a:ea typeface="等线 Light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itchFamily="2" charset="-122"/>
          <a:ea typeface="等线 Light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itchFamily="2" charset="-122"/>
          <a:ea typeface="等线 Light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等线 Light" pitchFamily="2" charset="-122"/>
          <a:ea typeface="等线 Light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0"/>
          <p:cNvSpPr txBox="1"/>
          <p:nvPr/>
        </p:nvSpPr>
        <p:spPr>
          <a:xfrm>
            <a:off x="-75478" y="2816939"/>
            <a:ext cx="11597553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5000" b="1" dirty="0">
                <a:solidFill>
                  <a:srgbClr val="0070C0"/>
                </a:solidFill>
                <a:effectLst>
                  <a:outerShdw blurRad="101600" dist="76200" dir="8100000" algn="tr" rotWithShape="0">
                    <a:schemeClr val="tx1">
                      <a:alpha val="15000"/>
                    </a:schemeClr>
                  </a:outerShdw>
                </a:effectLst>
                <a:latin typeface="微软雅黑" panose="020B0503020204020204" pitchFamily="34" charset="-122"/>
                <a:ea typeface="微软雅黑" pitchFamily="34" charset="-122"/>
              </a:rPr>
              <a:t>微专题</a:t>
            </a:r>
            <a:r>
              <a:rPr lang="en-US" altLang="zh-CN" sz="5000" b="1" dirty="0">
                <a:solidFill>
                  <a:srgbClr val="0070C0"/>
                </a:solidFill>
                <a:effectLst>
                  <a:outerShdw blurRad="101600" dist="76200" dir="8100000" algn="tr" rotWithShape="0">
                    <a:schemeClr val="tx1">
                      <a:alpha val="15000"/>
                    </a:schemeClr>
                  </a:outerShdw>
                </a:effectLst>
                <a:latin typeface="微软雅黑" panose="020B0503020204020204" pitchFamily="34" charset="-122"/>
                <a:ea typeface="微软雅黑" pitchFamily="34" charset="-122"/>
              </a:rPr>
              <a:t>5</a:t>
            </a:r>
            <a:r>
              <a:rPr lang="zh-CN" altLang="en-US" sz="5000" b="1" dirty="0">
                <a:solidFill>
                  <a:srgbClr val="0070C0"/>
                </a:solidFill>
                <a:effectLst>
                  <a:outerShdw blurRad="101600" dist="76200" dir="8100000" algn="tr" rotWithShape="0">
                    <a:schemeClr val="tx1">
                      <a:alpha val="15000"/>
                    </a:schemeClr>
                  </a:outerShdw>
                </a:effectLst>
                <a:latin typeface="微软雅黑" panose="020B0503020204020204" pitchFamily="34" charset="-122"/>
                <a:ea typeface="微软雅黑" pitchFamily="34" charset="-122"/>
              </a:rPr>
              <a:t>　动态电路分析</a:t>
            </a:r>
          </a:p>
        </p:txBody>
      </p:sp>
    </p:spTree>
    <p:extLst>
      <p:ext uri="{BB962C8B-B14F-4D97-AF65-F5344CB8AC3E}">
        <p14:creationId xmlns:p14="http://schemas.microsoft.com/office/powerpoint/2010/main" val="15160827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32445" y="1614546"/>
            <a:ext cx="10692000" cy="3251083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2400300" algn="l"/>
                <a:tab pos="5065395" algn="l"/>
              </a:tabLst>
            </a:pPr>
            <a:r>
              <a:rPr lang="en-US" altLang="zh-CN" kern="100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[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只闭合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，电阻</a:t>
            </a:r>
            <a:r>
              <a:rPr lang="en-US" altLang="zh-CN" i="1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R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与灯泡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L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串联，电流表测量电路中的电流，电压表测量电源电压，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错误；先闭合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，电阻</a:t>
            </a:r>
            <a:r>
              <a:rPr lang="en-US" altLang="zh-CN" i="1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R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与灯泡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L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串联，再闭合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，电流表和定值电阻</a:t>
            </a:r>
            <a:r>
              <a:rPr lang="en-US" altLang="zh-CN" i="1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R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被短路，电流表示数变为零，此时电路中只有灯泡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L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接入电路，因此灯泡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L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会变亮，故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正确，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D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错误。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]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73846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415037" y="1270611"/>
            <a:ext cx="10692000" cy="3897414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【变式</a:t>
            </a:r>
            <a:r>
              <a:rPr lang="en-US" altLang="zh-CN" kern="100">
                <a:latin typeface="Times New Roman" panose="02020603050405020304" pitchFamily="18" charset="0"/>
                <a:ea typeface="黑体" panose="02010600030101010101" pitchFamily="2" charset="-122"/>
                <a:cs typeface="Courier New" panose="02070309020205020404" pitchFamily="49" charset="0"/>
              </a:rPr>
              <a:t>4</a:t>
            </a: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如图所示电路中，电源电压保持不变。先闭合开关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，待示数稳定后，再闭合开关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，此时电路发生的变化是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．灯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L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变暗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B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．电流表示数变小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．总电阻变小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D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．电压表示数变小</a:t>
            </a:r>
            <a:endParaRPr lang="zh-CN" altLang="zh-CN" sz="1050" kern="10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26637" y="2865687"/>
            <a:ext cx="25908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9D6DAD6C-DFE7-4E6A-82B9-B0FF3D5EEF53}"/>
              </a:ext>
            </a:extLst>
          </p:cNvPr>
          <p:cNvSpPr/>
          <p:nvPr/>
        </p:nvSpPr>
        <p:spPr>
          <a:xfrm>
            <a:off x="313331" y="3942087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0" kern="10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Times New Roman" panose="02020603050405020304" pitchFamily="18" charset="0"/>
              </a:rPr>
              <a:t>√</a:t>
            </a:r>
            <a:endParaRPr lang="zh-CN" altLang="en-US" sz="3200" b="0" kern="100">
              <a:solidFill>
                <a:srgbClr val="C00000"/>
              </a:solidFill>
              <a:latin typeface="华文细黑" panose="02010600040101010101" pitchFamily="2" charset="-122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7079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25837" y="1291380"/>
            <a:ext cx="10692000" cy="3897414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2400300" algn="l"/>
                <a:tab pos="5065395" algn="l"/>
              </a:tabLst>
            </a:pPr>
            <a:r>
              <a:rPr lang="en-US" altLang="zh-CN" kern="100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[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先闭合开关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，电路为灯泡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L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的简单电路，电流表测通过灯泡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L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的电流，电压表测电源电压，再闭合开关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，两灯泡并联接入电路，电流表测通过灯泡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L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的电流，电压表测电源电压，并联电路互不影响，所以电压表和电流表示数不变，灯泡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L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亮度不变，故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D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错误；并联电路总电阻小于任一分电阻，所以电路总电阻变小，故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正确。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]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71933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415037" y="755811"/>
            <a:ext cx="10692000" cy="3897414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【变式</a:t>
            </a:r>
            <a:r>
              <a:rPr lang="en-US" altLang="zh-CN" kern="100">
                <a:latin typeface="Times New Roman" panose="02020603050405020304" pitchFamily="18" charset="0"/>
                <a:ea typeface="黑体" panose="02010600030101010101" pitchFamily="2" charset="-122"/>
                <a:cs typeface="Courier New" panose="02070309020205020404" pitchFamily="49" charset="0"/>
              </a:rPr>
              <a:t>5</a:t>
            </a: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如图所示，电源电压保持不变，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是两个可以同时断开或闭合的联动开关，已知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10 Ω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，当两个开关同时处于某一工作状态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断开或闭合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)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时，电流表的示数为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0.4 A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，当两个开关同时处于另一个工作状态时，电流表的示数为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1.5 A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，此时通过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的电流为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0.5 A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，则电源电压为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________V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的阻值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______Ω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3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的阻值为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______Ω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zh-CN" altLang="zh-CN" sz="1050" kern="10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59037" y="4222887"/>
            <a:ext cx="2264400" cy="173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4710162" y="3427287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kern="100">
                <a:solidFill>
                  <a:srgbClr val="FF0000"/>
                </a:solidFill>
                <a:cs typeface="Courier New" panose="02070309020205020404" pitchFamily="49" charset="0"/>
              </a:rPr>
              <a:t>10  </a:t>
            </a: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8054237" y="3427287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kern="100">
                <a:solidFill>
                  <a:srgbClr val="FF0000"/>
                </a:solidFill>
                <a:cs typeface="Courier New" panose="02070309020205020404" pitchFamily="49" charset="0"/>
              </a:rPr>
              <a:t>20  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012962" y="3942087"/>
            <a:ext cx="723275" cy="670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  <a:spcAft>
                <a:spcPct val="0"/>
              </a:spcAft>
              <a:tabLst>
                <a:tab pos="2400300" algn="l"/>
                <a:tab pos="5065395" algn="l"/>
              </a:tabLst>
            </a:pPr>
            <a:r>
              <a:rPr lang="en-US" altLang="zh-CN" b="1" kern="100">
                <a:solidFill>
                  <a:srgbClr val="FF0000"/>
                </a:solidFill>
                <a:cs typeface="Courier New" panose="02070309020205020404" pitchFamily="49" charset="0"/>
              </a:rPr>
              <a:t>15  </a:t>
            </a:r>
            <a:endParaRPr lang="zh-CN" altLang="zh-CN" sz="1050" kern="10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3297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415037" y="1459997"/>
            <a:ext cx="10692000" cy="1312090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类型一　变阻器类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含滑动变阻器的串联电路</a:t>
            </a:r>
            <a:endParaRPr lang="zh-CN" altLang="zh-CN" sz="1050" kern="10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16137" y="857308"/>
            <a:ext cx="72898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09019" y="2772087"/>
            <a:ext cx="6904037" cy="286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69914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415037" y="1919127"/>
            <a:ext cx="10692000" cy="665760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含滑动变阻器的并联电路</a:t>
            </a:r>
            <a:endParaRPr lang="zh-CN" altLang="zh-CN" sz="1050" kern="10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93156" y="2584887"/>
            <a:ext cx="6735763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066673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415037" y="946887"/>
            <a:ext cx="10692000" cy="4543744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【典例</a:t>
            </a:r>
            <a:r>
              <a:rPr lang="en-US" altLang="zh-CN" kern="100">
                <a:latin typeface="Times New Roman" panose="02020603050405020304" pitchFamily="18" charset="0"/>
                <a:ea typeface="黑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如图为利用光敏电阻设计的监控装置示意图，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是光敏电阻，当光照射的强度增大时其阻值变小，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是定值电阻，电源电压不变。当有人经过通道遮蔽光线时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．通过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的电流变大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B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两端的电压变小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两端的电压变大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D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两端的电压变小</a:t>
            </a:r>
            <a:endParaRPr lang="zh-CN" altLang="zh-CN" sz="1050" kern="10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7437" y="3218759"/>
            <a:ext cx="3627437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9D6DAD6C-DFE7-4E6A-82B9-B0FF3D5EEF53}"/>
              </a:ext>
            </a:extLst>
          </p:cNvPr>
          <p:cNvSpPr/>
          <p:nvPr/>
        </p:nvSpPr>
        <p:spPr>
          <a:xfrm>
            <a:off x="313331" y="4924887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0" kern="10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Times New Roman" panose="02020603050405020304" pitchFamily="18" charset="0"/>
              </a:rPr>
              <a:t>√</a:t>
            </a:r>
            <a:endParaRPr lang="zh-CN" altLang="en-US" sz="3200" b="0" kern="100">
              <a:solidFill>
                <a:srgbClr val="C00000"/>
              </a:solidFill>
              <a:latin typeface="华文细黑" panose="02010600040101010101" pitchFamily="2" charset="-122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653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32445" y="1937711"/>
            <a:ext cx="10692000" cy="2604752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2400300" algn="l"/>
                <a:tab pos="5065395" algn="l"/>
              </a:tabLst>
            </a:pPr>
            <a:r>
              <a:rPr lang="en-US" altLang="zh-CN" kern="100">
                <a:solidFill>
                  <a:srgbClr val="FF0000"/>
                </a:solidFill>
                <a:latin typeface="Times New Roman" panose="02020603050405020304" pitchFamily="18" charset="0"/>
                <a:cs typeface="Courier New" panose="02070309020205020404" pitchFamily="49" charset="0"/>
              </a:rPr>
              <a:t>D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[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两电阻串联，当有人经过通道遮蔽光线时</a:t>
            </a:r>
            <a:r>
              <a:rPr lang="en-US" altLang="zh-CN" i="1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阻值变大，由电阻的串联规律，电路的电阻变大，由欧姆定律，电路的电流变小，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错误；根据</a:t>
            </a:r>
            <a:r>
              <a:rPr lang="en-US" altLang="zh-CN" i="1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U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IR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i="1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两端的电压变小，由串联电路电压的规律，</a:t>
            </a:r>
            <a:r>
              <a:rPr lang="en-US" altLang="zh-CN" i="1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两端的电压变大，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错误，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D</a:t>
            </a:r>
            <a:r>
              <a:rPr lang="zh-CN" altLang="zh-CN" kern="1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正确。</a:t>
            </a:r>
            <a:r>
              <a:rPr lang="en-US" altLang="zh-CN" kern="100">
                <a:latin typeface="Times New Roman" panose="02020603050405020304" pitchFamily="18" charset="0"/>
                <a:ea typeface="楷体" panose="02010609060101010101" pitchFamily="49" charset="-122"/>
                <a:cs typeface="Courier New" panose="02070309020205020404" pitchFamily="49" charset="0"/>
              </a:rPr>
              <a:t>]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04331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415037" y="993687"/>
            <a:ext cx="10692000" cy="4543744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【变式</a:t>
            </a:r>
            <a:r>
              <a:rPr lang="en-US" altLang="zh-CN" kern="100">
                <a:latin typeface="Times New Roman" panose="02020603050405020304" pitchFamily="18" charset="0"/>
                <a:ea typeface="黑体" panose="02010600030101010101" pitchFamily="2" charset="-122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如图所示电路中，电源电压保持不变。闭合开关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，当滑动变阻器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的滑片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P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向左移动时，两只电表示数的变化情况是</a:t>
            </a:r>
            <a:endParaRPr lang="en-US" altLang="zh-CN" kern="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．电压表与电流表示数比值不变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B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．电压表与电流表示数比值变大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．电压表示数不变，电流表示数不变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D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．电压表示数变大，电流表示数变小</a:t>
            </a:r>
            <a:endParaRPr lang="zh-CN" altLang="zh-CN" sz="1050" kern="10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65037" y="3286446"/>
            <a:ext cx="25908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9D6DAD6C-DFE7-4E6A-82B9-B0FF3D5EEF53}"/>
              </a:ext>
            </a:extLst>
          </p:cNvPr>
          <p:cNvSpPr/>
          <p:nvPr/>
        </p:nvSpPr>
        <p:spPr>
          <a:xfrm>
            <a:off x="313331" y="3006087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0" kern="10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Times New Roman" panose="02020603050405020304" pitchFamily="18" charset="0"/>
              </a:rPr>
              <a:t>√</a:t>
            </a:r>
            <a:endParaRPr lang="zh-CN" altLang="en-US" sz="3200" b="0" kern="100">
              <a:solidFill>
                <a:srgbClr val="C00000"/>
              </a:solidFill>
              <a:latin typeface="华文细黑" panose="02010600040101010101" pitchFamily="2" charset="-122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7432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415037" y="993687"/>
            <a:ext cx="10692000" cy="4455066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zh-CN" altLang="zh-CN" sz="2700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【变式</a:t>
            </a:r>
            <a:r>
              <a:rPr lang="en-US" altLang="zh-CN" sz="2700" kern="100">
                <a:latin typeface="Times New Roman" panose="02020603050405020304" pitchFamily="18" charset="0"/>
                <a:ea typeface="黑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sz="2700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如图电路中，电源电压不变，当开关闭合时，滑动变阻器的滑片</a:t>
            </a:r>
            <a:r>
              <a:rPr lang="en-US" altLang="zh-CN" sz="2700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P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由左端向右移动到中点的过程中，下列判断正确的是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zh-CN" altLang="zh-CN" sz="270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．电压表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V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和电流表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en-US" altLang="zh-CN" sz="2700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en-US" altLang="zh-CN" sz="2700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的示数都变大</a:t>
            </a:r>
            <a:endParaRPr lang="zh-CN" altLang="zh-CN" sz="270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B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．电流表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en-US" altLang="zh-CN" sz="2700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示数变大，电压表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V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和电流表</a:t>
            </a:r>
            <a:endParaRPr lang="en-US" altLang="zh-CN" sz="2700" kern="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en-US" altLang="zh-CN" sz="2700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示数不变</a:t>
            </a:r>
            <a:endParaRPr lang="zh-CN" altLang="zh-CN" sz="270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．电压表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V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示数与电流表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en-US" altLang="zh-CN" sz="2700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示数的比值变大</a:t>
            </a:r>
            <a:endParaRPr lang="zh-CN" altLang="zh-CN" sz="270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D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．电流表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en-US" altLang="zh-CN" sz="2700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示数变大，电压表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V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和电流表</a:t>
            </a:r>
            <a:r>
              <a:rPr lang="en-US" altLang="zh-CN" sz="2700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en-US" altLang="zh-CN" sz="2700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sz="2700" kern="100">
                <a:latin typeface="Times New Roman" panose="02020603050405020304" pitchFamily="18" charset="0"/>
                <a:cs typeface="Times New Roman" panose="02020603050405020304" pitchFamily="18" charset="0"/>
              </a:rPr>
              <a:t>示数不变</a:t>
            </a:r>
            <a:endParaRPr lang="zh-CN" altLang="zh-CN" sz="2700" kern="10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60637" y="2448363"/>
            <a:ext cx="2636837" cy="187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9D6DAD6C-DFE7-4E6A-82B9-B0FF3D5EEF53}"/>
              </a:ext>
            </a:extLst>
          </p:cNvPr>
          <p:cNvSpPr/>
          <p:nvPr/>
        </p:nvSpPr>
        <p:spPr>
          <a:xfrm>
            <a:off x="313331" y="4737687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0" kern="10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Times New Roman" panose="02020603050405020304" pitchFamily="18" charset="0"/>
              </a:rPr>
              <a:t>√</a:t>
            </a:r>
            <a:endParaRPr lang="zh-CN" altLang="en-US" sz="3200" b="0" kern="100">
              <a:solidFill>
                <a:srgbClr val="C00000"/>
              </a:solidFill>
              <a:latin typeface="华文细黑" panose="02010600040101010101" pitchFamily="2" charset="-122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0426700" y="11760200"/>
            <a:ext cx="0" cy="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01790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415037" y="755811"/>
            <a:ext cx="10692000" cy="4543744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【变式</a:t>
            </a:r>
            <a:r>
              <a:rPr lang="en-US" altLang="zh-CN" kern="100">
                <a:latin typeface="Times New Roman" panose="02020603050405020304" pitchFamily="18" charset="0"/>
                <a:ea typeface="黑体" panose="02010600030101010101" pitchFamily="2" charset="-122"/>
                <a:cs typeface="Courier New" panose="02070309020205020404" pitchFamily="49" charset="0"/>
              </a:rPr>
              <a:t>3</a:t>
            </a: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如图所示是人体身高测量仪的电路示意图，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0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是定值电阻，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是滑动变阻器，电源电压保持不变，滑片会随身高上下平移。当开关闭合，被测身高增加时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．电流表的示数变小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B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．电压表的示数变大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．电压表的示数与电流表的示数比值变大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D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．定值电阻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0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消耗的电功率变大</a:t>
            </a:r>
            <a:endParaRPr lang="zh-CN" altLang="zh-CN" sz="1050" kern="10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41437" y="2725287"/>
            <a:ext cx="2590800" cy="18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9D6DAD6C-DFE7-4E6A-82B9-B0FF3D5EEF53}"/>
              </a:ext>
            </a:extLst>
          </p:cNvPr>
          <p:cNvSpPr/>
          <p:nvPr/>
        </p:nvSpPr>
        <p:spPr>
          <a:xfrm>
            <a:off x="313331" y="4712307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0" kern="10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Times New Roman" panose="02020603050405020304" pitchFamily="18" charset="0"/>
              </a:rPr>
              <a:t>√</a:t>
            </a:r>
            <a:endParaRPr lang="zh-CN" altLang="en-US" sz="3200" b="0" kern="100">
              <a:solidFill>
                <a:srgbClr val="C00000"/>
              </a:solidFill>
              <a:latin typeface="华文细黑" panose="02010600040101010101" pitchFamily="2" charset="-122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3963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标题 1"/>
          <p:cNvSpPr>
            <a:spLocks noGrp="1"/>
          </p:cNvSpPr>
          <p:nvPr>
            <p:ph type="subTitle" idx="1"/>
          </p:nvPr>
        </p:nvSpPr>
        <p:spPr>
          <a:xfrm>
            <a:off x="415037" y="755811"/>
            <a:ext cx="10692000" cy="4616648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类型二　开关通断类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【典例</a:t>
            </a:r>
            <a:r>
              <a:rPr lang="en-US" altLang="zh-CN" kern="100">
                <a:latin typeface="Times New Roman" panose="02020603050405020304" pitchFamily="18" charset="0"/>
                <a:ea typeface="黑体" panose="02010600030101010101" pitchFamily="2" charset="-122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kern="100">
                <a:latin typeface="Times New Roman" panose="02020603050405020304" pitchFamily="18" charset="0"/>
                <a:ea typeface="黑体" panose="02010600030101010101" pitchFamily="2" charset="-122"/>
                <a:cs typeface="Courier New" panose="02070309020205020404" pitchFamily="49" charset="0"/>
              </a:rPr>
              <a:t>(2024</a:t>
            </a:r>
            <a:r>
              <a:rPr lang="en-US" altLang="zh-CN" kern="100">
                <a:latin typeface="宋体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zh-CN" kern="100">
                <a:latin typeface="Times New Roman" panose="02020603050405020304" pitchFamily="18" charset="0"/>
                <a:ea typeface="黑体" panose="02010600030101010101" pitchFamily="2" charset="-122"/>
                <a:cs typeface="Times New Roman" panose="02020603050405020304" pitchFamily="18" charset="0"/>
              </a:rPr>
              <a:t>菏泽</a:t>
            </a:r>
            <a:r>
              <a:rPr lang="en-US" altLang="zh-CN" kern="100">
                <a:latin typeface="Times New Roman" panose="02020603050405020304" pitchFamily="18" charset="0"/>
                <a:ea typeface="黑体" panose="02010600030101010101" pitchFamily="2" charset="-122"/>
                <a:cs typeface="Courier New" panose="02070309020205020404" pitchFamily="49" charset="0"/>
              </a:rPr>
              <a:t>)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如图所示，电源电压恒定。下列说法正确的是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)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．只闭合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，电阻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与灯泡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L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并联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B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．只闭合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，电压表测量电阻</a:t>
            </a:r>
            <a:r>
              <a:rPr lang="en-US" altLang="zh-CN" i="1" kern="100">
                <a:latin typeface="Times New Roman" panose="02020603050405020304" pitchFamily="18" charset="0"/>
                <a:cs typeface="Courier New" panose="02070309020205020404" pitchFamily="49" charset="0"/>
              </a:rPr>
              <a:t>R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两端电压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．先闭合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，再闭合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，灯泡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L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亮度变大</a:t>
            </a:r>
            <a:endParaRPr lang="zh-CN" altLang="zh-CN" sz="1050" kern="100"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ct val="0"/>
              </a:spcAft>
              <a:tabLst>
                <a:tab pos="5067300" algn="l"/>
              </a:tabLst>
            </a:pP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D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．先闭合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，再闭合</a:t>
            </a:r>
            <a:r>
              <a:rPr lang="en-US" altLang="zh-CN" kern="100">
                <a:latin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altLang="zh-CN" kern="100" baseline="-25000">
                <a:latin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zh-CN" altLang="zh-CN" kern="100">
                <a:latin typeface="Times New Roman" panose="02020603050405020304" pitchFamily="18" charset="0"/>
                <a:cs typeface="Times New Roman" panose="02020603050405020304" pitchFamily="18" charset="0"/>
              </a:rPr>
              <a:t>，电流表示数变大</a:t>
            </a:r>
            <a:endParaRPr lang="zh-CN" altLang="zh-CN" sz="1050" kern="100">
              <a:effectLst/>
              <a:latin typeface="等线" panose="02010600030101010101" pitchFamily="2" charset="-122"/>
              <a:ea typeface="等线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7437" y="2444487"/>
            <a:ext cx="2574925" cy="263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9D6DAD6C-DFE7-4E6A-82B9-B0FF3D5EEF53}"/>
              </a:ext>
            </a:extLst>
          </p:cNvPr>
          <p:cNvSpPr/>
          <p:nvPr/>
        </p:nvSpPr>
        <p:spPr>
          <a:xfrm>
            <a:off x="313331" y="4106112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0" kern="10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Times New Roman" panose="02020603050405020304" pitchFamily="18" charset="0"/>
              </a:rPr>
              <a:t>√</a:t>
            </a:r>
            <a:endParaRPr lang="zh-CN" altLang="en-US" sz="3200" b="0" kern="100">
              <a:solidFill>
                <a:srgbClr val="C00000"/>
              </a:solidFill>
              <a:latin typeface="华文细黑" panose="02010600040101010101" pitchFamily="2" charset="-122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701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ISPRING_PRESENTATION_TITLE" val="PowerPoint 演示文稿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912</Words>
  <Application>Microsoft Office PowerPoint</Application>
  <PresentationFormat>自定义</PresentationFormat>
  <Paragraphs>50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HelveticaNeueLT Pro 67 MdCn</vt:lpstr>
      <vt:lpstr>等线</vt:lpstr>
      <vt:lpstr>等线 Light</vt:lpstr>
      <vt:lpstr>华文细黑</vt:lpstr>
      <vt:lpstr>宋体</vt:lpstr>
      <vt:lpstr>微软雅黑</vt:lpstr>
      <vt:lpstr>Arial</vt:lpstr>
      <vt:lpstr>Calibri</vt:lpstr>
      <vt:lpstr>Courier New</vt:lpstr>
      <vt:lpstr>Times New Roman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Administrator</cp:lastModifiedBy>
  <cp:revision>2</cp:revision>
  <cp:lastPrinted>2025-02-02T16:29:44Z</cp:lastPrinted>
  <dcterms:created xsi:type="dcterms:W3CDTF">2025-02-02T16:29:44Z</dcterms:created>
  <dcterms:modified xsi:type="dcterms:W3CDTF">2025-02-14T02:34:07Z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