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06" r:id="rId41"/>
    <p:sldId id="295" r:id="rId42"/>
    <p:sldId id="296" r:id="rId43"/>
    <p:sldId id="297" r:id="rId44"/>
    <p:sldId id="307" r:id="rId45"/>
    <p:sldId id="298" r:id="rId46"/>
    <p:sldId id="308" r:id="rId47"/>
    <p:sldId id="299" r:id="rId48"/>
    <p:sldId id="300" r:id="rId49"/>
    <p:sldId id="301" r:id="rId50"/>
    <p:sldId id="302" r:id="rId51"/>
    <p:sldId id="303" r:id="rId52"/>
    <p:sldId id="304" r:id="rId53"/>
    <p:sldId id="305" r:id="rId54"/>
  </p:sldIdLst>
  <p:sldSz cx="12192000" cy="6858000"/>
  <p:notesSz cx="6858000" cy="12192000"/>
  <p:custDataLst>
    <p:tags r:id="rId5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tags" Target="tags/tag1.xml" /><Relationship Id="rId56" Type="http://schemas.openxmlformats.org/officeDocument/2006/relationships/presProps" Target="presProps.xml" /><Relationship Id="rId57" Type="http://schemas.openxmlformats.org/officeDocument/2006/relationships/viewProps" Target="viewProps.xml" /><Relationship Id="rId58" Type="http://schemas.openxmlformats.org/officeDocument/2006/relationships/theme" Target="theme/theme1.xml" /><Relationship Id="rId59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0.xml" /><Relationship Id="rId2" Type="http://schemas.openxmlformats.org/officeDocument/2006/relationships/notesMaster" Target="../notesMasters/notesMaster1.xml" /></Relationships>
</file>

<file path=ppt/notesSlides/_rels/notesSlide4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1.xml" /><Relationship Id="rId2" Type="http://schemas.openxmlformats.org/officeDocument/2006/relationships/notesMaster" Target="../notesMasters/notesMaster1.xml" /></Relationships>
</file>

<file path=ppt/notesSlides/_rels/notesSlide4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2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2.png" /><Relationship Id="rId4" Type="http://schemas.openxmlformats.org/officeDocument/2006/relationships/image" Target="../media/image1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3.png" /><Relationship Id="rId4" Type="http://schemas.openxmlformats.org/officeDocument/2006/relationships/image" Target="../media/image1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4.jpeg" /><Relationship Id="rId4" Type="http://schemas.openxmlformats.org/officeDocument/2006/relationships/image" Target="../media/image15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6.png" /><Relationship Id="rId4" Type="http://schemas.openxmlformats.org/officeDocument/2006/relationships/image" Target="../media/image1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openxmlformats.org/officeDocument/2006/relationships/image" Target="../media/image2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16.xml" TargetMode="Internal" /><Relationship Id="rId5" Type="http://schemas.openxmlformats.org/officeDocument/2006/relationships/slide" Target="slide40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1.png" /><Relationship Id="rId4" Type="http://schemas.openxmlformats.org/officeDocument/2006/relationships/image" Target="../media/image2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3.jpeg" /><Relationship Id="rId4" Type="http://schemas.openxmlformats.org/officeDocument/2006/relationships/image" Target="../media/image24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5.png" /><Relationship Id="rId4" Type="http://schemas.openxmlformats.org/officeDocument/2006/relationships/image" Target="../media/image26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9.png" /><Relationship Id="rId4" Type="http://schemas.openxmlformats.org/officeDocument/2006/relationships/image" Target="../media/image30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31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32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33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34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35.png" /><Relationship Id="rId4" Type="http://schemas.openxmlformats.org/officeDocument/2006/relationships/image" Target="../media/image3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36.png" /><Relationship Id="rId4" Type="http://schemas.openxmlformats.org/officeDocument/2006/relationships/image" Target="../media/image34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7.png" /><Relationship Id="rId4" Type="http://schemas.openxmlformats.org/officeDocument/2006/relationships/image" Target="../media/image38.png" /><Relationship Id="rId5" Type="http://schemas.openxmlformats.org/officeDocument/2006/relationships/image" Target="../media/image34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40.png" /><Relationship Id="rId4" Type="http://schemas.openxmlformats.org/officeDocument/2006/relationships/image" Target="../media/image41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40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40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2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43.png" /><Relationship Id="rId4" Type="http://schemas.openxmlformats.org/officeDocument/2006/relationships/image" Target="../media/image44.png" /><Relationship Id="rId5" Type="http://schemas.openxmlformats.org/officeDocument/2006/relationships/image" Target="../media/image45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9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46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1.xml" /><Relationship Id="rId3" Type="http://schemas.openxmlformats.org/officeDocument/2006/relationships/image" Target="../media/image47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jpeg" /><Relationship Id="rId3" Type="http://schemas.openxmlformats.org/officeDocument/2006/relationships/image" Target="../media/image48.png" /><Relationship Id="rId4" Type="http://schemas.openxmlformats.org/officeDocument/2006/relationships/image" Target="../media/image49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2.xml" /><Relationship Id="rId3" Type="http://schemas.openxmlformats.org/officeDocument/2006/relationships/image" Target="../media/image50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jpeg" /><Relationship Id="rId3" Type="http://schemas.openxmlformats.org/officeDocument/2006/relationships/image" Target="../media/image51.png" /><Relationship Id="rId4" Type="http://schemas.openxmlformats.org/officeDocument/2006/relationships/image" Target="../media/image52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3.xml" /><Relationship Id="rId3" Type="http://schemas.openxmlformats.org/officeDocument/2006/relationships/image" Target="../media/image46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4.xml" /><Relationship Id="rId3" Type="http://schemas.openxmlformats.org/officeDocument/2006/relationships/image" Target="../media/image53.png" /><Relationship Id="rId4" Type="http://schemas.openxmlformats.org/officeDocument/2006/relationships/image" Target="../media/image54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5.xml" /><Relationship Id="rId3" Type="http://schemas.openxmlformats.org/officeDocument/2006/relationships/image" Target="../media/image54.png" /><Relationship Id="rId4" Type="http://schemas.openxmlformats.org/officeDocument/2006/relationships/image" Target="../media/image55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6.xml" /><Relationship Id="rId3" Type="http://schemas.openxmlformats.org/officeDocument/2006/relationships/image" Target="../media/image56.png" /><Relationship Id="rId4" Type="http://schemas.openxmlformats.org/officeDocument/2006/relationships/image" Target="../media/image5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7.xml" /><Relationship Id="rId3" Type="http://schemas.openxmlformats.org/officeDocument/2006/relationships/image" Target="../media/image57.png" /><Relationship Id="rId4" Type="http://schemas.openxmlformats.org/officeDocument/2006/relationships/image" Target="../media/image54.pn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8.xml" /><Relationship Id="rId3" Type="http://schemas.openxmlformats.org/officeDocument/2006/relationships/image" Target="../media/image58.png" /><Relationship Id="rId4" Type="http://schemas.openxmlformats.org/officeDocument/2006/relationships/image" Target="../media/image54.pn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9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9.png" /><Relationship Id="rId4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fac5fbd95.fixed?vcp=1&amp;pid=ebfead04e&amp;color=0,0,0&amp;vtp=1&amp;bbb=1" title=""/>
          <p:cNvSpPr/>
          <p:nvPr/>
        </p:nvSpPr>
        <p:spPr>
          <a:xfrm>
            <a:off x="0" y="1672717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第二轮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专题突破</a:t>
            </a:r>
            <a:endParaRPr lang="en-US" altLang="zh-CN" sz="5500"/>
          </a:p>
        </p:txBody>
      </p:sp>
      <p:sp>
        <p:nvSpPr>
          <p:cNvPr id="3" name="C_3#fac5fbd95.fixed?vcp=1&amp;pid=ebfead04e&amp;color=0,0,0&amp;vtp=1&amp;bbb=1" title=""/>
          <p:cNvSpPr/>
          <p:nvPr/>
        </p:nvSpPr>
        <p:spPr>
          <a:xfrm>
            <a:off x="0" y="2733421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专题突破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能力提升</a:t>
            </a:r>
            <a:endParaRPr lang="en-US" altLang="zh-CN" sz="5500"/>
          </a:p>
        </p:txBody>
      </p:sp>
      <p:sp>
        <p:nvSpPr>
          <p:cNvPr id="4" name="C_3_BD#fac5fbd95.fixed?vcp=1&amp;pid=ebfead04e&amp;color=0,0,0&amp;vtp=1&amp;bbb=1" title=""/>
          <p:cNvSpPr/>
          <p:nvPr/>
        </p:nvSpPr>
        <p:spPr>
          <a:xfrm>
            <a:off x="0" y="3666109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第30讲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测量类实验专题</a:t>
            </a:r>
            <a:endParaRPr lang="en-US" altLang="zh-CN" sz="5500"/>
          </a:p>
        </p:txBody>
      </p:sp>
      <p:sp>
        <p:nvSpPr>
          <p:cNvPr id="5" name="C_3#fac5fbd95" title=""/>
          <p:cNvSpPr/>
          <p:nvPr/>
        </p:nvSpPr>
        <p:spPr>
          <a:xfrm>
            <a:off x="1956816" y="4699381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6_BD.7_1#be1c81c77?vcp=1&amp;vop=1&amp;vis=1&amp;pid=500a6c207&amp;color=0,0,0&amp;vtp=1&amp;bt=1&amp;bbb=1&amp;hb=1" title=""/>
          <p:cNvSpPr/>
          <p:nvPr/>
        </p:nvSpPr>
        <p:spPr>
          <a:xfrm>
            <a:off x="932688" y="954500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小夏按照实验操作要求，在检查实验器材时，发现电流表指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针的位置如图30-2（1）甲所示，出现这一现象的原因：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3" name="QB_6_AN.8_1#be1c81c77.blank?vcp=1&amp;vop=1&amp;vis=1&amp;pid=500a6c207&amp;color=0,0,0&amp;vpa=3&amp;vtp=1&amp;bbb=1&amp;hb=1" title=""/>
          <p:cNvSpPr/>
          <p:nvPr/>
        </p:nvSpPr>
        <p:spPr>
          <a:xfrm>
            <a:off x="932689" y="1571720"/>
            <a:ext cx="10323321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使用前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未调零</a:t>
            </a:r>
            <a:endParaRPr lang="en-US" altLang="zh-CN" sz="2800"/>
          </a:p>
        </p:txBody>
      </p:sp>
      <p:pic>
        <p:nvPicPr>
          <p:cNvPr id="4" name="QB_6_BD.7_2#be1c81c77?iti=3&amp;vcp=1&amp;vop=1&amp;vis=1&amp;visfb=1&amp;pid=500a6c207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4248" y="2932652"/>
            <a:ext cx="8229600" cy="227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7_3#be1c81c77?iti=3&amp;vcp=1&amp;vop=1&amp;vis=1&amp;visfb=1&amp;pid=500a6c207&amp;color=0,0,0&amp;vtp=1&amp;bbb=1" title=""/>
          <p:cNvSpPr/>
          <p:nvPr/>
        </p:nvSpPr>
        <p:spPr>
          <a:xfrm>
            <a:off x="5107655" y="5336508"/>
            <a:ext cx="1982787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图30-2（1）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6_BD.9_1#0ab493043?vcp=1&amp;vop=1&amp;vis=1&amp;pid=500a6c207&amp;color=0,0,0&amp;vtp=1&amp;bt=1&amp;bbb=1&amp;hb=1" title=""/>
          <p:cNvSpPr/>
          <p:nvPr/>
        </p:nvSpPr>
        <p:spPr>
          <a:xfrm>
            <a:off x="932688" y="881348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解决问题后，小夏设计并连接了如图30-2（1）乙所示的部分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电路，请用笔画线代替导线将图乙的电路连接完整。（要求：导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线不可交叉）</a:t>
            </a:r>
            <a:endParaRPr lang="en-US" altLang="zh-CN" sz="2800"/>
          </a:p>
        </p:txBody>
      </p:sp>
      <p:pic>
        <p:nvPicPr>
          <p:cNvPr id="3" name="QO_6_BD.9_2#0ab493043?iti=4&amp;vcp=1&amp;vop=1&amp;vis=1&amp;visfb=1&amp;pid=500a6c207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9072" y="2859500"/>
            <a:ext cx="8759952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9_3#0ab493043?iti=4&amp;vcp=1&amp;vop=1&amp;vis=1&amp;visfb=1&amp;pid=500a6c207&amp;color=0,0,0&amp;vtp=1&amp;bbb=1" title=""/>
          <p:cNvSpPr/>
          <p:nvPr/>
        </p:nvSpPr>
        <p:spPr>
          <a:xfrm>
            <a:off x="5107655" y="5409660"/>
            <a:ext cx="1982787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图30-2（1）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6_AN.10_1#0ab493043?vcp=1&amp;vop=1&amp;vis=1&amp;pid=500a6c207&amp;color=0,0,0&amp;vtp=1&amp;bt=1&amp;bbb=1" title=""/>
          <p:cNvSpPr/>
          <p:nvPr/>
        </p:nvSpPr>
        <p:spPr>
          <a:xfrm>
            <a:off x="932688" y="720000"/>
            <a:ext cx="10323576" cy="4584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答案见图30-2（2）</a:t>
            </a:r>
            <a:endParaRPr lang="en-US" altLang="zh-CN" sz="2800"/>
          </a:p>
        </p:txBody>
      </p:sp>
      <p:pic>
        <p:nvPicPr>
          <p:cNvPr id="3" name="QO_6_AN.10_2#0ab493043?iti=5&amp;vcp=1&amp;vop=1&amp;vis=1&amp;pid=500a6c207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393" y="1317154"/>
            <a:ext cx="4264169" cy="31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AN.10_3#0ab493043?iti=5&amp;vcp=1&amp;vop=1&amp;vis=1&amp;pid=500a6c207&amp;color=0,0,0&amp;vtp=1&amp;bbb=1" title=""/>
          <p:cNvSpPr/>
          <p:nvPr/>
        </p:nvSpPr>
        <p:spPr>
          <a:xfrm>
            <a:off x="5103084" y="4559935"/>
            <a:ext cx="1982787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图30-2（2）</a:t>
            </a:r>
            <a:endParaRPr lang="en-US" altLang="zh-CN" sz="2800"/>
          </a:p>
        </p:txBody>
      </p:sp>
      <p:sp>
        <p:nvSpPr>
          <p:cNvPr id="5" name="QB_6_BD.11_1#e87a29e8d?vcp=1&amp;vop=1&amp;vis=1&amp;pid=500a6c207&amp;color=0,0,0&amp;vtp=1&amp;bbb=1&amp;hb=1" title=""/>
          <p:cNvSpPr/>
          <p:nvPr/>
        </p:nvSpPr>
        <p:spPr>
          <a:xfrm>
            <a:off x="932688" y="5069839"/>
            <a:ext cx="10323576" cy="9568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闭合开关前，应将滑动变阻器的滑片调至最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（选填“左”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3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或“右”）端。此时，滑动变阻器的作用：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6" name="QB_6_AN.12_1#e87a29e8d.blank?vcp=1&amp;vop=1&amp;vis=1&amp;pid=500a6c207&amp;color=0,0,0&amp;vpa=4&amp;vtp=1" title=""/>
          <p:cNvSpPr/>
          <p:nvPr/>
        </p:nvSpPr>
        <p:spPr>
          <a:xfrm>
            <a:off x="8621745" y="5031929"/>
            <a:ext cx="615950" cy="467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右</a:t>
            </a:r>
            <a:endParaRPr lang="en-US" altLang="zh-CN" sz="2800"/>
          </a:p>
        </p:txBody>
      </p:sp>
      <p:sp>
        <p:nvSpPr>
          <p:cNvPr id="7" name="QB_6_AN.13_1#e87a29e8d.blank?vcp=1&amp;vop=1&amp;vis=1&amp;pid=500a6c207&amp;color=0,0,0&amp;vpa=5&amp;vtp=1&amp;bbb=1" title=""/>
          <p:cNvSpPr/>
          <p:nvPr/>
        </p:nvSpPr>
        <p:spPr>
          <a:xfrm>
            <a:off x="7370795" y="5520817"/>
            <a:ext cx="1687513" cy="4488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保护电路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uiExpand="1" build="p" animBg="1"/>
      <p:bldP spid="6" grpId="0" uiExpand="1" build="p" animBg="1"/>
      <p:bldP spid="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14_1#d4783fcac?vcp=1&amp;vop=1&amp;vis=1&amp;pid=500a6c207&amp;color=0,0,0&amp;vtp=1&amp;bt=1&amp;bbb=1&amp;hb=1" title=""/>
              <p:cNvSpPr/>
              <p:nvPr/>
            </p:nvSpPr>
            <p:spPr>
              <a:xfrm>
                <a:off x="932688" y="844772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（4）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检查电路连接无误，闭合开关。在实验的过程中，电压表示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数突然接近最大值，电流表示数几乎为0.若电路中只有一处故障，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则发生的故障可能是定值电阻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14_1#d4783fcac?vcp=1&amp;vop=1&amp;vis=1&amp;pid=500a6c20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44772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2" r="-502" b="-3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15_1#d4783fcac.blank?vcp=1&amp;vop=1&amp;vis=1&amp;pid=500a6c207&amp;color=0,0,0&amp;vpa=6&amp;vtp=1&amp;bbb=1" title=""/>
          <p:cNvSpPr/>
          <p:nvPr/>
        </p:nvSpPr>
        <p:spPr>
          <a:xfrm>
            <a:off x="5834094" y="2088737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断路</a:t>
            </a:r>
            <a:endParaRPr lang="en-US" altLang="zh-CN" sz="2800"/>
          </a:p>
        </p:txBody>
      </p:sp>
      <p:pic>
        <p:nvPicPr>
          <p:cNvPr id="4" name="QB_6_BD.14_2#d4783fcac?iti=6&amp;vcp=1&amp;vop=1&amp;vis=1&amp;visfb=1&amp;pid=500a6c207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1912" y="2822924"/>
            <a:ext cx="9034272" cy="24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14_3#d4783fcac?iti=6&amp;vcp=1&amp;vop=1&amp;vis=1&amp;visfb=1&amp;pid=500a6c207&amp;color=0,0,0&amp;vtp=1&amp;bbb=1" title=""/>
          <p:cNvSpPr/>
          <p:nvPr/>
        </p:nvSpPr>
        <p:spPr>
          <a:xfrm>
            <a:off x="5107655" y="5446236"/>
            <a:ext cx="1982787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图30-2（1）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16_1#368f2d5c4?vcp=1&amp;vop=1&amp;vis=1&amp;pid=500a6c207&amp;color=0,0,0&amp;vtp=1&amp;bt=1&amp;bbb=1&amp;hb=1" title=""/>
              <p:cNvSpPr/>
              <p:nvPr/>
            </p:nvSpPr>
            <p:spPr>
              <a:xfrm>
                <a:off x="932688" y="720000"/>
                <a:ext cx="10323576" cy="2480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（5）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排除故障后，小夏继续进行实验，当电压表示数为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读出如图30-2（1）丙所示的电流表示数，并计算定值电阻的阻值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。小夏认为实验已经完成，小民则认为仅这样就得出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定值电阻的阻值不够可靠，原因是：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16_1#368f2d5c4?vcp=1&amp;vop=1&amp;vis=1&amp;pid=500a6c20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2480882"/>
              </a:xfrm>
              <a:prstGeom prst="rect">
                <a:avLst/>
              </a:prstGeom>
              <a:blipFill rotWithShape="1">
                <a:blip r:embed="rId3"/>
                <a:stretch>
                  <a:fillRect l="-5" t="-22" r="-1123" b="-1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17_1#368f2d5c4.blank?vcp=1&amp;vop=1&amp;vis=1&amp;pid=500a6c207&amp;color=0,0,0&amp;vpa=7&amp;vtp=1&amp;bbb=1" title=""/>
          <p:cNvSpPr/>
          <p:nvPr/>
        </p:nvSpPr>
        <p:spPr>
          <a:xfrm>
            <a:off x="1554576" y="1698090"/>
            <a:ext cx="614363" cy="4725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10</a:t>
            </a:r>
            <a:endParaRPr lang="en-US" altLang="zh-CN" sz="2800"/>
          </a:p>
        </p:txBody>
      </p:sp>
      <p:sp>
        <p:nvSpPr>
          <p:cNvPr id="4" name="QB_6_AN.19_1#368f2d5c4.blank?vcp=1&amp;vop=1&amp;vis=1&amp;pid=500a6c207&amp;color=0,0,0&amp;vpa=8&amp;vtp=1&amp;bbb=1&amp;hb=1" title=""/>
          <p:cNvSpPr/>
          <p:nvPr/>
        </p:nvSpPr>
        <p:spPr>
          <a:xfrm>
            <a:off x="932689" y="2206091"/>
            <a:ext cx="10323321" cy="9568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未多次测量求平均值，测量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3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结果可能存在较大误差</a:t>
            </a:r>
            <a:endParaRPr lang="en-US" altLang="zh-CN" sz="2800"/>
          </a:p>
        </p:txBody>
      </p:sp>
      <p:pic>
        <p:nvPicPr>
          <p:cNvPr id="5" name="QB_6_BD.18_1#368f2d5c4?iti=7&amp;vcp=1&amp;vop=1&amp;vis=1&amp;visfb=1&amp;pid=500a6c207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4199" y="3336834"/>
            <a:ext cx="7649698" cy="21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18_2#368f2d5c4?iti=7&amp;vcp=1&amp;vop=1&amp;vis=1&amp;visfb=1&amp;pid=500a6c207&amp;color=0,0,0&amp;vtp=1&amp;bbb=1" title=""/>
          <p:cNvSpPr/>
          <p:nvPr/>
        </p:nvSpPr>
        <p:spPr>
          <a:xfrm>
            <a:off x="5107655" y="5578028"/>
            <a:ext cx="1982787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图30-2（1）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EX.20_1#500a6c207?vcp=1&amp;vop=1&amp;vis=1&amp;pid=a1ee184a4&amp;color=0,0,0&amp;vtp=1&amp;bt=1&amp;bbb=1&amp;hb=1" title=""/>
          <p:cNvSpPr/>
          <p:nvPr/>
        </p:nvSpPr>
        <p:spPr>
          <a:xfrm>
            <a:off x="932688" y="2185384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分析：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本题考查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“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伏安法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”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测量电阻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实验过程中包括电学实验操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作的规范性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电路连接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注意事项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电路故障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电流表的读数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电阻的计算等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考查的知识点多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综合性强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这些都是经常考查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的问题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需熟练掌握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c89190ba6.fixed?vcp=1&amp;pid=fac5fbd95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c89190ba6.fixed?vcp=1&amp;pid=fac5fbd95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限时训练</a:t>
            </a:r>
            <a:endParaRPr lang="en-US" altLang="zh-CN" sz="7200"/>
          </a:p>
        </p:txBody>
      </p:sp>
      <p:sp>
        <p:nvSpPr>
          <p:cNvPr id="4" name="C_4#c89190ba6.fixed?vcp=1&amp;pid=fac5fbd95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50fb14bc4?vcp=1&amp;pid=c89190ba6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一、用托盘天平测量物体的质量</a:t>
            </a:r>
            <a:endParaRPr lang="en-US" altLang="zh-CN" sz="2800"/>
          </a:p>
        </p:txBody>
      </p:sp>
      <p:pic>
        <p:nvPicPr>
          <p:cNvPr id="3" name="QB_6_BD.21_1#fa1ef2912?iti=8&amp;htil=1&amp;vcp=1&amp;vop=1&amp;vis=1&amp;pid=50fb14bc4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5023" y="1363255"/>
            <a:ext cx="4187952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6_BD.21_2#fa1ef2912?iti=8&amp;htil=1&amp;vcp=1&amp;vop=1&amp;vis=1&amp;pid=50fb14bc4&amp;color=0,0,0&amp;vtp=1&amp;bbb=1" title=""/>
          <p:cNvSpPr/>
          <p:nvPr/>
        </p:nvSpPr>
        <p:spPr>
          <a:xfrm>
            <a:off x="8463693" y="3831119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图30-3</a:t>
            </a:r>
            <a:endParaRPr lang="en-US" altLang="zh-CN" sz="2800"/>
          </a:p>
        </p:txBody>
      </p:sp>
      <p:sp>
        <p:nvSpPr>
          <p:cNvPr id="5" name="QB_6_BD.21_3#fa1ef2912?htil=1&amp;vcp=1&amp;vop=1&amp;vis=1&amp;pid=50fb14bc4&amp;color=0,0,0&amp;vtp=1&amp;bbb=1&amp;hb=1&amp;hs=1" title=""/>
          <p:cNvSpPr/>
          <p:nvPr/>
        </p:nvSpPr>
        <p:spPr>
          <a:xfrm>
            <a:off x="932688" y="1344967"/>
            <a:ext cx="5998464" cy="3144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（2024·重庆）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小明将天平放在水平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桌面上测量一个物体的质量。在游码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调零后，发现指针偏左，应将平衡螺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母向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移动，使横梁水平平衡。放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上物体，通过加减砝码及移动游码，</a:t>
            </a:r>
            <a:endParaRPr lang="en-US" altLang="zh-CN" sz="2800"/>
          </a:p>
        </p:txBody>
      </p:sp>
      <p:sp>
        <p:nvSpPr>
          <p:cNvPr id="6" name="QB_6_AN.22_1#fa1ef2912.blank?vcp=1&amp;vop=1&amp;vis=1&amp;pid=50fb14bc4&amp;color=0,0,0&amp;vpa=9&amp;vtp=1" title=""/>
          <p:cNvSpPr/>
          <p:nvPr/>
        </p:nvSpPr>
        <p:spPr>
          <a:xfrm>
            <a:off x="1657382" y="3257587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右</a:t>
            </a:r>
            <a:endParaRPr lang="en-US" altLang="zh-CN" sz="2800"/>
          </a:p>
        </p:txBody>
      </p:sp>
      <p:sp>
        <p:nvSpPr>
          <p:cNvPr id="7" name="QB_6_AN.23_1#fa1ef2912.blank?vcp=1&amp;vop=1&amp;vis=1&amp;pid=50fb14bc4&amp;color=0,0,0&amp;vpa=10&amp;vtp=1&amp;bbb=1" title=""/>
          <p:cNvSpPr/>
          <p:nvPr/>
        </p:nvSpPr>
        <p:spPr>
          <a:xfrm>
            <a:off x="9999695" y="4503457"/>
            <a:ext cx="766763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spc="-5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152</a:t>
            </a:r>
            <a:endParaRPr lang="en-US" altLang="zh-CN" sz="2800" spc="-50"/>
          </a:p>
        </p:txBody>
      </p:sp>
      <mc:AlternateContent>
        <mc:Choice Requires="a14">
          <p:sp>
            <p:nvSpPr>
              <p:cNvPr id="8" name="QB_6_BD.21_3#fa1ef2912?htil=1&amp;vcp=1&amp;vop=1&amp;vis=1&amp;pid=50fb14bc4&amp;color=0,0,0&amp;vtp=1&amp;bbb=1&amp;hb=1&amp;hs=1" title=""/>
              <p:cNvSpPr/>
              <p:nvPr/>
            </p:nvSpPr>
            <p:spPr>
              <a:xfrm>
                <a:off x="932688" y="4545367"/>
                <a:ext cx="10320018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使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横梁再次水平平衡时，天平如图30-3所示，物体的质量为</a:t>
                </a:r>
                <a:r>
                  <a:rPr lang="en-US" altLang="zh-CN" sz="2800" i="0" spc="-5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pc="-5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spc="-50"/>
              </a:p>
            </p:txBody>
          </p:sp>
        </mc:Choice>
        <mc:Fallback>
          <p:sp>
            <p:nvSpPr>
              <p:cNvPr id="8" name="QB_6_BD.21_3#fa1ef2912?htil=1&amp;vcp=1&amp;vop=1&amp;vis=1&amp;pid=50fb14bc4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545367"/>
                <a:ext cx="10320018" cy="563182"/>
              </a:xfrm>
              <a:prstGeom prst="rect">
                <a:avLst/>
              </a:prstGeom>
              <a:blipFill rotWithShape="1">
                <a:blip r:embed="rId4"/>
                <a:stretch>
                  <a:fillRect l="-5" t="-7" r="-2087" b="-12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63c054423?vcp=1&amp;pid=c89190ba6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二、用常见温度计测量温度</a:t>
            </a:r>
            <a:endParaRPr lang="en-US" altLang="zh-CN" sz="2800"/>
          </a:p>
        </p:txBody>
      </p:sp>
      <mc:AlternateContent>
        <mc:Choice Requires="a14">
          <p:sp>
            <p:nvSpPr>
              <p:cNvPr id="3" name="QB_6_BD.24_1#dcf025f4c?vcp=1&amp;vop=1&amp;vis=1&amp;pid=63c054423&amp;color=0,0,0&amp;vtp=1&amp;bbb=1" title=""/>
              <p:cNvSpPr/>
              <p:nvPr/>
            </p:nvSpPr>
            <p:spPr>
              <a:xfrm>
                <a:off x="932688" y="1344967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如图30-4所示，体温计的读数为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3" name="QB_6_BD.24_1#dcf025f4c?vcp=1&amp;vop=1&amp;vis=1&amp;pid=63c05442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44967"/>
                <a:ext cx="10323576" cy="563182"/>
              </a:xfrm>
              <a:prstGeom prst="rect">
                <a:avLst/>
              </a:prstGeom>
              <a:blipFill rotWithShape="1">
                <a:blip r:embed="rId3"/>
                <a:stretch>
                  <a:fillRect l="-5" t="-7" r="2" b="-12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B_6_BD.24_2#dcf025f4c?iti=9&amp;vcp=1&amp;vop=1&amp;vis=1&amp;pid=63c054423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5888" y="2037879"/>
            <a:ext cx="4837176" cy="4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24_3#dcf025f4c?iti=9&amp;vcp=1&amp;vop=1&amp;vis=1&amp;pid=63c054423&amp;color=0,0,0&amp;vtp=1&amp;bbb=1" title=""/>
          <p:cNvSpPr/>
          <p:nvPr/>
        </p:nvSpPr>
        <p:spPr>
          <a:xfrm>
            <a:off x="5549170" y="2658655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图30-4</a:t>
            </a:r>
            <a:endParaRPr lang="en-US" altLang="zh-CN" sz="2800"/>
          </a:p>
        </p:txBody>
      </p:sp>
      <p:sp>
        <p:nvSpPr>
          <p:cNvPr id="6" name="QB_6_AN.25_1#dcf025f4c.blank?vcp=1&amp;vop=1&amp;vis=1&amp;pid=63c054423&amp;color=0,0,0&amp;vpa=11&amp;vtp=1&amp;bbb=1" title=""/>
          <p:cNvSpPr/>
          <p:nvPr/>
        </p:nvSpPr>
        <p:spPr>
          <a:xfrm>
            <a:off x="8369332" y="1303057"/>
            <a:ext cx="881063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36.4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6ad903989?vcp=1&amp;pid=c89190ba6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三、用刻度尺测量长度，用表测量时间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3" name="QB_6_BD.26_1#674173bc3?vcp=1&amp;vop=1&amp;vis=1&amp;pid=6ad903989&amp;color=0,0,0&amp;vtp=1&amp;bbb=1&amp;hb=1" title=""/>
              <p:cNvSpPr/>
              <p:nvPr/>
            </p:nvSpPr>
            <p:spPr>
              <a:xfrm>
                <a:off x="932688" y="1344967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测量地图上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两点间的距离，如图30-5所示，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读数为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QB_6_BD.26_1#674173bc3?vcp=1&amp;vop=1&amp;vis=1&amp;pid=6ad903989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44967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3" r="2" b="-5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4" name="QB_6_AN.27_1#674173bc3.blank?vcp=1&amp;vop=1&amp;vis=1&amp;pid=6ad903989&amp;color=0,0,0&amp;vpa=12&amp;vtp=1&amp;bbb=1" title=""/>
              <p:cNvSpPr/>
              <p:nvPr/>
            </p:nvSpPr>
            <p:spPr>
              <a:xfrm>
                <a:off x="2078863" y="2065882"/>
                <a:ext cx="3239199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��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𝟑𝟓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∼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𝟑𝟖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4" name="QB_6_AN.27_1#674173bc3.blank?vcp=1&amp;vop=1&amp;vis=1&amp;pid=6ad903989&amp;color=0,0,0&amp;vpa=12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63" y="2065882"/>
                <a:ext cx="3239199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16" t="-55" r="18" b="-7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B_6_BD.26_2#674173bc3?iti=10&amp;vcp=1&amp;vop=1&amp;vis=1&amp;pid=6ad903989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1024" y="2683674"/>
            <a:ext cx="4956048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26_3#674173bc3?iti=10&amp;vcp=1&amp;vop=1&amp;vis=1&amp;pid=6ad903989&amp;color=0,0,0&amp;vtp=1&amp;bbb=1" title=""/>
          <p:cNvSpPr/>
          <p:nvPr/>
        </p:nvSpPr>
        <p:spPr>
          <a:xfrm>
            <a:off x="5553742" y="531613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图30-5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fac5fbd95?lid=c89190ba6&amp;cid=c89190ba6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432304"/>
            <a:ext cx="612648" cy="612648"/>
          </a:xfrm>
          <a:prstGeom prst="rect">
            <a:avLst/>
          </a:prstGeom>
        </p:spPr>
      </p:pic>
      <p:sp>
        <p:nvSpPr>
          <p:cNvPr id="3" name="C_1#目录1:fac5fbd95?lid=c89190ba6&amp;cid=c89190ba6&amp;vtp=1&amp;bbb=1" title="">
            <a:hlinkClick r:id="rId4" action="ppaction://hlinksldjump"/>
          </p:cNvPr>
          <p:cNvSpPr/>
          <p:nvPr/>
        </p:nvSpPr>
        <p:spPr>
          <a:xfrm>
            <a:off x="6309360" y="243230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fac5fbd95?lid=c89190ba6&amp;cid=c89190ba6&amp;vtp=1&amp;bbb=1" title="">
            <a:hlinkClick r:id="rId4" action="ppaction://hlinksldjump"/>
          </p:cNvPr>
          <p:cNvSpPr/>
          <p:nvPr/>
        </p:nvSpPr>
        <p:spPr>
          <a:xfrm>
            <a:off x="7095744" y="245059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限时训练</a:t>
            </a:r>
            <a:endParaRPr lang="en-US" altLang="zh-CN" sz="2800"/>
          </a:p>
        </p:txBody>
      </p:sp>
      <p:pic>
        <p:nvPicPr>
          <p:cNvPr id="5" name="C_1#目录1:fac5fbd95?lid=d1159de40&amp;cid=d1159de40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236976"/>
            <a:ext cx="612648" cy="612648"/>
          </a:xfrm>
          <a:prstGeom prst="rect">
            <a:avLst/>
          </a:prstGeom>
        </p:spPr>
      </p:pic>
      <p:sp>
        <p:nvSpPr>
          <p:cNvPr id="6" name="C_1#目录1:fac5fbd95?lid=d1159de40&amp;cid=d1159de40&amp;vtp=1&amp;bbb=1" title="">
            <a:hlinkClick r:id="rId5" action="ppaction://hlinksldjump"/>
          </p:cNvPr>
          <p:cNvSpPr/>
          <p:nvPr/>
        </p:nvSpPr>
        <p:spPr>
          <a:xfrm>
            <a:off x="6309360" y="323697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fac5fbd95?lid=d1159de40&amp;cid=d1159de40&amp;vtp=1&amp;bbb=1" title="">
            <a:hlinkClick r:id="rId5" action="ppaction://hlinksldjump"/>
          </p:cNvPr>
          <p:cNvSpPr/>
          <p:nvPr/>
        </p:nvSpPr>
        <p:spPr>
          <a:xfrm>
            <a:off x="7095744" y="325526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sp>
        <p:nvSpPr>
          <p:cNvPr id="8" name="O_0#目录1:fac5fbd95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9" name="O_0#目录1:fac5fbd95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0" name="O_0#目录1:fac5fbd95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28_1#24d3aaa61?vcp=1&amp;vop=1&amp;vis=1&amp;pid=6ad903989&amp;color=0,0,0&amp;vtp=1&amp;bt=1&amp;bbb=1&amp;hb=1" title=""/>
              <p:cNvSpPr/>
              <p:nvPr/>
            </p:nvSpPr>
            <p:spPr>
              <a:xfrm>
                <a:off x="932688" y="1098518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（2023·湖北）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如图30-6甲所示方法测出的硬币直径是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如图30-6乙所示秒表读数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28_1#24d3aaa61?vcp=1&amp;vop=1&amp;vis=1&amp;pid=6ad90398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098518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50" r="-545" b="-56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6_BD.28_2#24d3aaa61?iti=11&amp;vcp=1&amp;vop=1&amp;vis=1&amp;pid=6ad903989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3392" y="2427827"/>
            <a:ext cx="8211312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6_BD.28_3#24d3aaa61?iti=11&amp;vcp=1&amp;vop=1&amp;vis=1&amp;pid=6ad903989&amp;color=0,0,0&amp;vtp=1&amp;bbb=1" title=""/>
          <p:cNvSpPr/>
          <p:nvPr/>
        </p:nvSpPr>
        <p:spPr>
          <a:xfrm>
            <a:off x="5553742" y="5224875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图30-6</a:t>
            </a:r>
            <a:endParaRPr lang="en-US" altLang="zh-CN" sz="2800"/>
          </a:p>
        </p:txBody>
      </p:sp>
      <p:sp>
        <p:nvSpPr>
          <p:cNvPr id="5" name="QB_6_AN.29_1#24d3aaa61.blank?vcp=1&amp;vop=1&amp;vis=1&amp;pid=6ad903989&amp;color=0,0,0&amp;vpa=13&amp;vtp=1&amp;bbb=1" title=""/>
          <p:cNvSpPr/>
          <p:nvPr/>
        </p:nvSpPr>
        <p:spPr>
          <a:xfrm>
            <a:off x="9440895" y="1068038"/>
            <a:ext cx="8810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2.50</a:t>
            </a:r>
            <a:endParaRPr lang="en-US" altLang="zh-CN" sz="2800"/>
          </a:p>
        </p:txBody>
      </p:sp>
      <p:sp>
        <p:nvSpPr>
          <p:cNvPr id="6" name="QB_6_AN.30_1#24d3aaa61.blank?vcp=1&amp;vop=1&amp;vis=1&amp;pid=6ad903989&amp;color=0,0,0&amp;vpa=14&amp;vtp=1&amp;bbb=1" title=""/>
          <p:cNvSpPr/>
          <p:nvPr/>
        </p:nvSpPr>
        <p:spPr>
          <a:xfrm>
            <a:off x="4810156" y="1694783"/>
            <a:ext cx="6143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32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62490c84b?vcp=1&amp;pid=c89190ba6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四、用弹簧测力计测量力</a:t>
            </a:r>
            <a:endParaRPr lang="en-US" altLang="zh-CN" sz="2800"/>
          </a:p>
        </p:txBody>
      </p:sp>
      <p:pic>
        <p:nvPicPr>
          <p:cNvPr id="3" name="QB_6_BD.31_1#8ce2ff94b?iti=12&amp;htil=2&amp;vcp=1&amp;vop=1&amp;vis=1&amp;pid=62490c84b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9579" y="1363255"/>
            <a:ext cx="777240" cy="39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6_BD.31_2#8ce2ff94b?iti=12&amp;htil=2&amp;vcp=1&amp;vop=1&amp;vis=1&amp;pid=62490c84b&amp;color=0,0,0&amp;vtp=1&amp;bbb=1" title=""/>
          <p:cNvSpPr/>
          <p:nvPr/>
        </p:nvSpPr>
        <p:spPr>
          <a:xfrm>
            <a:off x="9682893" y="543474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图30-7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B_6_BD.31_3#8ce2ff94b?htil=2&amp;vcp=1&amp;vop=1&amp;vis=1&amp;pid=62490c84b&amp;color=0,0,0&amp;vtp=1&amp;bbb=1&amp;hb=1" title=""/>
              <p:cNvSpPr/>
              <p:nvPr/>
            </p:nvSpPr>
            <p:spPr>
              <a:xfrm>
                <a:off x="932688" y="1344967"/>
                <a:ext cx="844905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（2024·大庆）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如图30-7所示，物块处于静止状态，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物块重力为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B_6_BD.31_3#8ce2ff94b?htil=2&amp;vcp=1&amp;vop=1&amp;vis=1&amp;pid=62490c84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44967"/>
                <a:ext cx="8449056" cy="1201357"/>
              </a:xfrm>
              <a:prstGeom prst="rect">
                <a:avLst/>
              </a:prstGeom>
              <a:blipFill rotWithShape="1">
                <a:blip r:embed="rId4"/>
                <a:stretch>
                  <a:fillRect l="-6" t="-3" r="3" b="-5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6_AN.32_1#8ce2ff94b.blank?vcp=1&amp;vop=1&amp;vis=1&amp;pid=62490c84b&amp;color=0,0,0&amp;vpa=15&amp;vtp=1&amp;bbb=1" title=""/>
          <p:cNvSpPr/>
          <p:nvPr/>
        </p:nvSpPr>
        <p:spPr>
          <a:xfrm>
            <a:off x="2690844" y="1941232"/>
            <a:ext cx="7032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1.6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33_1#c2e60128f?vcp=1&amp;vop=1&amp;vis=1&amp;pid=62490c84b&amp;color=0,0,0&amp;vtp=1&amp;bt=1&amp;bbb=1&amp;hb=1" title=""/>
              <p:cNvSpPr/>
              <p:nvPr/>
            </p:nvSpPr>
            <p:spPr>
              <a:xfrm>
                <a:off x="932688" y="1143984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6.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如图30-8所示，在水平面上，用弹簧测力计水平拉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动木块做匀速直线运动，此时木块受到的滑动摩擦力为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33_1#c2e60128f?vcp=1&amp;vop=1&amp;vis=1&amp;pid=62490c84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43984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29" r="-1000" b="-5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34_1#c2e60128f.blank?vcp=1&amp;vop=1&amp;vis=1&amp;pid=62490c84b&amp;color=0,0,0&amp;vpa=16&amp;vtp=1&amp;bbb=1" title=""/>
          <p:cNvSpPr/>
          <p:nvPr/>
        </p:nvSpPr>
        <p:spPr>
          <a:xfrm>
            <a:off x="9477407" y="1740249"/>
            <a:ext cx="7032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2.4</a:t>
            </a:r>
            <a:endParaRPr lang="en-US" altLang="zh-CN" sz="2800"/>
          </a:p>
        </p:txBody>
      </p:sp>
      <p:pic>
        <p:nvPicPr>
          <p:cNvPr id="4" name="QB_6_BD.33_2#c2e60128f?iti=13&amp;vcp=1&amp;vop=1&amp;vis=1&amp;pid=62490c84b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9352" y="2481421"/>
            <a:ext cx="4270248" cy="25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33_3#c2e60128f?iti=13&amp;vcp=1&amp;vop=1&amp;vis=1&amp;pid=62490c84b&amp;color=0,0,0&amp;vtp=1&amp;bbb=1" title=""/>
          <p:cNvSpPr/>
          <p:nvPr/>
        </p:nvSpPr>
        <p:spPr>
          <a:xfrm>
            <a:off x="5549170" y="5141309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图30-8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c1373579e?vcp=1&amp;pid=c89190ba6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五、用电流表测量电流</a:t>
            </a:r>
            <a:endParaRPr lang="en-US" altLang="zh-CN" sz="2800"/>
          </a:p>
        </p:txBody>
      </p:sp>
      <p:sp>
        <p:nvSpPr>
          <p:cNvPr id="3" name="QB_6_BD.35_1#44045686c?vcp=1&amp;vop=1&amp;vis=1&amp;pid=c1373579e&amp;color=0,0,0&amp;vtp=1&amp;bbb=1&amp;hb=1" title=""/>
          <p:cNvSpPr/>
          <p:nvPr/>
        </p:nvSpPr>
        <p:spPr>
          <a:xfrm>
            <a:off x="932688" y="1344967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7.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（2024·大庆）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如图30-9所示，电流表读数为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A。如图30-10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所示，电流为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A。</a:t>
            </a:r>
            <a:endParaRPr lang="en-US" altLang="zh-CN" sz="2800"/>
          </a:p>
        </p:txBody>
      </p:sp>
      <p:sp>
        <p:nvSpPr>
          <p:cNvPr id="4" name="QB_6_AN.36_1#44045686c.blank?vcp=1&amp;vop=1&amp;vis=1&amp;pid=c1373579e&amp;color=0,0,0&amp;vpa=17&amp;vtp=1&amp;bbb=1" title=""/>
          <p:cNvSpPr/>
          <p:nvPr/>
        </p:nvSpPr>
        <p:spPr>
          <a:xfrm>
            <a:off x="8012145" y="1314487"/>
            <a:ext cx="8810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0.52</a:t>
            </a:r>
            <a:endParaRPr lang="en-US" altLang="zh-CN" sz="2800"/>
          </a:p>
        </p:txBody>
      </p:sp>
      <p:sp>
        <p:nvSpPr>
          <p:cNvPr id="5" name="QB_6_AN.38_1#44045686c.blank?vcp=1&amp;vop=1&amp;vis=1&amp;pid=c1373579e&amp;color=0,0,0&amp;vpa=18&amp;vtp=1&amp;bbb=1" title=""/>
          <p:cNvSpPr/>
          <p:nvPr/>
        </p:nvSpPr>
        <p:spPr>
          <a:xfrm>
            <a:off x="3048032" y="1941232"/>
            <a:ext cx="7032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1.6</a:t>
            </a:r>
            <a:endParaRPr lang="en-US" altLang="zh-CN" sz="2800"/>
          </a:p>
        </p:txBody>
      </p:sp>
      <p:pic>
        <p:nvPicPr>
          <p:cNvPr id="6" name="QB_6_BD.37_2#44045686c?iti=14&amp;htil=1&amp;vcp=1&amp;vop=1&amp;vis=1&amp;pid=c1373579e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8216" y="2683674"/>
            <a:ext cx="3584448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B_6_BD.37_3#44045686c?iti=15&amp;htil=1&amp;vcp=1&amp;vop=1&amp;vis=1&amp;pid=c1373579e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5432" y="2683674"/>
            <a:ext cx="3584448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8" name="QB_6_BD.37_4#44045686c?iti=14&amp;htil=1&amp;vcp=1&amp;vop=1&amp;vis=1&amp;pid=c1373579e&amp;color=0,0,0&amp;vtp=1&amp;bbb=1" title=""/>
          <p:cNvSpPr/>
          <p:nvPr/>
        </p:nvSpPr>
        <p:spPr>
          <a:xfrm>
            <a:off x="2975134" y="518811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图30-9</a:t>
            </a:r>
            <a:endParaRPr lang="en-US" altLang="zh-CN" sz="2800"/>
          </a:p>
        </p:txBody>
      </p:sp>
      <p:sp>
        <p:nvSpPr>
          <p:cNvPr id="9" name="QB_6_BD.37_5#44045686c?iti=15&amp;htil=1&amp;vcp=1&amp;vop=1&amp;vis=1&amp;pid=c1373579e&amp;color=0,0,0&amp;vtp=1&amp;bbb=1" title=""/>
          <p:cNvSpPr/>
          <p:nvPr/>
        </p:nvSpPr>
        <p:spPr>
          <a:xfrm>
            <a:off x="8043449" y="518811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f81f94372?vcp=1&amp;pid=c89190ba6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六、用电压表测量电压</a:t>
            </a:r>
            <a:endParaRPr lang="en-US" altLang="zh-CN" sz="2800"/>
          </a:p>
        </p:txBody>
      </p:sp>
      <mc:AlternateContent>
        <mc:Choice Requires="a14">
          <p:sp>
            <p:nvSpPr>
              <p:cNvPr id="3" name="QB_6_BD.39_1#a2c81aa45?vcp=1&amp;vop=1&amp;vis=1&amp;pid=f81f94372&amp;color=0,0,0&amp;vtp=1&amp;bbb=1&amp;hb=1" title=""/>
              <p:cNvSpPr/>
              <p:nvPr/>
            </p:nvSpPr>
            <p:spPr>
              <a:xfrm>
                <a:off x="932688" y="1344967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8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如图30-11所示，图甲中电压表的分度值为</a:t>
                </a:r>
                <a:r>
                  <a:rPr lang="en-US" altLang="zh-CN" sz="2800" i="0" spc="-5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pc="-5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，读数为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i="0" spc="-5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pc="-5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 b="1" i="0" spc="-5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若使用前出现如图30-11乙所示的情况，原因是</a:t>
                </a:r>
                <a:r>
                  <a:rPr lang="en-US" altLang="zh-CN" sz="2800" i="0" spc="-5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spc="-50"/>
              </a:p>
            </p:txBody>
          </p:sp>
        </mc:Choice>
        <mc:Fallback>
          <p:sp>
            <p:nvSpPr>
              <p:cNvPr id="3" name="QB_6_BD.39_1#a2c81aa45?vcp=1&amp;vop=1&amp;vis=1&amp;pid=f81f94372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44967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3" r="-3399" b="-5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6_AN.40_1#a2c81aa45.blank?vcp=1&amp;vop=1&amp;vis=1&amp;pid=f81f94372&amp;color=0,0,0&amp;vpa=19&amp;vtp=1&amp;bbb=1" title=""/>
          <p:cNvSpPr/>
          <p:nvPr/>
        </p:nvSpPr>
        <p:spPr>
          <a:xfrm>
            <a:off x="7560723" y="1314487"/>
            <a:ext cx="6778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 spc="-5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0.5</a:t>
            </a:r>
            <a:endParaRPr lang="en-US" altLang="zh-CN" sz="2800" spc="-50"/>
          </a:p>
        </p:txBody>
      </p:sp>
      <p:sp>
        <p:nvSpPr>
          <p:cNvPr id="5" name="QB_6_AN.41_1#a2c81aa45.blank?vcp=1&amp;vop=1&amp;vis=1&amp;pid=f81f94372&amp;color=0,0,0&amp;vpa=20&amp;vtp=1&amp;bbb=1" title=""/>
          <p:cNvSpPr/>
          <p:nvPr/>
        </p:nvSpPr>
        <p:spPr>
          <a:xfrm>
            <a:off x="10059448" y="1314487"/>
            <a:ext cx="829691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 spc="-5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11.5</a:t>
            </a:r>
            <a:endParaRPr lang="en-US" altLang="zh-CN" sz="2800" spc="-50"/>
          </a:p>
        </p:txBody>
      </p:sp>
      <p:sp>
        <p:nvSpPr>
          <p:cNvPr id="6" name="QB_6_AN.43_1#a2c81aa45.blank?vcp=1&amp;vop=1&amp;vis=1&amp;pid=f81f94372&amp;color=0,0,0&amp;vpa=21&amp;vtp=1&amp;bbb=1" title=""/>
          <p:cNvSpPr/>
          <p:nvPr/>
        </p:nvSpPr>
        <p:spPr>
          <a:xfrm>
            <a:off x="7986173" y="1941232"/>
            <a:ext cx="275907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使用前没有调零</a:t>
            </a:r>
            <a:endParaRPr lang="en-US" altLang="zh-CN" sz="2800"/>
          </a:p>
        </p:txBody>
      </p:sp>
      <p:pic>
        <p:nvPicPr>
          <p:cNvPr id="7" name="QB_6_BD.42_1#a2c81aa45?iti=16&amp;vcp=1&amp;vop=1&amp;vis=1&amp;pid=f81f94372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7792" y="2683674"/>
            <a:ext cx="6382512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8" name="QB_6_BD.42_2#a2c81aa45?iti=16&amp;vcp=1&amp;vop=1&amp;vis=1&amp;pid=f81f94372&amp;color=0,0,0&amp;vtp=1&amp;bbb=1" title=""/>
          <p:cNvSpPr/>
          <p:nvPr/>
        </p:nvSpPr>
        <p:spPr>
          <a:xfrm>
            <a:off x="5474653" y="5169826"/>
            <a:ext cx="1248791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图30-11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8bcca9adf?vcp=1&amp;pid=c89190ba6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七、测量物体运动的速度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3" name="QB_6_BD.44_1#77fdc3f22?vcp=1&amp;vop=1&amp;vis=1&amp;pid=8bcca9adf&amp;color=0,0,0&amp;vtp=1&amp;bbb=1&amp;hb=1" title=""/>
          <p:cNvSpPr/>
          <p:nvPr/>
        </p:nvSpPr>
        <p:spPr>
          <a:xfrm>
            <a:off x="932688" y="1344967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9.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（2024·江西）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如表所示是某同学“测量小球运动的速度”的实验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报告，请你将报告内容补充完整。</a:t>
            </a:r>
            <a:endParaRPr lang="en-US" altLang="zh-CN" sz="2800">
              <a:solidFill>
                <a:srgbClr val="000000"/>
              </a:solidFill>
            </a:endParaRPr>
          </a:p>
        </p:txBody>
      </p:sp>
      <p:graphicFrame>
        <p:nvGraphicFramePr>
          <p:cNvPr id="27" name="QB_6_BD.44_2#77fdc3f22?colgroup=2,24&amp;vcp=1&amp;vop=1&amp;vis=1&amp;pid=8bcca9adf&amp;color=0,0,0&amp;vtp=1&amp;bbb=1&amp;hb=1" title=""/>
          <p:cNvGraphicFramePr>
            <a:graphicFrameLocks noGrp="1"/>
          </p:cNvGraphicFramePr>
          <p:nvPr/>
        </p:nvGraphicFramePr>
        <p:xfrm>
          <a:off x="932688" y="2683674"/>
          <a:ext cx="10287000" cy="3282888"/>
        </p:xfrm>
        <a:graphic>
          <a:graphicData uri="http://schemas.openxmlformats.org/drawingml/2006/table">
            <a:tbl>
              <a:tblPr/>
              <a:tblGrid>
                <a:gridCol w="1179576"/>
                <a:gridCol w="9107424"/>
              </a:tblGrid>
              <a:tr h="1094296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目的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测量小球运动的速度</a:t>
                      </a: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296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原理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7000"/>
                        </a:lnSpc>
                      </a:pPr>
                      <a:r>
                        <a:rPr lang="en-US" altLang="zh-CN" sz="28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</a:t>
                      </a:r>
                      <a:r>
                        <a:rPr lang="en-US" altLang="zh-CN" sz="4600" b="1" i="0" u="sng" kern="0" spc="-99900">
                          <a:solidFill>
                            <a:srgbClr val="FF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r>
                        <a:rPr lang="en-US" altLang="zh-CN" sz="28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</a:t>
                      </a: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296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器材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小球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水平桌面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刻度尺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频闪照相机</a:t>
                      </a: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>
        <mc:Choice Requires="a14">
          <p:sp>
            <p:nvSpPr>
              <p:cNvPr id="5" name="QB_6_AN.45_1#77fdc3f22.blank?vcp=1&amp;vop=1&amp;vis=1&amp;pid=8bcca9adf&amp;color=0,0,0&amp;vpa=22&amp;vtp=1&amp;bbb=1&amp;rh=44.80504" title=""/>
              <p:cNvSpPr/>
              <p:nvPr/>
            </p:nvSpPr>
            <p:spPr>
              <a:xfrm>
                <a:off x="6181788" y="4105248"/>
                <a:ext cx="986600" cy="5690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48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𝒔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5" name="QB_6_AN.45_1#77fdc3f22.blank?vcp=1&amp;vop=1&amp;vis=1&amp;pid=8bcca9adf&amp;color=0,0,0&amp;vpa=22&amp;vtp=1&amp;bbb=1&amp;rh=44.80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788" y="4105248"/>
                <a:ext cx="986600" cy="569024"/>
              </a:xfrm>
              <a:prstGeom prst="rect">
                <a:avLst/>
              </a:prstGeom>
              <a:blipFill rotWithShape="1">
                <a:blip r:embed="rId3"/>
                <a:stretch>
                  <a:fillRect l="-6" t="-107" r="51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8" name="QB_6_BD.46_1#77fdc3f22?colgroup=2,24&amp;vcp=1&amp;vop=1&amp;vis=1&amp;pid=8bcca9adf&amp;color=0,0,0&amp;vtp=1&amp;bt=1&amp;bbb=1&amp;hb=1" title=""/>
          <p:cNvGraphicFramePr>
            <a:graphicFrameLocks noGrp="1"/>
          </p:cNvGraphicFramePr>
          <p:nvPr/>
        </p:nvGraphicFramePr>
        <p:xfrm>
          <a:off x="932688" y="1617472"/>
          <a:ext cx="10287000" cy="4315460"/>
        </p:xfrm>
        <a:graphic>
          <a:graphicData uri="http://schemas.openxmlformats.org/drawingml/2006/table">
            <a:tbl>
              <a:tblPr/>
              <a:tblGrid>
                <a:gridCol w="1179576"/>
                <a:gridCol w="9107424"/>
              </a:tblGrid>
              <a:tr h="4315460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步骤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（1）一小球在水平桌面上沿直线运动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如图所示是根据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频闪照相机拍摄的照片记录的小球运动轨迹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频闪照相机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每两次闪光之间的时间间隔相等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ctr" latinLnBrk="1" hangingPunct="0">
                        <a:lnSpc>
                          <a:spcPts val="6000"/>
                        </a:lnSpc>
                      </a:pPr>
                      <a:r>
                        <a:rPr lang="en-US" altLang="zh-CN" sz="3300" b="1" i="0" kern="0" spc="-99900">
                          <a:solidFill>
                            <a:srgbClr val="FFFFFF">
                              <a:alpha val="0"/>
                            </a:srgbClr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_</a:t>
                      </a:r>
                      <a:r>
                        <a:rPr lang="en-US" altLang="zh-CN" sz="900" b="1" i="0" kern="0" spc="0">
                          <a:solidFill>
                            <a:srgbClr val="FFFFFF">
                              <a:alpha val="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_________________________________________________________________________________________</a:t>
                      </a:r>
                      <a:endParaRPr lang="en-US" altLang="zh-CN" sz="900" spc="0">
                        <a:solidFill>
                          <a:srgbClr val="FFFFFF">
                            <a:alpha val="0"/>
                          </a:srgbClr>
                        </a:solidFill>
                        <a:latin typeface="宋体" panose="02010600030101010101" pitchFamily="2" charset="-122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（2）分别测出小球通过的路程：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𝑨𝑩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</m:oMath>
                        </m:oMathPara>
                      </a14:m>
                      <a:r>
                        <a:rPr lang="en-US" altLang="zh-CN" sz="28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𝐜𝐦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endParaRPr lang="en-US" altLang="zh-CN" sz="2800" b="1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𝑩𝑪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𝟑𝟏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.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𝟏𝟎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 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𝐜𝐦</m:t>
                            </m:r>
                          </m:oMath>
                        </m:oMathPara>
                      </a14:m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𝑪𝑫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𝟏𝟗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.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𝟕𝟎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 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𝐜𝐦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记录这三段路程所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对应的时间：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𝑨𝑩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𝟏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.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𝟎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 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𝐬</m:t>
                            </m:r>
                          </m:oMath>
                        </m:oMathPara>
                      </a14:m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𝑩𝑪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𝟏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.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𝟎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 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𝐬</m:t>
                            </m:r>
                          </m:oMath>
                        </m:oMathPara>
                      </a14:m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𝑪𝑫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𝟏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.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𝟎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 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𝐬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QB_6_BD.46_2#77fdc3f22.table_image?tii=1&amp;vcp=1&amp;vop=1&amp;vis=1&amp;pid=8bcca9adf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6512" y="3423888"/>
            <a:ext cx="5138928" cy="7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6_AN.47_1#77fdc3f22.blank?vcp=1&amp;vop=1&amp;vis=1&amp;pid=8bcca9adf&amp;color=0,0,0&amp;vpa=23&amp;vtp=1&amp;bbb=1" title=""/>
          <p:cNvSpPr/>
          <p:nvPr/>
        </p:nvSpPr>
        <p:spPr>
          <a:xfrm>
            <a:off x="8206192" y="4158075"/>
            <a:ext cx="1058863" cy="5106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42.40</a:t>
            </a:r>
            <a:endParaRPr lang="en-US" altLang="zh-CN" sz="2800"/>
          </a:p>
        </p:txBody>
      </p:sp>
      <p:sp>
        <p:nvSpPr>
          <p:cNvPr id="2" name="QB_6_BD.46_1#77fdc3f22?colgroup=2,24&amp;vcp=1&amp;vop=1&amp;vis=1&amp;pid=8bcca9adf&amp;color=0,0,0&amp;vtp=1&amp;bt=1&amp;bbb=1" title=""/>
          <p:cNvSpPr txBox="1"/>
          <p:nvPr/>
        </p:nvSpPr>
        <p:spPr>
          <a:xfrm>
            <a:off x="10508488" y="921258"/>
            <a:ext cx="711200" cy="6407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9" name="QB_6_BD.48_1#77fdc3f22?colgroup=2,24&amp;vcp=1&amp;vop=1&amp;vis=1&amp;pid=8bcca9adf&amp;color=0,0,0&amp;mp=1&amp;vtp=1&amp;bt=1&amp;bbb=1&amp;hb=1" title=""/>
          <p:cNvGraphicFramePr>
            <a:graphicFrameLocks noGrp="1"/>
          </p:cNvGraphicFramePr>
          <p:nvPr/>
        </p:nvGraphicFramePr>
        <p:xfrm>
          <a:off x="932688" y="1809178"/>
          <a:ext cx="10287000" cy="3932048"/>
        </p:xfrm>
        <a:graphic>
          <a:graphicData uri="http://schemas.openxmlformats.org/drawingml/2006/table">
            <a:tbl>
              <a:tblPr/>
              <a:tblGrid>
                <a:gridCol w="1179576"/>
                <a:gridCol w="9107424"/>
              </a:tblGrid>
              <a:tr h="2810828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步骤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（3）分别计算小球通过这三段路程的平均速度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>
                        <a:solidFill>
                          <a:srgbClr val="000000"/>
                        </a:solidFill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（4）小球在这三段路程的平均速度分别为：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𝑨𝑩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00" b="1" i="0" kern="0" spc="-99900">
                        <a:solidFill>
                          <a:srgbClr val="FFFFFF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𝐜𝐦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𝐬</m:t>
                            </m:r>
                          </m:oMath>
                        </m:oMathPara>
                      </a14:m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𝑩𝑪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𝟑𝟏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.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𝟏𝟎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 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𝐜𝐦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𝐬</m:t>
                            </m:r>
                          </m:oMath>
                        </m:oMathPara>
                      </a14:m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𝑪𝑫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</m:oMath>
                        </m:oMathPara>
                      </a14:m>
                      <a:r>
                        <a:rPr lang="en-US" altLang="zh-CN" sz="28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𝐜𝐦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𝐬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>
                        <a:solidFill>
                          <a:srgbClr val="000000"/>
                        </a:solidFill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（5）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𝑨𝑩</m:t>
                                </m:r>
                              </m:sub>
                            </m:sSub>
                          </m:oMath>
                        </m:oMathPara>
                      </a14:m>
                      <a:r>
                        <a:rPr lang="en-US" altLang="zh-CN" sz="28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𝑪𝑫</m:t>
                                </m:r>
                              </m:sub>
                            </m:sSub>
                          </m:oMath>
                        </m:oMathPara>
                      </a14:m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（选填“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&gt;</m:t>
                            </m:r>
                          </m:oMath>
                        </m:oMathPara>
                      </a14:m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 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”“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&lt;</m:t>
                            </m:r>
                          </m:oMath>
                        </m:oMathPara>
                      </a14:m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 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”或“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”）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小球在水平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桌面上做</a:t>
                      </a:r>
                      <a:r>
                        <a:rPr lang="en-US" altLang="zh-CN" sz="28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（选填“匀速”或“变速”）运动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220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安全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提示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小球运动时的速度不宜过快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以免小球动能过</a:t>
                      </a:r>
                      <a:r>
                        <a:rPr lang="en-US" altLang="zh-CN" sz="28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从桌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面掉落时伤人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QB_6_AN.49_1#77fdc3f22.blank?vcp=1&amp;vop=1&amp;vis=1&amp;pid=8bcca9adf&amp;color=0,0,0&amp;mp=1&amp;vpa=24&amp;vtp=1&amp;bbb=1" title=""/>
          <p:cNvSpPr/>
          <p:nvPr/>
        </p:nvSpPr>
        <p:spPr>
          <a:xfrm>
            <a:off x="2156483" y="2937065"/>
            <a:ext cx="1058863" cy="5106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42.40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QB_6_AN.50_1#77fdc3f22.blank?vcp=1&amp;vop=1&amp;vis=1&amp;pid=8bcca9adf&amp;color=0,0,0&amp;mp=1&amp;vpa=25&amp;vtp=1&amp;bbb=1" title=""/>
          <p:cNvSpPr/>
          <p:nvPr/>
        </p:nvSpPr>
        <p:spPr>
          <a:xfrm>
            <a:off x="8370338" y="2937065"/>
            <a:ext cx="1058863" cy="5106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19.70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5" name="QB_6_AN.51_1#77fdc3f22.blank?vcp=1&amp;vop=1&amp;vis=1&amp;pid=8bcca9adf&amp;color=0,0,0&amp;mp=1&amp;vpa=26&amp;vtp=1&amp;bbb=1" title=""/>
              <p:cNvSpPr/>
              <p:nvPr/>
            </p:nvSpPr>
            <p:spPr>
              <a:xfrm>
                <a:off x="3680642" y="3567937"/>
                <a:ext cx="44767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5" name="QB_6_AN.51_1#77fdc3f22.blank?vcp=1&amp;vop=1&amp;vis=1&amp;pid=8bcca9adf&amp;color=0,0,0&amp;mp=1&amp;vpa=2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642" y="3567937"/>
                <a:ext cx="447675" cy="412369"/>
              </a:xfrm>
              <a:prstGeom prst="rect">
                <a:avLst/>
              </a:prstGeom>
              <a:blipFill rotWithShape="1">
                <a:blip r:embed="rId3"/>
                <a:stretch>
                  <a:fillRect l="-41" t="-123" r="41" b="-76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6_AN.52_1#77fdc3f22.blank?vcp=1&amp;vop=1&amp;vis=1&amp;pid=8bcca9adf&amp;color=0,0,0&amp;mp=1&amp;vpa=27&amp;vtp=1&amp;bbb=1" title=""/>
          <p:cNvSpPr/>
          <p:nvPr/>
        </p:nvSpPr>
        <p:spPr>
          <a:xfrm>
            <a:off x="3623332" y="4034599"/>
            <a:ext cx="973138" cy="486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变速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QB_6_AN.53_1#77fdc3f22.blank?vcp=1&amp;vop=1&amp;vis=1&amp;pid=8bcca9adf&amp;color=0,0,0&amp;mp=1&amp;vpa=28&amp;vtp=1" title=""/>
          <p:cNvSpPr/>
          <p:nvPr/>
        </p:nvSpPr>
        <p:spPr>
          <a:xfrm>
            <a:off x="9325633" y="4623689"/>
            <a:ext cx="615950" cy="5060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大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2" name="QB_6_BD.48_1#77fdc3f22?colgroup=2,24&amp;vcp=1&amp;vop=1&amp;vis=1&amp;pid=8bcca9adf&amp;color=0,0,0&amp;mp=1&amp;vtp=1&amp;bt=1&amp;bbb=1" title=""/>
          <p:cNvSpPr txBox="1"/>
          <p:nvPr/>
        </p:nvSpPr>
        <p:spPr>
          <a:xfrm>
            <a:off x="10508488" y="1112964"/>
            <a:ext cx="711200" cy="6407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34" charset="0"/>
              </a:rPr>
              <a:t>续表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5aaaad1bd?vcp=1&amp;pid=c89190ba6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八、测量固体和液体的密度</a:t>
            </a:r>
            <a:endParaRPr lang="en-US" altLang="zh-CN" sz="2800"/>
          </a:p>
        </p:txBody>
      </p:sp>
      <p:sp>
        <p:nvSpPr>
          <p:cNvPr id="3" name="QO_6_BD.54_1#a5ed0aa33?vcp=1&amp;vop=1&amp;vis=1&amp;pid=5aaaad1bd&amp;color=0,0,0&amp;vtp=1&amp;bbb=1&amp;hb=1" title=""/>
          <p:cNvSpPr/>
          <p:nvPr/>
        </p:nvSpPr>
        <p:spPr>
          <a:xfrm>
            <a:off x="932688" y="1344967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10.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（2025·汕头潮南区三模）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十一假期小明在奶奶家的果园采摘了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小柠檬和苹果，并用天平、量筒和水测量小柠檬的密度。</a:t>
            </a:r>
            <a:endParaRPr lang="en-US" altLang="zh-CN" sz="2800"/>
          </a:p>
        </p:txBody>
      </p:sp>
      <p:pic>
        <p:nvPicPr>
          <p:cNvPr id="4" name="QO_6_BD.54_2#a5ed0aa33?iti=17&amp;vcp=1&amp;vop=1&amp;vis=1&amp;pid=5aaaad1bd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683674"/>
            <a:ext cx="10277856" cy="23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6_BD.54_3#a5ed0aa33?iti=17&amp;vcp=1&amp;vop=1&amp;vis=1&amp;pid=5aaaad1bd&amp;color=0,0,0&amp;vtp=1&amp;bbb=1" title=""/>
          <p:cNvSpPr/>
          <p:nvPr/>
        </p:nvSpPr>
        <p:spPr>
          <a:xfrm>
            <a:off x="5464842" y="5197258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图30-12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55_1#dd481ee15?vcp=1&amp;vop=1&amp;vis=1&amp;pid=a5ed0aa33&amp;color=0,0,0&amp;vtp=1&amp;bt=1&amp;bbb=1&amp;hb=1" title=""/>
          <p:cNvSpPr/>
          <p:nvPr/>
        </p:nvSpPr>
        <p:spPr>
          <a:xfrm>
            <a:off x="932688" y="1217136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实验中，小明用托盘天平称量小柠檬质量的情境如图30-12甲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所示，他操作中存在的错误是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3" name="QB_7_AN.56_1#dd481ee15.blank?vcp=1&amp;vop=1&amp;vis=1&amp;pid=a5ed0aa33&amp;color=0,0,0&amp;vpa=29&amp;vtp=1&amp;bbb=1" title=""/>
          <p:cNvSpPr/>
          <p:nvPr/>
        </p:nvSpPr>
        <p:spPr>
          <a:xfrm>
            <a:off x="5586444" y="1813401"/>
            <a:ext cx="418782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称量过程中调节平衡螺母</a:t>
            </a:r>
            <a:endParaRPr lang="en-US" altLang="zh-CN" sz="2800"/>
          </a:p>
        </p:txBody>
      </p:sp>
      <p:pic>
        <p:nvPicPr>
          <p:cNvPr id="4" name="QB_7_BD.55_2#dd481ee15?iti=18&amp;vcp=1&amp;vop=1&amp;vis=1&amp;visfb=1&amp;pid=a5ed0aa33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554573"/>
            <a:ext cx="10277856" cy="23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55_3#dd481ee15?iti=18&amp;vcp=1&amp;vop=1&amp;vis=1&amp;visfb=1&amp;pid=a5ed0aa33&amp;color=0,0,0&amp;vtp=1&amp;bbb=1" title=""/>
          <p:cNvSpPr/>
          <p:nvPr/>
        </p:nvSpPr>
        <p:spPr>
          <a:xfrm>
            <a:off x="5464842" y="5068157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图30-12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4_BD#2c493e513?vcp=1&amp;pid=fac5fbd95&amp;color=0,0,0&amp;vtp=1&amp;bt=1&amp;bbb=1&amp;hb=1" title=""/>
          <p:cNvSpPr/>
          <p:nvPr/>
        </p:nvSpPr>
        <p:spPr>
          <a:xfrm>
            <a:off x="932688" y="1878806"/>
            <a:ext cx="10323576" cy="31175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新课标一级主题“实验探究”包含测量类和探究类学生必做实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验。这两类学生必做实验相互关联，各有侧重。测量类学生必做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实验是广东中考必考题，分值大约占7分，题型主要考查各仪表读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数及使用注意事项、测量实验的原理、实验过程中数据的收集、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分析和评估等，难度相对比较简单。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#1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57_1#eddbca0cc?vcp=1&amp;vop=1&amp;vis=1&amp;pid=a5ed0aa33&amp;color=0,0,0&amp;vtp=1&amp;bt=1&amp;bbb=1&amp;hb=1" title=""/>
              <p:cNvSpPr/>
              <p:nvPr/>
            </p:nvSpPr>
            <p:spPr>
              <a:xfrm>
                <a:off x="932688" y="893286"/>
                <a:ext cx="10323576" cy="18605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改正错误后重新测量，天平平衡时，砝码和游码的位置如图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30-12乙所示，小柠檬的质量为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。小明用量筒和适量水测得小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柠檬的体积为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，则小柠檬的密度为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7_BD.57_1#eddbca0cc?vcp=1&amp;vop=1&amp;vis=1&amp;pid=a5ed0aa3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93286"/>
                <a:ext cx="10323576" cy="1860550"/>
              </a:xfrm>
              <a:prstGeom prst="rect">
                <a:avLst/>
              </a:prstGeom>
              <a:blipFill rotWithShape="1">
                <a:blip r:embed="rId3"/>
                <a:stretch>
                  <a:fillRect l="-5" t="-26" r="-846" b="-3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58_1#eddbca0cc.blank?vcp=1&amp;vop=1&amp;vis=1&amp;pid=a5ed0aa33&amp;color=0,0,0&amp;vpa=30&amp;vtp=1&amp;bbb=1" title=""/>
          <p:cNvSpPr/>
          <p:nvPr/>
        </p:nvSpPr>
        <p:spPr>
          <a:xfrm>
            <a:off x="5702331" y="1510506"/>
            <a:ext cx="6143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42</a:t>
            </a:r>
            <a:endParaRPr lang="en-US" altLang="zh-CN" sz="2800"/>
          </a:p>
        </p:txBody>
      </p:sp>
      <p:sp>
        <p:nvSpPr>
          <p:cNvPr id="4" name="QB_7_AN.60_1#eddbca0cc.blank?vcp=1&amp;vop=1&amp;vis=1&amp;pid=a5ed0aa33&amp;color=0,0,0&amp;vpa=31&amp;vtp=1&amp;bbb=1" title=""/>
          <p:cNvSpPr/>
          <p:nvPr/>
        </p:nvSpPr>
        <p:spPr>
          <a:xfrm>
            <a:off x="7428388" y="2135917"/>
            <a:ext cx="703263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1.2</a:t>
            </a:r>
            <a:endParaRPr lang="en-US" altLang="zh-CN" sz="2800"/>
          </a:p>
        </p:txBody>
      </p:sp>
      <p:pic>
        <p:nvPicPr>
          <p:cNvPr id="5" name="QB_7_BD.59_1#eddbca0cc?iti=19&amp;vcp=1&amp;vop=1&amp;vis=1&amp;visfb=1&amp;pid=a5ed0aa33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884137"/>
            <a:ext cx="10277856" cy="23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7_BD.59_2#eddbca0cc?iti=19&amp;vcp=1&amp;vop=1&amp;vis=1&amp;visfb=1&amp;pid=a5ed0aa33&amp;color=0,0,0&amp;vtp=1&amp;bbb=1" title=""/>
          <p:cNvSpPr/>
          <p:nvPr/>
        </p:nvSpPr>
        <p:spPr>
          <a:xfrm>
            <a:off x="5464842" y="5397722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图30-12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61_1#2ef8b9810?vcp=1&amp;vop=1&amp;vis=1&amp;pid=a5ed0aa33&amp;color=0,0,0&amp;vtp=1&amp;bt=1&amp;bbb=1&amp;hb=1" title=""/>
              <p:cNvSpPr/>
              <p:nvPr/>
            </p:nvSpPr>
            <p:spPr>
              <a:xfrm>
                <a:off x="932688" y="720000"/>
                <a:ext cx="10323576" cy="2988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完成上述实验后，在不用量筒的情况下，小明利用天平、烧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杯和该小柠檬测量奶奶榨的苹果汁的密度，实验步骤如下：</a:t>
                </a:r>
                <a:endParaRPr lang="en-US" altLang="zh-CN" sz="2800"/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①在烧杯中加入适量的苹果汁，如图30-12丙所示，并在烧杯上标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记此时液面的位置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𝑴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，测得苹果汁和烧杯的总质量为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𝟐𝟒𝟎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②将小柠檬放入苹果汁中，小柠檬沉底，如图30-12丁所示，在烧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杯上标记此时液面的位置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𝑴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7_BD.61_1#2ef8b9810?vcp=1&amp;vop=1&amp;vis=1&amp;pid=a5ed0aa3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2988882"/>
              </a:xfrm>
              <a:prstGeom prst="rect">
                <a:avLst/>
              </a:prstGeom>
              <a:blipFill rotWithShape="1">
                <a:blip r:embed="rId3"/>
                <a:stretch>
                  <a:fillRect l="-5" t="-18" r="2" b="-1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7_BD.61_2#2ef8b9810?iti=20&amp;vcp=1&amp;vop=1&amp;vis=1&amp;visfb=1&amp;pid=a5ed0aa33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8584" y="3848582"/>
            <a:ext cx="6760928" cy="156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7_BD.61_3#2ef8b9810?iti=20&amp;vcp=1&amp;vop=1&amp;vis=1&amp;visfb=1&amp;pid=a5ed0aa33&amp;color=0,0,0&amp;vtp=1&amp;bbb=1" title=""/>
          <p:cNvSpPr/>
          <p:nvPr/>
        </p:nvSpPr>
        <p:spPr>
          <a:xfrm>
            <a:off x="5464842" y="5543676"/>
            <a:ext cx="12684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图30-12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61_4#2ef8b9810?vcp=1&amp;vop=1&amp;vis=1&amp;pid=a5ed0aa33&amp;color=0,0,0&amp;vtp=1&amp;bt=1&amp;bbb=1&amp;hb=1" title=""/>
              <p:cNvSpPr/>
              <p:nvPr/>
            </p:nvSpPr>
            <p:spPr>
              <a:xfrm>
                <a:off x="932688" y="792956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③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取出小柠檬，然后向烧杯中加苹果汁，使液面上升至位置</a:t>
                </a:r>
                <a:r>
                  <a:rPr lang="en-US" altLang="zh-CN" sz="2800" i="0" spc="-5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 spc="-5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测得此时苹果汁和烧杯的总质量为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pc="-5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𝟐𝟕𝟕</m:t>
                      </m:r>
                      <m:r>
                        <m:rPr>
                          <m:sty m:val="bi"/>
                        </m:rPr>
                        <a:rPr lang="en-US" altLang="zh-CN" sz="2800" b="1" i="1" spc="-5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pc="-5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 spc="-5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pc="-5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。根据实验数据，可得</a:t>
                </a:r>
                <a:endParaRPr lang="en-US" altLang="zh-CN" sz="2800" b="1" i="0" spc="-5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苹果汁的密度为</a:t>
                </a:r>
                <a:r>
                  <a:rPr lang="en-US" altLang="zh-CN" sz="2800" i="0" spc="-5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pc="-5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  <m:r>
                        <m:rPr>
                          <m:sty m:val="b"/>
                        </m:rPr>
                        <a:rPr lang="en-US" altLang="zh-CN" sz="2800" b="1" i="0" spc="-5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 spc="-50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 spc="-5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 spc="-5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。从烧杯中拿出小柠檬时会带出一些苹</a:t>
                </a:r>
                <a:endParaRPr lang="en-US" altLang="zh-CN" sz="2800" b="1" i="0" spc="-5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果汁，这对苹果汁密度的测量结果</a:t>
                </a:r>
                <a:r>
                  <a:rPr lang="en-US" altLang="zh-CN" sz="2800" i="0" spc="-5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（选填“有”或“无”）影响。</a:t>
                </a:r>
                <a:endParaRPr lang="en-US" altLang="zh-CN" sz="2800" spc="-5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7_BD.61_4#2ef8b9810?vcp=1&amp;vop=1&amp;vis=1&amp;pid=a5ed0aa3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92956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19" r="-527" b="-2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7_AN.62_1#2ef8b9810.blank?vcp=1&amp;vop=1&amp;vis=1&amp;pid=a5ed0aa33&amp;color=0,0,0&amp;vpa=32&amp;vtp=1&amp;bbb=1" title=""/>
              <p:cNvSpPr/>
              <p:nvPr/>
            </p:nvSpPr>
            <p:spPr>
              <a:xfrm>
                <a:off x="10071926" y="889920"/>
                <a:ext cx="665734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pc="-50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 spc="-5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𝑴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 spc="-5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QB_7_AN.62_1#2ef8b9810.blank?vcp=1&amp;vop=1&amp;vis=1&amp;pid=a5ed0aa33&amp;color=0,0,0&amp;vpa=32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926" y="889920"/>
                <a:ext cx="665734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29" t="-69" r="67" b="-77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7_AN.63_1#2ef8b9810.blank?vcp=1&amp;vop=1&amp;vis=1&amp;pid=a5ed0aa33&amp;color=0,0,0&amp;vpa=33&amp;vtp=1&amp;bbb=1" title=""/>
          <p:cNvSpPr/>
          <p:nvPr/>
        </p:nvSpPr>
        <p:spPr>
          <a:xfrm>
            <a:off x="3363944" y="2043398"/>
            <a:ext cx="84931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 spc="-5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1.08</a:t>
            </a:r>
            <a:endParaRPr lang="en-US" altLang="zh-CN" sz="2800" spc="-50">
              <a:solidFill>
                <a:srgbClr val="FF0000"/>
              </a:solidFill>
            </a:endParaRPr>
          </a:p>
        </p:txBody>
      </p:sp>
      <p:sp>
        <p:nvSpPr>
          <p:cNvPr id="5" name="QB_7_AN.65_1#2ef8b9810.blank?vcp=1&amp;vop=1&amp;vis=1&amp;pid=a5ed0aa33&amp;color=0,0,0&amp;vpa=34&amp;vtp=1" title=""/>
          <p:cNvSpPr/>
          <p:nvPr/>
        </p:nvSpPr>
        <p:spPr>
          <a:xfrm>
            <a:off x="6208744" y="2684621"/>
            <a:ext cx="6032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spc="-5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无</a:t>
            </a:r>
            <a:endParaRPr lang="en-US" altLang="zh-CN" sz="2800" spc="-50">
              <a:solidFill>
                <a:srgbClr val="FF0000"/>
              </a:solidFill>
            </a:endParaRPr>
          </a:p>
        </p:txBody>
      </p:sp>
      <p:pic>
        <p:nvPicPr>
          <p:cNvPr id="6" name="QB_7_BD.64_1#2ef8b9810?iti=21&amp;vcp=1&amp;vop=1&amp;vis=1&amp;visfb=1&amp;pid=a5ed0aa33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1096" y="3418427"/>
            <a:ext cx="8366760" cy="194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7_BD.64_2#2ef8b9810?iti=21&amp;vcp=1&amp;vop=1&amp;vis=1&amp;visfb=1&amp;pid=a5ed0aa33&amp;color=0,0,0&amp;vtp=1&amp;bbb=1" title=""/>
          <p:cNvSpPr/>
          <p:nvPr/>
        </p:nvSpPr>
        <p:spPr>
          <a:xfrm>
            <a:off x="5460270" y="5493099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图30-12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5_BD#7829cb05f?vcp=1&amp;pid=c89190ba6&amp;color=0,0,0&amp;vtp=1&amp;bt=1&amp;bbb=1" title=""/>
          <p:cNvSpPr/>
          <p:nvPr/>
        </p:nvSpPr>
        <p:spPr>
          <a:xfrm>
            <a:off x="932688" y="720000"/>
            <a:ext cx="10323576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九、用电流表和电压表测量电阻</a:t>
            </a:r>
            <a:endParaRPr lang="en-US" altLang="zh-CN" sz="2800"/>
          </a:p>
        </p:txBody>
      </p:sp>
      <mc:AlternateContent>
        <mc:Choice Requires="a14">
          <p:sp>
            <p:nvSpPr>
              <p:cNvPr id="3" name="QO_6_BD.66_1#a33fca77e?vcp=1&amp;vop=1&amp;vis=1&amp;pid=7829cb05f&amp;color=0,0,0&amp;vtp=1&amp;bbb=1&amp;hb=1" title=""/>
              <p:cNvSpPr/>
              <p:nvPr/>
            </p:nvSpPr>
            <p:spPr>
              <a:xfrm>
                <a:off x="932688" y="1247303"/>
                <a:ext cx="10323576" cy="246348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（2024·阳江）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在“测量定值电阻阻值”的实验中，如图30-13所示，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提供的实验器材有：A.两节新干电池；B.电压表（测量范围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）；C.电流表（测量范围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）；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D.滑动变阻器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；E.待测电阻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（阻值约为几欧）；F.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开关一个，导线若干。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#1</a:t>
                </a:r>
                <a:endParaRPr lang="en-US" altLang="zh-CN" sz="2800"/>
              </a:p>
            </p:txBody>
          </p:sp>
        </mc:Choice>
        <mc:Fallback>
          <p:sp>
            <p:nvSpPr>
              <p:cNvPr id="3" name="QO_6_BD.66_1#a33fca77e?vcp=1&amp;vop=1&amp;vis=1&amp;pid=7829cb05f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47303"/>
                <a:ext cx="10323576" cy="2463483"/>
              </a:xfrm>
              <a:prstGeom prst="rect">
                <a:avLst/>
              </a:prstGeom>
              <a:blipFill rotWithShape="1">
                <a:blip r:embed="rId3"/>
                <a:stretch>
                  <a:fillRect l="-5" t="-7" r="-4236" b="-2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6_BD.66_2#a33fca77e?iti=22&amp;vcp=1&amp;vop=1&amp;vis=1&amp;pid=7829cb05f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7390" y="3840388"/>
            <a:ext cx="6374172" cy="172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6_BD.66_3#a33fca77e?iti=22&amp;vcp=1&amp;vop=1&amp;vis=1&amp;pid=7829cb05f&amp;color=0,0,0&amp;vtp=1&amp;bbb=1" title=""/>
          <p:cNvSpPr/>
          <p:nvPr/>
        </p:nvSpPr>
        <p:spPr>
          <a:xfrm>
            <a:off x="5460270" y="5687884"/>
            <a:ext cx="12684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图30-13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7_BD.67_1#de4d3e03d?vcp=1&amp;vop=1&amp;vis=1&amp;pid=a33fca77e&amp;color=0,0,0&amp;vtp=1&amp;bt=1&amp;bbb=1&amp;hb=1" title=""/>
          <p:cNvSpPr/>
          <p:nvPr/>
        </p:nvSpPr>
        <p:spPr>
          <a:xfrm>
            <a:off x="932688" y="987869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如图30-13甲所示是实验中设计的电路图，请在图中圆圈内正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确填写表示电表的字母符号。</a:t>
            </a:r>
            <a:endParaRPr lang="en-US" altLang="zh-CN" sz="2800"/>
          </a:p>
        </p:txBody>
      </p:sp>
      <p:pic>
        <p:nvPicPr>
          <p:cNvPr id="3" name="QO_7_BD.67_2#de4d3e03d?iti=23&amp;htil=4&amp;vcp=1&amp;vop=1&amp;vis=1&amp;visfb=1&amp;pid=a33fca77e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3804158"/>
            <a:ext cx="5111496" cy="13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BD.67_3#de4d3e03d?iti=23&amp;htil=4&amp;vcp=1&amp;vop=1&amp;vis=1&amp;visfb=1&amp;pid=a33fca77e&amp;color=0,0,0&amp;vtp=1&amp;bbb=1" title=""/>
          <p:cNvSpPr/>
          <p:nvPr/>
        </p:nvSpPr>
        <p:spPr>
          <a:xfrm>
            <a:off x="2835942" y="529361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图30-13</a:t>
            </a:r>
            <a:endParaRPr lang="en-US" altLang="zh-CN" sz="2800"/>
          </a:p>
        </p:txBody>
      </p:sp>
      <p:sp>
        <p:nvSpPr>
          <p:cNvPr id="5" name="QO_7_AN.68_1#de4d3e03d?htil=4&amp;vcp=1&amp;vop=1&amp;vis=1&amp;pid=a33fca77e&amp;color=0,0,0&amp;vtp=1&amp;bbb=1" title=""/>
          <p:cNvSpPr/>
          <p:nvPr/>
        </p:nvSpPr>
        <p:spPr>
          <a:xfrm>
            <a:off x="6089904" y="2263584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7_AN.68_2#de4d3e03d?iti=24&amp;htil=4&amp;vcp=1&amp;vop=1&amp;vis=1&amp;pid=a33fca77e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3760" y="2953766"/>
            <a:ext cx="2880360" cy="22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O_7_AN.68_3#de4d3e03d?iti=24&amp;htil=4&amp;vcp=1&amp;vop=1&amp;vis=1&amp;pid=a33fca77e&amp;color=0,0,0&amp;vtp=1&amp;bbb=1" title=""/>
          <p:cNvSpPr/>
          <p:nvPr/>
        </p:nvSpPr>
        <p:spPr>
          <a:xfrm>
            <a:off x="7405053" y="5293614"/>
            <a:ext cx="2517775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图30-13题（1）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69_1#a28e51462?vcp=1&amp;vop=1&amp;vis=1&amp;pid=a33fca77e&amp;color=0,0,0&amp;vtp=1&amp;bt=1&amp;bbb=1&amp;hb=1" title=""/>
          <p:cNvSpPr/>
          <p:nvPr/>
        </p:nvSpPr>
        <p:spPr>
          <a:xfrm>
            <a:off x="932688" y="849344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连接电路前，发现电流表指针位置如图30-13乙所示，此时需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要进行的操作是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。连接电路时，开关应该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（选填“断开”或“闭合”）。</a:t>
            </a:r>
            <a:endParaRPr lang="en-US" altLang="zh-CN" sz="2800"/>
          </a:p>
        </p:txBody>
      </p:sp>
      <p:sp>
        <p:nvSpPr>
          <p:cNvPr id="3" name="QB_7_AN.70_1#a28e51462.blank?vcp=1&amp;vop=1&amp;vis=1&amp;pid=a33fca77e&amp;color=0,0,0&amp;vpa=35&amp;vtp=1&amp;bbb=1" title=""/>
          <p:cNvSpPr/>
          <p:nvPr/>
        </p:nvSpPr>
        <p:spPr>
          <a:xfrm>
            <a:off x="3443319" y="146656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调零</a:t>
            </a:r>
            <a:endParaRPr lang="en-US" altLang="zh-CN" sz="2800"/>
          </a:p>
        </p:txBody>
      </p:sp>
      <p:sp>
        <p:nvSpPr>
          <p:cNvPr id="4" name="QB_7_AN.72_1#a28e51462.blank?vcp=1&amp;vop=1&amp;vis=1&amp;pid=a33fca77e&amp;color=0,0,0&amp;vpa=36&amp;vtp=1&amp;bbb=1" title=""/>
          <p:cNvSpPr/>
          <p:nvPr/>
        </p:nvSpPr>
        <p:spPr>
          <a:xfrm>
            <a:off x="8439182" y="146656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断开</a:t>
            </a:r>
            <a:endParaRPr lang="en-US" altLang="zh-CN" sz="2800"/>
          </a:p>
        </p:txBody>
      </p:sp>
      <p:pic>
        <p:nvPicPr>
          <p:cNvPr id="5" name="QB_7_BD.71_1#a28e51462?iti=25&amp;vcp=1&amp;vop=1&amp;vis=1&amp;visfb=1&amp;pid=a33fca77e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0472" y="2827496"/>
            <a:ext cx="9217152" cy="24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7_BD.71_2#a28e51462?iti=25&amp;vcp=1&amp;vop=1&amp;vis=1&amp;visfb=1&amp;pid=a33fca77e&amp;color=0,0,0&amp;vtp=1&amp;bbb=1" title=""/>
          <p:cNvSpPr/>
          <p:nvPr/>
        </p:nvSpPr>
        <p:spPr>
          <a:xfrm>
            <a:off x="5464842" y="544166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图30-13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7_BD.73_1#0ee7a5ae4?vcp=1&amp;vop=1&amp;vis=1&amp;pid=a33fca77e&amp;color=0,0,0&amp;vtp=1&amp;bt=1&amp;bbb=1&amp;hb=1" title=""/>
          <p:cNvSpPr/>
          <p:nvPr/>
        </p:nvSpPr>
        <p:spPr>
          <a:xfrm>
            <a:off x="932688" y="812374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根据图30-13甲所示的电路图，请用笔画线代替导线，把图丙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中的实物图连接成完整电路（有两条导线未连接），要求开关闭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合时电流表示数最小，测量时电表示数尽可能精确。</a:t>
            </a:r>
            <a:endParaRPr lang="en-US" altLang="zh-CN" sz="2800"/>
          </a:p>
        </p:txBody>
      </p:sp>
      <p:pic>
        <p:nvPicPr>
          <p:cNvPr id="3" name="QO_7_BD.73_2#0ee7a5ae4?iti=26&amp;vcp=1&amp;vop=1&amp;vis=1&amp;visfb=1&amp;pid=a33fca77e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8742" y="2790526"/>
            <a:ext cx="9500612" cy="256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BD.73_3#0ee7a5ae4?iti=26&amp;vcp=1&amp;vop=1&amp;vis=1&amp;visfb=1&amp;pid=a33fca77e&amp;color=0,0,0&amp;vtp=1&amp;bbb=1" title=""/>
          <p:cNvSpPr/>
          <p:nvPr/>
        </p:nvSpPr>
        <p:spPr>
          <a:xfrm>
            <a:off x="5464842" y="547863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图30-13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7_AN.74_1#0ee7a5ae4?vcp=1&amp;vop=1&amp;vis=1&amp;pid=a33fca77e&amp;color=0,0,0&amp;vtp=1&amp;bt=1&amp;bbb=1" title=""/>
          <p:cNvSpPr/>
          <p:nvPr/>
        </p:nvSpPr>
        <p:spPr>
          <a:xfrm>
            <a:off x="932688" y="1394682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3" name="QO_7_AN.74_2#0ee7a5ae4?iti=27&amp;vcp=1&amp;vop=1&amp;vis=1&amp;pid=a33fca77e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7952" y="2086324"/>
            <a:ext cx="3813048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AN.74_3#0ee7a5ae4?iti=27&amp;vcp=1&amp;vop=1&amp;vis=1&amp;pid=a33fca77e&amp;color=0,0,0&amp;vtp=1&amp;bbb=1" title=""/>
          <p:cNvSpPr/>
          <p:nvPr/>
        </p:nvSpPr>
        <p:spPr>
          <a:xfrm>
            <a:off x="4835589" y="4892516"/>
            <a:ext cx="2517775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图30-13题（3）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75_1#f6597968d?vcp=1&amp;vop=1&amp;vis=1&amp;pid=a33fca77e&amp;color=0,0,0&amp;vtp=1&amp;bt=1&amp;bbb=1&amp;hb=1" title=""/>
              <p:cNvSpPr/>
              <p:nvPr/>
            </p:nvSpPr>
            <p:spPr>
              <a:xfrm>
                <a:off x="932688" y="981805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（4）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测得的部分数据已记录在表格中，表格中第一行的最后空格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栏内应填写的内容是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。在第3次测量时，电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压表的示数如图30-13丁所示，根据这三次测得的数据，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阻值的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平均值为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7_BD.75_1#f6597968d?vcp=1&amp;vop=1&amp;vis=1&amp;pid=a33fca77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81805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4" r="2" b="-2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QB_7_BD.75_2#f6597968d?colgroup=5,5,5,6,2&amp;vcp=1&amp;vop=1&amp;vis=1&amp;pid=a33fca77e&amp;color=0,0,0&amp;vtp=1&amp;bbb=1" title=""/>
          <p:cNvGraphicFramePr>
            <a:graphicFrameLocks noGrp="1"/>
          </p:cNvGraphicFramePr>
          <p:nvPr/>
        </p:nvGraphicFramePr>
        <p:xfrm>
          <a:off x="932688" y="3607657"/>
          <a:ext cx="10268712" cy="2268538"/>
        </p:xfrm>
        <a:graphic>
          <a:graphicData uri="http://schemas.openxmlformats.org/drawingml/2006/table">
            <a:tbl>
              <a:tblPr/>
              <a:tblGrid>
                <a:gridCol w="2231136"/>
                <a:gridCol w="2258568"/>
                <a:gridCol w="2112264"/>
                <a:gridCol w="2596896"/>
                <a:gridCol w="1069848"/>
              </a:tblGrid>
              <a:tr h="555181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实验次数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电压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𝑼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𝐕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电流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𝑰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𝐀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电阻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黑体" panose="02010609060101010101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𝒙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 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𝛀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</a:tr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</a:t>
                      </a: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1.6</a:t>
                      </a: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0.20</a:t>
                      </a: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8.0</a:t>
                      </a: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ct val="130000"/>
                        </a:lnSpc>
                      </a:pP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</a:t>
                      </a: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2.0</a:t>
                      </a: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0.24</a:t>
                      </a: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8.3</a:t>
                      </a: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571119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</a:t>
                      </a: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ct val="130000"/>
                        </a:lnSpc>
                      </a:pP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0.30</a:t>
                      </a: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</a:tbl>
          </a:graphicData>
        </a:graphic>
      </p:graphicFrame>
      <mc:AlternateContent>
        <mc:Choice Requires="a14">
          <p:sp>
            <p:nvSpPr>
              <p:cNvPr id="4" name="QB_7_AN.76_1#f6597968d.blank?vcp=1&amp;vop=1&amp;vis=1&amp;pid=a33fca77e&amp;color=0,0,0&amp;vpa=37&amp;vtp=1&amp;bbb=1" title=""/>
              <p:cNvSpPr/>
              <p:nvPr/>
            </p:nvSpPr>
            <p:spPr>
              <a:xfrm>
                <a:off x="4221988" y="1712055"/>
                <a:ext cx="3419920" cy="41852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6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阻值的平均值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4" name="QB_7_AN.76_1#f6597968d.blank?vcp=1&amp;vop=1&amp;vis=1&amp;pid=a33fca77e&amp;color=0,0,0&amp;vpa=37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988" y="1712055"/>
                <a:ext cx="3419920" cy="418529"/>
              </a:xfrm>
              <a:prstGeom prst="rect">
                <a:avLst/>
              </a:prstGeom>
              <a:blipFill rotWithShape="1">
                <a:blip r:embed="rId4"/>
                <a:stretch>
                  <a:fillRect l="-15" t="-23" r="9" b="-9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7_AN.78_1#f6597968d.blank?vcp=1&amp;vop=1&amp;vis=1&amp;pid=a33fca77e&amp;color=0,0,0&amp;vpa=38&amp;vtp=1&amp;bbb=1" title=""/>
          <p:cNvSpPr/>
          <p:nvPr/>
        </p:nvSpPr>
        <p:spPr>
          <a:xfrm>
            <a:off x="2333657" y="2873470"/>
            <a:ext cx="7032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8.1</a:t>
            </a:r>
            <a:endParaRPr lang="en-US" altLang="zh-CN" sz="2800">
              <a:solidFill>
                <a:srgbClr val="FF0000"/>
              </a:solidFill>
            </a:endParaRPr>
          </a:p>
        </p:txBody>
      </p:sp>
      <p:pic>
        <p:nvPicPr>
          <p:cNvPr id="41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201400" y="12242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7_BD.77_1#f6597968d?iti=28&amp;vcp=1&amp;vop=1&amp;vis=1&amp;visfb=1&amp;pid=a33fca77e&amp;color=0,0,0&amp;tib=255,255,255&amp;vtp=1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1696688"/>
            <a:ext cx="10277856" cy="27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7_BD.77_2#f6597968d?iti=28&amp;vcp=1&amp;vop=1&amp;vis=1&amp;visfb=1&amp;pid=a33fca77e&amp;color=0,0,0&amp;vtp=1&amp;bbb=1" title=""/>
          <p:cNvSpPr/>
          <p:nvPr/>
        </p:nvSpPr>
        <p:spPr>
          <a:xfrm>
            <a:off x="5464842" y="4594320"/>
            <a:ext cx="12684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图30-13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4_BD#2c493e513?colgroup=16,11&amp;vcp=1&amp;pid=fac5fbd95&amp;color=0,0,0&amp;vtp=1&amp;bt=1&amp;bbb=1&amp;hb=1" title=""/>
          <p:cNvGraphicFramePr>
            <a:graphicFrameLocks noGrp="1"/>
          </p:cNvGraphicFramePr>
          <p:nvPr/>
        </p:nvGraphicFramePr>
        <p:xfrm>
          <a:off x="932688" y="1739391"/>
          <a:ext cx="10287000" cy="3379218"/>
        </p:xfrm>
        <a:graphic>
          <a:graphicData uri="http://schemas.openxmlformats.org/drawingml/2006/table">
            <a:tbl>
              <a:tblPr/>
              <a:tblGrid>
                <a:gridCol w="6016752"/>
                <a:gridCol w="4270248"/>
              </a:tblGrid>
              <a:tr h="558546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测量类学生必做实验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近5年考查情况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</a:tr>
              <a:tr h="566484">
                <a:tc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1.用托盘天平测量物体的质量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2021年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2024年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84">
                <a:tc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2.测量固体和液体的密度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2024年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84">
                <a:tc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3.用常见温度计测量温度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2022年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220">
                <a:tc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4.用刻度尺测量长度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用表测量时间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2021年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2022年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2024年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d1159de40.fixed?vcp=1&amp;pid=fac5fbd95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d1159de40.fixed?vcp=1&amp;pid=fac5fbd95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d1159de40.fixed?vcp=1&amp;pid=fac5fbd95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79_1#6ff16d499?vcp=1&amp;vop=1&amp;vis=1&amp;pid=d1159de40&amp;color=0,0,0&amp;vtp=1&amp;bt=1&amp;bbb=1&amp;hb=1" title=""/>
          <p:cNvSpPr/>
          <p:nvPr/>
        </p:nvSpPr>
        <p:spPr>
          <a:xfrm>
            <a:off x="932688" y="924528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（2025·绥化）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学习了密度的知识后，某同学设计了图30-14所示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实验测量盐水的密度。</a:t>
            </a:r>
            <a:endParaRPr lang="en-US" altLang="zh-CN" sz="2800"/>
          </a:p>
        </p:txBody>
      </p:sp>
      <p:pic>
        <p:nvPicPr>
          <p:cNvPr id="3" name="QO_5_BD.79_2#6ff16d499?iti=29&amp;vcp=1&amp;vop=1&amp;vis=1&amp;pid=d1159de40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261965"/>
            <a:ext cx="1027785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79_3#6ff16d499?iti=29&amp;vcp=1&amp;vop=1&amp;vis=1&amp;pid=d1159de40&amp;color=0,0,0&amp;vtp=1&amp;bbb=1" title=""/>
          <p:cNvSpPr/>
          <p:nvPr/>
        </p:nvSpPr>
        <p:spPr>
          <a:xfrm>
            <a:off x="5464842" y="5360765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80_1#cbc5f37b8?vcp=1&amp;vop=1&amp;vis=1&amp;pid=6ff16d499&amp;color=0,0,0&amp;vtp=1&amp;bt=1&amp;bbb=1&amp;hb=1" title=""/>
              <p:cNvSpPr/>
              <p:nvPr/>
            </p:nvSpPr>
            <p:spPr>
              <a:xfrm>
                <a:off x="932688" y="2185384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将天平放在水平桌面上，游码放到标尺左端的零刻度线处，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指针指在如图甲所示位置，此时他应将平衡螺母向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（选填“左”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或“右”）调节，直至横梁平衡；再将装有盐水的烧杯放在天平左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盘，当右盘放入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砝码时，天平刚好平衡。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80_1#cbc5f37b8?vcp=1&amp;vop=1&amp;vis=1&amp;pid=6ff16d49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185384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14" r="-1326" b="-2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81_1#cbc5f37b8.blank?vcp=1&amp;vop=1&amp;vis=1&amp;pid=6ff16d499&amp;color=0,0,0&amp;vpa=39&amp;vtp=1" title=""/>
          <p:cNvSpPr/>
          <p:nvPr/>
        </p:nvSpPr>
        <p:spPr>
          <a:xfrm>
            <a:off x="8801132" y="2802604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右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80_2#cbc5f37b8?iti=30&amp;vcp=1&amp;vop=1&amp;vis=1&amp;visfb=1&amp;pid=6ff16d499&amp;color=0,0,0&amp;tib=255,255,255&amp;vtp=1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6932" y="720000"/>
            <a:ext cx="7395088" cy="213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80_3#cbc5f37b8?iti=30&amp;vcp=1&amp;vop=1&amp;vis=1&amp;visfb=1&amp;pid=6ff16d499&amp;color=0,0,0&amp;vtp=1&amp;bbb=1" title=""/>
          <p:cNvSpPr/>
          <p:nvPr/>
        </p:nvSpPr>
        <p:spPr>
          <a:xfrm>
            <a:off x="5460270" y="2985161"/>
            <a:ext cx="12684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图30-14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QB_6_BD.82_1#8d9c36563?vcp=1&amp;vop=1&amp;vis=1&amp;pid=6ff16d499&amp;color=0,0,0&amp;vtp=1&amp;bbb=1&amp;hb=1" title=""/>
              <p:cNvSpPr/>
              <p:nvPr/>
            </p:nvSpPr>
            <p:spPr>
              <a:xfrm>
                <a:off x="932688" y="3632289"/>
                <a:ext cx="10323576" cy="25082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如图乙所示，将烧杯中的一部分盐水倒入量筒，量筒中盐水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的体积为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如图丙所示，用天平测出烧杯和剩余盐水的总质量为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则所测盐水的密度是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kumimoji="0" lang="en-US" altLang="zh-C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kumimoji="0" lang="en-US" altLang="zh-CN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B_6_BD.82_1#8d9c36563?vcp=1&amp;vop=1&amp;vis=1&amp;pid=6ff16d499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632289"/>
                <a:ext cx="10323576" cy="2508250"/>
              </a:xfrm>
              <a:prstGeom prst="rect">
                <a:avLst/>
              </a:prstGeom>
              <a:blipFill rotWithShape="1">
                <a:blip r:embed="rId3"/>
                <a:stretch>
                  <a:fillRect l="-5" t="-4" r="-1461" b="-27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6_AN.83_1#8d9c36563.blank?vcp=1&amp;vop=1&amp;vis=1&amp;pid=6ff16d499&amp;color=0,0,0&amp;vpa=40&amp;vtp=1&amp;bbb=1" title=""/>
          <p:cNvSpPr/>
          <p:nvPr/>
        </p:nvSpPr>
        <p:spPr>
          <a:xfrm>
            <a:off x="2371757" y="4235031"/>
            <a:ext cx="6143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40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QB_6_AN.85_1#8d9c36563.blank?vcp=1&amp;vop=1&amp;vis=1&amp;pid=6ff16d499&amp;color=0,0,0&amp;vpa=41&amp;vtp=1&amp;bbb=1" title=""/>
          <p:cNvSpPr/>
          <p:nvPr/>
        </p:nvSpPr>
        <p:spPr>
          <a:xfrm>
            <a:off x="10050495" y="4897209"/>
            <a:ext cx="6143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38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8" name="QB_6_AN.86_1#8d9c36563.blank?vcp=1&amp;vop=1&amp;vis=1&amp;pid=6ff16d499&amp;color=0,0,0&amp;vpa=42&amp;vtp=1&amp;bbb=1" title=""/>
              <p:cNvSpPr/>
              <p:nvPr/>
            </p:nvSpPr>
            <p:spPr>
              <a:xfrm>
                <a:off x="4234688" y="5641402"/>
                <a:ext cx="1959166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𝟎𝟓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8" name="QB_6_AN.86_1#8d9c36563.blank?vcp=1&amp;vop=1&amp;vis=1&amp;pid=6ff16d499&amp;color=0,0,0&amp;vpa=42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688" y="5641402"/>
                <a:ext cx="1959166" cy="431419"/>
              </a:xfrm>
              <a:prstGeom prst="rect">
                <a:avLst/>
              </a:prstGeom>
              <a:blipFill rotWithShape="1">
                <a:blip r:embed="rId4"/>
                <a:stretch>
                  <a:fillRect l="-26" t="-14" r="3" b="-8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8" grpId="0" uiExpand="1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87_1#839a9d2bc?vcp=1&amp;vop=1&amp;vis=1&amp;pid=6ff16d499&amp;color=0,0,0&amp;vtp=1&amp;bt=1&amp;bbb=1&amp;hb=1" title=""/>
              <p:cNvSpPr/>
              <p:nvPr/>
            </p:nvSpPr>
            <p:spPr>
              <a:xfrm>
                <a:off x="932688" y="1206214"/>
                <a:ext cx="10323576" cy="44398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（4）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实验结束后，该同学改用量筒、水和细线测量橡皮泥的密度。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（不考虑橡皮泥吸水及质量变化）如图丁所示。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步骤一：在量筒中倒入适量的水，读出量筒的示数为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步骤二：将橡皮泥用细线拴好慢慢浸没于水中，读出量筒的示数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步骤三：将橡皮泥捏成空心碗，放入量筒中使其浮在水面，读出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量筒的示数为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87_1#839a9d2bc?vcp=1&amp;vop=1&amp;vis=1&amp;pid=6ff16d49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06214"/>
                <a:ext cx="10323576" cy="4439857"/>
              </a:xfrm>
              <a:prstGeom prst="rect">
                <a:avLst/>
              </a:prstGeom>
              <a:blipFill rotWithShape="1">
                <a:blip r:embed="rId3"/>
                <a:stretch>
                  <a:fillRect l="-5" t="-8" r="-3104"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87_2#839a9d2bc?iti=31&amp;vcp=1&amp;vop=1&amp;vis=1&amp;visfb=1&amp;pid=6ff16d499&amp;color=0,0,0&amp;tib=255,255,255&amp;vtp=1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2536" y="1173149"/>
            <a:ext cx="8183880" cy="236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87_3#839a9d2bc?iti=31&amp;vcp=1&amp;vop=1&amp;vis=1&amp;visfb=1&amp;pid=6ff16d499&amp;color=0,0,0&amp;vtp=1&amp;bbb=1" title=""/>
          <p:cNvSpPr/>
          <p:nvPr/>
        </p:nvSpPr>
        <p:spPr>
          <a:xfrm>
            <a:off x="5460270" y="3668445"/>
            <a:ext cx="12684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图30-14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QB_7_BD.88_1#bb9049529?vcp=1&amp;vop=1&amp;vis=1&amp;pid=839a9d2bc&amp;color=0,0,0&amp;vtp=1&amp;bbb=1&amp;hb=1" title=""/>
              <p:cNvSpPr/>
              <p:nvPr/>
            </p:nvSpPr>
            <p:spPr>
              <a:xfrm>
                <a:off x="932688" y="4237749"/>
                <a:ext cx="10323576" cy="14426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7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①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请写出橡皮泥密度的表达式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𝝆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</a:t>
                </a:r>
                <a:r>
                  <a:rPr lang="en-US" altLang="zh-CN" sz="3850" b="1" i="0" u="sng" kern="0" spc="-99900">
                    <a:solidFill>
                      <a:srgbClr val="FF00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水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表示）。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B_7_BD.88_1#bb9049529?vcp=1&amp;vop=1&amp;vis=1&amp;pid=839a9d2b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237749"/>
                <a:ext cx="10323576" cy="1442657"/>
              </a:xfrm>
              <a:prstGeom prst="rect">
                <a:avLst/>
              </a:prstGeom>
              <a:blipFill rotWithShape="1">
                <a:blip r:embed="rId3"/>
                <a:stretch>
                  <a:fillRect l="-5" t="-27" r="2" b="-4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B_7_AN.89_1#bb9049529.blank?vcp=1&amp;vop=1&amp;vis=1&amp;pid=839a9d2bc&amp;color=0,0,0&amp;vpa=43&amp;vtp=1&amp;bbb=1&amp;rh=52.37504" title=""/>
              <p:cNvSpPr/>
              <p:nvPr/>
            </p:nvSpPr>
            <p:spPr>
              <a:xfrm>
                <a:off x="6209919" y="4269308"/>
                <a:ext cx="1513078" cy="66516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5300"/>
                  </a:lnSpc>
                </a:pP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𝑽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𝟑</m:t>
                              </m:r>
                            </m:sub>
                          </m:s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𝑽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𝑽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b>
                          </m:s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𝑽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水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5" name="QB_7_AN.89_1#bb9049529.blank?vcp=1&amp;vop=1&amp;vis=1&amp;pid=839a9d2bc&amp;color=0,0,0&amp;vpa=43&amp;vtp=1&amp;bbb=1&amp;rh=52.37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919" y="4269308"/>
                <a:ext cx="1513078" cy="665163"/>
              </a:xfrm>
              <a:prstGeom prst="rect">
                <a:avLst/>
              </a:prstGeom>
              <a:blipFill rotWithShape="1">
                <a:blip r:embed="rId4"/>
                <a:stretch>
                  <a:fillRect l="-17" t="-31" r="8" b="-3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90_1#0cd0d04d1?vcp=1&amp;vop=1&amp;vis=1&amp;pid=839a9d2bc&amp;color=0,0,0&amp;vtp=1&amp;bt=1&amp;bbb=1&amp;hb=1" title=""/>
          <p:cNvSpPr/>
          <p:nvPr/>
        </p:nvSpPr>
        <p:spPr>
          <a:xfrm>
            <a:off x="932688" y="1121124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②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如果步骤三中量筒里的水有少量进入橡皮泥捏成的空心碗中，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则所测橡皮泥密度的结果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（选填“变大”“变小”或“不变”）。</a:t>
            </a:r>
            <a:endParaRPr lang="en-US" altLang="zh-CN" sz="2800"/>
          </a:p>
        </p:txBody>
      </p:sp>
      <p:sp>
        <p:nvSpPr>
          <p:cNvPr id="3" name="QB_7_AN.91_1#0cd0d04d1.blank?vcp=1&amp;vop=1&amp;vis=1&amp;pid=839a9d2bc&amp;color=0,0,0&amp;vpa=44&amp;vtp=1&amp;bbb=1" title=""/>
          <p:cNvSpPr/>
          <p:nvPr/>
        </p:nvSpPr>
        <p:spPr>
          <a:xfrm>
            <a:off x="4872069" y="171738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不变</a:t>
            </a:r>
            <a:endParaRPr lang="en-US" altLang="zh-CN" sz="2800"/>
          </a:p>
        </p:txBody>
      </p:sp>
      <p:pic>
        <p:nvPicPr>
          <p:cNvPr id="4" name="QB_7_BD.90_2#0cd0d04d1?iti=32&amp;vcp=1&amp;vop=1&amp;vis=1&amp;visfb=1&amp;pid=839a9d2bc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6776" y="2458561"/>
            <a:ext cx="8924544" cy="25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90_3#0cd0d04d1?iti=32&amp;vcp=1&amp;vop=1&amp;vis=1&amp;visfb=1&amp;pid=839a9d2bc&amp;color=0,0,0&amp;vtp=1&amp;bbb=1" title=""/>
          <p:cNvSpPr/>
          <p:nvPr/>
        </p:nvSpPr>
        <p:spPr>
          <a:xfrm>
            <a:off x="5464842" y="5164169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5_BD.92_1#4a8f8459c?vcp=1&amp;vop=1&amp;vis=1&amp;pid=d1159de40&amp;color=0,0,0&amp;vtp=1&amp;bt=1&amp;bbb=1&amp;hb=1" title=""/>
              <p:cNvSpPr/>
              <p:nvPr/>
            </p:nvSpPr>
            <p:spPr>
              <a:xfrm>
                <a:off x="932688" y="720000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（2025·德阳）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某实验小组在测量未知电阻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阻值的实验中，用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到的实验器材有：学生电源、未知电阻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、电压表、电流表、开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关、滑动变阻器、导线若干。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5_BD.92_1#4a8f8459c?vcp=1&amp;vop=1&amp;vis=1&amp;pid=d1159de4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29" r="2" b="-3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92_2#4a8f8459c?iti=33&amp;vcp=1&amp;vop=1&amp;vis=1&amp;pid=d1159de40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7360" y="2694596"/>
            <a:ext cx="8714232" cy="26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92_3#4a8f8459c?iti=33&amp;vcp=1&amp;vop=1&amp;vis=1&amp;pid=d1159de40&amp;color=0,0,0&amp;vtp=1&amp;bbb=1" title=""/>
          <p:cNvSpPr/>
          <p:nvPr/>
        </p:nvSpPr>
        <p:spPr>
          <a:xfrm>
            <a:off x="5460270" y="5464212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6_BD.93_1#de93d5fd9?vcp=1&amp;vop=1&amp;vis=1&amp;pid=4a8f8459c&amp;color=0,0,0&amp;vtp=1&amp;bt=1&amp;bbb=1&amp;hb=1" title=""/>
          <p:cNvSpPr/>
          <p:nvPr/>
        </p:nvSpPr>
        <p:spPr>
          <a:xfrm>
            <a:off x="932688" y="1266285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请画一根导线把图30-15甲所示的实验电路补充完整，并且使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滑动变阻器接入电路的阻值最大。</a:t>
            </a:r>
            <a:endParaRPr lang="en-US" altLang="zh-CN" sz="2800"/>
          </a:p>
        </p:txBody>
      </p:sp>
      <p:pic>
        <p:nvPicPr>
          <p:cNvPr id="3" name="QO_6_BD.93_2#de93d5fd9?iti=34&amp;htil=5&amp;vcp=1&amp;vop=1&amp;vis=1&amp;visfb=1&amp;pid=4a8f8459c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3352006"/>
            <a:ext cx="5111496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93_3#de93d5fd9?iti=34&amp;htil=5&amp;vcp=1&amp;vop=1&amp;vis=1&amp;visfb=1&amp;pid=4a8f8459c&amp;color=0,0,0&amp;vtp=1&amp;bbb=1" title=""/>
          <p:cNvSpPr/>
          <p:nvPr/>
        </p:nvSpPr>
        <p:spPr>
          <a:xfrm>
            <a:off x="2835942" y="5015198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图30-15</a:t>
            </a:r>
            <a:endParaRPr lang="en-US" altLang="zh-CN" sz="2800"/>
          </a:p>
        </p:txBody>
      </p:sp>
      <p:sp>
        <p:nvSpPr>
          <p:cNvPr id="5" name="QO_6_AN.94_1#de93d5fd9?htil=5&amp;vcp=1&amp;vop=1&amp;vis=1&amp;pid=4a8f8459c&amp;color=0,0,0&amp;vtp=1&amp;bbb=1" title=""/>
          <p:cNvSpPr/>
          <p:nvPr/>
        </p:nvSpPr>
        <p:spPr>
          <a:xfrm>
            <a:off x="6089904" y="2542000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6_AN.94_2#de93d5fd9?htil=5&amp;vcp=1&amp;vop=1&amp;vis=1&amp;pid=4a8f8459c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0568" y="3232182"/>
            <a:ext cx="3675888" cy="23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95_1#080bf9965?vcp=1&amp;vop=1&amp;vis=1&amp;pid=4a8f8459c&amp;color=0,0,0&amp;vtp=1&amp;bt=1&amp;bbb=1&amp;hb=1" title=""/>
              <p:cNvSpPr/>
              <p:nvPr/>
            </p:nvSpPr>
            <p:spPr>
              <a:xfrm>
                <a:off x="932688" y="803624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电路连接正确后，闭合开关，发现电流表无示数而电压表有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示数，则电路中的故障可能是未知电阻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（选填“断路”或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“短路”）。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95_1#080bf9965?vcp=1&amp;vop=1&amp;vis=1&amp;pid=4a8f8459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03624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9" r="2" b="-3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96_1#080bf9965.blank?vcp=1&amp;vop=1&amp;vis=1&amp;pid=4a8f8459c&amp;color=0,0,0&amp;vpa=45&amp;vtp=1&amp;bbb=1" title=""/>
          <p:cNvSpPr/>
          <p:nvPr/>
        </p:nvSpPr>
        <p:spPr>
          <a:xfrm>
            <a:off x="7426802" y="142084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断路</a:t>
            </a:r>
            <a:endParaRPr lang="en-US" altLang="zh-CN" sz="2800"/>
          </a:p>
        </p:txBody>
      </p:sp>
      <p:pic>
        <p:nvPicPr>
          <p:cNvPr id="4" name="QB_6_BD.95_2#080bf9965?iti=35&amp;vcp=1&amp;vop=1&amp;vis=1&amp;visfb=1&amp;pid=4a8f8459c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7088" y="2781776"/>
            <a:ext cx="8494776" cy="25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95_3#080bf9965?iti=35&amp;vcp=1&amp;vop=1&amp;vis=1&amp;visfb=1&amp;pid=4a8f8459c&amp;color=0,0,0&amp;vtp=1&amp;bbb=1" title=""/>
          <p:cNvSpPr/>
          <p:nvPr/>
        </p:nvSpPr>
        <p:spPr>
          <a:xfrm>
            <a:off x="5460270" y="548738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" name="P_4_BD#2c493e513?colgroup=16,11&amp;vcp=1&amp;pid=fac5fbd95&amp;color=0,0,0&amp;mp=1&amp;vtp=1&amp;bt=1&amp;bbb=1" title=""/>
          <p:cNvGraphicFramePr>
            <a:graphicFrameLocks noGrp="1"/>
          </p:cNvGraphicFramePr>
          <p:nvPr/>
        </p:nvGraphicFramePr>
        <p:xfrm>
          <a:off x="932688" y="2077402"/>
          <a:ext cx="10287000" cy="3395601"/>
        </p:xfrm>
        <a:graphic>
          <a:graphicData uri="http://schemas.openxmlformats.org/drawingml/2006/table">
            <a:tbl>
              <a:tblPr/>
              <a:tblGrid>
                <a:gridCol w="6016752"/>
                <a:gridCol w="4270248"/>
              </a:tblGrid>
              <a:tr h="558546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测量类学生必做实验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近5年考查情况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</a:tr>
              <a:tr h="571119">
                <a:tc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5.测量物体运动的速度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——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84">
                <a:tc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6.用弹簧测力计测量力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84">
                <a:tc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7.用电流表测量电流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2022年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84">
                <a:tc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8.用电压表测量电压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2023年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84">
                <a:tc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9.用电流表和电压表测量电阻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2022年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4_BD#2c493e513?colgroup=16,11&amp;vcp=1&amp;pid=fac5fbd95&amp;color=0,0,0&amp;mp=1&amp;vtp=1&amp;bt=1&amp;bbb=1" title=""/>
          <p:cNvSpPr txBox="1"/>
          <p:nvPr/>
        </p:nvSpPr>
        <p:spPr>
          <a:xfrm>
            <a:off x="10508488" y="1381188"/>
            <a:ext cx="711200" cy="6407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97_1#cbcbd8698?vcp=1&amp;vop=1&amp;vis=1&amp;pid=4a8f8459c&amp;color=0,0,0&amp;vtp=1&amp;bt=1&amp;bbb=1&amp;hb=1" title=""/>
              <p:cNvSpPr/>
              <p:nvPr/>
            </p:nvSpPr>
            <p:spPr>
              <a:xfrm>
                <a:off x="932688" y="720000"/>
                <a:ext cx="10323576" cy="20776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排除故障后闭合开关，当电流表示数为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时，电压表示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数如图30-15乙所示，由该组数据初步计算被测电阻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；通过调节滑动变阻器，测得多组电压值和电流值，最后算出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的电阻平均值，这样做的目的是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97_1#cbcbd8698?vcp=1&amp;vop=1&amp;vis=1&amp;pid=4a8f8459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2077657"/>
              </a:xfrm>
              <a:prstGeom prst="rect">
                <a:avLst/>
              </a:prstGeom>
              <a:blipFill rotWithShape="1">
                <a:blip r:embed="rId3"/>
                <a:stretch>
                  <a:fillRect l="-5" t="-26" r="-1984" b="-20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98_1#cbcbd8698.blank?vcp=1&amp;vop=1&amp;vis=1&amp;pid=4a8f8459c&amp;color=0,0,0&amp;vpa=46&amp;vtp=1" title=""/>
          <p:cNvSpPr/>
          <p:nvPr/>
        </p:nvSpPr>
        <p:spPr>
          <a:xfrm>
            <a:off x="10757377" y="1215300"/>
            <a:ext cx="436563" cy="4916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5</a:t>
            </a:r>
            <a:endParaRPr lang="en-US" altLang="zh-CN" sz="2800"/>
          </a:p>
        </p:txBody>
      </p:sp>
      <p:sp>
        <p:nvSpPr>
          <p:cNvPr id="4" name="QB_6_AN.100_1#cbcbd8698.blank?vcp=1&amp;vop=1&amp;vis=1&amp;pid=4a8f8459c&amp;color=0,0,0&amp;vpa=47&amp;vtp=1&amp;bbb=1" title=""/>
          <p:cNvSpPr/>
          <p:nvPr/>
        </p:nvSpPr>
        <p:spPr>
          <a:xfrm>
            <a:off x="6355238" y="2272575"/>
            <a:ext cx="1687513" cy="477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减小误差</a:t>
            </a:r>
            <a:endParaRPr lang="en-US" altLang="zh-CN" sz="2800"/>
          </a:p>
        </p:txBody>
      </p:sp>
      <p:pic>
        <p:nvPicPr>
          <p:cNvPr id="5" name="QB_6_BD.99_1#cbcbd8698?iti=36&amp;vcp=1&amp;vop=1&amp;vis=1&amp;visfb=1&amp;pid=4a8f8459c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1096" y="2926371"/>
            <a:ext cx="8366760" cy="25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99_2#cbcbd8698?iti=36&amp;vcp=1&amp;vop=1&amp;vis=1&amp;visfb=1&amp;pid=4a8f8459c&amp;color=0,0,0&amp;vtp=1&amp;bbb=1" title=""/>
          <p:cNvSpPr/>
          <p:nvPr/>
        </p:nvSpPr>
        <p:spPr>
          <a:xfrm>
            <a:off x="5460270" y="5586259"/>
            <a:ext cx="1268412" cy="486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101_1#b0852b46f?vcp=1&amp;vop=1&amp;vis=1&amp;pid=4a8f8459c&amp;color=0,0,0&amp;vtp=1&amp;bt=1&amp;bbb=1&amp;hb=1" title=""/>
              <p:cNvSpPr/>
              <p:nvPr/>
            </p:nvSpPr>
            <p:spPr>
              <a:xfrm>
                <a:off x="932688" y="720000"/>
                <a:ext cx="10323576" cy="2988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（4）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完成上述实验后，实验小组的同学利用阻值已知的定值电阻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和另一个电压表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，设计了如图30-15丙所示的电路来测量额定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的小灯泡正常发光时的阻值。</a:t>
                </a:r>
                <a:endParaRPr lang="en-US" altLang="zh-CN" sz="2800"/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①闭合开关，调节滑片的位置，使电压表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的示数为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②保持滑片位置不变，读出电压表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③计算出小灯泡正常发光时的阻值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101_1#b0852b46f?vcp=1&amp;vop=1&amp;vis=1&amp;pid=4a8f8459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2988882"/>
              </a:xfrm>
              <a:prstGeom prst="rect">
                <a:avLst/>
              </a:prstGeom>
              <a:blipFill rotWithShape="1">
                <a:blip r:embed="rId3"/>
                <a:stretch>
                  <a:fillRect l="-5" t="-18" r="2" b="-1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102_1#b0852b46f.blank?vcp=1&amp;vop=1&amp;vis=1&amp;pid=4a8f8459c&amp;color=0,0,0&amp;vpa=48&amp;vtp=1&amp;bbb=1" title=""/>
          <p:cNvSpPr/>
          <p:nvPr/>
        </p:nvSpPr>
        <p:spPr>
          <a:xfrm>
            <a:off x="8993220" y="2206091"/>
            <a:ext cx="703263" cy="4725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2.5</a:t>
            </a:r>
            <a:endParaRPr lang="en-US" altLang="zh-CN" sz="2800"/>
          </a:p>
        </p:txBody>
      </p:sp>
      <p:sp>
        <p:nvSpPr>
          <p:cNvPr id="4" name="QB_6_AN.104_1#b0852b46f.blank?vcp=1&amp;vop=1&amp;vis=1&amp;pid=4a8f8459c&amp;color=0,0,0&amp;vpa=49&amp;vtp=1&amp;bbb=1" title=""/>
          <p:cNvSpPr/>
          <p:nvPr/>
        </p:nvSpPr>
        <p:spPr>
          <a:xfrm>
            <a:off x="7035070" y="3202978"/>
            <a:ext cx="881063" cy="4535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1.25</a:t>
            </a:r>
            <a:endParaRPr lang="en-US" altLang="zh-CN" sz="2800"/>
          </a:p>
        </p:txBody>
      </p:sp>
      <p:pic>
        <p:nvPicPr>
          <p:cNvPr id="5" name="QB_6_BD.103_1#b0852b46f?iti=37&amp;vcp=1&amp;vop=1&amp;vis=1&amp;visfb=1&amp;pid=4a8f8459c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9671" y="3835882"/>
            <a:ext cx="5169611" cy="156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103_2#b0852b46f?iti=37&amp;vcp=1&amp;vop=1&amp;vis=1&amp;visfb=1&amp;pid=4a8f8459c&amp;color=0,0,0&amp;vtp=1&amp;bbb=1" title=""/>
          <p:cNvSpPr/>
          <p:nvPr/>
        </p:nvSpPr>
        <p:spPr>
          <a:xfrm>
            <a:off x="5460271" y="5530976"/>
            <a:ext cx="12684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4_BD#2c493e513?vcp=1&amp;pid=fac5fbd95&amp;color=0,0,0&amp;mp=1&amp;vtp=1&amp;bt=1&amp;bbb=1&amp;hb=1" title=""/>
          <p:cNvSpPr/>
          <p:nvPr/>
        </p:nvSpPr>
        <p:spPr>
          <a:xfrm>
            <a:off x="932688" y="1229233"/>
            <a:ext cx="10323576" cy="44414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【学法指导】（1）对于仪器读数类型题，应注意看清楚题目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是否已给出单位，若已有单位，则答题卡上只需填数字，若没有，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则要填数字及单位；初中阶段注意长度测量的读数需要估读到分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度值的下一位。（2）热学和力学实验的实验结论表述要注意规范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性，参考模拟考试的参考答案以及老师上课时的要求。对于典型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实验要反复看，熟悉每个考点的出题形式，例如“测量固体和液体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物质的密度”“用电流表和电压表测量电阻”等。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#1.1.1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_BD#a1ee184a4?vcp=1&amp;pid=fac5fbd95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【例题精选】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3" name="QB_5_BD.1_1#e6d05c585?vcp=1&amp;vop=1&amp;vis=1&amp;pid=a1ee184a4&amp;color=0,0,0&amp;vtp=1&amp;bbb=1&amp;hb=1" title=""/>
              <p:cNvSpPr/>
              <p:nvPr/>
            </p:nvSpPr>
            <p:spPr>
              <a:xfrm>
                <a:off x="932688" y="1344967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如图30-1甲所示，物体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的长度是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，如图乙所示，秒表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的读数是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QB_5_BD.1_1#e6d05c585?vcp=1&amp;vop=1&amp;vis=1&amp;pid=a1ee184a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44967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3" r="-354" b="-5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4" name="QB_5_AN.2_1#e6d05c585.blank?vcp=1&amp;vop=1&amp;vis=1&amp;pid=a1ee184a4&amp;color=0,0,0&amp;vpa=1&amp;vtp=1&amp;bbb=1" title=""/>
              <p:cNvSpPr/>
              <p:nvPr/>
            </p:nvSpPr>
            <p:spPr>
              <a:xfrm>
                <a:off x="6422264" y="1441423"/>
                <a:ext cx="152133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4" name="QB_5_AN.2_1#e6d05c585.blank?vcp=1&amp;vop=1&amp;vis=1&amp;pid=a1ee184a4&amp;color=0,0,0&amp;vpa=1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264" y="1441423"/>
                <a:ext cx="1521333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33" t="-147" r="25" b="-7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4_1#e6d05c585.blank?vcp=1&amp;vop=1&amp;vis=1&amp;pid=a1ee184a4&amp;color=0,0,0&amp;vpa=2&amp;vtp=1&amp;bbb=1" title=""/>
          <p:cNvSpPr/>
          <p:nvPr/>
        </p:nvSpPr>
        <p:spPr>
          <a:xfrm>
            <a:off x="2333657" y="1941232"/>
            <a:ext cx="10588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337.5</a:t>
            </a:r>
            <a:endParaRPr lang="en-US" altLang="zh-CN" sz="2800">
              <a:solidFill>
                <a:srgbClr val="FF0000"/>
              </a:solidFill>
            </a:endParaRPr>
          </a:p>
        </p:txBody>
      </p:sp>
      <p:pic>
        <p:nvPicPr>
          <p:cNvPr id="6" name="QB_5_BD.3_1#e6d05c585?iti=1&amp;vcp=1&amp;vop=1&amp;vis=1&amp;pid=a1ee184a4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1960" y="2683674"/>
            <a:ext cx="369417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5_BD.3_2#e6d05c585?iti=1&amp;vcp=1&amp;vop=1&amp;vis=1&amp;pid=a1ee184a4&amp;color=0,0,0&amp;vtp=1&amp;bbb=1" title=""/>
          <p:cNvSpPr/>
          <p:nvPr/>
        </p:nvSpPr>
        <p:spPr>
          <a:xfrm>
            <a:off x="5553742" y="441087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图30-1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EX.5_1#e6d05c585?vcp=1&amp;vop=1&amp;vis=1&amp;pid=a1ee184a4&amp;color=0,0,0&amp;vtp=1&amp;bt=1&amp;bbb=1&amp;hb=1" title=""/>
              <p:cNvSpPr/>
              <p:nvPr/>
            </p:nvSpPr>
            <p:spPr>
              <a:xfrm>
                <a:off x="932688" y="1545304"/>
                <a:ext cx="10323576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分析：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本题考查刻度尺与秒表的读数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刻度尺读数首先要看清刻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度尺的零刻度线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测量范围和分度值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记录读数时包含准确值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估计值和单位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秒表读数方法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：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先明确各表圈的测量范围和分度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值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小圈盘单位为分钟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大圈盘单位为秒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读数时先小圈后大圈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注意观察小圈中分针是否超过半分钟刻度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若超过时读数大于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若不过时读数小于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5_EX.5_1#e6d05c585?vcp=1&amp;vop=1&amp;vis=1&amp;pid=a1ee184a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45304"/>
                <a:ext cx="10323576" cy="3792157"/>
              </a:xfrm>
              <a:prstGeom prst="rect">
                <a:avLst/>
              </a:prstGeom>
              <a:blipFill rotWithShape="1">
                <a:blip r:embed="rId3"/>
                <a:stretch>
                  <a:fillRect l="-5" t="-9" r="-1382" b="-1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5_BD.6_1#500a6c207?vcp=1&amp;vop=1&amp;vis=1&amp;pid=a1ee184a4&amp;color=0,0,0&amp;vtp=1&amp;bt=1&amp;bbb=1&amp;hb=1" title=""/>
              <p:cNvSpPr/>
              <p:nvPr/>
            </p:nvSpPr>
            <p:spPr>
              <a:xfrm>
                <a:off x="932688" y="720000"/>
                <a:ext cx="10323576" cy="24698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（2024·河源）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在“伏安法测电阻”实验中，老师准备了阻值未知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的定值电阻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、电压表、电流表、两节新干电池、开关、导线若干、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滑动变阻器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等器材，所有器材均完好，如图30-2（1）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所示。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#1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5_BD.6_1#500a6c207?vcp=1&amp;vop=1&amp;vis=1&amp;pid=a1ee184a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2469833"/>
              </a:xfrm>
              <a:prstGeom prst="rect">
                <a:avLst/>
              </a:prstGeom>
              <a:blipFill rotWithShape="1">
                <a:blip r:embed="rId3"/>
                <a:stretch>
                  <a:fillRect l="-5" t="-22" r="-3780" b="-3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6_2#500a6c207?iti=2&amp;vcp=1&amp;vop=1&amp;vis=1&amp;pid=a1ee184a4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4872" y="3307752"/>
            <a:ext cx="7379208" cy="20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6_3#500a6c207?iti=2&amp;vcp=1&amp;vop=1&amp;vis=1&amp;pid=a1ee184a4&amp;color=0,0,0&amp;vtp=1&amp;bbb=1" title=""/>
          <p:cNvSpPr/>
          <p:nvPr/>
        </p:nvSpPr>
        <p:spPr>
          <a:xfrm>
            <a:off x="5103082" y="5473864"/>
            <a:ext cx="1982787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图30-2（1）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260</Paragraphs>
  <Slides>52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2026-02-06T23:37:08Z</cp:lastPrinted>
  <dcterms:created xsi:type="dcterms:W3CDTF">2026-02-06T23:37:08Z</dcterms:created>
  <dcterms:modified xsi:type="dcterms:W3CDTF">2026-02-06T15:37:08Z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