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93" r:id="rId15"/>
    <p:sldId id="294" r:id="rId16"/>
    <p:sldId id="295" r:id="rId17"/>
    <p:sldId id="296" r:id="rId18"/>
    <p:sldId id="279" r:id="rId19"/>
    <p:sldId id="297" r:id="rId20"/>
    <p:sldId id="280" r:id="rId21"/>
    <p:sldId id="298" r:id="rId22"/>
    <p:sldId id="299" r:id="rId23"/>
    <p:sldId id="300" r:id="rId24"/>
  </p:sldIdLst>
  <p:sldSz cx="12192000" cy="6858000"/>
  <p:notesSz cx="6858000" cy="9144000"/>
  <p:custDataLst>
    <p:tags r:id="rId2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7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file:///D:\qq&#25991;&#20214;\712321467\Image\C2C\Image2\%7b75232B38-A165-1FB7-499C-2E1C792CACB5%7d.png" TargetMode="Externa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83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 userDrawn="1"/>
        </p:nvGrpSpPr>
        <p:grpSpPr>
          <a:xfrm>
            <a:off x="-635" y="99060"/>
            <a:ext cx="12192635" cy="727710"/>
            <a:chOff x="0" y="0"/>
            <a:chExt cx="12192635" cy="727710"/>
          </a:xfrm>
        </p:grpSpPr>
        <p:sp>
          <p:nvSpPr>
            <p:cNvPr id="3" name="形状1"/>
            <p:cNvSpPr txBox="1"/>
            <p:nvPr/>
          </p:nvSpPr>
          <p:spPr>
            <a:xfrm rot="10800000" flipH="1">
              <a:off x="0" y="651510"/>
              <a:ext cx="12192635" cy="7620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2"/>
            <p:cNvSpPr txBox="1"/>
            <p:nvPr/>
          </p:nvSpPr>
          <p:spPr>
            <a:xfrm>
              <a:off x="10628630" y="350520"/>
              <a:ext cx="299587" cy="300880"/>
            </a:xfrm>
            <a:prstGeom prst="ellipse">
              <a:avLst/>
            </a:prstGeom>
            <a:solidFill>
              <a:srgbClr val="C6D4EF">
                <a:alpha val="6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3"/>
            <p:cNvSpPr txBox="1"/>
            <p:nvPr/>
          </p:nvSpPr>
          <p:spPr>
            <a:xfrm>
              <a:off x="10985931" y="350520"/>
              <a:ext cx="299587" cy="300880"/>
            </a:xfrm>
            <a:prstGeom prst="ellipse">
              <a:avLst/>
            </a:prstGeom>
            <a:solidFill>
              <a:srgbClr val="DAE3F5">
                <a:alpha val="4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11343232" y="350520"/>
              <a:ext cx="299587" cy="300880"/>
            </a:xfrm>
            <a:prstGeom prst="ellipse">
              <a:avLst/>
            </a:prstGeom>
            <a:solidFill>
              <a:srgbClr val="91ACE0">
                <a:alpha val="3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11700533" y="350520"/>
              <a:ext cx="299587" cy="300880"/>
            </a:xfrm>
            <a:prstGeom prst="ellipse">
              <a:avLst/>
            </a:prstGeom>
            <a:solidFill>
              <a:srgbClr val="B6C7EA">
                <a:alpha val="1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8" name="形状6"/>
            <p:cNvSpPr txBox="1"/>
            <p:nvPr/>
          </p:nvSpPr>
          <p:spPr>
            <a:xfrm>
              <a:off x="91440" y="0"/>
              <a:ext cx="733425" cy="717550"/>
            </a:xfrm>
            <a:custGeom>
              <a:avLst/>
              <a:gdLst/>
              <a:ahLst/>
              <a:cxnLst/>
              <a:rect l="l" t="t" r="r" b="b"/>
              <a:pathLst>
                <a:path w="1155" h="1130">
                  <a:moveTo>
                    <a:pt x="0" y="0"/>
                  </a:moveTo>
                  <a:lnTo>
                    <a:pt x="1155" y="0"/>
                  </a:lnTo>
                  <a:lnTo>
                    <a:pt x="1155" y="386"/>
                  </a:lnTo>
                  <a:lnTo>
                    <a:pt x="438" y="386"/>
                  </a:lnTo>
                  <a:lnTo>
                    <a:pt x="438" y="1130"/>
                  </a:lnTo>
                  <a:lnTo>
                    <a:pt x="0" y="1130"/>
                  </a:lnTo>
                  <a:lnTo>
                    <a:pt x="0" y="0"/>
                  </a:lnTo>
                </a:path>
              </a:pathLst>
            </a:custGeom>
            <a:solidFill>
              <a:srgbClr val="D0DBF2">
                <a:alpha val="65882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9" name="形状7"/>
            <p:cNvSpPr txBox="1"/>
            <p:nvPr/>
          </p:nvSpPr>
          <p:spPr>
            <a:xfrm>
              <a:off x="177800" y="81915"/>
              <a:ext cx="580390" cy="564515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0" name="形状8"/>
            <p:cNvSpPr txBox="1"/>
            <p:nvPr/>
          </p:nvSpPr>
          <p:spPr>
            <a:xfrm>
              <a:off x="370205" y="251460"/>
              <a:ext cx="523240" cy="47625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sp>
        <p:nvSpPr>
          <p:cNvPr id="12" name="文本1"/>
          <p:cNvSpPr txBox="1"/>
          <p:nvPr userDrawn="1"/>
        </p:nvSpPr>
        <p:spPr>
          <a:xfrm>
            <a:off x="6188075" y="6285865"/>
            <a:ext cx="6003925" cy="901065"/>
          </a:xfrm>
          <a:prstGeom prst="rect">
            <a:avLst/>
          </a:prstGeom>
          <a:noFill/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3200" b="1" i="0">
                <a:ln w="5715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                      </a:t>
            </a:r>
            <a:r>
              <a:rPr lang="zh-CN" altLang="en-US" sz="2000" b="1" i="0">
                <a:ln w="5715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第五章第四节   等效电路</a:t>
            </a:r>
          </a:p>
        </p:txBody>
      </p:sp>
      <p:pic>
        <p:nvPicPr>
          <p:cNvPr id="13" name="图片 1073743875" descr="学科网 zxxk.com"/>
          <p:cNvPicPr>
            <a:picLocks noChangeAspect="1"/>
          </p:cNvPicPr>
          <p:nvPr/>
        </p:nvPicPr>
        <p:blipFill>
          <a:blip r:embed="rId38" r:link="rId3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83000">
              <a:schemeClr val="accent1">
                <a:lumMod val="5000"/>
                <a:lumOff val="95000"/>
                <a:alpha val="4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-635" y="5861684"/>
            <a:ext cx="12171680" cy="996315"/>
          </a:xfrm>
          <a:prstGeom prst="rect">
            <a:avLst/>
          </a:prstGeom>
          <a:gradFill>
            <a:gsLst>
              <a:gs pos="0">
                <a:srgbClr val="00AA4D">
                  <a:alpha val="11000"/>
                </a:srgbClr>
              </a:gs>
              <a:gs pos="100000">
                <a:srgbClr val="00AB4D">
                  <a:alpha val="82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1"/>
          <p:cNvSpPr txBox="1"/>
          <p:nvPr/>
        </p:nvSpPr>
        <p:spPr>
          <a:xfrm>
            <a:off x="-184785" y="6140061"/>
            <a:ext cx="12376785" cy="901065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3200" b="1" i="0" dirty="0">
                <a:ln w="5715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教科版物理九年级上册                                 第五章   欧姆定律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-635" y="99060"/>
            <a:ext cx="12192635" cy="727710"/>
            <a:chOff x="0" y="0"/>
            <a:chExt cx="12192635" cy="727710"/>
          </a:xfrm>
        </p:grpSpPr>
        <p:sp>
          <p:nvSpPr>
            <p:cNvPr id="3" name="形状1"/>
            <p:cNvSpPr txBox="1"/>
            <p:nvPr/>
          </p:nvSpPr>
          <p:spPr>
            <a:xfrm rot="10800000" flipH="1">
              <a:off x="0" y="651510"/>
              <a:ext cx="12192635" cy="7620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2"/>
            <p:cNvSpPr txBox="1"/>
            <p:nvPr/>
          </p:nvSpPr>
          <p:spPr>
            <a:xfrm>
              <a:off x="10628630" y="350520"/>
              <a:ext cx="299587" cy="300880"/>
            </a:xfrm>
            <a:prstGeom prst="ellipse">
              <a:avLst/>
            </a:prstGeom>
            <a:solidFill>
              <a:srgbClr val="C6D4EF">
                <a:alpha val="6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3"/>
            <p:cNvSpPr txBox="1"/>
            <p:nvPr/>
          </p:nvSpPr>
          <p:spPr>
            <a:xfrm>
              <a:off x="10985931" y="350520"/>
              <a:ext cx="299587" cy="300880"/>
            </a:xfrm>
            <a:prstGeom prst="ellipse">
              <a:avLst/>
            </a:prstGeom>
            <a:solidFill>
              <a:srgbClr val="DAE3F5">
                <a:alpha val="4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11343232" y="350520"/>
              <a:ext cx="299587" cy="300880"/>
            </a:xfrm>
            <a:prstGeom prst="ellipse">
              <a:avLst/>
            </a:prstGeom>
            <a:solidFill>
              <a:srgbClr val="91ACE0">
                <a:alpha val="3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11700533" y="350520"/>
              <a:ext cx="299587" cy="300880"/>
            </a:xfrm>
            <a:prstGeom prst="ellipse">
              <a:avLst/>
            </a:prstGeom>
            <a:solidFill>
              <a:srgbClr val="B6C7EA">
                <a:alpha val="1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8" name="形状6"/>
            <p:cNvSpPr txBox="1"/>
            <p:nvPr/>
          </p:nvSpPr>
          <p:spPr>
            <a:xfrm>
              <a:off x="91440" y="0"/>
              <a:ext cx="733425" cy="717550"/>
            </a:xfrm>
            <a:custGeom>
              <a:avLst/>
              <a:gdLst/>
              <a:ahLst/>
              <a:cxnLst/>
              <a:rect l="l" t="t" r="r" b="b"/>
              <a:pathLst>
                <a:path w="1155" h="1130">
                  <a:moveTo>
                    <a:pt x="0" y="0"/>
                  </a:moveTo>
                  <a:lnTo>
                    <a:pt x="1155" y="0"/>
                  </a:lnTo>
                  <a:lnTo>
                    <a:pt x="1155" y="386"/>
                  </a:lnTo>
                  <a:lnTo>
                    <a:pt x="438" y="386"/>
                  </a:lnTo>
                  <a:lnTo>
                    <a:pt x="438" y="1130"/>
                  </a:lnTo>
                  <a:lnTo>
                    <a:pt x="0" y="1130"/>
                  </a:lnTo>
                  <a:lnTo>
                    <a:pt x="0" y="0"/>
                  </a:lnTo>
                </a:path>
              </a:pathLst>
            </a:custGeom>
            <a:solidFill>
              <a:srgbClr val="D0DBF2">
                <a:alpha val="65882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9" name="形状7"/>
            <p:cNvSpPr txBox="1"/>
            <p:nvPr/>
          </p:nvSpPr>
          <p:spPr>
            <a:xfrm>
              <a:off x="177800" y="81915"/>
              <a:ext cx="580390" cy="564515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0" name="形状8"/>
            <p:cNvSpPr txBox="1"/>
            <p:nvPr/>
          </p:nvSpPr>
          <p:spPr>
            <a:xfrm>
              <a:off x="370205" y="251460"/>
              <a:ext cx="523240" cy="47625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sp>
        <p:nvSpPr>
          <p:cNvPr id="11" name="文本1"/>
          <p:cNvSpPr txBox="1"/>
          <p:nvPr/>
        </p:nvSpPr>
        <p:spPr>
          <a:xfrm>
            <a:off x="343535" y="240665"/>
            <a:ext cx="7475220" cy="7435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二　并联电路的等效电阻</a:t>
            </a:r>
          </a:p>
        </p:txBody>
      </p:sp>
      <p:pic>
        <p:nvPicPr>
          <p:cNvPr id="12" name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8575" y="1108075"/>
            <a:ext cx="5664200" cy="1001395"/>
          </a:xfrm>
          <a:prstGeom prst="rect">
            <a:avLst/>
          </a:prstGeom>
        </p:spPr>
      </p:pic>
      <p:grpSp>
        <p:nvGrpSpPr>
          <p:cNvPr id="13" name="组合2"/>
          <p:cNvGrpSpPr/>
          <p:nvPr/>
        </p:nvGrpSpPr>
        <p:grpSpPr>
          <a:xfrm>
            <a:off x="8671560" y="1205865"/>
            <a:ext cx="2313940" cy="4739640"/>
            <a:chOff x="0" y="0"/>
            <a:chExt cx="2013076" cy="4051300"/>
          </a:xfrm>
        </p:grpSpPr>
        <p:pic>
          <p:nvPicPr>
            <p:cNvPr id="14" name="图片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1339" y="589847"/>
              <a:ext cx="319657" cy="513738"/>
            </a:xfrm>
            <a:prstGeom prst="rect">
              <a:avLst/>
            </a:prstGeom>
          </p:spPr>
        </p:pic>
        <p:pic>
          <p:nvPicPr>
            <p:cNvPr id="15" name="图片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2515414"/>
              <a:ext cx="2013076" cy="363042"/>
            </a:xfrm>
            <a:prstGeom prst="rect">
              <a:avLst/>
            </a:prstGeom>
          </p:spPr>
        </p:pic>
        <p:pic>
          <p:nvPicPr>
            <p:cNvPr id="16" name="图片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2013076" cy="692595"/>
            </a:xfrm>
            <a:prstGeom prst="rect">
              <a:avLst/>
            </a:prstGeom>
          </p:spPr>
        </p:pic>
        <p:pic>
          <p:nvPicPr>
            <p:cNvPr id="17" name="图片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1057920"/>
              <a:ext cx="2013076" cy="363042"/>
            </a:xfrm>
            <a:prstGeom prst="rect">
              <a:avLst/>
            </a:prstGeom>
          </p:spPr>
        </p:pic>
        <p:pic>
          <p:nvPicPr>
            <p:cNvPr id="18" name="图片6"/>
            <p:cNvPicPr>
              <a:picLocks noChangeAspect="1"/>
            </p:cNvPicPr>
            <p:nvPr/>
          </p:nvPicPr>
          <p:blipFill>
            <a:blip r:embed="rId4"/>
            <a:srcRect t="17647" b="8235"/>
            <a:stretch>
              <a:fillRect/>
            </a:stretch>
          </p:blipFill>
          <p:spPr>
            <a:xfrm>
              <a:off x="0" y="2089962"/>
              <a:ext cx="2013076" cy="512216"/>
            </a:xfrm>
            <a:prstGeom prst="rect">
              <a:avLst/>
            </a:prstGeom>
          </p:spPr>
        </p:pic>
        <p:pic>
          <p:nvPicPr>
            <p:cNvPr id="19" name="图片7"/>
            <p:cNvPicPr>
              <a:picLocks noChangeAspect="1"/>
            </p:cNvPicPr>
            <p:nvPr/>
          </p:nvPicPr>
          <p:blipFill>
            <a:blip r:embed="rId5"/>
            <a:srcRect t="17647" b="8235"/>
            <a:stretch>
              <a:fillRect/>
            </a:stretch>
          </p:blipFill>
          <p:spPr>
            <a:xfrm>
              <a:off x="0" y="3373927"/>
              <a:ext cx="2013076" cy="677373"/>
            </a:xfrm>
            <a:prstGeom prst="rect">
              <a:avLst/>
            </a:prstGeom>
          </p:spPr>
        </p:pic>
        <p:pic>
          <p:nvPicPr>
            <p:cNvPr id="20" name="图片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15588" y="1521426"/>
              <a:ext cx="205494" cy="468072"/>
            </a:xfrm>
            <a:prstGeom prst="rect">
              <a:avLst/>
            </a:prstGeom>
          </p:spPr>
        </p:pic>
        <p:pic>
          <p:nvPicPr>
            <p:cNvPr id="21" name="图片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15588" y="2861711"/>
              <a:ext cx="205494" cy="468072"/>
            </a:xfrm>
            <a:prstGeom prst="rect">
              <a:avLst/>
            </a:prstGeom>
          </p:spPr>
        </p:pic>
      </p:grpSp>
      <p:sp>
        <p:nvSpPr>
          <p:cNvPr id="22" name="文本2"/>
          <p:cNvSpPr txBox="1"/>
          <p:nvPr/>
        </p:nvSpPr>
        <p:spPr>
          <a:xfrm>
            <a:off x="1497330" y="2138045"/>
            <a:ext cx="5666740" cy="289369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用简单的图示来理解物理规律，是学习物理的重要方法。参照串联电路的等效电阻，我们可以对并联电路的等效电阻有怎样的猜想？</a:t>
            </a:r>
          </a:p>
        </p:txBody>
      </p:sp>
      <p:sp>
        <p:nvSpPr>
          <p:cNvPr id="62" name="文本11"/>
          <p:cNvSpPr txBox="1"/>
          <p:nvPr/>
        </p:nvSpPr>
        <p:spPr>
          <a:xfrm>
            <a:off x="518160" y="4862195"/>
            <a:ext cx="8250555" cy="89090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700"/>
              </a:lnSpc>
            </a:pPr>
            <a:r>
              <a:rPr lang="zh-CN" altLang="en-US" sz="3600" b="1" i="0">
                <a:solidFill>
                  <a:srgbClr val="18605A">
                    <a:alpha val="100000"/>
                  </a:srgbClr>
                </a:solidFill>
                <a:effectLst>
                  <a:reflection blurRad="6350" stA="53000" endA="300" endPos="700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</a:rPr>
              <a:t>材料长度不变，增大了电阻的横截面积</a:t>
            </a:r>
            <a:endParaRPr lang="zh-CN" altLang="en-US" sz="3600" b="1" i="0">
              <a:solidFill>
                <a:srgbClr val="18605A">
                  <a:alpha val="100000"/>
                </a:srgbClr>
              </a:solidFill>
              <a:effectLst>
                <a:reflection blurRad="6350" stA="53000" endA="300" endPos="70000" dir="5400000" sy="-100000" algn="bl" rotWithShape="0"/>
              </a:effectLst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2" grpId="0" animBg="1"/>
      <p:bldP spid="6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-635" y="99060"/>
            <a:ext cx="12192635" cy="727710"/>
            <a:chOff x="0" y="0"/>
            <a:chExt cx="12192635" cy="727710"/>
          </a:xfrm>
        </p:grpSpPr>
        <p:sp>
          <p:nvSpPr>
            <p:cNvPr id="3" name="形状1"/>
            <p:cNvSpPr txBox="1"/>
            <p:nvPr/>
          </p:nvSpPr>
          <p:spPr>
            <a:xfrm rot="10800000" flipH="1">
              <a:off x="0" y="651510"/>
              <a:ext cx="12192635" cy="7620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2"/>
            <p:cNvSpPr txBox="1"/>
            <p:nvPr/>
          </p:nvSpPr>
          <p:spPr>
            <a:xfrm>
              <a:off x="10628630" y="350520"/>
              <a:ext cx="299587" cy="300880"/>
            </a:xfrm>
            <a:prstGeom prst="ellipse">
              <a:avLst/>
            </a:prstGeom>
            <a:solidFill>
              <a:srgbClr val="C6D4EF">
                <a:alpha val="6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3"/>
            <p:cNvSpPr txBox="1"/>
            <p:nvPr/>
          </p:nvSpPr>
          <p:spPr>
            <a:xfrm>
              <a:off x="10985931" y="350520"/>
              <a:ext cx="299587" cy="300880"/>
            </a:xfrm>
            <a:prstGeom prst="ellipse">
              <a:avLst/>
            </a:prstGeom>
            <a:solidFill>
              <a:srgbClr val="DAE3F5">
                <a:alpha val="4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11343232" y="350520"/>
              <a:ext cx="299587" cy="300880"/>
            </a:xfrm>
            <a:prstGeom prst="ellipse">
              <a:avLst/>
            </a:prstGeom>
            <a:solidFill>
              <a:srgbClr val="91ACE0">
                <a:alpha val="3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11700533" y="350520"/>
              <a:ext cx="299587" cy="300880"/>
            </a:xfrm>
            <a:prstGeom prst="ellipse">
              <a:avLst/>
            </a:prstGeom>
            <a:solidFill>
              <a:srgbClr val="B6C7EA">
                <a:alpha val="1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8" name="形状6"/>
            <p:cNvSpPr txBox="1"/>
            <p:nvPr/>
          </p:nvSpPr>
          <p:spPr>
            <a:xfrm>
              <a:off x="91440" y="0"/>
              <a:ext cx="733425" cy="717550"/>
            </a:xfrm>
            <a:custGeom>
              <a:avLst/>
              <a:gdLst/>
              <a:ahLst/>
              <a:cxnLst/>
              <a:rect l="l" t="t" r="r" b="b"/>
              <a:pathLst>
                <a:path w="1155" h="1130">
                  <a:moveTo>
                    <a:pt x="0" y="0"/>
                  </a:moveTo>
                  <a:lnTo>
                    <a:pt x="1155" y="0"/>
                  </a:lnTo>
                  <a:lnTo>
                    <a:pt x="1155" y="386"/>
                  </a:lnTo>
                  <a:lnTo>
                    <a:pt x="438" y="386"/>
                  </a:lnTo>
                  <a:lnTo>
                    <a:pt x="438" y="1130"/>
                  </a:lnTo>
                  <a:lnTo>
                    <a:pt x="0" y="1130"/>
                  </a:lnTo>
                  <a:lnTo>
                    <a:pt x="0" y="0"/>
                  </a:lnTo>
                </a:path>
              </a:pathLst>
            </a:custGeom>
            <a:solidFill>
              <a:srgbClr val="D0DBF2">
                <a:alpha val="65882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9" name="形状7"/>
            <p:cNvSpPr txBox="1"/>
            <p:nvPr/>
          </p:nvSpPr>
          <p:spPr>
            <a:xfrm>
              <a:off x="177800" y="81915"/>
              <a:ext cx="580390" cy="564515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0" name="形状8"/>
            <p:cNvSpPr txBox="1"/>
            <p:nvPr/>
          </p:nvSpPr>
          <p:spPr>
            <a:xfrm>
              <a:off x="370205" y="251460"/>
              <a:ext cx="523240" cy="47625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pic>
        <p:nvPicPr>
          <p:cNvPr id="11" name="图片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850" y="843915"/>
            <a:ext cx="10638790" cy="2933700"/>
          </a:xfrm>
          <a:prstGeom prst="rect">
            <a:avLst/>
          </a:prstGeom>
        </p:spPr>
      </p:pic>
      <p:sp>
        <p:nvSpPr>
          <p:cNvPr id="13" name="文本1"/>
          <p:cNvSpPr txBox="1"/>
          <p:nvPr/>
        </p:nvSpPr>
        <p:spPr>
          <a:xfrm>
            <a:off x="343535" y="240665"/>
            <a:ext cx="7475220" cy="7435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二　并联电路的等效电阻</a:t>
            </a:r>
          </a:p>
        </p:txBody>
      </p:sp>
      <p:sp>
        <p:nvSpPr>
          <p:cNvPr id="16" name="爆炸形 1 15"/>
          <p:cNvSpPr/>
          <p:nvPr/>
        </p:nvSpPr>
        <p:spPr>
          <a:xfrm>
            <a:off x="4593590" y="1532890"/>
            <a:ext cx="2607945" cy="1533525"/>
          </a:xfrm>
          <a:prstGeom prst="irregularSeal1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>
                <a:solidFill>
                  <a:srgbClr val="0AB2B0">
                    <a:alpha val="100000"/>
                  </a:srgbClr>
                </a:solidFill>
                <a:effectLst>
                  <a:reflection blurRad="6350" stA="53000" endA="300" endPos="700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</a:rPr>
              <a:t>小于</a:t>
            </a:r>
          </a:p>
        </p:txBody>
      </p:sp>
      <p:pic>
        <p:nvPicPr>
          <p:cNvPr id="14" name="视频2">
            <a:hlinkClick r:id="" action="ppaction://media"/>
          </p:cNvPr>
          <p:cNvPicPr/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80105" y="3772535"/>
            <a:ext cx="4438650" cy="286004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5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>
                <p:cTn id="16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  <p:bldLst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-635" y="99060"/>
            <a:ext cx="12192635" cy="727710"/>
            <a:chOff x="0" y="0"/>
            <a:chExt cx="12192635" cy="727710"/>
          </a:xfrm>
        </p:grpSpPr>
        <p:sp>
          <p:nvSpPr>
            <p:cNvPr id="3" name="形状2"/>
            <p:cNvSpPr txBox="1"/>
            <p:nvPr/>
          </p:nvSpPr>
          <p:spPr>
            <a:xfrm rot="10800000" flipH="1">
              <a:off x="0" y="651510"/>
              <a:ext cx="12192635" cy="7620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0628630" y="350520"/>
              <a:ext cx="299587" cy="300880"/>
            </a:xfrm>
            <a:prstGeom prst="ellipse">
              <a:avLst/>
            </a:prstGeom>
            <a:solidFill>
              <a:srgbClr val="C6D4EF">
                <a:alpha val="6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4"/>
            <p:cNvSpPr txBox="1"/>
            <p:nvPr/>
          </p:nvSpPr>
          <p:spPr>
            <a:xfrm>
              <a:off x="10985931" y="350520"/>
              <a:ext cx="299587" cy="300880"/>
            </a:xfrm>
            <a:prstGeom prst="ellipse">
              <a:avLst/>
            </a:prstGeom>
            <a:solidFill>
              <a:srgbClr val="DAE3F5">
                <a:alpha val="4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5"/>
            <p:cNvSpPr txBox="1"/>
            <p:nvPr/>
          </p:nvSpPr>
          <p:spPr>
            <a:xfrm>
              <a:off x="11343232" y="350520"/>
              <a:ext cx="299587" cy="300880"/>
            </a:xfrm>
            <a:prstGeom prst="ellipse">
              <a:avLst/>
            </a:prstGeom>
            <a:solidFill>
              <a:srgbClr val="91ACE0">
                <a:alpha val="3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" name="形状6"/>
            <p:cNvSpPr txBox="1"/>
            <p:nvPr/>
          </p:nvSpPr>
          <p:spPr>
            <a:xfrm>
              <a:off x="11700533" y="350520"/>
              <a:ext cx="299587" cy="300880"/>
            </a:xfrm>
            <a:prstGeom prst="ellipse">
              <a:avLst/>
            </a:prstGeom>
            <a:solidFill>
              <a:srgbClr val="B6C7EA">
                <a:alpha val="1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8" name="形状7"/>
            <p:cNvSpPr txBox="1"/>
            <p:nvPr/>
          </p:nvSpPr>
          <p:spPr>
            <a:xfrm>
              <a:off x="91440" y="0"/>
              <a:ext cx="733425" cy="717550"/>
            </a:xfrm>
            <a:custGeom>
              <a:avLst/>
              <a:gdLst/>
              <a:ahLst/>
              <a:cxnLst/>
              <a:rect l="l" t="t" r="r" b="b"/>
              <a:pathLst>
                <a:path w="1155" h="1130">
                  <a:moveTo>
                    <a:pt x="0" y="0"/>
                  </a:moveTo>
                  <a:lnTo>
                    <a:pt x="1155" y="0"/>
                  </a:lnTo>
                  <a:lnTo>
                    <a:pt x="1155" y="386"/>
                  </a:lnTo>
                  <a:lnTo>
                    <a:pt x="438" y="386"/>
                  </a:lnTo>
                  <a:lnTo>
                    <a:pt x="438" y="1130"/>
                  </a:lnTo>
                  <a:lnTo>
                    <a:pt x="0" y="1130"/>
                  </a:lnTo>
                  <a:lnTo>
                    <a:pt x="0" y="0"/>
                  </a:lnTo>
                </a:path>
              </a:pathLst>
            </a:custGeom>
            <a:solidFill>
              <a:srgbClr val="D0DBF2">
                <a:alpha val="65882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9" name="形状8"/>
            <p:cNvSpPr txBox="1"/>
            <p:nvPr/>
          </p:nvSpPr>
          <p:spPr>
            <a:xfrm>
              <a:off x="177800" y="81915"/>
              <a:ext cx="580390" cy="564515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0" name="形状9"/>
            <p:cNvSpPr txBox="1"/>
            <p:nvPr/>
          </p:nvSpPr>
          <p:spPr>
            <a:xfrm>
              <a:off x="370205" y="251460"/>
              <a:ext cx="523240" cy="47625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sp>
        <p:nvSpPr>
          <p:cNvPr id="11" name="文本1"/>
          <p:cNvSpPr txBox="1"/>
          <p:nvPr/>
        </p:nvSpPr>
        <p:spPr>
          <a:xfrm>
            <a:off x="504825" y="1373505"/>
            <a:ext cx="11130915" cy="216625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ct val="2000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　　设并联电阻的阻值为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R</a:t>
            </a:r>
            <a:r>
              <a:rPr lang="zh-CN" altLang="en-US" sz="3460" b="0" i="0" baseline="-2500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1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和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R</a:t>
            </a:r>
            <a:r>
              <a:rPr lang="zh-CN" altLang="en-US" sz="3460" b="0" i="0" baseline="-2500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2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，并联后等效电阻为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R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。通过它们的电流分别为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I</a:t>
            </a:r>
            <a:r>
              <a:rPr lang="zh-CN" altLang="en-US" sz="3460" b="0" i="0" baseline="-2500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1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I</a:t>
            </a:r>
            <a:r>
              <a:rPr lang="zh-CN" altLang="en-US" sz="3460" b="0" i="0" baseline="-2500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2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和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I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，根据欧姆定律和并联电路的特点，有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 ____________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</a:p>
        </p:txBody>
      </p:sp>
      <p:sp>
        <p:nvSpPr>
          <p:cNvPr id="12" name="文本2"/>
          <p:cNvSpPr txBox="1"/>
          <p:nvPr/>
        </p:nvSpPr>
        <p:spPr>
          <a:xfrm>
            <a:off x="3281045" y="3856990"/>
            <a:ext cx="3271520" cy="68199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600" b="0" i="1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I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=</a:t>
            </a:r>
            <a:r>
              <a:rPr lang="zh-CN" altLang="en-US" sz="2600" b="0" i="1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I</a:t>
            </a:r>
            <a:r>
              <a:rPr lang="zh-CN" altLang="en-US" sz="3460" b="0" i="0" baseline="-2500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1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+</a:t>
            </a:r>
            <a:r>
              <a:rPr lang="zh-CN" altLang="en-US" sz="2600" b="0" i="1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I</a:t>
            </a:r>
            <a:r>
              <a:rPr lang="zh-CN" altLang="en-US" sz="3460" b="0" i="0" baseline="-2500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2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2600" b="0" i="1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U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=</a:t>
            </a:r>
            <a:r>
              <a:rPr lang="zh-CN" altLang="en-US" sz="2600" b="0" i="1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U</a:t>
            </a:r>
            <a:r>
              <a:rPr lang="zh-CN" altLang="en-US" sz="3460" b="0" i="0" baseline="-2500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1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=</a:t>
            </a:r>
            <a:r>
              <a:rPr lang="zh-CN" altLang="en-US" sz="2600" b="0" i="1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U</a:t>
            </a:r>
            <a:r>
              <a:rPr lang="zh-CN" altLang="en-US" sz="3460" b="0" i="0" baseline="-2500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2</a:t>
            </a:r>
          </a:p>
        </p:txBody>
      </p:sp>
      <p:sp>
        <p:nvSpPr>
          <p:cNvPr id="13" name="文本3"/>
          <p:cNvSpPr txBox="1"/>
          <p:nvPr/>
        </p:nvSpPr>
        <p:spPr>
          <a:xfrm>
            <a:off x="965835" y="3021330"/>
            <a:ext cx="3951605" cy="83566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700"/>
              </a:lnSpc>
            </a:pPr>
            <a:r>
              <a:rPr lang="zh-CN" altLang="en-US" sz="3600" b="1" i="0">
                <a:solidFill>
                  <a:srgbClr val="18605A">
                    <a:alpha val="100000"/>
                  </a:srgbClr>
                </a:solidFill>
                <a:effectLst>
                  <a:reflection blurRad="6350" stA="53000" endA="300" endPos="70000" dir="5400000" sy="-100000" algn="bl" rotWithShape="0"/>
                </a:effectLst>
                <a:latin typeface="Times New Roman" panose="02020603050405020304"/>
                <a:ea typeface="Times New Roman" panose="02020603050405020304"/>
              </a:rPr>
              <a:t>R</a:t>
            </a:r>
            <a:r>
              <a:rPr lang="zh-CN" altLang="en-US" sz="4790" b="1" i="0" baseline="-25000">
                <a:solidFill>
                  <a:srgbClr val="18605A">
                    <a:alpha val="100000"/>
                  </a:srgbClr>
                </a:solidFill>
                <a:effectLst>
                  <a:reflection blurRad="6350" stA="53000" endA="300" endPos="70000" dir="5400000" sy="-100000" algn="bl" rotWithShape="0"/>
                </a:effectLst>
                <a:latin typeface="Times New Roman" panose="02020603050405020304"/>
                <a:ea typeface="Times New Roman" panose="02020603050405020304"/>
              </a:rPr>
              <a:t>1</a:t>
            </a:r>
            <a:r>
              <a:rPr lang="zh-CN" altLang="en-US" sz="3600" b="1" i="0">
                <a:solidFill>
                  <a:srgbClr val="18605A">
                    <a:alpha val="100000"/>
                  </a:srgbClr>
                </a:solidFill>
                <a:effectLst>
                  <a:reflection blurRad="6350" stA="53000" endA="300" endPos="700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</a:rPr>
              <a:t>与</a:t>
            </a:r>
            <a:r>
              <a:rPr lang="zh-CN" altLang="en-US" sz="3600" b="1" i="0">
                <a:solidFill>
                  <a:srgbClr val="18605A">
                    <a:alpha val="100000"/>
                  </a:srgbClr>
                </a:solidFill>
                <a:effectLst>
                  <a:reflection blurRad="6350" stA="53000" endA="300" endPos="70000" dir="5400000" sy="-100000" algn="bl" rotWithShape="0"/>
                </a:effectLst>
                <a:latin typeface="Times New Roman" panose="02020603050405020304"/>
                <a:ea typeface="Times New Roman" panose="02020603050405020304"/>
              </a:rPr>
              <a:t>R</a:t>
            </a:r>
            <a:r>
              <a:rPr lang="zh-CN" altLang="en-US" sz="4790" b="1" i="0" baseline="-25000">
                <a:solidFill>
                  <a:srgbClr val="18605A">
                    <a:alpha val="100000"/>
                  </a:srgbClr>
                </a:solidFill>
                <a:effectLst>
                  <a:reflection blurRad="6350" stA="53000" endA="300" endPos="70000" dir="5400000" sy="-100000" algn="bl" rotWithShape="0"/>
                </a:effectLst>
                <a:latin typeface="Times New Roman" panose="02020603050405020304"/>
                <a:ea typeface="Times New Roman" panose="02020603050405020304"/>
              </a:rPr>
              <a:t>2</a:t>
            </a:r>
            <a:r>
              <a:rPr lang="zh-CN" altLang="en-US" sz="3600" b="1" i="0">
                <a:solidFill>
                  <a:srgbClr val="18605A">
                    <a:alpha val="100000"/>
                  </a:srgbClr>
                </a:solidFill>
                <a:effectLst>
                  <a:reflection blurRad="6350" stA="53000" endA="300" endPos="700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</a:rPr>
              <a:t>并联：</a:t>
            </a:r>
          </a:p>
        </p:txBody>
      </p:sp>
      <p:grpSp>
        <p:nvGrpSpPr>
          <p:cNvPr id="14" name="组合2"/>
          <p:cNvGrpSpPr/>
          <p:nvPr/>
        </p:nvGrpSpPr>
        <p:grpSpPr>
          <a:xfrm>
            <a:off x="3148330" y="4661535"/>
            <a:ext cx="553720" cy="1054100"/>
            <a:chOff x="0" y="0"/>
            <a:chExt cx="553720" cy="1054100"/>
          </a:xfrm>
        </p:grpSpPr>
        <p:sp>
          <p:nvSpPr>
            <p:cNvPr id="15" name="形状10"/>
            <p:cNvSpPr txBox="1"/>
            <p:nvPr/>
          </p:nvSpPr>
          <p:spPr>
            <a:xfrm>
              <a:off x="41910" y="474980"/>
              <a:ext cx="323215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206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6" name="文本12"/>
            <p:cNvSpPr txBox="1"/>
            <p:nvPr/>
          </p:nvSpPr>
          <p:spPr>
            <a:xfrm>
              <a:off x="0" y="372110"/>
              <a:ext cx="553720" cy="68199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100"/>
                </a:lnSpc>
              </a:pPr>
              <a:r>
                <a:rPr lang="zh-CN" altLang="en-US" sz="2600" b="0" i="1">
                  <a:solidFill>
                    <a:srgbClr val="00206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R</a:t>
              </a:r>
            </a:p>
          </p:txBody>
        </p:sp>
        <p:sp>
          <p:nvSpPr>
            <p:cNvPr id="17" name="文本13"/>
            <p:cNvSpPr txBox="1"/>
            <p:nvPr/>
          </p:nvSpPr>
          <p:spPr>
            <a:xfrm>
              <a:off x="0" y="0"/>
              <a:ext cx="553720" cy="68199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100"/>
                </a:lnSpc>
              </a:pPr>
              <a:r>
                <a:rPr lang="zh-CN" altLang="en-US" sz="2600" b="0" i="1">
                  <a:solidFill>
                    <a:srgbClr val="00206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U</a:t>
              </a:r>
            </a:p>
          </p:txBody>
        </p:sp>
      </p:grpSp>
      <p:grpSp>
        <p:nvGrpSpPr>
          <p:cNvPr id="18" name="组合3"/>
          <p:cNvGrpSpPr/>
          <p:nvPr/>
        </p:nvGrpSpPr>
        <p:grpSpPr>
          <a:xfrm>
            <a:off x="3876675" y="4671060"/>
            <a:ext cx="729615" cy="1013460"/>
            <a:chOff x="0" y="0"/>
            <a:chExt cx="729615" cy="1013460"/>
          </a:xfrm>
        </p:grpSpPr>
        <p:sp>
          <p:nvSpPr>
            <p:cNvPr id="19" name="形状11"/>
            <p:cNvSpPr txBox="1"/>
            <p:nvPr/>
          </p:nvSpPr>
          <p:spPr>
            <a:xfrm>
              <a:off x="89535" y="465455"/>
              <a:ext cx="323215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206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0" name="文本14"/>
            <p:cNvSpPr txBox="1"/>
            <p:nvPr/>
          </p:nvSpPr>
          <p:spPr>
            <a:xfrm>
              <a:off x="24765" y="362585"/>
              <a:ext cx="679450" cy="65087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2400" b="0" i="1">
                  <a:solidFill>
                    <a:srgbClr val="00206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R</a:t>
              </a:r>
              <a:r>
                <a:rPr lang="zh-CN" altLang="en-US" sz="3190" b="0" i="0" baseline="-25000">
                  <a:solidFill>
                    <a:srgbClr val="00206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1</a:t>
              </a:r>
            </a:p>
          </p:txBody>
        </p:sp>
        <p:sp>
          <p:nvSpPr>
            <p:cNvPr id="21" name="文本15"/>
            <p:cNvSpPr txBox="1"/>
            <p:nvPr/>
          </p:nvSpPr>
          <p:spPr>
            <a:xfrm>
              <a:off x="0" y="0"/>
              <a:ext cx="729615" cy="65087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2400" b="0" i="1">
                  <a:solidFill>
                    <a:srgbClr val="00206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U</a:t>
              </a:r>
              <a:r>
                <a:rPr lang="zh-CN" altLang="en-US" sz="3190" b="0" i="0" baseline="-25000">
                  <a:solidFill>
                    <a:srgbClr val="00206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1</a:t>
              </a:r>
            </a:p>
          </p:txBody>
        </p:sp>
      </p:grpSp>
      <p:sp>
        <p:nvSpPr>
          <p:cNvPr id="22" name="文本4"/>
          <p:cNvSpPr txBox="1"/>
          <p:nvPr/>
        </p:nvSpPr>
        <p:spPr>
          <a:xfrm>
            <a:off x="3551555" y="4848225"/>
            <a:ext cx="553720" cy="68199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=</a:t>
            </a:r>
          </a:p>
        </p:txBody>
      </p:sp>
      <p:sp>
        <p:nvSpPr>
          <p:cNvPr id="23" name="文本5"/>
          <p:cNvSpPr txBox="1"/>
          <p:nvPr/>
        </p:nvSpPr>
        <p:spPr>
          <a:xfrm>
            <a:off x="5052695" y="4848225"/>
            <a:ext cx="553720" cy="68199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=</a:t>
            </a:r>
          </a:p>
        </p:txBody>
      </p:sp>
      <p:sp>
        <p:nvSpPr>
          <p:cNvPr id="24" name="文本6"/>
          <p:cNvSpPr txBox="1"/>
          <p:nvPr/>
        </p:nvSpPr>
        <p:spPr>
          <a:xfrm>
            <a:off x="4295775" y="4848225"/>
            <a:ext cx="553720" cy="68199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+</a:t>
            </a:r>
          </a:p>
        </p:txBody>
      </p:sp>
      <p:grpSp>
        <p:nvGrpSpPr>
          <p:cNvPr id="25" name="组合4"/>
          <p:cNvGrpSpPr/>
          <p:nvPr/>
        </p:nvGrpSpPr>
        <p:grpSpPr>
          <a:xfrm>
            <a:off x="4601845" y="4671060"/>
            <a:ext cx="729615" cy="1013460"/>
            <a:chOff x="0" y="0"/>
            <a:chExt cx="729615" cy="1013460"/>
          </a:xfrm>
        </p:grpSpPr>
        <p:sp>
          <p:nvSpPr>
            <p:cNvPr id="26" name="形状12"/>
            <p:cNvSpPr txBox="1"/>
            <p:nvPr/>
          </p:nvSpPr>
          <p:spPr>
            <a:xfrm>
              <a:off x="89535" y="465455"/>
              <a:ext cx="323215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206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7" name="文本16"/>
            <p:cNvSpPr txBox="1"/>
            <p:nvPr/>
          </p:nvSpPr>
          <p:spPr>
            <a:xfrm>
              <a:off x="24765" y="362585"/>
              <a:ext cx="679450" cy="65087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2400" b="0" i="1">
                  <a:solidFill>
                    <a:srgbClr val="00206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R</a:t>
              </a:r>
              <a:r>
                <a:rPr lang="zh-CN" altLang="en-US" sz="3190" b="0" i="0" baseline="-25000">
                  <a:solidFill>
                    <a:srgbClr val="00206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2</a:t>
              </a:r>
            </a:p>
          </p:txBody>
        </p:sp>
        <p:sp>
          <p:nvSpPr>
            <p:cNvPr id="28" name="文本17"/>
            <p:cNvSpPr txBox="1"/>
            <p:nvPr/>
          </p:nvSpPr>
          <p:spPr>
            <a:xfrm>
              <a:off x="0" y="0"/>
              <a:ext cx="729615" cy="65087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2400" b="0" i="1">
                  <a:solidFill>
                    <a:srgbClr val="00206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U</a:t>
              </a:r>
              <a:r>
                <a:rPr lang="zh-CN" altLang="en-US" sz="3190" b="0" i="0" baseline="-25000">
                  <a:solidFill>
                    <a:srgbClr val="00206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2</a:t>
              </a:r>
            </a:p>
          </p:txBody>
        </p:sp>
      </p:grpSp>
      <p:grpSp>
        <p:nvGrpSpPr>
          <p:cNvPr id="29" name="组合5"/>
          <p:cNvGrpSpPr/>
          <p:nvPr/>
        </p:nvGrpSpPr>
        <p:grpSpPr>
          <a:xfrm>
            <a:off x="5398135" y="4671060"/>
            <a:ext cx="729615" cy="1013460"/>
            <a:chOff x="0" y="0"/>
            <a:chExt cx="729615" cy="1013460"/>
          </a:xfrm>
        </p:grpSpPr>
        <p:sp>
          <p:nvSpPr>
            <p:cNvPr id="30" name="形状13"/>
            <p:cNvSpPr txBox="1"/>
            <p:nvPr/>
          </p:nvSpPr>
          <p:spPr>
            <a:xfrm>
              <a:off x="89535" y="465455"/>
              <a:ext cx="323215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206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1" name="文本18"/>
            <p:cNvSpPr txBox="1"/>
            <p:nvPr/>
          </p:nvSpPr>
          <p:spPr>
            <a:xfrm>
              <a:off x="24765" y="362585"/>
              <a:ext cx="679450" cy="65087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2400" b="0" i="1">
                  <a:solidFill>
                    <a:srgbClr val="00206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R</a:t>
              </a:r>
              <a:r>
                <a:rPr lang="zh-CN" altLang="en-US" sz="3190" b="0" i="0" baseline="-25000">
                  <a:solidFill>
                    <a:srgbClr val="00206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1</a:t>
              </a:r>
            </a:p>
          </p:txBody>
        </p:sp>
        <p:sp>
          <p:nvSpPr>
            <p:cNvPr id="32" name="文本19"/>
            <p:cNvSpPr txBox="1"/>
            <p:nvPr/>
          </p:nvSpPr>
          <p:spPr>
            <a:xfrm>
              <a:off x="0" y="0"/>
              <a:ext cx="729615" cy="65087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0" i="1">
                  <a:solidFill>
                    <a:srgbClr val="00206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U</a:t>
              </a:r>
            </a:p>
          </p:txBody>
        </p:sp>
      </p:grpSp>
      <p:sp>
        <p:nvSpPr>
          <p:cNvPr id="33" name="文本7"/>
          <p:cNvSpPr txBox="1"/>
          <p:nvPr/>
        </p:nvSpPr>
        <p:spPr>
          <a:xfrm>
            <a:off x="5817235" y="4848225"/>
            <a:ext cx="553720" cy="68199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+</a:t>
            </a:r>
          </a:p>
        </p:txBody>
      </p:sp>
      <p:grpSp>
        <p:nvGrpSpPr>
          <p:cNvPr id="34" name="组合6"/>
          <p:cNvGrpSpPr/>
          <p:nvPr/>
        </p:nvGrpSpPr>
        <p:grpSpPr>
          <a:xfrm>
            <a:off x="6123305" y="4671060"/>
            <a:ext cx="729615" cy="1013460"/>
            <a:chOff x="0" y="0"/>
            <a:chExt cx="729615" cy="1013460"/>
          </a:xfrm>
        </p:grpSpPr>
        <p:sp>
          <p:nvSpPr>
            <p:cNvPr id="35" name="形状14"/>
            <p:cNvSpPr txBox="1"/>
            <p:nvPr/>
          </p:nvSpPr>
          <p:spPr>
            <a:xfrm>
              <a:off x="89535" y="465455"/>
              <a:ext cx="323215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206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6" name="文本20"/>
            <p:cNvSpPr txBox="1"/>
            <p:nvPr/>
          </p:nvSpPr>
          <p:spPr>
            <a:xfrm>
              <a:off x="24765" y="362585"/>
              <a:ext cx="679450" cy="65087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2400" b="0" i="1">
                  <a:solidFill>
                    <a:srgbClr val="00206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R</a:t>
              </a:r>
              <a:r>
                <a:rPr lang="zh-CN" altLang="en-US" sz="3190" b="0" i="0" baseline="-25000">
                  <a:solidFill>
                    <a:srgbClr val="00206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2</a:t>
              </a:r>
            </a:p>
          </p:txBody>
        </p:sp>
        <p:sp>
          <p:nvSpPr>
            <p:cNvPr id="37" name="文本21"/>
            <p:cNvSpPr txBox="1"/>
            <p:nvPr/>
          </p:nvSpPr>
          <p:spPr>
            <a:xfrm>
              <a:off x="0" y="0"/>
              <a:ext cx="729615" cy="65087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0" i="1">
                  <a:solidFill>
                    <a:srgbClr val="00206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U</a:t>
              </a:r>
            </a:p>
          </p:txBody>
        </p:sp>
      </p:grpSp>
      <p:sp>
        <p:nvSpPr>
          <p:cNvPr id="38" name="文本8"/>
          <p:cNvSpPr txBox="1"/>
          <p:nvPr/>
        </p:nvSpPr>
        <p:spPr>
          <a:xfrm>
            <a:off x="3556000" y="5652135"/>
            <a:ext cx="553720" cy="68199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=</a:t>
            </a:r>
          </a:p>
        </p:txBody>
      </p:sp>
      <p:grpSp>
        <p:nvGrpSpPr>
          <p:cNvPr id="39" name="组合7"/>
          <p:cNvGrpSpPr/>
          <p:nvPr/>
        </p:nvGrpSpPr>
        <p:grpSpPr>
          <a:xfrm>
            <a:off x="4529455" y="5432425"/>
            <a:ext cx="1404620" cy="1013460"/>
            <a:chOff x="0" y="0"/>
            <a:chExt cx="1404620" cy="1013460"/>
          </a:xfrm>
        </p:grpSpPr>
        <p:sp>
          <p:nvSpPr>
            <p:cNvPr id="40" name="形状15"/>
            <p:cNvSpPr txBox="1"/>
            <p:nvPr/>
          </p:nvSpPr>
          <p:spPr>
            <a:xfrm>
              <a:off x="64770" y="465455"/>
              <a:ext cx="323215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206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1" name="文本23"/>
            <p:cNvSpPr txBox="1"/>
            <p:nvPr/>
          </p:nvSpPr>
          <p:spPr>
            <a:xfrm>
              <a:off x="0" y="362585"/>
              <a:ext cx="679450" cy="65087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2400" b="0" i="1">
                  <a:solidFill>
                    <a:srgbClr val="00206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R</a:t>
              </a:r>
              <a:r>
                <a:rPr lang="zh-CN" altLang="en-US" sz="3190" b="0" i="0" baseline="-25000">
                  <a:solidFill>
                    <a:srgbClr val="00206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1</a:t>
              </a:r>
            </a:p>
          </p:txBody>
        </p:sp>
        <p:sp>
          <p:nvSpPr>
            <p:cNvPr id="42" name="文本24"/>
            <p:cNvSpPr txBox="1"/>
            <p:nvPr/>
          </p:nvSpPr>
          <p:spPr>
            <a:xfrm>
              <a:off x="32385" y="0"/>
              <a:ext cx="513715" cy="65087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00206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1</a:t>
              </a:r>
            </a:p>
          </p:txBody>
        </p:sp>
        <p:sp>
          <p:nvSpPr>
            <p:cNvPr id="43" name="文本22"/>
            <p:cNvSpPr txBox="1"/>
            <p:nvPr/>
          </p:nvSpPr>
          <p:spPr>
            <a:xfrm>
              <a:off x="394335" y="177165"/>
              <a:ext cx="553720" cy="68199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100"/>
                </a:lnSpc>
              </a:pPr>
              <a:r>
                <a:rPr lang="zh-CN" altLang="en-US" sz="2600" b="0" i="0">
                  <a:solidFill>
                    <a:srgbClr val="00206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+</a:t>
              </a:r>
            </a:p>
          </p:txBody>
        </p:sp>
        <p:sp>
          <p:nvSpPr>
            <p:cNvPr id="44" name="形状16"/>
            <p:cNvSpPr txBox="1"/>
            <p:nvPr/>
          </p:nvSpPr>
          <p:spPr>
            <a:xfrm>
              <a:off x="789940" y="465455"/>
              <a:ext cx="323215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206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5" name="文本25"/>
            <p:cNvSpPr txBox="1"/>
            <p:nvPr/>
          </p:nvSpPr>
          <p:spPr>
            <a:xfrm>
              <a:off x="725170" y="362585"/>
              <a:ext cx="679450" cy="65087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2400" b="0" i="1">
                  <a:solidFill>
                    <a:srgbClr val="00206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R</a:t>
              </a:r>
              <a:r>
                <a:rPr lang="zh-CN" altLang="en-US" sz="3190" b="0" i="0" baseline="-25000">
                  <a:solidFill>
                    <a:srgbClr val="00206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2</a:t>
              </a:r>
            </a:p>
          </p:txBody>
        </p:sp>
        <p:sp>
          <p:nvSpPr>
            <p:cNvPr id="46" name="文本26"/>
            <p:cNvSpPr txBox="1"/>
            <p:nvPr/>
          </p:nvSpPr>
          <p:spPr>
            <a:xfrm>
              <a:off x="781685" y="0"/>
              <a:ext cx="445135" cy="65087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00206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1</a:t>
              </a:r>
            </a:p>
          </p:txBody>
        </p:sp>
      </p:grpSp>
      <p:sp>
        <p:nvSpPr>
          <p:cNvPr id="47" name="文本9"/>
          <p:cNvSpPr txBox="1"/>
          <p:nvPr/>
        </p:nvSpPr>
        <p:spPr>
          <a:xfrm>
            <a:off x="3876675" y="5652135"/>
            <a:ext cx="2210435" cy="97946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 b="0" i="1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U</a:t>
            </a:r>
            <a:r>
              <a:rPr lang="zh-CN" altLang="en-US" sz="24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（　　　　）</a:t>
            </a:r>
          </a:p>
        </p:txBody>
      </p:sp>
      <p:sp>
        <p:nvSpPr>
          <p:cNvPr id="48" name="形状1"/>
          <p:cNvSpPr txBox="1"/>
          <p:nvPr/>
        </p:nvSpPr>
        <p:spPr>
          <a:xfrm>
            <a:off x="6866890" y="5045710"/>
            <a:ext cx="480695" cy="371475"/>
          </a:xfrm>
          <a:prstGeom prst="rightArrow">
            <a:avLst/>
          </a:prstGeom>
          <a:solidFill>
            <a:srgbClr val="008080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grpSp>
        <p:nvGrpSpPr>
          <p:cNvPr id="49" name="组合8"/>
          <p:cNvGrpSpPr/>
          <p:nvPr/>
        </p:nvGrpSpPr>
        <p:grpSpPr>
          <a:xfrm>
            <a:off x="8848725" y="1997075"/>
            <a:ext cx="2006600" cy="1118235"/>
            <a:chOff x="0" y="0"/>
            <a:chExt cx="2006600" cy="1118235"/>
          </a:xfrm>
        </p:grpSpPr>
        <p:sp>
          <p:nvSpPr>
            <p:cNvPr id="50" name="文本27"/>
            <p:cNvSpPr txBox="1"/>
            <p:nvPr/>
          </p:nvSpPr>
          <p:spPr>
            <a:xfrm>
              <a:off x="0" y="197485"/>
              <a:ext cx="969010" cy="71247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800" b="1" i="0">
                  <a:solidFill>
                    <a:srgbClr val="C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    =</a:t>
              </a:r>
            </a:p>
          </p:txBody>
        </p:sp>
        <p:sp>
          <p:nvSpPr>
            <p:cNvPr id="51" name="形状17"/>
            <p:cNvSpPr txBox="1"/>
            <p:nvPr/>
          </p:nvSpPr>
          <p:spPr>
            <a:xfrm>
              <a:off x="666750" y="465455"/>
              <a:ext cx="323215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C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2" name="文本29"/>
            <p:cNvSpPr txBox="1"/>
            <p:nvPr/>
          </p:nvSpPr>
          <p:spPr>
            <a:xfrm>
              <a:off x="601980" y="419735"/>
              <a:ext cx="679450" cy="65087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2400" b="1" i="1">
                  <a:solidFill>
                    <a:srgbClr val="C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R</a:t>
              </a:r>
              <a:r>
                <a:rPr lang="zh-CN" altLang="en-US" sz="3190" b="1" i="0" baseline="-25000">
                  <a:solidFill>
                    <a:srgbClr val="C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1</a:t>
              </a:r>
            </a:p>
          </p:txBody>
        </p:sp>
        <p:sp>
          <p:nvSpPr>
            <p:cNvPr id="53" name="文本30"/>
            <p:cNvSpPr txBox="1"/>
            <p:nvPr/>
          </p:nvSpPr>
          <p:spPr>
            <a:xfrm>
              <a:off x="634365" y="0"/>
              <a:ext cx="513715" cy="65087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1" i="0">
                  <a:solidFill>
                    <a:srgbClr val="C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1</a:t>
              </a:r>
            </a:p>
          </p:txBody>
        </p:sp>
        <p:sp>
          <p:nvSpPr>
            <p:cNvPr id="54" name="文本28"/>
            <p:cNvSpPr txBox="1"/>
            <p:nvPr/>
          </p:nvSpPr>
          <p:spPr>
            <a:xfrm>
              <a:off x="996315" y="177165"/>
              <a:ext cx="553720" cy="68199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100"/>
                </a:lnSpc>
              </a:pPr>
              <a:r>
                <a:rPr lang="zh-CN" altLang="en-US" sz="2600" b="1" i="0">
                  <a:solidFill>
                    <a:srgbClr val="C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+</a:t>
              </a:r>
            </a:p>
          </p:txBody>
        </p:sp>
        <p:sp>
          <p:nvSpPr>
            <p:cNvPr id="55" name="形状18"/>
            <p:cNvSpPr txBox="1"/>
            <p:nvPr/>
          </p:nvSpPr>
          <p:spPr>
            <a:xfrm>
              <a:off x="1391920" y="465455"/>
              <a:ext cx="323215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C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6" name="文本31"/>
            <p:cNvSpPr txBox="1"/>
            <p:nvPr/>
          </p:nvSpPr>
          <p:spPr>
            <a:xfrm>
              <a:off x="1327150" y="419735"/>
              <a:ext cx="679450" cy="65087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2400" b="1" i="1">
                  <a:solidFill>
                    <a:srgbClr val="C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R</a:t>
              </a:r>
              <a:r>
                <a:rPr lang="zh-CN" altLang="en-US" sz="3190" b="1" i="0" baseline="-25000">
                  <a:solidFill>
                    <a:srgbClr val="C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2</a:t>
              </a:r>
            </a:p>
          </p:txBody>
        </p:sp>
        <p:sp>
          <p:nvSpPr>
            <p:cNvPr id="57" name="文本32"/>
            <p:cNvSpPr txBox="1"/>
            <p:nvPr/>
          </p:nvSpPr>
          <p:spPr>
            <a:xfrm>
              <a:off x="1383665" y="0"/>
              <a:ext cx="445135" cy="65087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1" i="0">
                  <a:solidFill>
                    <a:srgbClr val="C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1</a:t>
              </a:r>
            </a:p>
          </p:txBody>
        </p:sp>
        <p:sp>
          <p:nvSpPr>
            <p:cNvPr id="58" name="形状19"/>
            <p:cNvSpPr txBox="1"/>
            <p:nvPr/>
          </p:nvSpPr>
          <p:spPr>
            <a:xfrm>
              <a:off x="82550" y="513080"/>
              <a:ext cx="323215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C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9" name="文本33"/>
            <p:cNvSpPr txBox="1"/>
            <p:nvPr/>
          </p:nvSpPr>
          <p:spPr>
            <a:xfrm>
              <a:off x="17780" y="467360"/>
              <a:ext cx="679450" cy="65087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1" i="1">
                  <a:solidFill>
                    <a:srgbClr val="C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R</a:t>
              </a:r>
            </a:p>
          </p:txBody>
        </p:sp>
        <p:sp>
          <p:nvSpPr>
            <p:cNvPr id="60" name="文本34"/>
            <p:cNvSpPr txBox="1"/>
            <p:nvPr/>
          </p:nvSpPr>
          <p:spPr>
            <a:xfrm>
              <a:off x="50165" y="47625"/>
              <a:ext cx="513715" cy="65087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1" i="0">
                  <a:solidFill>
                    <a:srgbClr val="C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1</a:t>
              </a:r>
            </a:p>
          </p:txBody>
        </p:sp>
      </p:grpSp>
      <p:sp>
        <p:nvSpPr>
          <p:cNvPr id="61" name="文本10"/>
          <p:cNvSpPr txBox="1"/>
          <p:nvPr/>
        </p:nvSpPr>
        <p:spPr>
          <a:xfrm>
            <a:off x="343535" y="240665"/>
            <a:ext cx="7475220" cy="7435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二　并联电路的等效电阻</a:t>
            </a:r>
          </a:p>
        </p:txBody>
      </p:sp>
      <p:sp>
        <p:nvSpPr>
          <p:cNvPr id="62" name="文本11"/>
          <p:cNvSpPr txBox="1"/>
          <p:nvPr/>
        </p:nvSpPr>
        <p:spPr>
          <a:xfrm>
            <a:off x="1223010" y="899160"/>
            <a:ext cx="3008630" cy="89090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700"/>
              </a:lnSpc>
            </a:pPr>
            <a:r>
              <a:rPr lang="zh-CN" altLang="en-US" sz="3600" b="1" i="0">
                <a:solidFill>
                  <a:srgbClr val="18605A">
                    <a:alpha val="100000"/>
                  </a:srgbClr>
                </a:solidFill>
                <a:effectLst>
                  <a:reflection blurRad="6350" stA="53000" endA="300" endPos="700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</a:rPr>
              <a:t>结论</a:t>
            </a:r>
            <a:r>
              <a:rPr lang="zh-CN" altLang="en-US" sz="3600" b="1" i="0">
                <a:solidFill>
                  <a:srgbClr val="18605A">
                    <a:alpha val="100000"/>
                  </a:srgbClr>
                </a:solidFill>
                <a:effectLst>
                  <a:reflection blurRad="6350" stA="53000" endA="300" endPos="70000" dir="5400000" sy="-100000" algn="bl" rotWithShape="0"/>
                </a:effectLst>
                <a:latin typeface="Times New Roman" panose="02020603050405020304"/>
                <a:ea typeface="Times New Roman" panose="02020603050405020304"/>
              </a:rPr>
              <a:t>:</a:t>
            </a:r>
          </a:p>
        </p:txBody>
      </p:sp>
      <p:grpSp>
        <p:nvGrpSpPr>
          <p:cNvPr id="63" name="组合9"/>
          <p:cNvGrpSpPr/>
          <p:nvPr/>
        </p:nvGrpSpPr>
        <p:grpSpPr>
          <a:xfrm>
            <a:off x="7557770" y="4834890"/>
            <a:ext cx="2006600" cy="1118235"/>
            <a:chOff x="0" y="0"/>
            <a:chExt cx="2006600" cy="1118235"/>
          </a:xfrm>
        </p:grpSpPr>
        <p:sp>
          <p:nvSpPr>
            <p:cNvPr id="64" name="文本35"/>
            <p:cNvSpPr txBox="1"/>
            <p:nvPr/>
          </p:nvSpPr>
          <p:spPr>
            <a:xfrm>
              <a:off x="0" y="197485"/>
              <a:ext cx="969010" cy="71247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800" b="1" i="0">
                  <a:solidFill>
                    <a:srgbClr val="C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    =</a:t>
              </a:r>
            </a:p>
          </p:txBody>
        </p:sp>
        <p:sp>
          <p:nvSpPr>
            <p:cNvPr id="65" name="形状20"/>
            <p:cNvSpPr txBox="1"/>
            <p:nvPr/>
          </p:nvSpPr>
          <p:spPr>
            <a:xfrm>
              <a:off x="666750" y="465455"/>
              <a:ext cx="323215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C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6" name="文本37"/>
            <p:cNvSpPr txBox="1"/>
            <p:nvPr/>
          </p:nvSpPr>
          <p:spPr>
            <a:xfrm>
              <a:off x="601980" y="419735"/>
              <a:ext cx="679450" cy="65087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2400" b="1" i="1">
                  <a:solidFill>
                    <a:srgbClr val="C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R</a:t>
              </a:r>
              <a:r>
                <a:rPr lang="zh-CN" altLang="en-US" sz="3190" b="1" i="0" baseline="-25000">
                  <a:solidFill>
                    <a:srgbClr val="C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1</a:t>
              </a:r>
            </a:p>
          </p:txBody>
        </p:sp>
        <p:sp>
          <p:nvSpPr>
            <p:cNvPr id="67" name="文本38"/>
            <p:cNvSpPr txBox="1"/>
            <p:nvPr/>
          </p:nvSpPr>
          <p:spPr>
            <a:xfrm>
              <a:off x="634365" y="0"/>
              <a:ext cx="513715" cy="65087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1" i="0">
                  <a:solidFill>
                    <a:srgbClr val="C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1</a:t>
              </a:r>
            </a:p>
          </p:txBody>
        </p:sp>
        <p:sp>
          <p:nvSpPr>
            <p:cNvPr id="68" name="文本36"/>
            <p:cNvSpPr txBox="1"/>
            <p:nvPr/>
          </p:nvSpPr>
          <p:spPr>
            <a:xfrm>
              <a:off x="996315" y="177165"/>
              <a:ext cx="553720" cy="68199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100"/>
                </a:lnSpc>
              </a:pPr>
              <a:r>
                <a:rPr lang="zh-CN" altLang="en-US" sz="2600" b="1" i="0">
                  <a:solidFill>
                    <a:srgbClr val="C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+</a:t>
              </a:r>
            </a:p>
          </p:txBody>
        </p:sp>
        <p:sp>
          <p:nvSpPr>
            <p:cNvPr id="69" name="形状21"/>
            <p:cNvSpPr txBox="1"/>
            <p:nvPr/>
          </p:nvSpPr>
          <p:spPr>
            <a:xfrm>
              <a:off x="1391920" y="465455"/>
              <a:ext cx="323215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C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0" name="文本39"/>
            <p:cNvSpPr txBox="1"/>
            <p:nvPr/>
          </p:nvSpPr>
          <p:spPr>
            <a:xfrm>
              <a:off x="1327150" y="419735"/>
              <a:ext cx="679450" cy="65087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2400" b="1" i="1">
                  <a:solidFill>
                    <a:srgbClr val="C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R</a:t>
              </a:r>
              <a:r>
                <a:rPr lang="zh-CN" altLang="en-US" sz="3190" b="1" i="0" baseline="-25000">
                  <a:solidFill>
                    <a:srgbClr val="C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2</a:t>
              </a:r>
            </a:p>
          </p:txBody>
        </p:sp>
        <p:sp>
          <p:nvSpPr>
            <p:cNvPr id="71" name="文本40"/>
            <p:cNvSpPr txBox="1"/>
            <p:nvPr/>
          </p:nvSpPr>
          <p:spPr>
            <a:xfrm>
              <a:off x="1383665" y="0"/>
              <a:ext cx="445135" cy="65087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1" i="0">
                  <a:solidFill>
                    <a:srgbClr val="C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1</a:t>
              </a:r>
            </a:p>
          </p:txBody>
        </p:sp>
        <p:sp>
          <p:nvSpPr>
            <p:cNvPr id="72" name="形状22"/>
            <p:cNvSpPr txBox="1"/>
            <p:nvPr/>
          </p:nvSpPr>
          <p:spPr>
            <a:xfrm>
              <a:off x="82550" y="513080"/>
              <a:ext cx="323215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C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3" name="文本41"/>
            <p:cNvSpPr txBox="1"/>
            <p:nvPr/>
          </p:nvSpPr>
          <p:spPr>
            <a:xfrm>
              <a:off x="17780" y="467360"/>
              <a:ext cx="679450" cy="65087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1" i="1">
                  <a:solidFill>
                    <a:srgbClr val="C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R</a:t>
              </a:r>
            </a:p>
          </p:txBody>
        </p:sp>
        <p:sp>
          <p:nvSpPr>
            <p:cNvPr id="74" name="文本42"/>
            <p:cNvSpPr txBox="1"/>
            <p:nvPr/>
          </p:nvSpPr>
          <p:spPr>
            <a:xfrm>
              <a:off x="50165" y="47625"/>
              <a:ext cx="513715" cy="65087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1" i="0">
                  <a:solidFill>
                    <a:srgbClr val="C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1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8" grpId="0" animBg="1"/>
      <p:bldP spid="22" grpId="0" animBg="1"/>
      <p:bldP spid="23" grpId="0" animBg="1"/>
      <p:bldP spid="24" grpId="0" animBg="1"/>
      <p:bldP spid="25" grpId="0" animBg="1"/>
      <p:bldP spid="29" grpId="0" animBg="1"/>
      <p:bldP spid="33" grpId="0" animBg="1"/>
      <p:bldP spid="34" grpId="0" animBg="1"/>
      <p:bldP spid="38" grpId="0" animBg="1"/>
      <p:bldP spid="39" grpId="0" animBg="1"/>
      <p:bldP spid="47" grpId="0" animBg="1"/>
      <p:bldP spid="48" grpId="0" animBg="1"/>
      <p:bldP spid="49" grpId="0" animBg="1"/>
      <p:bldP spid="62" grpId="0" animBg="1"/>
      <p:bldP spid="6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-635" y="99060"/>
            <a:ext cx="12192635" cy="727710"/>
            <a:chOff x="0" y="0"/>
            <a:chExt cx="12192635" cy="727710"/>
          </a:xfrm>
        </p:grpSpPr>
        <p:sp>
          <p:nvSpPr>
            <p:cNvPr id="3" name="形状1"/>
            <p:cNvSpPr txBox="1"/>
            <p:nvPr/>
          </p:nvSpPr>
          <p:spPr>
            <a:xfrm rot="10800000" flipH="1">
              <a:off x="0" y="651510"/>
              <a:ext cx="12192635" cy="7620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2"/>
            <p:cNvSpPr txBox="1"/>
            <p:nvPr/>
          </p:nvSpPr>
          <p:spPr>
            <a:xfrm>
              <a:off x="10628630" y="350520"/>
              <a:ext cx="299587" cy="300880"/>
            </a:xfrm>
            <a:prstGeom prst="ellipse">
              <a:avLst/>
            </a:prstGeom>
            <a:solidFill>
              <a:srgbClr val="C6D4EF">
                <a:alpha val="6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3"/>
            <p:cNvSpPr txBox="1"/>
            <p:nvPr/>
          </p:nvSpPr>
          <p:spPr>
            <a:xfrm>
              <a:off x="10985931" y="350520"/>
              <a:ext cx="299587" cy="300880"/>
            </a:xfrm>
            <a:prstGeom prst="ellipse">
              <a:avLst/>
            </a:prstGeom>
            <a:solidFill>
              <a:srgbClr val="DAE3F5">
                <a:alpha val="4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11343232" y="350520"/>
              <a:ext cx="299587" cy="300880"/>
            </a:xfrm>
            <a:prstGeom prst="ellipse">
              <a:avLst/>
            </a:prstGeom>
            <a:solidFill>
              <a:srgbClr val="91ACE0">
                <a:alpha val="3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11700533" y="350520"/>
              <a:ext cx="299587" cy="300880"/>
            </a:xfrm>
            <a:prstGeom prst="ellipse">
              <a:avLst/>
            </a:prstGeom>
            <a:solidFill>
              <a:srgbClr val="B6C7EA">
                <a:alpha val="1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8" name="形状6"/>
            <p:cNvSpPr txBox="1"/>
            <p:nvPr/>
          </p:nvSpPr>
          <p:spPr>
            <a:xfrm>
              <a:off x="91440" y="0"/>
              <a:ext cx="733425" cy="717550"/>
            </a:xfrm>
            <a:custGeom>
              <a:avLst/>
              <a:gdLst/>
              <a:ahLst/>
              <a:cxnLst/>
              <a:rect l="l" t="t" r="r" b="b"/>
              <a:pathLst>
                <a:path w="1155" h="1130">
                  <a:moveTo>
                    <a:pt x="0" y="0"/>
                  </a:moveTo>
                  <a:lnTo>
                    <a:pt x="1155" y="0"/>
                  </a:lnTo>
                  <a:lnTo>
                    <a:pt x="1155" y="386"/>
                  </a:lnTo>
                  <a:lnTo>
                    <a:pt x="438" y="386"/>
                  </a:lnTo>
                  <a:lnTo>
                    <a:pt x="438" y="1130"/>
                  </a:lnTo>
                  <a:lnTo>
                    <a:pt x="0" y="1130"/>
                  </a:lnTo>
                  <a:lnTo>
                    <a:pt x="0" y="0"/>
                  </a:lnTo>
                </a:path>
              </a:pathLst>
            </a:custGeom>
            <a:solidFill>
              <a:srgbClr val="D0DBF2">
                <a:alpha val="65882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9" name="形状7"/>
            <p:cNvSpPr txBox="1"/>
            <p:nvPr/>
          </p:nvSpPr>
          <p:spPr>
            <a:xfrm>
              <a:off x="177800" y="81915"/>
              <a:ext cx="580390" cy="564515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0" name="形状8"/>
            <p:cNvSpPr txBox="1"/>
            <p:nvPr/>
          </p:nvSpPr>
          <p:spPr>
            <a:xfrm>
              <a:off x="370205" y="251460"/>
              <a:ext cx="523240" cy="47625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pic>
        <p:nvPicPr>
          <p:cNvPr id="21" name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150" y="1224280"/>
            <a:ext cx="10122535" cy="2204720"/>
          </a:xfrm>
          <a:prstGeom prst="rect">
            <a:avLst/>
          </a:prstGeom>
        </p:spPr>
      </p:pic>
      <p:pic>
        <p:nvPicPr>
          <p:cNvPr id="22" name="图片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580" y="3557270"/>
            <a:ext cx="10638790" cy="2933700"/>
          </a:xfrm>
          <a:prstGeom prst="rect">
            <a:avLst/>
          </a:prstGeom>
        </p:spPr>
      </p:pic>
      <p:sp>
        <p:nvSpPr>
          <p:cNvPr id="23" name="爆炸形 1 22"/>
          <p:cNvSpPr/>
          <p:nvPr/>
        </p:nvSpPr>
        <p:spPr>
          <a:xfrm>
            <a:off x="4652010" y="4269740"/>
            <a:ext cx="2607945" cy="1533525"/>
          </a:xfrm>
          <a:prstGeom prst="irregularSeal1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>
                <a:solidFill>
                  <a:srgbClr val="0AB2B0">
                    <a:alpha val="100000"/>
                  </a:srgbClr>
                </a:solidFill>
                <a:effectLst>
                  <a:reflection blurRad="6350" stA="53000" endA="300" endPos="700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</a:rPr>
              <a:t>小于</a:t>
            </a:r>
          </a:p>
        </p:txBody>
      </p:sp>
      <p:sp>
        <p:nvSpPr>
          <p:cNvPr id="61" name="文本10"/>
          <p:cNvSpPr txBox="1"/>
          <p:nvPr/>
        </p:nvSpPr>
        <p:spPr>
          <a:xfrm>
            <a:off x="343535" y="240665"/>
            <a:ext cx="7475220" cy="7435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二　并联电路的等效电阻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-635" y="99060"/>
            <a:ext cx="12192635" cy="727710"/>
            <a:chOff x="0" y="0"/>
            <a:chExt cx="12192635" cy="727710"/>
          </a:xfrm>
        </p:grpSpPr>
        <p:sp>
          <p:nvSpPr>
            <p:cNvPr id="3" name="形状1"/>
            <p:cNvSpPr txBox="1"/>
            <p:nvPr/>
          </p:nvSpPr>
          <p:spPr>
            <a:xfrm rot="10800000" flipH="1">
              <a:off x="0" y="651510"/>
              <a:ext cx="12192635" cy="7620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2"/>
            <p:cNvSpPr txBox="1"/>
            <p:nvPr/>
          </p:nvSpPr>
          <p:spPr>
            <a:xfrm>
              <a:off x="10628630" y="350520"/>
              <a:ext cx="299587" cy="300880"/>
            </a:xfrm>
            <a:prstGeom prst="ellipse">
              <a:avLst/>
            </a:prstGeom>
            <a:solidFill>
              <a:srgbClr val="C6D4EF">
                <a:alpha val="6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3"/>
            <p:cNvSpPr txBox="1"/>
            <p:nvPr/>
          </p:nvSpPr>
          <p:spPr>
            <a:xfrm>
              <a:off x="10985931" y="350520"/>
              <a:ext cx="299587" cy="300880"/>
            </a:xfrm>
            <a:prstGeom prst="ellipse">
              <a:avLst/>
            </a:prstGeom>
            <a:solidFill>
              <a:srgbClr val="DAE3F5">
                <a:alpha val="4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11343232" y="350520"/>
              <a:ext cx="299587" cy="300880"/>
            </a:xfrm>
            <a:prstGeom prst="ellipse">
              <a:avLst/>
            </a:prstGeom>
            <a:solidFill>
              <a:srgbClr val="91ACE0">
                <a:alpha val="3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11700533" y="350520"/>
              <a:ext cx="299587" cy="300880"/>
            </a:xfrm>
            <a:prstGeom prst="ellipse">
              <a:avLst/>
            </a:prstGeom>
            <a:solidFill>
              <a:srgbClr val="B6C7EA">
                <a:alpha val="1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8" name="形状6"/>
            <p:cNvSpPr txBox="1"/>
            <p:nvPr/>
          </p:nvSpPr>
          <p:spPr>
            <a:xfrm>
              <a:off x="91440" y="0"/>
              <a:ext cx="733425" cy="717550"/>
            </a:xfrm>
            <a:custGeom>
              <a:avLst/>
              <a:gdLst/>
              <a:ahLst/>
              <a:cxnLst/>
              <a:rect l="l" t="t" r="r" b="b"/>
              <a:pathLst>
                <a:path w="1155" h="1130">
                  <a:moveTo>
                    <a:pt x="0" y="0"/>
                  </a:moveTo>
                  <a:lnTo>
                    <a:pt x="1155" y="0"/>
                  </a:lnTo>
                  <a:lnTo>
                    <a:pt x="1155" y="386"/>
                  </a:lnTo>
                  <a:lnTo>
                    <a:pt x="438" y="386"/>
                  </a:lnTo>
                  <a:lnTo>
                    <a:pt x="438" y="1130"/>
                  </a:lnTo>
                  <a:lnTo>
                    <a:pt x="0" y="1130"/>
                  </a:lnTo>
                  <a:lnTo>
                    <a:pt x="0" y="0"/>
                  </a:lnTo>
                </a:path>
              </a:pathLst>
            </a:custGeom>
            <a:solidFill>
              <a:srgbClr val="D0DBF2">
                <a:alpha val="65882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9" name="形状7"/>
            <p:cNvSpPr txBox="1"/>
            <p:nvPr/>
          </p:nvSpPr>
          <p:spPr>
            <a:xfrm>
              <a:off x="177800" y="81915"/>
              <a:ext cx="580390" cy="564515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0" name="形状8"/>
            <p:cNvSpPr txBox="1"/>
            <p:nvPr/>
          </p:nvSpPr>
          <p:spPr>
            <a:xfrm>
              <a:off x="370205" y="251460"/>
              <a:ext cx="523240" cy="47625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sp>
        <p:nvSpPr>
          <p:cNvPr id="61" name="文本10"/>
          <p:cNvSpPr txBox="1"/>
          <p:nvPr/>
        </p:nvSpPr>
        <p:spPr>
          <a:xfrm>
            <a:off x="343535" y="240665"/>
            <a:ext cx="7475220" cy="7435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二　并联电路的等效电阻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42900" y="924560"/>
            <a:ext cx="11454765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【例题】</a:t>
            </a:r>
            <a:r>
              <a:rPr lang="zh-CN" altLang="en-US" sz="24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有一只灯泡，它正常发光时灯丝的电阻是 </a:t>
            </a:r>
            <a:r>
              <a:rPr lang="en-US" altLang="zh-CN" sz="24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8.3 Ω</a:t>
            </a:r>
            <a:r>
              <a:rPr lang="zh-CN" altLang="en-US" sz="24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，正常工作时的电压是 </a:t>
            </a:r>
            <a:r>
              <a:rPr lang="en-US" altLang="zh-CN" sz="24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2.5 V</a:t>
            </a:r>
            <a:r>
              <a:rPr lang="zh-CN" altLang="en-US" sz="24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。如果我们只有电压为 </a:t>
            </a:r>
            <a:r>
              <a:rPr lang="en-US" altLang="zh-CN" sz="24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 V </a:t>
            </a:r>
            <a:r>
              <a:rPr lang="zh-CN" altLang="en-US" sz="24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的电源，要使灯泡正常工作，需要串联一个多大的电阻？</a:t>
            </a:r>
          </a:p>
        </p:txBody>
      </p:sp>
      <p:pic>
        <p:nvPicPr>
          <p:cNvPr id="12" name="图片 11"/>
          <p:cNvPicPr/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24000" contrast="48000"/>
          </a:blip>
          <a:stretch>
            <a:fillRect/>
          </a:stretch>
        </p:blipFill>
        <p:spPr>
          <a:xfrm>
            <a:off x="824230" y="2221230"/>
            <a:ext cx="4370705" cy="3917950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48000"/>
          </a:blip>
          <a:stretch>
            <a:fillRect/>
          </a:stretch>
        </p:blipFill>
        <p:spPr>
          <a:xfrm>
            <a:off x="5050790" y="2447925"/>
            <a:ext cx="6291580" cy="327977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2604770" y="5727700"/>
            <a:ext cx="819594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3200" b="1">
                <a:solidFill>
                  <a:srgbClr val="0AB2B0">
                    <a:alpha val="100000"/>
                  </a:srgbClr>
                </a:solidFill>
                <a:effectLst>
                  <a:reflection blurRad="6350" stA="53000" endA="300" endPos="700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</a:rPr>
              <a:t>串联在电路中的电阻具有分压的作用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1"/>
          <p:cNvSpPr txBox="1"/>
          <p:nvPr/>
        </p:nvSpPr>
        <p:spPr>
          <a:xfrm>
            <a:off x="9376410" y="-36830"/>
            <a:ext cx="2860040" cy="609600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20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第五章   欧姆定律</a:t>
            </a:r>
          </a:p>
        </p:txBody>
      </p:sp>
      <p:grpSp>
        <p:nvGrpSpPr>
          <p:cNvPr id="7" name="组合2"/>
          <p:cNvGrpSpPr/>
          <p:nvPr/>
        </p:nvGrpSpPr>
        <p:grpSpPr>
          <a:xfrm>
            <a:off x="4238625" y="3379470"/>
            <a:ext cx="1636078" cy="1781175"/>
            <a:chOff x="0" y="0"/>
            <a:chExt cx="1636078" cy="1781175"/>
          </a:xfrm>
        </p:grpSpPr>
        <p:sp>
          <p:nvSpPr>
            <p:cNvPr id="8" name="文本7"/>
            <p:cNvSpPr txBox="1"/>
            <p:nvPr/>
          </p:nvSpPr>
          <p:spPr>
            <a:xfrm>
              <a:off x="203028" y="0"/>
              <a:ext cx="1294650" cy="95885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7000"/>
                </a:lnSpc>
              </a:pPr>
              <a:r>
                <a:rPr lang="zh-CN" altLang="en-US" sz="4400" b="1" i="0">
                  <a:solidFill>
                    <a:srgbClr val="0033CC">
                      <a:alpha val="100000"/>
                    </a:srgbClr>
                  </a:solidFill>
                  <a:latin typeface="Cambria" panose="02040503050406030204"/>
                  <a:ea typeface="Cambria" panose="02040503050406030204"/>
                </a:rPr>
                <a:t>U</a:t>
              </a:r>
              <a:r>
                <a:rPr lang="zh-CN" altLang="en-US" sz="5850" b="1" i="0" baseline="-25000">
                  <a:solidFill>
                    <a:srgbClr val="0033CC">
                      <a:alpha val="100000"/>
                    </a:srgbClr>
                  </a:solidFill>
                  <a:latin typeface="Cambria" panose="02040503050406030204"/>
                  <a:ea typeface="Cambria" panose="02040503050406030204"/>
                </a:rPr>
                <a:t>1</a:t>
              </a:r>
            </a:p>
          </p:txBody>
        </p:sp>
        <p:sp>
          <p:nvSpPr>
            <p:cNvPr id="9" name="文本8"/>
            <p:cNvSpPr txBox="1"/>
            <p:nvPr/>
          </p:nvSpPr>
          <p:spPr>
            <a:xfrm>
              <a:off x="203028" y="822325"/>
              <a:ext cx="1433050" cy="95885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5300"/>
                </a:lnSpc>
              </a:pPr>
              <a:r>
                <a:rPr lang="zh-CN" altLang="en-US" sz="4400" b="1" i="0">
                  <a:solidFill>
                    <a:srgbClr val="0033CC">
                      <a:alpha val="100000"/>
                    </a:srgbClr>
                  </a:solidFill>
                  <a:latin typeface="Cambria" panose="02040503050406030204"/>
                  <a:ea typeface="Cambria" panose="02040503050406030204"/>
                </a:rPr>
                <a:t>U</a:t>
              </a:r>
            </a:p>
          </p:txBody>
        </p:sp>
        <p:sp>
          <p:nvSpPr>
            <p:cNvPr id="10" name="形状13"/>
            <p:cNvSpPr txBox="1"/>
            <p:nvPr/>
          </p:nvSpPr>
          <p:spPr>
            <a:xfrm>
              <a:off x="0" y="913130"/>
              <a:ext cx="897312" cy="60325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60325">
              <a:solidFill>
                <a:srgbClr val="0033CC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sp>
        <p:nvSpPr>
          <p:cNvPr id="11" name="文本3"/>
          <p:cNvSpPr txBox="1"/>
          <p:nvPr/>
        </p:nvSpPr>
        <p:spPr>
          <a:xfrm>
            <a:off x="5092065" y="3811270"/>
            <a:ext cx="1433513" cy="112564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6400"/>
              </a:lnSpc>
            </a:pPr>
            <a:r>
              <a:rPr lang="zh-CN" altLang="en-US" sz="5400" b="1" i="0">
                <a:solidFill>
                  <a:srgbClr val="0033CC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＝</a:t>
            </a:r>
          </a:p>
        </p:txBody>
      </p:sp>
      <p:grpSp>
        <p:nvGrpSpPr>
          <p:cNvPr id="12" name="组合3"/>
          <p:cNvGrpSpPr/>
          <p:nvPr/>
        </p:nvGrpSpPr>
        <p:grpSpPr>
          <a:xfrm>
            <a:off x="5854700" y="3236595"/>
            <a:ext cx="2856865" cy="2078024"/>
            <a:chOff x="0" y="0"/>
            <a:chExt cx="2856865" cy="2078024"/>
          </a:xfrm>
        </p:grpSpPr>
        <p:sp>
          <p:nvSpPr>
            <p:cNvPr id="13" name="文本9"/>
            <p:cNvSpPr txBox="1"/>
            <p:nvPr/>
          </p:nvSpPr>
          <p:spPr>
            <a:xfrm>
              <a:off x="374514" y="0"/>
              <a:ext cx="1572049" cy="111252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8600"/>
                </a:lnSpc>
              </a:pPr>
              <a:r>
                <a:rPr lang="zh-CN" altLang="en-US" sz="5400" b="1" i="0">
                  <a:solidFill>
                    <a:srgbClr val="0033CC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R</a:t>
              </a:r>
              <a:r>
                <a:rPr lang="zh-CN" altLang="en-US" sz="7180" b="1" i="0" baseline="-25000">
                  <a:solidFill>
                    <a:srgbClr val="0033CC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1</a:t>
              </a:r>
            </a:p>
          </p:txBody>
        </p:sp>
        <p:sp>
          <p:nvSpPr>
            <p:cNvPr id="14" name="文本10"/>
            <p:cNvSpPr txBox="1"/>
            <p:nvPr/>
          </p:nvSpPr>
          <p:spPr>
            <a:xfrm>
              <a:off x="66178" y="965504"/>
              <a:ext cx="2790687" cy="111252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8600"/>
                </a:lnSpc>
              </a:pPr>
              <a:r>
                <a:rPr lang="zh-CN" altLang="en-US" sz="5400" b="1" i="0">
                  <a:solidFill>
                    <a:srgbClr val="0033CC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R</a:t>
              </a:r>
              <a:r>
                <a:rPr lang="zh-CN" altLang="en-US" sz="7180" b="1" i="0" baseline="-25000">
                  <a:solidFill>
                    <a:srgbClr val="0033CC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1</a:t>
              </a:r>
              <a:r>
                <a:rPr lang="zh-CN" altLang="en-US" sz="5400" b="1" i="0">
                  <a:solidFill>
                    <a:srgbClr val="0033CC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+R</a:t>
              </a:r>
              <a:r>
                <a:rPr lang="zh-CN" altLang="en-US" sz="7180" b="1" i="0" baseline="-25000">
                  <a:solidFill>
                    <a:srgbClr val="0033CC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2</a:t>
              </a:r>
            </a:p>
          </p:txBody>
        </p:sp>
        <p:sp>
          <p:nvSpPr>
            <p:cNvPr id="15" name="形状14"/>
            <p:cNvSpPr txBox="1"/>
            <p:nvPr/>
          </p:nvSpPr>
          <p:spPr>
            <a:xfrm>
              <a:off x="0" y="1057906"/>
              <a:ext cx="1955713" cy="6353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60325">
              <a:solidFill>
                <a:srgbClr val="0033CC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grpSp>
        <p:nvGrpSpPr>
          <p:cNvPr id="16" name="组合4"/>
          <p:cNvGrpSpPr/>
          <p:nvPr/>
        </p:nvGrpSpPr>
        <p:grpSpPr>
          <a:xfrm>
            <a:off x="4238625" y="4879658"/>
            <a:ext cx="1636078" cy="1781175"/>
            <a:chOff x="0" y="0"/>
            <a:chExt cx="1636078" cy="1781175"/>
          </a:xfrm>
        </p:grpSpPr>
        <p:sp>
          <p:nvSpPr>
            <p:cNvPr id="17" name="文本11"/>
            <p:cNvSpPr txBox="1"/>
            <p:nvPr/>
          </p:nvSpPr>
          <p:spPr>
            <a:xfrm>
              <a:off x="203028" y="0"/>
              <a:ext cx="1294650" cy="95885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7000"/>
                </a:lnSpc>
              </a:pPr>
              <a:r>
                <a:rPr lang="zh-CN" altLang="en-US" sz="4400" b="1" i="0">
                  <a:solidFill>
                    <a:srgbClr val="0033CC">
                      <a:alpha val="100000"/>
                    </a:srgbClr>
                  </a:solidFill>
                  <a:latin typeface="Cambria" panose="02040503050406030204"/>
                  <a:ea typeface="Cambria" panose="02040503050406030204"/>
                </a:rPr>
                <a:t>U</a:t>
              </a:r>
              <a:r>
                <a:rPr lang="zh-CN" altLang="en-US" sz="5850" b="1" i="0" baseline="-25000">
                  <a:solidFill>
                    <a:srgbClr val="0033CC">
                      <a:alpha val="100000"/>
                    </a:srgbClr>
                  </a:solidFill>
                  <a:latin typeface="Cambria" panose="02040503050406030204"/>
                  <a:ea typeface="Cambria" panose="02040503050406030204"/>
                </a:rPr>
                <a:t>1</a:t>
              </a:r>
            </a:p>
          </p:txBody>
        </p:sp>
        <p:sp>
          <p:nvSpPr>
            <p:cNvPr id="18" name="文本12"/>
            <p:cNvSpPr txBox="1"/>
            <p:nvPr/>
          </p:nvSpPr>
          <p:spPr>
            <a:xfrm>
              <a:off x="203028" y="822325"/>
              <a:ext cx="1433050" cy="95885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7000"/>
                </a:lnSpc>
              </a:pPr>
              <a:r>
                <a:rPr lang="zh-CN" altLang="en-US" sz="4400" b="1" i="0">
                  <a:solidFill>
                    <a:srgbClr val="0033CC">
                      <a:alpha val="100000"/>
                    </a:srgbClr>
                  </a:solidFill>
                  <a:latin typeface="Cambria" panose="02040503050406030204"/>
                  <a:ea typeface="Cambria" panose="02040503050406030204"/>
                </a:rPr>
                <a:t>U</a:t>
              </a:r>
              <a:r>
                <a:rPr lang="zh-CN" altLang="en-US" sz="5850" b="1" i="0" baseline="-25000">
                  <a:solidFill>
                    <a:srgbClr val="0033CC">
                      <a:alpha val="100000"/>
                    </a:srgbClr>
                  </a:solidFill>
                  <a:latin typeface="Cambria" panose="02040503050406030204"/>
                  <a:ea typeface="Cambria" panose="02040503050406030204"/>
                </a:rPr>
                <a:t>2</a:t>
              </a:r>
            </a:p>
          </p:txBody>
        </p:sp>
        <p:sp>
          <p:nvSpPr>
            <p:cNvPr id="19" name="形状15"/>
            <p:cNvSpPr txBox="1"/>
            <p:nvPr/>
          </p:nvSpPr>
          <p:spPr>
            <a:xfrm>
              <a:off x="0" y="913130"/>
              <a:ext cx="897312" cy="60325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60325">
              <a:solidFill>
                <a:srgbClr val="0033CC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sp>
        <p:nvSpPr>
          <p:cNvPr id="20" name="文本4"/>
          <p:cNvSpPr txBox="1"/>
          <p:nvPr/>
        </p:nvSpPr>
        <p:spPr>
          <a:xfrm>
            <a:off x="5163503" y="5308283"/>
            <a:ext cx="1433512" cy="112564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6400"/>
              </a:lnSpc>
            </a:pPr>
            <a:r>
              <a:rPr lang="zh-CN" altLang="en-US" sz="5400" b="1" i="0">
                <a:solidFill>
                  <a:srgbClr val="0033CC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＝</a:t>
            </a:r>
          </a:p>
        </p:txBody>
      </p:sp>
      <p:grpSp>
        <p:nvGrpSpPr>
          <p:cNvPr id="21" name="组合5"/>
          <p:cNvGrpSpPr/>
          <p:nvPr/>
        </p:nvGrpSpPr>
        <p:grpSpPr>
          <a:xfrm>
            <a:off x="6003925" y="4951095"/>
            <a:ext cx="1636078" cy="1781175"/>
            <a:chOff x="0" y="0"/>
            <a:chExt cx="1636078" cy="1781175"/>
          </a:xfrm>
        </p:grpSpPr>
        <p:sp>
          <p:nvSpPr>
            <p:cNvPr id="22" name="文本13"/>
            <p:cNvSpPr txBox="1"/>
            <p:nvPr/>
          </p:nvSpPr>
          <p:spPr>
            <a:xfrm>
              <a:off x="203028" y="0"/>
              <a:ext cx="1294650" cy="95885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7000"/>
                </a:lnSpc>
              </a:pPr>
              <a:r>
                <a:rPr lang="zh-CN" altLang="en-US" sz="4400" b="1" i="0">
                  <a:solidFill>
                    <a:srgbClr val="0033CC">
                      <a:alpha val="100000"/>
                    </a:srgbClr>
                  </a:solidFill>
                  <a:latin typeface="Cambria" panose="02040503050406030204"/>
                  <a:ea typeface="Cambria" panose="02040503050406030204"/>
                </a:rPr>
                <a:t>R</a:t>
              </a:r>
              <a:r>
                <a:rPr lang="zh-CN" altLang="en-US" sz="5850" b="1" i="0" baseline="-25000">
                  <a:solidFill>
                    <a:srgbClr val="0033CC">
                      <a:alpha val="100000"/>
                    </a:srgbClr>
                  </a:solidFill>
                  <a:latin typeface="Cambria" panose="02040503050406030204"/>
                  <a:ea typeface="Cambria" panose="02040503050406030204"/>
                </a:rPr>
                <a:t>1</a:t>
              </a:r>
            </a:p>
          </p:txBody>
        </p:sp>
        <p:sp>
          <p:nvSpPr>
            <p:cNvPr id="23" name="文本14"/>
            <p:cNvSpPr txBox="1"/>
            <p:nvPr/>
          </p:nvSpPr>
          <p:spPr>
            <a:xfrm>
              <a:off x="203028" y="822325"/>
              <a:ext cx="1433050" cy="95885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7000"/>
                </a:lnSpc>
              </a:pPr>
              <a:r>
                <a:rPr lang="zh-CN" altLang="en-US" sz="4400" b="1" i="0">
                  <a:solidFill>
                    <a:srgbClr val="0033CC">
                      <a:alpha val="100000"/>
                    </a:srgbClr>
                  </a:solidFill>
                  <a:latin typeface="Cambria" panose="02040503050406030204"/>
                  <a:ea typeface="Cambria" panose="02040503050406030204"/>
                </a:rPr>
                <a:t>R</a:t>
              </a:r>
              <a:r>
                <a:rPr lang="zh-CN" altLang="en-US" sz="5850" b="1" i="0" baseline="-25000">
                  <a:solidFill>
                    <a:srgbClr val="0033CC">
                      <a:alpha val="100000"/>
                    </a:srgbClr>
                  </a:solidFill>
                  <a:latin typeface="Cambria" panose="02040503050406030204"/>
                  <a:ea typeface="Cambria" panose="02040503050406030204"/>
                </a:rPr>
                <a:t>2</a:t>
              </a:r>
            </a:p>
          </p:txBody>
        </p:sp>
        <p:sp>
          <p:nvSpPr>
            <p:cNvPr id="24" name="形状16"/>
            <p:cNvSpPr txBox="1"/>
            <p:nvPr/>
          </p:nvSpPr>
          <p:spPr>
            <a:xfrm>
              <a:off x="0" y="913130"/>
              <a:ext cx="897312" cy="60325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60325">
              <a:solidFill>
                <a:srgbClr val="0033CC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sp>
        <p:nvSpPr>
          <p:cNvPr id="25" name="形状1"/>
          <p:cNvSpPr txBox="1"/>
          <p:nvPr/>
        </p:nvSpPr>
        <p:spPr>
          <a:xfrm>
            <a:off x="3524250" y="4143375"/>
            <a:ext cx="500063" cy="1857375"/>
          </a:xfrm>
          <a:prstGeom prst="leftBrace">
            <a:avLst/>
          </a:prstGeom>
          <a:solidFill>
            <a:srgbClr val="FFFFFF">
              <a:alpha val="0"/>
            </a:srgbClr>
          </a:solidFill>
          <a:ln w="38100">
            <a:solidFill>
              <a:srgbClr val="FF00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26" name="形状2"/>
          <p:cNvSpPr txBox="1"/>
          <p:nvPr/>
        </p:nvSpPr>
        <p:spPr>
          <a:xfrm>
            <a:off x="3295650" y="1714500"/>
            <a:ext cx="1152525" cy="28575"/>
          </a:xfrm>
          <a:prstGeom prst="line">
            <a:avLst/>
          </a:prstGeom>
          <a:solidFill>
            <a:srgbClr val="FFFFFF">
              <a:alpha val="0"/>
            </a:srgbClr>
          </a:solidFill>
          <a:ln w="28575">
            <a:solidFill>
              <a:srgbClr val="0000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27" name="形状3"/>
          <p:cNvSpPr txBox="1"/>
          <p:nvPr/>
        </p:nvSpPr>
        <p:spPr>
          <a:xfrm>
            <a:off x="4448175" y="1571625"/>
            <a:ext cx="28575" cy="287338"/>
          </a:xfrm>
          <a:prstGeom prst="line">
            <a:avLst/>
          </a:prstGeom>
          <a:solidFill>
            <a:srgbClr val="FFFFFF">
              <a:alpha val="0"/>
            </a:srgbClr>
          </a:solidFill>
          <a:ln w="28575">
            <a:solidFill>
              <a:srgbClr val="0000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28" name="形状4"/>
          <p:cNvSpPr txBox="1"/>
          <p:nvPr/>
        </p:nvSpPr>
        <p:spPr>
          <a:xfrm>
            <a:off x="5167313" y="1571625"/>
            <a:ext cx="28575" cy="287338"/>
          </a:xfrm>
          <a:prstGeom prst="line">
            <a:avLst/>
          </a:prstGeom>
          <a:solidFill>
            <a:srgbClr val="FFFFFF">
              <a:alpha val="0"/>
            </a:srgbClr>
          </a:solidFill>
          <a:ln w="28575">
            <a:solidFill>
              <a:srgbClr val="0000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29" name="形状5"/>
          <p:cNvSpPr txBox="1"/>
          <p:nvPr/>
        </p:nvSpPr>
        <p:spPr>
          <a:xfrm>
            <a:off x="6319838" y="1571625"/>
            <a:ext cx="28575" cy="287338"/>
          </a:xfrm>
          <a:prstGeom prst="line">
            <a:avLst/>
          </a:prstGeom>
          <a:solidFill>
            <a:srgbClr val="FFFFFF">
              <a:alpha val="0"/>
            </a:srgbClr>
          </a:solidFill>
          <a:ln w="28575">
            <a:solidFill>
              <a:srgbClr val="0000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30" name="形状6"/>
          <p:cNvSpPr txBox="1"/>
          <p:nvPr/>
        </p:nvSpPr>
        <p:spPr>
          <a:xfrm>
            <a:off x="7040563" y="1571625"/>
            <a:ext cx="28575" cy="287338"/>
          </a:xfrm>
          <a:prstGeom prst="line">
            <a:avLst/>
          </a:prstGeom>
          <a:solidFill>
            <a:srgbClr val="FFFFFF">
              <a:alpha val="0"/>
            </a:srgbClr>
          </a:solidFill>
          <a:ln w="28575">
            <a:solidFill>
              <a:srgbClr val="0000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31" name="形状7"/>
          <p:cNvSpPr txBox="1"/>
          <p:nvPr/>
        </p:nvSpPr>
        <p:spPr>
          <a:xfrm>
            <a:off x="4448175" y="1571625"/>
            <a:ext cx="719138" cy="38100"/>
          </a:xfrm>
          <a:prstGeom prst="line">
            <a:avLst/>
          </a:prstGeom>
          <a:solidFill>
            <a:srgbClr val="FFFFFF">
              <a:alpha val="0"/>
            </a:srgbClr>
          </a:solidFill>
          <a:ln w="38100">
            <a:solidFill>
              <a:srgbClr val="0000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32" name="形状8"/>
          <p:cNvSpPr txBox="1"/>
          <p:nvPr/>
        </p:nvSpPr>
        <p:spPr>
          <a:xfrm>
            <a:off x="4448175" y="1858963"/>
            <a:ext cx="719138" cy="38100"/>
          </a:xfrm>
          <a:prstGeom prst="line">
            <a:avLst/>
          </a:prstGeom>
          <a:solidFill>
            <a:srgbClr val="FFFFFF">
              <a:alpha val="0"/>
            </a:srgbClr>
          </a:solidFill>
          <a:ln w="38100">
            <a:solidFill>
              <a:srgbClr val="0000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33" name="形状9"/>
          <p:cNvSpPr txBox="1"/>
          <p:nvPr/>
        </p:nvSpPr>
        <p:spPr>
          <a:xfrm>
            <a:off x="6319838" y="1571625"/>
            <a:ext cx="719137" cy="38100"/>
          </a:xfrm>
          <a:prstGeom prst="line">
            <a:avLst/>
          </a:prstGeom>
          <a:solidFill>
            <a:srgbClr val="FFFFFF">
              <a:alpha val="0"/>
            </a:srgbClr>
          </a:solidFill>
          <a:ln w="38100">
            <a:solidFill>
              <a:srgbClr val="0000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34" name="形状10"/>
          <p:cNvSpPr txBox="1"/>
          <p:nvPr/>
        </p:nvSpPr>
        <p:spPr>
          <a:xfrm>
            <a:off x="6319838" y="1858963"/>
            <a:ext cx="719137" cy="38100"/>
          </a:xfrm>
          <a:prstGeom prst="line">
            <a:avLst/>
          </a:prstGeom>
          <a:solidFill>
            <a:srgbClr val="FFFFFF">
              <a:alpha val="0"/>
            </a:srgbClr>
          </a:solidFill>
          <a:ln w="38100">
            <a:solidFill>
              <a:srgbClr val="0000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35" name="形状11"/>
          <p:cNvSpPr txBox="1"/>
          <p:nvPr/>
        </p:nvSpPr>
        <p:spPr>
          <a:xfrm>
            <a:off x="5167313" y="1714500"/>
            <a:ext cx="1152525" cy="28575"/>
          </a:xfrm>
          <a:prstGeom prst="line">
            <a:avLst/>
          </a:prstGeom>
          <a:solidFill>
            <a:srgbClr val="FFFFFF">
              <a:alpha val="0"/>
            </a:srgbClr>
          </a:solidFill>
          <a:ln w="28575">
            <a:solidFill>
              <a:srgbClr val="0000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36" name="形状12"/>
          <p:cNvSpPr txBox="1"/>
          <p:nvPr/>
        </p:nvSpPr>
        <p:spPr>
          <a:xfrm>
            <a:off x="7040563" y="1714500"/>
            <a:ext cx="935037" cy="38100"/>
          </a:xfrm>
          <a:prstGeom prst="line">
            <a:avLst/>
          </a:prstGeom>
          <a:solidFill>
            <a:srgbClr val="FFFFFF">
              <a:alpha val="0"/>
            </a:srgbClr>
          </a:solidFill>
          <a:ln w="38100">
            <a:solidFill>
              <a:srgbClr val="0000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37" name="文本5"/>
          <p:cNvSpPr txBox="1"/>
          <p:nvPr/>
        </p:nvSpPr>
        <p:spPr>
          <a:xfrm>
            <a:off x="4163378" y="1798864"/>
            <a:ext cx="1630362" cy="1414963"/>
          </a:xfrm>
          <a:prstGeom prst="rect">
            <a:avLst/>
          </a:prstGeom>
          <a:noFill/>
        </p:spPr>
        <p:txBody>
          <a:bodyPr anchor="ctr"/>
          <a:lstStyle/>
          <a:p>
            <a:pPr marL="0" algn="ctr">
              <a:lnSpc>
                <a:spcPts val="33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Cambria" panose="02040503050406030204"/>
                <a:ea typeface="Cambria" panose="02040503050406030204"/>
              </a:rPr>
              <a:t>U</a:t>
            </a:r>
            <a:r>
              <a:rPr lang="zh-CN" altLang="en-US" sz="1400" b="1" i="0">
                <a:solidFill>
                  <a:srgbClr val="000000">
                    <a:alpha val="100000"/>
                  </a:srgbClr>
                </a:solidFill>
                <a:latin typeface="Cambria" panose="02040503050406030204"/>
                <a:ea typeface="Cambria" panose="02040503050406030204"/>
              </a:rPr>
              <a:t>1</a:t>
            </a:r>
          </a:p>
          <a:p>
            <a:pPr marL="0" algn="ctr">
              <a:lnSpc>
                <a:spcPts val="33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Cambria" panose="02040503050406030204"/>
                <a:ea typeface="Cambria" panose="02040503050406030204"/>
              </a:rPr>
              <a:t>R</a:t>
            </a:r>
            <a:r>
              <a:rPr lang="zh-CN" altLang="en-US" sz="1400" b="1" i="0">
                <a:solidFill>
                  <a:srgbClr val="000000">
                    <a:alpha val="100000"/>
                  </a:srgbClr>
                </a:solidFill>
                <a:latin typeface="Cambria" panose="02040503050406030204"/>
                <a:ea typeface="Cambria" panose="02040503050406030204"/>
              </a:rPr>
              <a:t>1</a:t>
            </a:r>
          </a:p>
          <a:p>
            <a:pPr marL="0" algn="ctr">
              <a:lnSpc>
                <a:spcPts val="28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Cambria" panose="02040503050406030204"/>
                <a:ea typeface="Cambria" panose="02040503050406030204"/>
              </a:rPr>
              <a:t>Ⅰ</a:t>
            </a:r>
            <a:r>
              <a:rPr lang="zh-CN" altLang="en-US" sz="1400" b="1" i="0">
                <a:solidFill>
                  <a:srgbClr val="000000">
                    <a:alpha val="100000"/>
                  </a:srgbClr>
                </a:solidFill>
                <a:latin typeface="Cambria" panose="02040503050406030204"/>
                <a:ea typeface="Cambria" panose="02040503050406030204"/>
              </a:rPr>
              <a:t>1</a:t>
            </a:r>
          </a:p>
        </p:txBody>
      </p:sp>
      <p:sp>
        <p:nvSpPr>
          <p:cNvPr id="38" name="文本6"/>
          <p:cNvSpPr txBox="1"/>
          <p:nvPr/>
        </p:nvSpPr>
        <p:spPr>
          <a:xfrm>
            <a:off x="6092190" y="1806801"/>
            <a:ext cx="1630363" cy="1414963"/>
          </a:xfrm>
          <a:prstGeom prst="rect">
            <a:avLst/>
          </a:prstGeom>
          <a:noFill/>
        </p:spPr>
        <p:txBody>
          <a:bodyPr anchor="ctr"/>
          <a:lstStyle/>
          <a:p>
            <a:pPr marL="0" algn="ctr">
              <a:lnSpc>
                <a:spcPts val="33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Cambria" panose="02040503050406030204"/>
                <a:ea typeface="Cambria" panose="02040503050406030204"/>
              </a:rPr>
              <a:t>U</a:t>
            </a:r>
            <a:r>
              <a:rPr lang="zh-CN" altLang="en-US" sz="1400" b="1" i="0">
                <a:solidFill>
                  <a:srgbClr val="000000">
                    <a:alpha val="100000"/>
                  </a:srgbClr>
                </a:solidFill>
                <a:latin typeface="Cambria" panose="02040503050406030204"/>
                <a:ea typeface="Cambria" panose="02040503050406030204"/>
              </a:rPr>
              <a:t>2</a:t>
            </a:r>
          </a:p>
          <a:p>
            <a:pPr marL="0" algn="ctr">
              <a:lnSpc>
                <a:spcPts val="33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Cambria" panose="02040503050406030204"/>
                <a:ea typeface="Cambria" panose="02040503050406030204"/>
              </a:rPr>
              <a:t>R</a:t>
            </a:r>
            <a:r>
              <a:rPr lang="zh-CN" altLang="en-US" sz="1400" b="1" i="0">
                <a:solidFill>
                  <a:srgbClr val="000000">
                    <a:alpha val="100000"/>
                  </a:srgbClr>
                </a:solidFill>
                <a:latin typeface="Cambria" panose="02040503050406030204"/>
                <a:ea typeface="Cambria" panose="02040503050406030204"/>
              </a:rPr>
              <a:t>2</a:t>
            </a:r>
          </a:p>
          <a:p>
            <a:pPr marL="0" algn="ctr">
              <a:lnSpc>
                <a:spcPts val="28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Cambria" panose="02040503050406030204"/>
                <a:ea typeface="Cambria" panose="02040503050406030204"/>
              </a:rPr>
              <a:t>Ⅰ</a:t>
            </a:r>
            <a:r>
              <a:rPr lang="zh-CN" altLang="en-US" sz="1400" b="1" i="0">
                <a:solidFill>
                  <a:srgbClr val="000000">
                    <a:alpha val="100000"/>
                  </a:srgbClr>
                </a:solidFill>
                <a:latin typeface="Cambria" panose="02040503050406030204"/>
                <a:ea typeface="Cambria" panose="02040503050406030204"/>
              </a:rPr>
              <a:t>2</a:t>
            </a:r>
          </a:p>
        </p:txBody>
      </p:sp>
      <p:sp>
        <p:nvSpPr>
          <p:cNvPr id="61" name="文本10"/>
          <p:cNvSpPr txBox="1"/>
          <p:nvPr/>
        </p:nvSpPr>
        <p:spPr>
          <a:xfrm>
            <a:off x="343535" y="240665"/>
            <a:ext cx="7475220" cy="7435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三　串联在电路中的电阻分压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2"/>
          <p:cNvSpPr txBox="1"/>
          <p:nvPr/>
        </p:nvSpPr>
        <p:spPr>
          <a:xfrm>
            <a:off x="3240996" y="-1334138"/>
            <a:ext cx="6723062" cy="129815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3600" b="0" i="1">
                <a:solidFill>
                  <a:srgbClr val="D81102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实验数据</a:t>
            </a:r>
            <a:r>
              <a:rPr lang="zh-CN" altLang="en-US" sz="3600" b="0" i="1">
                <a:solidFill>
                  <a:srgbClr val="D81102">
                    <a:alpha val="100000"/>
                  </a:srgbClr>
                </a:solidFill>
                <a:latin typeface="Cambria" panose="02040503050406030204"/>
                <a:ea typeface="Cambria" panose="02040503050406030204"/>
              </a:rPr>
              <a:t>1</a:t>
            </a:r>
            <a:r>
              <a:rPr lang="zh-CN" altLang="en-US" sz="3600" b="0" i="1">
                <a:solidFill>
                  <a:srgbClr val="D81102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（电流与电压的关系）</a:t>
            </a:r>
          </a:p>
        </p:txBody>
      </p:sp>
      <p:graphicFrame>
        <p:nvGraphicFramePr>
          <p:cNvPr id="7" name="表格1"/>
          <p:cNvGraphicFramePr>
            <a:graphicFrameLocks noGrp="1"/>
          </p:cNvGraphicFramePr>
          <p:nvPr/>
        </p:nvGraphicFramePr>
        <p:xfrm>
          <a:off x="782641" y="1494053"/>
          <a:ext cx="10779130" cy="23134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45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12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48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8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856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10187">
                <a:tc rowSpan="2">
                  <a:txBody>
                    <a:bodyPr/>
                    <a:lstStyle/>
                    <a:p>
                      <a:pPr marL="0" algn="l"/>
                      <a:endParaRPr/>
                    </a:p>
                    <a:p>
                      <a:pPr marL="0" algn="l">
                        <a:lnSpc>
                          <a:spcPts val="4800"/>
                        </a:lnSpc>
                      </a:pPr>
                      <a:r>
                        <a:rPr lang="zh-CN" altLang="en-US" sz="4000" b="1" i="0">
                          <a:solidFill>
                            <a:srgbClr val="000000">
                              <a:alpha val="100000"/>
                            </a:srgbClr>
                          </a:solidFill>
                          <a:effectLst>
                            <a:outerShdw blurRad="38100" dist="38100" dir="2700000" rotWithShape="0">
                              <a:srgbClr val="C0C0C0">
                                <a:alpha val="100000"/>
                              </a:srgbClr>
                            </a:outerShdw>
                          </a:effectLst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Ｒ</a:t>
                      </a:r>
                      <a:r>
                        <a:rPr lang="zh-CN" altLang="en-US" sz="3200" b="1" i="0">
                          <a:solidFill>
                            <a:srgbClr val="000000">
                              <a:alpha val="100000"/>
                            </a:srgbClr>
                          </a:solidFill>
                          <a:effectLst>
                            <a:outerShdw blurRad="38100" dist="38100" dir="2700000" rotWithShape="0">
                              <a:srgbClr val="C0C0C0">
                                <a:alpha val="100000"/>
                              </a:srgbClr>
                            </a:outerShdw>
                          </a:effectLst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＝</a:t>
                      </a:r>
                      <a:r>
                        <a:rPr lang="zh-CN" altLang="en-US" sz="3200" b="1" i="0">
                          <a:solidFill>
                            <a:srgbClr val="000000">
                              <a:alpha val="100000"/>
                            </a:srgbClr>
                          </a:solidFill>
                          <a:effectLst>
                            <a:outerShdw blurRad="38100" dist="38100" dir="2700000" rotWithShape="0">
                              <a:srgbClr val="C0C0C0">
                                <a:alpha val="100000"/>
                              </a:srgbClr>
                            </a:outerShdw>
                          </a:effectLst>
                          <a:latin typeface="Tahoma" panose="020B0604030504040204"/>
                          <a:ea typeface="Tahoma" panose="020B0604030504040204"/>
                        </a:rPr>
                        <a:t>5Ω</a:t>
                      </a:r>
                    </a:p>
                  </a:txBody>
                  <a:tcPr>
                    <a:lnL w="2857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2857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2857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ts val="4300"/>
                        </a:lnSpc>
                      </a:pPr>
                      <a:r>
                        <a:rPr lang="zh-CN" altLang="en-US" sz="2800" b="1" i="0">
                          <a:solidFill>
                            <a:srgbClr val="000000">
                              <a:alpha val="100000"/>
                            </a:srgbClr>
                          </a:solidFill>
                          <a:effectLst>
                            <a:outerShdw blurRad="38100" dist="38100" dir="2700000" rotWithShape="0">
                              <a:srgbClr val="C0C0C0">
                                <a:alpha val="100000"/>
                              </a:srgbClr>
                            </a:outerShdw>
                          </a:effectLst>
                          <a:latin typeface="Tahoma" panose="020B0604030504040204"/>
                          <a:ea typeface="Tahoma" panose="020B0604030504040204"/>
                        </a:rPr>
                        <a:t>  </a:t>
                      </a:r>
                      <a:r>
                        <a:rPr lang="zh-CN" altLang="en-US" sz="3600" b="1" i="0">
                          <a:solidFill>
                            <a:srgbClr val="000000">
                              <a:alpha val="100000"/>
                            </a:srgbClr>
                          </a:solidFill>
                          <a:effectLst>
                            <a:outerShdw blurRad="38100" dist="38100" dir="2700000" rotWithShape="0">
                              <a:srgbClr val="C0C0C0">
                                <a:alpha val="100000"/>
                              </a:srgbClr>
                            </a:outerShdw>
                          </a:effectLst>
                          <a:latin typeface="Tahoma" panose="020B0604030504040204"/>
                          <a:ea typeface="Tahoma" panose="020B0604030504040204"/>
                        </a:rPr>
                        <a:t>U</a:t>
                      </a:r>
                      <a:r>
                        <a:rPr lang="zh-CN" altLang="en-US" sz="3600" b="1" i="0">
                          <a:solidFill>
                            <a:srgbClr val="000000">
                              <a:alpha val="100000"/>
                            </a:srgbClr>
                          </a:solidFill>
                          <a:effectLst>
                            <a:outerShdw blurRad="38100" dist="38100" dir="2700000" rotWithShape="0">
                              <a:srgbClr val="C0C0C0">
                                <a:alpha val="100000"/>
                              </a:srgbClr>
                            </a:outerShdw>
                          </a:effectLst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（V）</a:t>
                      </a: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2857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ts val="4300"/>
                        </a:lnSpc>
                      </a:pPr>
                      <a:r>
                        <a:rPr lang="zh-CN" altLang="en-US" sz="2800" b="1" i="0">
                          <a:solidFill>
                            <a:srgbClr val="000000">
                              <a:alpha val="100000"/>
                            </a:srgbClr>
                          </a:solidFill>
                          <a:effectLst>
                            <a:outerShdw blurRad="38100" dist="38100" dir="2700000" rotWithShape="0">
                              <a:srgbClr val="C0C0C0">
                                <a:alpha val="100000"/>
                              </a:srgbClr>
                            </a:outerShdw>
                          </a:effectLst>
                          <a:latin typeface="Tahoma" panose="020B0604030504040204"/>
                          <a:ea typeface="Tahoma" panose="020B0604030504040204"/>
                        </a:rPr>
                        <a:t> </a:t>
                      </a:r>
                      <a:r>
                        <a:rPr lang="zh-CN" altLang="en-US" sz="3600" b="1" i="0">
                          <a:solidFill>
                            <a:srgbClr val="000000">
                              <a:alpha val="100000"/>
                            </a:srgbClr>
                          </a:solidFill>
                          <a:effectLst>
                            <a:outerShdw blurRad="38100" dist="38100" dir="2700000" rotWithShape="0">
                              <a:srgbClr val="C0C0C0">
                                <a:alpha val="100000"/>
                              </a:srgbClr>
                            </a:outerShdw>
                          </a:effectLst>
                          <a:latin typeface="Tahoma" panose="020B0604030504040204"/>
                          <a:ea typeface="Tahoma" panose="020B0604030504040204"/>
                        </a:rPr>
                        <a:t>1V</a:t>
                      </a: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2857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ts val="4300"/>
                        </a:lnSpc>
                      </a:pPr>
                      <a:r>
                        <a:rPr lang="zh-CN" altLang="en-US" sz="2800" b="1" i="0">
                          <a:solidFill>
                            <a:srgbClr val="000000">
                              <a:alpha val="100000"/>
                            </a:srgbClr>
                          </a:solidFill>
                          <a:effectLst>
                            <a:outerShdw blurRad="38100" dist="38100" dir="2700000" rotWithShape="0">
                              <a:srgbClr val="C0C0C0">
                                <a:alpha val="100000"/>
                              </a:srgbClr>
                            </a:outerShdw>
                          </a:effectLst>
                          <a:latin typeface="Tahoma" panose="020B0604030504040204"/>
                          <a:ea typeface="Tahoma" panose="020B0604030504040204"/>
                        </a:rPr>
                        <a:t>  </a:t>
                      </a:r>
                      <a:r>
                        <a:rPr lang="zh-CN" altLang="en-US" sz="3600" b="1" i="0">
                          <a:solidFill>
                            <a:srgbClr val="000000">
                              <a:alpha val="100000"/>
                            </a:srgbClr>
                          </a:solidFill>
                          <a:effectLst>
                            <a:outerShdw blurRad="38100" dist="38100" dir="2700000" rotWithShape="0">
                              <a:srgbClr val="C0C0C0">
                                <a:alpha val="100000"/>
                              </a:srgbClr>
                            </a:outerShdw>
                          </a:effectLst>
                          <a:latin typeface="Tahoma" panose="020B0604030504040204"/>
                          <a:ea typeface="Tahoma" panose="020B0604030504040204"/>
                        </a:rPr>
                        <a:t>2V</a:t>
                      </a: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2857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ts val="4300"/>
                        </a:lnSpc>
                      </a:pPr>
                      <a:r>
                        <a:rPr lang="zh-CN" altLang="en-US" sz="2800" b="1" i="0">
                          <a:solidFill>
                            <a:srgbClr val="000000">
                              <a:alpha val="100000"/>
                            </a:srgbClr>
                          </a:solidFill>
                          <a:effectLst>
                            <a:outerShdw blurRad="38100" dist="38100" dir="2700000" rotWithShape="0">
                              <a:srgbClr val="C0C0C0">
                                <a:alpha val="100000"/>
                              </a:srgbClr>
                            </a:outerShdw>
                          </a:effectLst>
                          <a:latin typeface="Tahoma" panose="020B0604030504040204"/>
                          <a:ea typeface="Tahoma" panose="020B0604030504040204"/>
                        </a:rPr>
                        <a:t>  </a:t>
                      </a:r>
                      <a:r>
                        <a:rPr lang="zh-CN" altLang="en-US" sz="3600" b="1" i="0">
                          <a:solidFill>
                            <a:srgbClr val="000000">
                              <a:alpha val="100000"/>
                            </a:srgbClr>
                          </a:solidFill>
                          <a:effectLst>
                            <a:outerShdw blurRad="38100" dist="38100" dir="2700000" rotWithShape="0">
                              <a:srgbClr val="C0C0C0">
                                <a:alpha val="100000"/>
                              </a:srgbClr>
                            </a:outerShdw>
                          </a:effectLst>
                          <a:latin typeface="Tahoma" panose="020B0604030504040204"/>
                          <a:ea typeface="Tahoma" panose="020B0604030504040204"/>
                        </a:rPr>
                        <a:t>3V</a:t>
                      </a: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2857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2857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3312"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2857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2857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ts val="4300"/>
                        </a:lnSpc>
                      </a:pPr>
                      <a:r>
                        <a:rPr lang="zh-CN" altLang="en-US" sz="2800" b="1" i="0">
                          <a:solidFill>
                            <a:srgbClr val="000000">
                              <a:alpha val="100000"/>
                            </a:srgbClr>
                          </a:solidFill>
                          <a:effectLst>
                            <a:outerShdw blurRad="38100" dist="38100" dir="2700000" rotWithShape="0">
                              <a:srgbClr val="C0C0C0">
                                <a:alpha val="100000"/>
                              </a:srgbClr>
                            </a:outerShdw>
                          </a:effectLst>
                          <a:latin typeface="Tahoma" panose="020B0604030504040204"/>
                          <a:ea typeface="Tahoma" panose="020B0604030504040204"/>
                        </a:rPr>
                        <a:t>   </a:t>
                      </a:r>
                      <a:r>
                        <a:rPr lang="zh-CN" altLang="en-US" sz="3600" b="1" i="0">
                          <a:solidFill>
                            <a:srgbClr val="000000">
                              <a:alpha val="100000"/>
                            </a:srgbClr>
                          </a:solidFill>
                          <a:effectLst>
                            <a:outerShdw blurRad="38100" dist="38100" dir="2700000" rotWithShape="0">
                              <a:srgbClr val="C0C0C0">
                                <a:alpha val="100000"/>
                              </a:srgbClr>
                            </a:outerShdw>
                          </a:effectLst>
                          <a:latin typeface="Tahoma" panose="020B0604030504040204"/>
                          <a:ea typeface="Tahoma" panose="020B0604030504040204"/>
                        </a:rPr>
                        <a:t>I</a:t>
                      </a:r>
                      <a:r>
                        <a:rPr lang="zh-CN" altLang="en-US" sz="3600" b="1" i="0">
                          <a:solidFill>
                            <a:srgbClr val="000000">
                              <a:alpha val="100000"/>
                            </a:srgbClr>
                          </a:solidFill>
                          <a:effectLst>
                            <a:outerShdw blurRad="38100" dist="38100" dir="2700000" rotWithShape="0">
                              <a:srgbClr val="C0C0C0">
                                <a:alpha val="100000"/>
                              </a:srgbClr>
                            </a:outerShdw>
                          </a:effectLst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（</a:t>
                      </a:r>
                      <a:r>
                        <a:rPr lang="zh-CN" altLang="en-US" sz="3600" b="1" i="0">
                          <a:solidFill>
                            <a:srgbClr val="000000">
                              <a:alpha val="100000"/>
                            </a:srgbClr>
                          </a:solidFill>
                          <a:effectLst>
                            <a:outerShdw blurRad="38100" dist="38100" dir="2700000" rotWithShape="0">
                              <a:srgbClr val="C0C0C0">
                                <a:alpha val="100000"/>
                              </a:srgbClr>
                            </a:outerShdw>
                          </a:effectLst>
                          <a:latin typeface="Tahoma" panose="020B0604030504040204"/>
                          <a:ea typeface="Tahoma" panose="020B0604030504040204"/>
                        </a:rPr>
                        <a:t>A</a:t>
                      </a:r>
                      <a:r>
                        <a:rPr lang="zh-CN" altLang="en-US" sz="3200" b="1" i="0">
                          <a:solidFill>
                            <a:srgbClr val="000000">
                              <a:alpha val="100000"/>
                            </a:srgbClr>
                          </a:solidFill>
                          <a:effectLst>
                            <a:outerShdw blurRad="38100" dist="38100" dir="2700000" rotWithShape="0">
                              <a:srgbClr val="C0C0C0">
                                <a:alpha val="100000"/>
                              </a:srgbClr>
                            </a:outerShdw>
                          </a:effectLst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）</a:t>
                      </a: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2857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ts val="3300"/>
                        </a:lnSpc>
                      </a:pPr>
                      <a:r>
                        <a:rPr lang="zh-CN" altLang="en-US" sz="2800" b="1" i="0">
                          <a:solidFill>
                            <a:srgbClr val="0026E5">
                              <a:alpha val="100000"/>
                            </a:srgbClr>
                          </a:solidFill>
                          <a:effectLst>
                            <a:outerShdw blurRad="38100" dist="38100" dir="2700000" rotWithShape="0">
                              <a:srgbClr val="C0C0C0">
                                <a:alpha val="100000"/>
                              </a:srgbClr>
                            </a:outerShdw>
                          </a:effectLst>
                          <a:latin typeface="Tahoma" panose="020B0604030504040204"/>
                          <a:ea typeface="Tahoma" panose="020B0604030504040204"/>
                        </a:rPr>
                        <a:t> </a:t>
                      </a: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2857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ts val="3300"/>
                        </a:lnSpc>
                      </a:pPr>
                      <a:r>
                        <a:rPr lang="zh-CN" altLang="en-US" sz="2800" b="1" i="0">
                          <a:solidFill>
                            <a:srgbClr val="0026E5">
                              <a:alpha val="100000"/>
                            </a:srgbClr>
                          </a:solidFill>
                          <a:effectLst>
                            <a:outerShdw blurRad="38100" dist="38100" dir="2700000" rotWithShape="0">
                              <a:srgbClr val="C0C0C0">
                                <a:alpha val="100000"/>
                              </a:srgbClr>
                            </a:outerShdw>
                          </a:effectLst>
                          <a:latin typeface="Tahoma" panose="020B0604030504040204"/>
                          <a:ea typeface="Tahoma" panose="020B0604030504040204"/>
                        </a:rPr>
                        <a:t> </a:t>
                      </a: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2857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/>
                      <a:endParaRPr/>
                    </a:p>
                  </a:txBody>
                  <a:tcPr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2857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2857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文本3"/>
          <p:cNvSpPr txBox="1"/>
          <p:nvPr/>
        </p:nvSpPr>
        <p:spPr>
          <a:xfrm>
            <a:off x="5731828" y="2803208"/>
            <a:ext cx="1343025" cy="89725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800"/>
              </a:lnSpc>
            </a:pPr>
            <a:r>
              <a:rPr lang="zh-CN" altLang="en-US" sz="4000" b="0" i="0">
                <a:solidFill>
                  <a:srgbClr val="FF0000">
                    <a:alpha val="100000"/>
                  </a:srgbClr>
                </a:solidFill>
                <a:latin typeface="Verdana" panose="020B0604030504040204"/>
                <a:ea typeface="Verdana" panose="020B0604030504040204"/>
              </a:rPr>
              <a:t>0.2</a:t>
            </a:r>
          </a:p>
        </p:txBody>
      </p:sp>
      <p:sp>
        <p:nvSpPr>
          <p:cNvPr id="9" name="文本4"/>
          <p:cNvSpPr txBox="1"/>
          <p:nvPr/>
        </p:nvSpPr>
        <p:spPr>
          <a:xfrm>
            <a:off x="7244715" y="2803208"/>
            <a:ext cx="1343025" cy="89725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800"/>
              </a:lnSpc>
            </a:pPr>
            <a:r>
              <a:rPr lang="zh-CN" altLang="en-US" sz="4000" b="0" i="0">
                <a:solidFill>
                  <a:srgbClr val="FF0000">
                    <a:alpha val="100000"/>
                  </a:srgbClr>
                </a:solidFill>
                <a:latin typeface="Verdana" panose="020B0604030504040204"/>
                <a:ea typeface="Verdana" panose="020B0604030504040204"/>
              </a:rPr>
              <a:t>0.4</a:t>
            </a:r>
          </a:p>
        </p:txBody>
      </p:sp>
      <p:sp>
        <p:nvSpPr>
          <p:cNvPr id="10" name="文本5"/>
          <p:cNvSpPr txBox="1"/>
          <p:nvPr/>
        </p:nvSpPr>
        <p:spPr>
          <a:xfrm>
            <a:off x="9604134" y="2834764"/>
            <a:ext cx="1558925" cy="83566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3600" b="0" i="0">
                <a:solidFill>
                  <a:srgbClr val="FF0000">
                    <a:alpha val="100000"/>
                  </a:srgbClr>
                </a:solidFill>
                <a:latin typeface="Verdana" panose="020B0604030504040204"/>
                <a:ea typeface="Verdana" panose="020B0604030504040204"/>
              </a:rPr>
              <a:t>0.6</a:t>
            </a:r>
          </a:p>
        </p:txBody>
      </p:sp>
      <p:sp>
        <p:nvSpPr>
          <p:cNvPr id="11" name="文本6"/>
          <p:cNvSpPr txBox="1"/>
          <p:nvPr/>
        </p:nvSpPr>
        <p:spPr>
          <a:xfrm>
            <a:off x="2136140" y="4146550"/>
            <a:ext cx="4188460" cy="2138045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ct val="1500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R</a:t>
            </a:r>
            <a:r>
              <a:rPr lang="zh-CN" altLang="en-US" sz="4255" b="0" i="0" baseline="-25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P</a:t>
            </a: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如何变化，能增大R两端的电压？</a:t>
            </a:r>
          </a:p>
        </p:txBody>
      </p:sp>
      <p:sp>
        <p:nvSpPr>
          <p:cNvPr id="12" name="形状1"/>
          <p:cNvSpPr txBox="1"/>
          <p:nvPr/>
        </p:nvSpPr>
        <p:spPr>
          <a:xfrm>
            <a:off x="6630810" y="2099100"/>
            <a:ext cx="571500" cy="1588"/>
          </a:xfrm>
          <a:prstGeom prst="straightConnector1">
            <a:avLst/>
          </a:prstGeom>
          <a:solidFill>
            <a:srgbClr val="FFFFFF">
              <a:alpha val="0"/>
            </a:srgbClr>
          </a:solidFill>
          <a:ln w="38100">
            <a:solidFill>
              <a:srgbClr val="FF0000">
                <a:alpha val="100000"/>
              </a:srgbClr>
            </a:solidFill>
            <a:prstDash val="solid"/>
            <a:tailEnd type="arrow" w="med" len="me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13" name="文本7"/>
          <p:cNvSpPr txBox="1"/>
          <p:nvPr/>
        </p:nvSpPr>
        <p:spPr>
          <a:xfrm>
            <a:off x="1603305" y="859374"/>
            <a:ext cx="9600057" cy="67949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 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实验数据1（电流与电压的关系探究中滑动变阻器的作用）</a:t>
            </a:r>
          </a:p>
        </p:txBody>
      </p:sp>
      <p:pic>
        <p:nvPicPr>
          <p:cNvPr id="14" name="物理线图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5920" y="3210792"/>
            <a:ext cx="4419598" cy="4008472"/>
          </a:xfrm>
          <a:prstGeom prst="rect">
            <a:avLst/>
          </a:prstGeom>
        </p:spPr>
      </p:pic>
      <p:sp>
        <p:nvSpPr>
          <p:cNvPr id="61" name="文本10"/>
          <p:cNvSpPr txBox="1"/>
          <p:nvPr/>
        </p:nvSpPr>
        <p:spPr>
          <a:xfrm>
            <a:off x="329565" y="221615"/>
            <a:ext cx="7475220" cy="7435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三　串联在电路中的电阻分压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2"/>
          <p:cNvSpPr txBox="1"/>
          <p:nvPr/>
        </p:nvSpPr>
        <p:spPr>
          <a:xfrm>
            <a:off x="1782394" y="846858"/>
            <a:ext cx="6420641" cy="83565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实验数据2（电流与电阻的关系）</a:t>
            </a:r>
          </a:p>
        </p:txBody>
      </p:sp>
      <p:graphicFrame>
        <p:nvGraphicFramePr>
          <p:cNvPr id="7" name="表格1"/>
          <p:cNvGraphicFramePr>
            <a:graphicFrameLocks noGrp="1"/>
          </p:cNvGraphicFramePr>
          <p:nvPr/>
        </p:nvGraphicFramePr>
        <p:xfrm>
          <a:off x="565090" y="1682048"/>
          <a:ext cx="7638260" cy="2630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6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57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42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32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73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95400">
                <a:tc rowSpan="2">
                  <a:txBody>
                    <a:bodyPr/>
                    <a:lstStyle/>
                    <a:p>
                      <a:pPr marL="0" algn="l"/>
                      <a:endParaRPr/>
                    </a:p>
                    <a:p>
                      <a:pPr marL="0" algn="l">
                        <a:lnSpc>
                          <a:spcPts val="2800"/>
                        </a:lnSpc>
                      </a:pPr>
                      <a:r>
                        <a:rPr lang="zh-CN" altLang="en-US" sz="2400" b="1" i="1">
                          <a:solidFill>
                            <a:srgbClr val="000000">
                              <a:alpha val="100000"/>
                            </a:srgbClr>
                          </a:solidFill>
                          <a:effectLst>
                            <a:outerShdw blurRad="38100" dist="38100" dir="2700000" rotWithShape="0">
                              <a:srgbClr val="000000">
                                <a:alpha val="100000"/>
                              </a:srgbClr>
                            </a:outerShdw>
                          </a:effectLst>
                          <a:latin typeface="Tahoma" panose="020B0604030504040204"/>
                          <a:ea typeface="Tahoma" panose="020B0604030504040204"/>
                        </a:rPr>
                        <a:t>U=</a:t>
                      </a:r>
                      <a:r>
                        <a:rPr lang="zh-CN" altLang="en-US" sz="2400" b="1" i="0">
                          <a:solidFill>
                            <a:srgbClr val="000000">
                              <a:alpha val="100000"/>
                            </a:srgbClr>
                          </a:solidFill>
                          <a:effectLst>
                            <a:outerShdw blurRad="38100" dist="38100" dir="2700000" rotWithShape="0">
                              <a:srgbClr val="000000">
                                <a:alpha val="100000"/>
                              </a:srgbClr>
                            </a:outerShdw>
                          </a:effectLst>
                          <a:latin typeface="Tahoma" panose="020B0604030504040204"/>
                          <a:ea typeface="Tahoma" panose="020B0604030504040204"/>
                        </a:rPr>
                        <a:t>2V</a:t>
                      </a:r>
                    </a:p>
                  </a:txBody>
                  <a:tcPr>
                    <a:lnL w="2857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2857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2857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ts val="3800"/>
                        </a:lnSpc>
                      </a:pPr>
                      <a:r>
                        <a:rPr lang="zh-CN" altLang="en-US" sz="3200" b="1" i="1">
                          <a:solidFill>
                            <a:srgbClr val="000000">
                              <a:alpha val="100000"/>
                            </a:srgbClr>
                          </a:solidFill>
                          <a:effectLst>
                            <a:outerShdw blurRad="38100" dist="38100" dir="2700000" rotWithShape="0">
                              <a:srgbClr val="000000">
                                <a:alpha val="100000"/>
                              </a:srgbClr>
                            </a:outerShdw>
                          </a:effectLst>
                          <a:latin typeface="Tahoma" panose="020B0604030504040204"/>
                          <a:ea typeface="Tahoma" panose="020B0604030504040204"/>
                        </a:rPr>
                        <a:t>R</a:t>
                      </a:r>
                      <a:r>
                        <a:rPr lang="zh-CN" altLang="en-US" sz="3200" b="1" i="0">
                          <a:solidFill>
                            <a:srgbClr val="000000">
                              <a:alpha val="100000"/>
                            </a:srgbClr>
                          </a:solidFill>
                          <a:effectLst>
                            <a:outerShdw blurRad="38100" dist="38100" dir="2700000" rotWithShape="0">
                              <a:srgbClr val="000000">
                                <a:alpha val="100000"/>
                              </a:srgbClr>
                            </a:outerShdw>
                          </a:effectLst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（</a:t>
                      </a:r>
                      <a:r>
                        <a:rPr lang="zh-CN" altLang="en-US" sz="3200" b="1" i="0">
                          <a:solidFill>
                            <a:srgbClr val="000000">
                              <a:alpha val="100000"/>
                            </a:srgbClr>
                          </a:solidFill>
                          <a:effectLst>
                            <a:outerShdw blurRad="38100" dist="38100" dir="2700000" rotWithShape="0">
                              <a:srgbClr val="000000">
                                <a:alpha val="100000"/>
                              </a:srgbClr>
                            </a:outerShdw>
                          </a:effectLst>
                          <a:latin typeface="Symbol" panose="05050102010706020507"/>
                          <a:ea typeface="Symbol" panose="05050102010706020507"/>
                        </a:rPr>
                        <a:t></a:t>
                      </a:r>
                      <a:r>
                        <a:rPr lang="zh-CN" altLang="en-US" sz="3200" b="1" i="0">
                          <a:solidFill>
                            <a:srgbClr val="000000">
                              <a:alpha val="100000"/>
                            </a:srgbClr>
                          </a:solidFill>
                          <a:effectLst>
                            <a:outerShdw blurRad="38100" dist="38100" dir="2700000" rotWithShape="0">
                              <a:srgbClr val="000000">
                                <a:alpha val="100000"/>
                              </a:srgbClr>
                            </a:outerShdw>
                          </a:effectLst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）</a:t>
                      </a: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2857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3800"/>
                        </a:lnSpc>
                      </a:pPr>
                      <a:r>
                        <a:rPr lang="zh-CN" altLang="en-US" sz="3200" b="1" i="0">
                          <a:solidFill>
                            <a:srgbClr val="000000">
                              <a:alpha val="100000"/>
                            </a:srgbClr>
                          </a:solidFill>
                          <a:effectLst>
                            <a:outerShdw blurRad="38100" dist="38100" dir="2700000" rotWithShape="0">
                              <a:srgbClr val="000000">
                                <a:alpha val="100000"/>
                              </a:srgbClr>
                            </a:outerShdw>
                          </a:effectLst>
                          <a:latin typeface="Tahoma" panose="020B0604030504040204"/>
                          <a:ea typeface="Tahoma" panose="020B0604030504040204"/>
                        </a:rPr>
                        <a:t>  2</a:t>
                      </a: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2857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3800"/>
                        </a:lnSpc>
                      </a:pPr>
                      <a:r>
                        <a:rPr lang="zh-CN" altLang="en-US" sz="3200" b="1" i="0">
                          <a:solidFill>
                            <a:srgbClr val="000000">
                              <a:alpha val="100000"/>
                            </a:srgbClr>
                          </a:solidFill>
                          <a:effectLst>
                            <a:outerShdw blurRad="38100" dist="38100" dir="2700000" rotWithShape="0">
                              <a:srgbClr val="000000">
                                <a:alpha val="100000"/>
                              </a:srgbClr>
                            </a:outerShdw>
                          </a:effectLst>
                          <a:latin typeface="Tahoma" panose="020B0604030504040204"/>
                          <a:ea typeface="Tahoma" panose="020B0604030504040204"/>
                        </a:rPr>
                        <a:t>4</a:t>
                      </a: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2857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3800"/>
                        </a:lnSpc>
                      </a:pPr>
                      <a:r>
                        <a:rPr lang="zh-CN" altLang="en-US" sz="3200" b="1" i="0">
                          <a:solidFill>
                            <a:srgbClr val="000000">
                              <a:alpha val="100000"/>
                            </a:srgbClr>
                          </a:solidFill>
                          <a:effectLst>
                            <a:outerShdw blurRad="38100" dist="38100" dir="2700000" rotWithShape="0">
                              <a:srgbClr val="000000">
                                <a:alpha val="100000"/>
                              </a:srgbClr>
                            </a:outerShdw>
                          </a:effectLst>
                          <a:latin typeface="Tahoma" panose="020B0604030504040204"/>
                          <a:ea typeface="Tahoma" panose="020B0604030504040204"/>
                        </a:rPr>
                        <a:t>5</a:t>
                      </a: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2857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2857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46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2857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2857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ts val="4300"/>
                        </a:lnSpc>
                      </a:pPr>
                      <a:r>
                        <a:rPr lang="zh-CN" altLang="en-US" sz="3600" b="1" i="1">
                          <a:solidFill>
                            <a:srgbClr val="000000">
                              <a:alpha val="100000"/>
                            </a:srgbClr>
                          </a:solidFill>
                          <a:effectLst>
                            <a:outerShdw blurRad="38100" dist="38100" dir="2700000" rotWithShape="0">
                              <a:srgbClr val="000000">
                                <a:alpha val="100000"/>
                              </a:srgbClr>
                            </a:outerShdw>
                          </a:effectLst>
                          <a:latin typeface="Tahoma" panose="020B0604030504040204"/>
                          <a:ea typeface="Tahoma" panose="020B0604030504040204"/>
                        </a:rPr>
                        <a:t>I</a:t>
                      </a:r>
                      <a:r>
                        <a:rPr lang="zh-CN" altLang="en-US" sz="3600" b="1" i="0">
                          <a:solidFill>
                            <a:srgbClr val="000000">
                              <a:alpha val="100000"/>
                            </a:srgbClr>
                          </a:solidFill>
                          <a:effectLst>
                            <a:outerShdw blurRad="38100" dist="38100" dir="2700000" rotWithShape="0">
                              <a:srgbClr val="000000">
                                <a:alpha val="100000"/>
                              </a:srgbClr>
                            </a:outerShdw>
                          </a:effectLst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（</a:t>
                      </a:r>
                      <a:r>
                        <a:rPr lang="zh-CN" altLang="en-US" sz="3600" b="1" i="0">
                          <a:solidFill>
                            <a:srgbClr val="000000">
                              <a:alpha val="100000"/>
                            </a:srgbClr>
                          </a:solidFill>
                          <a:effectLst>
                            <a:outerShdw blurRad="38100" dist="38100" dir="2700000" rotWithShape="0">
                              <a:srgbClr val="000000">
                                <a:alpha val="100000"/>
                              </a:srgbClr>
                            </a:outerShdw>
                          </a:effectLst>
                          <a:latin typeface="Tahoma" panose="020B0604030504040204"/>
                          <a:ea typeface="Tahoma" panose="020B0604030504040204"/>
                        </a:rPr>
                        <a:t>A</a:t>
                      </a:r>
                      <a:r>
                        <a:rPr lang="zh-CN" altLang="en-US" sz="3600" b="1" i="0">
                          <a:solidFill>
                            <a:srgbClr val="000000">
                              <a:alpha val="100000"/>
                            </a:srgbClr>
                          </a:solidFill>
                          <a:effectLst>
                            <a:outerShdw blurRad="38100" dist="38100" dir="2700000" rotWithShape="0">
                              <a:srgbClr val="000000">
                                <a:alpha val="100000"/>
                              </a:srgbClr>
                            </a:outerShdw>
                          </a:effectLst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）</a:t>
                      </a: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2857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/>
                      <a:endParaRPr/>
                    </a:p>
                  </a:txBody>
                  <a:tcPr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2857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/>
                      <a:endParaRPr/>
                    </a:p>
                  </a:txBody>
                  <a:tcPr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2857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/>
                      <a:endParaRPr/>
                    </a:p>
                  </a:txBody>
                  <a:tcPr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2857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2857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文本3"/>
          <p:cNvSpPr txBox="1"/>
          <p:nvPr/>
        </p:nvSpPr>
        <p:spPr>
          <a:xfrm>
            <a:off x="4338523" y="3178140"/>
            <a:ext cx="1054100" cy="89725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800"/>
              </a:lnSpc>
            </a:pPr>
            <a:r>
              <a:rPr lang="zh-CN" altLang="en-US" sz="4000" b="0" i="0">
                <a:solidFill>
                  <a:srgbClr val="FF0000">
                    <a:alpha val="100000"/>
                  </a:srgbClr>
                </a:solidFill>
                <a:latin typeface="Verdana" panose="020B0604030504040204"/>
                <a:ea typeface="Verdana" panose="020B0604030504040204"/>
              </a:rPr>
              <a:t>1</a:t>
            </a:r>
          </a:p>
        </p:txBody>
      </p:sp>
      <p:sp>
        <p:nvSpPr>
          <p:cNvPr id="9" name="文本4"/>
          <p:cNvSpPr txBox="1"/>
          <p:nvPr/>
        </p:nvSpPr>
        <p:spPr>
          <a:xfrm>
            <a:off x="5497411" y="3208496"/>
            <a:ext cx="1198562" cy="83566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3600" b="0" i="0">
                <a:solidFill>
                  <a:srgbClr val="FF0000">
                    <a:alpha val="100000"/>
                  </a:srgbClr>
                </a:solidFill>
                <a:latin typeface="Verdana" panose="020B0604030504040204"/>
                <a:ea typeface="Verdana" panose="020B0604030504040204"/>
              </a:rPr>
              <a:t>0.5</a:t>
            </a:r>
          </a:p>
        </p:txBody>
      </p:sp>
      <p:sp>
        <p:nvSpPr>
          <p:cNvPr id="10" name="文本5"/>
          <p:cNvSpPr txBox="1"/>
          <p:nvPr/>
        </p:nvSpPr>
        <p:spPr>
          <a:xfrm>
            <a:off x="7004742" y="3330788"/>
            <a:ext cx="1198562" cy="83566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3600" b="0" i="0">
                <a:solidFill>
                  <a:srgbClr val="FF0000">
                    <a:alpha val="100000"/>
                  </a:srgbClr>
                </a:solidFill>
                <a:latin typeface="Verdana" panose="020B0604030504040204"/>
                <a:ea typeface="Verdana" panose="020B0604030504040204"/>
              </a:rPr>
              <a:t>0.4</a:t>
            </a:r>
          </a:p>
        </p:txBody>
      </p:sp>
      <p:sp>
        <p:nvSpPr>
          <p:cNvPr id="11" name="文本6"/>
          <p:cNvSpPr txBox="1"/>
          <p:nvPr/>
        </p:nvSpPr>
        <p:spPr>
          <a:xfrm>
            <a:off x="207426" y="4166006"/>
            <a:ext cx="11777662" cy="208601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7400"/>
              </a:lnSpc>
            </a:pPr>
            <a:r>
              <a:rPr lang="zh-CN" altLang="en-US" sz="3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当电阻阻值变大时，电阻两端的电压会______，而我们要保证电阻两端电压还是2V不变，如何移动滑动变阻器？</a:t>
            </a:r>
          </a:p>
        </p:txBody>
      </p:sp>
      <p:sp>
        <p:nvSpPr>
          <p:cNvPr id="12" name="形状1"/>
          <p:cNvSpPr txBox="1"/>
          <p:nvPr/>
        </p:nvSpPr>
        <p:spPr>
          <a:xfrm>
            <a:off x="4981194" y="2407463"/>
            <a:ext cx="571500" cy="1588"/>
          </a:xfrm>
          <a:prstGeom prst="straightConnector1">
            <a:avLst/>
          </a:prstGeom>
          <a:solidFill>
            <a:srgbClr val="FFFFFF">
              <a:alpha val="0"/>
            </a:srgbClr>
          </a:solidFill>
          <a:ln w="38100">
            <a:solidFill>
              <a:srgbClr val="FF0000">
                <a:alpha val="100000"/>
              </a:srgbClr>
            </a:solidFill>
            <a:prstDash val="solid"/>
            <a:tailEnd type="arrow" w="med" len="me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13" name="文本7"/>
          <p:cNvSpPr txBox="1"/>
          <p:nvPr/>
        </p:nvSpPr>
        <p:spPr>
          <a:xfrm>
            <a:off x="8202920" y="4311320"/>
            <a:ext cx="1333500" cy="83566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3600" b="1" i="0">
                <a:solidFill>
                  <a:srgbClr val="FF0000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变大</a:t>
            </a:r>
          </a:p>
        </p:txBody>
      </p:sp>
      <p:pic>
        <p:nvPicPr>
          <p:cNvPr id="15" name="物理线图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3326" y="720842"/>
            <a:ext cx="4449770" cy="4035838"/>
          </a:xfrm>
          <a:prstGeom prst="rect">
            <a:avLst/>
          </a:prstGeom>
        </p:spPr>
      </p:pic>
      <p:sp>
        <p:nvSpPr>
          <p:cNvPr id="61" name="文本10"/>
          <p:cNvSpPr txBox="1"/>
          <p:nvPr/>
        </p:nvSpPr>
        <p:spPr>
          <a:xfrm>
            <a:off x="329565" y="221615"/>
            <a:ext cx="7475220" cy="7435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三　串联在电路中的电阻分压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-635" y="99060"/>
            <a:ext cx="12192635" cy="727710"/>
            <a:chOff x="0" y="0"/>
            <a:chExt cx="12192635" cy="727710"/>
          </a:xfrm>
        </p:grpSpPr>
        <p:sp>
          <p:nvSpPr>
            <p:cNvPr id="3" name="形状4"/>
            <p:cNvSpPr txBox="1"/>
            <p:nvPr/>
          </p:nvSpPr>
          <p:spPr>
            <a:xfrm rot="10800000" flipH="1">
              <a:off x="0" y="651510"/>
              <a:ext cx="12192635" cy="7620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5"/>
            <p:cNvSpPr txBox="1"/>
            <p:nvPr/>
          </p:nvSpPr>
          <p:spPr>
            <a:xfrm>
              <a:off x="10628630" y="350520"/>
              <a:ext cx="299587" cy="300880"/>
            </a:xfrm>
            <a:prstGeom prst="ellipse">
              <a:avLst/>
            </a:prstGeom>
            <a:solidFill>
              <a:srgbClr val="C6D4EF">
                <a:alpha val="6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6"/>
            <p:cNvSpPr txBox="1"/>
            <p:nvPr/>
          </p:nvSpPr>
          <p:spPr>
            <a:xfrm>
              <a:off x="10985931" y="350520"/>
              <a:ext cx="299587" cy="300880"/>
            </a:xfrm>
            <a:prstGeom prst="ellipse">
              <a:avLst/>
            </a:prstGeom>
            <a:solidFill>
              <a:srgbClr val="DAE3F5">
                <a:alpha val="4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7"/>
            <p:cNvSpPr txBox="1"/>
            <p:nvPr/>
          </p:nvSpPr>
          <p:spPr>
            <a:xfrm>
              <a:off x="11343232" y="350520"/>
              <a:ext cx="299587" cy="300880"/>
            </a:xfrm>
            <a:prstGeom prst="ellipse">
              <a:avLst/>
            </a:prstGeom>
            <a:solidFill>
              <a:srgbClr val="91ACE0">
                <a:alpha val="3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" name="形状8"/>
            <p:cNvSpPr txBox="1"/>
            <p:nvPr/>
          </p:nvSpPr>
          <p:spPr>
            <a:xfrm>
              <a:off x="11700533" y="350520"/>
              <a:ext cx="299587" cy="300880"/>
            </a:xfrm>
            <a:prstGeom prst="ellipse">
              <a:avLst/>
            </a:prstGeom>
            <a:solidFill>
              <a:srgbClr val="B6C7EA">
                <a:alpha val="1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8" name="形状9"/>
            <p:cNvSpPr txBox="1"/>
            <p:nvPr/>
          </p:nvSpPr>
          <p:spPr>
            <a:xfrm>
              <a:off x="91440" y="0"/>
              <a:ext cx="733425" cy="717550"/>
            </a:xfrm>
            <a:custGeom>
              <a:avLst/>
              <a:gdLst/>
              <a:ahLst/>
              <a:cxnLst/>
              <a:rect l="l" t="t" r="r" b="b"/>
              <a:pathLst>
                <a:path w="1155" h="1130">
                  <a:moveTo>
                    <a:pt x="0" y="0"/>
                  </a:moveTo>
                  <a:lnTo>
                    <a:pt x="1155" y="0"/>
                  </a:lnTo>
                  <a:lnTo>
                    <a:pt x="1155" y="386"/>
                  </a:lnTo>
                  <a:lnTo>
                    <a:pt x="438" y="386"/>
                  </a:lnTo>
                  <a:lnTo>
                    <a:pt x="438" y="1130"/>
                  </a:lnTo>
                  <a:lnTo>
                    <a:pt x="0" y="1130"/>
                  </a:lnTo>
                  <a:lnTo>
                    <a:pt x="0" y="0"/>
                  </a:lnTo>
                </a:path>
              </a:pathLst>
            </a:custGeom>
            <a:solidFill>
              <a:srgbClr val="D0DBF2">
                <a:alpha val="65882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9" name="形状10"/>
            <p:cNvSpPr txBox="1"/>
            <p:nvPr/>
          </p:nvSpPr>
          <p:spPr>
            <a:xfrm>
              <a:off x="177800" y="81915"/>
              <a:ext cx="580390" cy="564515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0" name="形状11"/>
            <p:cNvSpPr txBox="1"/>
            <p:nvPr/>
          </p:nvSpPr>
          <p:spPr>
            <a:xfrm>
              <a:off x="370205" y="251460"/>
              <a:ext cx="523240" cy="47625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sp>
        <p:nvSpPr>
          <p:cNvPr id="101" name="文本10"/>
          <p:cNvSpPr txBox="1"/>
          <p:nvPr/>
        </p:nvSpPr>
        <p:spPr>
          <a:xfrm>
            <a:off x="329565" y="221615"/>
            <a:ext cx="7475220" cy="7435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四　等效电路</a:t>
            </a:r>
          </a:p>
        </p:txBody>
      </p:sp>
      <p:pic>
        <p:nvPicPr>
          <p:cNvPr id="102" name="图片 101"/>
          <p:cNvPicPr/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24000" contrast="48000"/>
          </a:blip>
          <a:stretch>
            <a:fillRect/>
          </a:stretch>
        </p:blipFill>
        <p:spPr>
          <a:xfrm>
            <a:off x="1276350" y="640715"/>
            <a:ext cx="9683115" cy="2126615"/>
          </a:xfrm>
          <a:prstGeom prst="rect">
            <a:avLst/>
          </a:prstGeom>
        </p:spPr>
      </p:pic>
      <p:sp>
        <p:nvSpPr>
          <p:cNvPr id="103" name="文本框 102"/>
          <p:cNvSpPr txBox="1"/>
          <p:nvPr/>
        </p:nvSpPr>
        <p:spPr>
          <a:xfrm>
            <a:off x="948055" y="2767330"/>
            <a:ext cx="10359390" cy="3538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要想得到一个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20Ω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的电阻，需要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5Ω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的电阻串联个数是（ 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      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） </a:t>
            </a:r>
          </a:p>
          <a:p>
            <a:pPr algn="l"/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　　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A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．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5         B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．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4 </a:t>
            </a:r>
          </a:p>
          <a:p>
            <a:pPr algn="l"/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　　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C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．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3         D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．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15 </a:t>
            </a:r>
          </a:p>
          <a:p>
            <a:pPr algn="l"/>
            <a:endParaRPr lang="en-US" altLang="zh-CN" sz="28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一个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10Ω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的电阻和一个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10Ω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的电阻串联 ，等效电阻是（ 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      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） </a:t>
            </a:r>
          </a:p>
          <a:p>
            <a:pPr algn="l"/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　　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A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．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5Ω      B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．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10Ω </a:t>
            </a:r>
          </a:p>
          <a:p>
            <a:pPr algn="l"/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　　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C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．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15Ω    D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．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20Ω </a:t>
            </a:r>
          </a:p>
          <a:p>
            <a:pPr algn="l"/>
            <a:endParaRPr lang="en-US" altLang="zh-CN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" name="矩形 103"/>
          <p:cNvSpPr/>
          <p:nvPr/>
        </p:nvSpPr>
        <p:spPr>
          <a:xfrm>
            <a:off x="9769475" y="2586990"/>
            <a:ext cx="735330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US" altLang="zh-CN" sz="7200" b="1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</a:rPr>
              <a:t>B</a:t>
            </a:r>
          </a:p>
        </p:txBody>
      </p:sp>
      <p:sp>
        <p:nvSpPr>
          <p:cNvPr id="105" name="矩形 104"/>
          <p:cNvSpPr/>
          <p:nvPr/>
        </p:nvSpPr>
        <p:spPr>
          <a:xfrm>
            <a:off x="9657398" y="4334510"/>
            <a:ext cx="838835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US" altLang="zh-CN" sz="7200" b="1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</a:rPr>
              <a:t>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  <p:bldP spid="104" grpId="0"/>
      <p:bldP spid="10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-635" y="99060"/>
            <a:ext cx="12192635" cy="727710"/>
            <a:chOff x="0" y="0"/>
            <a:chExt cx="12192635" cy="727710"/>
          </a:xfrm>
        </p:grpSpPr>
        <p:sp>
          <p:nvSpPr>
            <p:cNvPr id="3" name="形状4"/>
            <p:cNvSpPr txBox="1"/>
            <p:nvPr/>
          </p:nvSpPr>
          <p:spPr>
            <a:xfrm rot="10800000" flipH="1">
              <a:off x="0" y="651510"/>
              <a:ext cx="12192635" cy="7620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5"/>
            <p:cNvSpPr txBox="1"/>
            <p:nvPr/>
          </p:nvSpPr>
          <p:spPr>
            <a:xfrm>
              <a:off x="10628630" y="350520"/>
              <a:ext cx="299587" cy="300880"/>
            </a:xfrm>
            <a:prstGeom prst="ellipse">
              <a:avLst/>
            </a:prstGeom>
            <a:solidFill>
              <a:srgbClr val="C6D4EF">
                <a:alpha val="6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6"/>
            <p:cNvSpPr txBox="1"/>
            <p:nvPr/>
          </p:nvSpPr>
          <p:spPr>
            <a:xfrm>
              <a:off x="10985931" y="350520"/>
              <a:ext cx="299587" cy="300880"/>
            </a:xfrm>
            <a:prstGeom prst="ellipse">
              <a:avLst/>
            </a:prstGeom>
            <a:solidFill>
              <a:srgbClr val="DAE3F5">
                <a:alpha val="4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7"/>
            <p:cNvSpPr txBox="1"/>
            <p:nvPr/>
          </p:nvSpPr>
          <p:spPr>
            <a:xfrm>
              <a:off x="11343232" y="350520"/>
              <a:ext cx="299587" cy="300880"/>
            </a:xfrm>
            <a:prstGeom prst="ellipse">
              <a:avLst/>
            </a:prstGeom>
            <a:solidFill>
              <a:srgbClr val="91ACE0">
                <a:alpha val="3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" name="形状8"/>
            <p:cNvSpPr txBox="1"/>
            <p:nvPr/>
          </p:nvSpPr>
          <p:spPr>
            <a:xfrm>
              <a:off x="11700533" y="350520"/>
              <a:ext cx="299587" cy="300880"/>
            </a:xfrm>
            <a:prstGeom prst="ellipse">
              <a:avLst/>
            </a:prstGeom>
            <a:solidFill>
              <a:srgbClr val="B6C7EA">
                <a:alpha val="1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8" name="形状9"/>
            <p:cNvSpPr txBox="1"/>
            <p:nvPr/>
          </p:nvSpPr>
          <p:spPr>
            <a:xfrm>
              <a:off x="91440" y="0"/>
              <a:ext cx="733425" cy="717550"/>
            </a:xfrm>
            <a:custGeom>
              <a:avLst/>
              <a:gdLst/>
              <a:ahLst/>
              <a:cxnLst/>
              <a:rect l="l" t="t" r="r" b="b"/>
              <a:pathLst>
                <a:path w="1155" h="1130">
                  <a:moveTo>
                    <a:pt x="0" y="0"/>
                  </a:moveTo>
                  <a:lnTo>
                    <a:pt x="1155" y="0"/>
                  </a:lnTo>
                  <a:lnTo>
                    <a:pt x="1155" y="386"/>
                  </a:lnTo>
                  <a:lnTo>
                    <a:pt x="438" y="386"/>
                  </a:lnTo>
                  <a:lnTo>
                    <a:pt x="438" y="1130"/>
                  </a:lnTo>
                  <a:lnTo>
                    <a:pt x="0" y="1130"/>
                  </a:lnTo>
                  <a:lnTo>
                    <a:pt x="0" y="0"/>
                  </a:lnTo>
                </a:path>
              </a:pathLst>
            </a:custGeom>
            <a:solidFill>
              <a:srgbClr val="D0DBF2">
                <a:alpha val="65882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9" name="形状10"/>
            <p:cNvSpPr txBox="1"/>
            <p:nvPr/>
          </p:nvSpPr>
          <p:spPr>
            <a:xfrm>
              <a:off x="177800" y="81915"/>
              <a:ext cx="580390" cy="564515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0" name="形状11"/>
            <p:cNvSpPr txBox="1"/>
            <p:nvPr/>
          </p:nvSpPr>
          <p:spPr>
            <a:xfrm>
              <a:off x="370205" y="251460"/>
              <a:ext cx="523240" cy="47625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sp>
        <p:nvSpPr>
          <p:cNvPr id="101" name="文本10"/>
          <p:cNvSpPr txBox="1"/>
          <p:nvPr/>
        </p:nvSpPr>
        <p:spPr>
          <a:xfrm>
            <a:off x="329565" y="221615"/>
            <a:ext cx="7475220" cy="7435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四　等效电路</a:t>
            </a:r>
          </a:p>
        </p:txBody>
      </p:sp>
      <p:sp>
        <p:nvSpPr>
          <p:cNvPr id="106" name="文本框 105"/>
          <p:cNvSpPr txBox="1"/>
          <p:nvPr/>
        </p:nvSpPr>
        <p:spPr>
          <a:xfrm>
            <a:off x="1049020" y="1749425"/>
            <a:ext cx="10094595" cy="89408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96D2E2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pPr algn="l"/>
            <a:r>
              <a:rPr lang="zh-CN" altLang="en-US" sz="4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若</a:t>
            </a:r>
            <a:r>
              <a:rPr lang="en-US" altLang="zh-CN" sz="4000" b="1" i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n</a:t>
            </a:r>
            <a:r>
              <a:rPr lang="zh-CN" altLang="en-US" sz="4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个相同的电阻</a:t>
            </a:r>
            <a:r>
              <a:rPr lang="en-US" altLang="zh-CN" sz="4000" b="1" i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R</a:t>
            </a:r>
            <a:r>
              <a:rPr lang="en-US" altLang="zh-CN" sz="4000" b="1" baseline="-2500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0</a:t>
            </a:r>
            <a:r>
              <a:rPr lang="zh-CN" altLang="en-US" sz="4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串联，则总电阻</a:t>
            </a:r>
            <a:r>
              <a:rPr lang="en-US" altLang="zh-CN" sz="4000" b="1" i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R</a:t>
            </a:r>
            <a:r>
              <a:rPr lang="zh-CN" altLang="en-US" sz="4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＝</a:t>
            </a:r>
            <a:r>
              <a:rPr lang="en-US" altLang="zh-CN" sz="4000" b="1" i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nR</a:t>
            </a:r>
            <a:r>
              <a:rPr lang="en-US" altLang="zh-CN" sz="4000" b="1" baseline="-2500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0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1049020" y="3228975"/>
            <a:ext cx="10093960" cy="1231265"/>
            <a:chOff x="1652" y="5085"/>
            <a:chExt cx="15896" cy="1939"/>
          </a:xfrm>
        </p:grpSpPr>
        <p:sp>
          <p:nvSpPr>
            <p:cNvPr id="11" name="文本框 10"/>
            <p:cNvSpPr txBox="1"/>
            <p:nvPr/>
          </p:nvSpPr>
          <p:spPr>
            <a:xfrm>
              <a:off x="1652" y="5616"/>
              <a:ext cx="15896" cy="140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96D2E2"/>
                </a:gs>
              </a:gsLst>
              <a:lin ang="5400000" scaled="0"/>
            </a:gradFill>
          </p:spPr>
          <p:txBody>
            <a:bodyPr>
              <a:noAutofit/>
            </a:bodyPr>
            <a:lstStyle/>
            <a:p>
              <a:pPr algn="l"/>
              <a:r>
                <a:rPr lang="zh-CN" altLang="en-US" sz="40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若</a:t>
              </a:r>
              <a:r>
                <a:rPr lang="en-US" altLang="zh-CN" sz="4000" b="1" i="1">
                  <a:solidFill>
                    <a:srgbClr val="FF0000"/>
                  </a:solidFill>
                  <a:latin typeface="Times New Roman" panose="02020603050405020304"/>
                  <a:ea typeface="Times New Roman" panose="02020603050405020304"/>
                </a:rPr>
                <a:t>n</a:t>
              </a:r>
              <a:r>
                <a:rPr lang="zh-CN" altLang="en-US" sz="40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个相同的电阻</a:t>
              </a:r>
              <a:r>
                <a:rPr lang="en-US" altLang="zh-CN" sz="4000" b="1" i="1">
                  <a:solidFill>
                    <a:srgbClr val="FF0000"/>
                  </a:solidFill>
                  <a:latin typeface="Times New Roman" panose="02020603050405020304"/>
                  <a:ea typeface="Times New Roman" panose="02020603050405020304"/>
                </a:rPr>
                <a:t>R</a:t>
              </a:r>
              <a:r>
                <a:rPr lang="en-US" altLang="zh-CN" sz="4000" b="1" baseline="-25000">
                  <a:solidFill>
                    <a:srgbClr val="FF0000"/>
                  </a:solidFill>
                  <a:latin typeface="Times New Roman" panose="02020603050405020304"/>
                  <a:ea typeface="Times New Roman" panose="02020603050405020304"/>
                </a:rPr>
                <a:t>0</a:t>
              </a:r>
              <a:r>
                <a:rPr lang="zh-CN" altLang="en-US" sz="40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并联，则总电阻</a:t>
              </a:r>
              <a:r>
                <a:rPr lang="en-US" altLang="zh-CN" sz="4000" b="1" i="1">
                  <a:solidFill>
                    <a:srgbClr val="FF0000"/>
                  </a:solidFill>
                  <a:latin typeface="Times New Roman" panose="02020603050405020304"/>
                  <a:ea typeface="Times New Roman" panose="02020603050405020304"/>
                </a:rPr>
                <a:t>R</a:t>
              </a:r>
              <a:r>
                <a:rPr lang="zh-CN" altLang="en-US" sz="40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＝</a:t>
              </a:r>
              <a:endParaRPr lang="en-US" altLang="zh-CN" sz="4000" b="1" baseline="-2500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sym typeface="+mn-ea"/>
              </a:endParaRPr>
            </a:p>
          </p:txBody>
        </p:sp>
        <p:pic>
          <p:nvPicPr>
            <p:cNvPr id="14" name="图片 13"/>
            <p:cNvPicPr/>
            <p:nvPr/>
          </p:nvPicPr>
          <p:blipFill>
            <a:blip r:embed="rId2">
              <a:lum bright="-24000" contrast="48000"/>
            </a:blip>
            <a:stretch>
              <a:fillRect/>
            </a:stretch>
          </p:blipFill>
          <p:spPr>
            <a:xfrm>
              <a:off x="15433" y="5085"/>
              <a:ext cx="1029" cy="1939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-635" y="99060"/>
            <a:ext cx="12192635" cy="727710"/>
            <a:chOff x="0" y="0"/>
            <a:chExt cx="12192635" cy="727710"/>
          </a:xfrm>
        </p:grpSpPr>
        <p:sp>
          <p:nvSpPr>
            <p:cNvPr id="3" name="形状4"/>
            <p:cNvSpPr txBox="1"/>
            <p:nvPr/>
          </p:nvSpPr>
          <p:spPr>
            <a:xfrm rot="10800000" flipH="1">
              <a:off x="0" y="651510"/>
              <a:ext cx="12192635" cy="7620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5"/>
            <p:cNvSpPr txBox="1"/>
            <p:nvPr/>
          </p:nvSpPr>
          <p:spPr>
            <a:xfrm>
              <a:off x="10628630" y="350520"/>
              <a:ext cx="299587" cy="300880"/>
            </a:xfrm>
            <a:prstGeom prst="ellipse">
              <a:avLst/>
            </a:prstGeom>
            <a:solidFill>
              <a:srgbClr val="C6D4EF">
                <a:alpha val="6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6"/>
            <p:cNvSpPr txBox="1"/>
            <p:nvPr/>
          </p:nvSpPr>
          <p:spPr>
            <a:xfrm>
              <a:off x="10985931" y="350520"/>
              <a:ext cx="299587" cy="300880"/>
            </a:xfrm>
            <a:prstGeom prst="ellipse">
              <a:avLst/>
            </a:prstGeom>
            <a:solidFill>
              <a:srgbClr val="DAE3F5">
                <a:alpha val="4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7"/>
            <p:cNvSpPr txBox="1"/>
            <p:nvPr/>
          </p:nvSpPr>
          <p:spPr>
            <a:xfrm>
              <a:off x="11343232" y="350520"/>
              <a:ext cx="299587" cy="300880"/>
            </a:xfrm>
            <a:prstGeom prst="ellipse">
              <a:avLst/>
            </a:prstGeom>
            <a:solidFill>
              <a:srgbClr val="91ACE0">
                <a:alpha val="3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" name="形状8"/>
            <p:cNvSpPr txBox="1"/>
            <p:nvPr/>
          </p:nvSpPr>
          <p:spPr>
            <a:xfrm>
              <a:off x="11700533" y="350520"/>
              <a:ext cx="299587" cy="300880"/>
            </a:xfrm>
            <a:prstGeom prst="ellipse">
              <a:avLst/>
            </a:prstGeom>
            <a:solidFill>
              <a:srgbClr val="B6C7EA">
                <a:alpha val="1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8" name="形状9"/>
            <p:cNvSpPr txBox="1"/>
            <p:nvPr/>
          </p:nvSpPr>
          <p:spPr>
            <a:xfrm>
              <a:off x="91440" y="0"/>
              <a:ext cx="733425" cy="717550"/>
            </a:xfrm>
            <a:custGeom>
              <a:avLst/>
              <a:gdLst/>
              <a:ahLst/>
              <a:cxnLst/>
              <a:rect l="l" t="t" r="r" b="b"/>
              <a:pathLst>
                <a:path w="1155" h="1130">
                  <a:moveTo>
                    <a:pt x="0" y="0"/>
                  </a:moveTo>
                  <a:lnTo>
                    <a:pt x="1155" y="0"/>
                  </a:lnTo>
                  <a:lnTo>
                    <a:pt x="1155" y="386"/>
                  </a:lnTo>
                  <a:lnTo>
                    <a:pt x="438" y="386"/>
                  </a:lnTo>
                  <a:lnTo>
                    <a:pt x="438" y="1130"/>
                  </a:lnTo>
                  <a:lnTo>
                    <a:pt x="0" y="1130"/>
                  </a:lnTo>
                  <a:lnTo>
                    <a:pt x="0" y="0"/>
                  </a:lnTo>
                </a:path>
              </a:pathLst>
            </a:custGeom>
            <a:solidFill>
              <a:srgbClr val="D0DBF2">
                <a:alpha val="65882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9" name="形状10"/>
            <p:cNvSpPr txBox="1"/>
            <p:nvPr/>
          </p:nvSpPr>
          <p:spPr>
            <a:xfrm>
              <a:off x="177800" y="81915"/>
              <a:ext cx="580390" cy="564515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0" name="形状11"/>
            <p:cNvSpPr txBox="1"/>
            <p:nvPr/>
          </p:nvSpPr>
          <p:spPr>
            <a:xfrm>
              <a:off x="370205" y="251460"/>
              <a:ext cx="523240" cy="47625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sp>
        <p:nvSpPr>
          <p:cNvPr id="11" name="形状1"/>
          <p:cNvSpPr txBox="1"/>
          <p:nvPr/>
        </p:nvSpPr>
        <p:spPr>
          <a:xfrm>
            <a:off x="2694305" y="843280"/>
            <a:ext cx="8076565" cy="4156075"/>
          </a:xfrm>
          <a:prstGeom prst="cloudCallout">
            <a:avLst>
              <a:gd name="adj1" fmla="val -59591"/>
              <a:gd name="adj2" fmla="val 54339"/>
            </a:avLst>
          </a:prstGeom>
          <a:solidFill>
            <a:srgbClr val="FFFFFF">
              <a:alpha val="100000"/>
            </a:srgbClr>
          </a:solidFill>
          <a:ln w="12700">
            <a:solidFill>
              <a:srgbClr val="4874CB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12" name="文本1"/>
          <p:cNvSpPr txBox="1"/>
          <p:nvPr/>
        </p:nvSpPr>
        <p:spPr>
          <a:xfrm>
            <a:off x="343535" y="240665"/>
            <a:ext cx="7475220" cy="7435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一　串联电路的等效电阻</a:t>
            </a:r>
          </a:p>
        </p:txBody>
      </p:sp>
      <p:sp>
        <p:nvSpPr>
          <p:cNvPr id="13" name="文本2"/>
          <p:cNvSpPr txBox="1"/>
          <p:nvPr/>
        </p:nvSpPr>
        <p:spPr>
          <a:xfrm>
            <a:off x="3626485" y="1263650"/>
            <a:ext cx="6637655" cy="284162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　　在维修电路时，如果有一只</a:t>
            </a: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100 Ω</a:t>
            </a: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的电阻坏了，手边只有几只</a:t>
            </a: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50 Ω</a:t>
            </a: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的定值电阻，有什么办法可以解决这个问题吗</a:t>
            </a: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?</a:t>
            </a:r>
          </a:p>
        </p:txBody>
      </p:sp>
      <p:pic>
        <p:nvPicPr>
          <p:cNvPr id="14" name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9590" y="2914650"/>
            <a:ext cx="2296795" cy="2084705"/>
          </a:xfrm>
          <a:prstGeom prst="rect">
            <a:avLst/>
          </a:prstGeom>
        </p:spPr>
      </p:pic>
      <p:pic>
        <p:nvPicPr>
          <p:cNvPr id="15" name="图片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35" y="3867785"/>
            <a:ext cx="3343275" cy="3190240"/>
          </a:xfrm>
          <a:prstGeom prst="rect">
            <a:avLst/>
          </a:prstGeom>
        </p:spPr>
      </p:pic>
      <p:grpSp>
        <p:nvGrpSpPr>
          <p:cNvPr id="16" name="组合2"/>
          <p:cNvGrpSpPr/>
          <p:nvPr/>
        </p:nvGrpSpPr>
        <p:grpSpPr>
          <a:xfrm>
            <a:off x="4993640" y="4999355"/>
            <a:ext cx="2132965" cy="1454150"/>
            <a:chOff x="0" y="0"/>
            <a:chExt cx="2132965" cy="1454150"/>
          </a:xfrm>
        </p:grpSpPr>
        <p:pic>
          <p:nvPicPr>
            <p:cNvPr id="17" name="图片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374015"/>
              <a:ext cx="1189990" cy="1080135"/>
            </a:xfrm>
            <a:prstGeom prst="rect">
              <a:avLst/>
            </a:prstGeom>
          </p:spPr>
        </p:pic>
        <p:pic>
          <p:nvPicPr>
            <p:cNvPr id="18" name="图片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2975" y="0"/>
              <a:ext cx="1189990" cy="1080135"/>
            </a:xfrm>
            <a:prstGeom prst="rect">
              <a:avLst/>
            </a:prstGeom>
          </p:spPr>
        </p:pic>
      </p:grpSp>
      <p:grpSp>
        <p:nvGrpSpPr>
          <p:cNvPr id="19" name="组合3"/>
          <p:cNvGrpSpPr/>
          <p:nvPr/>
        </p:nvGrpSpPr>
        <p:grpSpPr>
          <a:xfrm>
            <a:off x="8337550" y="4693285"/>
            <a:ext cx="2530475" cy="1521460"/>
            <a:chOff x="0" y="0"/>
            <a:chExt cx="2530475" cy="1521460"/>
          </a:xfrm>
        </p:grpSpPr>
        <p:pic>
          <p:nvPicPr>
            <p:cNvPr id="20" name="图片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8035" y="441325"/>
              <a:ext cx="1189990" cy="1080135"/>
            </a:xfrm>
            <a:prstGeom prst="rect">
              <a:avLst/>
            </a:prstGeom>
          </p:spPr>
        </p:pic>
        <p:pic>
          <p:nvPicPr>
            <p:cNvPr id="21" name="图片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9910" y="0"/>
              <a:ext cx="1189990" cy="1080135"/>
            </a:xfrm>
            <a:prstGeom prst="rect">
              <a:avLst/>
            </a:prstGeom>
          </p:spPr>
        </p:pic>
        <p:sp>
          <p:nvSpPr>
            <p:cNvPr id="22" name="形状12"/>
            <p:cNvSpPr txBox="1"/>
            <p:nvPr/>
          </p:nvSpPr>
          <p:spPr>
            <a:xfrm>
              <a:off x="1730375" y="297180"/>
              <a:ext cx="228600" cy="428625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2700">
              <a:solidFill>
                <a:srgbClr val="BFBFB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3" name="形状13"/>
            <p:cNvSpPr txBox="1"/>
            <p:nvPr/>
          </p:nvSpPr>
          <p:spPr>
            <a:xfrm>
              <a:off x="559435" y="762635"/>
              <a:ext cx="228600" cy="428625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2700">
              <a:solidFill>
                <a:srgbClr val="BFBFB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4" name="形状14"/>
            <p:cNvSpPr txBox="1"/>
            <p:nvPr/>
          </p:nvSpPr>
          <p:spPr>
            <a:xfrm rot="10800000" flipH="1">
              <a:off x="1844040" y="131445"/>
              <a:ext cx="686435" cy="35941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2700">
              <a:solidFill>
                <a:srgbClr val="BFBFB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5" name="形状15"/>
            <p:cNvSpPr txBox="1"/>
            <p:nvPr/>
          </p:nvSpPr>
          <p:spPr>
            <a:xfrm rot="10800000" flipH="1">
              <a:off x="0" y="976630"/>
              <a:ext cx="686435" cy="35941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2700">
              <a:solidFill>
                <a:srgbClr val="BFBFB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sp>
        <p:nvSpPr>
          <p:cNvPr id="26" name="形状2"/>
          <p:cNvSpPr txBox="1"/>
          <p:nvPr/>
        </p:nvSpPr>
        <p:spPr>
          <a:xfrm flipH="1">
            <a:off x="6243320" y="4337685"/>
            <a:ext cx="1101090" cy="1079500"/>
          </a:xfrm>
          <a:prstGeom prst="straightConnector1">
            <a:avLst/>
          </a:prstGeom>
          <a:solidFill>
            <a:srgbClr val="FFFFFF">
              <a:alpha val="0"/>
            </a:srgbClr>
          </a:solidFill>
          <a:ln w="12700">
            <a:solidFill>
              <a:srgbClr val="4874CB">
                <a:alpha val="100000"/>
              </a:srgbClr>
            </a:solidFill>
            <a:prstDash val="solid"/>
            <a:tailEnd type="arrow" w="med" len="me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27" name="形状3"/>
          <p:cNvSpPr txBox="1"/>
          <p:nvPr/>
        </p:nvSpPr>
        <p:spPr>
          <a:xfrm>
            <a:off x="8233410" y="4168775"/>
            <a:ext cx="1121410" cy="857250"/>
          </a:xfrm>
          <a:prstGeom prst="straightConnector1">
            <a:avLst/>
          </a:prstGeom>
          <a:solidFill>
            <a:srgbClr val="FFFFFF">
              <a:alpha val="0"/>
            </a:srgbClr>
          </a:solidFill>
          <a:ln w="12700">
            <a:solidFill>
              <a:srgbClr val="4874CB">
                <a:alpha val="100000"/>
              </a:srgbClr>
            </a:solidFill>
            <a:prstDash val="solid"/>
            <a:tailEnd type="arrow" w="med" len="med"/>
          </a:ln>
        </p:spPr>
        <p:txBody>
          <a:bodyPr anchor="ctr"/>
          <a:lstStyle/>
          <a:p>
            <a:pPr marL="0" algn="ctr"/>
            <a:endParaRPr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  <p:bldP spid="19" grpId="0" animBg="1"/>
      <p:bldP spid="26" grpId="0" animBg="1"/>
      <p:bldP spid="2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-635" y="99060"/>
            <a:ext cx="12192635" cy="727710"/>
            <a:chOff x="0" y="0"/>
            <a:chExt cx="12192635" cy="727710"/>
          </a:xfrm>
        </p:grpSpPr>
        <p:sp>
          <p:nvSpPr>
            <p:cNvPr id="3" name="形状3"/>
            <p:cNvSpPr txBox="1"/>
            <p:nvPr/>
          </p:nvSpPr>
          <p:spPr>
            <a:xfrm rot="10800000" flipH="1">
              <a:off x="0" y="651510"/>
              <a:ext cx="12192635" cy="7620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4"/>
            <p:cNvSpPr txBox="1"/>
            <p:nvPr/>
          </p:nvSpPr>
          <p:spPr>
            <a:xfrm>
              <a:off x="10628630" y="350520"/>
              <a:ext cx="299587" cy="300880"/>
            </a:xfrm>
            <a:prstGeom prst="ellipse">
              <a:avLst/>
            </a:prstGeom>
            <a:solidFill>
              <a:srgbClr val="C6D4EF">
                <a:alpha val="6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5"/>
            <p:cNvSpPr txBox="1"/>
            <p:nvPr/>
          </p:nvSpPr>
          <p:spPr>
            <a:xfrm>
              <a:off x="10985931" y="350520"/>
              <a:ext cx="299587" cy="300880"/>
            </a:xfrm>
            <a:prstGeom prst="ellipse">
              <a:avLst/>
            </a:prstGeom>
            <a:solidFill>
              <a:srgbClr val="DAE3F5">
                <a:alpha val="4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6"/>
            <p:cNvSpPr txBox="1"/>
            <p:nvPr/>
          </p:nvSpPr>
          <p:spPr>
            <a:xfrm>
              <a:off x="11343232" y="350520"/>
              <a:ext cx="299587" cy="300880"/>
            </a:xfrm>
            <a:prstGeom prst="ellipse">
              <a:avLst/>
            </a:prstGeom>
            <a:solidFill>
              <a:srgbClr val="91ACE0">
                <a:alpha val="3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" name="形状7"/>
            <p:cNvSpPr txBox="1"/>
            <p:nvPr/>
          </p:nvSpPr>
          <p:spPr>
            <a:xfrm>
              <a:off x="11700533" y="350520"/>
              <a:ext cx="299587" cy="300880"/>
            </a:xfrm>
            <a:prstGeom prst="ellipse">
              <a:avLst/>
            </a:prstGeom>
            <a:solidFill>
              <a:srgbClr val="B6C7EA">
                <a:alpha val="1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8" name="形状8"/>
            <p:cNvSpPr txBox="1"/>
            <p:nvPr/>
          </p:nvSpPr>
          <p:spPr>
            <a:xfrm>
              <a:off x="91440" y="0"/>
              <a:ext cx="733425" cy="717550"/>
            </a:xfrm>
            <a:custGeom>
              <a:avLst/>
              <a:gdLst/>
              <a:ahLst/>
              <a:cxnLst/>
              <a:rect l="l" t="t" r="r" b="b"/>
              <a:pathLst>
                <a:path w="1155" h="1130">
                  <a:moveTo>
                    <a:pt x="0" y="0"/>
                  </a:moveTo>
                  <a:lnTo>
                    <a:pt x="1155" y="0"/>
                  </a:lnTo>
                  <a:lnTo>
                    <a:pt x="1155" y="386"/>
                  </a:lnTo>
                  <a:lnTo>
                    <a:pt x="438" y="386"/>
                  </a:lnTo>
                  <a:lnTo>
                    <a:pt x="438" y="1130"/>
                  </a:lnTo>
                  <a:lnTo>
                    <a:pt x="0" y="1130"/>
                  </a:lnTo>
                  <a:lnTo>
                    <a:pt x="0" y="0"/>
                  </a:lnTo>
                </a:path>
              </a:pathLst>
            </a:custGeom>
            <a:solidFill>
              <a:srgbClr val="D0DBF2">
                <a:alpha val="65882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9" name="形状9"/>
            <p:cNvSpPr txBox="1"/>
            <p:nvPr/>
          </p:nvSpPr>
          <p:spPr>
            <a:xfrm>
              <a:off x="177800" y="81915"/>
              <a:ext cx="580390" cy="564515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0" name="形状10"/>
            <p:cNvSpPr txBox="1"/>
            <p:nvPr/>
          </p:nvSpPr>
          <p:spPr>
            <a:xfrm>
              <a:off x="370205" y="251460"/>
              <a:ext cx="523240" cy="47625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sp>
        <p:nvSpPr>
          <p:cNvPr id="101" name="文本10"/>
          <p:cNvSpPr txBox="1"/>
          <p:nvPr/>
        </p:nvSpPr>
        <p:spPr>
          <a:xfrm>
            <a:off x="329565" y="221615"/>
            <a:ext cx="7475220" cy="7435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四　等效电路</a:t>
            </a:r>
          </a:p>
        </p:txBody>
      </p:sp>
      <p:pic>
        <p:nvPicPr>
          <p:cNvPr id="63" name="图片 62"/>
          <p:cNvPicPr/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54000"/>
          </a:blip>
          <a:stretch>
            <a:fillRect/>
          </a:stretch>
        </p:blipFill>
        <p:spPr>
          <a:xfrm>
            <a:off x="1170305" y="682625"/>
            <a:ext cx="9756775" cy="6069965"/>
          </a:xfrm>
          <a:prstGeom prst="rect">
            <a:avLst/>
          </a:prstGeom>
        </p:spPr>
      </p:pic>
      <p:pic>
        <p:nvPicPr>
          <p:cNvPr id="64" name="图片 63"/>
          <p:cNvPicPr/>
          <p:nvPr/>
        </p:nvPicPr>
        <p:blipFill>
          <a:blip r:embed="rId3">
            <a:lum bright="30000" contrast="72000"/>
          </a:blip>
          <a:stretch>
            <a:fillRect/>
          </a:stretch>
        </p:blipFill>
        <p:spPr>
          <a:xfrm>
            <a:off x="5215890" y="832485"/>
            <a:ext cx="5711190" cy="594804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-635" y="99060"/>
            <a:ext cx="12192635" cy="727710"/>
            <a:chOff x="0" y="0"/>
            <a:chExt cx="12192635" cy="727710"/>
          </a:xfrm>
        </p:grpSpPr>
        <p:sp>
          <p:nvSpPr>
            <p:cNvPr id="3" name="形状3"/>
            <p:cNvSpPr txBox="1"/>
            <p:nvPr/>
          </p:nvSpPr>
          <p:spPr>
            <a:xfrm rot="10800000" flipH="1">
              <a:off x="0" y="651510"/>
              <a:ext cx="12192635" cy="7620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4"/>
            <p:cNvSpPr txBox="1"/>
            <p:nvPr/>
          </p:nvSpPr>
          <p:spPr>
            <a:xfrm>
              <a:off x="10628630" y="350520"/>
              <a:ext cx="299587" cy="300880"/>
            </a:xfrm>
            <a:prstGeom prst="ellipse">
              <a:avLst/>
            </a:prstGeom>
            <a:solidFill>
              <a:srgbClr val="C6D4EF">
                <a:alpha val="6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5"/>
            <p:cNvSpPr txBox="1"/>
            <p:nvPr/>
          </p:nvSpPr>
          <p:spPr>
            <a:xfrm>
              <a:off x="10985931" y="350520"/>
              <a:ext cx="299587" cy="300880"/>
            </a:xfrm>
            <a:prstGeom prst="ellipse">
              <a:avLst/>
            </a:prstGeom>
            <a:solidFill>
              <a:srgbClr val="DAE3F5">
                <a:alpha val="4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6"/>
            <p:cNvSpPr txBox="1"/>
            <p:nvPr/>
          </p:nvSpPr>
          <p:spPr>
            <a:xfrm>
              <a:off x="11343232" y="350520"/>
              <a:ext cx="299587" cy="300880"/>
            </a:xfrm>
            <a:prstGeom prst="ellipse">
              <a:avLst/>
            </a:prstGeom>
            <a:solidFill>
              <a:srgbClr val="91ACE0">
                <a:alpha val="3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" name="形状7"/>
            <p:cNvSpPr txBox="1"/>
            <p:nvPr/>
          </p:nvSpPr>
          <p:spPr>
            <a:xfrm>
              <a:off x="11700533" y="350520"/>
              <a:ext cx="299587" cy="300880"/>
            </a:xfrm>
            <a:prstGeom prst="ellipse">
              <a:avLst/>
            </a:prstGeom>
            <a:solidFill>
              <a:srgbClr val="B6C7EA">
                <a:alpha val="1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8" name="形状8"/>
            <p:cNvSpPr txBox="1"/>
            <p:nvPr/>
          </p:nvSpPr>
          <p:spPr>
            <a:xfrm>
              <a:off x="91440" y="0"/>
              <a:ext cx="733425" cy="717550"/>
            </a:xfrm>
            <a:custGeom>
              <a:avLst/>
              <a:gdLst/>
              <a:ahLst/>
              <a:cxnLst/>
              <a:rect l="l" t="t" r="r" b="b"/>
              <a:pathLst>
                <a:path w="1155" h="1130">
                  <a:moveTo>
                    <a:pt x="0" y="0"/>
                  </a:moveTo>
                  <a:lnTo>
                    <a:pt x="1155" y="0"/>
                  </a:lnTo>
                  <a:lnTo>
                    <a:pt x="1155" y="386"/>
                  </a:lnTo>
                  <a:lnTo>
                    <a:pt x="438" y="386"/>
                  </a:lnTo>
                  <a:lnTo>
                    <a:pt x="438" y="1130"/>
                  </a:lnTo>
                  <a:lnTo>
                    <a:pt x="0" y="1130"/>
                  </a:lnTo>
                  <a:lnTo>
                    <a:pt x="0" y="0"/>
                  </a:lnTo>
                </a:path>
              </a:pathLst>
            </a:custGeom>
            <a:solidFill>
              <a:srgbClr val="D0DBF2">
                <a:alpha val="65882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9" name="形状9"/>
            <p:cNvSpPr txBox="1"/>
            <p:nvPr/>
          </p:nvSpPr>
          <p:spPr>
            <a:xfrm>
              <a:off x="177800" y="81915"/>
              <a:ext cx="580390" cy="564515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0" name="形状10"/>
            <p:cNvSpPr txBox="1"/>
            <p:nvPr/>
          </p:nvSpPr>
          <p:spPr>
            <a:xfrm>
              <a:off x="370205" y="251460"/>
              <a:ext cx="523240" cy="47625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sp>
        <p:nvSpPr>
          <p:cNvPr id="101" name="文本10"/>
          <p:cNvSpPr txBox="1"/>
          <p:nvPr/>
        </p:nvSpPr>
        <p:spPr>
          <a:xfrm>
            <a:off x="329565" y="221615"/>
            <a:ext cx="7475220" cy="7435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天才不畏挑战：课后习题第四题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87070" y="1122680"/>
            <a:ext cx="11129010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可用图甲的电路，测量一盏标有“</a:t>
            </a:r>
            <a:r>
              <a:rPr lang="en-US" altLang="zh-CN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3.8 V”</a:t>
            </a: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的灯泡正常发光时的电阻。器材有电压恒为 </a:t>
            </a:r>
            <a:r>
              <a:rPr lang="en-US" altLang="zh-CN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4.5 V </a:t>
            </a: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的电源、电流表、电压表（仅 </a:t>
            </a:r>
            <a:r>
              <a:rPr lang="en-US" altLang="zh-CN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～ </a:t>
            </a:r>
            <a:r>
              <a:rPr lang="en-US" altLang="zh-CN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 V </a:t>
            </a: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量程可用）、滑动变阻器、开关、导线。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68630" y="2433320"/>
            <a:ext cx="5233670" cy="378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）请将图甲中的电路连接完整。 </a:t>
            </a:r>
          </a:p>
          <a:p>
            <a:pPr>
              <a:lnSpc>
                <a:spcPct val="150000"/>
              </a:lnSpc>
            </a:pP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）在正常测量时，某时刻电压表的示数 </a:t>
            </a:r>
          </a:p>
          <a:p>
            <a:pPr>
              <a:lnSpc>
                <a:spcPct val="150000"/>
              </a:lnSpc>
            </a:pPr>
            <a:r>
              <a:rPr lang="en-US" altLang="zh-CN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 </a:t>
            </a:r>
            <a:r>
              <a:rPr lang="en-US" altLang="zh-CN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2.5 V</a:t>
            </a: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，为了让灯泡正常发光，应怎样 </a:t>
            </a:r>
          </a:p>
          <a:p>
            <a:pPr>
              <a:lnSpc>
                <a:spcPct val="150000"/>
              </a:lnSpc>
            </a:pPr>
            <a:r>
              <a:rPr lang="en-US" altLang="zh-CN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移动滑动变阻器的滑片？如何判断灯泡是 </a:t>
            </a:r>
          </a:p>
          <a:p>
            <a:pPr>
              <a:lnSpc>
                <a:spcPct val="150000"/>
              </a:lnSpc>
            </a:pPr>
            <a:r>
              <a:rPr lang="en-US" altLang="zh-CN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否正常发光？ </a:t>
            </a:r>
          </a:p>
          <a:p>
            <a:pPr>
              <a:lnSpc>
                <a:spcPct val="150000"/>
              </a:lnSpc>
            </a:pP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）灯泡正常发光时，电流表的指针位 </a:t>
            </a:r>
          </a:p>
          <a:p>
            <a:pPr>
              <a:lnSpc>
                <a:spcPct val="150000"/>
              </a:lnSpc>
            </a:pPr>
            <a:r>
              <a:rPr lang="en-US" altLang="zh-CN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置如图乙所示，则此时灯泡的电阻为多 </a:t>
            </a:r>
          </a:p>
          <a:p>
            <a:pPr>
              <a:lnSpc>
                <a:spcPct val="150000"/>
              </a:lnSpc>
            </a:pPr>
            <a:r>
              <a:rPr lang="en-US" altLang="zh-CN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少？</a:t>
            </a:r>
          </a:p>
        </p:txBody>
      </p:sp>
      <p:pic>
        <p:nvPicPr>
          <p:cNvPr id="13" name="图片 12"/>
          <p:cNvPicPr/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54000"/>
          </a:blip>
          <a:stretch>
            <a:fillRect/>
          </a:stretch>
        </p:blipFill>
        <p:spPr>
          <a:xfrm>
            <a:off x="5788025" y="2185035"/>
            <a:ext cx="5495925" cy="450659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-635" y="99060"/>
            <a:ext cx="12192635" cy="727710"/>
            <a:chOff x="0" y="0"/>
            <a:chExt cx="12192635" cy="727710"/>
          </a:xfrm>
        </p:grpSpPr>
        <p:sp>
          <p:nvSpPr>
            <p:cNvPr id="3" name="形状3"/>
            <p:cNvSpPr txBox="1"/>
            <p:nvPr/>
          </p:nvSpPr>
          <p:spPr>
            <a:xfrm rot="10800000" flipH="1">
              <a:off x="0" y="651510"/>
              <a:ext cx="12192635" cy="7620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4"/>
            <p:cNvSpPr txBox="1"/>
            <p:nvPr/>
          </p:nvSpPr>
          <p:spPr>
            <a:xfrm>
              <a:off x="10628630" y="350520"/>
              <a:ext cx="299587" cy="300880"/>
            </a:xfrm>
            <a:prstGeom prst="ellipse">
              <a:avLst/>
            </a:prstGeom>
            <a:solidFill>
              <a:srgbClr val="C6D4EF">
                <a:alpha val="6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5"/>
            <p:cNvSpPr txBox="1"/>
            <p:nvPr/>
          </p:nvSpPr>
          <p:spPr>
            <a:xfrm>
              <a:off x="10985931" y="350520"/>
              <a:ext cx="299587" cy="300880"/>
            </a:xfrm>
            <a:prstGeom prst="ellipse">
              <a:avLst/>
            </a:prstGeom>
            <a:solidFill>
              <a:srgbClr val="DAE3F5">
                <a:alpha val="4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6"/>
            <p:cNvSpPr txBox="1"/>
            <p:nvPr/>
          </p:nvSpPr>
          <p:spPr>
            <a:xfrm>
              <a:off x="11343232" y="350520"/>
              <a:ext cx="299587" cy="300880"/>
            </a:xfrm>
            <a:prstGeom prst="ellipse">
              <a:avLst/>
            </a:prstGeom>
            <a:solidFill>
              <a:srgbClr val="91ACE0">
                <a:alpha val="3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" name="形状7"/>
            <p:cNvSpPr txBox="1"/>
            <p:nvPr/>
          </p:nvSpPr>
          <p:spPr>
            <a:xfrm>
              <a:off x="11700533" y="350520"/>
              <a:ext cx="299587" cy="300880"/>
            </a:xfrm>
            <a:prstGeom prst="ellipse">
              <a:avLst/>
            </a:prstGeom>
            <a:solidFill>
              <a:srgbClr val="B6C7EA">
                <a:alpha val="1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8" name="形状8"/>
            <p:cNvSpPr txBox="1"/>
            <p:nvPr/>
          </p:nvSpPr>
          <p:spPr>
            <a:xfrm>
              <a:off x="91440" y="0"/>
              <a:ext cx="733425" cy="717550"/>
            </a:xfrm>
            <a:custGeom>
              <a:avLst/>
              <a:gdLst/>
              <a:ahLst/>
              <a:cxnLst/>
              <a:rect l="l" t="t" r="r" b="b"/>
              <a:pathLst>
                <a:path w="1155" h="1130">
                  <a:moveTo>
                    <a:pt x="0" y="0"/>
                  </a:moveTo>
                  <a:lnTo>
                    <a:pt x="1155" y="0"/>
                  </a:lnTo>
                  <a:lnTo>
                    <a:pt x="1155" y="386"/>
                  </a:lnTo>
                  <a:lnTo>
                    <a:pt x="438" y="386"/>
                  </a:lnTo>
                  <a:lnTo>
                    <a:pt x="438" y="1130"/>
                  </a:lnTo>
                  <a:lnTo>
                    <a:pt x="0" y="1130"/>
                  </a:lnTo>
                  <a:lnTo>
                    <a:pt x="0" y="0"/>
                  </a:lnTo>
                </a:path>
              </a:pathLst>
            </a:custGeom>
            <a:solidFill>
              <a:srgbClr val="D0DBF2">
                <a:alpha val="65882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9" name="形状9"/>
            <p:cNvSpPr txBox="1"/>
            <p:nvPr/>
          </p:nvSpPr>
          <p:spPr>
            <a:xfrm>
              <a:off x="177800" y="81915"/>
              <a:ext cx="580390" cy="564515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0" name="形状10"/>
            <p:cNvSpPr txBox="1"/>
            <p:nvPr/>
          </p:nvSpPr>
          <p:spPr>
            <a:xfrm>
              <a:off x="370205" y="251460"/>
              <a:ext cx="523240" cy="47625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sp>
        <p:nvSpPr>
          <p:cNvPr id="101" name="文本10"/>
          <p:cNvSpPr txBox="1"/>
          <p:nvPr/>
        </p:nvSpPr>
        <p:spPr>
          <a:xfrm>
            <a:off x="329565" y="221615"/>
            <a:ext cx="7475220" cy="7435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天才不畏挑战：课后习题第四题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87070" y="1122680"/>
            <a:ext cx="11129010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可用图甲的电路，测量一盏标有“</a:t>
            </a:r>
            <a:r>
              <a:rPr lang="en-US" altLang="zh-CN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3.8 V”</a:t>
            </a: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的灯泡正常发光时的电阻。器材有电压恒为 </a:t>
            </a:r>
            <a:r>
              <a:rPr lang="en-US" altLang="zh-CN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4.5 V </a:t>
            </a: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的电源、电流表、电压表（仅 </a:t>
            </a:r>
            <a:r>
              <a:rPr lang="en-US" altLang="zh-CN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～ </a:t>
            </a:r>
            <a:r>
              <a:rPr lang="en-US" altLang="zh-CN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 V </a:t>
            </a: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量程可用）、滑动变阻器、开关、导线。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68630" y="2433320"/>
            <a:ext cx="5233670" cy="378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）请将图甲中的电路连接完整。 </a:t>
            </a:r>
          </a:p>
          <a:p>
            <a:pPr>
              <a:lnSpc>
                <a:spcPct val="150000"/>
              </a:lnSpc>
            </a:pP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）在正常测量时，某时刻电压表的示数 </a:t>
            </a:r>
          </a:p>
          <a:p>
            <a:pPr>
              <a:lnSpc>
                <a:spcPct val="150000"/>
              </a:lnSpc>
            </a:pPr>
            <a:r>
              <a:rPr lang="en-US" altLang="zh-CN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 </a:t>
            </a:r>
            <a:r>
              <a:rPr lang="en-US" altLang="zh-CN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2.5 V</a:t>
            </a: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，为了让灯泡正常发光，应怎样 </a:t>
            </a:r>
          </a:p>
          <a:p>
            <a:pPr>
              <a:lnSpc>
                <a:spcPct val="150000"/>
              </a:lnSpc>
            </a:pPr>
            <a:r>
              <a:rPr lang="en-US" altLang="zh-CN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移动滑动变阻器的滑片？如何判断灯泡是 </a:t>
            </a:r>
          </a:p>
          <a:p>
            <a:pPr>
              <a:lnSpc>
                <a:spcPct val="150000"/>
              </a:lnSpc>
            </a:pPr>
            <a:r>
              <a:rPr lang="en-US" altLang="zh-CN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否正常发光？ </a:t>
            </a:r>
          </a:p>
          <a:p>
            <a:pPr>
              <a:lnSpc>
                <a:spcPct val="150000"/>
              </a:lnSpc>
            </a:pP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）灯泡正常发光时，电流表的指针位 </a:t>
            </a:r>
          </a:p>
          <a:p>
            <a:pPr>
              <a:lnSpc>
                <a:spcPct val="150000"/>
              </a:lnSpc>
            </a:pPr>
            <a:r>
              <a:rPr lang="en-US" altLang="zh-CN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置如图乙所示，则此时灯泡的电阻为多 </a:t>
            </a:r>
          </a:p>
          <a:p>
            <a:pPr>
              <a:lnSpc>
                <a:spcPct val="150000"/>
              </a:lnSpc>
            </a:pPr>
            <a:r>
              <a:rPr lang="en-US" altLang="zh-CN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zh-CN" altLang="en-US" sz="20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少？</a:t>
            </a:r>
          </a:p>
        </p:txBody>
      </p:sp>
      <p:pic>
        <p:nvPicPr>
          <p:cNvPr id="14" name="图片 13"/>
          <p:cNvPicPr/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36000"/>
          </a:blip>
          <a:stretch>
            <a:fillRect/>
          </a:stretch>
        </p:blipFill>
        <p:spPr>
          <a:xfrm>
            <a:off x="5476240" y="2294890"/>
            <a:ext cx="6052185" cy="381571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2039600" y="123825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10"/>
          <p:cNvSpPr txBox="1"/>
          <p:nvPr/>
        </p:nvSpPr>
        <p:spPr>
          <a:xfrm>
            <a:off x="329565" y="221615"/>
            <a:ext cx="7475220" cy="7435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天才不畏挑战：</a:t>
            </a:r>
          </a:p>
          <a:p>
            <a:pPr marL="0" algn="l">
              <a:lnSpc>
                <a:spcPts val="3600"/>
              </a:lnSpc>
            </a:pPr>
            <a:endParaRPr lang="en-US" altLang="zh-CN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54025" y="1171575"/>
            <a:ext cx="11487785" cy="541274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indent="0">
              <a:lnSpc>
                <a:spcPct val="150000"/>
              </a:lnSpc>
            </a:pPr>
            <a:r>
              <a:rPr lang="zh-CN" altLang="en-US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现有两个电阻</a:t>
            </a:r>
            <a:r>
              <a:rPr lang="en-US" altLang="zh-CN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 (R</a:t>
            </a:r>
            <a:r>
              <a:rPr lang="en-US" altLang="zh-CN" sz="2800" b="0" i="0" baseline="-2500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en-US" altLang="zh-CN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 </a:t>
            </a:r>
            <a:r>
              <a:rPr lang="zh-CN" altLang="en-US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lang="en-US" altLang="zh-CN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 (R</a:t>
            </a:r>
            <a:r>
              <a:rPr lang="en-US" altLang="zh-CN" sz="2800" b="0" i="0" baseline="-2500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en-US" altLang="zh-CN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lang="zh-CN" altLang="en-US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，保持</a:t>
            </a:r>
            <a:r>
              <a:rPr lang="en-US" altLang="zh-CN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 (R</a:t>
            </a:r>
            <a:r>
              <a:rPr lang="en-US" altLang="zh-CN" sz="2800" b="0" i="0" baseline="-2500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en-US" altLang="zh-CN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 </a:t>
            </a:r>
            <a:r>
              <a:rPr lang="zh-CN" altLang="en-US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不变：</a:t>
            </a:r>
          </a:p>
          <a:p>
            <a:pPr marL="0" indent="0">
              <a:lnSpc>
                <a:spcPct val="150000"/>
              </a:lnSpc>
              <a:buAutoNum type="arabicPeriod"/>
            </a:pPr>
            <a:r>
              <a:rPr lang="zh-CN" altLang="en-US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若将两电阻串联，当</a:t>
            </a:r>
            <a:r>
              <a:rPr lang="en-US" altLang="zh-CN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 </a:t>
            </a:r>
            <a:r>
              <a:rPr lang="en-US" altLang="zh-CN" sz="280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R</a:t>
            </a:r>
            <a:r>
              <a:rPr lang="en-US" altLang="zh-CN" sz="2800" baseline="-2500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增大时，总电阻</a:t>
            </a:r>
            <a:r>
              <a:rPr lang="en-US" altLang="zh-CN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 R</a:t>
            </a:r>
            <a:r>
              <a:rPr lang="en-US" altLang="zh-CN" sz="2800" b="0" i="0" baseline="-2500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串</a:t>
            </a:r>
            <a:r>
              <a:rPr lang="en-US" altLang="zh-CN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 R</a:t>
            </a:r>
            <a:r>
              <a:rPr lang="en-US" altLang="zh-CN" sz="2800" b="0" i="0" baseline="-2500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en-US" altLang="zh-CN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+ R</a:t>
            </a:r>
            <a:r>
              <a:rPr lang="en-US" altLang="zh-CN" sz="2800" b="0" i="0" baseline="-2500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en-US" altLang="zh-CN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 </a:t>
            </a:r>
            <a:r>
              <a:rPr lang="zh-CN" altLang="en-US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</a:t>
            </a:r>
            <a:r>
              <a:rPr lang="en-US" altLang="zh-CN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</a:t>
            </a:r>
            <a:r>
              <a:rPr lang="zh-CN" altLang="en-US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（选填 “增大”“减小” 或 “不变”）；</a:t>
            </a:r>
          </a:p>
          <a:p>
            <a:pPr marL="0" indent="0">
              <a:lnSpc>
                <a:spcPct val="150000"/>
              </a:lnSpc>
              <a:buAutoNum type="arabicPeriod"/>
            </a:pPr>
            <a:r>
              <a:rPr lang="zh-CN" altLang="en-US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若将两电阻并联，当</a:t>
            </a:r>
            <a:r>
              <a:rPr lang="en-US" altLang="zh-CN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 R</a:t>
            </a:r>
            <a:r>
              <a:rPr lang="en-US" altLang="zh-CN" sz="2800" b="0" i="0" baseline="-2500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en-US" altLang="zh-CN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 </a:t>
            </a:r>
            <a:r>
              <a:rPr lang="zh-CN" altLang="en-US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增大时，总电阻</a:t>
            </a:r>
            <a:r>
              <a:rPr lang="en-US" altLang="zh-CN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 R</a:t>
            </a:r>
            <a:r>
              <a:rPr lang="en-US" altLang="zh-CN" sz="2800" b="0" i="0" baseline="-2500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并</a:t>
            </a:r>
            <a:r>
              <a:rPr lang="en-US" altLang="zh-CN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=R</a:t>
            </a:r>
            <a:r>
              <a:rPr lang="en-US" altLang="zh-CN" sz="2800" b="0" i="0" baseline="-2500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en-US" altLang="zh-CN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</a:t>
            </a:r>
            <a:r>
              <a:rPr lang="en-US" altLang="zh-CN" sz="2800" b="0" i="0" baseline="-2500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en-US" altLang="zh-CN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sz="280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</a:t>
            </a:r>
            <a:r>
              <a:rPr lang="en-US" altLang="zh-CN" sz="2800" b="0" i="0" baseline="-2500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en-US" altLang="zh-CN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+ R</a:t>
            </a:r>
            <a:r>
              <a:rPr lang="en-US" altLang="zh-CN" sz="2800" b="0" i="0" baseline="-2500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en-US" altLang="zh-CN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 </a:t>
            </a:r>
            <a:r>
              <a:rPr lang="zh-CN" altLang="en-US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</a:t>
            </a:r>
            <a:r>
              <a:rPr lang="en-US" altLang="zh-CN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</a:t>
            </a:r>
            <a:r>
              <a:rPr lang="zh-CN" altLang="en-US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（选填 “增大”“减小” 或 “不变”）；</a:t>
            </a:r>
          </a:p>
          <a:p>
            <a:pPr marL="0" indent="0">
              <a:lnSpc>
                <a:spcPct val="150000"/>
              </a:lnSpc>
              <a:buAutoNum type="arabicPeriod"/>
            </a:pPr>
            <a:r>
              <a:rPr lang="zh-CN" altLang="en-US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综上可知：无论电阻是串联还是并联，保持一个电阻不变，增大另一个电阻的阻值，电路的总电阻始终会</a:t>
            </a:r>
            <a:r>
              <a:rPr lang="en-US" altLang="zh-CN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</a:t>
            </a:r>
            <a:r>
              <a:rPr lang="zh-CN" altLang="en-US" sz="2800" b="0" i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（选填 “增大”“减小” 或 “不变”）。</a:t>
            </a:r>
          </a:p>
        </p:txBody>
      </p:sp>
      <p:sp>
        <p:nvSpPr>
          <p:cNvPr id="4" name="矩形 3"/>
          <p:cNvSpPr/>
          <p:nvPr/>
        </p:nvSpPr>
        <p:spPr>
          <a:xfrm>
            <a:off x="9618345" y="1905000"/>
            <a:ext cx="1097280" cy="64516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增大</a:t>
            </a:r>
          </a:p>
        </p:txBody>
      </p:sp>
      <p:sp>
        <p:nvSpPr>
          <p:cNvPr id="5" name="矩形 4"/>
          <p:cNvSpPr/>
          <p:nvPr/>
        </p:nvSpPr>
        <p:spPr>
          <a:xfrm>
            <a:off x="547370" y="3753485"/>
            <a:ext cx="1097280" cy="64516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增大</a:t>
            </a:r>
          </a:p>
        </p:txBody>
      </p:sp>
      <p:sp>
        <p:nvSpPr>
          <p:cNvPr id="6" name="矩形 5"/>
          <p:cNvSpPr/>
          <p:nvPr/>
        </p:nvSpPr>
        <p:spPr>
          <a:xfrm>
            <a:off x="6214110" y="5107305"/>
            <a:ext cx="1097280" cy="64516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增大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-635" y="99060"/>
            <a:ext cx="12192635" cy="727710"/>
            <a:chOff x="0" y="0"/>
            <a:chExt cx="12192635" cy="727710"/>
          </a:xfrm>
        </p:grpSpPr>
        <p:sp>
          <p:nvSpPr>
            <p:cNvPr id="3" name="形状1"/>
            <p:cNvSpPr txBox="1"/>
            <p:nvPr/>
          </p:nvSpPr>
          <p:spPr>
            <a:xfrm rot="10800000" flipH="1">
              <a:off x="0" y="651510"/>
              <a:ext cx="12192635" cy="7620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2"/>
            <p:cNvSpPr txBox="1"/>
            <p:nvPr/>
          </p:nvSpPr>
          <p:spPr>
            <a:xfrm>
              <a:off x="10628630" y="350520"/>
              <a:ext cx="299587" cy="300880"/>
            </a:xfrm>
            <a:prstGeom prst="ellipse">
              <a:avLst/>
            </a:prstGeom>
            <a:solidFill>
              <a:srgbClr val="C6D4EF">
                <a:alpha val="6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3"/>
            <p:cNvSpPr txBox="1"/>
            <p:nvPr/>
          </p:nvSpPr>
          <p:spPr>
            <a:xfrm>
              <a:off x="10985931" y="350520"/>
              <a:ext cx="299587" cy="300880"/>
            </a:xfrm>
            <a:prstGeom prst="ellipse">
              <a:avLst/>
            </a:prstGeom>
            <a:solidFill>
              <a:srgbClr val="DAE3F5">
                <a:alpha val="4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11343232" y="350520"/>
              <a:ext cx="299587" cy="300880"/>
            </a:xfrm>
            <a:prstGeom prst="ellipse">
              <a:avLst/>
            </a:prstGeom>
            <a:solidFill>
              <a:srgbClr val="91ACE0">
                <a:alpha val="3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11700533" y="350520"/>
              <a:ext cx="299587" cy="300880"/>
            </a:xfrm>
            <a:prstGeom prst="ellipse">
              <a:avLst/>
            </a:prstGeom>
            <a:solidFill>
              <a:srgbClr val="B6C7EA">
                <a:alpha val="1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8" name="形状6"/>
            <p:cNvSpPr txBox="1"/>
            <p:nvPr/>
          </p:nvSpPr>
          <p:spPr>
            <a:xfrm>
              <a:off x="91440" y="0"/>
              <a:ext cx="733425" cy="717550"/>
            </a:xfrm>
            <a:custGeom>
              <a:avLst/>
              <a:gdLst/>
              <a:ahLst/>
              <a:cxnLst/>
              <a:rect l="l" t="t" r="r" b="b"/>
              <a:pathLst>
                <a:path w="1155" h="1130">
                  <a:moveTo>
                    <a:pt x="0" y="0"/>
                  </a:moveTo>
                  <a:lnTo>
                    <a:pt x="1155" y="0"/>
                  </a:lnTo>
                  <a:lnTo>
                    <a:pt x="1155" y="386"/>
                  </a:lnTo>
                  <a:lnTo>
                    <a:pt x="438" y="386"/>
                  </a:lnTo>
                  <a:lnTo>
                    <a:pt x="438" y="1130"/>
                  </a:lnTo>
                  <a:lnTo>
                    <a:pt x="0" y="1130"/>
                  </a:lnTo>
                  <a:lnTo>
                    <a:pt x="0" y="0"/>
                  </a:lnTo>
                </a:path>
              </a:pathLst>
            </a:custGeom>
            <a:solidFill>
              <a:srgbClr val="D0DBF2">
                <a:alpha val="65882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9" name="形状7"/>
            <p:cNvSpPr txBox="1"/>
            <p:nvPr/>
          </p:nvSpPr>
          <p:spPr>
            <a:xfrm>
              <a:off x="177800" y="81915"/>
              <a:ext cx="580390" cy="564515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0" name="形状8"/>
            <p:cNvSpPr txBox="1"/>
            <p:nvPr/>
          </p:nvSpPr>
          <p:spPr>
            <a:xfrm>
              <a:off x="370205" y="251460"/>
              <a:ext cx="523240" cy="47625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sp>
        <p:nvSpPr>
          <p:cNvPr id="11" name="文本1"/>
          <p:cNvSpPr txBox="1"/>
          <p:nvPr/>
        </p:nvSpPr>
        <p:spPr>
          <a:xfrm>
            <a:off x="343535" y="240665"/>
            <a:ext cx="7475220" cy="7435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一　串联电路的等效电阻</a:t>
            </a:r>
          </a:p>
        </p:txBody>
      </p:sp>
      <p:sp>
        <p:nvSpPr>
          <p:cNvPr id="12" name="文本2"/>
          <p:cNvSpPr txBox="1"/>
          <p:nvPr/>
        </p:nvSpPr>
        <p:spPr>
          <a:xfrm>
            <a:off x="441325" y="920750"/>
            <a:ext cx="11790680" cy="175895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7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　　几个连接起来的电阻所起的作用，可以用一个电阻来代替，这个电阻就是那些电阻的</a:t>
            </a:r>
            <a:r>
              <a:rPr lang="zh-CN" altLang="en-US" sz="3200" b="1" i="0">
                <a:solidFill>
                  <a:srgbClr val="18605A">
                    <a:alpha val="100000"/>
                  </a:srgbClr>
                </a:solidFill>
                <a:effectLst>
                  <a:reflection blurRad="6350" stA="53000" endA="300" endPos="700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</a:rPr>
              <a:t>等效电阻</a:t>
            </a: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（equivalent resistance）.</a:t>
            </a:r>
          </a:p>
        </p:txBody>
      </p:sp>
      <p:pic>
        <p:nvPicPr>
          <p:cNvPr id="14" name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795" y="2373630"/>
            <a:ext cx="10415270" cy="4484370"/>
          </a:xfrm>
          <a:prstGeom prst="rect">
            <a:avLst/>
          </a:prstGeom>
        </p:spPr>
      </p:pic>
      <p:sp>
        <p:nvSpPr>
          <p:cNvPr id="16" name="爆炸形 1 15"/>
          <p:cNvSpPr/>
          <p:nvPr/>
        </p:nvSpPr>
        <p:spPr>
          <a:xfrm>
            <a:off x="6800850" y="1422400"/>
            <a:ext cx="3267075" cy="1638300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>
                <a:solidFill>
                  <a:schemeClr val="bg1">
                    <a:alpha val="100000"/>
                  </a:schemeClr>
                </a:solidFill>
                <a:effectLst>
                  <a:reflection blurRad="6350" stA="53000" endA="300" endPos="700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</a:rPr>
              <a:t>等效替代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-635" y="99060"/>
            <a:ext cx="12192635" cy="727710"/>
            <a:chOff x="0" y="0"/>
            <a:chExt cx="12192635" cy="727710"/>
          </a:xfrm>
        </p:grpSpPr>
        <p:sp>
          <p:nvSpPr>
            <p:cNvPr id="3" name="形状1"/>
            <p:cNvSpPr txBox="1"/>
            <p:nvPr/>
          </p:nvSpPr>
          <p:spPr>
            <a:xfrm rot="10800000" flipH="1">
              <a:off x="0" y="651510"/>
              <a:ext cx="12192635" cy="7620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2"/>
            <p:cNvSpPr txBox="1"/>
            <p:nvPr/>
          </p:nvSpPr>
          <p:spPr>
            <a:xfrm>
              <a:off x="10628630" y="350520"/>
              <a:ext cx="299587" cy="300880"/>
            </a:xfrm>
            <a:prstGeom prst="ellipse">
              <a:avLst/>
            </a:prstGeom>
            <a:solidFill>
              <a:srgbClr val="C6D4EF">
                <a:alpha val="6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3"/>
            <p:cNvSpPr txBox="1"/>
            <p:nvPr/>
          </p:nvSpPr>
          <p:spPr>
            <a:xfrm>
              <a:off x="10985931" y="350520"/>
              <a:ext cx="299587" cy="300880"/>
            </a:xfrm>
            <a:prstGeom prst="ellipse">
              <a:avLst/>
            </a:prstGeom>
            <a:solidFill>
              <a:srgbClr val="DAE3F5">
                <a:alpha val="4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11343232" y="350520"/>
              <a:ext cx="299587" cy="300880"/>
            </a:xfrm>
            <a:prstGeom prst="ellipse">
              <a:avLst/>
            </a:prstGeom>
            <a:solidFill>
              <a:srgbClr val="91ACE0">
                <a:alpha val="3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11700533" y="350520"/>
              <a:ext cx="299587" cy="300880"/>
            </a:xfrm>
            <a:prstGeom prst="ellipse">
              <a:avLst/>
            </a:prstGeom>
            <a:solidFill>
              <a:srgbClr val="B6C7EA">
                <a:alpha val="1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8" name="形状6"/>
            <p:cNvSpPr txBox="1"/>
            <p:nvPr/>
          </p:nvSpPr>
          <p:spPr>
            <a:xfrm>
              <a:off x="91440" y="0"/>
              <a:ext cx="733425" cy="717550"/>
            </a:xfrm>
            <a:custGeom>
              <a:avLst/>
              <a:gdLst/>
              <a:ahLst/>
              <a:cxnLst/>
              <a:rect l="l" t="t" r="r" b="b"/>
              <a:pathLst>
                <a:path w="1155" h="1130">
                  <a:moveTo>
                    <a:pt x="0" y="0"/>
                  </a:moveTo>
                  <a:lnTo>
                    <a:pt x="1155" y="0"/>
                  </a:lnTo>
                  <a:lnTo>
                    <a:pt x="1155" y="386"/>
                  </a:lnTo>
                  <a:lnTo>
                    <a:pt x="438" y="386"/>
                  </a:lnTo>
                  <a:lnTo>
                    <a:pt x="438" y="1130"/>
                  </a:lnTo>
                  <a:lnTo>
                    <a:pt x="0" y="1130"/>
                  </a:lnTo>
                  <a:lnTo>
                    <a:pt x="0" y="0"/>
                  </a:lnTo>
                </a:path>
              </a:pathLst>
            </a:custGeom>
            <a:solidFill>
              <a:srgbClr val="D0DBF2">
                <a:alpha val="65882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9" name="形状7"/>
            <p:cNvSpPr txBox="1"/>
            <p:nvPr/>
          </p:nvSpPr>
          <p:spPr>
            <a:xfrm>
              <a:off x="177800" y="81915"/>
              <a:ext cx="580390" cy="564515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0" name="形状8"/>
            <p:cNvSpPr txBox="1"/>
            <p:nvPr/>
          </p:nvSpPr>
          <p:spPr>
            <a:xfrm>
              <a:off x="370205" y="251460"/>
              <a:ext cx="523240" cy="47625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pic>
        <p:nvPicPr>
          <p:cNvPr id="11" name="图片1"/>
          <p:cNvPicPr>
            <a:picLocks noChangeAspect="1"/>
          </p:cNvPicPr>
          <p:nvPr/>
        </p:nvPicPr>
        <p:blipFill>
          <a:blip r:embed="rId5"/>
          <a:srcRect l="65861" t="19908" r="5902" b="13829"/>
          <a:stretch>
            <a:fillRect/>
          </a:stretch>
        </p:blipFill>
        <p:spPr>
          <a:xfrm>
            <a:off x="1229360" y="2316480"/>
            <a:ext cx="3585845" cy="3471545"/>
          </a:xfrm>
          <a:prstGeom prst="rect">
            <a:avLst/>
          </a:prstGeom>
        </p:spPr>
      </p:pic>
      <p:sp>
        <p:nvSpPr>
          <p:cNvPr id="12" name="文本1"/>
          <p:cNvSpPr txBox="1"/>
          <p:nvPr/>
        </p:nvSpPr>
        <p:spPr>
          <a:xfrm>
            <a:off x="343535" y="240665"/>
            <a:ext cx="7475220" cy="7435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一　串联电路的等效电阻</a:t>
            </a:r>
          </a:p>
        </p:txBody>
      </p:sp>
      <p:sp>
        <p:nvSpPr>
          <p:cNvPr id="13" name="文本2"/>
          <p:cNvSpPr txBox="1"/>
          <p:nvPr/>
        </p:nvSpPr>
        <p:spPr>
          <a:xfrm>
            <a:off x="441325" y="920750"/>
            <a:ext cx="11790680" cy="175895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7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　　几个连接起来的电阻所起的作用，可以用一个电阻来代替，这个电阻就是那些电阻的</a:t>
            </a:r>
            <a:r>
              <a:rPr lang="zh-CN" altLang="en-US" sz="3200" b="1" i="0">
                <a:solidFill>
                  <a:srgbClr val="18605A">
                    <a:alpha val="100000"/>
                  </a:srgbClr>
                </a:solidFill>
                <a:effectLst>
                  <a:reflection blurRad="6350" stA="53000" endA="300" endPos="700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</a:rPr>
              <a:t>等效电阻</a:t>
            </a: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（equivalent resistance）.</a:t>
            </a:r>
          </a:p>
        </p:txBody>
      </p:sp>
      <p:pic>
        <p:nvPicPr>
          <p:cNvPr id="15" name="视频1">
            <a:hlinkClick r:id="" action="ppaction://media"/>
          </p:cNvPr>
          <p:cNvPicPr/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23560" y="2720975"/>
            <a:ext cx="4626610" cy="3022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7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 fullScrn="1">
              <p:cMediaNode>
                <p:cTn id="18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11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-635" y="99060"/>
            <a:ext cx="12192635" cy="727710"/>
            <a:chOff x="0" y="0"/>
            <a:chExt cx="12192635" cy="727710"/>
          </a:xfrm>
        </p:grpSpPr>
        <p:sp>
          <p:nvSpPr>
            <p:cNvPr id="3" name="形状1"/>
            <p:cNvSpPr txBox="1"/>
            <p:nvPr/>
          </p:nvSpPr>
          <p:spPr>
            <a:xfrm rot="10800000" flipH="1">
              <a:off x="0" y="651510"/>
              <a:ext cx="12192635" cy="7620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2"/>
            <p:cNvSpPr txBox="1"/>
            <p:nvPr/>
          </p:nvSpPr>
          <p:spPr>
            <a:xfrm>
              <a:off x="10628630" y="350520"/>
              <a:ext cx="299587" cy="300880"/>
            </a:xfrm>
            <a:prstGeom prst="ellipse">
              <a:avLst/>
            </a:prstGeom>
            <a:solidFill>
              <a:srgbClr val="C6D4EF">
                <a:alpha val="6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3"/>
            <p:cNvSpPr txBox="1"/>
            <p:nvPr/>
          </p:nvSpPr>
          <p:spPr>
            <a:xfrm>
              <a:off x="10985931" y="350520"/>
              <a:ext cx="299587" cy="300880"/>
            </a:xfrm>
            <a:prstGeom prst="ellipse">
              <a:avLst/>
            </a:prstGeom>
            <a:solidFill>
              <a:srgbClr val="DAE3F5">
                <a:alpha val="4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11343232" y="350520"/>
              <a:ext cx="299587" cy="300880"/>
            </a:xfrm>
            <a:prstGeom prst="ellipse">
              <a:avLst/>
            </a:prstGeom>
            <a:solidFill>
              <a:srgbClr val="91ACE0">
                <a:alpha val="3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11700533" y="350520"/>
              <a:ext cx="299587" cy="300880"/>
            </a:xfrm>
            <a:prstGeom prst="ellipse">
              <a:avLst/>
            </a:prstGeom>
            <a:solidFill>
              <a:srgbClr val="B6C7EA">
                <a:alpha val="1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8" name="形状6"/>
            <p:cNvSpPr txBox="1"/>
            <p:nvPr/>
          </p:nvSpPr>
          <p:spPr>
            <a:xfrm>
              <a:off x="91440" y="0"/>
              <a:ext cx="733425" cy="717550"/>
            </a:xfrm>
            <a:custGeom>
              <a:avLst/>
              <a:gdLst/>
              <a:ahLst/>
              <a:cxnLst/>
              <a:rect l="l" t="t" r="r" b="b"/>
              <a:pathLst>
                <a:path w="1155" h="1130">
                  <a:moveTo>
                    <a:pt x="0" y="0"/>
                  </a:moveTo>
                  <a:lnTo>
                    <a:pt x="1155" y="0"/>
                  </a:lnTo>
                  <a:lnTo>
                    <a:pt x="1155" y="386"/>
                  </a:lnTo>
                  <a:lnTo>
                    <a:pt x="438" y="386"/>
                  </a:lnTo>
                  <a:lnTo>
                    <a:pt x="438" y="1130"/>
                  </a:lnTo>
                  <a:lnTo>
                    <a:pt x="0" y="1130"/>
                  </a:lnTo>
                  <a:lnTo>
                    <a:pt x="0" y="0"/>
                  </a:lnTo>
                </a:path>
              </a:pathLst>
            </a:custGeom>
            <a:solidFill>
              <a:srgbClr val="D0DBF2">
                <a:alpha val="65882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9" name="形状7"/>
            <p:cNvSpPr txBox="1"/>
            <p:nvPr/>
          </p:nvSpPr>
          <p:spPr>
            <a:xfrm>
              <a:off x="177800" y="81915"/>
              <a:ext cx="580390" cy="564515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0" name="形状8"/>
            <p:cNvSpPr txBox="1"/>
            <p:nvPr/>
          </p:nvSpPr>
          <p:spPr>
            <a:xfrm>
              <a:off x="370205" y="251460"/>
              <a:ext cx="523240" cy="47625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pic>
        <p:nvPicPr>
          <p:cNvPr id="11" name="图片1"/>
          <p:cNvPicPr>
            <a:picLocks noChangeAspect="1"/>
          </p:cNvPicPr>
          <p:nvPr/>
        </p:nvPicPr>
        <p:blipFill>
          <a:blip r:embed="rId2"/>
          <a:srcRect l="2883" t="5319" r="3487" b="6079"/>
          <a:stretch>
            <a:fillRect/>
          </a:stretch>
        </p:blipFill>
        <p:spPr>
          <a:xfrm>
            <a:off x="347345" y="843280"/>
            <a:ext cx="11615420" cy="5810250"/>
          </a:xfrm>
          <a:prstGeom prst="rect">
            <a:avLst/>
          </a:prstGeom>
        </p:spPr>
      </p:pic>
      <p:sp>
        <p:nvSpPr>
          <p:cNvPr id="12" name="文本1"/>
          <p:cNvSpPr txBox="1"/>
          <p:nvPr/>
        </p:nvSpPr>
        <p:spPr>
          <a:xfrm>
            <a:off x="3130550" y="4302125"/>
            <a:ext cx="1394460" cy="7124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</a:pPr>
            <a:r>
              <a:rPr lang="zh-CN" altLang="en-US" sz="2800" b="1" i="1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R</a:t>
            </a:r>
            <a:r>
              <a:rPr lang="zh-CN" altLang="en-US" sz="3725" b="1" i="0" baseline="-2500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1</a:t>
            </a: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+</a:t>
            </a:r>
            <a:r>
              <a:rPr lang="zh-CN" altLang="en-US" sz="2800" b="1" i="1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R</a:t>
            </a:r>
            <a:r>
              <a:rPr lang="zh-CN" altLang="en-US" sz="3725" b="1" i="0" baseline="-2500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2</a:t>
            </a:r>
          </a:p>
        </p:txBody>
      </p:sp>
      <p:sp>
        <p:nvSpPr>
          <p:cNvPr id="13" name="文本2"/>
          <p:cNvSpPr txBox="1"/>
          <p:nvPr/>
        </p:nvSpPr>
        <p:spPr>
          <a:xfrm>
            <a:off x="343535" y="240665"/>
            <a:ext cx="7475220" cy="7435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一　串联电路的等效电阻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-635" y="99060"/>
            <a:ext cx="12192635" cy="727710"/>
            <a:chOff x="0" y="0"/>
            <a:chExt cx="12192635" cy="727710"/>
          </a:xfrm>
        </p:grpSpPr>
        <p:sp>
          <p:nvSpPr>
            <p:cNvPr id="3" name="形状2"/>
            <p:cNvSpPr txBox="1"/>
            <p:nvPr/>
          </p:nvSpPr>
          <p:spPr>
            <a:xfrm rot="10800000" flipH="1">
              <a:off x="0" y="651510"/>
              <a:ext cx="12192635" cy="7620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0628630" y="350520"/>
              <a:ext cx="299587" cy="300880"/>
            </a:xfrm>
            <a:prstGeom prst="ellipse">
              <a:avLst/>
            </a:prstGeom>
            <a:solidFill>
              <a:srgbClr val="C6D4EF">
                <a:alpha val="6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4"/>
            <p:cNvSpPr txBox="1"/>
            <p:nvPr/>
          </p:nvSpPr>
          <p:spPr>
            <a:xfrm>
              <a:off x="10985931" y="350520"/>
              <a:ext cx="299587" cy="300880"/>
            </a:xfrm>
            <a:prstGeom prst="ellipse">
              <a:avLst/>
            </a:prstGeom>
            <a:solidFill>
              <a:srgbClr val="DAE3F5">
                <a:alpha val="4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5"/>
            <p:cNvSpPr txBox="1"/>
            <p:nvPr/>
          </p:nvSpPr>
          <p:spPr>
            <a:xfrm>
              <a:off x="11343232" y="350520"/>
              <a:ext cx="299587" cy="300880"/>
            </a:xfrm>
            <a:prstGeom prst="ellipse">
              <a:avLst/>
            </a:prstGeom>
            <a:solidFill>
              <a:srgbClr val="91ACE0">
                <a:alpha val="3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" name="形状6"/>
            <p:cNvSpPr txBox="1"/>
            <p:nvPr/>
          </p:nvSpPr>
          <p:spPr>
            <a:xfrm>
              <a:off x="11700533" y="350520"/>
              <a:ext cx="299587" cy="300880"/>
            </a:xfrm>
            <a:prstGeom prst="ellipse">
              <a:avLst/>
            </a:prstGeom>
            <a:solidFill>
              <a:srgbClr val="B6C7EA">
                <a:alpha val="1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8" name="形状7"/>
            <p:cNvSpPr txBox="1"/>
            <p:nvPr/>
          </p:nvSpPr>
          <p:spPr>
            <a:xfrm>
              <a:off x="91440" y="0"/>
              <a:ext cx="733425" cy="717550"/>
            </a:xfrm>
            <a:custGeom>
              <a:avLst/>
              <a:gdLst/>
              <a:ahLst/>
              <a:cxnLst/>
              <a:rect l="l" t="t" r="r" b="b"/>
              <a:pathLst>
                <a:path w="1155" h="1130">
                  <a:moveTo>
                    <a:pt x="0" y="0"/>
                  </a:moveTo>
                  <a:lnTo>
                    <a:pt x="1155" y="0"/>
                  </a:lnTo>
                  <a:lnTo>
                    <a:pt x="1155" y="386"/>
                  </a:lnTo>
                  <a:lnTo>
                    <a:pt x="438" y="386"/>
                  </a:lnTo>
                  <a:lnTo>
                    <a:pt x="438" y="1130"/>
                  </a:lnTo>
                  <a:lnTo>
                    <a:pt x="0" y="1130"/>
                  </a:lnTo>
                  <a:lnTo>
                    <a:pt x="0" y="0"/>
                  </a:lnTo>
                </a:path>
              </a:pathLst>
            </a:custGeom>
            <a:solidFill>
              <a:srgbClr val="D0DBF2">
                <a:alpha val="65882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9" name="形状8"/>
            <p:cNvSpPr txBox="1"/>
            <p:nvPr/>
          </p:nvSpPr>
          <p:spPr>
            <a:xfrm>
              <a:off x="177800" y="81915"/>
              <a:ext cx="580390" cy="564515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0" name="形状9"/>
            <p:cNvSpPr txBox="1"/>
            <p:nvPr/>
          </p:nvSpPr>
          <p:spPr>
            <a:xfrm>
              <a:off x="370205" y="251460"/>
              <a:ext cx="523240" cy="47625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pic>
        <p:nvPicPr>
          <p:cNvPr id="11" name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2125980"/>
            <a:ext cx="3719195" cy="3311525"/>
          </a:xfrm>
          <a:prstGeom prst="rect">
            <a:avLst/>
          </a:prstGeom>
        </p:spPr>
      </p:pic>
      <p:sp>
        <p:nvSpPr>
          <p:cNvPr id="12" name="文本1"/>
          <p:cNvSpPr txBox="1"/>
          <p:nvPr/>
        </p:nvSpPr>
        <p:spPr>
          <a:xfrm>
            <a:off x="5718175" y="2561590"/>
            <a:ext cx="3271520" cy="68199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U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=</a:t>
            </a: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U</a:t>
            </a:r>
            <a:r>
              <a:rPr lang="zh-CN" altLang="en-US" sz="3460" b="0" i="0" baseline="-2500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1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+</a:t>
            </a: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U</a:t>
            </a:r>
            <a:r>
              <a:rPr lang="zh-CN" altLang="en-US" sz="3460" b="0" i="0" baseline="-2500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2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I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=</a:t>
            </a: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I</a:t>
            </a:r>
            <a:r>
              <a:rPr lang="zh-CN" altLang="en-US" sz="3460" b="0" i="0" baseline="-2500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1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=</a:t>
            </a: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I</a:t>
            </a:r>
            <a:r>
              <a:rPr lang="zh-CN" altLang="en-US" sz="3460" b="0" i="0" baseline="-2500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2</a:t>
            </a:r>
          </a:p>
        </p:txBody>
      </p:sp>
      <p:sp>
        <p:nvSpPr>
          <p:cNvPr id="13" name="文本2"/>
          <p:cNvSpPr txBox="1"/>
          <p:nvPr/>
        </p:nvSpPr>
        <p:spPr>
          <a:xfrm>
            <a:off x="5453380" y="3379470"/>
            <a:ext cx="3550285" cy="68199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IR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=</a:t>
            </a: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I</a:t>
            </a:r>
            <a:r>
              <a:rPr lang="zh-CN" altLang="en-US" sz="3460" b="0" i="0" baseline="-2500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1</a:t>
            </a: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R</a:t>
            </a:r>
            <a:r>
              <a:rPr lang="zh-CN" altLang="en-US" sz="3460" b="0" i="0" baseline="-2500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1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+</a:t>
            </a: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I</a:t>
            </a:r>
            <a:r>
              <a:rPr lang="zh-CN" altLang="en-US" sz="3460" b="0" i="0" baseline="-2500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2</a:t>
            </a: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R</a:t>
            </a:r>
            <a:r>
              <a:rPr lang="zh-CN" altLang="en-US" sz="3460" b="0" i="0" baseline="-2500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2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=</a:t>
            </a: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IR</a:t>
            </a:r>
            <a:r>
              <a:rPr lang="zh-CN" altLang="en-US" sz="3460" b="0" i="0" baseline="-2500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1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+</a:t>
            </a: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IR</a:t>
            </a:r>
            <a:r>
              <a:rPr lang="zh-CN" altLang="en-US" sz="3460" b="0" i="0" baseline="-2500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2</a:t>
            </a:r>
          </a:p>
        </p:txBody>
      </p:sp>
      <p:sp>
        <p:nvSpPr>
          <p:cNvPr id="14" name="文本3"/>
          <p:cNvSpPr txBox="1"/>
          <p:nvPr/>
        </p:nvSpPr>
        <p:spPr>
          <a:xfrm>
            <a:off x="8540750" y="3359150"/>
            <a:ext cx="2196465" cy="68199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=</a:t>
            </a:r>
            <a:r>
              <a:rPr lang="zh-CN" altLang="en-US" sz="2600" b="0" i="1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I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zh-CN" altLang="en-US" sz="2600" b="0" i="1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R</a:t>
            </a:r>
            <a:r>
              <a:rPr lang="zh-CN" altLang="en-US" sz="3460" b="0" i="0" baseline="-2500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1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+</a:t>
            </a:r>
            <a:r>
              <a:rPr lang="zh-CN" altLang="en-US" sz="2600" b="0" i="1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R</a:t>
            </a:r>
            <a:r>
              <a:rPr lang="zh-CN" altLang="en-US" sz="3460" b="0" i="0" baseline="-2500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2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）</a:t>
            </a:r>
          </a:p>
        </p:txBody>
      </p:sp>
      <p:sp>
        <p:nvSpPr>
          <p:cNvPr id="15" name="文本4"/>
          <p:cNvSpPr txBox="1"/>
          <p:nvPr/>
        </p:nvSpPr>
        <p:spPr>
          <a:xfrm>
            <a:off x="6574155" y="4330065"/>
            <a:ext cx="1776730" cy="7124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</a:pPr>
            <a:r>
              <a:rPr lang="zh-CN" altLang="en-US" sz="2800" b="1" i="1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R</a:t>
            </a: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=</a:t>
            </a:r>
            <a:r>
              <a:rPr lang="zh-CN" altLang="en-US" sz="2800" b="1" i="1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R</a:t>
            </a:r>
            <a:r>
              <a:rPr lang="zh-CN" altLang="en-US" sz="3725" b="1" i="0" baseline="-2500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1</a:t>
            </a: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+</a:t>
            </a:r>
            <a:r>
              <a:rPr lang="zh-CN" altLang="en-US" sz="2800" b="1" i="1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R</a:t>
            </a:r>
            <a:r>
              <a:rPr lang="zh-CN" altLang="en-US" sz="3725" b="1" i="0" baseline="-2500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2</a:t>
            </a:r>
          </a:p>
        </p:txBody>
      </p:sp>
      <p:sp>
        <p:nvSpPr>
          <p:cNvPr id="16" name="文本5"/>
          <p:cNvSpPr txBox="1"/>
          <p:nvPr/>
        </p:nvSpPr>
        <p:spPr>
          <a:xfrm>
            <a:off x="4977765" y="1764030"/>
            <a:ext cx="2343785" cy="68199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R</a:t>
            </a:r>
            <a:r>
              <a:rPr lang="zh-CN" altLang="en-US" sz="3460" b="0" i="0" baseline="-2500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1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与</a:t>
            </a: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R</a:t>
            </a:r>
            <a:r>
              <a:rPr lang="zh-CN" altLang="en-US" sz="3460" b="0" i="0" baseline="-2500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2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串联</a:t>
            </a:r>
          </a:p>
        </p:txBody>
      </p:sp>
      <p:sp>
        <p:nvSpPr>
          <p:cNvPr id="17" name="文本6"/>
          <p:cNvSpPr txBox="1"/>
          <p:nvPr/>
        </p:nvSpPr>
        <p:spPr>
          <a:xfrm>
            <a:off x="1417320" y="1063625"/>
            <a:ext cx="3008630" cy="89090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700"/>
              </a:lnSpc>
            </a:pPr>
            <a:r>
              <a:rPr lang="zh-CN" altLang="en-US" sz="3600" b="1" i="0">
                <a:solidFill>
                  <a:srgbClr val="18605A">
                    <a:alpha val="100000"/>
                  </a:srgbClr>
                </a:solidFill>
                <a:effectLst>
                  <a:reflection blurRad="6350" stA="53000" endA="300" endPos="700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</a:rPr>
              <a:t>理论推导</a:t>
            </a:r>
            <a:r>
              <a:rPr lang="zh-CN" altLang="en-US" sz="3600" b="1" i="0">
                <a:solidFill>
                  <a:srgbClr val="18605A">
                    <a:alpha val="100000"/>
                  </a:srgbClr>
                </a:solidFill>
                <a:effectLst>
                  <a:reflection blurRad="6350" stA="53000" endA="300" endPos="70000" dir="5400000" sy="-100000" algn="bl" rotWithShape="0"/>
                </a:effectLst>
                <a:latin typeface="Times New Roman" panose="02020603050405020304"/>
                <a:ea typeface="Times New Roman" panose="02020603050405020304"/>
              </a:rPr>
              <a:t>:</a:t>
            </a:r>
          </a:p>
        </p:txBody>
      </p:sp>
      <p:sp>
        <p:nvSpPr>
          <p:cNvPr id="18" name="形状1"/>
          <p:cNvSpPr txBox="1"/>
          <p:nvPr/>
        </p:nvSpPr>
        <p:spPr>
          <a:xfrm>
            <a:off x="5969635" y="4503420"/>
            <a:ext cx="459105" cy="273685"/>
          </a:xfrm>
          <a:prstGeom prst="rightArrow">
            <a:avLst/>
          </a:prstGeom>
          <a:solidFill>
            <a:srgbClr val="FF0000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19" name="文本7"/>
          <p:cNvSpPr txBox="1"/>
          <p:nvPr/>
        </p:nvSpPr>
        <p:spPr>
          <a:xfrm>
            <a:off x="343535" y="240665"/>
            <a:ext cx="7475220" cy="7435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一　串联电路的等效电阻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-635" y="99060"/>
            <a:ext cx="12192635" cy="727710"/>
            <a:chOff x="0" y="0"/>
            <a:chExt cx="12192635" cy="727710"/>
          </a:xfrm>
        </p:grpSpPr>
        <p:sp>
          <p:nvSpPr>
            <p:cNvPr id="3" name="形状1"/>
            <p:cNvSpPr txBox="1"/>
            <p:nvPr/>
          </p:nvSpPr>
          <p:spPr>
            <a:xfrm rot="10800000" flipH="1">
              <a:off x="0" y="651510"/>
              <a:ext cx="12192635" cy="7620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2"/>
            <p:cNvSpPr txBox="1"/>
            <p:nvPr/>
          </p:nvSpPr>
          <p:spPr>
            <a:xfrm>
              <a:off x="10628630" y="350520"/>
              <a:ext cx="299587" cy="300880"/>
            </a:xfrm>
            <a:prstGeom prst="ellipse">
              <a:avLst/>
            </a:prstGeom>
            <a:solidFill>
              <a:srgbClr val="C6D4EF">
                <a:alpha val="6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3"/>
            <p:cNvSpPr txBox="1"/>
            <p:nvPr/>
          </p:nvSpPr>
          <p:spPr>
            <a:xfrm>
              <a:off x="10985931" y="350520"/>
              <a:ext cx="299587" cy="300880"/>
            </a:xfrm>
            <a:prstGeom prst="ellipse">
              <a:avLst/>
            </a:prstGeom>
            <a:solidFill>
              <a:srgbClr val="DAE3F5">
                <a:alpha val="4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11343232" y="350520"/>
              <a:ext cx="299587" cy="300880"/>
            </a:xfrm>
            <a:prstGeom prst="ellipse">
              <a:avLst/>
            </a:prstGeom>
            <a:solidFill>
              <a:srgbClr val="91ACE0">
                <a:alpha val="3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11700533" y="350520"/>
              <a:ext cx="299587" cy="300880"/>
            </a:xfrm>
            <a:prstGeom prst="ellipse">
              <a:avLst/>
            </a:prstGeom>
            <a:solidFill>
              <a:srgbClr val="B6C7EA">
                <a:alpha val="1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8" name="形状6"/>
            <p:cNvSpPr txBox="1"/>
            <p:nvPr/>
          </p:nvSpPr>
          <p:spPr>
            <a:xfrm>
              <a:off x="91440" y="0"/>
              <a:ext cx="733425" cy="717550"/>
            </a:xfrm>
            <a:custGeom>
              <a:avLst/>
              <a:gdLst/>
              <a:ahLst/>
              <a:cxnLst/>
              <a:rect l="l" t="t" r="r" b="b"/>
              <a:pathLst>
                <a:path w="1155" h="1130">
                  <a:moveTo>
                    <a:pt x="0" y="0"/>
                  </a:moveTo>
                  <a:lnTo>
                    <a:pt x="1155" y="0"/>
                  </a:lnTo>
                  <a:lnTo>
                    <a:pt x="1155" y="386"/>
                  </a:lnTo>
                  <a:lnTo>
                    <a:pt x="438" y="386"/>
                  </a:lnTo>
                  <a:lnTo>
                    <a:pt x="438" y="1130"/>
                  </a:lnTo>
                  <a:lnTo>
                    <a:pt x="0" y="1130"/>
                  </a:lnTo>
                  <a:lnTo>
                    <a:pt x="0" y="0"/>
                  </a:lnTo>
                </a:path>
              </a:pathLst>
            </a:custGeom>
            <a:solidFill>
              <a:srgbClr val="D0DBF2">
                <a:alpha val="65882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9" name="形状7"/>
            <p:cNvSpPr txBox="1"/>
            <p:nvPr/>
          </p:nvSpPr>
          <p:spPr>
            <a:xfrm>
              <a:off x="177800" y="81915"/>
              <a:ext cx="580390" cy="564515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0" name="形状8"/>
            <p:cNvSpPr txBox="1"/>
            <p:nvPr/>
          </p:nvSpPr>
          <p:spPr>
            <a:xfrm>
              <a:off x="370205" y="251460"/>
              <a:ext cx="523240" cy="47625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pic>
        <p:nvPicPr>
          <p:cNvPr id="11" name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5995"/>
            <a:ext cx="12066270" cy="2874010"/>
          </a:xfrm>
          <a:prstGeom prst="rect">
            <a:avLst/>
          </a:prstGeom>
        </p:spPr>
      </p:pic>
      <p:sp>
        <p:nvSpPr>
          <p:cNvPr id="12" name="文本1"/>
          <p:cNvSpPr txBox="1"/>
          <p:nvPr/>
        </p:nvSpPr>
        <p:spPr>
          <a:xfrm>
            <a:off x="343535" y="240665"/>
            <a:ext cx="7475220" cy="7435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一　串联电路的等效电阻</a:t>
            </a:r>
          </a:p>
        </p:txBody>
      </p:sp>
      <p:pic>
        <p:nvPicPr>
          <p:cNvPr id="13" name="图片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885" y="5405120"/>
            <a:ext cx="8813800" cy="1001395"/>
          </a:xfrm>
          <a:prstGeom prst="rect">
            <a:avLst/>
          </a:prstGeom>
        </p:spPr>
      </p:pic>
      <p:sp>
        <p:nvSpPr>
          <p:cNvPr id="14" name="文本2"/>
          <p:cNvSpPr txBox="1"/>
          <p:nvPr/>
        </p:nvSpPr>
        <p:spPr>
          <a:xfrm>
            <a:off x="505460" y="3656965"/>
            <a:ext cx="11462385" cy="15741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将导体串联，相当于增大了导体的长度。根据影响导体电阻大小的因素，如图可直观理解，串联电路的等效电阻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_____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各串联导体的电阻。</a:t>
            </a:r>
          </a:p>
        </p:txBody>
      </p:sp>
      <p:sp>
        <p:nvSpPr>
          <p:cNvPr id="15" name="文本3"/>
          <p:cNvSpPr txBox="1"/>
          <p:nvPr/>
        </p:nvSpPr>
        <p:spPr>
          <a:xfrm>
            <a:off x="6774815" y="4406265"/>
            <a:ext cx="1127760" cy="7124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大于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-635" y="99060"/>
            <a:ext cx="12192635" cy="727710"/>
            <a:chOff x="0" y="0"/>
            <a:chExt cx="12192635" cy="727710"/>
          </a:xfrm>
        </p:grpSpPr>
        <p:sp>
          <p:nvSpPr>
            <p:cNvPr id="3" name="形状1"/>
            <p:cNvSpPr txBox="1"/>
            <p:nvPr/>
          </p:nvSpPr>
          <p:spPr>
            <a:xfrm rot="10800000" flipH="1">
              <a:off x="0" y="651510"/>
              <a:ext cx="12192635" cy="7620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2"/>
            <p:cNvSpPr txBox="1"/>
            <p:nvPr/>
          </p:nvSpPr>
          <p:spPr>
            <a:xfrm>
              <a:off x="10628630" y="350520"/>
              <a:ext cx="299587" cy="300880"/>
            </a:xfrm>
            <a:prstGeom prst="ellipse">
              <a:avLst/>
            </a:prstGeom>
            <a:solidFill>
              <a:srgbClr val="C6D4EF">
                <a:alpha val="6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3"/>
            <p:cNvSpPr txBox="1"/>
            <p:nvPr/>
          </p:nvSpPr>
          <p:spPr>
            <a:xfrm>
              <a:off x="10985931" y="350520"/>
              <a:ext cx="299587" cy="300880"/>
            </a:xfrm>
            <a:prstGeom prst="ellipse">
              <a:avLst/>
            </a:prstGeom>
            <a:solidFill>
              <a:srgbClr val="DAE3F5">
                <a:alpha val="4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11343232" y="350520"/>
              <a:ext cx="299587" cy="300880"/>
            </a:xfrm>
            <a:prstGeom prst="ellipse">
              <a:avLst/>
            </a:prstGeom>
            <a:solidFill>
              <a:srgbClr val="91ACE0">
                <a:alpha val="3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11700533" y="350520"/>
              <a:ext cx="299587" cy="300880"/>
            </a:xfrm>
            <a:prstGeom prst="ellipse">
              <a:avLst/>
            </a:prstGeom>
            <a:solidFill>
              <a:srgbClr val="B6C7EA">
                <a:alpha val="1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8" name="形状6"/>
            <p:cNvSpPr txBox="1"/>
            <p:nvPr/>
          </p:nvSpPr>
          <p:spPr>
            <a:xfrm>
              <a:off x="91440" y="0"/>
              <a:ext cx="733425" cy="717550"/>
            </a:xfrm>
            <a:custGeom>
              <a:avLst/>
              <a:gdLst/>
              <a:ahLst/>
              <a:cxnLst/>
              <a:rect l="l" t="t" r="r" b="b"/>
              <a:pathLst>
                <a:path w="1155" h="1130">
                  <a:moveTo>
                    <a:pt x="0" y="0"/>
                  </a:moveTo>
                  <a:lnTo>
                    <a:pt x="1155" y="0"/>
                  </a:lnTo>
                  <a:lnTo>
                    <a:pt x="1155" y="386"/>
                  </a:lnTo>
                  <a:lnTo>
                    <a:pt x="438" y="386"/>
                  </a:lnTo>
                  <a:lnTo>
                    <a:pt x="438" y="1130"/>
                  </a:lnTo>
                  <a:lnTo>
                    <a:pt x="0" y="1130"/>
                  </a:lnTo>
                  <a:lnTo>
                    <a:pt x="0" y="0"/>
                  </a:lnTo>
                </a:path>
              </a:pathLst>
            </a:custGeom>
            <a:solidFill>
              <a:srgbClr val="D0DBF2">
                <a:alpha val="65882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9" name="形状7"/>
            <p:cNvSpPr txBox="1"/>
            <p:nvPr/>
          </p:nvSpPr>
          <p:spPr>
            <a:xfrm>
              <a:off x="177800" y="81915"/>
              <a:ext cx="580390" cy="564515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0" name="形状8"/>
            <p:cNvSpPr txBox="1"/>
            <p:nvPr/>
          </p:nvSpPr>
          <p:spPr>
            <a:xfrm>
              <a:off x="370205" y="251460"/>
              <a:ext cx="523240" cy="47625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sp>
        <p:nvSpPr>
          <p:cNvPr id="11" name="文本1"/>
          <p:cNvSpPr txBox="1"/>
          <p:nvPr/>
        </p:nvSpPr>
        <p:spPr>
          <a:xfrm>
            <a:off x="548640" y="1553845"/>
            <a:ext cx="11435080" cy="418545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将两只滑动变阻器串接起来，如图所示，把</a:t>
            </a:r>
            <a:r>
              <a:rPr lang="zh-CN" altLang="en-US" sz="2600" b="0" i="1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a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2600" b="0" i="1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b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接入电路后，要使两只变阻器的总电阻最大，则滑片</a:t>
            </a:r>
            <a:r>
              <a:rPr lang="zh-CN" altLang="en-US" sz="2600" b="0" i="1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P</a:t>
            </a:r>
            <a:r>
              <a:rPr lang="zh-CN" altLang="en-US" sz="3460" b="0" i="0" baseline="-2500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1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2600" b="0" i="1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P</a:t>
            </a:r>
            <a:r>
              <a:rPr lang="zh-CN" altLang="en-US" sz="3460" b="0" i="0" baseline="-2500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2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的位置（　　）</a:t>
            </a:r>
          </a:p>
          <a:p>
            <a:pPr marL="0" algn="l">
              <a:lnSpc>
                <a:spcPts val="5800"/>
              </a:lnSpc>
            </a:pP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A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．</a:t>
            </a:r>
            <a:r>
              <a:rPr lang="zh-CN" altLang="en-US" sz="2600" b="0" i="1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P</a:t>
            </a:r>
            <a:r>
              <a:rPr lang="zh-CN" altLang="en-US" sz="3460" b="0" i="0" baseline="-2500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1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放在最左端，</a:t>
            </a:r>
            <a:r>
              <a:rPr lang="zh-CN" altLang="en-US" sz="2600" b="0" i="1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P</a:t>
            </a:r>
            <a:r>
              <a:rPr lang="zh-CN" altLang="en-US" sz="3460" b="0" i="0" baseline="-2500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2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放在最右端</a:t>
            </a:r>
          </a:p>
          <a:p>
            <a:pPr marL="0" algn="l">
              <a:lnSpc>
                <a:spcPts val="5800"/>
              </a:lnSpc>
            </a:pP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B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．</a:t>
            </a:r>
            <a:r>
              <a:rPr lang="zh-CN" altLang="en-US" sz="2600" b="0" i="1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P</a:t>
            </a:r>
            <a:r>
              <a:rPr lang="zh-CN" altLang="en-US" sz="3460" b="0" i="0" baseline="-2500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1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放在最右端，</a:t>
            </a:r>
            <a:r>
              <a:rPr lang="zh-CN" altLang="en-US" sz="2600" b="0" i="1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P</a:t>
            </a:r>
            <a:r>
              <a:rPr lang="zh-CN" altLang="en-US" sz="3460" b="0" i="0" baseline="-2500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2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放在最左端</a:t>
            </a:r>
          </a:p>
          <a:p>
            <a:pPr marL="0" algn="l">
              <a:lnSpc>
                <a:spcPts val="5800"/>
              </a:lnSpc>
            </a:pP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C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．</a:t>
            </a:r>
            <a:r>
              <a:rPr lang="zh-CN" altLang="en-US" sz="2600" b="0" i="1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P</a:t>
            </a:r>
            <a:r>
              <a:rPr lang="zh-CN" altLang="en-US" sz="3460" b="0" i="0" baseline="-2500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1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放在最右端，</a:t>
            </a:r>
            <a:r>
              <a:rPr lang="zh-CN" altLang="en-US" sz="2600" b="0" i="1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P</a:t>
            </a:r>
            <a:r>
              <a:rPr lang="zh-CN" altLang="en-US" sz="3460" b="0" i="0" baseline="-2500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2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放在最右端</a:t>
            </a:r>
          </a:p>
          <a:p>
            <a:pPr marL="0" algn="l">
              <a:lnSpc>
                <a:spcPts val="5800"/>
              </a:lnSpc>
            </a:pP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D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．</a:t>
            </a:r>
            <a:r>
              <a:rPr lang="zh-CN" altLang="en-US" sz="2600" b="0" i="1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P</a:t>
            </a:r>
            <a:r>
              <a:rPr lang="zh-CN" altLang="en-US" sz="3460" b="0" i="0" baseline="-2500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1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放在最左端，</a:t>
            </a:r>
            <a:r>
              <a:rPr lang="zh-CN" altLang="en-US" sz="2600" b="0" i="1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P</a:t>
            </a:r>
            <a:r>
              <a:rPr lang="zh-CN" altLang="en-US" sz="3460" b="0" i="0" baseline="-2500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2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放在最左端</a:t>
            </a:r>
          </a:p>
        </p:txBody>
      </p:sp>
      <p:sp>
        <p:nvSpPr>
          <p:cNvPr id="12" name="文本2"/>
          <p:cNvSpPr txBox="1"/>
          <p:nvPr/>
        </p:nvSpPr>
        <p:spPr>
          <a:xfrm>
            <a:off x="6644640" y="2275205"/>
            <a:ext cx="716915" cy="7124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A</a:t>
            </a:r>
          </a:p>
        </p:txBody>
      </p:sp>
      <p:pic>
        <p:nvPicPr>
          <p:cNvPr id="13" name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3420" y="3032125"/>
            <a:ext cx="5289550" cy="1493520"/>
          </a:xfrm>
          <a:prstGeom prst="rect">
            <a:avLst/>
          </a:prstGeom>
        </p:spPr>
      </p:pic>
      <p:sp>
        <p:nvSpPr>
          <p:cNvPr id="14" name="文本3"/>
          <p:cNvSpPr txBox="1"/>
          <p:nvPr/>
        </p:nvSpPr>
        <p:spPr>
          <a:xfrm>
            <a:off x="343535" y="240665"/>
            <a:ext cx="7475220" cy="7435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一　串联电路的等效电阻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-635" y="99060"/>
            <a:ext cx="12192635" cy="727710"/>
            <a:chOff x="0" y="0"/>
            <a:chExt cx="12192635" cy="727710"/>
          </a:xfrm>
        </p:grpSpPr>
        <p:sp>
          <p:nvSpPr>
            <p:cNvPr id="3" name="形状1"/>
            <p:cNvSpPr txBox="1"/>
            <p:nvPr/>
          </p:nvSpPr>
          <p:spPr>
            <a:xfrm rot="10800000" flipH="1">
              <a:off x="0" y="651510"/>
              <a:ext cx="12192635" cy="7620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2"/>
            <p:cNvSpPr txBox="1"/>
            <p:nvPr/>
          </p:nvSpPr>
          <p:spPr>
            <a:xfrm>
              <a:off x="10628630" y="350520"/>
              <a:ext cx="299587" cy="300880"/>
            </a:xfrm>
            <a:prstGeom prst="ellipse">
              <a:avLst/>
            </a:prstGeom>
            <a:solidFill>
              <a:srgbClr val="C6D4EF">
                <a:alpha val="6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3"/>
            <p:cNvSpPr txBox="1"/>
            <p:nvPr/>
          </p:nvSpPr>
          <p:spPr>
            <a:xfrm>
              <a:off x="10985931" y="350520"/>
              <a:ext cx="299587" cy="300880"/>
            </a:xfrm>
            <a:prstGeom prst="ellipse">
              <a:avLst/>
            </a:prstGeom>
            <a:solidFill>
              <a:srgbClr val="DAE3F5">
                <a:alpha val="45098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11343232" y="350520"/>
              <a:ext cx="299587" cy="300880"/>
            </a:xfrm>
            <a:prstGeom prst="ellipse">
              <a:avLst/>
            </a:prstGeom>
            <a:solidFill>
              <a:srgbClr val="91ACE0">
                <a:alpha val="3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11700533" y="350520"/>
              <a:ext cx="299587" cy="300880"/>
            </a:xfrm>
            <a:prstGeom prst="ellipse">
              <a:avLst/>
            </a:prstGeom>
            <a:solidFill>
              <a:srgbClr val="B6C7EA">
                <a:alpha val="14901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8" name="形状6"/>
            <p:cNvSpPr txBox="1"/>
            <p:nvPr/>
          </p:nvSpPr>
          <p:spPr>
            <a:xfrm>
              <a:off x="91440" y="0"/>
              <a:ext cx="733425" cy="717550"/>
            </a:xfrm>
            <a:custGeom>
              <a:avLst/>
              <a:gdLst/>
              <a:ahLst/>
              <a:cxnLst/>
              <a:rect l="l" t="t" r="r" b="b"/>
              <a:pathLst>
                <a:path w="1155" h="1130">
                  <a:moveTo>
                    <a:pt x="0" y="0"/>
                  </a:moveTo>
                  <a:lnTo>
                    <a:pt x="1155" y="0"/>
                  </a:lnTo>
                  <a:lnTo>
                    <a:pt x="1155" y="386"/>
                  </a:lnTo>
                  <a:lnTo>
                    <a:pt x="438" y="386"/>
                  </a:lnTo>
                  <a:lnTo>
                    <a:pt x="438" y="1130"/>
                  </a:lnTo>
                  <a:lnTo>
                    <a:pt x="0" y="1130"/>
                  </a:lnTo>
                  <a:lnTo>
                    <a:pt x="0" y="0"/>
                  </a:lnTo>
                </a:path>
              </a:pathLst>
            </a:custGeom>
            <a:solidFill>
              <a:srgbClr val="D0DBF2">
                <a:alpha val="65882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9" name="形状7"/>
            <p:cNvSpPr txBox="1"/>
            <p:nvPr/>
          </p:nvSpPr>
          <p:spPr>
            <a:xfrm>
              <a:off x="177800" y="81915"/>
              <a:ext cx="580390" cy="564515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0" name="形状8"/>
            <p:cNvSpPr txBox="1"/>
            <p:nvPr/>
          </p:nvSpPr>
          <p:spPr>
            <a:xfrm>
              <a:off x="370205" y="251460"/>
              <a:ext cx="523240" cy="476250"/>
            </a:xfrm>
            <a:prstGeom prst="rect">
              <a:avLst/>
            </a:prstGeom>
            <a:solidFill>
              <a:srgbClr val="F6F8F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sp>
        <p:nvSpPr>
          <p:cNvPr id="11" name="文本1"/>
          <p:cNvSpPr txBox="1"/>
          <p:nvPr/>
        </p:nvSpPr>
        <p:spPr>
          <a:xfrm>
            <a:off x="548640" y="1541145"/>
            <a:ext cx="11435080" cy="348186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6200"/>
              </a:lnSpc>
            </a:pP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一个灯泡正常发光时的电流强度为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0.2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安，电压为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3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伏。现要把它接在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4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伏电源上仍能正常发光，该灯泡必须（　　）</a:t>
            </a:r>
          </a:p>
          <a:p>
            <a:pPr marL="0" algn="l">
              <a:lnSpc>
                <a:spcPts val="6200"/>
              </a:lnSpc>
            </a:pP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A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．串联一个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10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欧电阻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	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　　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B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．并联一个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10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欧电阻</a:t>
            </a:r>
          </a:p>
          <a:p>
            <a:pPr marL="0" algn="l">
              <a:lnSpc>
                <a:spcPts val="6200"/>
              </a:lnSpc>
            </a:pP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C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．串联一个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5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欧电阻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	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　　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D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．并联一个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5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欧电阻</a:t>
            </a:r>
          </a:p>
        </p:txBody>
      </p:sp>
      <p:sp>
        <p:nvSpPr>
          <p:cNvPr id="12" name="文本2"/>
          <p:cNvSpPr txBox="1"/>
          <p:nvPr/>
        </p:nvSpPr>
        <p:spPr>
          <a:xfrm>
            <a:off x="5399405" y="2586355"/>
            <a:ext cx="716915" cy="7124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A</a:t>
            </a:r>
          </a:p>
        </p:txBody>
      </p:sp>
      <p:sp>
        <p:nvSpPr>
          <p:cNvPr id="13" name="文本3"/>
          <p:cNvSpPr txBox="1"/>
          <p:nvPr/>
        </p:nvSpPr>
        <p:spPr>
          <a:xfrm>
            <a:off x="343535" y="240665"/>
            <a:ext cx="7475220" cy="7435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一　串联电路的等效电阻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MEDIACOVER_FLAG" val="1"/>
  <p:tag name="KSO_WM_UNIT_MEDIACOVER_BTN_STATE" val="1"/>
  <p:tag name="KSO_WM_UNIT_MEDIACOVER_BTNRECT" val="0*0*0*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2003</Words>
  <Application>Microsoft Office PowerPoint</Application>
  <PresentationFormat>宽屏</PresentationFormat>
  <Paragraphs>174</Paragraphs>
  <Slides>23</Slides>
  <Notes>0</Notes>
  <HiddenSlides>0</HiddenSlides>
  <MMClips>2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4" baseType="lpstr">
      <vt:lpstr>等线</vt:lpstr>
      <vt:lpstr>华文楷体</vt:lpstr>
      <vt:lpstr>宋体</vt:lpstr>
      <vt:lpstr>微软雅黑</vt:lpstr>
      <vt:lpstr>Arial</vt:lpstr>
      <vt:lpstr>Cambria</vt:lpstr>
      <vt:lpstr>Symbol</vt:lpstr>
      <vt:lpstr>Tahoma</vt:lpstr>
      <vt:lpstr>Times New Roman</vt:lpstr>
      <vt:lpstr>Verdana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Administrator</dc:creator>
  <cp:lastModifiedBy>Administrator</cp:lastModifiedBy>
  <cp:revision>1</cp:revision>
  <cp:lastPrinted>2025-11-07T21:21:07Z</cp:lastPrinted>
  <dcterms:created xsi:type="dcterms:W3CDTF">2025-11-07T21:21:07Z</dcterms:created>
  <dcterms:modified xsi:type="dcterms:W3CDTF">2026-08-17T00:08:34Z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