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59" r:id="rId2"/>
    <p:sldId id="560" r:id="rId3"/>
    <p:sldId id="561" r:id="rId4"/>
    <p:sldId id="579" r:id="rId5"/>
    <p:sldId id="562" r:id="rId6"/>
    <p:sldId id="563" r:id="rId7"/>
    <p:sldId id="564" r:id="rId8"/>
    <p:sldId id="574" r:id="rId9"/>
    <p:sldId id="575" r:id="rId10"/>
    <p:sldId id="565" r:id="rId11"/>
    <p:sldId id="566" r:id="rId12"/>
    <p:sldId id="567" r:id="rId13"/>
    <p:sldId id="569" r:id="rId14"/>
    <p:sldId id="570" r:id="rId15"/>
    <p:sldId id="571" r:id="rId16"/>
    <p:sldId id="581" r:id="rId17"/>
    <p:sldId id="580" r:id="rId18"/>
    <p:sldId id="577" r:id="rId19"/>
    <p:sldId id="578" r:id="rId20"/>
    <p:sldId id="572" r:id="rId21"/>
    <p:sldId id="573" r:id="rId22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楷体" pitchFamily="49" charset="-122"/>
      <p:regular r:id="rId29"/>
    </p:embeddedFont>
    <p:embeddedFont>
      <p:font typeface="黑体" pitchFamily="49" charset="-122"/>
      <p:regular r:id="rId3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65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105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6360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87624" y="1716396"/>
            <a:ext cx="71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j-ea"/>
                <a:ea typeface="+mj-ea"/>
              </a:rPr>
              <a:t>第</a:t>
            </a:r>
            <a:r>
              <a:rPr lang="en-US" altLang="zh-CN" sz="4400" dirty="0" smtClean="0">
                <a:latin typeface="+mj-ea"/>
                <a:ea typeface="+mj-ea"/>
              </a:rPr>
              <a:t>1</a:t>
            </a:r>
            <a:r>
              <a:rPr lang="zh-CN" altLang="en-US" sz="4400" dirty="0" smtClean="0">
                <a:latin typeface="+mj-ea"/>
                <a:ea typeface="+mj-ea"/>
              </a:rPr>
              <a:t>章 走进实验室</a:t>
            </a:r>
            <a:endParaRPr lang="en-US" altLang="zh-CN" sz="3600" dirty="0">
              <a:latin typeface="+mj-ea"/>
              <a:ea typeface="+mj-ea"/>
            </a:endParaRPr>
          </a:p>
          <a:p>
            <a:pPr algn="ctr"/>
            <a:endParaRPr lang="zh-CN" altLang="en-US" sz="4000" dirty="0" smtClean="0">
              <a:latin typeface="+mj-ea"/>
              <a:ea typeface="+mj-ea"/>
            </a:endParaRPr>
          </a:p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第</a:t>
            </a:r>
            <a:r>
              <a:rPr lang="en-US" altLang="zh-CN" sz="40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zh-CN" altLang="en-US" sz="4000" dirty="0" smtClean="0">
                <a:solidFill>
                  <a:srgbClr val="FF0000"/>
                </a:solidFill>
                <a:latin typeface="+mj-ea"/>
                <a:ea typeface="+mj-ea"/>
              </a:rPr>
              <a:t>节 走进实验室</a:t>
            </a:r>
            <a:endParaRPr lang="en-US" altLang="zh-CN" sz="40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694992" y="1511919"/>
            <a:ext cx="24942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认识测量仪器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826135" y="2166620"/>
            <a:ext cx="7611745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刻度尺、天平、秒表、温度计、弹簧测力计、量筒、电流表、电压表</a:t>
            </a:r>
            <a:r>
              <a:rPr lang="en-US" altLang="zh-CN" sz="2800">
                <a:latin typeface="Arial" panose="020B0604020202020204"/>
                <a:ea typeface="黑体" panose="02010609060101010101" pitchFamily="49" charset="-122"/>
              </a:rPr>
              <a:t>…</a:t>
            </a:r>
            <a:endParaRPr lang="en-US" altLang="zh-CN" sz="28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Picture 9" descr="千分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4705" y="1085850"/>
            <a:ext cx="2105660" cy="1301750"/>
          </a:xfrm>
          <a:prstGeom prst="rect">
            <a:avLst/>
          </a:prstGeom>
          <a:noFill/>
        </p:spPr>
      </p:pic>
      <p:pic>
        <p:nvPicPr>
          <p:cNvPr id="311" name="Picture 10" descr="游标卡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7260" y="3063240"/>
            <a:ext cx="1983740" cy="1448435"/>
          </a:xfrm>
          <a:prstGeom prst="rect">
            <a:avLst/>
          </a:prstGeom>
          <a:noFill/>
        </p:spPr>
      </p:pic>
      <p:sp>
        <p:nvSpPr>
          <p:cNvPr id="312" name="Text Box 11"/>
          <p:cNvSpPr txBox="1">
            <a:spLocks noChangeArrowheads="1"/>
          </p:cNvSpPr>
          <p:nvPr/>
        </p:nvSpPr>
        <p:spPr bwMode="auto">
          <a:xfrm>
            <a:off x="539552" y="1349375"/>
            <a:ext cx="3293884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1.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长度测量仪器</a:t>
            </a:r>
          </a:p>
        </p:txBody>
      </p:sp>
      <p:sp>
        <p:nvSpPr>
          <p:cNvPr id="313" name="Text Box 12"/>
          <p:cNvSpPr txBox="1">
            <a:spLocks noChangeArrowheads="1"/>
          </p:cNvSpPr>
          <p:nvPr/>
        </p:nvSpPr>
        <p:spPr bwMode="auto">
          <a:xfrm>
            <a:off x="2164790" y="3426702"/>
            <a:ext cx="1614686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刻度尺</a:t>
            </a:r>
          </a:p>
        </p:txBody>
      </p:sp>
      <p:sp>
        <p:nvSpPr>
          <p:cNvPr id="314" name="Text Box 13"/>
          <p:cNvSpPr txBox="1">
            <a:spLocks noChangeArrowheads="1"/>
          </p:cNvSpPr>
          <p:nvPr/>
        </p:nvSpPr>
        <p:spPr bwMode="auto">
          <a:xfrm>
            <a:off x="6336664" y="2456815"/>
            <a:ext cx="176372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chemeClr val="tx1"/>
                </a:solidFill>
                <a:latin typeface="Arial" panose="020B0604020202020204" pitchFamily="34" charset="0"/>
              </a:rPr>
              <a:t>千分尺</a:t>
            </a:r>
          </a:p>
        </p:txBody>
      </p:sp>
      <p:sp>
        <p:nvSpPr>
          <p:cNvPr id="315" name="Text Box 14"/>
          <p:cNvSpPr txBox="1">
            <a:spLocks noChangeArrowheads="1"/>
          </p:cNvSpPr>
          <p:nvPr/>
        </p:nvSpPr>
        <p:spPr bwMode="auto">
          <a:xfrm>
            <a:off x="6311263" y="4528972"/>
            <a:ext cx="21491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</a:rPr>
              <a:t>游标卡尺</a:t>
            </a:r>
          </a:p>
        </p:txBody>
      </p:sp>
      <p:pic>
        <p:nvPicPr>
          <p:cNvPr id="2" name="图片 1" descr="u=715742883,2334423009&amp;fm=253&amp;gp=0"/>
          <p:cNvPicPr>
            <a:picLocks noChangeAspect="1"/>
          </p:cNvPicPr>
          <p:nvPr/>
        </p:nvPicPr>
        <p:blipFill>
          <a:blip r:embed="rId4"/>
          <a:srcRect l="5289" t="36726" r="1820" b="36530"/>
          <a:stretch>
            <a:fillRect/>
          </a:stretch>
        </p:blipFill>
        <p:spPr>
          <a:xfrm>
            <a:off x="339090" y="2387600"/>
            <a:ext cx="5306695" cy="9347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39552" y="1322359"/>
            <a:ext cx="33304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质量测量仪器</a:t>
            </a:r>
          </a:p>
        </p:txBody>
      </p:sp>
      <p:pic>
        <p:nvPicPr>
          <p:cNvPr id="11" name="Picture 6" descr="托盘天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265768"/>
            <a:ext cx="2330450" cy="1474470"/>
          </a:xfrm>
          <a:prstGeom prst="rect">
            <a:avLst/>
          </a:prstGeom>
          <a:noFill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20502" y="3921760"/>
            <a:ext cx="293790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托盘天平和砝码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240682" y="1322359"/>
            <a:ext cx="2897228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时间测量仪器</a:t>
            </a:r>
          </a:p>
        </p:txBody>
      </p:sp>
      <p:pic>
        <p:nvPicPr>
          <p:cNvPr id="4" name="Picture 9" descr="秒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9985" y="1793240"/>
            <a:ext cx="1673225" cy="2128520"/>
          </a:xfrm>
          <a:prstGeom prst="rect">
            <a:avLst/>
          </a:prstGeom>
          <a:noFill/>
        </p:spPr>
      </p:pic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6012160" y="1335694"/>
            <a:ext cx="288032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4.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力的测量仪器</a:t>
            </a:r>
          </a:p>
        </p:txBody>
      </p:sp>
      <p:pic>
        <p:nvPicPr>
          <p:cNvPr id="16" name="Picture 16" descr="弹簧测力计弹簧测力计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7910" y="1847850"/>
            <a:ext cx="2445385" cy="2019300"/>
          </a:xfrm>
          <a:prstGeom prst="rect">
            <a:avLst/>
          </a:prstGeom>
          <a:noFill/>
        </p:spPr>
      </p:pic>
      <p:sp>
        <p:nvSpPr>
          <p:cNvPr id="18" name="Text Box 29"/>
          <p:cNvSpPr txBox="1">
            <a:spLocks noChangeArrowheads="1"/>
          </p:cNvSpPr>
          <p:nvPr/>
        </p:nvSpPr>
        <p:spPr bwMode="auto">
          <a:xfrm>
            <a:off x="6567330" y="3921760"/>
            <a:ext cx="2015965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chemeClr val="tx1"/>
                </a:solidFill>
              </a:rPr>
              <a:t>弹簧测力计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090669" y="3921760"/>
            <a:ext cx="107027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秒表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46125" y="1219200"/>
            <a:ext cx="337130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5.</a:t>
            </a:r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体积测量仪器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576955" y="1219200"/>
            <a:ext cx="3371309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6.</a:t>
            </a:r>
            <a:r>
              <a:rPr lang="zh-CN" altLang="en-US" sz="28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电的测量仪器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37869" y="4182745"/>
            <a:ext cx="9957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量筒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27332" r="26334"/>
          <a:stretch>
            <a:fillRect/>
          </a:stretch>
        </p:blipFill>
        <p:spPr>
          <a:xfrm>
            <a:off x="737870" y="1783715"/>
            <a:ext cx="766445" cy="2329180"/>
          </a:xfrm>
          <a:prstGeom prst="rect">
            <a:avLst/>
          </a:prstGeom>
        </p:spPr>
      </p:pic>
      <p:pic>
        <p:nvPicPr>
          <p:cNvPr id="2" name="图片 1" descr="u=3923171265,2634402691&amp;fm=253&amp;fmt=auto&amp;app=138&amp;f=JPEG.web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955" y="1783715"/>
            <a:ext cx="2070735" cy="2319655"/>
          </a:xfrm>
          <a:prstGeom prst="rect">
            <a:avLst/>
          </a:prstGeom>
        </p:spPr>
      </p:pic>
      <p:pic>
        <p:nvPicPr>
          <p:cNvPr id="6" name="图片 5" descr="d043ad4bd11373f0df6835133e0bc3fcfaed04f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425" y="1783715"/>
            <a:ext cx="1951355" cy="2354580"/>
          </a:xfrm>
          <a:prstGeom prst="rect">
            <a:avLst/>
          </a:prstGeom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095115" y="4254500"/>
            <a:ext cx="133532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电流表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633210" y="4254500"/>
            <a:ext cx="1335323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电压表</a:t>
            </a:r>
          </a:p>
        </p:txBody>
      </p:sp>
      <p:pic>
        <p:nvPicPr>
          <p:cNvPr id="9" name="图片 8" descr="src=http___img.alicdn.com_bao_uploaded_i2_175754641_TB1C6iwz.Y1gK0jSZFMq6yWcVXa__!!0-item_pic.jpg_300x300.jpg&amp;refer=http___img.alicdn.webp"/>
          <p:cNvPicPr>
            <a:picLocks noChangeAspect="1"/>
          </p:cNvPicPr>
          <p:nvPr/>
        </p:nvPicPr>
        <p:blipFill>
          <a:blip r:embed="rId5"/>
          <a:srcRect l="30215" r="31229"/>
          <a:stretch>
            <a:fillRect/>
          </a:stretch>
        </p:blipFill>
        <p:spPr>
          <a:xfrm>
            <a:off x="1980565" y="1842770"/>
            <a:ext cx="869315" cy="2258695"/>
          </a:xfrm>
          <a:prstGeom prst="rect">
            <a:avLst/>
          </a:prstGeom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963419" y="4182745"/>
            <a:ext cx="99576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b="1">
                <a:solidFill>
                  <a:schemeClr val="tx1"/>
                </a:solidFill>
              </a:rPr>
              <a:t>量杯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8800" y="1063625"/>
            <a:ext cx="8031480" cy="3507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同学们，认识了那么多的测量仪器，是不是所有的测量都可以用它们来完成了呢？其实，我们没有认识的测量仪器远比这些要多很多，以后我们会慢慢认识的。不过我们要明白：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测量同一物理量的仪器，可能有不同的规格、不同的精度和不同的使用方法，应根据实验的需要进行合理选择。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11560" y="1137541"/>
            <a:ext cx="8097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35000"/>
              </a:lnSpc>
            </a:pPr>
            <a:r>
              <a:rPr lang="en-US" altLang="zh-CN" sz="2400" b="1" dirty="0"/>
              <a:t>1.认识日常生活中的一些现象，并考虑它们与物理学的关系。</a:t>
            </a:r>
          </a:p>
          <a:p>
            <a:pPr eaLnBrk="1" latinLnBrk="0" hangingPunct="1">
              <a:lnSpc>
                <a:spcPct val="135000"/>
              </a:lnSpc>
            </a:pPr>
            <a:r>
              <a:rPr lang="en-US" altLang="zh-CN" sz="2400" b="1" dirty="0"/>
              <a:t>2.实验室中长度的测量工具有＿＿＿＿、＿＿＿＿、＿＿＿＿＿，</a:t>
            </a:r>
            <a:r>
              <a:rPr lang="en-US" altLang="zh-CN" sz="2400" b="1" dirty="0" err="1" smtClean="0"/>
              <a:t>质量的测量工具有</a:t>
            </a:r>
            <a:r>
              <a:rPr lang="en-US" altLang="zh-CN" sz="2400" b="1" dirty="0"/>
              <a:t>＿＿</a:t>
            </a:r>
            <a:r>
              <a:rPr lang="en-US" altLang="zh-CN" sz="2400" b="1" dirty="0">
                <a:sym typeface="+mn-ea"/>
              </a:rPr>
              <a:t>＿</a:t>
            </a:r>
            <a:r>
              <a:rPr lang="en-US" altLang="zh-CN" sz="2400" b="1" dirty="0"/>
              <a:t>＿＿，</a:t>
            </a:r>
            <a:r>
              <a:rPr lang="en-US" altLang="zh-CN" sz="2400" b="1" dirty="0" err="1"/>
              <a:t>温度的测量工具有</a:t>
            </a:r>
            <a:r>
              <a:rPr lang="en-US" altLang="zh-CN" sz="2400" b="1" dirty="0"/>
              <a:t>＿＿＿＿</a:t>
            </a:r>
            <a:r>
              <a:rPr lang="zh-CN" altLang="en-US" sz="2400" b="1" dirty="0"/>
              <a:t>，</a:t>
            </a:r>
            <a:r>
              <a:rPr lang="en-US" altLang="zh-CN" sz="2400" b="1" dirty="0" err="1" smtClean="0"/>
              <a:t>力的测量工具有</a:t>
            </a:r>
            <a:r>
              <a:rPr lang="en-US" altLang="zh-CN" sz="2400" b="1" dirty="0" smtClean="0"/>
              <a:t>＿</a:t>
            </a:r>
            <a:r>
              <a:rPr lang="en-US" altLang="zh-CN" sz="2400" b="1" dirty="0" smtClean="0">
                <a:sym typeface="+mn-ea"/>
              </a:rPr>
              <a:t>＿＿</a:t>
            </a:r>
            <a:r>
              <a:rPr lang="en-US" altLang="zh-CN" sz="2400" b="1" dirty="0" smtClean="0"/>
              <a:t>＿＿＿，</a:t>
            </a:r>
            <a:r>
              <a:rPr lang="en-US" altLang="zh-CN" sz="2400" b="1" dirty="0" err="1"/>
              <a:t>电的测量工具有</a:t>
            </a:r>
            <a:r>
              <a:rPr lang="en-US" altLang="zh-CN" sz="2400" b="1" dirty="0" smtClean="0"/>
              <a:t>＿＿＿＿、＿＿＿＿。</a:t>
            </a:r>
            <a:endParaRPr lang="en-US" altLang="zh-CN" sz="24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4682061" y="1677042"/>
            <a:ext cx="1299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刻度尺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93342" y="1666900"/>
            <a:ext cx="1279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千分尺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86000" y="1611405"/>
            <a:ext cx="8111381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                                                                                     游标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pPr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</a:rPr>
              <a:t>卡尺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69528" y="2171897"/>
            <a:ext cx="1673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托盘天平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7264" y="2660858"/>
            <a:ext cx="1286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温度计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359984" y="2668579"/>
            <a:ext cx="1957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弹簧测力计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43608" y="3171188"/>
            <a:ext cx="125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电流表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610368" y="3171188"/>
            <a:ext cx="1293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电压表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1" grpId="0"/>
      <p:bldP spid="12" grpId="0"/>
      <p:bldP spid="9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6752" y="1275606"/>
            <a:ext cx="8133715" cy="153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35000"/>
              </a:lnSpc>
            </a:pPr>
            <a:r>
              <a:rPr lang="en-US" altLang="zh-CN" sz="2400" b="1" dirty="0" smtClean="0"/>
              <a:t>3</a:t>
            </a:r>
            <a:r>
              <a:rPr lang="en-US" altLang="zh-CN" sz="2400" b="1" dirty="0"/>
              <a:t>.科学探究的</a:t>
            </a:r>
            <a:r>
              <a:rPr lang="zh-CN" altLang="en-US" sz="2400" b="1" dirty="0"/>
              <a:t>六</a:t>
            </a:r>
            <a:r>
              <a:rPr lang="en-US" altLang="zh-CN" sz="2400" b="1" dirty="0" err="1"/>
              <a:t>个重要步骤有</a:t>
            </a:r>
            <a:r>
              <a:rPr lang="en-US" altLang="zh-CN" sz="2400" b="1" dirty="0"/>
              <a:t>＿＿</a:t>
            </a:r>
            <a:r>
              <a:rPr lang="en-US" altLang="zh-CN" sz="2400" b="1" dirty="0">
                <a:sym typeface="+mn-ea"/>
              </a:rPr>
              <a:t>＿</a:t>
            </a:r>
            <a:r>
              <a:rPr lang="en-US" altLang="zh-CN" sz="2400" b="1" dirty="0"/>
              <a:t>＿＿、＿</a:t>
            </a:r>
            <a:r>
              <a:rPr lang="en-US" altLang="zh-CN" sz="2400" b="1" dirty="0">
                <a:sym typeface="+mn-ea"/>
              </a:rPr>
              <a:t>＿＿</a:t>
            </a:r>
            <a:r>
              <a:rPr lang="en-US" altLang="zh-CN" sz="2400" b="1" dirty="0"/>
              <a:t>＿＿＿、＿</a:t>
            </a:r>
            <a:r>
              <a:rPr lang="en-US" altLang="zh-CN" sz="2400" b="1" dirty="0">
                <a:sym typeface="+mn-ea"/>
              </a:rPr>
              <a:t>＿＿＿＿</a:t>
            </a:r>
            <a:r>
              <a:rPr lang="en-US" altLang="zh-CN" sz="2400" b="1" dirty="0"/>
              <a:t>＿</a:t>
            </a:r>
            <a:r>
              <a:rPr lang="en-US" altLang="zh-CN" sz="2400" b="1" dirty="0">
                <a:sym typeface="+mn-ea"/>
              </a:rPr>
              <a:t>＿＿</a:t>
            </a:r>
            <a:r>
              <a:rPr lang="en-US" altLang="zh-CN" sz="2400" b="1" dirty="0"/>
              <a:t>＿＿</a:t>
            </a:r>
            <a:r>
              <a:rPr lang="en-US" altLang="zh-CN" sz="2400" b="1" dirty="0">
                <a:sym typeface="+mn-ea"/>
              </a:rPr>
              <a:t>＿</a:t>
            </a:r>
            <a:r>
              <a:rPr lang="zh-CN" altLang="en-US" sz="2400" b="1" dirty="0">
                <a:sym typeface="+mn-ea"/>
              </a:rPr>
              <a:t>、</a:t>
            </a:r>
            <a:r>
              <a:rPr lang="en-US" altLang="zh-CN" sz="2400" b="1" dirty="0">
                <a:sym typeface="+mn-ea"/>
              </a:rPr>
              <a:t>＿＿＿＿＿＿</a:t>
            </a:r>
            <a:r>
              <a:rPr lang="en-US" altLang="zh-CN" sz="2400" b="1" dirty="0"/>
              <a:t>＿＿</a:t>
            </a:r>
            <a:r>
              <a:rPr lang="en-US" altLang="zh-CN" sz="2400" b="1" dirty="0">
                <a:sym typeface="+mn-ea"/>
              </a:rPr>
              <a:t>＿</a:t>
            </a:r>
            <a:r>
              <a:rPr lang="en-US" altLang="zh-CN" sz="2400" b="1" dirty="0"/>
              <a:t>＿＿、＿</a:t>
            </a:r>
            <a:r>
              <a:rPr lang="en-US" altLang="zh-CN" sz="2400" b="1" dirty="0">
                <a:sym typeface="+mn-ea"/>
              </a:rPr>
              <a:t>＿</a:t>
            </a:r>
            <a:r>
              <a:rPr lang="en-US" altLang="zh-CN" sz="2400" b="1" dirty="0"/>
              <a:t>＿＿＿＿</a:t>
            </a:r>
            <a:r>
              <a:rPr lang="en-US" altLang="zh-CN" sz="2400" b="1" dirty="0">
                <a:sym typeface="+mn-ea"/>
              </a:rPr>
              <a:t>＿＿</a:t>
            </a:r>
            <a:r>
              <a:rPr lang="en-US" altLang="zh-CN" sz="2400" b="1" dirty="0"/>
              <a:t>＿＿＿</a:t>
            </a:r>
            <a:r>
              <a:rPr lang="en-US" altLang="zh-CN" sz="2400" b="1" dirty="0">
                <a:sym typeface="+mn-ea"/>
              </a:rPr>
              <a:t>、＿＿＿＿＿＿＿＿</a:t>
            </a:r>
            <a:r>
              <a:rPr lang="en-US" altLang="zh-CN" sz="2400" b="1" dirty="0"/>
              <a:t>＿。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493609" y="1320318"/>
            <a:ext cx="1510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提出问题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225128" y="1323218"/>
            <a:ext cx="2007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0000"/>
                </a:solidFill>
              </a:rPr>
              <a:t>猜想与假设</a:t>
            </a:r>
          </a:p>
        </p:txBody>
      </p:sp>
      <p:grpSp>
        <p:nvGrpSpPr>
          <p:cNvPr id="18" name="组合 22"/>
          <p:cNvGrpSpPr/>
          <p:nvPr/>
        </p:nvGrpSpPr>
        <p:grpSpPr>
          <a:xfrm>
            <a:off x="611505" y="1819910"/>
            <a:ext cx="3228975" cy="461645"/>
            <a:chOff x="963" y="2866"/>
            <a:chExt cx="5085" cy="727"/>
          </a:xfrm>
        </p:grpSpPr>
        <p:sp>
          <p:nvSpPr>
            <p:cNvPr id="17" name="文本框 16"/>
            <p:cNvSpPr txBox="1"/>
            <p:nvPr/>
          </p:nvSpPr>
          <p:spPr>
            <a:xfrm>
              <a:off x="963" y="2866"/>
              <a:ext cx="231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设计实验、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358" y="2866"/>
              <a:ext cx="2690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solidFill>
                    <a:srgbClr val="FF0000"/>
                  </a:solidFill>
                </a:rPr>
                <a:t>制订方案</a:t>
              </a: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4398729" y="1819890"/>
            <a:ext cx="321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进行实验、收集证据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49763" y="2323876"/>
            <a:ext cx="371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得出结论、做出解释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840693" y="2324805"/>
            <a:ext cx="285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交流、评估和反思</a:t>
            </a:r>
          </a:p>
        </p:txBody>
      </p:sp>
    </p:spTree>
    <p:extLst>
      <p:ext uri="{BB962C8B-B14F-4D97-AF65-F5344CB8AC3E}">
        <p14:creationId xmlns:p14="http://schemas.microsoft.com/office/powerpoint/2010/main" val="344478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4" grpId="0"/>
      <p:bldP spid="25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9605" y="848995"/>
            <a:ext cx="80314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伽利略探究摆的等时性原理</a:t>
            </a:r>
          </a:p>
        </p:txBody>
      </p:sp>
      <p:pic>
        <p:nvPicPr>
          <p:cNvPr id="2" name="图片 1" descr="QQ截图202405201526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605" y="1494155"/>
            <a:ext cx="8093710" cy="3246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0555" y="1852930"/>
            <a:ext cx="8031480" cy="2306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伽利略通过观察，发现了什么值得注意的现象？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伽利略怎样提出的问题？并做出什么样的猜想？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伽利略怎样证实了自己的猜想？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4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科学家对摆动规律的探究经历了怎样的过程？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49605" y="1136015"/>
            <a:ext cx="803148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请同学们讨论：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552" y="1265053"/>
            <a:ext cx="439573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35000"/>
              </a:lnSpc>
            </a:pPr>
            <a:r>
              <a:rPr lang="en-US" altLang="zh-CN" sz="2800" b="1" dirty="0" err="1">
                <a:solidFill>
                  <a:srgbClr val="FF0000"/>
                </a:solidFill>
              </a:rPr>
              <a:t>科学探究的</a:t>
            </a:r>
            <a:r>
              <a:rPr lang="zh-CN" altLang="en-US" sz="2800" b="1" dirty="0">
                <a:solidFill>
                  <a:srgbClr val="FF0000"/>
                </a:solidFill>
              </a:rPr>
              <a:t>六</a:t>
            </a:r>
            <a:r>
              <a:rPr lang="en-US" altLang="zh-CN" sz="2800" b="1" dirty="0" err="1">
                <a:solidFill>
                  <a:srgbClr val="FF0000"/>
                </a:solidFill>
              </a:rPr>
              <a:t>个重要步骤</a:t>
            </a:r>
            <a:r>
              <a:rPr lang="zh-CN" altLang="en-US" sz="2800" b="1" dirty="0">
                <a:solidFill>
                  <a:srgbClr val="FF0000"/>
                </a:solidFill>
              </a:rPr>
              <a:t>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73268" y="1253926"/>
            <a:ext cx="3990801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提出问题</a:t>
            </a:r>
          </a:p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猜想与假设</a:t>
            </a:r>
          </a:p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进行实验、收集证据</a:t>
            </a:r>
          </a:p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设计实验、制订方案</a:t>
            </a:r>
          </a:p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得出结论、做出解释</a:t>
            </a:r>
          </a:p>
          <a:p>
            <a:pPr eaLnBrk="1" latinLnBrk="0" hangingPunct="1">
              <a:lnSpc>
                <a:spcPct val="135000"/>
              </a:lnSpc>
            </a:pPr>
            <a:r>
              <a:rPr lang="zh-CN" altLang="en-US" sz="2800" b="1" dirty="0">
                <a:solidFill>
                  <a:schemeClr val="tx1"/>
                </a:solidFill>
                <a:sym typeface="+mn-ea"/>
              </a:rPr>
              <a:t>交流、评估和反思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12445" y="1134110"/>
            <a:ext cx="8117840" cy="35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0">
              <a:lnSpc>
                <a:spcPts val="3900"/>
              </a:lnSpc>
            </a:pPr>
            <a:r>
              <a:rPr lang="en-US" sz="2400" b="1" dirty="0" smtClean="0"/>
              <a:t>1.</a:t>
            </a:r>
            <a:r>
              <a:rPr lang="zh-CN" altLang="en-US" sz="2400" b="1" dirty="0" smtClean="0"/>
              <a:t>观察物理现象，初步了解、掌握观察的科学方法；观察常  </a:t>
            </a:r>
          </a:p>
          <a:p>
            <a:pPr latinLnBrk="0">
              <a:lnSpc>
                <a:spcPts val="3900"/>
              </a:lnSpc>
            </a:pPr>
            <a:r>
              <a:rPr lang="zh-CN" altLang="en-US" sz="2400" b="1" dirty="0" smtClean="0"/>
              <a:t>   用实验仪器，认识测量工具对科学探究的重要性。</a:t>
            </a:r>
          </a:p>
          <a:p>
            <a:pPr latinLnBrk="0">
              <a:lnSpc>
                <a:spcPts val="3900"/>
              </a:lnSpc>
            </a:pPr>
            <a:r>
              <a:rPr lang="en-US" sz="2400" b="1" dirty="0" smtClean="0"/>
              <a:t>2.</a:t>
            </a:r>
            <a:r>
              <a:rPr lang="zh-CN" altLang="en-US" sz="2400" b="1" dirty="0" smtClean="0"/>
              <a:t>通过观察与操作，让学生了解各类测量工具的用途，掌握</a:t>
            </a:r>
          </a:p>
          <a:p>
            <a:pPr latinLnBrk="0">
              <a:lnSpc>
                <a:spcPts val="3900"/>
              </a:lnSpc>
            </a:pPr>
            <a:r>
              <a:rPr lang="zh-CN" altLang="en-US" sz="2400" b="1" dirty="0" smtClean="0"/>
              <a:t>   科学探究的主要环节。</a:t>
            </a:r>
          </a:p>
          <a:p>
            <a:pPr latinLnBrk="0">
              <a:lnSpc>
                <a:spcPts val="3900"/>
              </a:lnSpc>
            </a:pPr>
            <a:r>
              <a:rPr lang="en-US" sz="2400" b="1" dirty="0" smtClean="0"/>
              <a:t>3.</a:t>
            </a:r>
            <a:r>
              <a:rPr lang="zh-CN" altLang="en-US" sz="2400" b="1" dirty="0" smtClean="0"/>
              <a:t>培养学生学习物理的兴趣，培养学生对物理科学的求知欲</a:t>
            </a:r>
          </a:p>
          <a:p>
            <a:pPr latinLnBrk="0">
              <a:lnSpc>
                <a:spcPts val="3900"/>
              </a:lnSpc>
            </a:pPr>
            <a:r>
              <a:rPr lang="zh-CN" altLang="en-US" sz="2400" b="1" dirty="0" smtClean="0"/>
              <a:t>   望；让学生认识到物理与生活的密切联系，乐于探索自然</a:t>
            </a:r>
          </a:p>
          <a:p>
            <a:pPr latinLnBrk="0">
              <a:lnSpc>
                <a:spcPts val="3900"/>
              </a:lnSpc>
            </a:pPr>
            <a:r>
              <a:rPr lang="zh-CN" altLang="en-US" sz="2400" b="1" dirty="0" smtClean="0"/>
              <a:t>   现象和规律。</a:t>
            </a:r>
            <a:endParaRPr lang="zh-CN" altLang="en-US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563888" y="1995686"/>
            <a:ext cx="2494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教材课后练习题</a:t>
            </a:r>
            <a:r>
              <a:rPr lang="en-US" altLang="zh-CN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+</a:t>
            </a:r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58800" y="1063625"/>
            <a:ext cx="8031480" cy="737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黑体" panose="02010609060101010101" pitchFamily="49" charset="-122"/>
                <a:ea typeface="黑体" panose="02010609060101010101" pitchFamily="49" charset="-122"/>
              </a:rPr>
              <a:t>伽利略的单摆实验</a:t>
            </a:r>
            <a:endParaRPr lang="zh-CN" altLang="en-US" sz="28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 descr="QQ截图202405201422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5" y="1854200"/>
            <a:ext cx="7579360" cy="2593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113790" y="1200150"/>
            <a:ext cx="6858635" cy="212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思考：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</a:rPr>
              <a:t>1.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太阳光经过三棱镜后为什么会变成彩色光带？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</a:rPr>
              <a:t>2.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我们听到的说话声经历了哪几个环节？</a:t>
            </a:r>
          </a:p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0000"/>
                </a:solidFill>
                <a:ea typeface="黑体" panose="02010609060101010101" pitchFamily="49" charset="-122"/>
              </a:rPr>
              <a:t>3.</a:t>
            </a:r>
            <a:r>
              <a:rPr lang="zh-CN" altLang="en-US" sz="2400" b="1">
                <a:solidFill>
                  <a:srgbClr val="FF0000"/>
                </a:solidFill>
                <a:ea typeface="黑体" panose="02010609060101010101" pitchFamily="49" charset="-122"/>
              </a:rPr>
              <a:t>如何知道电网中是否停电了？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57580" y="3409315"/>
            <a:ext cx="7433310" cy="11988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>
                <a:solidFill>
                  <a:schemeClr val="tx1"/>
                </a:solidFill>
                <a:ea typeface="黑体" panose="02010609060101010101" pitchFamily="49" charset="-122"/>
              </a:rPr>
              <a:t>阅读教材第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pitchFamily="49" charset="-122"/>
              </a:rPr>
              <a:t>6</a:t>
            </a:r>
            <a:r>
              <a:rPr lang="zh-CN" altLang="en-US" sz="2400" b="1">
                <a:solidFill>
                  <a:schemeClr val="tx1"/>
                </a:solidFill>
                <a:ea typeface="黑体" panose="02010609060101010101" pitchFamily="49" charset="-122"/>
              </a:rPr>
              <a:t>页图</a:t>
            </a:r>
            <a:r>
              <a:rPr lang="en-US" altLang="zh-CN" sz="2400" b="1">
                <a:solidFill>
                  <a:schemeClr val="tx1"/>
                </a:solidFill>
                <a:ea typeface="黑体" panose="02010609060101010101" pitchFamily="49" charset="-122"/>
              </a:rPr>
              <a:t>1-1-2</a:t>
            </a:r>
            <a:r>
              <a:rPr lang="zh-CN" altLang="en-US" sz="2400" b="1">
                <a:solidFill>
                  <a:schemeClr val="tx1"/>
                </a:solidFill>
                <a:ea typeface="黑体" panose="02010609060101010101" pitchFamily="49" charset="-122"/>
              </a:rPr>
              <a:t>，说一说这些奇妙现象产生的原因是什么？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560" y="1213160"/>
            <a:ext cx="8305800" cy="128400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一切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奇妙的现象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都是有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科学探究就是要找出其中的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原因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及</a:t>
            </a:r>
            <a:r>
              <a:rPr lang="zh-CN" altLang="en-US" sz="28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规律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61440" y="3458210"/>
            <a:ext cx="48342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科学探究的基地就是</a:t>
            </a:r>
            <a:r>
              <a:rPr lang="zh-CN" altLang="en-US" sz="2800" u="sng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实验室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310640" y="2725420"/>
            <a:ext cx="488505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zh-CN" altLang="en-US" sz="280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观察</a:t>
            </a:r>
            <a:r>
              <a:rPr lang="zh-CN" altLang="en-US" sz="2800">
                <a:latin typeface="黑体" panose="02010609060101010101" pitchFamily="49" charset="-122"/>
                <a:ea typeface="黑体" panose="02010609060101010101" pitchFamily="49" charset="-122"/>
              </a:rPr>
              <a:t>是科学发现的重要环节。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818515" y="1461770"/>
            <a:ext cx="7789545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教师演示：利用磁感线演示器展示磁体放入前后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小磁针的排列情况。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18515" y="3100705"/>
            <a:ext cx="7789545" cy="1383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提问：从实验中你观察到了什么？要不要再做几</a:t>
            </a:r>
          </a:p>
          <a:p>
            <a:pPr algn="l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次实验？为什么要多做几次实验呢？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209540" y="1361440"/>
            <a:ext cx="357314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卡文迪什实验室，是近代科学史上第一个专业化的科学实验室，截至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年底，从这里走出了</a:t>
            </a: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30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位诺贝尔奖的科学家。</a:t>
            </a:r>
          </a:p>
        </p:txBody>
      </p:sp>
      <p:pic>
        <p:nvPicPr>
          <p:cNvPr id="3" name="图片 2" descr="下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1353820"/>
            <a:ext cx="4523740" cy="2835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44145" y="3272155"/>
            <a:ext cx="307086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北京正负电子对撞机国家实验室</a:t>
            </a:r>
          </a:p>
        </p:txBody>
      </p:sp>
      <p:pic>
        <p:nvPicPr>
          <p:cNvPr id="3" name="图片 2" descr="C:\Users\wzsd\Desktop\ffc5-iaantfh9828791.jpgffc5-iaantfh9828791"/>
          <p:cNvPicPr>
            <a:picLocks noChangeAspect="1"/>
          </p:cNvPicPr>
          <p:nvPr/>
        </p:nvPicPr>
        <p:blipFill>
          <a:blip r:embed="rId2"/>
          <a:srcRect b="4927"/>
          <a:stretch>
            <a:fillRect/>
          </a:stretch>
        </p:blipFill>
        <p:spPr>
          <a:xfrm>
            <a:off x="503555" y="1513840"/>
            <a:ext cx="2351405" cy="1663065"/>
          </a:xfrm>
          <a:prstGeom prst="rect">
            <a:avLst/>
          </a:prstGeom>
        </p:spPr>
      </p:pic>
      <p:pic>
        <p:nvPicPr>
          <p:cNvPr id="4" name="图片 3" descr="1836895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480" y="1519555"/>
            <a:ext cx="2491740" cy="165735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189605" y="3281680"/>
            <a:ext cx="282448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兰州重离子加速器</a:t>
            </a:r>
          </a:p>
          <a:p>
            <a:pPr algn="ctr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国家实验室</a:t>
            </a:r>
          </a:p>
        </p:txBody>
      </p:sp>
      <p:pic>
        <p:nvPicPr>
          <p:cNvPr id="6" name="图片 5" descr="9e4decf9-f1c1-440f-ab0f-0287d2f89ea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005" y="1513205"/>
            <a:ext cx="2499995" cy="166370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00445" y="3281680"/>
            <a:ext cx="282448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国家同步辐射</a:t>
            </a:r>
          </a:p>
          <a:p>
            <a:pPr algn="ctr">
              <a:lnSpc>
                <a:spcPct val="150000"/>
              </a:lnSpc>
            </a:pPr>
            <a:r>
              <a:rPr lang="zh-CN" sz="2400">
                <a:latin typeface="黑体" panose="02010609060101010101" pitchFamily="49" charset="-122"/>
                <a:ea typeface="黑体" panose="02010609060101010101" pitchFamily="49" charset="-122"/>
              </a:rPr>
              <a:t>实验室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066030" y="1361440"/>
            <a:ext cx="3573145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240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sz="2400">
                <a:latin typeface="黑体" panose="02010609060101010101" pitchFamily="49" charset="-122"/>
                <a:ea typeface="黑体" panose="02010609060101010101" pitchFamily="49" charset="-122"/>
              </a:rPr>
              <a:t>2022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年底全面建成的中国空间站是具有独特优势的国家太空实验室。目前，国家太空实验室已正式运行。</a:t>
            </a:r>
          </a:p>
        </p:txBody>
      </p:sp>
      <p:pic>
        <p:nvPicPr>
          <p:cNvPr id="3" name="图片 2" descr="C:\Users\wzsd\Desktop\QQ截图20240520114024.pngQQ截图20240520114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4835" y="1446530"/>
            <a:ext cx="4311015" cy="2704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631</Words>
  <PresentationFormat>全屏显示(16:9)</PresentationFormat>
  <Paragraphs>83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Arial</vt:lpstr>
      <vt:lpstr>宋体</vt:lpstr>
      <vt:lpstr>Calibri</vt:lpstr>
      <vt:lpstr>楷体</vt:lpstr>
      <vt:lpstr>黑体</vt:lpstr>
      <vt:lpstr>楷体_GB2312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