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64" r:id="rId3"/>
    <p:sldId id="261" r:id="rId4"/>
    <p:sldId id="277" r:id="rId5"/>
    <p:sldId id="284" r:id="rId6"/>
    <p:sldId id="272" r:id="rId7"/>
    <p:sldId id="283" r:id="rId8"/>
    <p:sldId id="262" r:id="rId9"/>
    <p:sldId id="259" r:id="rId10"/>
    <p:sldId id="290" r:id="rId11"/>
    <p:sldId id="291" r:id="rId12"/>
    <p:sldId id="293" r:id="rId13"/>
    <p:sldId id="292" r:id="rId14"/>
  </p:sldIdLst>
  <p:sldSz cx="12241213" cy="6858000"/>
  <p:notesSz cx="6858000" cy="9144000"/>
  <p:custDataLst>
    <p:tags r:id="rId1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6" userDrawn="1">
          <p15:clr>
            <a:srgbClr val="A4A3A4"/>
          </p15:clr>
        </p15:guide>
        <p15:guide id="2" pos="39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72" y="77"/>
      </p:cViewPr>
      <p:guideLst>
        <p:guide orient="horz" pos="2146"/>
        <p:guide pos="39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WordArt 4"/>
          <p:cNvSpPr>
            <a:spLocks noTextEdit="1"/>
          </p:cNvSpPr>
          <p:nvPr/>
        </p:nvSpPr>
        <p:spPr>
          <a:xfrm>
            <a:off x="2159000" y="1676400"/>
            <a:ext cx="7786370" cy="166941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四、透镜的应用</a:t>
            </a:r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4977636" y="3886188"/>
            <a:ext cx="3868981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（第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课时）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检测反馈</a:t>
            </a:r>
          </a:p>
        </p:txBody>
      </p:sp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177800" y="610870"/>
            <a:ext cx="12063413" cy="72059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1．“超级月亮”比正常时的月亮要大百分之二十。亮度也有所增加，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某天文爱好者为了研究这一现象，于是架设一台天文望远镜做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进一步观察，关于该望远镜，下列说法正确的是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A．它的物镜相当于幻灯机的镜头，作用是使远处的物体成放大的实像	</a:t>
            </a: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B．它的物镜相当于放大镜，用来把像放大	</a:t>
            </a: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C．它的物镜的作用是使远处的物体成虚像	</a:t>
            </a: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D．靠近眼睛的为目镜，作用相当于放大镜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．如图所示为伽利略望远镜和开普勒望远镜的原理图，下列分析错误的是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物镜相同，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伽利略望远镜和开普勒望远镜的镜筒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筒长相同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</a:t>
            </a: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B．借助伽利略望远镜和开普勒望远镜看到的是虚像	</a:t>
            </a: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伽利略望远镜和开普勒望远镜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的目镜不同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	</a:t>
            </a: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D．通过伽利略望远镜观察到的像是正立的；</a:t>
            </a: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通过开普勒望远镜观察到的像是倒立的</a:t>
            </a:r>
          </a:p>
          <a:p>
            <a:pPr marL="357505" marR="0" indent="825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7505" marR="0" indent="8255" defTabSz="914400">
              <a:buClrTx/>
              <a:buSzTx/>
              <a:buFontTx/>
              <a:buNone/>
              <a:defRPr/>
            </a:pP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8765" y="4953000"/>
            <a:ext cx="2724785" cy="1732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4248" y="533083"/>
            <a:ext cx="2200275" cy="1362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8025765" y="1447800"/>
            <a:ext cx="61722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541760" y="3833495"/>
            <a:ext cx="61722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458700" y="11861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177800" y="610870"/>
            <a:ext cx="12063413" cy="63265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．一般的放大镜放大的倍数有限，要想看清动植物的细胞等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非常小的物体，就要使用如图所示的显微镜。下列关于显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微镜的说法正确的是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　</a:t>
            </a:r>
          </a:p>
          <a:p>
            <a:pPr marL="357505" marR="0" indent="4254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A．物镜的镜头是凹透镜	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   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B．目镜的镜头是凸透镜	</a:t>
            </a:r>
          </a:p>
          <a:p>
            <a:pPr marL="357505" marR="0" indent="4254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C．靠近被观测物体的透镜叫目镜	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D．靠近眼睛的透镜叫物镜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如图所示，把一滴水滴在玻璃板上，再拿一个放大镜作为目镜放在水滴的上方，这样就可以制成一个显微镜。把一幅图片放在玻璃板的下方，慢慢调节放大镜与水滴之间的距离，就可以看清玻璃板下面图片中的微小细节了。下列有关水滴显微镜的描述正确的是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　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A．水滴所成的像是缩小的	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B．目镜所成的像是缩小的	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C．水滴所成的像为实像	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D．目镜所成的像为实像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检测反馈</a:t>
            </a:r>
          </a:p>
        </p:txBody>
      </p:sp>
      <p:pic>
        <p:nvPicPr>
          <p:cNvPr id="5" name="图片 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645" y="228600"/>
            <a:ext cx="1880235" cy="265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图片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765" y="4648200"/>
            <a:ext cx="2650490" cy="2025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4055745" y="1433195"/>
            <a:ext cx="61722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01235" y="4325620"/>
            <a:ext cx="61722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177800" y="610870"/>
            <a:ext cx="11814810" cy="2489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．天文望远镜的目镜和物镜使用的都是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镜，物镜的焦距较大，当被观察物体在物镜的2倍焦距以外时，物体成一个倒立的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（选填”放大”或”缩小” 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（选填”实”或”虚” 像，然后这个像再经过目镜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（选填”放大”或”缩小” ，观察者就能看清楚远处的物体。</a:t>
            </a:r>
          </a:p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检测反馈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7800" y="2515870"/>
            <a:ext cx="8070215" cy="2968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．如图是用两种望远镜观察远处物体的示意图，两种望远镜观察远处物体的共同点是像相对观察者变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（填“远”或“近”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、变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（填“大”或“小” 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；不同之处是用开普勒望远镜看到的像是倒立的，而用伽利略望远镜看到的像是正立的；通常，我们用来观看球赛用的望远镜属于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望远镜。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1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800" y="2286000"/>
            <a:ext cx="3949065" cy="33356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120765" y="508635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凸透镜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907655" y="968375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缩小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96365" y="144780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实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294495" y="145542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78840" y="3352165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近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434965" y="3352165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641340" y="479298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伽利略</a:t>
            </a:r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177800" y="610870"/>
            <a:ext cx="9529445" cy="3928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0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如图是物理兴趣小组的“自制水滴显微镜”，在实验中，应使被观察物体、小水滴、凸透镜在同一竖直直线上，且始终保持凸透镜是水平的，眼睛离凸透镜不要太近。图中的水滴相当于一个凸透镜，透过它应该能看到一个倒立、</a:t>
            </a:r>
            <a:r>
              <a:rPr kumimoji="0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</a:t>
            </a:r>
            <a:r>
              <a:rPr kumimoji="0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（选填“放大”或“缩小” 的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像（选填“实”或“虚” </a:t>
            </a:r>
            <a:r>
              <a:rPr kumimoji="0" lang="en-US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kumimoji="0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，人眼通过显微镜观察物体时看到的是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像（选填“实”或“虚” ；若要使看到的像更大，应该适当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（选填“增大”或“减小”</a:t>
            </a:r>
            <a:r>
              <a:rPr kumimoji="0" lang="zh-CN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kumimoji="0" sz="2600" b="1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水滴与物体的距离，并调整凸透镜的位置。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检测反馈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7800" y="4480560"/>
            <a:ext cx="11696700" cy="2009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7505" marR="0" indent="-357505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．显微镜的物镜相当于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机的镜头，望远镜的物镜相当于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机的镜头，显微镜和望远镜的目镜都相当于一个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。用望远镜观察远处物体时，物体通过物镜成的是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的实像，这个像通过靠近眼睛的目镜成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的虚像。（选填“放大”或“缩小”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9927590" y="381000"/>
            <a:ext cx="2056765" cy="4113530"/>
            <a:chOff x="14678" y="1680"/>
            <a:chExt cx="2356" cy="4712"/>
          </a:xfrm>
        </p:grpSpPr>
        <p:pic>
          <p:nvPicPr>
            <p:cNvPr id="2" name="图片24" descr="菁优网：http://www.jyeoo.com"/>
            <p:cNvPicPr>
              <a:picLocks noChangeAspect="1"/>
            </p:cNvPicPr>
            <p:nvPr/>
          </p:nvPicPr>
          <p:blipFill>
            <a:blip r:embed="rId2"/>
            <a:srcRect r="53869"/>
            <a:stretch>
              <a:fillRect/>
            </a:stretch>
          </p:blipFill>
          <p:spPr>
            <a:xfrm>
              <a:off x="14679" y="1680"/>
              <a:ext cx="2355" cy="241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24" descr="菁优网：http://www.jyeoo.com"/>
            <p:cNvPicPr>
              <a:picLocks noChangeAspect="1"/>
            </p:cNvPicPr>
            <p:nvPr/>
          </p:nvPicPr>
          <p:blipFill>
            <a:blip r:embed="rId2"/>
            <a:srcRect l="46131"/>
            <a:stretch>
              <a:fillRect/>
            </a:stretch>
          </p:blipFill>
          <p:spPr>
            <a:xfrm>
              <a:off x="14678" y="4320"/>
              <a:ext cx="2356" cy="20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8" name="文本框 7"/>
          <p:cNvSpPr txBox="1"/>
          <p:nvPr/>
        </p:nvSpPr>
        <p:spPr>
          <a:xfrm>
            <a:off x="7111365" y="190500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90925" y="240792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实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749165" y="289560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130165" y="3352165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减小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881120" y="434340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投影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707245" y="434340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照相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654165" y="485775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放大镜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804285" y="5303520"/>
            <a:ext cx="167386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倒立缩小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87400" y="5810250"/>
            <a:ext cx="12490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放大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88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学习目标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77800" y="755650"/>
            <a:ext cx="11734800" cy="24917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357505" marR="0" indent="-357505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1.通过阅读和实践，会选择不同焦距的凸透镜制成望远镜，并能表述望远镜简要的发展史。</a:t>
            </a:r>
          </a:p>
          <a:p>
            <a:pPr marL="357505" marR="0" indent="-357505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2.通过实践和分析，能表述物体通过望远镜的物镜和目镜所成的像。</a:t>
            </a:r>
          </a:p>
          <a:p>
            <a:pPr marL="357505" marR="0" indent="-357505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3.通过观察和分析，能表述物体通过显微镜的物镜和目镜所成的像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2612"/>
          <a:stretch>
            <a:fillRect/>
          </a:stretch>
        </p:blipFill>
        <p:spPr>
          <a:xfrm rot="1920000">
            <a:off x="7393305" y="1096645"/>
            <a:ext cx="3900170" cy="5064125"/>
          </a:xfrm>
          <a:prstGeom prst="rect">
            <a:avLst/>
          </a:prstGeom>
        </p:spPr>
      </p:pic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望远镜</a:t>
            </a: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2768600" y="195580"/>
            <a:ext cx="29406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伽利略望远镜：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5053965" y="195580"/>
            <a:ext cx="1752600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正立的像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223895" y="4874895"/>
            <a:ext cx="139446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凹透镜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lum bright="12000"/>
          </a:blip>
          <a:srcRect t="4167" r="38034"/>
          <a:stretch>
            <a:fillRect/>
          </a:stretch>
        </p:blipFill>
        <p:spPr>
          <a:xfrm>
            <a:off x="4188460" y="2349500"/>
            <a:ext cx="2341245" cy="20358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lum bright="12000"/>
          </a:blip>
          <a:stretch>
            <a:fillRect/>
          </a:stretch>
        </p:blipFill>
        <p:spPr>
          <a:xfrm>
            <a:off x="1804670" y="1907540"/>
            <a:ext cx="1866900" cy="2490470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2425065" y="2404745"/>
            <a:ext cx="61601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379980" y="3420110"/>
            <a:ext cx="61829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3682365" y="1337945"/>
            <a:ext cx="1172845" cy="536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物镜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3225800" y="1870710"/>
            <a:ext cx="685165" cy="1295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>
            <a:stCxn id="6" idx="2"/>
          </p:cNvCxnSpPr>
          <p:nvPr/>
        </p:nvCxnSpPr>
        <p:spPr>
          <a:xfrm>
            <a:off x="4269105" y="1874520"/>
            <a:ext cx="1381125" cy="12001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2637790" y="956310"/>
            <a:ext cx="2788285" cy="536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焦距长的凸透镜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05350" y="4840605"/>
            <a:ext cx="1172845" cy="536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目镜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H="1" flipV="1">
            <a:off x="3453765" y="4272915"/>
            <a:ext cx="1295400" cy="72199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5511165" y="5071110"/>
            <a:ext cx="2895600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406400" y="5406390"/>
            <a:ext cx="6121400" cy="11309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目镜是指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_______________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的透镜，</a:t>
            </a:r>
          </a:p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物镜是指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_______________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的透镜。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2160270" y="5457825"/>
            <a:ext cx="177101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靠近人眼</a:t>
            </a: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1855470" y="6003925"/>
            <a:ext cx="253174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靠近被观察物体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4977765" y="1828800"/>
            <a:ext cx="262636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倒立缩小的实像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6" grpId="0" animBg="1"/>
      <p:bldP spid="22547" grpId="0" animBg="1"/>
      <p:bldP spid="4105" grpId="0" animBg="1"/>
      <p:bldP spid="6" grpId="0"/>
      <p:bldP spid="11" grpId="0"/>
      <p:bldP spid="13" grpId="0"/>
      <p:bldP spid="16" grpId="0"/>
      <p:bldP spid="17" grpId="0" animBg="1"/>
      <p:bldP spid="18" grpId="0" animBg="1"/>
      <p:bldP spid="41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lum bright="12000"/>
          </a:blip>
          <a:stretch>
            <a:fillRect/>
          </a:stretch>
        </p:blipFill>
        <p:spPr>
          <a:xfrm>
            <a:off x="2367915" y="2594610"/>
            <a:ext cx="2185670" cy="29133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7052" t="15870" r="17144" b="24620"/>
          <a:stretch>
            <a:fillRect/>
          </a:stretch>
        </p:blipFill>
        <p:spPr>
          <a:xfrm rot="1380000">
            <a:off x="7025640" y="716915"/>
            <a:ext cx="4567555" cy="47815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lum bright="12000"/>
          </a:blip>
          <a:srcRect t="4167" r="38034"/>
          <a:stretch>
            <a:fillRect/>
          </a:stretch>
        </p:blipFill>
        <p:spPr>
          <a:xfrm>
            <a:off x="4659630" y="3206115"/>
            <a:ext cx="2309495" cy="2008505"/>
          </a:xfrm>
          <a:prstGeom prst="rect">
            <a:avLst/>
          </a:prstGeom>
        </p:spPr>
      </p:pic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望远镜</a:t>
            </a: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4112260" y="1144270"/>
            <a:ext cx="2856865" cy="467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倒立、缩小的实像</a:t>
            </a: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2768600" y="152400"/>
            <a:ext cx="24707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开普勒望远镜：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898775" y="3301365"/>
            <a:ext cx="43522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887345" y="4349115"/>
            <a:ext cx="43859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4596765" y="6230620"/>
            <a:ext cx="323215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正立、放大的虚像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264150" y="2520950"/>
            <a:ext cx="136652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物镜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357495" y="5287010"/>
            <a:ext cx="136652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目镜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040630" y="152400"/>
            <a:ext cx="2514600" cy="4889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ighlight>
                  <a:srgbClr val="FFFF00"/>
                </a:highligh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倒立的像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180840" y="1880235"/>
            <a:ext cx="2788285" cy="536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焦距长的凸透镜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4112260" y="2897505"/>
            <a:ext cx="1246505" cy="1219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>
            <a:stCxn id="13" idx="2"/>
          </p:cNvCxnSpPr>
          <p:nvPr/>
        </p:nvCxnSpPr>
        <p:spPr>
          <a:xfrm>
            <a:off x="5947410" y="3012440"/>
            <a:ext cx="361315" cy="8013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 flipV="1">
            <a:off x="4291965" y="5259705"/>
            <a:ext cx="1125220" cy="24828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V="1">
            <a:off x="6196965" y="4421505"/>
            <a:ext cx="2057400" cy="1066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4483100" y="5715000"/>
            <a:ext cx="2788285" cy="536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焦距短的凸透镜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 animBg="1"/>
      <p:bldP spid="18446" grpId="0" animBg="1"/>
      <p:bldP spid="4" grpId="0" animBg="1"/>
      <p:bldP spid="13" grpId="0" animBg="1"/>
      <p:bldP spid="14" grpId="0" animBg="1"/>
      <p:bldP spid="7" grpId="0" animBg="1"/>
      <p:bldP spid="11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望远镜</a:t>
            </a: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297815" y="805180"/>
            <a:ext cx="129032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视角：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212850"/>
            <a:ext cx="9711690" cy="319595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320800" y="762000"/>
            <a:ext cx="1053719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从物体两端发出的、在眼的光心交叉的两条光线的夹角。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297815" y="4215130"/>
            <a:ext cx="129032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思考：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320800" y="4171950"/>
            <a:ext cx="1070927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物体在平面镜中所成像的与物的大小相等，与物体到镜面的距离无关。为什么我们走向镜面时，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会感觉到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镜中的像变大？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320800" y="5164455"/>
            <a:ext cx="10709275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当人走向镜面时，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人与镜面的距离减小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，人在平面镜中所成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像与镜面的距离减小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，则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人与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镜中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像的距离也减小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，人观察到像的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视角在变大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，而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像的大小不变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，始终与人的大小相同。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望远镜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328930" y="685800"/>
            <a:ext cx="376936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阅读课本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P.78——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180340" y="994410"/>
            <a:ext cx="12094845" cy="30918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历史上第一个把望远镜用于科学研究的是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物理学家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__________.</a:t>
            </a:r>
          </a:p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德国天文学家开普勒用两个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组成了望远镜，通常称为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3.1668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年，牛顿用金属磨成的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镜代替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作为物镜，制成了第一台反射式望远镜。</a:t>
            </a:r>
          </a:p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4.1990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空间望远镜被送入太空，避免了大气层的干扰。</a:t>
            </a: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2844165" y="658495"/>
            <a:ext cx="81013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光学天文望远镜的发展，完成下列填空：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80505" y="1146810"/>
            <a:ext cx="148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意大利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323705" y="1146810"/>
            <a:ext cx="148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伽利略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495165" y="1756410"/>
            <a:ext cx="13296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凸透镜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508490" y="1756410"/>
            <a:ext cx="22371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开普勒望远镜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595495" y="2366010"/>
            <a:ext cx="14801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凹面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655435" y="2366010"/>
            <a:ext cx="13296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凸透镜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625600" y="3538220"/>
            <a:ext cx="12941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哈勃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21615" y="4729480"/>
            <a:ext cx="11850370" cy="1651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indent="664210" defTabSz="914400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“中国天眼”建在中国_________省,它的口径为_________米球面射电望远镜(简称FAST)，是世界上正在建造及计划建造的口径_________、最具威力的单天线射电望远镜。</a:t>
            </a:r>
            <a:endParaRPr lang="zh-CN" altLang="en-US" sz="2600" b="1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0340" y="4309110"/>
            <a:ext cx="61214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看视频，完成下列填空：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373245" y="4790440"/>
            <a:ext cx="12941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贵州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720965" y="4804410"/>
            <a:ext cx="12941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500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米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797165" y="5337810"/>
            <a:ext cx="12941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最大</a:t>
            </a:r>
          </a:p>
        </p:txBody>
      </p:sp>
      <p:pic>
        <p:nvPicPr>
          <p:cNvPr id="13" name="中国天眼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93045" y="5867400"/>
            <a:ext cx="1352550" cy="7607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5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 fullScrn="1">
              <p:cMediaNode>
                <p:cTn id="66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4" grpId="0"/>
      <p:bldP spid="2" grpId="0"/>
      <p:bldP spid="3" grpId="0"/>
      <p:bldP spid="4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望远镜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328930" y="685800"/>
            <a:ext cx="376936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阅读课本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P.80——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29210" y="1069975"/>
            <a:ext cx="12212955" cy="52914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indent="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南极巡天望远镜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的特点：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269875" marR="0" indent="-26987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南极巡天望远镜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安装在位于南极大陆最高点冰穹 A 的昆仑站，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是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地球上最理想的天文观测点之一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理由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:___________________________________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</a:t>
            </a:r>
            <a:endParaRPr kumimoji="0" 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62890" marR="0" indent="-26289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2017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年南极巡天望远镜成功追踪探测到国际上首例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事件的光学信号，为引力波的全球探测提供了重要观测数据。</a:t>
            </a:r>
          </a:p>
          <a:p>
            <a:pPr marL="269875" marR="0" indent="-26987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月球表面具有得天独厚的天文观测条件，理由是：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</a:t>
            </a:r>
            <a:r>
              <a:rPr lang="zh-CN" altLang="en-US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marL="269875" marR="0" indent="-269875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2013 年，我国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月球探测器成功发射并着陆月球表面。它携带的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望远镜实现了</a:t>
            </a:r>
            <a:r>
              <a:rPr lang="en-US" alt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开展自主天文观测。</a:t>
            </a: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2844165" y="658495"/>
            <a:ext cx="81013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南极巡天望远镜和月基光学望远镜，完成下列填空：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098290" y="990600"/>
            <a:ext cx="22098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可远程遥控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921000" y="2544445"/>
            <a:ext cx="395478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indent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三是</a:t>
            </a:r>
            <a:r>
              <a:rPr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全年有数月连续黑夜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985260" y="2026920"/>
            <a:ext cx="5780405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indent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一是</a:t>
            </a:r>
            <a:r>
              <a:rPr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冰穹 A 所处位置大气层透过率高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992360" y="2004060"/>
            <a:ext cx="2138045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indent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zh-CN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二是</a:t>
            </a:r>
            <a:r>
              <a:rPr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受大气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81330" y="2538095"/>
            <a:ext cx="197485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indent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湍流影响小</a:t>
            </a:r>
            <a:endParaRPr lang="zh-CN" altLang="en-US" sz="2600" b="1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01765" y="990600"/>
            <a:ext cx="280733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220" marR="0" indent="-36322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无人值守运行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779395" y="3237230"/>
            <a:ext cx="322008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双中子星并合引力波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51205" y="4667250"/>
            <a:ext cx="2567940" cy="610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62890" marR="0" indent="-26289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月球自转较慢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8021955" y="4114165"/>
            <a:ext cx="3151505" cy="6108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62890" marR="0" indent="-262890" defTabSz="91440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月球上没有大气层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390140" y="5300345"/>
            <a:ext cx="221170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“嫦娥三号”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557530" y="5801360"/>
            <a:ext cx="221170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月基光学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283075" y="5815965"/>
            <a:ext cx="45339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人类首次依托地外天体平台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显微镜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292100" y="762000"/>
            <a:ext cx="245681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indent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自制显微镜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 l="23366" t="34428" r="39063" b="36162"/>
          <a:stretch>
            <a:fillRect/>
          </a:stretch>
        </p:blipFill>
        <p:spPr>
          <a:xfrm>
            <a:off x="2845435" y="1673225"/>
            <a:ext cx="2929890" cy="30575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l="17096" t="38438" r="41406" b="32410"/>
          <a:stretch>
            <a:fillRect/>
          </a:stretch>
        </p:blipFill>
        <p:spPr>
          <a:xfrm>
            <a:off x="5899150" y="1675130"/>
            <a:ext cx="3236595" cy="30308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 l="9421" t="33724" r="54102" b="37041"/>
          <a:stretch>
            <a:fillRect/>
          </a:stretch>
        </p:blipFill>
        <p:spPr>
          <a:xfrm>
            <a:off x="9258935" y="1678305"/>
            <a:ext cx="2844800" cy="3039110"/>
          </a:xfrm>
          <a:prstGeom prst="rect">
            <a:avLst/>
          </a:prstGeom>
        </p:spPr>
      </p:pic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5899150" y="4977130"/>
            <a:ext cx="525145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indent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思考：</a:t>
            </a:r>
            <a:r>
              <a:rPr kumimoji="0" lang="zh-CN" altLang="en-US" sz="26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透明的球相当于什么透镜？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7035165" y="5468620"/>
            <a:ext cx="286194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indent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焦距的长短？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8020685" y="228600"/>
            <a:ext cx="196786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indent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像的性质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9318625" y="912495"/>
            <a:ext cx="27292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indent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正立放大的虚像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960110" y="912495"/>
            <a:ext cx="27292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indent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倒立放大的实像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7035165" y="5960110"/>
            <a:ext cx="393001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indent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透明球是物镜还是目镜？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rcRect l="5288" t="9085" r="19031"/>
          <a:stretch>
            <a:fillRect/>
          </a:stretch>
        </p:blipFill>
        <p:spPr>
          <a:xfrm>
            <a:off x="314325" y="1671955"/>
            <a:ext cx="2381250" cy="34848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14325" y="98425"/>
            <a:ext cx="2378075" cy="55308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课堂小结</a:t>
            </a:r>
          </a:p>
        </p:txBody>
      </p:sp>
      <p:sp>
        <p:nvSpPr>
          <p:cNvPr id="20517" name="Text Box 37"/>
          <p:cNvSpPr txBox="1">
            <a:spLocks noChangeArrowheads="1"/>
          </p:cNvSpPr>
          <p:nvPr/>
        </p:nvSpPr>
        <p:spPr bwMode="auto">
          <a:xfrm>
            <a:off x="26670" y="686435"/>
            <a:ext cx="12063413" cy="6092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1.望远镜能使____（远\近）处的物体在____（远\近）处成像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，增大人的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2.简易望远镜通常由______个透镜组成的。目镜是指靠近_________的透镜，物镜是指靠近________的透镜。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远处物体在物镜中所成像是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3.开普勒望远镜的目镜是_____透镜，物镜是_____透镜，物镜与目镜的区别是____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通过开普勒望远镜观察远处的物体是_________（正立或倒立）的像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伽利略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望远镜的目镜是_____透镜，物镜是_____透镜，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通过伽利略望远镜观察远处的物体是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_________（正立或倒立）的像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.显微镜可以帮助我们看清肉眼看不见的__________物体。显微镜的物镜焦距很____的______透镜，目镜焦距很_____的______透镜。</a:t>
            </a:r>
          </a:p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.显微镜的原理：微小的物体先通过物镜形成一个______</a:t>
            </a:r>
            <a:r>
              <a:rPr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的_____像，再通过目镜被又一次_______，通过水滴望远镜观察到的像比实物大很多倍。</a:t>
            </a:r>
          </a:p>
          <a:p>
            <a:pPr marL="357505" marR="0" indent="-357505" defTabSz="914400"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 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我国在南极自主研发的可远程遥控、无人值守的天文望远镜是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；我国在月球上的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望远镜实现了人类首次依托地外天体平台开展自主天文观测。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82800" y="686435"/>
            <a:ext cx="8147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远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815965" y="686435"/>
            <a:ext cx="81470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近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540365" y="686435"/>
            <a:ext cx="10947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视角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073400" y="1066800"/>
            <a:ext cx="80137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两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709025" y="1066800"/>
            <a:ext cx="1050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人眼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30400" y="1447800"/>
            <a:ext cx="1050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物体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812540" y="1882775"/>
            <a:ext cx="1050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凸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30670" y="1882775"/>
            <a:ext cx="1050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凸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58800" y="2286000"/>
            <a:ext cx="61976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物镜的焦距比较长，目镜的焦距比较短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482965" y="1480820"/>
            <a:ext cx="3397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倒立、缩小的实像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16000" y="2667000"/>
            <a:ext cx="1050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倒立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803015" y="3080385"/>
            <a:ext cx="1050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凹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621145" y="3080385"/>
            <a:ext cx="10502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凸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287270" y="3461385"/>
            <a:ext cx="13741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正立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402070" y="3853180"/>
            <a:ext cx="13741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微小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14985" y="4223385"/>
            <a:ext cx="7162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短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570990" y="4223385"/>
            <a:ext cx="7162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凸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173345" y="4255770"/>
            <a:ext cx="7162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长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445250" y="4255770"/>
            <a:ext cx="7162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凸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416165" y="4625975"/>
            <a:ext cx="21615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倒立、放大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0083165" y="4625975"/>
            <a:ext cx="7239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实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3295650" y="5029200"/>
            <a:ext cx="103378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放大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9419590" y="5443220"/>
            <a:ext cx="339788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南极巡天望远镜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2997200" y="5830570"/>
            <a:ext cx="175133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月基光学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  <p:tag name="KSO_WPP_MARK_KEY" val="6fc5d568-293d-494f-be02-62015d7f209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472,&quot;width&quot;:15360}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1496</Words>
  <Application>Microsoft Office PowerPoint</Application>
  <PresentationFormat>自定义</PresentationFormat>
  <Paragraphs>163</Paragraphs>
  <Slides>13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7" baseType="lpstr">
      <vt:lpstr>黑体</vt:lpstr>
      <vt:lpstr>Arial</vt:lpstr>
      <vt:lpstr>Times New Roman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2024-11-12T08:47:22Z</cp:lastPrinted>
  <dcterms:created xsi:type="dcterms:W3CDTF">2024-11-12T08:47:22Z</dcterms:created>
  <dcterms:modified xsi:type="dcterms:W3CDTF">2026-08-25T01:23:58Z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