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9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3" r:id="rId32"/>
    <p:sldId id="288" r:id="rId33"/>
    <p:sldId id="285" r:id="rId34"/>
    <p:sldId id="286" r:id="rId35"/>
    <p:sldId id="287" r:id="rId36"/>
    <p:sldId id="289" r:id="rId37"/>
  </p:sldIdLst>
  <p:sldSz cx="12192000" cy="6858000"/>
  <p:notesSz cx="6858000" cy="9144000"/>
  <p:embeddedFontLst>
    <p:embeddedFont>
      <p:font typeface="Cambria Math" panose="02040503050406030204" pitchFamily="18" charset="0"/>
      <p:regular r:id="rId38"/>
    </p:embeddedFont>
    <p:embeddedFont>
      <p:font typeface="华文楷体" panose="02010600040101010101" pitchFamily="2" charset="-122"/>
      <p:regular r:id="rId39"/>
    </p:embeddedFont>
    <p:embeddedFont>
      <p:font typeface="微软雅黑" panose="020B0503020204020204" pitchFamily="34" charset="-122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7" userDrawn="1">
          <p15:clr>
            <a:srgbClr val="A4A3A4"/>
          </p15:clr>
        </p15:guide>
        <p15:guide id="2" pos="3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60C"/>
    <a:srgbClr val="1552D1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97"/>
        <p:guide pos="38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空白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本节要点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本节要点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HK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17.tiff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9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7.tiff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5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tags" Target="../tags/tag79.xml"/><Relationship Id="rId3" Type="http://schemas.openxmlformats.org/officeDocument/2006/relationships/tags" Target="../tags/tag56.xml"/><Relationship Id="rId21" Type="http://schemas.openxmlformats.org/officeDocument/2006/relationships/tags" Target="../tags/tag74.xml"/><Relationship Id="rId34" Type="http://schemas.openxmlformats.org/officeDocument/2006/relationships/image" Target="../media/image14.png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33" Type="http://schemas.openxmlformats.org/officeDocument/2006/relationships/slideLayout" Target="../slideLayouts/slideLayout8.xml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0" Type="http://schemas.openxmlformats.org/officeDocument/2006/relationships/tags" Target="../tags/tag73.xml"/><Relationship Id="rId29" Type="http://schemas.openxmlformats.org/officeDocument/2006/relationships/tags" Target="../tags/tag82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32" Type="http://schemas.openxmlformats.org/officeDocument/2006/relationships/tags" Target="../tags/tag85.xml"/><Relationship Id="rId5" Type="http://schemas.openxmlformats.org/officeDocument/2006/relationships/tags" Target="../tags/tag58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tags" Target="../tags/tag81.xml"/><Relationship Id="rId36" Type="http://schemas.openxmlformats.org/officeDocument/2006/relationships/image" Target="../media/image13.jpeg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31" Type="http://schemas.openxmlformats.org/officeDocument/2006/relationships/tags" Target="../tags/tag84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tags" Target="../tags/tag80.xml"/><Relationship Id="rId30" Type="http://schemas.openxmlformats.org/officeDocument/2006/relationships/tags" Target="../tags/tag83.xml"/><Relationship Id="rId35" Type="http://schemas.openxmlformats.org/officeDocument/2006/relationships/image" Target="../media/image12.jpeg"/><Relationship Id="rId8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3" Type="http://schemas.openxmlformats.org/officeDocument/2006/relationships/tags" Target="../tags/tag88.xml"/><Relationship Id="rId21" Type="http://schemas.openxmlformats.org/officeDocument/2006/relationships/tags" Target="../tags/tag106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tags" Target="../tags/tag105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image" Target="../media/image13.jpeg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image" Target="../media/image12.jpeg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9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0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8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21.xml"/><Relationship Id="rId7" Type="http://schemas.openxmlformats.org/officeDocument/2006/relationships/image" Target="../media/image35.jpe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3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5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1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1.tif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image" Target="../media/image14.png"/><Relationship Id="rId4" Type="http://schemas.openxmlformats.org/officeDocument/2006/relationships/tags" Target="../tags/tag19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3" Type="http://schemas.openxmlformats.org/officeDocument/2006/relationships/tags" Target="../tags/tag24.xml"/><Relationship Id="rId21" Type="http://schemas.openxmlformats.org/officeDocument/2006/relationships/image" Target="../media/image14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image" Target="../media/image13.jpeg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106532" y="2332960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8.1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压力的作用效果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7893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做中学</a:t>
            </a:r>
            <a:r>
              <a:rPr lang="en-US" altLang="zh-CN" sz="2800"/>
              <a:t>	</a:t>
            </a:r>
            <a:r>
              <a:rPr lang="zh-CN" altLang="en-US" sz="2800"/>
              <a:t>探究压力的作用效果与哪些因素有关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25525" y="2449830"/>
            <a:ext cx="1034288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准备砖和海绵。按右图所示，分别在海绵上平放一块砖、叠放两块砖时，观察海绵的凹馅程度，由此能得出什么结论？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按右图所示，将一块砖竖放在海绵上，比较砖平放与竖放时海绵的凹陷程度，又能得出什么结论？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880745" y="4220845"/>
            <a:ext cx="10422255" cy="1996440"/>
            <a:chOff x="1387" y="6647"/>
            <a:chExt cx="16413" cy="3144"/>
          </a:xfrm>
        </p:grpSpPr>
        <p:sp>
          <p:nvSpPr>
            <p:cNvPr id="23" name="文本框 22"/>
            <p:cNvSpPr txBox="1"/>
            <p:nvPr>
              <p:custDataLst>
                <p:tags r:id="rId2"/>
              </p:custDataLst>
            </p:nvPr>
          </p:nvSpPr>
          <p:spPr>
            <a:xfrm>
              <a:off x="1387" y="8963"/>
              <a:ext cx="5303" cy="8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（a）一块砖平放在海绵上</a:t>
              </a:r>
            </a:p>
          </p:txBody>
        </p: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7040" y="8963"/>
              <a:ext cx="5303" cy="8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（b）两块砖叠放在海绵上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4"/>
              </p:custDataLst>
            </p:nvPr>
          </p:nvSpPr>
          <p:spPr>
            <a:xfrm>
              <a:off x="12498" y="8963"/>
              <a:ext cx="5303" cy="8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（c）一块砖竖放在海绵上</a:t>
              </a:r>
            </a:p>
          </p:txBody>
        </p:sp>
        <p:pic>
          <p:nvPicPr>
            <p:cNvPr id="26" name="图片 25" descr="八年级P181图8-3 探究压力的作用效果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6" y="6647"/>
              <a:ext cx="14868" cy="2436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7893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做中学</a:t>
            </a:r>
            <a:r>
              <a:rPr lang="en-US" altLang="zh-CN" sz="2800"/>
              <a:t>	</a:t>
            </a:r>
            <a:r>
              <a:rPr lang="zh-CN" altLang="en-US" sz="2800"/>
              <a:t>探究压力的作用效果与哪些因素有关</a:t>
            </a:r>
          </a:p>
        </p:txBody>
      </p:sp>
      <p:pic>
        <p:nvPicPr>
          <p:cNvPr id="10" name="实验8-1压力的作用效果与哪些因素有关（稍有不同）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3795" y="2414270"/>
            <a:ext cx="7343775" cy="41306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7893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做中学</a:t>
            </a:r>
            <a:r>
              <a:rPr lang="en-US" altLang="zh-CN" sz="2800"/>
              <a:t>	</a:t>
            </a:r>
            <a:r>
              <a:rPr lang="zh-CN" altLang="en-US" sz="2800"/>
              <a:t>探究压力的作用效果与哪些因素有关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25525" y="2488565"/>
            <a:ext cx="52082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实验结论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由大量实验可知：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当受力面积相同时，</a:t>
            </a:r>
            <a:r>
              <a:rPr lang="zh-CN" altLang="en-US" sz="2800" b="1">
                <a:solidFill>
                  <a:schemeClr val="accent5"/>
                </a:solidFill>
              </a:rPr>
              <a:t>压力越大</a:t>
            </a:r>
            <a:r>
              <a:rPr lang="zh-CN" altLang="en-US" sz="2800">
                <a:solidFill>
                  <a:schemeClr val="tx1"/>
                </a:solidFill>
              </a:rPr>
              <a:t>，</a:t>
            </a:r>
            <a:r>
              <a:rPr lang="zh-CN" altLang="en-US" sz="2800" b="1">
                <a:solidFill>
                  <a:schemeClr val="accent5"/>
                </a:solidFill>
              </a:rPr>
              <a:t>压力的作用效果越明显</a:t>
            </a:r>
            <a:r>
              <a:rPr lang="zh-CN" altLang="en-US" sz="2800"/>
              <a:t>；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当压力相同时，</a:t>
            </a:r>
            <a:r>
              <a:rPr lang="zh-CN" altLang="en-US" sz="2800" b="1">
                <a:solidFill>
                  <a:schemeClr val="accent5"/>
                </a:solidFill>
              </a:rPr>
              <a:t>受力面积越小</a:t>
            </a:r>
            <a:r>
              <a:rPr lang="zh-CN" altLang="en-US" sz="2800"/>
              <a:t>，</a:t>
            </a:r>
            <a:r>
              <a:rPr lang="zh-CN" altLang="en-US" sz="2800" b="1">
                <a:solidFill>
                  <a:schemeClr val="accent5"/>
                </a:solidFill>
              </a:rPr>
              <a:t>压力的作用效果越明显</a:t>
            </a:r>
            <a:r>
              <a:rPr lang="zh-CN" altLang="en-US" sz="2800"/>
              <a:t>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60630" y="2827367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 descr="八年级P181图8-3 探究压力的作用效果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37867"/>
          <a:stretch>
            <a:fillRect/>
          </a:stretch>
        </p:blipFill>
        <p:spPr>
          <a:xfrm>
            <a:off x="6041390" y="3429000"/>
            <a:ext cx="5866130" cy="154686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6041390" y="5120005"/>
            <a:ext cx="5866130" cy="1546860"/>
            <a:chOff x="9514" y="8063"/>
            <a:chExt cx="9238" cy="2436"/>
          </a:xfrm>
        </p:grpSpPr>
        <p:pic>
          <p:nvPicPr>
            <p:cNvPr id="14" name="图片 13" descr="八年级P181图8-3 探究压力的作用效果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75155"/>
            <a:stretch>
              <a:fillRect/>
            </a:stretch>
          </p:blipFill>
          <p:spPr>
            <a:xfrm>
              <a:off x="9514" y="8063"/>
              <a:ext cx="3694" cy="2436"/>
            </a:xfrm>
            <a:prstGeom prst="rect">
              <a:avLst/>
            </a:prstGeom>
          </p:spPr>
        </p:pic>
        <p:pic>
          <p:nvPicPr>
            <p:cNvPr id="15" name="图片 14" descr="八年级P181图8-3 探究压力的作用效果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4267"/>
            <a:stretch>
              <a:fillRect/>
            </a:stretch>
          </p:blipFill>
          <p:spPr>
            <a:xfrm>
              <a:off x="14926" y="8063"/>
              <a:ext cx="3826" cy="2436"/>
            </a:xfrm>
            <a:prstGeom prst="rect">
              <a:avLst/>
            </a:prstGeom>
          </p:spPr>
        </p:pic>
      </p:grpSp>
      <p:cxnSp>
        <p:nvCxnSpPr>
          <p:cNvPr id="17" name="直接连接符 16"/>
          <p:cNvCxnSpPr/>
          <p:nvPr/>
        </p:nvCxnSpPr>
        <p:spPr>
          <a:xfrm>
            <a:off x="6298565" y="4649470"/>
            <a:ext cx="5611495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233795" y="6326505"/>
            <a:ext cx="5611495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3948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拓展一步</a:t>
            </a:r>
            <a:r>
              <a:rPr lang="en-US" altLang="zh-CN" sz="2800"/>
              <a:t>	</a:t>
            </a:r>
            <a:r>
              <a:rPr lang="zh-CN" altLang="en-US" sz="2800"/>
              <a:t>压力的大小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439785" y="2917825"/>
            <a:ext cx="3117215" cy="2745740"/>
          </a:xfrm>
          <a:prstGeom prst="rect">
            <a:avLst/>
          </a:prstGeom>
        </p:spPr>
      </p:pic>
      <p:pic>
        <p:nvPicPr>
          <p:cNvPr id="10" name="图片 9" descr="&amp;pky92149380908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5"/>
          <a:srcRect l="45483" t="49917" r="11670" b="5185"/>
          <a:stretch>
            <a:fillRect/>
          </a:stretch>
        </p:blipFill>
        <p:spPr>
          <a:xfrm>
            <a:off x="741680" y="2917190"/>
            <a:ext cx="3933825" cy="2747010"/>
          </a:xfrm>
          <a:prstGeom prst="rect">
            <a:avLst/>
          </a:prstGeom>
        </p:spPr>
      </p:pic>
      <p:pic>
        <p:nvPicPr>
          <p:cNvPr id="11" name="图片 10" descr="&amp;pky8653495901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6"/>
          <a:srcRect l="54955" t="45074" r="4761" b="6407"/>
          <a:stretch>
            <a:fillRect/>
          </a:stretch>
        </p:blipFill>
        <p:spPr>
          <a:xfrm>
            <a:off x="4676775" y="2917825"/>
            <a:ext cx="3754120" cy="2745740"/>
          </a:xfrm>
          <a:prstGeom prst="rect">
            <a:avLst/>
          </a:prstGeom>
        </p:spPr>
      </p:pic>
      <p:grpSp>
        <p:nvGrpSpPr>
          <p:cNvPr id="27" name="组合 26"/>
          <p:cNvGrpSpPr/>
          <p:nvPr>
            <p:custDataLst>
              <p:tags r:id="rId5"/>
            </p:custDataLst>
          </p:nvPr>
        </p:nvGrpSpPr>
        <p:grpSpPr>
          <a:xfrm>
            <a:off x="1833880" y="4413250"/>
            <a:ext cx="779780" cy="1180465"/>
            <a:chOff x="2888" y="6500"/>
            <a:chExt cx="1228" cy="1859"/>
          </a:xfrm>
        </p:grpSpPr>
        <p:sp>
          <p:nvSpPr>
            <p:cNvPr id="15" name="椭圆 14"/>
            <p:cNvSpPr/>
            <p:nvPr>
              <p:custDataLst>
                <p:tags r:id="rId30"/>
              </p:custDataLst>
            </p:nvPr>
          </p:nvSpPr>
          <p:spPr>
            <a:xfrm>
              <a:off x="3872" y="6500"/>
              <a:ext cx="245" cy="2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箭头连接符 19"/>
            <p:cNvCxnSpPr/>
            <p:nvPr>
              <p:custDataLst>
                <p:tags r:id="rId31"/>
              </p:custDataLst>
            </p:nvPr>
          </p:nvCxnSpPr>
          <p:spPr>
            <a:xfrm>
              <a:off x="3995" y="6641"/>
              <a:ext cx="0" cy="17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32"/>
              </p:custDataLst>
            </p:nvPr>
          </p:nvSpPr>
          <p:spPr>
            <a:xfrm>
              <a:off x="2888" y="7537"/>
              <a:ext cx="876" cy="82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31" name="组合 30"/>
          <p:cNvGrpSpPr/>
          <p:nvPr>
            <p:custDataLst>
              <p:tags r:id="rId6"/>
            </p:custDataLst>
          </p:nvPr>
        </p:nvGrpSpPr>
        <p:grpSpPr>
          <a:xfrm>
            <a:off x="9740900" y="3693795"/>
            <a:ext cx="556260" cy="1638300"/>
            <a:chOff x="15340" y="5367"/>
            <a:chExt cx="876" cy="2580"/>
          </a:xfrm>
        </p:grpSpPr>
        <p:sp>
          <p:nvSpPr>
            <p:cNvPr id="14" name="椭圆 13"/>
            <p:cNvSpPr/>
            <p:nvPr>
              <p:custDataLst>
                <p:tags r:id="rId27"/>
              </p:custDataLst>
            </p:nvPr>
          </p:nvSpPr>
          <p:spPr>
            <a:xfrm>
              <a:off x="16049" y="5367"/>
              <a:ext cx="123" cy="1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/>
            <p:cNvCxnSpPr/>
            <p:nvPr>
              <p:custDataLst>
                <p:tags r:id="rId28"/>
              </p:custDataLst>
            </p:nvPr>
          </p:nvCxnSpPr>
          <p:spPr>
            <a:xfrm>
              <a:off x="16112" y="5424"/>
              <a:ext cx="0" cy="17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>
              <p:custDataLst>
                <p:tags r:id="rId29"/>
              </p:custDataLst>
            </p:nvPr>
          </p:nvSpPr>
          <p:spPr>
            <a:xfrm>
              <a:off x="15340" y="7125"/>
              <a:ext cx="87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8" name="组合 27"/>
          <p:cNvGrpSpPr/>
          <p:nvPr>
            <p:custDataLst>
              <p:tags r:id="rId7"/>
            </p:custDataLst>
          </p:nvPr>
        </p:nvGrpSpPr>
        <p:grpSpPr>
          <a:xfrm>
            <a:off x="7792085" y="4502785"/>
            <a:ext cx="711835" cy="1468755"/>
            <a:chOff x="12271" y="6641"/>
            <a:chExt cx="1121" cy="2313"/>
          </a:xfrm>
        </p:grpSpPr>
        <p:sp>
          <p:nvSpPr>
            <p:cNvPr id="16" name="椭圆 15"/>
            <p:cNvSpPr/>
            <p:nvPr>
              <p:custDataLst>
                <p:tags r:id="rId24"/>
              </p:custDataLst>
            </p:nvPr>
          </p:nvSpPr>
          <p:spPr>
            <a:xfrm>
              <a:off x="12271" y="6641"/>
              <a:ext cx="245" cy="2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箭头连接符 21"/>
            <p:cNvCxnSpPr/>
            <p:nvPr>
              <p:custDataLst>
                <p:tags r:id="rId25"/>
              </p:custDataLst>
            </p:nvPr>
          </p:nvCxnSpPr>
          <p:spPr>
            <a:xfrm>
              <a:off x="12393" y="6769"/>
              <a:ext cx="0" cy="17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>
              <p:custDataLst>
                <p:tags r:id="rId26"/>
              </p:custDataLst>
            </p:nvPr>
          </p:nvSpPr>
          <p:spPr>
            <a:xfrm>
              <a:off x="12516" y="8132"/>
              <a:ext cx="876" cy="82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41" name="组合 40"/>
          <p:cNvGrpSpPr/>
          <p:nvPr>
            <p:custDataLst>
              <p:tags r:id="rId8"/>
            </p:custDataLst>
          </p:nvPr>
        </p:nvGrpSpPr>
        <p:grpSpPr>
          <a:xfrm>
            <a:off x="10044430" y="3676015"/>
            <a:ext cx="1929130" cy="568325"/>
            <a:chOff x="15818" y="5339"/>
            <a:chExt cx="3038" cy="895"/>
          </a:xfrm>
        </p:grpSpPr>
        <p:sp>
          <p:nvSpPr>
            <p:cNvPr id="32" name="椭圆 31"/>
            <p:cNvSpPr/>
            <p:nvPr>
              <p:custDataLst>
                <p:tags r:id="rId21"/>
              </p:custDataLst>
            </p:nvPr>
          </p:nvSpPr>
          <p:spPr>
            <a:xfrm>
              <a:off x="15818" y="5339"/>
              <a:ext cx="123" cy="12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箭头连接符 33"/>
            <p:cNvCxnSpPr/>
            <p:nvPr>
              <p:custDataLst>
                <p:tags r:id="rId22"/>
              </p:custDataLst>
            </p:nvPr>
          </p:nvCxnSpPr>
          <p:spPr>
            <a:xfrm>
              <a:off x="15896" y="5412"/>
              <a:ext cx="1852" cy="4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>
              <p:custDataLst>
                <p:tags r:id="rId23"/>
              </p:custDataLst>
            </p:nvPr>
          </p:nvSpPr>
          <p:spPr>
            <a:xfrm>
              <a:off x="17748" y="5412"/>
              <a:ext cx="11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</a:p>
          </p:txBody>
        </p:sp>
      </p:grpSp>
      <p:grpSp>
        <p:nvGrpSpPr>
          <p:cNvPr id="40" name="组合 39"/>
          <p:cNvGrpSpPr/>
          <p:nvPr>
            <p:custDataLst>
              <p:tags r:id="rId9"/>
            </p:custDataLst>
          </p:nvPr>
        </p:nvGrpSpPr>
        <p:grpSpPr>
          <a:xfrm>
            <a:off x="6475095" y="4658360"/>
            <a:ext cx="1393825" cy="1527810"/>
            <a:chOff x="10197" y="6886"/>
            <a:chExt cx="2195" cy="2406"/>
          </a:xfrm>
        </p:grpSpPr>
        <p:sp>
          <p:nvSpPr>
            <p:cNvPr id="29" name="椭圆 28"/>
            <p:cNvSpPr/>
            <p:nvPr>
              <p:custDataLst>
                <p:tags r:id="rId18"/>
              </p:custDataLst>
            </p:nvPr>
          </p:nvSpPr>
          <p:spPr>
            <a:xfrm>
              <a:off x="12148" y="6886"/>
              <a:ext cx="245" cy="2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箭头连接符 34"/>
            <p:cNvCxnSpPr/>
            <p:nvPr>
              <p:custDataLst>
                <p:tags r:id="rId19"/>
              </p:custDataLst>
            </p:nvPr>
          </p:nvCxnSpPr>
          <p:spPr>
            <a:xfrm flipH="1">
              <a:off x="11429" y="7020"/>
              <a:ext cx="841" cy="1554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>
              <p:custDataLst>
                <p:tags r:id="rId20"/>
              </p:custDataLst>
            </p:nvPr>
          </p:nvSpPr>
          <p:spPr>
            <a:xfrm>
              <a:off x="10197" y="8470"/>
              <a:ext cx="11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</a:p>
          </p:txBody>
        </p:sp>
      </p:grpSp>
      <p:sp>
        <p:nvSpPr>
          <p:cNvPr id="42" name="文本框 41"/>
          <p:cNvSpPr txBox="1"/>
          <p:nvPr>
            <p:custDataLst>
              <p:tags r:id="rId10"/>
            </p:custDataLst>
          </p:nvPr>
        </p:nvSpPr>
        <p:spPr>
          <a:xfrm rot="16200000">
            <a:off x="2450465" y="5190490"/>
            <a:ext cx="400685" cy="38481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∟</a:t>
            </a:r>
          </a:p>
        </p:txBody>
      </p:sp>
      <p:sp>
        <p:nvSpPr>
          <p:cNvPr id="43" name="文本框 42"/>
          <p:cNvSpPr txBox="1"/>
          <p:nvPr>
            <p:custDataLst>
              <p:tags r:id="rId11"/>
            </p:custDataLst>
          </p:nvPr>
        </p:nvSpPr>
        <p:spPr>
          <a:xfrm rot="16200000">
            <a:off x="9998075" y="3729990"/>
            <a:ext cx="400685" cy="38481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>
                <a:ln w="28575" cmpd="sng">
                  <a:solidFill>
                    <a:schemeClr val="accent6"/>
                  </a:solidFill>
                  <a:prstDash val="solid"/>
                </a:ln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∟</a:t>
            </a:r>
          </a:p>
        </p:txBody>
      </p:sp>
      <p:sp>
        <p:nvSpPr>
          <p:cNvPr id="44" name="文本框 43"/>
          <p:cNvSpPr txBox="1"/>
          <p:nvPr>
            <p:custDataLst>
              <p:tags r:id="rId12"/>
            </p:custDataLst>
          </p:nvPr>
        </p:nvSpPr>
        <p:spPr>
          <a:xfrm rot="17520000">
            <a:off x="7598410" y="4781550"/>
            <a:ext cx="400685" cy="38481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∟</a:t>
            </a:r>
          </a:p>
        </p:txBody>
      </p:sp>
      <p:grpSp>
        <p:nvGrpSpPr>
          <p:cNvPr id="39" name="组合 38"/>
          <p:cNvGrpSpPr/>
          <p:nvPr>
            <p:custDataLst>
              <p:tags r:id="rId13"/>
            </p:custDataLst>
          </p:nvPr>
        </p:nvGrpSpPr>
        <p:grpSpPr>
          <a:xfrm>
            <a:off x="2458720" y="5151755"/>
            <a:ext cx="880110" cy="1255395"/>
            <a:chOff x="3872" y="7648"/>
            <a:chExt cx="1386" cy="1977"/>
          </a:xfrm>
        </p:grpSpPr>
        <p:sp>
          <p:nvSpPr>
            <p:cNvPr id="26" name="椭圆 25"/>
            <p:cNvSpPr/>
            <p:nvPr>
              <p:custDataLst>
                <p:tags r:id="rId15"/>
              </p:custDataLst>
            </p:nvPr>
          </p:nvSpPr>
          <p:spPr>
            <a:xfrm>
              <a:off x="3872" y="7648"/>
              <a:ext cx="245" cy="2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箭头连接符 32"/>
            <p:cNvCxnSpPr/>
            <p:nvPr>
              <p:custDataLst>
                <p:tags r:id="rId16"/>
              </p:custDataLst>
            </p:nvPr>
          </p:nvCxnSpPr>
          <p:spPr>
            <a:xfrm>
              <a:off x="3995" y="7782"/>
              <a:ext cx="0" cy="1701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4150" y="8803"/>
              <a:ext cx="11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025525" y="2421255"/>
            <a:ext cx="10348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分析下列场景中的压力及重力，并分析物体压力与重力的关系。</a:t>
            </a:r>
            <a:endParaRPr lang="en-US" altLang="zh-CN" sz="2400"/>
          </a:p>
        </p:txBody>
      </p:sp>
      <p:sp>
        <p:nvSpPr>
          <p:cNvPr id="45" name="文本框 44"/>
          <p:cNvSpPr txBox="1"/>
          <p:nvPr>
            <p:custDataLst>
              <p:tags r:id="rId14"/>
            </p:custDataLst>
          </p:nvPr>
        </p:nvSpPr>
        <p:spPr>
          <a:xfrm>
            <a:off x="1936115" y="6302375"/>
            <a:ext cx="1727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/>
              <a:t>F</a:t>
            </a:r>
            <a:r>
              <a:rPr lang="zh-CN" altLang="en-US" sz="2800" i="1" baseline="-25000"/>
              <a:t>压</a:t>
            </a:r>
            <a:r>
              <a:rPr lang="en-US" altLang="zh-CN" sz="2800"/>
              <a:t> = </a:t>
            </a:r>
            <a:r>
              <a:rPr lang="en-US" altLang="zh-CN" sz="2800" i="1"/>
              <a:t>G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5624195" y="6302375"/>
            <a:ext cx="1727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/>
              <a:t>F</a:t>
            </a:r>
            <a:r>
              <a:rPr lang="zh-CN" altLang="en-US" sz="2800" i="1" baseline="-25000"/>
              <a:t>压</a:t>
            </a:r>
            <a:r>
              <a:rPr lang="en-US" altLang="zh-CN" sz="2800"/>
              <a:t> </a:t>
            </a:r>
            <a:r>
              <a:rPr lang="zh-CN" altLang="en-US" sz="2800"/>
              <a:t>＜</a:t>
            </a:r>
            <a:r>
              <a:rPr lang="en-US" altLang="zh-CN" sz="2800"/>
              <a:t> </a:t>
            </a:r>
            <a:r>
              <a:rPr lang="en-US" altLang="zh-CN" sz="2800" i="1"/>
              <a:t>G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8928735" y="6292850"/>
            <a:ext cx="2357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/>
              <a:t>F</a:t>
            </a:r>
            <a:r>
              <a:rPr lang="zh-CN" altLang="en-US" sz="2800" i="1" baseline="-25000"/>
              <a:t>压</a:t>
            </a:r>
            <a:r>
              <a:rPr lang="en-US" altLang="zh-CN" sz="2800"/>
              <a:t> </a:t>
            </a:r>
            <a:r>
              <a:rPr lang="zh-CN" altLang="en-US" sz="2800"/>
              <a:t>与</a:t>
            </a:r>
            <a:r>
              <a:rPr lang="en-US" altLang="zh-CN" sz="2800"/>
              <a:t> </a:t>
            </a:r>
            <a:r>
              <a:rPr lang="en-US" altLang="zh-CN" sz="2800" i="1"/>
              <a:t>G</a:t>
            </a:r>
            <a:r>
              <a:rPr lang="zh-CN" altLang="en-US" sz="2800"/>
              <a:t>无关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3948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拓展一步</a:t>
            </a:r>
            <a:r>
              <a:rPr lang="en-US" altLang="zh-CN" sz="2800"/>
              <a:t>	</a:t>
            </a:r>
            <a:r>
              <a:rPr lang="zh-CN" altLang="en-US" sz="2800"/>
              <a:t>压力的大小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00575" y="3058795"/>
            <a:ext cx="3245485" cy="1938020"/>
          </a:xfrm>
          <a:prstGeom prst="rect">
            <a:avLst/>
          </a:prstGeom>
          <a:noFill/>
          <a:ln w="28575" cmpd="dbl">
            <a:solidFill>
              <a:schemeClr val="accent5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如图所示，当物体静置在水平桌面上且无其他外力作用时，它所受到的重力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与它施加于桌面的压力大小相等。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17720" y="5644515"/>
            <a:ext cx="3229610" cy="1129665"/>
          </a:xfrm>
          <a:prstGeom prst="rect">
            <a:avLst/>
          </a:prstGeom>
          <a:noFill/>
          <a:ln w="28575" cmpd="dbl">
            <a:solidFill>
              <a:schemeClr val="accent2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当物体静置在斜面上时，压力与重力的大小就不相等了。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26160" y="2449830"/>
            <a:ext cx="7133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ym typeface="+mn-ea"/>
              </a:rPr>
              <a:t>物体对支承面的压力大小</a:t>
            </a:r>
            <a:r>
              <a:rPr lang="zh-CN" altLang="en-US" sz="2800" b="1">
                <a:sym typeface="+mn-ea"/>
              </a:rPr>
              <a:t>不一定等于</a:t>
            </a:r>
            <a:r>
              <a:rPr lang="zh-CN" altLang="en-US" sz="2800">
                <a:sym typeface="+mn-ea"/>
              </a:rPr>
              <a:t>其重力。</a:t>
            </a:r>
          </a:p>
        </p:txBody>
      </p:sp>
      <p:pic>
        <p:nvPicPr>
          <p:cNvPr id="13" name="图片 12" descr="&amp;pky92149380908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/>
          <a:srcRect l="45483" t="49917" r="11670" b="5185"/>
          <a:stretch>
            <a:fillRect/>
          </a:stretch>
        </p:blipFill>
        <p:spPr>
          <a:xfrm>
            <a:off x="530860" y="3284220"/>
            <a:ext cx="3933825" cy="2747010"/>
          </a:xfrm>
          <a:prstGeom prst="rect">
            <a:avLst/>
          </a:prstGeom>
        </p:spPr>
      </p:pic>
      <p:grpSp>
        <p:nvGrpSpPr>
          <p:cNvPr id="27" name="组合 26"/>
          <p:cNvGrpSpPr/>
          <p:nvPr>
            <p:custDataLst>
              <p:tags r:id="rId3"/>
            </p:custDataLst>
          </p:nvPr>
        </p:nvGrpSpPr>
        <p:grpSpPr>
          <a:xfrm>
            <a:off x="1623060" y="4780280"/>
            <a:ext cx="779780" cy="1180465"/>
            <a:chOff x="2888" y="6500"/>
            <a:chExt cx="1228" cy="1859"/>
          </a:xfrm>
        </p:grpSpPr>
        <p:sp>
          <p:nvSpPr>
            <p:cNvPr id="15" name="椭圆 14"/>
            <p:cNvSpPr/>
            <p:nvPr>
              <p:custDataLst>
                <p:tags r:id="rId19"/>
              </p:custDataLst>
            </p:nvPr>
          </p:nvSpPr>
          <p:spPr>
            <a:xfrm>
              <a:off x="3872" y="6500"/>
              <a:ext cx="245" cy="2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箭头连接符 19"/>
            <p:cNvCxnSpPr/>
            <p:nvPr>
              <p:custDataLst>
                <p:tags r:id="rId20"/>
              </p:custDataLst>
            </p:nvPr>
          </p:nvCxnSpPr>
          <p:spPr>
            <a:xfrm>
              <a:off x="3995" y="6641"/>
              <a:ext cx="0" cy="17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21"/>
              </p:custDataLst>
            </p:nvPr>
          </p:nvSpPr>
          <p:spPr>
            <a:xfrm>
              <a:off x="2888" y="7537"/>
              <a:ext cx="876" cy="82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 rot="16200000">
            <a:off x="2239645" y="5557520"/>
            <a:ext cx="400685" cy="38481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∟</a:t>
            </a:r>
          </a:p>
        </p:txBody>
      </p:sp>
      <p:grpSp>
        <p:nvGrpSpPr>
          <p:cNvPr id="39" name="组合 38"/>
          <p:cNvGrpSpPr/>
          <p:nvPr>
            <p:custDataLst>
              <p:tags r:id="rId5"/>
            </p:custDataLst>
          </p:nvPr>
        </p:nvGrpSpPr>
        <p:grpSpPr>
          <a:xfrm>
            <a:off x="2247900" y="5518785"/>
            <a:ext cx="880110" cy="1255395"/>
            <a:chOff x="3872" y="7648"/>
            <a:chExt cx="1386" cy="1977"/>
          </a:xfrm>
        </p:grpSpPr>
        <p:sp>
          <p:nvSpPr>
            <p:cNvPr id="26" name="椭圆 25"/>
            <p:cNvSpPr/>
            <p:nvPr>
              <p:custDataLst>
                <p:tags r:id="rId16"/>
              </p:custDataLst>
            </p:nvPr>
          </p:nvSpPr>
          <p:spPr>
            <a:xfrm>
              <a:off x="3872" y="7648"/>
              <a:ext cx="245" cy="2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箭头连接符 32"/>
            <p:cNvCxnSpPr/>
            <p:nvPr>
              <p:custDataLst>
                <p:tags r:id="rId17"/>
              </p:custDataLst>
            </p:nvPr>
          </p:nvCxnSpPr>
          <p:spPr>
            <a:xfrm>
              <a:off x="3995" y="7782"/>
              <a:ext cx="0" cy="1701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>
              <p:custDataLst>
                <p:tags r:id="rId18"/>
              </p:custDataLst>
            </p:nvPr>
          </p:nvSpPr>
          <p:spPr>
            <a:xfrm>
              <a:off x="4150" y="8803"/>
              <a:ext cx="11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</a:p>
          </p:txBody>
        </p:sp>
      </p:grpSp>
      <p:pic>
        <p:nvPicPr>
          <p:cNvPr id="14" name="图片 13" descr="&amp;pky8653495901&amp;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/>
          <a:srcRect l="54955" t="45074" r="4761" b="6407"/>
          <a:stretch>
            <a:fillRect/>
          </a:stretch>
        </p:blipFill>
        <p:spPr>
          <a:xfrm>
            <a:off x="7981950" y="3330575"/>
            <a:ext cx="3754120" cy="2745740"/>
          </a:xfrm>
          <a:prstGeom prst="rect">
            <a:avLst/>
          </a:prstGeom>
        </p:spPr>
      </p:pic>
      <p:grpSp>
        <p:nvGrpSpPr>
          <p:cNvPr id="28" name="组合 27"/>
          <p:cNvGrpSpPr/>
          <p:nvPr>
            <p:custDataLst>
              <p:tags r:id="rId7"/>
            </p:custDataLst>
          </p:nvPr>
        </p:nvGrpSpPr>
        <p:grpSpPr>
          <a:xfrm>
            <a:off x="11097260" y="4915535"/>
            <a:ext cx="711835" cy="1468755"/>
            <a:chOff x="12271" y="6641"/>
            <a:chExt cx="1121" cy="2313"/>
          </a:xfrm>
        </p:grpSpPr>
        <p:sp>
          <p:nvSpPr>
            <p:cNvPr id="16" name="椭圆 15"/>
            <p:cNvSpPr/>
            <p:nvPr>
              <p:custDataLst>
                <p:tags r:id="rId13"/>
              </p:custDataLst>
            </p:nvPr>
          </p:nvSpPr>
          <p:spPr>
            <a:xfrm>
              <a:off x="12271" y="6641"/>
              <a:ext cx="245" cy="2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箭头连接符 21"/>
            <p:cNvCxnSpPr/>
            <p:nvPr>
              <p:custDataLst>
                <p:tags r:id="rId14"/>
              </p:custDataLst>
            </p:nvPr>
          </p:nvCxnSpPr>
          <p:spPr>
            <a:xfrm>
              <a:off x="12393" y="6769"/>
              <a:ext cx="0" cy="17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>
              <p:custDataLst>
                <p:tags r:id="rId15"/>
              </p:custDataLst>
            </p:nvPr>
          </p:nvSpPr>
          <p:spPr>
            <a:xfrm>
              <a:off x="12516" y="8132"/>
              <a:ext cx="876" cy="82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40" name="组合 39"/>
          <p:cNvGrpSpPr/>
          <p:nvPr>
            <p:custDataLst>
              <p:tags r:id="rId8"/>
            </p:custDataLst>
          </p:nvPr>
        </p:nvGrpSpPr>
        <p:grpSpPr>
          <a:xfrm>
            <a:off x="9780270" y="5071110"/>
            <a:ext cx="1393825" cy="1527810"/>
            <a:chOff x="10197" y="6886"/>
            <a:chExt cx="2195" cy="2406"/>
          </a:xfrm>
        </p:grpSpPr>
        <p:sp>
          <p:nvSpPr>
            <p:cNvPr id="29" name="椭圆 28"/>
            <p:cNvSpPr/>
            <p:nvPr>
              <p:custDataLst>
                <p:tags r:id="rId10"/>
              </p:custDataLst>
            </p:nvPr>
          </p:nvSpPr>
          <p:spPr>
            <a:xfrm>
              <a:off x="12148" y="6886"/>
              <a:ext cx="245" cy="2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箭头连接符 34"/>
            <p:cNvCxnSpPr/>
            <p:nvPr>
              <p:custDataLst>
                <p:tags r:id="rId11"/>
              </p:custDataLst>
            </p:nvPr>
          </p:nvCxnSpPr>
          <p:spPr>
            <a:xfrm flipH="1">
              <a:off x="11429" y="7020"/>
              <a:ext cx="841" cy="1554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>
              <p:custDataLst>
                <p:tags r:id="rId12"/>
              </p:custDataLst>
            </p:nvPr>
          </p:nvSpPr>
          <p:spPr>
            <a:xfrm>
              <a:off x="10197" y="8470"/>
              <a:ext cx="11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</a:p>
          </p:txBody>
        </p:sp>
      </p:grp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 rot="17520000">
            <a:off x="10903585" y="5194300"/>
            <a:ext cx="400685" cy="38481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∟</a:t>
            </a:r>
          </a:p>
        </p:txBody>
      </p:sp>
      <p:sp>
        <p:nvSpPr>
          <p:cNvPr id="17" name="右箭头 16"/>
          <p:cNvSpPr/>
          <p:nvPr/>
        </p:nvSpPr>
        <p:spPr>
          <a:xfrm rot="10800000">
            <a:off x="4599305" y="5032375"/>
            <a:ext cx="3255645" cy="292735"/>
          </a:xfrm>
          <a:prstGeom prst="rightArrow">
            <a:avLst>
              <a:gd name="adj1" fmla="val 50000"/>
              <a:gd name="adj2" fmla="val 125813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4595495" y="5311140"/>
            <a:ext cx="3255645" cy="292735"/>
          </a:xfrm>
          <a:prstGeom prst="rightArrow">
            <a:avLst>
              <a:gd name="adj1" fmla="val 50000"/>
              <a:gd name="adj2" fmla="val 125813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3948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拓展一步</a:t>
            </a:r>
            <a:r>
              <a:rPr lang="en-US" altLang="zh-CN" sz="2800"/>
              <a:t>	</a:t>
            </a:r>
            <a:r>
              <a:rPr lang="zh-CN" altLang="en-US" sz="2800"/>
              <a:t>压力的大小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78885" y="2208530"/>
            <a:ext cx="4653280" cy="63754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压力与重力的区别</a:t>
            </a:r>
          </a:p>
        </p:txBody>
      </p:sp>
      <p:graphicFrame>
        <p:nvGraphicFramePr>
          <p:cNvPr id="12" name="表格 11"/>
          <p:cNvGraphicFramePr/>
          <p:nvPr>
            <p:custDataLst>
              <p:tags r:id="rId2"/>
            </p:custDataLst>
          </p:nvPr>
        </p:nvGraphicFramePr>
        <p:xfrm>
          <a:off x="226060" y="2901950"/>
          <a:ext cx="11902440" cy="3188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3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3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3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629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施力物体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受力物体</a:t>
                      </a: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力的方向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力的大小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力的作用点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29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压力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9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重力</a:t>
                      </a: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图片 22" descr="注意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065" y="6253480"/>
            <a:ext cx="480060" cy="4572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075690" y="6278245"/>
            <a:ext cx="11050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当且仅当支承面为</a:t>
            </a:r>
            <a:r>
              <a:rPr lang="zh-CN" altLang="en-US" sz="2400" b="1">
                <a:solidFill>
                  <a:schemeClr val="accent5"/>
                </a:solidFill>
              </a:rPr>
              <a:t>水平</a:t>
            </a:r>
            <a:r>
              <a:rPr lang="zh-CN" altLang="en-US" sz="2400"/>
              <a:t>面时，该物体施加的压力的</a:t>
            </a:r>
            <a:r>
              <a:rPr lang="zh-CN" altLang="en-US" sz="2400" b="1">
                <a:solidFill>
                  <a:schemeClr val="accent5"/>
                </a:solidFill>
              </a:rPr>
              <a:t>数值大小</a:t>
            </a:r>
            <a:r>
              <a:rPr lang="zh-CN" altLang="en-US" sz="2400"/>
              <a:t>等于该物体的重力。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261235" y="4235450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某物体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189095" y="5273675"/>
            <a:ext cx="1974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某物体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261235" y="5273675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地球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182745" y="4235450"/>
            <a:ext cx="1981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被压物体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178550" y="4072255"/>
            <a:ext cx="1978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垂直于</a:t>
            </a:r>
          </a:p>
          <a:p>
            <a:pPr algn="ctr"/>
            <a:r>
              <a:rPr lang="zh-CN" altLang="en-US" sz="2800"/>
              <a:t>支承面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178550" y="5273675"/>
            <a:ext cx="1993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竖直向下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165465" y="4019550"/>
            <a:ext cx="19761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与重力大</a:t>
            </a:r>
          </a:p>
          <a:p>
            <a:pPr algn="ctr"/>
            <a:r>
              <a:rPr lang="zh-CN" altLang="en-US" sz="2800"/>
              <a:t>小无关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8165465" y="5273675"/>
            <a:ext cx="1976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/>
              <a:t>G</a:t>
            </a:r>
            <a:r>
              <a:rPr lang="en-US" altLang="zh-CN" sz="2800"/>
              <a:t> = </a:t>
            </a:r>
            <a:r>
              <a:rPr lang="en-US" altLang="zh-CN" sz="2800" i="1"/>
              <a:t>mg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0150475" y="4006850"/>
            <a:ext cx="19208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受力物体的表面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0151110" y="5273675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物体重心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2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&amp;pky8339306598&amp;"/>
          <p:cNvPicPr>
            <a:picLocks noChangeAspect="1"/>
          </p:cNvPicPr>
          <p:nvPr/>
        </p:nvPicPr>
        <p:blipFill>
          <a:blip r:embed="rId3">
            <a:alphaModFix amt="8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4287"/>
          <a:stretch>
            <a:fillRect/>
          </a:stretch>
        </p:blipFill>
        <p:spPr>
          <a:xfrm>
            <a:off x="8908415" y="4814570"/>
            <a:ext cx="3379470" cy="2043430"/>
          </a:xfrm>
          <a:prstGeom prst="rect">
            <a:avLst/>
          </a:prstGeom>
        </p:spPr>
      </p:pic>
      <p:sp>
        <p:nvSpPr>
          <p:cNvPr id="16" name="矩形标注 15"/>
          <p:cNvSpPr/>
          <p:nvPr/>
        </p:nvSpPr>
        <p:spPr>
          <a:xfrm>
            <a:off x="8472805" y="4039870"/>
            <a:ext cx="1378585" cy="615950"/>
          </a:xfrm>
          <a:prstGeom prst="wedgeRectCallout">
            <a:avLst>
              <a:gd name="adj1" fmla="val -136457"/>
              <a:gd name="adj2" fmla="val 54742"/>
            </a:avLst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/>
              <a:t>N/m</a:t>
            </a:r>
            <a:r>
              <a:rPr lang="en-US" altLang="zh-CN" sz="2800" baseline="30000"/>
              <a:t>2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26333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压强的计算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1177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压强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25525" y="2234565"/>
            <a:ext cx="10596245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2800" b="1"/>
              <a:t>定义：</a:t>
            </a:r>
            <a:r>
              <a:rPr lang="zh-CN" altLang="en-US" sz="2800"/>
              <a:t>在物理学中，物体所受压力的大小与受力面积之比叫作</a:t>
            </a:r>
            <a:r>
              <a:rPr lang="zh-CN" altLang="en-US" sz="2800" b="1"/>
              <a:t>压强</a:t>
            </a:r>
            <a:r>
              <a:rPr lang="zh-CN" altLang="en-US" sz="2800"/>
              <a:t>。</a:t>
            </a:r>
          </a:p>
          <a:p>
            <a:pPr eaLnBrk="1" hangingPunct="1">
              <a:lnSpc>
                <a:spcPct val="135000"/>
              </a:lnSpc>
            </a:pPr>
            <a:r>
              <a:rPr lang="zh-CN" altLang="en-US" sz="2800" b="1"/>
              <a:t>符号：</a:t>
            </a:r>
            <a:r>
              <a:rPr lang="en-US" altLang="zh-CN" sz="3200" i="1"/>
              <a:t>p</a:t>
            </a:r>
            <a:endParaRPr lang="zh-CN" altLang="en-US" sz="3200" i="1"/>
          </a:p>
          <a:p>
            <a:pPr eaLnBrk="1" hangingPunct="1">
              <a:lnSpc>
                <a:spcPct val="135000"/>
              </a:lnSpc>
            </a:pPr>
            <a:r>
              <a:rPr lang="zh-CN" altLang="en-US" sz="2800" b="1"/>
              <a:t>单位：</a:t>
            </a:r>
            <a:r>
              <a:rPr lang="zh-CN" altLang="en-US" sz="2800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帕斯卡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pascal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）简称</a:t>
            </a:r>
            <a:r>
              <a:rPr lang="zh-CN" altLang="en-US" sz="2800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帕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，符号为</a:t>
            </a:r>
            <a:r>
              <a:rPr lang="en-US" altLang="zh-CN" sz="28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Pa</a:t>
            </a:r>
            <a:endParaRPr lang="zh-CN" altLang="en-US" sz="2800" b="1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71105" y="1713865"/>
            <a:ext cx="3815715" cy="521970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压强的定义与速度类似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92175" y="5444490"/>
            <a:ext cx="8156575" cy="1296670"/>
          </a:xfrm>
          <a:prstGeom prst="rect">
            <a:avLst/>
          </a:prstGeom>
          <a:noFill/>
          <a:ln>
            <a:solidFill>
              <a:schemeClr val="accent1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帕”的含义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: 1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平方米的面积上受到的压力是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牛。</a:t>
            </a:r>
          </a:p>
          <a:p>
            <a:pPr algn="ctr">
              <a:lnSpc>
                <a:spcPct val="140000"/>
              </a:lnSpc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1 Pa   = 1 N / m</a:t>
            </a:r>
            <a:r>
              <a:rPr lang="en-US" altLang="zh-CN" sz="2800" baseline="30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zh-CN" altLang="en-US" sz="2800"/>
          </a:p>
        </p:txBody>
      </p:sp>
      <p:grpSp>
        <p:nvGrpSpPr>
          <p:cNvPr id="21" name="组合 20"/>
          <p:cNvGrpSpPr/>
          <p:nvPr/>
        </p:nvGrpSpPr>
        <p:grpSpPr>
          <a:xfrm>
            <a:off x="1025525" y="3992245"/>
            <a:ext cx="6209030" cy="1278890"/>
            <a:chOff x="1417" y="5750"/>
            <a:chExt cx="9778" cy="2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/>
                <p:cNvSpPr txBox="1"/>
                <p:nvPr/>
              </p:nvSpPr>
              <p:spPr>
                <a:xfrm>
                  <a:off x="3265" y="5750"/>
                  <a:ext cx="7931" cy="20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zh-CN" altLang="en-US" sz="2400">
                      <a:latin typeface="Cambria Math" panose="02040503050406030204" pitchFamily="18" charset="0"/>
                      <a:cs typeface="Cambria Math" panose="02040503050406030204" pitchFamily="18" charset="0"/>
                      <a:sym typeface="+mn-ea"/>
                    </a:rPr>
                    <a:t>压强</a:t>
                  </a:r>
                  <a:r>
                    <a:rPr lang="en-US" altLang="zh-CN" sz="2800">
                      <a:latin typeface="Cambria Math" panose="02040503050406030204" pitchFamily="18" charset="0"/>
                      <a:cs typeface="Cambria Math" panose="02040503050406030204" pitchFamily="18" charset="0"/>
                      <a:sym typeface="+mn-ea"/>
                    </a:rPr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36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36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压力</m:t>
                          </m:r>
                        </m:num>
                        <m:den>
                          <m:r>
                            <a:rPr lang="zh-CN" altLang="en-US" sz="36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受力面积</m:t>
                          </m:r>
                        </m:den>
                      </m:f>
                    </m:oMath>
                  </a14:m>
                  <a:r>
                    <a:rPr lang="en-US" altLang="zh-CN" sz="2800">
                      <a:sym typeface="+mn-ea"/>
                    </a:rPr>
                    <a:t>                 </a:t>
                  </a:r>
                  <a:r>
                    <a:rPr lang="en-US" altLang="zh-CN" sz="4000">
                      <a:sym typeface="+mn-ea"/>
                    </a:rPr>
                    <a:t> </a:t>
                  </a:r>
                  <a:r>
                    <a:rPr lang="en-US" altLang="zh-CN" sz="4000" i="1">
                      <a:sym typeface="+mn-ea"/>
                    </a:rPr>
                    <a:t>p </a:t>
                  </a:r>
                  <a:r>
                    <a:rPr lang="en-US" altLang="zh-CN" sz="4000">
                      <a:sym typeface="+mn-ea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4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CN" sz="4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a14:m>
                  <a:endParaRPr lang="en-US" altLang="zh-CN" sz="4000" i="1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5" y="5750"/>
                  <a:ext cx="7931" cy="2015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文本框 19"/>
            <p:cNvSpPr txBox="1"/>
            <p:nvPr/>
          </p:nvSpPr>
          <p:spPr>
            <a:xfrm>
              <a:off x="1417" y="6442"/>
              <a:ext cx="19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>
                  <a:sym typeface="+mn-ea"/>
                </a:rPr>
                <a:t>公式：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607425" y="4039870"/>
            <a:ext cx="1108710" cy="615950"/>
          </a:xfrm>
          <a:prstGeom prst="rect">
            <a:avLst/>
          </a:prstGeom>
          <a:solidFill>
            <a:srgbClr val="036EB8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</a:rPr>
              <a:t>Pa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5" grpId="0" bldLvl="0" animBg="1"/>
      <p:bldP spid="17" grpId="0" bldLvl="0" animBg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26333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压强的计算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1177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压强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79805" y="2421255"/>
            <a:ext cx="37522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1Pa</a:t>
            </a:r>
            <a:r>
              <a:rPr lang="zh-CN" altLang="en-US" sz="2800"/>
              <a:t>的压强很小，一颗西瓜籽平放在手上，对手的压强约为</a:t>
            </a:r>
            <a:r>
              <a:rPr lang="en-US" altLang="zh-CN" sz="2800"/>
              <a:t>20Pa</a:t>
            </a:r>
            <a:r>
              <a:rPr lang="zh-CN" altLang="en-US" sz="2800"/>
              <a:t>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9250" y="2208530"/>
            <a:ext cx="66503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常用的压强单位：</a:t>
            </a:r>
          </a:p>
          <a:p>
            <a:r>
              <a:rPr lang="zh-CN" altLang="en-US" sz="2800"/>
              <a:t>百帕（</a:t>
            </a:r>
            <a:r>
              <a:rPr lang="en-US" altLang="zh-CN" sz="2800"/>
              <a:t>hPa</a:t>
            </a:r>
            <a:r>
              <a:rPr lang="zh-CN" altLang="en-US" sz="2800"/>
              <a:t>）、千帕（</a:t>
            </a:r>
            <a:r>
              <a:rPr lang="en-US" altLang="zh-CN" sz="2800"/>
              <a:t>kPa</a:t>
            </a:r>
            <a:r>
              <a:rPr lang="zh-CN" altLang="en-US" sz="2800"/>
              <a:t>）、兆帕（</a:t>
            </a:r>
            <a:r>
              <a:rPr lang="en-US" altLang="zh-CN" sz="2800"/>
              <a:t>MPa</a:t>
            </a:r>
            <a:r>
              <a:rPr lang="zh-CN" altLang="en-US" sz="2800"/>
              <a:t>）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108710" y="3804920"/>
            <a:ext cx="3495040" cy="2874010"/>
            <a:chOff x="1986" y="5992"/>
            <a:chExt cx="5504" cy="4526"/>
          </a:xfrm>
        </p:grpSpPr>
        <p:pic>
          <p:nvPicPr>
            <p:cNvPr id="13" name="https://docer-ks3.wpscdn.cn/picture/70115583/a2cd2ccfad45a996dbc77ed76e8111bd_612.jpg" descr="Cupped hands of young woman isolated on white backgroun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6" y="5992"/>
              <a:ext cx="5504" cy="4527"/>
            </a:xfrm>
            <a:prstGeom prst="rect">
              <a:avLst/>
            </a:prstGeom>
          </p:spPr>
        </p:pic>
        <p:pic>
          <p:nvPicPr>
            <p:cNvPr id="14" name="https://img8.file.cache.docer.com/storage/1636687503117161528/40315adc-65b6-4693-a90c-6c0178b1a81ctjwjv2.png" descr="1426819062_手绘炒货卡通插画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8" y="7841"/>
              <a:ext cx="1541" cy="83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4991990" y="2363817"/>
            <a:ext cx="295322" cy="210471"/>
            <a:chOff x="435463" y="1226414"/>
            <a:chExt cx="295380" cy="210512"/>
          </a:xfrm>
        </p:grpSpPr>
        <p:sp>
          <p:nvSpPr>
            <p:cNvPr id="17" name="矩形 1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https://docer-ks3.wpscdn.cn/picture/181222547/ba39a39b478cba3f5f4e6385a76eb6f2_612.jpg" descr="压力模拟压力计传感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84855"/>
            <a:ext cx="4633595" cy="3088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62915" y="2400300"/>
            <a:ext cx="561975" cy="384175"/>
            <a:chOff x="429505" y="1226414"/>
            <a:chExt cx="307296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29505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6290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26333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压强的计算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330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压强公式的应用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25170" y="2378075"/>
            <a:ext cx="108165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例：工人师傅想把一台机器放到水平工作台上修理。为防止工作台被压坏，他在台面上放了一块垫板，如图所示。已知机器质量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90kg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，底面积为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300cm</a:t>
            </a:r>
            <a:r>
              <a:rPr lang="en-US" altLang="zh-CN" sz="28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。求垫板和工作台面各自所受压强的大小。（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取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10N/kg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00100" y="3576955"/>
            <a:ext cx="70599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/>
                </a:solidFill>
              </a:rPr>
              <a:t>分析：</a:t>
            </a: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solidFill>
                  <a:schemeClr val="accent5"/>
                </a:solidFill>
              </a:rPr>
              <a:t>本题中，求垫板所受的压强时，垫板受到压力的大小应等于机器的重力大小，受力面积应为机器的底面积。</a:t>
            </a: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solidFill>
                  <a:schemeClr val="accent5"/>
                </a:solidFill>
              </a:rPr>
              <a:t>在计算工作台面所受的压强时，台面所受的压力为机器重力与垫板重力大小之和，受力面积为垫板的底面积，而非工作台面的面积。</a:t>
            </a:r>
          </a:p>
        </p:txBody>
      </p: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7942580" y="3486150"/>
            <a:ext cx="3718560" cy="2931795"/>
            <a:chOff x="12743" y="5951"/>
            <a:chExt cx="3871" cy="3490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2743" y="8716"/>
              <a:ext cx="3871" cy="7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图8-6 机器与垫板 </a:t>
              </a:r>
            </a:p>
          </p:txBody>
        </p:sp>
        <p:pic>
          <p:nvPicPr>
            <p:cNvPr id="17" name="图片 16" descr="D:/2024.7.12/“义务教育教科书  物理  八年级  全一册/“义务教育教科书  物理  八年级  全一册 第1-2章 ”文件夹/Links/QQ图片20240804025600.jpgQQ图片2024080402560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/>
            <a:srcRect l="-13" r="13"/>
            <a:stretch>
              <a:fillRect/>
            </a:stretch>
          </p:blipFill>
          <p:spPr>
            <a:xfrm>
              <a:off x="12744" y="5951"/>
              <a:ext cx="3870" cy="283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8823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695325"/>
            <a:ext cx="26333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压强的计算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35988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203960"/>
            <a:ext cx="330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压强公式的应用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025525" y="1614170"/>
                <a:ext cx="11003915" cy="4457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>
                    <a:solidFill>
                      <a:srgbClr val="FF0000"/>
                    </a:solidFill>
                  </a:rPr>
                  <a:t>解：由题意得，机器的质量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=90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𝑘𝑔</m:t>
                    </m:r>
                  </m:oMath>
                </a14:m>
                <a:r>
                  <a:rPr lang="zh-CN" altLang="en-US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，垫板的质量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=3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𝑘𝑔</m:t>
                    </m:r>
                  </m:oMath>
                </a14:m>
                <a:r>
                  <a:rPr lang="zh-CN" altLang="en-US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。</a:t>
                </a:r>
              </a:p>
              <a:p>
                <a:r>
                  <a:rPr lang="zh-CN" altLang="en-US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垫板所受压力为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=90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×10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=900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垫板所受压强为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900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0.03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=3×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𝑃𝑎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台面所受的压力为</a:t>
                </a: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                                                 </a:t>
                </a:r>
                <a14:m>
                  <m:oMath xmlns:m="http://schemas.openxmlformats.org/officeDocument/2006/math"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𝑔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𝑔</m:t>
                    </m:r>
                  </m:oMath>
                </a14:m>
                <a:endParaRPr lang="en-US" altLang="zh-CN" sz="2800" i="1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indent="457200"/>
                <a:r>
                  <a:rPr lang="en-US" altLang="zh-CN" sz="2800" i="1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                                                      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  =90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𝑘𝑔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×10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𝑘𝑔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+3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𝑘𝑔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×10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𝑘𝑔</m:t>
                    </m:r>
                  </m:oMath>
                </a14:m>
                <a:endParaRPr lang="en-US" altLang="zh-CN" sz="2800" i="1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457200" lvl="1" indent="457200"/>
                <a:r>
                  <a:rPr lang="en-US" altLang="zh-CN" sz="2800" i="1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                                                    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=930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</m:oMath>
                </a14:m>
                <a:endParaRPr lang="en-US" altLang="zh-CN" sz="2800" i="1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525" y="1614170"/>
                <a:ext cx="11003915" cy="44577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8823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695325"/>
            <a:ext cx="26333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压强的计算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35988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203960"/>
            <a:ext cx="330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压强公式的应用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025525" y="2018030"/>
                <a:ext cx="10319385" cy="3961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>
                    <a:solidFill>
                      <a:srgbClr val="FF0000"/>
                    </a:solidFill>
                  </a:rPr>
                  <a:t>解：接上</a:t>
                </a: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台面的受力面积为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=600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=0.06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endParaRPr lang="zh-CN" altLang="en-US" sz="2800">
                  <a:solidFill>
                    <a:srgbClr val="FF0000"/>
                  </a:solidFill>
                </a:endParaRP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台面所受压强为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930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0.06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=1.55×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𝑃𝑎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所以，垫板所受的压强为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3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10</a:t>
                </a:r>
                <a:r>
                  <a:rPr lang="en-US" altLang="zh-CN" sz="2800" baseline="30000">
                    <a:solidFill>
                      <a:srgbClr val="FF0000"/>
                    </a:solidFill>
                  </a:rPr>
                  <a:t>4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Pa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，工作台面所受的压强为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1.55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10</a:t>
                </a:r>
                <a:r>
                  <a:rPr lang="en-US" altLang="zh-CN" sz="2800" baseline="30000">
                    <a:solidFill>
                      <a:srgbClr val="FF0000"/>
                    </a:solidFill>
                  </a:rPr>
                  <a:t>4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Pa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525" y="2018030"/>
                <a:ext cx="10319385" cy="39611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t="9685"/>
          <a:stretch>
            <a:fillRect/>
          </a:stretch>
        </p:blipFill>
        <p:spPr>
          <a:xfrm>
            <a:off x="0" y="622300"/>
            <a:ext cx="12192000" cy="62357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26333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压强的计算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330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压强公式的应用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39800" y="2481580"/>
            <a:ext cx="4946650" cy="396938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</a:rPr>
              <a:t>策略提升：在利用压强公式解决问题时，关键是</a:t>
            </a:r>
            <a:r>
              <a:rPr lang="zh-CN" altLang="en-US" sz="2800" b="1">
                <a:solidFill>
                  <a:schemeClr val="tx1"/>
                </a:solidFill>
              </a:rPr>
              <a:t>正确理解压力和受力面积</a:t>
            </a:r>
            <a:r>
              <a:rPr lang="zh-CN" altLang="en-US" sz="2800">
                <a:solidFill>
                  <a:schemeClr val="tx1"/>
                </a:solidFill>
              </a:rPr>
              <a:t>，当物体静止在水平面上时，压力大小等于物体重力的大小，受力面积为物体相互挤压时实际接触的面积。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550025" y="2481580"/>
            <a:ext cx="5184140" cy="396938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</a:rPr>
              <a:t>讨论：如果把机器放在工作台上，台面受到的压强有多大？体会一下工人师傅是利用什么原理来减小机器对台面的压强的，你还能找到生活中类似的应用实例吗？请与同学交流你的看法。</a:t>
            </a:r>
          </a:p>
        </p:txBody>
      </p:sp>
      <p:pic>
        <p:nvPicPr>
          <p:cNvPr id="12" name="图片 11" descr="策略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360" y="2481580"/>
            <a:ext cx="726440" cy="726440"/>
          </a:xfrm>
          <a:prstGeom prst="rect">
            <a:avLst/>
          </a:prstGeom>
        </p:spPr>
      </p:pic>
      <p:pic>
        <p:nvPicPr>
          <p:cNvPr id="13" name="图片 12" descr="讨论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6130" y="2481580"/>
            <a:ext cx="713105" cy="7131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7239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生产生活中怎样增大或减小压强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25525" y="1543050"/>
            <a:ext cx="102355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我们有时要增大压强，有时又要减小压强。根据压强公式可知，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要增大压强，可增大压力或减小受力面积；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要减小压强，则可减小压力或增大受力面积。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01905" y="25359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https://docer-ks3.wpscdn.cn/picture/59639714/cb2a5d12d725cd65023ae8eca7d09ed3_612.jpg" descr="emergency hammer in german cable ca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585" y="3572510"/>
            <a:ext cx="3392170" cy="3028315"/>
          </a:xfrm>
          <a:prstGeom prst="rect">
            <a:avLst/>
          </a:prstGeom>
        </p:spPr>
      </p:pic>
      <p:pic>
        <p:nvPicPr>
          <p:cNvPr id="17" name="https://docer-ks3.wpscdn.cn/picture/202565756/42850bb153e80e40803f82a55829d82d_612.jpg" descr="空的铁路轨道，乌克兰"/>
          <p:cNvPicPr>
            <a:picLocks noChangeAspect="1"/>
          </p:cNvPicPr>
          <p:nvPr/>
        </p:nvPicPr>
        <p:blipFill>
          <a:blip r:embed="rId4"/>
          <a:srcRect l="914" r="718"/>
          <a:stretch>
            <a:fillRect/>
          </a:stretch>
        </p:blipFill>
        <p:spPr>
          <a:xfrm>
            <a:off x="5973445" y="3573145"/>
            <a:ext cx="4473575" cy="3025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3475" y="195043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30275" y="1794510"/>
            <a:ext cx="5165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增大压强的方法：</a:t>
            </a:r>
            <a:r>
              <a:rPr lang="zh-CN" altLang="en-US" sz="2800" b="1">
                <a:solidFill>
                  <a:schemeClr val="accent5"/>
                </a:solidFill>
              </a:rPr>
              <a:t>减小接触面积</a:t>
            </a:r>
          </a:p>
        </p:txBody>
      </p:sp>
      <p:pic>
        <p:nvPicPr>
          <p:cNvPr id="17" name="图片 16" descr="&amp;pky98113098547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t="6130" r="35411" b="13880"/>
          <a:stretch>
            <a:fillRect/>
          </a:stretch>
        </p:blipFill>
        <p:spPr>
          <a:xfrm>
            <a:off x="5944235" y="2316480"/>
            <a:ext cx="2921635" cy="23177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6538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30275" y="959485"/>
            <a:ext cx="7239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生产生活中怎样增大或减小压强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56005" y="2474595"/>
            <a:ext cx="44627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切割物品的刀刃很锋利，是为了减小受力面积，增大压强，便于切割。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铁钉、箭头、长矛等有锐利的尖端，都是通过减小受力面积来增大压强的。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944235" y="2316480"/>
            <a:ext cx="5944870" cy="4335145"/>
            <a:chOff x="9361" y="3648"/>
            <a:chExt cx="9362" cy="6827"/>
          </a:xfrm>
        </p:grpSpPr>
        <p:grpSp>
          <p:nvGrpSpPr>
            <p:cNvPr id="22" name="组合 21"/>
            <p:cNvGrpSpPr/>
            <p:nvPr/>
          </p:nvGrpSpPr>
          <p:grpSpPr>
            <a:xfrm>
              <a:off x="9361" y="3648"/>
              <a:ext cx="9185" cy="6827"/>
              <a:chOff x="9361" y="3648"/>
              <a:chExt cx="9185" cy="6827"/>
            </a:xfrm>
          </p:grpSpPr>
          <p:pic>
            <p:nvPicPr>
              <p:cNvPr id="14" name="https://docer-ks3.wpscdn.cn/picture/189431106/95074dd8f15af793486fa88478eb8f72_612.jpg" descr="许多闪亮的螺丝钉"/>
              <p:cNvPicPr/>
              <p:nvPr>
                <p:custDataLst>
                  <p:tags r:id="rId3"/>
                </p:custDataLst>
              </p:nvPr>
            </p:nvPicPr>
            <p:blipFill>
              <a:blip r:embed="rId6"/>
              <a:srcRect l="5283" r="5283"/>
              <a:stretch>
                <a:fillRect/>
              </a:stretch>
            </p:blipFill>
            <p:spPr>
              <a:xfrm>
                <a:off x="13956" y="3648"/>
                <a:ext cx="4591" cy="3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/>
              <a:srcRect t="12821" b="17697"/>
              <a:stretch>
                <a:fillRect/>
              </a:stretch>
            </p:blipFill>
            <p:spPr>
              <a:xfrm>
                <a:off x="9361" y="7283"/>
                <a:ext cx="4594" cy="3192"/>
              </a:xfrm>
              <a:prstGeom prst="rect">
                <a:avLst/>
              </a:prstGeom>
            </p:spPr>
          </p:pic>
        </p:grpSp>
        <p:pic>
          <p:nvPicPr>
            <p:cNvPr id="20" name="图片 1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3955" y="7283"/>
              <a:ext cx="4768" cy="3192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7265670" y="1682750"/>
            <a:ext cx="3638550" cy="52197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你还能举出哪些例子？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3475" y="195043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538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30275" y="959485"/>
            <a:ext cx="7239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生产生活中怎样增大或减小压强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30275" y="1794510"/>
            <a:ext cx="4886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增大压强的方法：</a:t>
            </a:r>
            <a:r>
              <a:rPr lang="zh-CN" altLang="en-US" sz="2800" b="1">
                <a:solidFill>
                  <a:schemeClr val="accent5"/>
                </a:solidFill>
              </a:rPr>
              <a:t>增大压力</a:t>
            </a:r>
          </a:p>
        </p:txBody>
      </p:sp>
      <p:pic>
        <p:nvPicPr>
          <p:cNvPr id="10" name="https://docer-ks3.wpscdn.cn/picture/43609007/a6ae2102682f0a5eda976cbe0c817875_612.jpg" descr="Road roll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35" y="2792730"/>
            <a:ext cx="3950970" cy="26447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27455" y="5591810"/>
            <a:ext cx="2842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压路机使用质量大的碾子</a:t>
            </a:r>
          </a:p>
        </p:txBody>
      </p:sp>
      <p:pic>
        <p:nvPicPr>
          <p:cNvPr id="12" name="图片 11" descr="&amp;pky92151899306&amp;"/>
          <p:cNvPicPr>
            <a:picLocks noChangeAspect="1"/>
          </p:cNvPicPr>
          <p:nvPr/>
        </p:nvPicPr>
        <p:blipFill>
          <a:blip r:embed="rId4"/>
          <a:srcRect l="18098" t="13713" r="15633" b="2333"/>
          <a:stretch>
            <a:fillRect/>
          </a:stretch>
        </p:blipFill>
        <p:spPr>
          <a:xfrm>
            <a:off x="4733290" y="2642235"/>
            <a:ext cx="3303905" cy="27920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01285" y="5652135"/>
            <a:ext cx="2404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用重锤钉钉子</a:t>
            </a:r>
          </a:p>
        </p:txBody>
      </p:sp>
      <p:pic>
        <p:nvPicPr>
          <p:cNvPr id="100" name="图片 99"/>
          <p:cNvPicPr/>
          <p:nvPr/>
        </p:nvPicPr>
        <p:blipFill>
          <a:blip r:embed="rId5"/>
          <a:srcRect l="3907" t="12320" r="4960" b="1893"/>
          <a:stretch>
            <a:fillRect/>
          </a:stretch>
        </p:blipFill>
        <p:spPr>
          <a:xfrm>
            <a:off x="8256905" y="2642235"/>
            <a:ext cx="3411855" cy="2795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8975090" y="5655310"/>
            <a:ext cx="1975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用力踩铁锹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3475" y="195043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538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30275" y="959485"/>
            <a:ext cx="7239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生产生活中怎样增大或减小压强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30275" y="1794510"/>
            <a:ext cx="9768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增大压强的方法：同时</a:t>
            </a:r>
            <a:r>
              <a:rPr lang="zh-CN" altLang="en-US" sz="2800" b="1">
                <a:solidFill>
                  <a:schemeClr val="accent5"/>
                </a:solidFill>
              </a:rPr>
              <a:t>增大压力</a:t>
            </a:r>
            <a:r>
              <a:rPr lang="zh-CN" altLang="en-US" sz="2800"/>
              <a:t>并</a:t>
            </a:r>
            <a:r>
              <a:rPr lang="zh-CN" altLang="en-US" sz="2800" b="1">
                <a:solidFill>
                  <a:schemeClr val="accent5"/>
                </a:solidFill>
              </a:rPr>
              <a:t>减小接触面积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20" y="2501900"/>
            <a:ext cx="2119630" cy="3767455"/>
          </a:xfrm>
          <a:prstGeom prst="rect">
            <a:avLst/>
          </a:prstGeom>
        </p:spPr>
      </p:pic>
      <p:pic>
        <p:nvPicPr>
          <p:cNvPr id="11" name="https://docer-ks3.wpscdn.cn/picture/72822204/37518591fd4d05f9d8a4fdbeabb595d9_612.jpg" descr="钻孔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0" y="2501900"/>
            <a:ext cx="5662295" cy="37674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711565" y="2712085"/>
            <a:ext cx="303657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将木桩打入地下时，将木桩削尖，并使用打桩机增大压力。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6538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30275" y="959485"/>
            <a:ext cx="7239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生产生活中怎样增大或减小压强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63475" y="195043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30275" y="1794510"/>
            <a:ext cx="5165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减小压强的方法：</a:t>
            </a:r>
            <a:r>
              <a:rPr lang="zh-CN" altLang="en-US" sz="2800" b="1">
                <a:solidFill>
                  <a:schemeClr val="accent5"/>
                </a:solidFill>
              </a:rPr>
              <a:t>增大接触面积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34745" y="2467610"/>
            <a:ext cx="42862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书包背带较宽，可减小书包对人体的压强。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推土机履带宽大，是为了增大受力面积，以减小推土机对地面的压强，使其不容易陷入泥土中。</a:t>
            </a:r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2466975"/>
            <a:ext cx="2835910" cy="378206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/>
          <a:srcRect b="6102"/>
          <a:stretch>
            <a:fillRect/>
          </a:stretch>
        </p:blipFill>
        <p:spPr>
          <a:xfrm>
            <a:off x="8931910" y="2467610"/>
            <a:ext cx="2684145" cy="37814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6538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30275" y="959485"/>
            <a:ext cx="7239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生产生活中怎样增大或减小压强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63475" y="195043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30275" y="1794510"/>
            <a:ext cx="5165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减小压强的方法：</a:t>
            </a:r>
            <a:r>
              <a:rPr lang="zh-CN" altLang="en-US" sz="2800" b="1">
                <a:solidFill>
                  <a:schemeClr val="accent5"/>
                </a:solidFill>
              </a:rPr>
              <a:t>增大接触面积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30275" y="2489835"/>
            <a:ext cx="510159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我国登陆火星的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祝融号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火星车，是通过增大车轮与火星表面受力面积来减小压强的。</a:t>
            </a: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华表下的基座扩大了与地面的受力面积，以此减小华表对地基的压强。</a:t>
            </a: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在古塔、宫殿等建筑中，都能发现古人为减小压强而做的精心设计。</a:t>
            </a:r>
          </a:p>
        </p:txBody>
      </p:sp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209665" y="1906905"/>
            <a:ext cx="3400425" cy="23380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665" y="4244975"/>
            <a:ext cx="3401060" cy="2275205"/>
          </a:xfrm>
          <a:prstGeom prst="rect">
            <a:avLst/>
          </a:prstGeom>
        </p:spPr>
      </p:pic>
      <p:pic>
        <p:nvPicPr>
          <p:cNvPr id="14" name="https://docer-ks3.wpscdn.cn/picture/161034407/17ad9ed20833db538877c8255e5a4cb3_612.jpg" descr="华表"/>
          <p:cNvPicPr>
            <a:picLocks noChangeAspect="1"/>
          </p:cNvPicPr>
          <p:nvPr/>
        </p:nvPicPr>
        <p:blipFill>
          <a:blip r:embed="rId5"/>
          <a:srcRect l="14247" r="10784"/>
          <a:stretch>
            <a:fillRect/>
          </a:stretch>
        </p:blipFill>
        <p:spPr>
          <a:xfrm>
            <a:off x="9614535" y="1906905"/>
            <a:ext cx="2295525" cy="46240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6538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30275" y="959485"/>
            <a:ext cx="7239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生产生活中怎样增大或减小压强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63475" y="195043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30275" y="1794510"/>
            <a:ext cx="4886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减小压强的方法：</a:t>
            </a:r>
            <a:r>
              <a:rPr lang="zh-CN" altLang="en-US" sz="2800" b="1">
                <a:solidFill>
                  <a:schemeClr val="accent5"/>
                </a:solidFill>
              </a:rPr>
              <a:t>减小压力</a:t>
            </a:r>
          </a:p>
        </p:txBody>
      </p:sp>
      <p:pic>
        <p:nvPicPr>
          <p:cNvPr id="102" name="图片 101"/>
          <p:cNvPicPr/>
          <p:nvPr/>
        </p:nvPicPr>
        <p:blipFill>
          <a:blip r:embed="rId3"/>
          <a:srcRect l="24055" b="15259"/>
          <a:stretch>
            <a:fillRect/>
          </a:stretch>
        </p:blipFill>
        <p:spPr>
          <a:xfrm>
            <a:off x="1183005" y="2534285"/>
            <a:ext cx="3564255" cy="295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4"/>
          <a:srcRect r="19240" b="2892"/>
          <a:stretch>
            <a:fillRect/>
          </a:stretch>
        </p:blipFill>
        <p:spPr>
          <a:xfrm>
            <a:off x="6773545" y="2534285"/>
            <a:ext cx="4341495" cy="2958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2111375" y="5703570"/>
            <a:ext cx="170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桥面限重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124700" y="5702935"/>
            <a:ext cx="3639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易碎品上面不放东西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6538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30275" y="959485"/>
            <a:ext cx="7239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生产生活中怎样增大或减小压强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63475" y="195043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30275" y="1794510"/>
            <a:ext cx="9768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减小压强的方法：同时</a:t>
            </a:r>
            <a:r>
              <a:rPr lang="zh-CN" altLang="en-US" sz="2800" b="1">
                <a:solidFill>
                  <a:schemeClr val="accent5"/>
                </a:solidFill>
              </a:rPr>
              <a:t>减小压力</a:t>
            </a:r>
            <a:r>
              <a:rPr lang="zh-CN" altLang="en-US" sz="2800"/>
              <a:t>并</a:t>
            </a:r>
            <a:r>
              <a:rPr lang="zh-CN" altLang="en-US" sz="2800" b="1">
                <a:solidFill>
                  <a:schemeClr val="accent5"/>
                </a:solidFill>
              </a:rPr>
              <a:t>增大接触面积</a:t>
            </a:r>
          </a:p>
        </p:txBody>
      </p:sp>
      <p:pic>
        <p:nvPicPr>
          <p:cNvPr id="10" name="https://photo-static-api.fotomore.com/creative/vcg/400/new/VCG211293087859.jpg" descr="天津-金融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5" y="2390140"/>
            <a:ext cx="6073775" cy="40481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451725" y="2752725"/>
            <a:ext cx="40640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高层建筑在实际建筑过程中，地基往往建造的宽且厚，使用的砖块也是质量较普通砖块更小的空心砖。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标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0000" y="2313940"/>
            <a:ext cx="684530" cy="6845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71850" y="2313940"/>
            <a:ext cx="54006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能通过实验理解压强，知道增大和减小压强的方法；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能运用压强知识解释生产生活中的相关应用。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71500" y="1335405"/>
            <a:ext cx="1045019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1. </a:t>
            </a:r>
            <a:r>
              <a:rPr lang="zh-CN" altLang="en-US" sz="3200"/>
              <a:t>已知该太极拳是国家级非物质文化遗产。一位太极拳爱好者在打拳过程中出现甲、乙所示的两种站姿，在保持这两种姿态静止时，他对地面的压力和压强分别为</a:t>
            </a:r>
            <a:r>
              <a:rPr lang="en-US" altLang="zh-CN" sz="3200"/>
              <a:t>F</a:t>
            </a:r>
            <a:r>
              <a:rPr lang="zh-CN" altLang="en-US" sz="3200" baseline="-25000"/>
              <a:t>甲</a:t>
            </a:r>
            <a:r>
              <a:rPr lang="zh-CN" altLang="en-US" sz="3200"/>
              <a:t>和</a:t>
            </a:r>
            <a:r>
              <a:rPr lang="en-US" altLang="zh-CN" sz="3200"/>
              <a:t>F</a:t>
            </a:r>
            <a:r>
              <a:rPr lang="zh-CN" altLang="en-US" sz="3200" baseline="-25000"/>
              <a:t>乙</a:t>
            </a:r>
            <a:r>
              <a:rPr lang="zh-CN" altLang="en-US" sz="3200"/>
              <a:t>、</a:t>
            </a:r>
            <a:r>
              <a:rPr lang="en-US" altLang="zh-CN" sz="3200"/>
              <a:t>p</a:t>
            </a:r>
            <a:r>
              <a:rPr lang="zh-CN" altLang="en-US" sz="3200" baseline="-25000"/>
              <a:t>甲</a:t>
            </a:r>
            <a:r>
              <a:rPr lang="zh-CN" altLang="en-US" sz="3200"/>
              <a:t>和</a:t>
            </a:r>
            <a:r>
              <a:rPr lang="en-US" altLang="zh-CN" sz="3200"/>
              <a:t>p</a:t>
            </a:r>
            <a:r>
              <a:rPr lang="zh-CN" altLang="en-US" sz="3200" baseline="-25000"/>
              <a:t>乙</a:t>
            </a:r>
            <a:r>
              <a:rPr lang="zh-CN" altLang="en-US" sz="3200"/>
              <a:t>，则下列关系正确的是（　　）</a:t>
            </a:r>
          </a:p>
          <a:p>
            <a:pPr indent="457200"/>
            <a:r>
              <a:rPr lang="en-US" altLang="zh-CN" sz="3200"/>
              <a:t>A</a:t>
            </a:r>
            <a:r>
              <a:rPr lang="zh-CN" altLang="en-US" sz="3200"/>
              <a:t>．</a:t>
            </a:r>
            <a:r>
              <a:rPr lang="en-US" altLang="zh-CN" sz="3200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甲</a:t>
            </a:r>
            <a:r>
              <a:rPr lang="zh-CN" altLang="en-US" sz="3200">
                <a:sym typeface="+mn-ea"/>
              </a:rPr>
              <a:t>＞</a:t>
            </a:r>
            <a:r>
              <a:rPr lang="en-US" altLang="zh-CN" sz="3200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乙</a:t>
            </a:r>
            <a:r>
              <a:rPr lang="zh-CN" altLang="en-US" sz="3200"/>
              <a:t>，</a:t>
            </a:r>
            <a:r>
              <a:rPr lang="en-US" altLang="zh-CN" sz="3200">
                <a:sym typeface="+mn-ea"/>
              </a:rPr>
              <a:t>p</a:t>
            </a:r>
            <a:r>
              <a:rPr lang="zh-CN" altLang="en-US" sz="3200" baseline="-25000">
                <a:sym typeface="+mn-ea"/>
              </a:rPr>
              <a:t>甲</a:t>
            </a:r>
            <a:r>
              <a:rPr lang="zh-CN" altLang="en-US" sz="3200">
                <a:sym typeface="+mn-ea"/>
              </a:rPr>
              <a:t>＞</a:t>
            </a:r>
            <a:r>
              <a:rPr lang="en-US" altLang="zh-CN" sz="3200">
                <a:sym typeface="+mn-ea"/>
              </a:rPr>
              <a:t>p</a:t>
            </a:r>
            <a:r>
              <a:rPr lang="zh-CN" altLang="en-US" sz="3200" baseline="-25000">
                <a:sym typeface="+mn-ea"/>
              </a:rPr>
              <a:t>乙</a:t>
            </a:r>
            <a:r>
              <a:rPr lang="en-US" altLang="zh-CN" sz="3200"/>
              <a:t>		</a:t>
            </a:r>
          </a:p>
          <a:p>
            <a:pPr indent="457200"/>
            <a:r>
              <a:rPr lang="en-US" altLang="zh-CN" sz="3200"/>
              <a:t>B</a:t>
            </a:r>
            <a:r>
              <a:rPr lang="zh-CN" altLang="en-US" sz="3200"/>
              <a:t>．</a:t>
            </a:r>
            <a:r>
              <a:rPr lang="en-US" altLang="zh-CN" sz="3200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甲</a:t>
            </a:r>
            <a:r>
              <a:rPr lang="zh-CN" altLang="en-US" sz="3200">
                <a:sym typeface="+mn-ea"/>
              </a:rPr>
              <a:t>＞</a:t>
            </a:r>
            <a:r>
              <a:rPr lang="en-US" altLang="zh-CN" sz="3200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乙</a:t>
            </a:r>
            <a:r>
              <a:rPr lang="zh-CN" altLang="en-US" sz="3200">
                <a:sym typeface="+mn-ea"/>
              </a:rPr>
              <a:t>，</a:t>
            </a:r>
            <a:r>
              <a:rPr lang="en-US" altLang="zh-CN" sz="3200">
                <a:sym typeface="+mn-ea"/>
              </a:rPr>
              <a:t>p</a:t>
            </a:r>
            <a:r>
              <a:rPr lang="zh-CN" altLang="en-US" sz="3200" baseline="-25000">
                <a:sym typeface="+mn-ea"/>
              </a:rPr>
              <a:t>甲</a:t>
            </a:r>
            <a:r>
              <a:rPr lang="zh-CN" altLang="en-US" sz="3200">
                <a:sym typeface="+mn-ea"/>
              </a:rPr>
              <a:t>＜</a:t>
            </a:r>
            <a:r>
              <a:rPr lang="en-US" altLang="zh-CN" sz="3200">
                <a:sym typeface="+mn-ea"/>
              </a:rPr>
              <a:t>p</a:t>
            </a:r>
            <a:r>
              <a:rPr lang="zh-CN" altLang="en-US" sz="3200" baseline="-25000">
                <a:sym typeface="+mn-ea"/>
              </a:rPr>
              <a:t>乙</a:t>
            </a:r>
            <a:endParaRPr lang="zh-CN" altLang="en-US" sz="3200"/>
          </a:p>
          <a:p>
            <a:pPr indent="457200"/>
            <a:r>
              <a:rPr lang="en-US" altLang="zh-CN" sz="3200"/>
              <a:t>C</a:t>
            </a:r>
            <a:r>
              <a:rPr lang="zh-CN" altLang="en-US" sz="3200"/>
              <a:t>．</a:t>
            </a:r>
            <a:r>
              <a:rPr lang="en-US" altLang="zh-CN" sz="3200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甲</a:t>
            </a:r>
            <a:r>
              <a:rPr lang="en-US" altLang="zh-CN" sz="3200">
                <a:sym typeface="+mn-ea"/>
              </a:rPr>
              <a:t>=F</a:t>
            </a:r>
            <a:r>
              <a:rPr lang="zh-CN" altLang="en-US" sz="3200" baseline="-25000">
                <a:sym typeface="+mn-ea"/>
              </a:rPr>
              <a:t>乙</a:t>
            </a:r>
            <a:r>
              <a:rPr lang="zh-CN" altLang="en-US" sz="3200">
                <a:sym typeface="+mn-ea"/>
              </a:rPr>
              <a:t>，</a:t>
            </a:r>
            <a:r>
              <a:rPr lang="en-US" altLang="zh-CN" sz="3200">
                <a:sym typeface="+mn-ea"/>
              </a:rPr>
              <a:t>p</a:t>
            </a:r>
            <a:r>
              <a:rPr lang="zh-CN" altLang="en-US" sz="3200" baseline="-25000">
                <a:sym typeface="+mn-ea"/>
              </a:rPr>
              <a:t>甲</a:t>
            </a:r>
            <a:r>
              <a:rPr lang="zh-CN" altLang="en-US" sz="3200">
                <a:sym typeface="+mn-ea"/>
              </a:rPr>
              <a:t>＞</a:t>
            </a:r>
            <a:r>
              <a:rPr lang="en-US" altLang="zh-CN" sz="3200">
                <a:sym typeface="+mn-ea"/>
              </a:rPr>
              <a:t>p</a:t>
            </a:r>
            <a:r>
              <a:rPr lang="zh-CN" altLang="en-US" sz="3200" baseline="-25000">
                <a:sym typeface="+mn-ea"/>
              </a:rPr>
              <a:t>乙</a:t>
            </a:r>
            <a:r>
              <a:rPr lang="en-US" altLang="zh-CN" sz="3200"/>
              <a:t>	</a:t>
            </a:r>
          </a:p>
          <a:p>
            <a:pPr indent="457200"/>
            <a:r>
              <a:rPr lang="en-US" altLang="zh-CN" sz="3200"/>
              <a:t>D</a:t>
            </a:r>
            <a:r>
              <a:rPr lang="zh-CN" altLang="en-US" sz="3200"/>
              <a:t>．</a:t>
            </a:r>
            <a:r>
              <a:rPr lang="en-US" altLang="zh-CN" sz="3200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甲</a:t>
            </a:r>
            <a:r>
              <a:rPr lang="zh-CN" altLang="en-US" sz="3200">
                <a:sym typeface="+mn-ea"/>
              </a:rPr>
              <a:t>＞</a:t>
            </a:r>
            <a:r>
              <a:rPr lang="en-US" altLang="zh-CN" sz="3200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乙</a:t>
            </a:r>
            <a:r>
              <a:rPr lang="zh-CN" altLang="en-US" sz="3200">
                <a:sym typeface="+mn-ea"/>
              </a:rPr>
              <a:t>，</a:t>
            </a:r>
            <a:r>
              <a:rPr lang="en-US" altLang="zh-CN" sz="3200">
                <a:sym typeface="+mn-ea"/>
              </a:rPr>
              <a:t>p</a:t>
            </a:r>
            <a:r>
              <a:rPr lang="zh-CN" altLang="en-US" sz="3200" baseline="-25000">
                <a:sym typeface="+mn-ea"/>
              </a:rPr>
              <a:t>甲</a:t>
            </a:r>
            <a:r>
              <a:rPr lang="zh-CN" altLang="en-US" sz="3200">
                <a:sym typeface="+mn-ea"/>
              </a:rPr>
              <a:t>＜</a:t>
            </a:r>
            <a:r>
              <a:rPr lang="en-US" altLang="zh-CN" sz="3200">
                <a:sym typeface="+mn-ea"/>
              </a:rPr>
              <a:t>p</a:t>
            </a:r>
            <a:r>
              <a:rPr lang="zh-CN" altLang="en-US" sz="3200" baseline="-25000">
                <a:sym typeface="+mn-ea"/>
              </a:rPr>
              <a:t>乙</a:t>
            </a:r>
            <a:endParaRPr lang="zh-CN" altLang="en-US" sz="3200"/>
          </a:p>
        </p:txBody>
      </p:sp>
      <p:pic>
        <p:nvPicPr>
          <p:cNvPr id="100003" name="图片 100003" descr="@@@5fe96612-fee3-42d9-a575-1516e6e5c3b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3632200"/>
            <a:ext cx="3557270" cy="2463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38900" y="2779395"/>
            <a:ext cx="882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5285" y="1313180"/>
            <a:ext cx="812292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如图所示，是修筑公路的压路机，下列措施为了增大压强的是（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．碾子质量很大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．轮胎很宽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．用橡胶制作轮胎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．向转轴加润滑油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26230" y="2098040"/>
            <a:ext cx="907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00003" name="图片 100003" descr="@@@fa918dc4-6c11-4ce5-a175-cc71a55565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475" y="2512695"/>
            <a:ext cx="5182235" cy="3416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0780" y="798195"/>
            <a:ext cx="987044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3. 2024</a:t>
            </a:r>
            <a:r>
              <a:rPr lang="zh-CN" altLang="en-US" sz="2800"/>
              <a:t>年</a:t>
            </a:r>
            <a:r>
              <a:rPr lang="en-US" altLang="zh-CN" sz="2800"/>
              <a:t> 6</a:t>
            </a:r>
            <a:r>
              <a:rPr lang="zh-CN" altLang="en-US" sz="2800"/>
              <a:t>月</a:t>
            </a:r>
            <a:r>
              <a:rPr lang="en-US" altLang="zh-CN" sz="2800"/>
              <a:t> 2 </a:t>
            </a:r>
            <a:r>
              <a:rPr lang="zh-CN" altLang="en-US" sz="2800"/>
              <a:t>日，嫦娥六号探测器成功着陆月背面南极艾特肯盆地，这是人类历史上首次登陆月球背面，图是嫦娥六号探测器，成功着陆月球背面</a:t>
            </a:r>
            <a:r>
              <a:rPr lang="en-US" altLang="zh-CN" sz="2800"/>
              <a:t>3D</a:t>
            </a:r>
            <a:r>
              <a:rPr lang="zh-CN" altLang="en-US" sz="2800"/>
              <a:t>动画模拟图。</a:t>
            </a:r>
            <a:r>
              <a:rPr lang="en-US" altLang="zh-CN" sz="2800"/>
              <a:t>“</a:t>
            </a:r>
            <a:r>
              <a:rPr lang="zh-CN" altLang="en-US" sz="2800"/>
              <a:t>嫦娥六号</a:t>
            </a:r>
            <a:r>
              <a:rPr lang="en-US" altLang="zh-CN" sz="2800"/>
              <a:t>”</a:t>
            </a:r>
            <a:r>
              <a:rPr lang="zh-CN" altLang="en-US" sz="2800"/>
              <a:t>着落架下方安装圆盘型</a:t>
            </a:r>
            <a:r>
              <a:rPr lang="en-US" altLang="zh-CN" sz="2800"/>
              <a:t>“</a:t>
            </a:r>
            <a:r>
              <a:rPr lang="zh-CN" altLang="en-US" sz="2800"/>
              <a:t>脚</a:t>
            </a:r>
            <a:r>
              <a:rPr lang="en-US" altLang="zh-CN" sz="2800"/>
              <a:t>”</a:t>
            </a:r>
            <a:r>
              <a:rPr lang="zh-CN" altLang="en-US" sz="2800"/>
              <a:t>，其目的是（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A. </a:t>
            </a:r>
            <a:r>
              <a:rPr lang="zh-CN" altLang="en-US" sz="2800"/>
              <a:t>减小压力</a:t>
            </a:r>
            <a:r>
              <a:rPr lang="en-US" altLang="zh-CN" sz="2800"/>
              <a:t>		B. </a:t>
            </a:r>
            <a:r>
              <a:rPr lang="zh-CN" altLang="en-US" sz="2800"/>
              <a:t>增大压力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C. </a:t>
            </a:r>
            <a:r>
              <a:rPr lang="zh-CN" altLang="en-US" sz="2800"/>
              <a:t>减小压强</a:t>
            </a:r>
            <a:r>
              <a:rPr lang="en-US" altLang="zh-CN" sz="2800"/>
              <a:t>		D. </a:t>
            </a:r>
            <a:r>
              <a:rPr lang="zh-CN" altLang="en-US" sz="2800"/>
              <a:t>增大压强</a:t>
            </a:r>
          </a:p>
        </p:txBody>
      </p:sp>
      <p:pic>
        <p:nvPicPr>
          <p:cNvPr id="100015" name="图片 100015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310" y="3529965"/>
            <a:ext cx="3799205" cy="23247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6000" y="2845435"/>
            <a:ext cx="907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342265" y="798195"/>
                <a:ext cx="11628120" cy="3985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/>
                  <a:t>4. </a:t>
                </a:r>
                <a:r>
                  <a:rPr lang="zh-CN" altLang="en-US" sz="2800"/>
                  <a:t>某次加工螺母的过程中，裁出底面为正八边形的金属柱体，其质量为</a:t>
                </a:r>
                <a:r>
                  <a:rPr lang="en-US" altLang="zh-CN" sz="2800"/>
                  <a:t>7.68</a:t>
                </a:r>
                <a:r>
                  <a:rPr lang="en-US" altLang="en-US" sz="2800"/>
                  <a:t>×</a:t>
                </a:r>
                <a:r>
                  <a:rPr lang="en-US" altLang="zh-CN" sz="2800"/>
                  <a:t>10</a:t>
                </a:r>
                <a:r>
                  <a:rPr lang="en-US" altLang="zh-CN" sz="3200" baseline="30000"/>
                  <a:t>-2</a:t>
                </a:r>
                <a:r>
                  <a:rPr lang="en-US" altLang="zh-CN" sz="2800"/>
                  <a:t>kg</a:t>
                </a:r>
                <a:r>
                  <a:rPr lang="zh-CN" altLang="en-US" sz="2800"/>
                  <a:t>，底面积为</a:t>
                </a:r>
                <a:r>
                  <a:rPr lang="en-US" altLang="zh-CN" sz="2800"/>
                  <a:t>4.8</a:t>
                </a:r>
                <a:r>
                  <a:rPr lang="en-US" altLang="en-US" sz="2800"/>
                  <a:t>×</a:t>
                </a:r>
                <a:r>
                  <a:rPr lang="en-US" altLang="zh-CN" sz="2800"/>
                  <a:t>10</a:t>
                </a:r>
                <a:r>
                  <a:rPr lang="en-US" altLang="zh-CN" sz="3200" baseline="30000"/>
                  <a:t>-4</a:t>
                </a:r>
                <a:r>
                  <a:rPr lang="en-US" altLang="zh-CN" sz="2800"/>
                  <a:t>m</a:t>
                </a:r>
                <a:r>
                  <a:rPr lang="en-US" altLang="zh-CN" sz="3200" baseline="30000"/>
                  <a:t>2</a:t>
                </a:r>
                <a:r>
                  <a:rPr lang="zh-CN" altLang="en-US" sz="2800"/>
                  <a:t>。如图甲所示，金属柱体放在水平地面上，其对地面的压强为</a:t>
                </a:r>
                <a:r>
                  <a:rPr lang="en-US" altLang="zh-CN" sz="2800"/>
                  <a:t>________ Pa</a:t>
                </a:r>
                <a:r>
                  <a:rPr lang="zh-CN" altLang="en-US" sz="2800"/>
                  <a:t>；从中心挖出和其等高、底面半径为</a:t>
                </a:r>
                <a:r>
                  <a:rPr lang="en-US" altLang="zh-CN" sz="2800"/>
                  <a:t>r</a:t>
                </a:r>
                <a:r>
                  <a:rPr lang="zh-CN" altLang="en-US" sz="2800"/>
                  <a:t>的圆柱体后，分别如图乙和图丙所示放在水平地面上，对地面的压强分别为</a:t>
                </a:r>
                <a:r>
                  <a:rPr lang="en-US" altLang="zh-CN" sz="2800" i="1"/>
                  <a:t>p</a:t>
                </a:r>
                <a:r>
                  <a:rPr lang="zh-CN" altLang="en-US" sz="2800" i="1" baseline="-25000"/>
                  <a:t>甲</a:t>
                </a:r>
                <a:r>
                  <a:rPr lang="zh-CN" altLang="en-US" sz="2800"/>
                  <a:t>和</a:t>
                </a:r>
                <a:r>
                  <a:rPr lang="en-US" altLang="zh-CN" sz="2800" i="1"/>
                  <a:t>p</a:t>
                </a:r>
                <a:r>
                  <a:rPr lang="zh-CN" altLang="en-US" sz="2800" i="1" baseline="-25000"/>
                  <a:t>丙</a:t>
                </a:r>
                <a:r>
                  <a:rPr lang="zh-CN" altLang="en-US" sz="2800"/>
                  <a:t>，且</a:t>
                </a:r>
                <a:r>
                  <a:rPr lang="en-US" altLang="zh-CN" sz="2800" i="1">
                    <a:sym typeface="+mn-ea"/>
                  </a:rPr>
                  <a:t>p</a:t>
                </a:r>
                <a:r>
                  <a:rPr lang="zh-CN" altLang="en-US" sz="2800" i="1" baseline="-25000">
                    <a:sym typeface="+mn-ea"/>
                  </a:rPr>
                  <a:t>甲</a:t>
                </a:r>
                <a:r>
                  <a:rPr lang="en-US" altLang="zh-CN" sz="2800"/>
                  <a:t>∶</a:t>
                </a:r>
                <a:r>
                  <a:rPr lang="en-US" altLang="zh-CN" sz="2800" i="1">
                    <a:sym typeface="+mn-ea"/>
                  </a:rPr>
                  <a:t>p</a:t>
                </a:r>
                <a:r>
                  <a:rPr lang="zh-CN" altLang="en-US" sz="2800" i="1" baseline="-25000">
                    <a:sym typeface="+mn-ea"/>
                  </a:rPr>
                  <a:t>丙</a:t>
                </a:r>
                <a:r>
                  <a:rPr lang="en-US" altLang="zh-CN" sz="2800"/>
                  <a:t>=20∶17</a:t>
                </a:r>
                <a:r>
                  <a:rPr lang="zh-CN" altLang="en-US" sz="2800"/>
                  <a:t>，则</a:t>
                </a:r>
                <a:r>
                  <a:rPr lang="en-US" altLang="zh-CN" sz="2800"/>
                  <a:t>r</a:t>
                </a:r>
                <a:r>
                  <a:rPr lang="zh-CN" altLang="en-US" sz="2800"/>
                  <a:t>约为</a:t>
                </a:r>
                <a:r>
                  <a:rPr lang="en-US" altLang="zh-CN" sz="2800"/>
                  <a:t>________ cm</a:t>
                </a:r>
                <a:r>
                  <a:rPr lang="zh-CN" altLang="en-US" sz="2800"/>
                  <a:t>。（已知该金属密度为</a:t>
                </a:r>
                <a:r>
                  <a:rPr lang="en-US" altLang="zh-CN" sz="2800"/>
                  <a:t>8</a:t>
                </a:r>
                <a:r>
                  <a:rPr lang="en-US" altLang="en-US" sz="2800"/>
                  <a:t>×</a:t>
                </a:r>
                <a:r>
                  <a:rPr lang="en-US" altLang="zh-CN" sz="2800"/>
                  <a:t>10</a:t>
                </a:r>
                <a:r>
                  <a:rPr lang="en-US" altLang="zh-CN" sz="2800" baseline="30000"/>
                  <a:t>3</a:t>
                </a:r>
                <a:r>
                  <a:rPr lang="en-US" altLang="zh-CN" sz="2800"/>
                  <a:t>kg/m</a:t>
                </a:r>
                <a:r>
                  <a:rPr lang="en-US" altLang="zh-CN" sz="2800" baseline="30000"/>
                  <a:t>3</a:t>
                </a:r>
                <a:r>
                  <a:rPr lang="zh-CN" altLang="en-US" sz="2800"/>
                  <a:t>，取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/>
                  <a:t>=1.4</a:t>
                </a:r>
                <a:r>
                  <a:rPr lang="zh-CN" altLang="en-US" sz="2800"/>
                  <a:t>、</a:t>
                </a:r>
                <a:r>
                  <a:rPr lang="en-US" altLang="zh-CN" sz="2800"/>
                  <a:t>π=3.1</a:t>
                </a:r>
                <a:r>
                  <a:rPr lang="zh-CN" altLang="en-US" sz="2800"/>
                  <a:t>、</a:t>
                </a:r>
                <a:r>
                  <a:rPr lang="en-US" altLang="zh-CN" sz="2800"/>
                  <a:t>g=10N/kg</a:t>
                </a:r>
                <a:r>
                  <a:rPr lang="zh-CN" altLang="en-US" sz="2800"/>
                  <a:t>）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65" y="798195"/>
                <a:ext cx="11628120" cy="39852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3975100" y="2148840"/>
            <a:ext cx="1503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1600</a:t>
            </a:r>
          </a:p>
        </p:txBody>
      </p:sp>
      <p:pic>
        <p:nvPicPr>
          <p:cNvPr id="100037" name="图片 100037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140" y="4867910"/>
            <a:ext cx="5126355" cy="17354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87490" y="3429000"/>
            <a:ext cx="1503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37205" y="1658620"/>
            <a:ext cx="4087495" cy="58299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292465" y="1040765"/>
            <a:ext cx="9398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56310" y="1274445"/>
            <a:ext cx="716280" cy="473900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压力的作用效果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985645" y="1922780"/>
            <a:ext cx="906145" cy="378015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7270115" y="1358265"/>
            <a:ext cx="876935" cy="107569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37205" y="3848735"/>
            <a:ext cx="248666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5735955" y="3446145"/>
            <a:ext cx="806450" cy="138366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627495" y="3100070"/>
            <a:ext cx="216217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压强的定义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27495" y="3823970"/>
            <a:ext cx="21628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压强的公式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92465" y="1922780"/>
            <a:ext cx="2378075" cy="95313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影响压力作用效果的因素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626860" y="4558665"/>
            <a:ext cx="27482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压强的简单计算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37205" y="5293360"/>
            <a:ext cx="3058795" cy="106076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生产生活中怎样增大或减小压强</a:t>
            </a:r>
          </a:p>
        </p:txBody>
      </p:sp>
      <p:sp>
        <p:nvSpPr>
          <p:cNvPr id="12" name="左大括号 11"/>
          <p:cNvSpPr/>
          <p:nvPr/>
        </p:nvSpPr>
        <p:spPr>
          <a:xfrm>
            <a:off x="6292215" y="5558155"/>
            <a:ext cx="806450" cy="96583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294880" y="6125845"/>
            <a:ext cx="287909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减小压强的方法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294880" y="5293360"/>
            <a:ext cx="287972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增大压强的方法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7" grpId="0" bldLvl="0" animBg="1"/>
      <p:bldP spid="11" grpId="0" bldLvl="0" animBg="1"/>
      <p:bldP spid="10" grpId="0" bldLvl="0" animBg="1"/>
      <p:bldP spid="9" grpId="0" bldLvl="0" animBg="1"/>
      <p:bldP spid="4" grpId="0" bldLvl="0" animBg="1"/>
      <p:bldP spid="12" grpId="0" bldLvl="0" animBg="1"/>
      <p:bldP spid="13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6089015" y="3039745"/>
            <a:ext cx="5483225" cy="3427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5621" b="8861"/>
          <a:stretch>
            <a:fillRect/>
          </a:stretch>
        </p:blipFill>
        <p:spPr>
          <a:xfrm>
            <a:off x="629285" y="3039745"/>
            <a:ext cx="5459730" cy="34277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1175" y="1840865"/>
            <a:ext cx="86290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人在雪地行走，脚容易陷入积雪中，若有了宽宽长长的滑雪板，滑雪运动员不仅不会陷进雪里，还能在雪地上滑行。</a:t>
            </a:r>
          </a:p>
        </p:txBody>
      </p:sp>
      <p:grpSp>
        <p:nvGrpSpPr>
          <p:cNvPr id="6" name="组合 5" descr="7b0a202020202274657874626f78223a2022220a7d0a"/>
          <p:cNvGrpSpPr/>
          <p:nvPr/>
        </p:nvGrpSpPr>
        <p:grpSpPr>
          <a:xfrm>
            <a:off x="6870700" y="-26035"/>
            <a:ext cx="4229735" cy="2095359"/>
            <a:chOff x="7215" y="4185"/>
            <a:chExt cx="4770" cy="2430"/>
          </a:xfrm>
        </p:grpSpPr>
        <p:pic>
          <p:nvPicPr>
            <p:cNvPr id="7" name="图片 6" descr="画板 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15" y="4185"/>
              <a:ext cx="4770" cy="243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578" y="5278"/>
              <a:ext cx="2370" cy="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/>
              <a:r>
                <a:rPr lang="zh-CN" altLang="en-US" sz="2400">
                  <a:solidFill>
                    <a:schemeClr val="bg1"/>
                  </a:solidFill>
                </a:rPr>
                <a:t>为什么会出现这种现象呢？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1244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压力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192645" y="2573020"/>
            <a:ext cx="3597910" cy="26809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00480" y="2711450"/>
            <a:ext cx="47034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用大拇指和食指按照右图所示的方式轻轻夹着三角板，你会感觉到三角板对大拇指和食指的作用力。</a:t>
            </a:r>
          </a:p>
        </p:txBody>
      </p:sp>
      <p:grpSp>
        <p:nvGrpSpPr>
          <p:cNvPr id="39" name="组合 38"/>
          <p:cNvGrpSpPr/>
          <p:nvPr>
            <p:custDataLst>
              <p:tags r:id="rId3"/>
            </p:custDataLst>
          </p:nvPr>
        </p:nvGrpSpPr>
        <p:grpSpPr>
          <a:xfrm>
            <a:off x="8551545" y="3756660"/>
            <a:ext cx="1025525" cy="1255395"/>
            <a:chOff x="3872" y="7648"/>
            <a:chExt cx="1615" cy="1977"/>
          </a:xfrm>
        </p:grpSpPr>
        <p:sp>
          <p:nvSpPr>
            <p:cNvPr id="26" name="椭圆 25"/>
            <p:cNvSpPr/>
            <p:nvPr>
              <p:custDataLst>
                <p:tags r:id="rId8"/>
              </p:custDataLst>
            </p:nvPr>
          </p:nvSpPr>
          <p:spPr>
            <a:xfrm>
              <a:off x="3872" y="7648"/>
              <a:ext cx="245" cy="2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箭头连接符 32"/>
            <p:cNvCxnSpPr/>
            <p:nvPr>
              <p:custDataLst>
                <p:tags r:id="rId9"/>
              </p:custDataLst>
            </p:nvPr>
          </p:nvCxnSpPr>
          <p:spPr>
            <a:xfrm>
              <a:off x="3995" y="7782"/>
              <a:ext cx="0" cy="1701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>
              <p:custDataLst>
                <p:tags r:id="rId10"/>
              </p:custDataLst>
            </p:nvPr>
          </p:nvSpPr>
          <p:spPr>
            <a:xfrm>
              <a:off x="4150" y="8803"/>
              <a:ext cx="13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  <a:r>
                <a:rPr lang="en-US" altLang="zh-CN" sz="2800" baseline="-25000">
                  <a:solidFill>
                    <a:schemeClr val="accent5"/>
                  </a:solidFill>
                </a:rPr>
                <a:t>2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8551545" y="1686560"/>
            <a:ext cx="1152525" cy="1252855"/>
            <a:chOff x="3872" y="5920"/>
            <a:chExt cx="1815" cy="1973"/>
          </a:xfrm>
        </p:grpSpPr>
        <p:sp>
          <p:nvSpPr>
            <p:cNvPr id="14" name="椭圆 13"/>
            <p:cNvSpPr/>
            <p:nvPr>
              <p:custDataLst>
                <p:tags r:id="rId5"/>
              </p:custDataLst>
            </p:nvPr>
          </p:nvSpPr>
          <p:spPr>
            <a:xfrm>
              <a:off x="3872" y="7648"/>
              <a:ext cx="245" cy="2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箭头连接符 14"/>
            <p:cNvCxnSpPr/>
            <p:nvPr>
              <p:custDataLst>
                <p:tags r:id="rId6"/>
              </p:custDataLst>
            </p:nvPr>
          </p:nvCxnSpPr>
          <p:spPr>
            <a:xfrm flipV="1">
              <a:off x="3995" y="6100"/>
              <a:ext cx="0" cy="1682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4242" y="5920"/>
              <a:ext cx="14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  <a:r>
                <a:rPr lang="en-US" altLang="zh-CN" sz="2800" baseline="-25000">
                  <a:solidFill>
                    <a:schemeClr val="accent5"/>
                  </a:solidFill>
                </a:rPr>
                <a:t>1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1244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压力</a:t>
            </a:r>
          </a:p>
        </p:txBody>
      </p:sp>
      <p:pic>
        <p:nvPicPr>
          <p:cNvPr id="10" name="图片 9" descr="&amp;pky92149380908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l="45483" t="49917" r="11670" b="5185"/>
          <a:stretch>
            <a:fillRect/>
          </a:stretch>
        </p:blipFill>
        <p:spPr>
          <a:xfrm>
            <a:off x="1496060" y="3136265"/>
            <a:ext cx="2942590" cy="2054860"/>
          </a:xfrm>
          <a:prstGeom prst="rect">
            <a:avLst/>
          </a:prstGeom>
        </p:spPr>
      </p:pic>
      <p:pic>
        <p:nvPicPr>
          <p:cNvPr id="11" name="图片 10" descr="&amp;pky8653495901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l="54955" t="45074" r="4761" b="6407"/>
          <a:stretch>
            <a:fillRect/>
          </a:stretch>
        </p:blipFill>
        <p:spPr>
          <a:xfrm>
            <a:off x="4438650" y="3136900"/>
            <a:ext cx="2809240" cy="205422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496060" y="5327015"/>
            <a:ext cx="2942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杯子放在桌子上</a:t>
            </a: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7609205" y="5327015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图钉按在墙壁上</a:t>
            </a: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685030" y="5327015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小球放在斜面上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2215" y="3111500"/>
            <a:ext cx="2360930" cy="207962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025525" y="2393315"/>
            <a:ext cx="530288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压力广泛的存在于我们的生活中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496060" y="5864225"/>
            <a:ext cx="8884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你能说出这些压力的施力物体、受力物体和力的方向吗？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1244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压力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439785" y="2632075"/>
            <a:ext cx="3117215" cy="2745740"/>
          </a:xfrm>
          <a:prstGeom prst="rect">
            <a:avLst/>
          </a:prstGeom>
        </p:spPr>
      </p:pic>
      <p:pic>
        <p:nvPicPr>
          <p:cNvPr id="13" name="图片 12" descr="&amp;pky92149380908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rcRect l="45483" t="49917" r="11670" b="5185"/>
          <a:stretch>
            <a:fillRect/>
          </a:stretch>
        </p:blipFill>
        <p:spPr>
          <a:xfrm>
            <a:off x="741680" y="2631440"/>
            <a:ext cx="3933825" cy="2747010"/>
          </a:xfrm>
          <a:prstGeom prst="rect">
            <a:avLst/>
          </a:prstGeom>
        </p:spPr>
      </p:pic>
      <p:pic>
        <p:nvPicPr>
          <p:cNvPr id="17" name="图片 16" descr="&amp;pky8653495901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rcRect l="54955" t="45074" r="4761" b="6407"/>
          <a:stretch>
            <a:fillRect/>
          </a:stretch>
        </p:blipFill>
        <p:spPr>
          <a:xfrm>
            <a:off x="4676775" y="2632075"/>
            <a:ext cx="3754120" cy="2745740"/>
          </a:xfrm>
          <a:prstGeom prst="rect">
            <a:avLst/>
          </a:prstGeom>
        </p:spPr>
      </p:pic>
      <p:grpSp>
        <p:nvGrpSpPr>
          <p:cNvPr id="47" name="组合 46"/>
          <p:cNvGrpSpPr/>
          <p:nvPr>
            <p:custDataLst>
              <p:tags r:id="rId5"/>
            </p:custDataLst>
          </p:nvPr>
        </p:nvGrpSpPr>
        <p:grpSpPr>
          <a:xfrm>
            <a:off x="2458720" y="4856480"/>
            <a:ext cx="880110" cy="1255395"/>
            <a:chOff x="3872" y="7648"/>
            <a:chExt cx="1386" cy="1977"/>
          </a:xfrm>
        </p:grpSpPr>
        <p:sp>
          <p:nvSpPr>
            <p:cNvPr id="48" name="椭圆 47"/>
            <p:cNvSpPr/>
            <p:nvPr>
              <p:custDataLst>
                <p:tags r:id="rId17"/>
              </p:custDataLst>
            </p:nvPr>
          </p:nvSpPr>
          <p:spPr>
            <a:xfrm>
              <a:off x="3872" y="7648"/>
              <a:ext cx="245" cy="2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箭头连接符 48"/>
            <p:cNvCxnSpPr/>
            <p:nvPr>
              <p:custDataLst>
                <p:tags r:id="rId18"/>
              </p:custDataLst>
            </p:nvPr>
          </p:nvCxnSpPr>
          <p:spPr>
            <a:xfrm>
              <a:off x="3995" y="7782"/>
              <a:ext cx="0" cy="1701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>
              <p:custDataLst>
                <p:tags r:id="rId19"/>
              </p:custDataLst>
            </p:nvPr>
          </p:nvSpPr>
          <p:spPr>
            <a:xfrm>
              <a:off x="4150" y="8803"/>
              <a:ext cx="11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</a:p>
          </p:txBody>
        </p:sp>
      </p:grpSp>
      <p:grpSp>
        <p:nvGrpSpPr>
          <p:cNvPr id="51" name="组合 50"/>
          <p:cNvGrpSpPr/>
          <p:nvPr>
            <p:custDataLst>
              <p:tags r:id="rId6"/>
            </p:custDataLst>
          </p:nvPr>
        </p:nvGrpSpPr>
        <p:grpSpPr>
          <a:xfrm>
            <a:off x="6475095" y="4372610"/>
            <a:ext cx="1393825" cy="1527810"/>
            <a:chOff x="10197" y="6886"/>
            <a:chExt cx="2195" cy="2406"/>
          </a:xfrm>
        </p:grpSpPr>
        <p:sp>
          <p:nvSpPr>
            <p:cNvPr id="52" name="椭圆 51"/>
            <p:cNvSpPr/>
            <p:nvPr>
              <p:custDataLst>
                <p:tags r:id="rId14"/>
              </p:custDataLst>
            </p:nvPr>
          </p:nvSpPr>
          <p:spPr>
            <a:xfrm>
              <a:off x="12148" y="6886"/>
              <a:ext cx="245" cy="24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3" name="直接箭头连接符 52"/>
            <p:cNvCxnSpPr/>
            <p:nvPr>
              <p:custDataLst>
                <p:tags r:id="rId15"/>
              </p:custDataLst>
            </p:nvPr>
          </p:nvCxnSpPr>
          <p:spPr>
            <a:xfrm flipH="1">
              <a:off x="11429" y="7020"/>
              <a:ext cx="841" cy="1554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>
            <a:xfrm>
              <a:off x="10197" y="8470"/>
              <a:ext cx="11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</a:p>
          </p:txBody>
        </p:sp>
      </p:grpSp>
      <p:sp>
        <p:nvSpPr>
          <p:cNvPr id="55" name="文本框 54"/>
          <p:cNvSpPr txBox="1"/>
          <p:nvPr>
            <p:custDataLst>
              <p:tags r:id="rId7"/>
            </p:custDataLst>
          </p:nvPr>
        </p:nvSpPr>
        <p:spPr>
          <a:xfrm rot="16200000">
            <a:off x="2450465" y="4904740"/>
            <a:ext cx="400685" cy="38481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∟</a:t>
            </a:r>
          </a:p>
        </p:txBody>
      </p:sp>
      <p:sp>
        <p:nvSpPr>
          <p:cNvPr id="56" name="文本框 55"/>
          <p:cNvSpPr txBox="1"/>
          <p:nvPr>
            <p:custDataLst>
              <p:tags r:id="rId8"/>
            </p:custDataLst>
          </p:nvPr>
        </p:nvSpPr>
        <p:spPr>
          <a:xfrm rot="16200000">
            <a:off x="9998075" y="3444240"/>
            <a:ext cx="400685" cy="38481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>
                <a:ln w="28575" cmpd="sng">
                  <a:solidFill>
                    <a:schemeClr val="accent6"/>
                  </a:solidFill>
                  <a:prstDash val="solid"/>
                </a:ln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∟</a:t>
            </a:r>
          </a:p>
        </p:txBody>
      </p:sp>
      <p:sp>
        <p:nvSpPr>
          <p:cNvPr id="57" name="文本框 56"/>
          <p:cNvSpPr txBox="1"/>
          <p:nvPr>
            <p:custDataLst>
              <p:tags r:id="rId9"/>
            </p:custDataLst>
          </p:nvPr>
        </p:nvSpPr>
        <p:spPr>
          <a:xfrm rot="17520000">
            <a:off x="7598410" y="4495800"/>
            <a:ext cx="400685" cy="38481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∟</a:t>
            </a:r>
          </a:p>
        </p:txBody>
      </p:sp>
      <p:grpSp>
        <p:nvGrpSpPr>
          <p:cNvPr id="58" name="组合 57"/>
          <p:cNvGrpSpPr/>
          <p:nvPr>
            <p:custDataLst>
              <p:tags r:id="rId10"/>
            </p:custDataLst>
          </p:nvPr>
        </p:nvGrpSpPr>
        <p:grpSpPr>
          <a:xfrm>
            <a:off x="10044430" y="3390265"/>
            <a:ext cx="1929130" cy="568325"/>
            <a:chOff x="15818" y="5339"/>
            <a:chExt cx="3038" cy="895"/>
          </a:xfrm>
        </p:grpSpPr>
        <p:sp>
          <p:nvSpPr>
            <p:cNvPr id="59" name="椭圆 58"/>
            <p:cNvSpPr/>
            <p:nvPr>
              <p:custDataLst>
                <p:tags r:id="rId11"/>
              </p:custDataLst>
            </p:nvPr>
          </p:nvSpPr>
          <p:spPr>
            <a:xfrm>
              <a:off x="15818" y="5339"/>
              <a:ext cx="123" cy="12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0" name="直接箭头连接符 59"/>
            <p:cNvCxnSpPr/>
            <p:nvPr>
              <p:custDataLst>
                <p:tags r:id="rId12"/>
              </p:custDataLst>
            </p:nvPr>
          </p:nvCxnSpPr>
          <p:spPr>
            <a:xfrm>
              <a:off x="15896" y="5412"/>
              <a:ext cx="1852" cy="4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>
              <p:custDataLst>
                <p:tags r:id="rId13"/>
              </p:custDataLst>
            </p:nvPr>
          </p:nvSpPr>
          <p:spPr>
            <a:xfrm>
              <a:off x="17748" y="5412"/>
              <a:ext cx="11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5"/>
                  </a:solidFill>
                </a:rPr>
                <a:t>F</a:t>
              </a:r>
              <a:r>
                <a:rPr lang="zh-CN" altLang="en-US" sz="2800" baseline="-25000">
                  <a:solidFill>
                    <a:schemeClr val="accent5"/>
                  </a:solidFill>
                </a:rPr>
                <a:t>压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383155" y="1894205"/>
            <a:ext cx="8087360" cy="3425190"/>
            <a:chOff x="3753" y="2983"/>
            <a:chExt cx="12736" cy="5394"/>
          </a:xfrm>
        </p:grpSpPr>
        <p:sp>
          <p:nvSpPr>
            <p:cNvPr id="62" name="椭圆 61"/>
            <p:cNvSpPr/>
            <p:nvPr/>
          </p:nvSpPr>
          <p:spPr>
            <a:xfrm>
              <a:off x="3753" y="7537"/>
              <a:ext cx="840" cy="840"/>
            </a:xfrm>
            <a:prstGeom prst="ellipse">
              <a:avLst/>
            </a:prstGeom>
            <a:noFill/>
            <a:ln w="44450">
              <a:solidFill>
                <a:srgbClr val="F7860C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11841" y="6808"/>
              <a:ext cx="840" cy="840"/>
            </a:xfrm>
            <a:prstGeom prst="ellipse">
              <a:avLst/>
            </a:prstGeom>
            <a:noFill/>
            <a:ln w="44450">
              <a:solidFill>
                <a:srgbClr val="F7860C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15649" y="5203"/>
              <a:ext cx="840" cy="840"/>
            </a:xfrm>
            <a:prstGeom prst="ellipse">
              <a:avLst/>
            </a:prstGeom>
            <a:noFill/>
            <a:ln w="44450">
              <a:solidFill>
                <a:srgbClr val="F7860C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5" name="直接箭头连接符 64"/>
            <p:cNvCxnSpPr/>
            <p:nvPr/>
          </p:nvCxnSpPr>
          <p:spPr>
            <a:xfrm flipH="1" flipV="1">
              <a:off x="13713" y="2983"/>
              <a:ext cx="2228" cy="2220"/>
            </a:xfrm>
            <a:prstGeom prst="straightConnector1">
              <a:avLst/>
            </a:prstGeom>
            <a:ln w="34925">
              <a:solidFill>
                <a:srgbClr val="F7860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>
              <a:stCxn id="62" idx="7"/>
            </p:cNvCxnSpPr>
            <p:nvPr/>
          </p:nvCxnSpPr>
          <p:spPr>
            <a:xfrm flipV="1">
              <a:off x="4470" y="3126"/>
              <a:ext cx="5678" cy="4534"/>
            </a:xfrm>
            <a:prstGeom prst="straightConnector1">
              <a:avLst/>
            </a:prstGeom>
            <a:ln w="34925">
              <a:solidFill>
                <a:srgbClr val="F7860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>
              <a:endCxn id="68" idx="2"/>
            </p:cNvCxnSpPr>
            <p:nvPr/>
          </p:nvCxnSpPr>
          <p:spPr>
            <a:xfrm flipH="1" flipV="1">
              <a:off x="12130" y="3014"/>
              <a:ext cx="140" cy="3794"/>
            </a:xfrm>
            <a:prstGeom prst="straightConnector1">
              <a:avLst/>
            </a:prstGeom>
            <a:ln w="34925">
              <a:solidFill>
                <a:srgbClr val="F7860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68" name="文本框 67"/>
          <p:cNvSpPr txBox="1"/>
          <p:nvPr/>
        </p:nvSpPr>
        <p:spPr>
          <a:xfrm>
            <a:off x="5423535" y="1391920"/>
            <a:ext cx="4558030" cy="521970"/>
          </a:xfrm>
          <a:prstGeom prst="rect">
            <a:avLst/>
          </a:prstGeom>
          <a:noFill/>
          <a:ln w="28575" cmpd="sng">
            <a:solidFill>
              <a:srgbClr val="F7860C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800"/>
              <a:t>压力的方向垂直于物体表面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&amp;pky92149380908&amp;"/>
          <p:cNvPicPr>
            <a:picLocks noChangeAspect="1"/>
          </p:cNvPicPr>
          <p:nvPr/>
        </p:nvPicPr>
        <p:blipFill>
          <a:blip r:embed="rId3">
            <a:alphaModFix amt="80000"/>
          </a:blip>
          <a:srcRect l="373" t="10936" r="103" b="11146"/>
          <a:stretch>
            <a:fillRect/>
          </a:stretch>
        </p:blipFill>
        <p:spPr>
          <a:xfrm>
            <a:off x="-635" y="618490"/>
            <a:ext cx="12190095" cy="62395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1244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压力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60630" y="284514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25525" y="2389505"/>
            <a:ext cx="9421495" cy="4182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定义：物理学中将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垂直作用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在物体表面上的力叫做压力。</a:t>
            </a:r>
          </a:p>
          <a:p>
            <a:pPr>
              <a:lnSpc>
                <a:spcPct val="19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压力的产生条件：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只有</a:t>
            </a:r>
            <a:r>
              <a:rPr lang="zh-CN" altLang="en-US" sz="2800" b="1">
                <a:solidFill>
                  <a:schemeClr val="accent5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相互接触并且发生挤压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的物体间才有压力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</a:p>
          <a:p>
            <a:pPr>
              <a:lnSpc>
                <a:spcPct val="19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压力的方向：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垂直于接触面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指向被压物体。</a:t>
            </a:r>
          </a:p>
          <a:p>
            <a:pPr>
              <a:lnSpc>
                <a:spcPct val="19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压力的作用点：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在所压物体（受力物体）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表面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上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0630" y="11465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25525" y="959485"/>
            <a:ext cx="40868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研究压力的作用效果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0630" y="195424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5525" y="1798320"/>
            <a:ext cx="1244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压力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92645" y="2573020"/>
            <a:ext cx="3597910" cy="26809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25525" y="2575560"/>
            <a:ext cx="59328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在刚刚手指夹三角板的活动中，两个手指虽然都受到三角板压力的作用，但感受却不相同，这表明三角板对两个手指的压力的作用效果不同。</a:t>
            </a:r>
          </a:p>
        </p:txBody>
      </p:sp>
      <p:pic>
        <p:nvPicPr>
          <p:cNvPr id="13" name="图片 12" descr="举手提问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7500" y="5598160"/>
            <a:ext cx="711200" cy="711200"/>
          </a:xfrm>
          <a:prstGeom prst="rect">
            <a:avLst/>
          </a:prstGeom>
        </p:spPr>
      </p:pic>
      <p:sp>
        <p:nvSpPr>
          <p:cNvPr id="14" name="圆角矩形标注 13"/>
          <p:cNvSpPr/>
          <p:nvPr/>
        </p:nvSpPr>
        <p:spPr>
          <a:xfrm>
            <a:off x="2744470" y="5657850"/>
            <a:ext cx="5146675" cy="581025"/>
          </a:xfrm>
          <a:prstGeom prst="wedgeRoundRectCallout">
            <a:avLst>
              <a:gd name="adj1" fmla="val -58866"/>
              <a:gd name="adj2" fmla="val -29397"/>
              <a:gd name="adj3" fmla="val 16667"/>
            </a:avLst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压力的作用效果与哪些因素有关呢？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50029757,21583709,50028894,21569142],&quot;19&quot;:[20341742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37*251"/>
  <p:tag name="TABLE_ENDDRAG_RECT" val="17*228*937*25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50028894,21569142],&quot;65&quot;:[20205081]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6.4,&quot;left&quot;:52.7,&quot;top&quot;:211.35,&quot;width&quot;:870.1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6.4,&quot;left&quot;:52.7,&quot;top&quot;:211.35,&quot;width&quot;:870.15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75,&quot;left&quot;:117.8,&quot;top&quot;:207.2,&quot;width&quot;:692.1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75,&quot;left&quot;:117.8,&quot;top&quot;:207.2,&quot;width&quot;:692.1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75,&quot;left&quot;:117.8,&quot;top&quot;:207.2,&quot;width&quot;:692.1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75,&quot;left&quot;:117.8,&quot;top&quot;:207.2,&quot;width&quot;:692.1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75,&quot;left&quot;:117.8,&quot;top&quot;:207.2,&quot;width&quot;:692.1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50029757],&quot;65&quot;:[20205081]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83709],&quot;65&quot;:[20205081]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9&quot;:[20341742],&quot;65&quot;:[20205081]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15,&quot;left&quot;:58.4,&quot;top&quot;:207.2,&quot;width&quot;:884.4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05,&quot;left&quot;:58.4,&quot;top&quot;:207.2,&quot;width&quot;:884.45}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2121</Words>
  <Application>Microsoft Office PowerPoint</Application>
  <PresentationFormat>宽屏</PresentationFormat>
  <Paragraphs>215</Paragraphs>
  <Slides>34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Calibri</vt:lpstr>
      <vt:lpstr>华文楷体</vt:lpstr>
      <vt:lpstr>Cambria Math</vt:lpstr>
      <vt:lpstr>微软雅黑</vt:lpstr>
      <vt:lpstr>Times New Roman</vt:lpstr>
      <vt:lpstr>Arial</vt:lpstr>
      <vt:lpstr>宋体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2025-03-12T13:15:00Z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BDCA6CC7CC9A40ECAF8CDAC1377E0517_11</vt:lpwstr>
  </property>
</Properties>
</file>