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36" r:id="rId4"/>
    <p:sldId id="290" r:id="rId5"/>
    <p:sldId id="288" r:id="rId6"/>
    <p:sldId id="322" r:id="rId7"/>
    <p:sldId id="323" r:id="rId8"/>
    <p:sldId id="324" r:id="rId9"/>
    <p:sldId id="337" r:id="rId10"/>
    <p:sldId id="338" r:id="rId11"/>
    <p:sldId id="292" r:id="rId12"/>
    <p:sldId id="312" r:id="rId13"/>
    <p:sldId id="298" r:id="rId14"/>
    <p:sldId id="325" r:id="rId15"/>
    <p:sldId id="305" r:id="rId16"/>
    <p:sldId id="306" r:id="rId17"/>
    <p:sldId id="339" r:id="rId18"/>
    <p:sldId id="307" r:id="rId19"/>
    <p:sldId id="289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Users\ADMINI~1\AppData\Local\Temp\ksohtml960\wps50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1.5&#21160;&#29289;&#30340;&#36229;&#22768;&#27874;&#23450;&#20301;.sw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216828" y="2411775"/>
            <a:ext cx="236410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179639"/>
            <a:ext cx="48443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55582" y="3270537"/>
            <a:ext cx="4343704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60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人耳听不到的声音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4015" y="1006475"/>
            <a:ext cx="284416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超声波焊接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20335" y="1759585"/>
            <a:ext cx="38176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 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1" y="1403985"/>
            <a:ext cx="2237740" cy="29814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6380" y="1476375"/>
            <a:ext cx="4367652" cy="290904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56380" y="1028700"/>
            <a:ext cx="37191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超声波碎石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DBB054C-C143-477D-9B56-30DC47E3097A}"/>
              </a:ext>
            </a:extLst>
          </p:cNvPr>
          <p:cNvSpPr txBox="1"/>
          <p:nvPr/>
        </p:nvSpPr>
        <p:spPr>
          <a:xfrm>
            <a:off x="2707640" y="4552099"/>
            <a:ext cx="32575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超声波具有能量</a:t>
            </a: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（二）超声波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107" y="792162"/>
            <a:ext cx="6998970" cy="2303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、特点：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）方向性好</a:t>
            </a:r>
            <a:endParaRPr lang="zh-CN" altLang="en-US" sz="2400" b="1" i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）穿透能力强</a:t>
            </a:r>
            <a:endParaRPr lang="zh-CN" altLang="en-US" sz="2400" b="1" i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）易于获得较集中的声能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。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</a:t>
            </a: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4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）可以成像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9907" y="3188426"/>
            <a:ext cx="6200140" cy="21215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GB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应用：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GB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声呐、</a:t>
            </a:r>
            <a:r>
              <a:rPr lang="en-GB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GB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型超声波诊断仪（</a:t>
            </a:r>
            <a:r>
              <a:rPr lang="en-GB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GB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超）、超声波速度测定器、超声波清洗器、超声波焊接器、超声波体外碎石、超声波金属探伤仪</a:t>
            </a:r>
            <a:endParaRPr lang="zh-CN" altLang="en-GB" sz="1800" b="1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altLang="zh-CN" sz="1800" b="1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（三）次声波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61443" name="组合 61442"/>
          <p:cNvGrpSpPr/>
          <p:nvPr/>
        </p:nvGrpSpPr>
        <p:grpSpPr>
          <a:xfrm>
            <a:off x="4751523" y="724535"/>
            <a:ext cx="3025775" cy="4201395"/>
            <a:chOff x="2789" y="0"/>
            <a:chExt cx="2971" cy="4439"/>
          </a:xfrm>
        </p:grpSpPr>
        <p:pic>
          <p:nvPicPr>
            <p:cNvPr id="61444" name="图片 61443" descr="Img2221464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9" y="0"/>
              <a:ext cx="2971" cy="20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45" name="图片 61444" descr="Img2241672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9" y="2188"/>
              <a:ext cx="2971" cy="225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" y="724535"/>
            <a:ext cx="4029075" cy="2286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58240" y="3010535"/>
            <a:ext cx="29203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核爆炸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34727" y="4481338"/>
            <a:ext cx="20745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/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火箭发射</a:t>
            </a: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18288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（三）次声波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585" y="3365046"/>
            <a:ext cx="26422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海啸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21820" y="3365046"/>
            <a:ext cx="28035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lvl1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</a:defRPr>
            </a:lvl1pPr>
          </a:lstStyle>
          <a:p>
            <a:r>
              <a:rPr lang="en-US" altLang="zh-CN" dirty="0"/>
              <a:t>    </a:t>
            </a:r>
            <a:r>
              <a:rPr lang="zh-CN" altLang="en-US" dirty="0"/>
              <a:t>火山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23635" y="3365046"/>
            <a:ext cx="272605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地震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39" y="1333500"/>
            <a:ext cx="2859405" cy="191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310" y="1333500"/>
            <a:ext cx="2703169" cy="19088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635" y="1334770"/>
            <a:ext cx="2726690" cy="190881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425" y="264795"/>
            <a:ext cx="257746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（三）次声波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9975" y="1397726"/>
            <a:ext cx="7724049" cy="26776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、产生：火箭发射、飞机飞行、火车及汽车的奔驰，及自然界中的火山爆发、陨石坠落、地震、海啸、台风、雷电等，都会产生次声波。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、危害：使人产生恐惧、恶心、神经紊乱，甚至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……</a:t>
            </a:r>
            <a:endParaRPr lang="en-US" altLang="zh-CN" sz="2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、次声的特点：能传很远且容易绕过障碍物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无孔不入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、应用：预报地震、台风的依据和监测核爆炸的手段，次声武器。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楷体_GB2312" pitchFamily="49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457590" y="908641"/>
            <a:ext cx="26047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考点一、超声波与次声波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5775" y="1457960"/>
            <a:ext cx="7510145" cy="2028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None/>
            </a:pPr>
            <a:r>
              <a:rPr lang="zh-CN" altLang="zh-CN" sz="1800" b="1" dirty="0"/>
              <a:t>例</a:t>
            </a:r>
            <a:r>
              <a:rPr lang="en-US" altLang="zh-CN" sz="1800" b="1" dirty="0"/>
              <a:t>1.</a:t>
            </a:r>
            <a:r>
              <a:rPr lang="zh-CN" altLang="zh-CN" sz="1800" b="1" dirty="0"/>
              <a:t>几种动物和人能够听见的声音频率范围如下：（单位：Hz）</a:t>
            </a:r>
          </a:p>
          <a:p>
            <a:pPr>
              <a:buNone/>
            </a:pPr>
            <a:r>
              <a:rPr lang="zh-CN" altLang="zh-CN" sz="1800" b="1" dirty="0"/>
              <a:t>①猫：60～65 000    ②青蛙：50～8 000</a:t>
            </a:r>
          </a:p>
          <a:p>
            <a:pPr>
              <a:buNone/>
            </a:pPr>
            <a:r>
              <a:rPr lang="zh-CN" altLang="zh-CN" sz="1800" b="1" dirty="0"/>
              <a:t>③狗：15～50 000  ④知更鸟：250～21 000</a:t>
            </a:r>
          </a:p>
          <a:p>
            <a:pPr>
              <a:buNone/>
            </a:pPr>
            <a:r>
              <a:rPr lang="zh-CN" altLang="zh-CN" sz="1800" b="1" dirty="0"/>
              <a:t>⑤鳄鱼：20～60 000  ⑥人：20～20 000</a:t>
            </a:r>
          </a:p>
          <a:p>
            <a:pPr>
              <a:buNone/>
            </a:pPr>
            <a:r>
              <a:rPr lang="zh-CN" altLang="zh-CN" sz="1800" b="1" dirty="0"/>
              <a:t>在所列的动物和人中，能听见超声波的有（填序号，下同）</a:t>
            </a:r>
            <a:r>
              <a:rPr lang="zh-CN" altLang="zh-CN" sz="1800" b="1" u="sng" dirty="0"/>
              <a:t> </a:t>
            </a:r>
            <a:r>
              <a:rPr lang="en-US" altLang="zh-CN" sz="1800" b="1" u="sng" dirty="0"/>
              <a:t>    </a:t>
            </a:r>
            <a:r>
              <a:rPr lang="zh-CN" altLang="zh-CN" sz="1800" b="1" u="sng" dirty="0"/>
              <a:t>       </a:t>
            </a:r>
            <a:r>
              <a:rPr lang="zh-CN" altLang="zh-CN" sz="1800" b="1" dirty="0"/>
              <a:t>；能听见次声波的有</a:t>
            </a:r>
            <a:r>
              <a:rPr lang="zh-CN" altLang="zh-CN" sz="1800" b="1" u="sng" dirty="0"/>
              <a:t>          </a:t>
            </a:r>
            <a:r>
              <a:rPr lang="zh-CN" altLang="zh-CN" sz="1800" b="1" dirty="0"/>
              <a:t> ；超声波和次声波都听不见的有</a:t>
            </a:r>
            <a:r>
              <a:rPr lang="zh-CN" altLang="zh-CN" sz="1800" b="1" u="sng" dirty="0"/>
              <a:t>          .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sng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66205" y="2489835"/>
            <a:ext cx="8794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dirty="0">
                <a:solidFill>
                  <a:srgbClr val="FF0000"/>
                </a:solidFill>
                <a:sym typeface="+mn-ea"/>
              </a:rPr>
              <a:t>③④⑤</a:t>
            </a:r>
            <a:endParaRPr kumimoji="0" lang="zh-CN" altLang="zh-CN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590" y="3374569"/>
            <a:ext cx="764921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2</a:t>
            </a: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.有时在你认为很静，没有任何声音时，狗却突然表现得非常警惕，这是因为（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   </a:t>
            </a: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   ）        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A. </a:t>
            </a:r>
            <a:r>
              <a:rPr kumimoji="0" sz="1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狗的耳朵能转动，能准确确认声音的方向</a:t>
            </a: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     B. </a:t>
            </a:r>
            <a:r>
              <a:rPr kumimoji="0" sz="1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狗的发声频率比人大</a:t>
            </a:r>
            <a:endParaRPr kumimoji="0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C. </a:t>
            </a:r>
            <a:r>
              <a:rPr kumimoji="0" sz="1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狗的听觉频率比人的范围大</a:t>
            </a:r>
            <a:r>
              <a:rPr kumimoji="0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                       D. </a:t>
            </a:r>
            <a:r>
              <a:rPr kumimoji="0" sz="1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同样的声音狗听起来响度大</a:t>
            </a:r>
            <a:endParaRPr kumimoji="0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5785" y="3645714"/>
            <a:ext cx="3244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2022566" y="2782934"/>
            <a:ext cx="8794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dirty="0">
                <a:solidFill>
                  <a:srgbClr val="FF0000"/>
                </a:solidFill>
                <a:sym typeface="+mn-ea"/>
              </a:rPr>
              <a:t>③</a:t>
            </a:r>
            <a:endParaRPr kumimoji="0" lang="zh-CN" altLang="zh-CN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8583" y="2794138"/>
            <a:ext cx="70675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dirty="0">
                <a:solidFill>
                  <a:srgbClr val="FF0000"/>
                </a:solidFill>
                <a:sym typeface="+mn-ea"/>
              </a:rPr>
              <a:t>②⑥</a:t>
            </a:r>
            <a:endParaRPr kumimoji="0" lang="zh-CN" altLang="zh-CN" sz="1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animBg="1"/>
      <p:bldP spid="12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161" y="853184"/>
            <a:ext cx="8004545" cy="34137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例</a:t>
            </a:r>
            <a:r>
              <a:rPr lang="en-US" altLang="zh-CN" sz="1800" b="1" dirty="0">
                <a:sym typeface="+mn-ea"/>
              </a:rPr>
              <a:t>3.</a:t>
            </a:r>
            <a:r>
              <a:rPr lang="zh-CN" altLang="zh-CN" sz="1800" b="1" dirty="0">
                <a:sym typeface="+mn-ea"/>
              </a:rPr>
              <a:t>（201</a:t>
            </a:r>
            <a:r>
              <a:rPr lang="en-US" altLang="zh-CN" sz="1800" b="1" dirty="0">
                <a:sym typeface="+mn-ea"/>
              </a:rPr>
              <a:t>9</a:t>
            </a:r>
            <a:r>
              <a:rPr lang="zh-CN" altLang="zh-CN" sz="1800" b="1" dirty="0">
                <a:sym typeface="+mn-ea"/>
              </a:rPr>
              <a:t>·无锡期中）有一种电子牙刷，如图所示，它能发出超声波，直达牙刷棕毛刷不到的地方，这样刷牙既干净又舒服.下面关于电子牙刷，说法正确的是（  </a:t>
            </a:r>
            <a:r>
              <a:rPr lang="en-US" altLang="zh-CN" sz="1800" b="1" dirty="0">
                <a:sym typeface="+mn-ea"/>
              </a:rPr>
              <a:t>    </a:t>
            </a:r>
            <a:r>
              <a:rPr lang="zh-CN" altLang="zh-CN" sz="1800" b="1" dirty="0">
                <a:sym typeface="+mn-ea"/>
              </a:rPr>
              <a:t>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A. 人听不到超声波，是因为它不能在空气中传播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B. 它发出的超声波响度很小，所以人听不到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C. 超声波不是由物体振动产生的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D. 超声波能传递能量，所以可以把牙齿刷干净</a:t>
            </a:r>
            <a:br>
              <a:rPr lang="zh-CN" altLang="zh-CN" sz="1800" b="1" dirty="0">
                <a:sym typeface="+mn-ea"/>
              </a:rPr>
            </a:b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2155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 超声波应用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1339" y="1689825"/>
            <a:ext cx="46355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  <p:pic>
        <p:nvPicPr>
          <p:cNvPr id="1073742857" name="图片 1073742856" descr="file:///C:\Users\ADMINI~1\AppData\Local\Temp\ksohtml960\wps50.jpg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158230" y="1897107"/>
            <a:ext cx="1367427" cy="262785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3742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161" y="853184"/>
            <a:ext cx="8004545" cy="29518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例</a:t>
            </a:r>
            <a:r>
              <a:rPr lang="en-US" altLang="zh-CN" sz="1800" b="1" dirty="0">
                <a:sym typeface="+mn-ea"/>
              </a:rPr>
              <a:t>4.  超声手术刀通过超声发射器，从不同方向向身体内的病变组织发射多束超声波，利用其能量准确“烧死”病变细胞，以下超声波的特点与该手术刀的治疗功能无关的是（      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altLang="zh-CN" sz="1800" b="1" dirty="0">
              <a:sym typeface="+mn-ea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A. 方向性好                                       B. 穿透力强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b="1" dirty="0">
                <a:sym typeface="+mn-ea"/>
              </a:rPr>
              <a:t>C. 能量集中                                       D. 遇物反射</a:t>
            </a:r>
            <a:br>
              <a:rPr lang="zh-CN" altLang="zh-CN" sz="1800" b="1" dirty="0">
                <a:sym typeface="+mn-ea"/>
              </a:rPr>
            </a:b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2155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 超声波应用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06354" y="1770487"/>
            <a:ext cx="4635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132" y="276782"/>
            <a:ext cx="21475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考点三、次声波应用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0562" y="829958"/>
            <a:ext cx="8251825" cy="2028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5.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（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201</a:t>
            </a: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9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·常熟期中）海上发生风暴时会产生次声波，次声波在空气和海水中传播的速度比风暴移动的速度大，次声波接收处理设备就是利用这一特点提前感知、预报海上风暴，从而为渔业、航海等服务的.下列说法正确的是（     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A. 次声波的产生不需要物体的振动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B. 次声波在海水中比空气中传播快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C. 次声波只能传递信息不能传递能量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D. 次声波的频率太低，人听见会感觉很刺耳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63097" y="1397817"/>
            <a:ext cx="3937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0562" y="2906499"/>
            <a:ext cx="790829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6.  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一旦某地发生大地震，会夺走了很多人生命，人们清理现场很少发现有猫、狗、老鼠等动物尸体，猜测可能是动物在地震即将来临时提前逃避．因动物能听到（　　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 地震很强响度                      B. 地震特殊音色              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 地震产生次声波                  D. 地震产生超声波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78007" y="3474189"/>
            <a:ext cx="5562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249285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290399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780896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0559" y="864354"/>
            <a:ext cx="8268049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1、人耳听觉的频率范围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人耳所能听到声波的频率范围通常在20～20 000 Hz之间，叫做可听声。频率于20 000 Hz的声波叫做超声波，频率低于20 Hz的声波叫做次声波，也叫做亚声波。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2、超声波的特点及其应用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特点：方向性好、穿透能力强、易于获得较集中的声能。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应用：利用超声波定向性好和在水中传播距离远等特点制成声呐，进行水中观察和测量。利用超声波能成像制成B超诊断仪。    超声波可以用来粉碎人体结石，对硬质材料作切削、凿孔、焊接等加工以及用来清洗、消毒等。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3、次声波的特点及其危害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特点：次声波可以传得很远，很容易绕过障碍物，而且无孔不入。可通过次声来预报地震、海啸、台风、火山爆发等自然灾害，以及监测核爆炸。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危害：一定强度的次声波对人体会造成严重伤害。次声波对机器设备、建筑物等会造成破坏。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11" y="1248092"/>
            <a:ext cx="3933190" cy="263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056" y="1248092"/>
            <a:ext cx="4016527" cy="2635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文本框 13"/>
          <p:cNvSpPr txBox="1"/>
          <p:nvPr/>
        </p:nvSpPr>
        <p:spPr>
          <a:xfrm>
            <a:off x="556308" y="4046763"/>
            <a:ext cx="399859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听不到声音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翅膀在振动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80404" y="4046763"/>
            <a:ext cx="371983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听得到声音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翅膀在振动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170091" y="4120025"/>
            <a:ext cx="5345342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蝙蝠的视力很差，夜晚是依靠什么飞行的呢？             蝙蝠飞过的时候人为什么听不到声音。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657" y="1010775"/>
            <a:ext cx="4762500" cy="29813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09022" y="4527249"/>
            <a:ext cx="8343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超声波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653757" y="309793"/>
            <a:ext cx="18288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（一）可听声波：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778" y="823869"/>
            <a:ext cx="6746875" cy="27730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8550" y="3958288"/>
            <a:ext cx="7498028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人耳能听到的声音叫做可听声波，它的频率范围为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20--20000Hz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en-US" altLang="zh-CN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频率高于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20000Hz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的声音叫做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超声波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，</a:t>
            </a:r>
            <a:endParaRPr kumimoji="0" lang="en-US" altLang="zh-CN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频率低于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20Hz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的声音叫做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次声波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5544" y="1430809"/>
            <a:ext cx="3604205" cy="35759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48890" y="901700"/>
            <a:ext cx="27813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声呐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28970" y="2477770"/>
            <a:ext cx="300164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利用超声波方向性好，传播距离远等特点。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1505" name="Picture 6" descr="04t01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588" y="1340485"/>
            <a:ext cx="2442845" cy="2680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39879" y="1285580"/>
            <a:ext cx="4498975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285750" indent="-285750">
              <a:buClr>
                <a:srgbClr val="FF3300"/>
              </a:buClr>
              <a:buFont typeface="Arial" panose="020B0604020202020204" pitchFamily="34" charset="0"/>
              <a:buChar char="•"/>
            </a:pPr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原理：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回声定位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1800" i="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FF3300"/>
              </a:buClr>
            </a:pP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超声波碰到障碍物会反射回来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根据回声到来的方位和时间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可以确定目标的位置和距离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endParaRPr kumimoji="0" lang="zh-CN" alt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879" y="2845514"/>
            <a:ext cx="4432822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285750" indent="-285750">
              <a:buClr>
                <a:srgbClr val="FF3300"/>
              </a:buClr>
              <a:buFont typeface="Arial" panose="020B0604020202020204" pitchFamily="34" charset="0"/>
              <a:buChar char="•"/>
            </a:pPr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声呐</a:t>
            </a:r>
            <a:r>
              <a:rPr lang="en-US" altLang="zh-CN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1800" b="1" i="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FF3300"/>
              </a:buClr>
            </a:pPr>
            <a:r>
              <a:rPr lang="en-US" altLang="zh-CN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向水中发射各种形式的声信号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碰到需要定位的目标时产生反射波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接收反射波并进行信号分析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处理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除掉干扰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从而显示出目标所在的 方位和距离</a:t>
            </a:r>
            <a:r>
              <a:rPr lang="en-US" altLang="zh-CN" sz="18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endParaRPr kumimoji="0" lang="zh-CN" alt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32405" y="864235"/>
            <a:ext cx="29095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超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806" y="1354913"/>
            <a:ext cx="5025766" cy="36386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41975" y="2318385"/>
            <a:ext cx="41040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超声波能够成像</a:t>
            </a: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72342" y="1011458"/>
            <a:ext cx="284416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超声波清洗仪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89301" y="2192682"/>
            <a:ext cx="3257550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超声波能使清洗液剧烈振动，具有去污作用。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9357" b="6676"/>
          <a:stretch>
            <a:fillRect/>
          </a:stretch>
        </p:blipFill>
        <p:spPr>
          <a:xfrm>
            <a:off x="1384411" y="1523290"/>
            <a:ext cx="4136139" cy="316736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BE6CFE0-07F7-4396-8D4B-4725FED397D1}"/>
              </a:ext>
            </a:extLst>
          </p:cNvPr>
          <p:cNvSpPr txBox="1"/>
          <p:nvPr/>
        </p:nvSpPr>
        <p:spPr>
          <a:xfrm>
            <a:off x="5305878" y="3360454"/>
            <a:ext cx="32575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超声波具有能量</a:t>
            </a: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250" y="1006475"/>
            <a:ext cx="284416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超声波测速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48515" y="1716042"/>
            <a:ext cx="3493498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  </a:t>
            </a:r>
            <a:r>
              <a:rPr lang="zh-CN" altLang="en-US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如果声源一直在移动，那么，在声源前方的声波会被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  <a:sym typeface="+mn-ea"/>
              </a:rPr>
              <a:t>“</a:t>
            </a:r>
            <a:r>
              <a:rPr lang="zh-CN" altLang="en-US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挤压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  <a:sym typeface="+mn-ea"/>
              </a:rPr>
              <a:t>”</a:t>
            </a:r>
            <a:r>
              <a:rPr lang="zh-CN" altLang="en-US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而变密，而在声源后方的声波会被</a:t>
            </a:r>
            <a:r>
              <a:rPr lang="zh-CN" altLang="en-US" sz="1800" dirty="0">
                <a:latin typeface="宋体" panose="02010600030101010101" pitchFamily="2" charset="-122"/>
                <a:ea typeface="华文新魏" pitchFamily="2" charset="-122"/>
                <a:sym typeface="+mn-ea"/>
              </a:rPr>
              <a:t>“</a:t>
            </a:r>
            <a:r>
              <a:rPr lang="zh-CN" altLang="en-US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拉长</a:t>
            </a:r>
            <a:r>
              <a:rPr lang="zh-CN" altLang="en-US" sz="1800" dirty="0">
                <a:latin typeface="宋体" panose="02010600030101010101" pitchFamily="2" charset="-122"/>
                <a:ea typeface="华文新魏" pitchFamily="2" charset="-122"/>
                <a:sym typeface="+mn-ea"/>
              </a:rPr>
              <a:t>”</a:t>
            </a:r>
            <a:r>
              <a:rPr lang="zh-CN" altLang="en-US" sz="1800" dirty="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而变疏。当声波变密时，引起鼓膜振动的次数增多，你就会感到音调变高；反之则音调变低。人们把这一现象叫做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多普勒效应</a:t>
            </a:r>
            <a:endParaRPr kumimoji="0" lang="zh-CN" altLang="en-US" sz="1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972" y="1596014"/>
            <a:ext cx="4491934" cy="252831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1115</Words>
  <Application>Microsoft Office PowerPoint</Application>
  <PresentationFormat>自定义</PresentationFormat>
  <Paragraphs>117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63</cp:revision>
  <dcterms:created xsi:type="dcterms:W3CDTF">2019-04-02T02:49:00Z</dcterms:created>
  <dcterms:modified xsi:type="dcterms:W3CDTF">2019-11-13T06:47:14Z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