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31"/>
  </p:notesMasterIdLst>
  <p:sldIdLst>
    <p:sldId id="336" r:id="rId4"/>
    <p:sldId id="631" r:id="rId5"/>
    <p:sldId id="649" r:id="rId6"/>
    <p:sldId id="673" r:id="rId7"/>
    <p:sldId id="672" r:id="rId8"/>
    <p:sldId id="671" r:id="rId9"/>
    <p:sldId id="669" r:id="rId10"/>
    <p:sldId id="650" r:id="rId11"/>
    <p:sldId id="659" r:id="rId12"/>
    <p:sldId id="632" r:id="rId13"/>
    <p:sldId id="661" r:id="rId14"/>
    <p:sldId id="660" r:id="rId15"/>
    <p:sldId id="662" r:id="rId16"/>
    <p:sldId id="663" r:id="rId17"/>
    <p:sldId id="664" r:id="rId18"/>
    <p:sldId id="665" r:id="rId19"/>
    <p:sldId id="636" r:id="rId20"/>
    <p:sldId id="668" r:id="rId21"/>
    <p:sldId id="637" r:id="rId22"/>
    <p:sldId id="653" r:id="rId23"/>
    <p:sldId id="638" r:id="rId24"/>
    <p:sldId id="639" r:id="rId25"/>
    <p:sldId id="640" r:id="rId26"/>
    <p:sldId id="666" r:id="rId27"/>
    <p:sldId id="642" r:id="rId28"/>
    <p:sldId id="656" r:id="rId29"/>
    <p:sldId id="667" r:id="rId30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1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70.t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71.t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72.ti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73.t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74.t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wl107.ti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46a.ti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75.ti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S8.TI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68.ti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第八章   神奇的压强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8.3   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大气压与人类生活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认识大气压的存在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如图</a:t>
            </a:r>
            <a:r>
              <a:rPr lang="en-US" altLang="zh-CN" dirty="0"/>
              <a:t>8.3</a:t>
            </a:r>
            <a:r>
              <a:rPr lang="zh-CN" altLang="zh-CN" dirty="0"/>
              <a:t>－</a:t>
            </a:r>
            <a:r>
              <a:rPr lang="en-US" altLang="zh-CN" dirty="0"/>
              <a:t>2</a:t>
            </a:r>
            <a:r>
              <a:rPr lang="zh-CN" altLang="zh-CN" dirty="0"/>
              <a:t>所示现象中，不能说明大气压强存在的是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151176" y="2388075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D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22" y="2487303"/>
            <a:ext cx="2044827" cy="18833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53" y="2529247"/>
            <a:ext cx="2225529" cy="23001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75" y="4769554"/>
            <a:ext cx="2111120" cy="19945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211" y="4861610"/>
            <a:ext cx="2213549" cy="181048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95041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如图</a:t>
            </a:r>
            <a:r>
              <a:rPr lang="en-US" altLang="zh-CN" dirty="0"/>
              <a:t>8.3</a:t>
            </a:r>
            <a:r>
              <a:rPr lang="zh-CN" altLang="zh-CN" dirty="0"/>
              <a:t>－</a:t>
            </a:r>
            <a:r>
              <a:rPr lang="en-US" altLang="zh-CN" dirty="0"/>
              <a:t>3</a:t>
            </a:r>
            <a:r>
              <a:rPr lang="zh-CN" altLang="zh-CN" dirty="0"/>
              <a:t>，在易拉罐中注入少量的水，对易拉罐加热，待罐口出现白雾时，用橡皮泥堵住罐口，撤去酒精灯，一段时间后，会观察到易拉罐变瘪了，这说明了</a:t>
            </a:r>
            <a:r>
              <a:rPr lang="zh-CN" altLang="zh-CN" u="sng" dirty="0"/>
              <a:t>　　　　　</a:t>
            </a:r>
            <a:r>
              <a:rPr lang="zh-CN" altLang="zh-CN" dirty="0"/>
              <a:t>的存在，同时也说明了力可以改变物体的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972782" y="2637178"/>
            <a:ext cx="1524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大气压强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30947" y="3042466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形状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63" y="3652841"/>
            <a:ext cx="1446667" cy="192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测量大气压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4851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托里拆利测量大气压强值的实验如图</a:t>
            </a:r>
            <a:r>
              <a:rPr lang="en-US" altLang="zh-CN" dirty="0"/>
              <a:t>8.3</a:t>
            </a:r>
            <a:r>
              <a:rPr lang="zh-CN" altLang="zh-CN" dirty="0"/>
              <a:t>－</a:t>
            </a:r>
            <a:r>
              <a:rPr lang="en-US" altLang="zh-CN" dirty="0"/>
              <a:t>4</a:t>
            </a:r>
            <a:r>
              <a:rPr lang="zh-CN" altLang="zh-CN" dirty="0"/>
              <a:t>所示。以下判断正确的是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此时大气压强等于</a:t>
            </a:r>
            <a:r>
              <a:rPr lang="en-US" altLang="zh-CN" dirty="0"/>
              <a:t>770 mm</a:t>
            </a:r>
            <a:r>
              <a:rPr lang="zh-CN" altLang="zh-CN" dirty="0"/>
              <a:t>高水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银柱所产生的压强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若把水银换用水做实验，则大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气压能支撑的水柱高度会更小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若换用更粗的玻璃管，则管内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dirty="0"/>
              <a:t>的液面会下降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若把此装置从广州塔首层乘电梯到达顶层，则管内的液面会下降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3642547" y="2397502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D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83" y="2889945"/>
            <a:ext cx="2265872" cy="269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83" y="3042345"/>
            <a:ext cx="2265872" cy="269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08488"/>
            <a:ext cx="8229600" cy="4851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某同学做托里拆利实验时，实验现象如图</a:t>
            </a:r>
            <a:r>
              <a:rPr lang="en-US" altLang="zh-CN" dirty="0"/>
              <a:t>8.3</a:t>
            </a:r>
            <a:r>
              <a:rPr lang="zh-CN" altLang="zh-CN" dirty="0"/>
              <a:t>－</a:t>
            </a:r>
            <a:r>
              <a:rPr lang="en-US" altLang="zh-CN" dirty="0"/>
              <a:t>5</a:t>
            </a:r>
            <a:r>
              <a:rPr lang="zh-CN" altLang="zh-CN" dirty="0"/>
              <a:t>甲所示，若实验时管口不离开水银面，试回答：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zh-CN" dirty="0"/>
              <a:t>此时当地大气压的值为</a:t>
            </a:r>
            <a:r>
              <a:rPr lang="zh-CN" altLang="zh-CN" u="sng" dirty="0"/>
              <a:t>　　　　</a:t>
            </a:r>
            <a:r>
              <a:rPr lang="en-US" altLang="zh-CN" dirty="0"/>
              <a:t>mm</a:t>
            </a:r>
            <a:r>
              <a:rPr lang="zh-CN" altLang="zh-CN" dirty="0"/>
              <a:t>高的水银柱产生的压强，比标准大气压值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高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低</a:t>
            </a:r>
            <a:r>
              <a:rPr lang="en-US" altLang="zh-CN" dirty="0"/>
              <a:t>”)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4881907" y="4880393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730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31" y="2471106"/>
            <a:ext cx="3269364" cy="240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5526954" y="5347829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低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08488"/>
            <a:ext cx="8229600" cy="4851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如图</a:t>
            </a:r>
            <a:r>
              <a:rPr lang="en-US" altLang="zh-CN" dirty="0"/>
              <a:t>8.3</a:t>
            </a:r>
            <a:r>
              <a:rPr lang="zh-CN" altLang="zh-CN" dirty="0"/>
              <a:t>－</a:t>
            </a:r>
            <a:r>
              <a:rPr lang="en-US" altLang="zh-CN" dirty="0"/>
              <a:t>5</a:t>
            </a:r>
            <a:r>
              <a:rPr lang="zh-CN" altLang="zh-CN" dirty="0"/>
              <a:t>甲所示，将试管略向上提</a:t>
            </a:r>
            <a:r>
              <a:rPr lang="en-US" altLang="zh-CN" dirty="0"/>
              <a:t>(</a:t>
            </a:r>
            <a:r>
              <a:rPr lang="zh-CN" altLang="zh-CN" dirty="0"/>
              <a:t>管口不离开水银槽内水银面</a:t>
            </a:r>
            <a:r>
              <a:rPr lang="en-US" altLang="zh-CN" dirty="0"/>
              <a:t>)</a:t>
            </a:r>
            <a:r>
              <a:rPr lang="zh-CN" altLang="zh-CN" dirty="0"/>
              <a:t>，管内水银柱的高度差</a:t>
            </a:r>
            <a:r>
              <a:rPr lang="zh-CN" altLang="zh-CN" u="sng" dirty="0"/>
              <a:t>　　　　</a:t>
            </a:r>
            <a:r>
              <a:rPr lang="zh-CN" altLang="zh-CN" dirty="0"/>
              <a:t>；将试管略向下压</a:t>
            </a:r>
            <a:r>
              <a:rPr lang="en-US" altLang="zh-CN" dirty="0"/>
              <a:t>(</a:t>
            </a:r>
            <a:r>
              <a:rPr lang="zh-CN" altLang="zh-CN" dirty="0"/>
              <a:t>管内仍然有一部分真空</a:t>
            </a:r>
            <a:r>
              <a:rPr lang="en-US" altLang="zh-CN" dirty="0"/>
              <a:t>)</a:t>
            </a:r>
            <a:r>
              <a:rPr lang="zh-CN" altLang="zh-CN" dirty="0"/>
              <a:t>，管内外水银柱的高度差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  <a:r>
              <a:rPr lang="en-US" altLang="zh-CN" dirty="0"/>
              <a:t>(</a:t>
            </a:r>
            <a:r>
              <a:rPr lang="zh-CN" altLang="zh-CN" dirty="0"/>
              <a:t>以上两空均选填</a:t>
            </a:r>
            <a:r>
              <a:rPr lang="en-US" altLang="zh-CN" dirty="0"/>
              <a:t>“</a:t>
            </a:r>
            <a:r>
              <a:rPr lang="zh-CN" altLang="zh-CN" dirty="0"/>
              <a:t>变大</a:t>
            </a:r>
            <a:r>
              <a:rPr lang="en-US" altLang="zh-CN" dirty="0"/>
              <a:t>”“</a:t>
            </a:r>
            <a:r>
              <a:rPr lang="zh-CN" altLang="zh-CN" dirty="0"/>
              <a:t>变小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不变</a:t>
            </a:r>
            <a:r>
              <a:rPr lang="en-US" altLang="zh-CN" dirty="0"/>
              <a:t>”)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(3)</a:t>
            </a:r>
            <a:r>
              <a:rPr lang="zh-CN" altLang="zh-CN" dirty="0"/>
              <a:t>如图</a:t>
            </a:r>
            <a:r>
              <a:rPr lang="en-US" altLang="zh-CN" dirty="0"/>
              <a:t>8.3</a:t>
            </a:r>
            <a:r>
              <a:rPr lang="zh-CN" altLang="zh-CN" dirty="0"/>
              <a:t>－</a:t>
            </a:r>
            <a:r>
              <a:rPr lang="en-US" altLang="zh-CN" dirty="0"/>
              <a:t>5</a:t>
            </a:r>
            <a:r>
              <a:rPr lang="zh-CN" altLang="zh-CN" dirty="0"/>
              <a:t>乙所示，玻璃管倾斜，管中水银柱长度将</a:t>
            </a:r>
            <a:r>
              <a:rPr lang="zh-CN" altLang="zh-CN" u="sng" dirty="0"/>
              <a:t>　　　　</a:t>
            </a:r>
            <a:r>
              <a:rPr lang="zh-CN" altLang="zh-CN" dirty="0"/>
              <a:t>，槽内液面到水银柱最高点的高度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  <a:r>
              <a:rPr lang="en-US" altLang="zh-CN" dirty="0"/>
              <a:t>(</a:t>
            </a:r>
            <a:r>
              <a:rPr lang="zh-CN" altLang="zh-CN" dirty="0"/>
              <a:t>以上两空均选填</a:t>
            </a:r>
            <a:r>
              <a:rPr lang="en-US" altLang="zh-CN" dirty="0"/>
              <a:t>“</a:t>
            </a:r>
            <a:r>
              <a:rPr lang="zh-CN" altLang="zh-CN" dirty="0"/>
              <a:t>变大</a:t>
            </a:r>
            <a:r>
              <a:rPr lang="en-US" altLang="zh-CN" dirty="0"/>
              <a:t>”“</a:t>
            </a:r>
            <a:r>
              <a:rPr lang="zh-CN" altLang="zh-CN" dirty="0"/>
              <a:t>变小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不变</a:t>
            </a:r>
            <a:r>
              <a:rPr lang="en-US" altLang="zh-CN" dirty="0"/>
              <a:t>”)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(4)</a:t>
            </a:r>
            <a:r>
              <a:rPr lang="zh-CN" altLang="zh-CN" dirty="0"/>
              <a:t>实验时管中不慎进入少量空气，管中水银柱高度将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变大</a:t>
            </a:r>
            <a:r>
              <a:rPr lang="en-US" altLang="zh-CN" dirty="0"/>
              <a:t>”“</a:t>
            </a:r>
            <a:r>
              <a:rPr lang="zh-CN" altLang="zh-CN" dirty="0"/>
              <a:t>变小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不变</a:t>
            </a:r>
            <a:r>
              <a:rPr lang="en-US" altLang="zh-CN" dirty="0"/>
              <a:t>”)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6974657" y="187324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不变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60077" y="265335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不变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15161" y="393588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变大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48931" y="431999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不变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25820" y="556396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变小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18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35382"/>
            <a:ext cx="8229600" cy="4851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(5)</a:t>
            </a:r>
            <a:r>
              <a:rPr lang="zh-CN" altLang="zh-CN" dirty="0"/>
              <a:t>如图</a:t>
            </a:r>
            <a:r>
              <a:rPr lang="en-US" altLang="zh-CN" dirty="0"/>
              <a:t>8.3</a:t>
            </a:r>
            <a:r>
              <a:rPr lang="zh-CN" altLang="zh-CN" dirty="0"/>
              <a:t>－</a:t>
            </a:r>
            <a:r>
              <a:rPr lang="en-US" altLang="zh-CN" dirty="0"/>
              <a:t>5</a:t>
            </a:r>
            <a:r>
              <a:rPr lang="zh-CN" altLang="zh-CN" dirty="0"/>
              <a:t>甲，依照托里拆利实验步骤测量大气压强时，当玻璃管内的水银柱稳定后，在玻璃管的顶部穿一小孔，那么管内的水银液面将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保持不变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逐渐下降，最终与管外液面相平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逐渐上升，最终从小孔中流出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稍微下降一些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6842682" y="2286635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B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大气压与人类生活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5" y="2006027"/>
            <a:ext cx="8579539" cy="4851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zh-CN" dirty="0"/>
              <a:t>我们见到有些深水鱼上岸后因鱼鳔胀破而死亡，这主要是由于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上岸后深水鱼吸入氧气增多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岸上气压比深水处的压强小得多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岸上气压比深水处的压强大得多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岸上温度较高，鱼鳔因热胀冷缩而胀破</a:t>
            </a:r>
          </a:p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zh-CN" dirty="0"/>
              <a:t>马德堡半球实验证明了</a:t>
            </a:r>
            <a:r>
              <a:rPr lang="zh-CN" altLang="zh-CN" u="sng" dirty="0"/>
              <a:t>　　　　　　</a:t>
            </a:r>
            <a:r>
              <a:rPr lang="zh-CN" altLang="zh-CN" dirty="0"/>
              <a:t>的存在；制药时为了在不超过</a:t>
            </a:r>
            <a:r>
              <a:rPr lang="en-US" altLang="zh-CN" dirty="0"/>
              <a:t>80 ℃</a:t>
            </a:r>
            <a:r>
              <a:rPr lang="zh-CN" altLang="zh-CN" dirty="0"/>
              <a:t>的温度下从溶液中除去水分而提取抗生素，采用的方法是</a:t>
            </a:r>
            <a:r>
              <a:rPr lang="zh-CN" altLang="zh-CN" u="sng" dirty="0"/>
              <a:t>　　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升高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降低</a:t>
            </a:r>
            <a:r>
              <a:rPr lang="en-US" altLang="zh-CN" dirty="0"/>
              <a:t>”)</a:t>
            </a:r>
            <a:r>
              <a:rPr lang="zh-CN" altLang="zh-CN" dirty="0"/>
              <a:t>容器内的气压，使水的沸点低于</a:t>
            </a:r>
            <a:r>
              <a:rPr lang="en-US" altLang="zh-CN" dirty="0"/>
              <a:t>80 ℃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22" name="文本框 21"/>
          <p:cNvSpPr txBox="1"/>
          <p:nvPr/>
        </p:nvSpPr>
        <p:spPr>
          <a:xfrm>
            <a:off x="2590692" y="238217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B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95389" y="4889681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大气压强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34307" y="569850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降低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下列事例中，不能说明大气压存在的是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堵住茶壶盖的小孔，水不容易倒出来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用吸管能将饮料从瓶中吸入嘴里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用注射器能将药液注入人体内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向外拉注射器的活塞，药液就吸入</a:t>
            </a:r>
            <a:r>
              <a:rPr lang="zh-CN" altLang="zh-CN" dirty="0" smtClean="0"/>
              <a:t>针管</a:t>
            </a:r>
            <a:endParaRPr lang="zh-CN" altLang="zh-CN" dirty="0"/>
          </a:p>
        </p:txBody>
      </p:sp>
      <p:sp>
        <p:nvSpPr>
          <p:cNvPr id="23" name="矩形 22"/>
          <p:cNvSpPr/>
          <p:nvPr/>
        </p:nvSpPr>
        <p:spPr>
          <a:xfrm>
            <a:off x="7086923" y="140960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zh-CN" dirty="0"/>
              <a:t>在大气压为</a:t>
            </a:r>
            <a:r>
              <a:rPr lang="en-US" altLang="zh-CN" dirty="0"/>
              <a:t>1.01×10</a:t>
            </a:r>
            <a:r>
              <a:rPr lang="en-US" altLang="zh-CN" baseline="30000" dirty="0"/>
              <a:t>5</a:t>
            </a:r>
            <a:r>
              <a:rPr lang="en-US" altLang="zh-CN" dirty="0"/>
              <a:t> Pa</a:t>
            </a:r>
            <a:r>
              <a:rPr lang="zh-CN" altLang="zh-CN" dirty="0"/>
              <a:t>的房间里做托里拆利实验，发现管内水银柱的高度仅为</a:t>
            </a:r>
            <a:r>
              <a:rPr lang="en-US" altLang="zh-CN" dirty="0"/>
              <a:t>750 mm</a:t>
            </a:r>
            <a:r>
              <a:rPr lang="zh-CN" altLang="zh-CN" dirty="0"/>
              <a:t>，其原因可能是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玻璃管太长了</a:t>
            </a:r>
            <a:r>
              <a:rPr lang="en-US" altLang="zh-CN" dirty="0"/>
              <a:t>    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B</a:t>
            </a:r>
            <a:r>
              <a:rPr lang="en-US" altLang="zh-CN" dirty="0"/>
              <a:t>.</a:t>
            </a:r>
            <a:r>
              <a:rPr lang="zh-CN" altLang="zh-CN" dirty="0"/>
              <a:t>玻璃管倾斜了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玻璃管上端进入少量空气</a:t>
            </a:r>
            <a:r>
              <a:rPr lang="en-US" altLang="zh-CN" dirty="0"/>
              <a:t>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D</a:t>
            </a:r>
            <a:r>
              <a:rPr lang="en-US" altLang="zh-CN" dirty="0"/>
              <a:t>.</a:t>
            </a:r>
            <a:r>
              <a:rPr lang="zh-CN" altLang="zh-CN" dirty="0"/>
              <a:t>玻璃管太粗了</a:t>
            </a:r>
          </a:p>
        </p:txBody>
      </p:sp>
      <p:sp>
        <p:nvSpPr>
          <p:cNvPr id="13" name="矩形 12"/>
          <p:cNvSpPr/>
          <p:nvPr/>
        </p:nvSpPr>
        <p:spPr>
          <a:xfrm>
            <a:off x="791704" y="221688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3.1</a:t>
            </a:r>
            <a:r>
              <a:rPr lang="zh-CN" altLang="zh-CN" dirty="0"/>
              <a:t>个标准大气压＝</a:t>
            </a:r>
            <a:r>
              <a:rPr lang="zh-CN" altLang="zh-CN" u="sng" dirty="0"/>
              <a:t>　　　　　　</a:t>
            </a:r>
            <a:r>
              <a:rPr lang="en-US" altLang="zh-CN" dirty="0"/>
              <a:t>mm</a:t>
            </a:r>
            <a:r>
              <a:rPr lang="zh-CN" altLang="zh-CN" dirty="0"/>
              <a:t>汞柱产生的压强＝</a:t>
            </a:r>
            <a:r>
              <a:rPr lang="zh-CN" altLang="zh-CN" u="sng" dirty="0"/>
              <a:t>　　　　　　</a:t>
            </a:r>
            <a:r>
              <a:rPr lang="en-US" altLang="zh-CN" dirty="0"/>
              <a:t>Pa</a:t>
            </a:r>
            <a:r>
              <a:rPr lang="zh-CN" altLang="zh-CN" dirty="0"/>
              <a:t>；在不同海拔高度处，大气压强的值通常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相同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不同</a:t>
            </a:r>
            <a:r>
              <a:rPr lang="en-US" altLang="zh-CN" dirty="0"/>
              <a:t>”)</a:t>
            </a:r>
            <a:r>
              <a:rPr lang="zh-CN" altLang="zh-CN" dirty="0"/>
              <a:t>；在同一地区，海拔</a:t>
            </a:r>
            <a:r>
              <a:rPr lang="en-US" altLang="zh-CN" dirty="0"/>
              <a:t>500 m</a:t>
            </a:r>
            <a:r>
              <a:rPr lang="zh-CN" altLang="zh-CN" dirty="0"/>
              <a:t>处的大气压比海拔</a:t>
            </a:r>
            <a:r>
              <a:rPr lang="en-US" altLang="zh-CN" dirty="0"/>
              <a:t>1 000 m</a:t>
            </a:r>
            <a:r>
              <a:rPr lang="zh-CN" altLang="zh-CN" dirty="0"/>
              <a:t>处的大气压要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高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低</a:t>
            </a:r>
            <a:r>
              <a:rPr lang="en-US" altLang="zh-CN" dirty="0"/>
              <a:t>”</a:t>
            </a:r>
            <a:r>
              <a:rPr lang="zh-CN" altLang="zh-CN" dirty="0"/>
              <a:t>，下同</a:t>
            </a:r>
            <a:r>
              <a:rPr lang="en-US" altLang="zh-CN" dirty="0"/>
              <a:t>)</a:t>
            </a:r>
            <a:r>
              <a:rPr lang="zh-CN" altLang="zh-CN" dirty="0"/>
              <a:t>；氢气球升到高空时会破裂，其主要原因是高空的大气压比较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4254982" y="1387139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760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518027" y="1757748"/>
            <a:ext cx="1651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1.01×10</a:t>
            </a:r>
            <a:r>
              <a:rPr lang="en-US" altLang="zh-CN" sz="28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68344" y="211856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不同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47612" y="285914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26583" y="365119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低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知道大气压强及其与人类生活的关系。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认识大气压的存在、测量大气压、大气压与人类生活。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小明在玻璃杯内盛满水，杯口盖上一张硬纸片</a:t>
            </a:r>
            <a:r>
              <a:rPr lang="en-US" altLang="zh-CN" dirty="0"/>
              <a:t>(</a:t>
            </a:r>
            <a:r>
              <a:rPr lang="zh-CN" altLang="zh-CN" dirty="0"/>
              <a:t>不留空气</a:t>
            </a:r>
            <a:r>
              <a:rPr lang="en-US" altLang="zh-CN" dirty="0"/>
              <a:t>)</a:t>
            </a:r>
            <a:r>
              <a:rPr lang="zh-CN" altLang="zh-CN" dirty="0"/>
              <a:t>，然后托住纸片，将杯子倒置，水不流出，纸片也不掉下</a:t>
            </a:r>
            <a:r>
              <a:rPr lang="en-US" altLang="zh-CN" dirty="0"/>
              <a:t>(</a:t>
            </a:r>
            <a:r>
              <a:rPr lang="zh-CN" altLang="zh-CN" dirty="0"/>
              <a:t>如图</a:t>
            </a:r>
            <a:r>
              <a:rPr lang="en-US" altLang="zh-CN" dirty="0"/>
              <a:t>8.3</a:t>
            </a:r>
            <a:r>
              <a:rPr lang="zh-CN" altLang="zh-CN" dirty="0"/>
              <a:t>－</a:t>
            </a:r>
            <a:r>
              <a:rPr lang="en-US" altLang="zh-CN" dirty="0"/>
              <a:t>6</a:t>
            </a:r>
            <a:r>
              <a:rPr lang="zh-CN" altLang="zh-CN" dirty="0"/>
              <a:t>甲所示</a:t>
            </a:r>
            <a:r>
              <a:rPr lang="en-US" altLang="zh-CN" dirty="0"/>
              <a:t>)</a:t>
            </a:r>
            <a:r>
              <a:rPr lang="zh-CN" altLang="zh-CN" dirty="0"/>
              <a:t>，其原因是</a:t>
            </a:r>
            <a:r>
              <a:rPr lang="zh-CN" altLang="zh-CN" u="sng" dirty="0"/>
              <a:t>　　　　　　　　　</a:t>
            </a:r>
            <a:r>
              <a:rPr lang="zh-CN" altLang="zh-CN" dirty="0"/>
              <a:t>，将杯子倾斜</a:t>
            </a:r>
            <a:r>
              <a:rPr lang="en-US" altLang="zh-CN" dirty="0"/>
              <a:t>(</a:t>
            </a:r>
            <a:r>
              <a:rPr lang="zh-CN" altLang="zh-CN" dirty="0"/>
              <a:t>如图</a:t>
            </a:r>
            <a:r>
              <a:rPr lang="en-US" altLang="zh-CN" dirty="0"/>
              <a:t>8.3</a:t>
            </a:r>
            <a:r>
              <a:rPr lang="zh-CN" altLang="zh-CN" dirty="0"/>
              <a:t>－</a:t>
            </a:r>
            <a:r>
              <a:rPr lang="en-US" altLang="zh-CN" dirty="0"/>
              <a:t>6</a:t>
            </a:r>
            <a:r>
              <a:rPr lang="zh-CN" altLang="zh-CN" dirty="0"/>
              <a:t>乙所示</a:t>
            </a:r>
            <a:r>
              <a:rPr lang="en-US" altLang="zh-CN" dirty="0"/>
              <a:t>)</a:t>
            </a:r>
            <a:r>
              <a:rPr lang="zh-CN" altLang="zh-CN" dirty="0"/>
              <a:t>，发现纸片也不掉下，这说明了</a:t>
            </a:r>
            <a:r>
              <a:rPr lang="zh-CN" altLang="zh-CN" u="sng" dirty="0"/>
              <a:t>　</a:t>
            </a:r>
            <a:r>
              <a:rPr lang="en-US" altLang="zh-CN" u="sng" dirty="0"/>
              <a:t>                 </a:t>
            </a:r>
            <a:r>
              <a:rPr lang="zh-CN" altLang="zh-CN" dirty="0">
                <a:solidFill>
                  <a:schemeClr val="bg1"/>
                </a:solidFill>
              </a:rPr>
              <a:t>。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u="sng" dirty="0"/>
              <a:t>                                                       </a:t>
            </a:r>
            <a:r>
              <a:rPr lang="zh-CN" altLang="en-US" dirty="0"/>
              <a:t>。</a:t>
            </a:r>
            <a:r>
              <a:rPr lang="zh-CN" altLang="en-US" u="sng" dirty="0"/>
              <a:t>                             </a:t>
            </a:r>
            <a:endParaRPr lang="zh-CN" altLang="zh-CN" dirty="0"/>
          </a:p>
        </p:txBody>
      </p:sp>
      <p:sp>
        <p:nvSpPr>
          <p:cNvPr id="17" name="矩形 16"/>
          <p:cNvSpPr/>
          <p:nvPr/>
        </p:nvSpPr>
        <p:spPr>
          <a:xfrm>
            <a:off x="1377453" y="2425098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存在大气压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7267" y="2892801"/>
            <a:ext cx="7928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大气向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各个方向都有压强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43" y="4157457"/>
            <a:ext cx="5152424" cy="165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zh-CN" dirty="0"/>
              <a:t>将图</a:t>
            </a:r>
            <a:r>
              <a:rPr lang="en-US" altLang="zh-CN" dirty="0"/>
              <a:t>8.3</a:t>
            </a:r>
            <a:r>
              <a:rPr lang="zh-CN" altLang="zh-CN" dirty="0"/>
              <a:t>－</a:t>
            </a:r>
            <a:r>
              <a:rPr lang="en-US" altLang="zh-CN" dirty="0"/>
              <a:t>7</a:t>
            </a:r>
            <a:r>
              <a:rPr lang="zh-CN" altLang="zh-CN" dirty="0"/>
              <a:t>所示的矿泉水瓶中装满水，并拧紧瓶盖。若用锥子在瓶壁上钻一小孔，则会看到瓶中的水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会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不会</a:t>
            </a:r>
            <a:r>
              <a:rPr lang="en-US" altLang="zh-CN" dirty="0"/>
              <a:t>”)</a:t>
            </a:r>
            <a:r>
              <a:rPr lang="zh-CN" altLang="zh-CN" dirty="0"/>
              <a:t>流出，这是因为水受到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u="sng" dirty="0"/>
              <a:t>　　　</a:t>
            </a:r>
            <a:r>
              <a:rPr lang="en-US" altLang="zh-CN" u="sng" dirty="0"/>
              <a:t>          </a:t>
            </a:r>
            <a:r>
              <a:rPr lang="zh-CN" altLang="zh-CN" dirty="0"/>
              <a:t>的作用。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772040" y="2204769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不会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9472" y="267435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大气压强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826" y="3583088"/>
            <a:ext cx="774690" cy="22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6.(2019·</a:t>
            </a:r>
            <a:r>
              <a:rPr lang="zh-CN" altLang="zh-CN" dirty="0"/>
              <a:t>易杰原创</a:t>
            </a:r>
            <a:r>
              <a:rPr lang="en-US" altLang="zh-CN" dirty="0"/>
              <a:t>)</a:t>
            </a:r>
            <a:r>
              <a:rPr lang="zh-CN" altLang="zh-CN" dirty="0"/>
              <a:t>如图</a:t>
            </a:r>
            <a:r>
              <a:rPr lang="en-US" altLang="zh-CN" dirty="0"/>
              <a:t>8.3</a:t>
            </a:r>
            <a:r>
              <a:rPr lang="zh-CN" altLang="zh-CN" dirty="0"/>
              <a:t>－</a:t>
            </a:r>
            <a:r>
              <a:rPr lang="en-US" altLang="zh-CN" dirty="0"/>
              <a:t>8</a:t>
            </a:r>
            <a:r>
              <a:rPr lang="zh-CN" altLang="zh-CN" dirty="0"/>
              <a:t>所示是日常生活中用吸盘挂钩挂物品的情景，吸盘之所以能够吸住墙壁是因为吸盘内部气压远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大于</a:t>
            </a:r>
            <a:r>
              <a:rPr lang="en-US" altLang="zh-CN" dirty="0"/>
              <a:t>”“</a:t>
            </a:r>
            <a:r>
              <a:rPr lang="zh-CN" altLang="zh-CN" dirty="0"/>
              <a:t>小于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等于</a:t>
            </a:r>
            <a:r>
              <a:rPr lang="en-US" altLang="zh-CN" dirty="0"/>
              <a:t>”)</a:t>
            </a:r>
            <a:r>
              <a:rPr lang="zh-CN" altLang="zh-CN" dirty="0"/>
              <a:t>外部所压。若吸盘的面积是</a:t>
            </a:r>
            <a:r>
              <a:rPr lang="en-US" altLang="zh-CN" dirty="0"/>
              <a:t>10 cm</a:t>
            </a:r>
            <a:r>
              <a:rPr lang="en-US" altLang="zh-CN" baseline="30000" dirty="0"/>
              <a:t>2</a:t>
            </a:r>
            <a:r>
              <a:rPr lang="zh-CN" altLang="zh-CN" dirty="0"/>
              <a:t>，吸盘受到的大气压力约为</a:t>
            </a:r>
            <a:r>
              <a:rPr lang="en-US" altLang="zh-CN" dirty="0"/>
              <a:t>100 N</a:t>
            </a:r>
            <a:r>
              <a:rPr lang="zh-CN" altLang="zh-CN" dirty="0"/>
              <a:t>，则吸盘受到的大气压强约为</a:t>
            </a:r>
            <a:r>
              <a:rPr lang="zh-CN" altLang="zh-CN" u="sng" dirty="0"/>
              <a:t>　　　　</a:t>
            </a:r>
            <a:r>
              <a:rPr lang="en-US" altLang="zh-CN" dirty="0"/>
              <a:t>Pa</a:t>
            </a:r>
            <a:r>
              <a:rPr lang="zh-CN" altLang="zh-CN" dirty="0"/>
              <a:t>。吸盘不会掉下来是因为墙壁对吸盘的</a:t>
            </a:r>
            <a:r>
              <a:rPr lang="zh-CN" altLang="zh-CN" u="sng" dirty="0"/>
              <a:t>　　　　</a:t>
            </a:r>
            <a:r>
              <a:rPr lang="zh-CN" altLang="zh-CN" dirty="0"/>
              <a:t>与吸盘及所挂物品的总重力平衡。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4" name="矩形 13"/>
          <p:cNvSpPr/>
          <p:nvPr/>
        </p:nvSpPr>
        <p:spPr>
          <a:xfrm>
            <a:off x="3892429" y="213594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小于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40353" y="3270939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1.0×10</a:t>
            </a:r>
            <a:r>
              <a:rPr lang="en-US" altLang="zh-CN" sz="28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2945" y="3653433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摩擦力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91" y="4198838"/>
            <a:ext cx="2000883" cy="215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7.</a:t>
            </a:r>
            <a:r>
              <a:rPr lang="zh-CN" altLang="zh-CN" dirty="0"/>
              <a:t>世界上第一个温度计是由伽利略发明的，其原理如图</a:t>
            </a:r>
            <a:r>
              <a:rPr lang="en-US" altLang="zh-CN" dirty="0"/>
              <a:t>8.3</a:t>
            </a:r>
            <a:r>
              <a:rPr lang="zh-CN" altLang="zh-CN" dirty="0"/>
              <a:t>－</a:t>
            </a:r>
            <a:r>
              <a:rPr lang="en-US" altLang="zh-CN" dirty="0"/>
              <a:t>9</a:t>
            </a:r>
            <a:r>
              <a:rPr lang="zh-CN" altLang="zh-CN" dirty="0"/>
              <a:t>所示，中空玻璃管与玻璃泡相连，玻璃管中水柱上方密封部分空气，用玻璃泡测量物体的温度。当大气压不变，被测物体温度升高时，水柱会</a:t>
            </a:r>
            <a:r>
              <a:rPr lang="zh-CN" altLang="zh-CN" u="sng" dirty="0"/>
              <a:t>　　　　</a:t>
            </a:r>
            <a:r>
              <a:rPr lang="zh-CN" altLang="zh-CN" dirty="0"/>
              <a:t>。当被测物体温度不变、大气压变小时，水柱会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  <a:r>
              <a:rPr lang="en-US" altLang="zh-CN" dirty="0"/>
              <a:t>(</a:t>
            </a:r>
            <a:r>
              <a:rPr lang="zh-CN" altLang="zh-CN" dirty="0"/>
              <a:t>以上两空均选填</a:t>
            </a:r>
            <a:r>
              <a:rPr lang="en-US" altLang="zh-CN" dirty="0"/>
              <a:t>“</a:t>
            </a:r>
            <a:r>
              <a:rPr lang="zh-CN" altLang="zh-CN" dirty="0"/>
              <a:t>上升</a:t>
            </a:r>
            <a:r>
              <a:rPr lang="en-US" altLang="zh-CN" dirty="0"/>
              <a:t>”“</a:t>
            </a:r>
            <a:r>
              <a:rPr lang="zh-CN" altLang="zh-CN" dirty="0"/>
              <a:t>下降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不变</a:t>
            </a:r>
            <a:r>
              <a:rPr lang="en-US" altLang="zh-CN" dirty="0"/>
              <a:t>”)</a:t>
            </a:r>
            <a:endParaRPr lang="zh-CN" altLang="zh-CN" dirty="0"/>
          </a:p>
        </p:txBody>
      </p:sp>
      <p:sp>
        <p:nvSpPr>
          <p:cNvPr id="16" name="矩形 15"/>
          <p:cNvSpPr/>
          <p:nvPr/>
        </p:nvSpPr>
        <p:spPr>
          <a:xfrm>
            <a:off x="1062565" y="288548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下降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79673" y="323043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下降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09" y="4077142"/>
            <a:ext cx="1282886" cy="221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8.</a:t>
            </a:r>
            <a:r>
              <a:rPr lang="zh-CN" altLang="zh-CN" dirty="0"/>
              <a:t>物理学家托里拆利使用密度很</a:t>
            </a:r>
            <a:r>
              <a:rPr lang="zh-CN" altLang="zh-CN" u="sng" dirty="0"/>
              <a:t>　　　　</a:t>
            </a:r>
            <a:r>
              <a:rPr lang="zh-CN" altLang="zh-CN" dirty="0"/>
              <a:t>的水银做实验测量出了大气压强的值，如果用水做这个实验，留在玻璃管中的水柱约有</a:t>
            </a:r>
            <a:r>
              <a:rPr lang="zh-CN" altLang="zh-CN" u="sng" dirty="0"/>
              <a:t>　　　　</a:t>
            </a:r>
            <a:r>
              <a:rPr lang="en-US" altLang="zh-CN" dirty="0"/>
              <a:t>m</a:t>
            </a:r>
            <a:r>
              <a:rPr lang="zh-CN" altLang="zh-CN" dirty="0"/>
              <a:t>；高压锅是利用了气压增大，沸点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升高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降低</a:t>
            </a:r>
            <a:r>
              <a:rPr lang="en-US" altLang="zh-CN" dirty="0"/>
              <a:t>”)</a:t>
            </a:r>
            <a:r>
              <a:rPr lang="zh-CN" altLang="zh-CN" dirty="0"/>
              <a:t>的原理制成的。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766540" y="1351510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01779" y="2136923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10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89213" y="2502881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升高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/>
              <a:t>1. </a:t>
            </a:r>
            <a:r>
              <a:rPr lang="zh-CN" altLang="zh-CN" sz="2800" dirty="0"/>
              <a:t>如图</a:t>
            </a:r>
            <a:r>
              <a:rPr lang="en-US" altLang="zh-CN" sz="2800" dirty="0"/>
              <a:t>8.3</a:t>
            </a:r>
            <a:r>
              <a:rPr lang="zh-CN" altLang="zh-CN" sz="2800" dirty="0"/>
              <a:t>－</a:t>
            </a:r>
            <a:r>
              <a:rPr lang="en-US" altLang="zh-CN" sz="2800" dirty="0"/>
              <a:t>10</a:t>
            </a:r>
            <a:r>
              <a:rPr lang="zh-CN" altLang="zh-CN" sz="2800" dirty="0"/>
              <a:t>所示，在装有适量水的盆子中央，固定一支点燃的蜡烛，然后将一个透明的玻璃杯倒扣在蜡烛上，此时杯内外水面相平。过一会儿，蜡烛火焰熄灭，杯外的水在</a:t>
            </a:r>
            <a:r>
              <a:rPr lang="zh-CN" altLang="zh-CN" sz="2800" u="sng" dirty="0"/>
              <a:t>　　　　　　</a:t>
            </a:r>
            <a:r>
              <a:rPr lang="zh-CN" altLang="zh-CN" sz="2800" dirty="0"/>
              <a:t>的作用下进入杯中。这一过程中，杯中水柱产生的压强将</a:t>
            </a:r>
            <a:endParaRPr lang="en-US" altLang="zh-CN" sz="2800" dirty="0"/>
          </a:p>
          <a:p>
            <a:pPr marL="0" indent="0">
              <a:buNone/>
            </a:pPr>
            <a:r>
              <a:rPr lang="zh-CN" altLang="zh-CN" sz="2800" u="sng" dirty="0"/>
              <a:t>　　　　</a:t>
            </a:r>
            <a:r>
              <a:rPr lang="en-US" altLang="zh-CN" sz="2800" dirty="0"/>
              <a:t>(</a:t>
            </a:r>
            <a:r>
              <a:rPr lang="zh-CN" altLang="zh-CN" sz="2800" dirty="0"/>
              <a:t>选填</a:t>
            </a:r>
            <a:r>
              <a:rPr lang="en-US" altLang="zh-CN" sz="2800" dirty="0"/>
              <a:t>“</a:t>
            </a:r>
            <a:r>
              <a:rPr lang="zh-CN" altLang="zh-CN" sz="2800" dirty="0"/>
              <a:t>变大</a:t>
            </a:r>
            <a:r>
              <a:rPr lang="en-US" altLang="zh-CN" sz="2800" dirty="0"/>
              <a:t>”“</a:t>
            </a:r>
            <a:r>
              <a:rPr lang="zh-CN" altLang="zh-CN" sz="2800" dirty="0"/>
              <a:t>变小</a:t>
            </a:r>
            <a:r>
              <a:rPr lang="en-US" altLang="zh-CN" sz="2800" dirty="0"/>
              <a:t>”</a:t>
            </a:r>
            <a:r>
              <a:rPr lang="zh-CN" altLang="zh-CN" sz="2800" dirty="0"/>
              <a:t>或</a:t>
            </a:r>
            <a:r>
              <a:rPr lang="en-US" altLang="zh-CN" sz="2800" dirty="0"/>
              <a:t>“</a:t>
            </a:r>
            <a:r>
              <a:rPr lang="zh-CN" altLang="zh-CN" sz="2800" dirty="0"/>
              <a:t>不变</a:t>
            </a:r>
            <a:r>
              <a:rPr lang="en-US" altLang="zh-CN" sz="2800" dirty="0"/>
              <a:t>”)</a:t>
            </a:r>
            <a:r>
              <a:rPr lang="zh-CN" altLang="zh-CN" sz="28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800" dirty="0"/>
          </a:p>
        </p:txBody>
      </p:sp>
      <p:sp>
        <p:nvSpPr>
          <p:cNvPr id="14" name="矩形 13"/>
          <p:cNvSpPr/>
          <p:nvPr/>
        </p:nvSpPr>
        <p:spPr>
          <a:xfrm>
            <a:off x="4547286" y="2573997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大气压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5946" y="338834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变大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31" y="4260938"/>
            <a:ext cx="2097435" cy="125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/>
              <a:t>2.</a:t>
            </a:r>
            <a:r>
              <a:rPr lang="zh-CN" altLang="zh-CN" sz="2800" dirty="0"/>
              <a:t>小虎同学利用注射器</a:t>
            </a:r>
            <a:r>
              <a:rPr lang="en-US" altLang="zh-CN" sz="2800" dirty="0"/>
              <a:t>(</a:t>
            </a:r>
            <a:r>
              <a:rPr lang="zh-CN" altLang="zh-CN" sz="2800" dirty="0"/>
              <a:t>容积为</a:t>
            </a:r>
            <a:r>
              <a:rPr lang="en-US" altLang="zh-CN" sz="2800" i="1" dirty="0"/>
              <a:t>V</a:t>
            </a:r>
            <a:r>
              <a:rPr lang="en-US" altLang="zh-CN" sz="2800" dirty="0"/>
              <a:t>)</a:t>
            </a:r>
            <a:r>
              <a:rPr lang="zh-CN" altLang="zh-CN" sz="2800" dirty="0"/>
              <a:t>、弹簧测力计和刻度尺估测大气压的值。</a:t>
            </a:r>
          </a:p>
          <a:p>
            <a:pPr marL="0" indent="0">
              <a:buNone/>
            </a:pPr>
            <a:r>
              <a:rPr lang="en-US" altLang="zh-CN" sz="2800" dirty="0"/>
              <a:t>(1)</a:t>
            </a:r>
            <a:r>
              <a:rPr lang="zh-CN" altLang="zh-CN" sz="2800" dirty="0"/>
              <a:t>实验时，首先把注射器的活塞推至注射器筒的底端，用橡皮帽封住注射器的小孔，这样做的目的是</a:t>
            </a:r>
            <a:r>
              <a:rPr lang="zh-CN" altLang="zh-CN" sz="2800" u="sng" dirty="0"/>
              <a:t>　　　　　　　　　　　　　　　　　　　　</a:t>
            </a:r>
            <a:r>
              <a:rPr lang="zh-CN" altLang="zh-CN" sz="2800" dirty="0"/>
              <a:t>。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(2)</a:t>
            </a:r>
            <a:r>
              <a:rPr lang="zh-CN" altLang="zh-CN" sz="2800" dirty="0"/>
              <a:t>如图</a:t>
            </a:r>
            <a:r>
              <a:rPr lang="en-US" altLang="zh-CN" sz="2800" dirty="0"/>
              <a:t>8.3</a:t>
            </a:r>
            <a:r>
              <a:rPr lang="zh-CN" altLang="zh-CN" sz="2800" dirty="0"/>
              <a:t>－</a:t>
            </a:r>
            <a:r>
              <a:rPr lang="en-US" altLang="zh-CN" sz="2800" dirty="0"/>
              <a:t>11</a:t>
            </a:r>
            <a:r>
              <a:rPr lang="zh-CN" altLang="zh-CN" sz="2800" dirty="0"/>
              <a:t>所示，水平向右慢慢拉动注射器筒，当注射器的活塞开始滑动时，记下弹簧测力计的示数</a:t>
            </a:r>
            <a:r>
              <a:rPr lang="en-US" altLang="zh-CN" sz="2800" i="1" dirty="0"/>
              <a:t>F</a:t>
            </a:r>
            <a:r>
              <a:rPr lang="zh-CN" altLang="zh-CN" sz="2800" dirty="0"/>
              <a:t>，用刻度尺测出注射器的全部刻度的长</a:t>
            </a:r>
            <a:r>
              <a:rPr lang="en-US" altLang="zh-CN" sz="2800" i="1" dirty="0"/>
              <a:t>L</a:t>
            </a:r>
            <a:r>
              <a:rPr lang="zh-CN" altLang="zh-CN" sz="2800" dirty="0"/>
              <a:t>，则大气压的值</a:t>
            </a:r>
            <a:r>
              <a:rPr lang="en-US" altLang="zh-CN" sz="2800" i="1" dirty="0"/>
              <a:t>p</a:t>
            </a:r>
            <a:r>
              <a:rPr lang="zh-CN" altLang="zh-CN" sz="2800" dirty="0"/>
              <a:t>可表示为</a:t>
            </a:r>
            <a:r>
              <a:rPr lang="zh-CN" altLang="zh-CN" sz="2800" u="sng" dirty="0"/>
              <a:t>　</a:t>
            </a:r>
            <a:r>
              <a:rPr lang="en-US" altLang="zh-CN" sz="2800" u="sng" dirty="0"/>
              <a:t>               </a:t>
            </a:r>
            <a:r>
              <a:rPr lang="zh-CN" altLang="zh-CN" sz="2800" dirty="0"/>
              <a:t>。</a:t>
            </a:r>
          </a:p>
          <a:p>
            <a:pPr marL="0" indent="0">
              <a:buNone/>
            </a:pPr>
            <a:endParaRPr lang="zh-CN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1288955" y="2997515"/>
            <a:ext cx="559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排尽注射器筒内空气，密封注射器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12" y="5417704"/>
            <a:ext cx="3663930" cy="103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ele xmlns="" attr="{B4BA3012-C8A6-4F52-86CD-6B938916A366}"/>
                  </a:ext>
                </a:extLst>
              </p:cNvPr>
              <p:cNvSpPr/>
              <p:nvPr/>
            </p:nvSpPr>
            <p:spPr>
              <a:xfrm>
                <a:off x="3892429" y="4691482"/>
                <a:ext cx="824265" cy="9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1" dirty="0">
                              <a:solidFill>
                                <a:srgbClr val="FF0000"/>
                              </a:solidFill>
                            </a:rPr>
                            <m:t>FL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1" dirty="0">
                              <a:solidFill>
                                <a:srgbClr val="FF0000"/>
                              </a:solidFill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zh-CN" altLang="en-US" sz="2800" b="1" dirty="0">
                              <a:latin typeface="楷体" panose="02010609060101010101" pitchFamily="49" charset="-122"/>
                              <a:ea typeface="楷体" panose="02010609060101010101" pitchFamily="49" charset="-122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429" y="4691482"/>
                <a:ext cx="824265" cy="9000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/>
              <a:t>(3)</a:t>
            </a:r>
            <a:r>
              <a:rPr lang="zh-CN" altLang="zh-CN" sz="2800" dirty="0"/>
              <a:t>若没有排尽注射器内的空气，则测量出的大气压偏</a:t>
            </a:r>
            <a:r>
              <a:rPr lang="zh-CN" altLang="zh-CN" sz="2800" u="sng" dirty="0"/>
              <a:t>　　　　</a:t>
            </a:r>
            <a:r>
              <a:rPr lang="zh-CN" altLang="zh-CN" sz="2800" dirty="0"/>
              <a:t>；若注射器的活塞与筒壁的摩擦较大，则测量出的大气压偏</a:t>
            </a:r>
            <a:r>
              <a:rPr lang="zh-CN" altLang="zh-CN" sz="2800" u="sng" dirty="0"/>
              <a:t>　　　　</a:t>
            </a:r>
            <a:r>
              <a:rPr lang="zh-CN" altLang="zh-CN" sz="2800" dirty="0"/>
              <a:t>。</a:t>
            </a:r>
            <a:r>
              <a:rPr lang="en-US" altLang="zh-CN" sz="2800" dirty="0"/>
              <a:t>(</a:t>
            </a:r>
            <a:r>
              <a:rPr lang="zh-CN" altLang="zh-CN" sz="2800" dirty="0"/>
              <a:t>以上两空均选填</a:t>
            </a:r>
            <a:r>
              <a:rPr lang="en-US" altLang="zh-CN" sz="2800" dirty="0"/>
              <a:t>“</a:t>
            </a:r>
            <a:r>
              <a:rPr lang="zh-CN" altLang="zh-CN" sz="2800" dirty="0"/>
              <a:t>大</a:t>
            </a:r>
            <a:r>
              <a:rPr lang="en-US" altLang="zh-CN" sz="2800" dirty="0"/>
              <a:t>”</a:t>
            </a:r>
            <a:r>
              <a:rPr lang="zh-CN" altLang="zh-CN" sz="2800" dirty="0"/>
              <a:t>或</a:t>
            </a:r>
            <a:r>
              <a:rPr lang="en-US" altLang="zh-CN" sz="2800" dirty="0"/>
              <a:t>“</a:t>
            </a:r>
            <a:r>
              <a:rPr lang="zh-CN" altLang="zh-CN" sz="2800" dirty="0"/>
              <a:t>小</a:t>
            </a:r>
            <a:r>
              <a:rPr lang="en-US" altLang="zh-CN" sz="2800" dirty="0"/>
              <a:t>”)</a:t>
            </a:r>
            <a:endParaRPr lang="zh-CN" altLang="zh-CN" sz="2800" dirty="0"/>
          </a:p>
          <a:p>
            <a:pPr marL="0" indent="0">
              <a:buNone/>
            </a:pPr>
            <a:endParaRPr lang="zh-CN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1303621" y="1785481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18568" y="2160417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67593" y="1501525"/>
            <a:ext cx="2046007" cy="5222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体验大气压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33" y="3357563"/>
            <a:ext cx="6148388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177919" y="2400300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覆杯实验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295154" y="5125011"/>
            <a:ext cx="719455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dirty="0" smtClean="0">
                <a:latin typeface="+mn-ea"/>
                <a:ea typeface="+mn-ea"/>
                <a:cs typeface="Times New Roman" panose="02020603050405020304" pitchFamily="18" charset="0"/>
              </a:rPr>
              <a:t>往水杯中装满水，用一张纸盖住杯口，再把被子倒过来。</a:t>
            </a:r>
            <a:endParaRPr lang="zh-CN" altLang="en-US" sz="28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39" y="2746775"/>
            <a:ext cx="1597096" cy="406320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2827768" y="2163107"/>
            <a:ext cx="4706471" cy="957263"/>
          </a:xfrm>
          <a:prstGeom prst="wedgeRoundRectCallout">
            <a:avLst>
              <a:gd name="adj1" fmla="val 52310"/>
              <a:gd name="adj2" fmla="val 7935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杯中的水是否会流出来？想一想，是什么力托住纸片的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？</a:t>
            </a:r>
            <a:endParaRPr lang="zh-CN" altLang="en-US" sz="2800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67593" y="1501525"/>
            <a:ext cx="2046007" cy="5222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体验大气压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177919" y="2400300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吸盘</a:t>
            </a:r>
            <a:endParaRPr lang="zh-CN" altLang="en-US" sz="28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39" y="2746775"/>
            <a:ext cx="1597096" cy="406320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4316506" y="2163107"/>
            <a:ext cx="3217733" cy="957263"/>
          </a:xfrm>
          <a:prstGeom prst="wedgeRoundRectCallout">
            <a:avLst>
              <a:gd name="adj1" fmla="val 52310"/>
              <a:gd name="adj2" fmla="val 7935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是什么力使吸盘紧贴在墙壁上的？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00225" y="3379787"/>
            <a:ext cx="4333875" cy="1866900"/>
            <a:chOff x="1190596" y="3190875"/>
            <a:chExt cx="4333875" cy="1866900"/>
          </a:xfrm>
        </p:grpSpPr>
        <p:pic>
          <p:nvPicPr>
            <p:cNvPr id="16" name="Picture 2" descr="http://www.51pla.com/uploadpic/2009/06/25/2009062510242431381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596" y="3379787"/>
              <a:ext cx="1863725" cy="149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 descr="http://imgtest-lx.meilishuo.net/pic/_o/84/3f/6bd9aa902961b3579a21af4dcf51_616_616.jpe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5984" y="3190875"/>
              <a:ext cx="1868487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295154" y="5125011"/>
            <a:ext cx="719455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dirty="0" smtClean="0">
                <a:latin typeface="+mn-ea"/>
                <a:ea typeface="+mn-ea"/>
                <a:cs typeface="Times New Roman" panose="02020603050405020304" pitchFamily="18" charset="0"/>
              </a:rPr>
              <a:t>吸盘能吸附在玻璃或者光滑墙壁上，并且能承受一定量的重物。</a:t>
            </a:r>
            <a:endParaRPr lang="zh-CN" altLang="en-US" sz="28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3" descr="马德堡半球实验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5" y="3649910"/>
            <a:ext cx="7562127" cy="314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8045" y="1341586"/>
            <a:ext cx="89281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dirty="0"/>
              <a:t>马德堡半球实验</a:t>
            </a:r>
          </a:p>
          <a:p>
            <a:pPr eaLnBrk="0" hangingPunct="0"/>
            <a:r>
              <a:rPr lang="zh-CN" altLang="en-US" sz="2400" dirty="0" smtClean="0"/>
              <a:t>       早</a:t>
            </a:r>
            <a:r>
              <a:rPr lang="zh-CN" altLang="en-US" sz="2400" dirty="0"/>
              <a:t>在</a:t>
            </a:r>
            <a:r>
              <a:rPr lang="en-US" sz="2400" dirty="0"/>
              <a:t>1654</a:t>
            </a:r>
            <a:r>
              <a:rPr lang="zh-CN" altLang="en-US" sz="2400" dirty="0"/>
              <a:t>年，德国马德堡市市长奥托</a:t>
            </a:r>
            <a:r>
              <a:rPr lang="en-US" sz="2400" dirty="0"/>
              <a:t>·</a:t>
            </a:r>
            <a:r>
              <a:rPr lang="zh-CN" altLang="en-US" sz="2400" dirty="0"/>
              <a:t>格里克就在马德堡市公开表演一个著名实验</a:t>
            </a:r>
            <a:r>
              <a:rPr lang="en-US" sz="2400" dirty="0"/>
              <a:t>——</a:t>
            </a:r>
            <a:r>
              <a:rPr lang="zh-CN" altLang="en-US" sz="2400" dirty="0"/>
              <a:t>马德堡半球实验。他把两个直径为</a:t>
            </a:r>
            <a:r>
              <a:rPr lang="en-US" sz="2400" dirty="0"/>
              <a:t>30cm</a:t>
            </a:r>
            <a:r>
              <a:rPr lang="zh-CN" altLang="en-US" sz="2400" dirty="0"/>
              <a:t>铜质空心半球紧紧地扣在一起，用抽气机抽出球内的空气，然后用</a:t>
            </a:r>
            <a:r>
              <a:rPr lang="en-US" sz="2400" dirty="0"/>
              <a:t>16</a:t>
            </a:r>
            <a:r>
              <a:rPr lang="zh-CN" altLang="en-US" sz="2400" dirty="0"/>
              <a:t>匹马向相反方向拉两个半球，结果费了很大的劲才把它们拉开。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39" y="2746775"/>
            <a:ext cx="1597096" cy="4063200"/>
          </a:xfrm>
          <a:prstGeom prst="rect">
            <a:avLst/>
          </a:prstGeom>
        </p:spPr>
      </p:pic>
      <p:sp>
        <p:nvSpPr>
          <p:cNvPr id="14" name="圆角矩形标注 13"/>
          <p:cNvSpPr/>
          <p:nvPr/>
        </p:nvSpPr>
        <p:spPr>
          <a:xfrm>
            <a:off x="2218766" y="2163107"/>
            <a:ext cx="5315474" cy="957263"/>
          </a:xfrm>
          <a:prstGeom prst="wedgeRoundRectCallout">
            <a:avLst>
              <a:gd name="adj1" fmla="val 52310"/>
              <a:gd name="adj2" fmla="val 7935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马德堡半球实验证明大气压的存在</a:t>
            </a:r>
            <a:r>
              <a:rPr lang="en-US" altLang="zh-CN" sz="28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而且表明大气压是很大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的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2800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115804" y="2090644"/>
            <a:ext cx="4857750" cy="1422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在</a:t>
            </a:r>
            <a:r>
              <a:rPr lang="zh-CN" altLang="en-US" sz="24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覆杯实验中，如果能找到大气压能托起水柱的最大高度，则水柱产生的压强等于大气压强。</a:t>
            </a:r>
          </a:p>
        </p:txBody>
      </p:sp>
      <p:sp>
        <p:nvSpPr>
          <p:cNvPr id="11" name="下箭头 10"/>
          <p:cNvSpPr/>
          <p:nvPr/>
        </p:nvSpPr>
        <p:spPr>
          <a:xfrm>
            <a:off x="5249685" y="3674969"/>
            <a:ext cx="865187" cy="35877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8668" y="4162332"/>
            <a:ext cx="3775075" cy="523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水柱太高，用水银代替</a:t>
            </a:r>
          </a:p>
        </p:txBody>
      </p:sp>
      <p:sp>
        <p:nvSpPr>
          <p:cNvPr id="13" name="下箭头 12"/>
          <p:cNvSpPr/>
          <p:nvPr/>
        </p:nvSpPr>
        <p:spPr>
          <a:xfrm>
            <a:off x="5240440" y="4733832"/>
            <a:ext cx="936625" cy="36036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6065" y="5162457"/>
            <a:ext cx="2338388" cy="52387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+mn-ea"/>
                <a:cs typeface="Times New Roman" panose="02020603050405020304" pitchFamily="18" charset="0"/>
              </a:rPr>
              <a:t>托里拆利实验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2944354" y="5805394"/>
            <a:ext cx="5100638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    最早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测定大气压的是意大利科学家托里拆利</a:t>
            </a:r>
          </a:p>
        </p:txBody>
      </p:sp>
      <p:pic>
        <p:nvPicPr>
          <p:cNvPr id="16" name="Picture 2" descr="http://www.mypupil.org/uploadfile/2009/1202/200912021036323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" b="7320"/>
          <a:stretch>
            <a:fillRect/>
          </a:stretch>
        </p:blipFill>
        <p:spPr bwMode="auto">
          <a:xfrm>
            <a:off x="791704" y="3874994"/>
            <a:ext cx="215265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4" descr="200804290855018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04" y="2090644"/>
            <a:ext cx="2190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圆角矩形 34"/>
          <p:cNvSpPr>
            <a:spLocks noChangeArrowheads="1"/>
          </p:cNvSpPr>
          <p:nvPr/>
        </p:nvSpPr>
        <p:spPr bwMode="auto">
          <a:xfrm>
            <a:off x="221327" y="1410260"/>
            <a:ext cx="2790817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怎样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测量大气压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u="sng" dirty="0"/>
              <a:t>　　　　　　　　</a:t>
            </a:r>
            <a:r>
              <a:rPr lang="zh-CN" altLang="zh-CN" dirty="0"/>
              <a:t>实验证明了大气压强的存在，并且说明了大气压强是十分巨大的；</a:t>
            </a:r>
            <a:r>
              <a:rPr lang="en-US" altLang="zh-CN" dirty="0"/>
              <a:t>1643</a:t>
            </a:r>
            <a:r>
              <a:rPr lang="zh-CN" altLang="zh-CN" dirty="0"/>
              <a:t>年，意大利科学家</a:t>
            </a:r>
            <a:r>
              <a:rPr lang="zh-CN" altLang="zh-CN" u="sng" dirty="0"/>
              <a:t>　　　　　　　</a:t>
            </a:r>
            <a:r>
              <a:rPr lang="zh-CN" altLang="zh-CN" dirty="0"/>
              <a:t>首先用实验的方法测量出大气压强的值。</a:t>
            </a:r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由大气产生的压强叫做</a:t>
            </a:r>
            <a:r>
              <a:rPr lang="zh-CN" altLang="zh-CN" u="sng" dirty="0"/>
              <a:t>　　　　　　　</a:t>
            </a:r>
            <a:r>
              <a:rPr lang="zh-CN" altLang="zh-CN" dirty="0"/>
              <a:t>，简称</a:t>
            </a:r>
            <a:r>
              <a:rPr lang="zh-CN" altLang="zh-CN" u="sng" dirty="0"/>
              <a:t>　　　　　　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3.1</a:t>
            </a:r>
            <a:r>
              <a:rPr lang="zh-CN" altLang="zh-CN" dirty="0"/>
              <a:t>个标准大气压＝</a:t>
            </a:r>
            <a:r>
              <a:rPr lang="zh-CN" altLang="zh-CN" u="sng" dirty="0"/>
              <a:t>　　　　　</a:t>
            </a:r>
            <a:r>
              <a:rPr lang="zh-CN" altLang="zh-CN" dirty="0"/>
              <a:t> </a:t>
            </a:r>
            <a:r>
              <a:rPr lang="en-US" altLang="zh-CN" dirty="0"/>
              <a:t>Pa</a:t>
            </a:r>
            <a:r>
              <a:rPr lang="zh-CN" altLang="zh-CN" dirty="0"/>
              <a:t>，等于</a:t>
            </a:r>
            <a:r>
              <a:rPr lang="zh-CN" altLang="zh-CN" u="sng" dirty="0"/>
              <a:t>　　　</a:t>
            </a:r>
            <a:r>
              <a:rPr lang="en-US" altLang="zh-CN" dirty="0"/>
              <a:t>mm</a:t>
            </a:r>
            <a:r>
              <a:rPr lang="zh-CN" altLang="zh-CN" dirty="0"/>
              <a:t>高的汞柱产生的压强。</a:t>
            </a:r>
          </a:p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大气压随着高度的升高而</a:t>
            </a:r>
            <a:r>
              <a:rPr lang="zh-CN" altLang="zh-CN" u="sng" dirty="0"/>
              <a:t>　　　　</a:t>
            </a:r>
            <a:r>
              <a:rPr lang="zh-CN" altLang="zh-CN" dirty="0"/>
              <a:t>；大气压越高，液体的沸点越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377453" y="1439044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马德堡半球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71475" y="2251052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托里拆利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92545" y="3102496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大气压强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96035" y="3473912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大气压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591311" y="4017355"/>
            <a:ext cx="165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</a:rPr>
              <a:t>1.01×10</a:t>
            </a:r>
            <a:r>
              <a:rPr lang="en-US" altLang="zh-CN" sz="2800" baseline="30000" dirty="0">
                <a:latin typeface="+mn-lt"/>
              </a:rPr>
              <a:t>5</a:t>
            </a:r>
            <a:endParaRPr lang="en-US" altLang="en-US" sz="3200" dirty="0"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907640" y="4007555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760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052824" y="492376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减小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092827" y="5318091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高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29" grpId="0"/>
      <p:bldP spid="32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8312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   </a:t>
            </a:r>
            <a:r>
              <a:rPr lang="zh-CN" altLang="zh-CN" dirty="0"/>
              <a:t>为了探究水的沸点与气压的关系，小明同学在老师的指导下做了如下实验，如图</a:t>
            </a:r>
            <a:r>
              <a:rPr lang="en-US" altLang="zh-CN" dirty="0"/>
              <a:t>8.3</a:t>
            </a:r>
            <a:r>
              <a:rPr lang="zh-CN" altLang="zh-CN" dirty="0"/>
              <a:t>－</a:t>
            </a:r>
            <a:r>
              <a:rPr lang="en-US" altLang="zh-CN" dirty="0"/>
              <a:t>1</a:t>
            </a:r>
            <a:r>
              <a:rPr lang="zh-CN" altLang="zh-CN" dirty="0"/>
              <a:t>甲所示，用酒精灯将烧瓶中的水加热至沸腾。待水沸腾后，移去酒精灯，水停止沸腾。过一会儿，将抽气筒接到烧瓶口上，密封瓶口并向外抽气。在抽气过程中，水中又出现大量气泡，如图</a:t>
            </a:r>
            <a:r>
              <a:rPr lang="en-US" altLang="zh-CN" dirty="0"/>
              <a:t>8.3</a:t>
            </a:r>
            <a:r>
              <a:rPr lang="zh-CN" altLang="zh-CN" dirty="0"/>
              <a:t>－</a:t>
            </a:r>
            <a:r>
              <a:rPr lang="en-US" altLang="zh-CN" dirty="0"/>
              <a:t>1</a:t>
            </a:r>
            <a:r>
              <a:rPr lang="zh-CN" altLang="zh-CN" dirty="0"/>
              <a:t>乙所示。</a:t>
            </a:r>
            <a:endParaRPr lang="en-US" altLang="zh-CN" dirty="0"/>
          </a:p>
          <a:p>
            <a:pPr marL="0" indent="0">
              <a:buNone/>
            </a:pPr>
            <a:endParaRPr lang="zh-CN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52" y="4075036"/>
            <a:ext cx="3543095" cy="239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8312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  (1)</a:t>
            </a:r>
            <a:r>
              <a:rPr lang="zh-CN" altLang="zh-CN" dirty="0"/>
              <a:t>在水沸腾过程中，温度计的示数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变大</a:t>
            </a:r>
            <a:r>
              <a:rPr lang="en-US" altLang="zh-CN" dirty="0"/>
              <a:t>”“</a:t>
            </a:r>
            <a:r>
              <a:rPr lang="zh-CN" altLang="zh-CN" dirty="0"/>
              <a:t>变小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不变</a:t>
            </a:r>
            <a:r>
              <a:rPr lang="en-US" altLang="zh-CN" dirty="0"/>
              <a:t>”)</a:t>
            </a:r>
            <a:r>
              <a:rPr lang="zh-CN" altLang="zh-CN" dirty="0"/>
              <a:t>。这个温度是水的</a:t>
            </a:r>
            <a:r>
              <a:rPr lang="zh-CN" altLang="zh-CN" u="sng" dirty="0"/>
              <a:t>　　　　</a:t>
            </a:r>
            <a:r>
              <a:rPr lang="zh-CN" altLang="zh-CN" dirty="0"/>
              <a:t>，在标准大气压下，这个值为</a:t>
            </a:r>
            <a:r>
              <a:rPr lang="zh-CN" altLang="zh-CN" u="sng" dirty="0"/>
              <a:t>　　　　　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(2)</a:t>
            </a:r>
            <a:r>
              <a:rPr lang="zh-CN" altLang="zh-CN" dirty="0"/>
              <a:t>在图乙的步骤中，由于酒精灯已经移走，烧瓶中水的温度比沸腾时水的温度要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高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低</a:t>
            </a:r>
            <a:r>
              <a:rPr lang="en-US" altLang="zh-CN" dirty="0"/>
              <a:t>”)</a:t>
            </a:r>
            <a:r>
              <a:rPr lang="zh-CN" altLang="zh-CN" dirty="0"/>
              <a:t>，而用抽气筒向外抽气的过程中，水中出现大量气泡，说明水又一次</a:t>
            </a:r>
            <a:r>
              <a:rPr lang="zh-CN" altLang="zh-CN" u="sng" dirty="0"/>
              <a:t>　　　　　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(3)</a:t>
            </a:r>
            <a:r>
              <a:rPr lang="zh-CN" altLang="zh-CN" dirty="0"/>
              <a:t>此实验说明大气压减小，水的沸点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12" name="文本框 11"/>
          <p:cNvSpPr txBox="1"/>
          <p:nvPr/>
        </p:nvSpPr>
        <p:spPr>
          <a:xfrm>
            <a:off x="6450898" y="158174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不变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03483" y="199840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沸点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10388" y="2414437"/>
            <a:ext cx="1200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100 </a:t>
            </a:r>
            <a:r>
              <a:rPr lang="zh-CN" altLang="en-US" sz="2800" dirty="0">
                <a:latin typeface="+mn-lt"/>
                <a:sym typeface="+mn-ea"/>
              </a:rPr>
              <a:t>℃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85660" y="3405439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低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47286" y="429013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沸腾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07300" y="481335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降低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1163</Words>
  <Application>Microsoft Office PowerPoint</Application>
  <PresentationFormat>全屏显示(4:3)</PresentationFormat>
  <Paragraphs>184</Paragraphs>
  <Slides>27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30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2018-06-13T02:01:00Z</dcterms:created>
  <dcterms:modified xsi:type="dcterms:W3CDTF">2020-04-09T07:42:00Z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