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ctiveX/activeX1.xml" ContentType="application/vnd.ms-office.activeX+xml"/>
  <Override PartName="/ppt/activeX/activeX1.bin" ContentType="application/vnd.ms-office.activeX"/>
  <Override PartName="/ppt/activeX/activeX2.xml" ContentType="application/vnd.ms-office.activeX+xml"/>
  <Override PartName="/ppt/activeX/activeX2.bin" ContentType="application/vnd.ms-office.activeX"/>
  <Override PartName="/ppt/activeX/activeX3.xml" ContentType="application/vnd.ms-office.activeX+xml"/>
  <Override PartName="/ppt/activeX/activeX3.bin" ContentType="application/vnd.ms-office.activeX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7" r:id="rId2"/>
    <p:sldId id="451" r:id="rId3"/>
    <p:sldId id="452" r:id="rId4"/>
    <p:sldId id="453" r:id="rId5"/>
    <p:sldId id="455" r:id="rId6"/>
    <p:sldId id="517" r:id="rId7"/>
    <p:sldId id="467" r:id="rId8"/>
    <p:sldId id="485" r:id="rId9"/>
    <p:sldId id="486" r:id="rId10"/>
    <p:sldId id="487" r:id="rId11"/>
    <p:sldId id="457" r:id="rId12"/>
    <p:sldId id="460" r:id="rId13"/>
    <p:sldId id="458" r:id="rId14"/>
    <p:sldId id="456" r:id="rId15"/>
    <p:sldId id="490" r:id="rId16"/>
    <p:sldId id="462" r:id="rId17"/>
    <p:sldId id="463" r:id="rId18"/>
    <p:sldId id="464" r:id="rId19"/>
    <p:sldId id="470" r:id="rId20"/>
    <p:sldId id="468" r:id="rId21"/>
    <p:sldId id="488" r:id="rId22"/>
    <p:sldId id="489" r:id="rId23"/>
  </p:sldIdLst>
  <p:sldSz cx="9144000" cy="5143500" type="screen16x9"/>
  <p:notesSz cx="6797675" cy="9928225"/>
  <p:custDataLst>
    <p:tags r:id="rId2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4660"/>
  </p:normalViewPr>
  <p:slideViewPr>
    <p:cSldViewPr showGuides="1">
      <p:cViewPr>
        <p:scale>
          <a:sx n="100" d="100"/>
          <a:sy n="100" d="100"/>
        </p:scale>
        <p:origin x="-2130" y="-804"/>
      </p:cViewPr>
      <p:guideLst>
        <p:guide orient="horz" pos="1484"/>
        <p:guide pos="284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页眉占位符 1126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7" name="日期占位符 11266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8" name="页脚占位符 11267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灯片编号占位符 11268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/>
            <a:fld id="{9A0DB2DC-4C9A-4742-B13C-FB6460FD3503}" type="slidenum">
              <a:rPr lang="zh-CN" altLang="en-US" sz="1200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6359514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页眉占位符 921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9219" name="日期占位符 9218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3252" name="幻灯片图像占位符 9219"/>
          <p:cNvSpPr>
            <a:spLocks noGrp="1" noRot="1" noChangeAspect="1" noTextEdit="1"/>
          </p:cNvSpPr>
          <p:nvPr>
            <p:ph type="sldImg" idx="6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3317" name="文本占位符 9220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9768" y="4715907"/>
            <a:ext cx="5438140" cy="4467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第五级</a:t>
            </a:r>
          </a:p>
        </p:txBody>
      </p:sp>
      <p:sp>
        <p:nvSpPr>
          <p:cNvPr id="9222" name="页脚占位符 9221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3" name="灯片编号占位符 9222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/>
            <a:fld id="{9A0DB2DC-4C9A-4742-B13C-FB6460FD3503}" type="slidenum">
              <a:rPr lang="zh-CN" altLang="en-US" sz="1200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00105349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anose="02010609030101010101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7735" y="206015"/>
            <a:ext cx="2060178" cy="4410847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61104" cy="4410847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anose="02010609030101010101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anose="02010609030101010101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700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anose="02010609030101010101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221795"/>
            <a:ext cx="4032504" cy="339506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5409" y="1221795"/>
            <a:ext cx="4032504" cy="339506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anose="02010609030101010101" pitchFamily="49" charset="-122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062"/>
            <a:ext cx="3655181" cy="618042"/>
          </a:xfrm>
        </p:spPr>
        <p:txBody>
          <a:bodyPr anchor="ctr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384"/>
            <a:ext cx="3655181" cy="264367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062"/>
            <a:ext cx="3673182" cy="618042"/>
          </a:xfrm>
        </p:spPr>
        <p:txBody>
          <a:bodyPr anchor="ctr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384"/>
            <a:ext cx="3673182" cy="264367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anose="02010609030101010101" pitchFamily="49" charset="-122"/>
            </a:endParaRPr>
          </a:p>
        </p:txBody>
      </p:sp>
      <p:sp>
        <p:nvSpPr>
          <p:cNvPr id="10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anose="02010609030101010101" pitchFamily="49" charset="-122"/>
            </a:endParaRPr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5120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anose="02010609030101010101" pitchFamily="49" charset="-122"/>
            </a:endParaRPr>
          </a:p>
        </p:txBody>
      </p:sp>
      <p:sp>
        <p:nvSpPr>
          <p:cNvPr id="10" name="页脚占位符 5120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120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9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anose="02010609030101010101" pitchFamily="49" charset="-122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3124012" cy="120036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61"/>
            <a:ext cx="4629150" cy="4053597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3124012" cy="2859191"/>
          </a:xfrm>
        </p:spPr>
        <p:txBody>
          <a:bodyPr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8035" indent="0">
              <a:buNone/>
              <a:defRPr sz="79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anose="02010609030101010101" pitchFamily="49" charset="-122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5120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文本占位符 51202"/>
          <p:cNvSpPr>
            <a:spLocks noGrp="1"/>
          </p:cNvSpPr>
          <p:nvPr>
            <p:ph type="body" idx="5"/>
          </p:nvPr>
        </p:nvSpPr>
        <p:spPr>
          <a:xfrm>
            <a:off x="468313" y="1222375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1204" name="日期占位符 51203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50" noProof="1"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B962C8B-B14F-4D97-AF65-F5344CB8AC3E}" type="datetime1">
              <a:rPr kumimoji="0" lang="zh-CN" altLang="en-US" sz="105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2020/11/26</a:t>
            </a:fld>
            <a:endParaRPr kumimoji="0" lang="zh-CN" altLang="en-US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1205" name="页脚占位符 51204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5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51206" name="灯片编号占位符 51205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0"/>
            <a:ext cx="9144000" cy="10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5035550"/>
            <a:ext cx="9144000" cy="108000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 kern="1200">
          <a:solidFill>
            <a:srgbClr val="FF0000"/>
          </a:solidFill>
          <a:latin typeface="+mj-lt"/>
          <a:ea typeface="+mj-ea"/>
          <a:cs typeface="+mj-cs"/>
        </a:defRPr>
      </a:lvl1pPr>
      <a:lvl2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257175" indent="-257175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•"/>
        <a:defRPr sz="2400" b="1" kern="1200">
          <a:solidFill>
            <a:srgbClr val="0000FF"/>
          </a:solidFill>
          <a:latin typeface="+mn-lt"/>
          <a:ea typeface="+mn-ea"/>
          <a:cs typeface="+mn-cs"/>
        </a:defRPr>
      </a:lvl1pPr>
      <a:lvl2pPr marL="557530" lvl="1" indent="-21463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–"/>
        <a:defRPr sz="21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•"/>
        <a:defRPr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–"/>
        <a:defRPr sz="15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»"/>
        <a:defRPr sz="15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lvl="5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9485" lvl="6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2385" lvl="7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285" lvl="8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935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835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8.bin"/><Relationship Id="rId4" Type="http://schemas.openxmlformats.org/officeDocument/2006/relationships/image" Target="../media/image28.w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10" Type="http://schemas.openxmlformats.org/officeDocument/2006/relationships/oleObject" Target="../embeddings/oleObject6.bin"/><Relationship Id="rId4" Type="http://schemas.openxmlformats.org/officeDocument/2006/relationships/image" Target="../media/image9.wmf"/><Relationship Id="rId9" Type="http://schemas.openxmlformats.org/officeDocument/2006/relationships/oleObject" Target="../embeddings/oleObject5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 txBox="1">
            <a:spLocks noGrp="1"/>
          </p:cNvSpPr>
          <p:nvPr/>
        </p:nvSpPr>
        <p:spPr>
          <a:xfrm>
            <a:off x="6553200" y="4684713"/>
            <a:ext cx="2133600" cy="35718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/>
            <a:fld id="{9A0DB2DC-4C9A-4742-B13C-FB6460FD3503}" type="slidenum">
              <a:rPr lang="zh-CN" altLang="en-US" sz="1000"/>
              <a:t>1</a:t>
            </a:fld>
            <a:endParaRPr lang="zh-CN" altLang="en-US" sz="1000"/>
          </a:p>
        </p:txBody>
      </p:sp>
      <p:pic>
        <p:nvPicPr>
          <p:cNvPr id="9220" name="图片 9219" descr="物理课件背景图片2"/>
          <p:cNvPicPr>
            <a:picLocks noChangeAspect="1"/>
          </p:cNvPicPr>
          <p:nvPr/>
        </p:nvPicPr>
        <p:blipFill>
          <a:blip r:embed="rId2"/>
          <a:srcRect t="32976" b="3520"/>
          <a:stretch>
            <a:fillRect/>
          </a:stretch>
        </p:blipFill>
        <p:spPr>
          <a:xfrm>
            <a:off x="-635" y="1544320"/>
            <a:ext cx="9146540" cy="34931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圆角矩形 3"/>
          <p:cNvSpPr/>
          <p:nvPr/>
        </p:nvSpPr>
        <p:spPr>
          <a:xfrm>
            <a:off x="1042035" y="1151255"/>
            <a:ext cx="6805930" cy="73406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5.2  </a:t>
            </a:r>
            <a:r>
              <a:rPr lang="zh-CN" altLang="en-US" sz="36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生活中的透镜</a:t>
            </a:r>
            <a:endParaRPr kumimoji="0" lang="zh-CN" altLang="en-US" sz="3600" b="1" i="0" u="none" strike="noStrike" cap="none" normalizeH="0" baseline="0" noProof="1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微软雅黑"/>
              <a:cs typeface="Times New Roman" pitchFamily="18" charset="0"/>
              <a:sym typeface="+mn-ea"/>
            </a:endParaRPr>
          </a:p>
        </p:txBody>
      </p:sp>
      <p:sp>
        <p:nvSpPr>
          <p:cNvPr id="4099" name="文本框 3"/>
          <p:cNvSpPr txBox="1"/>
          <p:nvPr/>
        </p:nvSpPr>
        <p:spPr>
          <a:xfrm>
            <a:off x="2878138" y="482918"/>
            <a:ext cx="3400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人教版初中物理八上</a:t>
            </a:r>
            <a:endParaRPr lang="en-US" altLang="zh-CN" sz="2800" b="1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8900" y="196215"/>
            <a:ext cx="8794115" cy="483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【例题】如图，是相同焦距拍摄的同一小孩的照片，则拍摄时，物距、像距的比较情况是（　　）</a:t>
            </a:r>
          </a:p>
          <a:p>
            <a:endParaRPr lang="zh-CN" altLang="en-US" sz="2800" b="1">
              <a:solidFill>
                <a:srgbClr val="000000"/>
              </a:solidFill>
              <a:latin typeface="宋体" pitchFamily="2" charset="-122"/>
              <a:cs typeface="宋体" panose="02010600030101010101" pitchFamily="2" charset="-122"/>
            </a:endParaRPr>
          </a:p>
          <a:p>
            <a:endParaRPr lang="zh-CN" altLang="en-US" sz="2800" b="1">
              <a:solidFill>
                <a:srgbClr val="000000"/>
              </a:solidFill>
              <a:latin typeface="宋体" pitchFamily="2" charset="-122"/>
              <a:cs typeface="宋体" panose="02010600030101010101" pitchFamily="2" charset="-122"/>
            </a:endParaRPr>
          </a:p>
          <a:p>
            <a:endParaRPr lang="zh-CN" altLang="en-US" sz="2800" b="1">
              <a:solidFill>
                <a:srgbClr val="000000"/>
              </a:solidFill>
              <a:latin typeface="宋体" pitchFamily="2" charset="-122"/>
              <a:cs typeface="宋体" panose="02010600030101010101" pitchFamily="2" charset="-122"/>
            </a:endParaRPr>
          </a:p>
          <a:p>
            <a:endParaRPr lang="zh-CN" altLang="en-US" sz="2800" b="1">
              <a:solidFill>
                <a:srgbClr val="000000"/>
              </a:solidFill>
              <a:latin typeface="宋体" pitchFamily="2" charset="-122"/>
              <a:cs typeface="宋体" panose="02010600030101010101" pitchFamily="2" charset="-122"/>
            </a:endParaRPr>
          </a:p>
          <a:p>
            <a:endParaRPr lang="zh-CN" altLang="en-US" sz="2800" b="1">
              <a:solidFill>
                <a:srgbClr val="000000"/>
              </a:solidFill>
              <a:latin typeface="宋体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  <a:cs typeface="宋体" panose="02010600030101010101" pitchFamily="2" charset="-122"/>
              </a:rPr>
              <a:t>A.甲的物距、像距都比乙大          </a:t>
            </a:r>
          </a:p>
          <a:p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  <a:cs typeface="宋体" panose="02010600030101010101" pitchFamily="2" charset="-122"/>
              </a:rPr>
              <a:t>B.甲的物距、像距都比乙小</a:t>
            </a:r>
          </a:p>
          <a:p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  <a:cs typeface="宋体" panose="02010600030101010101" pitchFamily="2" charset="-122"/>
              </a:rPr>
              <a:t>C.甲的物距比乙大，甲的像距比乙小 </a:t>
            </a:r>
          </a:p>
          <a:p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  <a:cs typeface="宋体" panose="02010600030101010101" pitchFamily="2" charset="-122"/>
              </a:rPr>
              <a:t>D.甲的物距比乙小，甲的像距比乙大</a:t>
            </a:r>
          </a:p>
        </p:txBody>
      </p:sp>
      <p:pic>
        <p:nvPicPr>
          <p:cNvPr id="2" name="图片 -21474826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065" y="1065530"/>
            <a:ext cx="5640070" cy="20866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059805" y="625475"/>
            <a:ext cx="11055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C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203598"/>
            <a:ext cx="3363838" cy="33638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203598"/>
            <a:ext cx="4579215" cy="3436329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74930" y="268605"/>
            <a:ext cx="6137910" cy="509905"/>
            <a:chOff x="118" y="335"/>
            <a:chExt cx="9666" cy="803"/>
          </a:xfrm>
        </p:grpSpPr>
        <p:sp>
          <p:nvSpPr>
            <p:cNvPr id="8" name="矩形 4"/>
            <p:cNvSpPr>
              <a:spLocks noChangeArrowheads="1"/>
            </p:cNvSpPr>
            <p:nvPr/>
          </p:nvSpPr>
          <p:spPr bwMode="auto">
            <a:xfrm>
              <a:off x="118" y="335"/>
              <a:ext cx="2720" cy="803"/>
            </a:xfrm>
            <a:prstGeom prst="roundRect">
              <a:avLst/>
            </a:prstGeom>
            <a:solidFill>
              <a:srgbClr val="0000FF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  <a:sym typeface="+mn-ea"/>
                </a:rPr>
                <a:t>知识点二</a:t>
              </a:r>
              <a:endParaRPr kumimoji="0" lang="en-US" sz="240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2493" y="1093"/>
              <a:ext cx="5645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2492" y="377"/>
              <a:ext cx="729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  </a:t>
              </a:r>
              <a:r>
                <a:rPr lang="zh-CN" altLang="en-US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投影仪</a:t>
              </a:r>
            </a:p>
          </p:txBody>
        </p:sp>
      </p:grp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0" y="124460"/>
            <a:ext cx="2127885" cy="52197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幻灯机原理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050" name="ShockwaveFlash1" r:id="rId2" imgW="7047230" imgH="4078605"/>
        </mc:Choice>
        <mc:Fallback>
          <p:control name="ShockwaveFlash1" r:id="rId2" imgW="7047230" imgH="4078605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74788" y="763588"/>
                  <a:ext cx="7046912" cy="40782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35" y="219075"/>
            <a:ext cx="7903210" cy="222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45"/>
          <a:stretch>
            <a:fillRect/>
          </a:stretch>
        </p:blipFill>
        <p:spPr>
          <a:xfrm>
            <a:off x="534035" y="2667000"/>
            <a:ext cx="7902000" cy="2135848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 flipH="1">
            <a:off x="3851920" y="483518"/>
            <a:ext cx="0" cy="2088232"/>
          </a:xfrm>
          <a:prstGeom prst="line">
            <a:avLst/>
          </a:prstGeom>
          <a:ln w="28575">
            <a:solidFill>
              <a:srgbClr val="FFFF00"/>
            </a:solidFill>
            <a:prstDash val="lg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3712220" y="3050188"/>
            <a:ext cx="0" cy="2088232"/>
          </a:xfrm>
          <a:prstGeom prst="line">
            <a:avLst/>
          </a:prstGeom>
          <a:ln w="28575">
            <a:solidFill>
              <a:srgbClr val="FFFF00"/>
            </a:solidFill>
            <a:prstDash val="lg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0" y="196245"/>
            <a:ext cx="2195736" cy="52197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投影仪结构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3" r="9059"/>
          <a:stretch>
            <a:fillRect/>
          </a:stretch>
        </p:blipFill>
        <p:spPr bwMode="auto">
          <a:xfrm>
            <a:off x="5220072" y="1001663"/>
            <a:ext cx="3533775" cy="392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ontrols>
      <mc:AlternateContent xmlns:mc="http://schemas.openxmlformats.org/markup-compatibility/2006">
        <mc:Choice xmlns:v="urn:schemas-microsoft-com:vml" Requires="v">
          <p:control spid="3074" name="ShockwaveFlash1" r:id="rId2" imgW="4660265" imgH="2950845"/>
        </mc:Choice>
        <mc:Fallback>
          <p:control name="ShockwaveFlash1" r:id="rId2" imgW="4660265" imgH="2950845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61925" y="1312863"/>
                  <a:ext cx="4660900" cy="29511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8125" y="2972435"/>
            <a:ext cx="2478405" cy="16173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40" y="642620"/>
            <a:ext cx="906399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【例题】如图所示是教学中常用的投影仪的结构示意图。下面有关投影仪的说法中正确的是（ 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螺纹透镜对灯泡发出的光有发散作用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透明胶片相当于光屏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在屏幕上可以观察到胶片上符号的虚像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平面镜的作用是改变光的传播方向</a:t>
            </a:r>
          </a:p>
        </p:txBody>
      </p:sp>
      <p:grpSp>
        <p:nvGrpSpPr>
          <p:cNvPr id="26627" name="组合 21"/>
          <p:cNvGrpSpPr/>
          <p:nvPr/>
        </p:nvGrpSpPr>
        <p:grpSpPr>
          <a:xfrm>
            <a:off x="157163" y="244158"/>
            <a:ext cx="2286000" cy="525462"/>
            <a:chOff x="666" y="1776"/>
            <a:chExt cx="3600" cy="824"/>
          </a:xfrm>
        </p:grpSpPr>
        <p:grpSp>
          <p:nvGrpSpPr>
            <p:cNvPr id="4" name="组合 3"/>
            <p:cNvGrpSpPr/>
            <p:nvPr/>
          </p:nvGrpSpPr>
          <p:grpSpPr>
            <a:xfrm>
              <a:off x="666" y="1776"/>
              <a:ext cx="3600" cy="824"/>
              <a:chOff x="6481" y="5740"/>
              <a:chExt cx="3600" cy="824"/>
            </a:xfrm>
            <a:solidFill>
              <a:srgbClr val="4BACC6"/>
            </a:solidFill>
          </p:grpSpPr>
          <p:sp>
            <p:nvSpPr>
              <p:cNvPr id="2" name="圆角矩形 1"/>
              <p:cNvSpPr/>
              <p:nvPr/>
            </p:nvSpPr>
            <p:spPr>
              <a:xfrm>
                <a:off x="6481" y="5740"/>
                <a:ext cx="3418" cy="824"/>
              </a:xfrm>
              <a:prstGeom prst="roundRect">
                <a:avLst/>
              </a:prstGeom>
              <a:solidFill>
                <a:srgbClr val="4BACC6"/>
              </a:solidFill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  <a:sym typeface="时尚中黑简体" panose="01010104010101010101" pitchFamily="2" charset="-122"/>
                </a:endParaRPr>
              </a:p>
            </p:txBody>
          </p:sp>
          <p:sp>
            <p:nvSpPr>
              <p:cNvPr id="26" name="TextBox 2"/>
              <p:cNvSpPr txBox="1"/>
              <p:nvPr/>
            </p:nvSpPr>
            <p:spPr>
              <a:xfrm>
                <a:off x="7228" y="5806"/>
                <a:ext cx="2853" cy="6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200" b="1" i="0" u="none" strike="noStrike" kern="1200" cap="none" spc="0" normalizeH="0" baseline="0" noProof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时尚中黑简体" panose="01010104010101010101" pitchFamily="2" charset="-122"/>
                  </a:rPr>
                  <a:t>典例赏析</a:t>
                </a:r>
              </a:p>
            </p:txBody>
          </p:sp>
        </p:grpSp>
        <p:sp>
          <p:nvSpPr>
            <p:cNvPr id="26629" name="Freeform 48"/>
            <p:cNvSpPr>
              <a:spLocks noEditPoints="1"/>
            </p:cNvSpPr>
            <p:nvPr/>
          </p:nvSpPr>
          <p:spPr>
            <a:xfrm>
              <a:off x="910" y="1887"/>
              <a:ext cx="395" cy="628"/>
            </a:xfrm>
            <a:custGeom>
              <a:avLst/>
              <a:gdLst/>
              <a:ahLst/>
              <a:cxnLst>
                <a:cxn ang="0">
                  <a:pos x="11679" y="2074"/>
                </a:cxn>
                <a:cxn ang="0">
                  <a:pos x="12723" y="10599"/>
                </a:cxn>
                <a:cxn ang="0">
                  <a:pos x="10465" y="13721"/>
                </a:cxn>
                <a:cxn ang="0">
                  <a:pos x="11260" y="13514"/>
                </a:cxn>
                <a:cxn ang="0">
                  <a:pos x="11679" y="15161"/>
                </a:cxn>
                <a:cxn ang="0">
                  <a:pos x="11473" y="16636"/>
                </a:cxn>
                <a:cxn ang="0">
                  <a:pos x="11679" y="17904"/>
                </a:cxn>
                <a:cxn ang="0">
                  <a:pos x="11260" y="19338"/>
                </a:cxn>
                <a:cxn ang="0">
                  <a:pos x="3060" y="20185"/>
                </a:cxn>
                <a:cxn ang="0">
                  <a:pos x="2470" y="19764"/>
                </a:cxn>
                <a:cxn ang="0">
                  <a:pos x="2470" y="17270"/>
                </a:cxn>
                <a:cxn ang="0">
                  <a:pos x="2470" y="17057"/>
                </a:cxn>
                <a:cxn ang="0">
                  <a:pos x="2470" y="14776"/>
                </a:cxn>
                <a:cxn ang="0">
                  <a:pos x="3060" y="14355"/>
                </a:cxn>
                <a:cxn ang="0">
                  <a:pos x="3266" y="13093"/>
                </a:cxn>
                <a:cxn ang="0">
                  <a:pos x="0" y="7056"/>
                </a:cxn>
                <a:cxn ang="0">
                  <a:pos x="6780" y="0"/>
                </a:cxn>
                <a:cxn ang="0">
                  <a:pos x="5736" y="8531"/>
                </a:cxn>
                <a:cxn ang="0">
                  <a:pos x="6155" y="8111"/>
                </a:cxn>
                <a:cxn ang="0">
                  <a:pos x="6780" y="8531"/>
                </a:cxn>
                <a:cxn ang="0">
                  <a:pos x="7369" y="8111"/>
                </a:cxn>
                <a:cxn ang="0">
                  <a:pos x="7994" y="8531"/>
                </a:cxn>
                <a:cxn ang="0">
                  <a:pos x="8826" y="7897"/>
                </a:cxn>
                <a:cxn ang="0">
                  <a:pos x="7994" y="10812"/>
                </a:cxn>
                <a:cxn ang="0">
                  <a:pos x="9002" y="13721"/>
                </a:cxn>
                <a:cxn ang="0">
                  <a:pos x="9002" y="12074"/>
                </a:cxn>
                <a:cxn ang="0">
                  <a:pos x="11473" y="9758"/>
                </a:cxn>
                <a:cxn ang="0">
                  <a:pos x="10671" y="3122"/>
                </a:cxn>
                <a:cxn ang="0">
                  <a:pos x="3060" y="3122"/>
                </a:cxn>
                <a:cxn ang="0">
                  <a:pos x="2258" y="9971"/>
                </a:cxn>
                <a:cxn ang="0">
                  <a:pos x="4728" y="12287"/>
                </a:cxn>
                <a:cxn ang="0">
                  <a:pos x="4728" y="13934"/>
                </a:cxn>
                <a:cxn ang="0">
                  <a:pos x="5943" y="10812"/>
                </a:cxn>
                <a:cxn ang="0">
                  <a:pos x="5111" y="7897"/>
                </a:cxn>
                <a:cxn ang="0">
                  <a:pos x="8201" y="8952"/>
                </a:cxn>
                <a:cxn ang="0">
                  <a:pos x="7369" y="8739"/>
                </a:cxn>
                <a:cxn ang="0">
                  <a:pos x="6155" y="8739"/>
                </a:cxn>
                <a:cxn ang="0">
                  <a:pos x="5524" y="8739"/>
                </a:cxn>
                <a:cxn ang="0">
                  <a:pos x="6568" y="10599"/>
                </a:cxn>
                <a:cxn ang="0">
                  <a:pos x="6568" y="13934"/>
                </a:cxn>
                <a:cxn ang="0">
                  <a:pos x="7157" y="10599"/>
                </a:cxn>
                <a:cxn ang="0">
                  <a:pos x="7157" y="10392"/>
                </a:cxn>
                <a:cxn ang="0">
                  <a:pos x="8826" y="19972"/>
                </a:cxn>
                <a:cxn ang="0">
                  <a:pos x="6951" y="22045"/>
                </a:cxn>
                <a:cxn ang="0">
                  <a:pos x="8826" y="19972"/>
                </a:cxn>
                <a:cxn ang="0">
                  <a:pos x="3478" y="18289"/>
                </a:cxn>
                <a:cxn ang="0">
                  <a:pos x="3478" y="18710"/>
                </a:cxn>
                <a:cxn ang="0">
                  <a:pos x="10252" y="17904"/>
                </a:cxn>
                <a:cxn ang="0">
                  <a:pos x="10252" y="15161"/>
                </a:cxn>
                <a:cxn ang="0">
                  <a:pos x="3478" y="16008"/>
                </a:cxn>
                <a:cxn ang="0">
                  <a:pos x="10252" y="15374"/>
                </a:cxn>
                <a:cxn ang="0">
                  <a:pos x="10252" y="15161"/>
                </a:cxn>
              </a:cxnLst>
              <a:rect l="0" t="0" r="0" b="0"/>
              <a:pathLst>
                <a:path w="67" h="105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844540" y="1440180"/>
            <a:ext cx="11055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D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089" y="1059582"/>
            <a:ext cx="3795886" cy="379588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07315" y="803275"/>
            <a:ext cx="4906645" cy="289242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像是缩小还是放大？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像是正立还是倒立？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像和物位于透镜的两侧还是同侧？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endParaRPr lang="zh-CN" altLang="en-US" sz="2400" b="1">
              <a:latin typeface="宋体" pitchFamily="2" charset="-122"/>
              <a:ea typeface="宋体" pitchFamily="2" charset="-122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2400" b="1">
              <a:latin typeface="宋体" pitchFamily="2" charset="-122"/>
              <a:ea typeface="宋体" pitchFamily="2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endParaRPr lang="zh-CN" altLang="en-US" sz="2400" b="1">
              <a:latin typeface="宋体" pitchFamily="2" charset="-122"/>
              <a:ea typeface="宋体" pitchFamily="2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endParaRPr lang="zh-CN" altLang="en-US" sz="2400" b="1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4930" y="268605"/>
            <a:ext cx="6137910" cy="509905"/>
            <a:chOff x="118" y="335"/>
            <a:chExt cx="9666" cy="803"/>
          </a:xfrm>
        </p:grpSpPr>
        <p:sp>
          <p:nvSpPr>
            <p:cNvPr id="8" name="矩形 4"/>
            <p:cNvSpPr>
              <a:spLocks noChangeArrowheads="1"/>
            </p:cNvSpPr>
            <p:nvPr/>
          </p:nvSpPr>
          <p:spPr bwMode="auto">
            <a:xfrm>
              <a:off x="118" y="335"/>
              <a:ext cx="2720" cy="803"/>
            </a:xfrm>
            <a:prstGeom prst="roundRect">
              <a:avLst/>
            </a:prstGeom>
            <a:solidFill>
              <a:srgbClr val="0000FF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  <a:sym typeface="+mn-ea"/>
                </a:rPr>
                <a:t>知识点三</a:t>
              </a:r>
              <a:endParaRPr kumimoji="0" lang="en-US" sz="240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2493" y="1093"/>
              <a:ext cx="5645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2492" y="377"/>
              <a:ext cx="729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 </a:t>
              </a:r>
              <a:r>
                <a:rPr lang="zh-CN" altLang="en-US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放大镜</a:t>
              </a:r>
            </a:p>
          </p:txBody>
        </p:sp>
      </p:grp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905000" y="1835150"/>
            <a:ext cx="6096000" cy="0"/>
          </a:xfrm>
          <a:prstGeom prst="line">
            <a:avLst/>
          </a:prstGeom>
          <a:ln>
            <a:prstDash val="lgDashDot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4787900" y="885825"/>
            <a:ext cx="648335" cy="1872615"/>
          </a:xfrm>
          <a:prstGeom prst="ellipse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箭头连接符 7"/>
          <p:cNvCxnSpPr/>
          <p:nvPr/>
        </p:nvCxnSpPr>
        <p:spPr>
          <a:xfrm flipH="1" flipV="1">
            <a:off x="4064000" y="1151890"/>
            <a:ext cx="0" cy="66421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10" name="对象 9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446780" y="1816100"/>
          <a:ext cx="408305" cy="408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r:id="rId3" imgW="165100" imgH="165100" progId="Equation.KSEE3">
                  <p:embed/>
                </p:oleObj>
              </mc:Choice>
              <mc:Fallback>
                <p:oleObj r:id="rId3" imgW="165100" imgH="1651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46780" y="1816100"/>
                        <a:ext cx="408305" cy="4083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椭圆 10"/>
          <p:cNvSpPr/>
          <p:nvPr/>
        </p:nvSpPr>
        <p:spPr>
          <a:xfrm>
            <a:off x="3613150" y="1797685"/>
            <a:ext cx="75565" cy="7556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508750" y="1797685"/>
            <a:ext cx="75565" cy="7556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074285" y="1797685"/>
            <a:ext cx="75565" cy="7556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4067175" y="1135380"/>
            <a:ext cx="2665095" cy="179514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050030" y="1127125"/>
            <a:ext cx="86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932045" y="1130300"/>
            <a:ext cx="2664460" cy="115189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 flipV="1">
            <a:off x="2915920" y="375920"/>
            <a:ext cx="2016125" cy="751205"/>
          </a:xfrm>
          <a:prstGeom prst="line">
            <a:avLst/>
          </a:prstGeom>
          <a:ln>
            <a:prstDash val="lg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 flipV="1">
            <a:off x="2915920" y="389255"/>
            <a:ext cx="1145540" cy="746125"/>
          </a:xfrm>
          <a:prstGeom prst="line">
            <a:avLst/>
          </a:prstGeom>
          <a:ln>
            <a:prstDash val="lg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 flipH="1" flipV="1">
            <a:off x="2915920" y="396240"/>
            <a:ext cx="0" cy="1419860"/>
          </a:xfrm>
          <a:prstGeom prst="straightConnector1">
            <a:avLst/>
          </a:prstGeom>
          <a:ln>
            <a:prstDash val="lgDash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905000" y="4166870"/>
            <a:ext cx="6096000" cy="0"/>
          </a:xfrm>
          <a:prstGeom prst="line">
            <a:avLst/>
          </a:prstGeom>
          <a:ln>
            <a:prstDash val="lgDashDot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>
            <a:off x="4787900" y="3217545"/>
            <a:ext cx="648335" cy="1809750"/>
          </a:xfrm>
          <a:prstGeom prst="ellipse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箭头连接符 24"/>
          <p:cNvCxnSpPr/>
          <p:nvPr/>
        </p:nvCxnSpPr>
        <p:spPr>
          <a:xfrm flipH="1" flipV="1">
            <a:off x="4353560" y="3483610"/>
            <a:ext cx="0" cy="66421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26" name="对象 2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446780" y="4147820"/>
          <a:ext cx="408305" cy="408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r:id="rId5" imgW="165100" imgH="165100" progId="Equation.KSEE3">
                  <p:embed/>
                </p:oleObj>
              </mc:Choice>
              <mc:Fallback>
                <p:oleObj r:id="rId5" imgW="165100" imgH="1651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46780" y="4147820"/>
                        <a:ext cx="408305" cy="4083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椭圆 26"/>
          <p:cNvSpPr/>
          <p:nvPr/>
        </p:nvSpPr>
        <p:spPr>
          <a:xfrm>
            <a:off x="3613150" y="4129405"/>
            <a:ext cx="75565" cy="7556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508750" y="4129405"/>
            <a:ext cx="75565" cy="7556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5074285" y="4129405"/>
            <a:ext cx="75565" cy="7556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/>
          <p:cNvCxnSpPr/>
          <p:nvPr/>
        </p:nvCxnSpPr>
        <p:spPr>
          <a:xfrm>
            <a:off x="4356100" y="3507105"/>
            <a:ext cx="1800225" cy="151320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353560" y="3483610"/>
            <a:ext cx="53467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4888230" y="3458845"/>
            <a:ext cx="2664460" cy="115189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 flipV="1">
            <a:off x="3780155" y="3049270"/>
            <a:ext cx="1134110" cy="422910"/>
          </a:xfrm>
          <a:prstGeom prst="line">
            <a:avLst/>
          </a:prstGeom>
          <a:ln>
            <a:prstDash val="lg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 flipV="1">
            <a:off x="3780155" y="3024505"/>
            <a:ext cx="644525" cy="531495"/>
          </a:xfrm>
          <a:prstGeom prst="line">
            <a:avLst/>
          </a:prstGeom>
          <a:ln>
            <a:prstDash val="lg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 flipH="1" flipV="1">
            <a:off x="3780155" y="3036570"/>
            <a:ext cx="0" cy="1143000"/>
          </a:xfrm>
          <a:prstGeom prst="straightConnector1">
            <a:avLst/>
          </a:prstGeom>
          <a:ln>
            <a:prstDash val="lgDash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1706245" y="2930525"/>
            <a:ext cx="7400925" cy="2097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3985" y="2017395"/>
            <a:ext cx="217614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成正立、放大的虚像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0" y="124490"/>
            <a:ext cx="2843808" cy="52197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放大镜成像原理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557297"/>
            <a:ext cx="914400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成像特点：成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正立、放大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虚像</a:t>
            </a:r>
            <a:endParaRPr lang="en-US" altLang="zh-CN" sz="2400" b="1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物像同侧</a:t>
            </a:r>
          </a:p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物近像近像变小，物远像远像变大。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122" name="Picture 2" descr="G:\课件\人教版初中物理8年级上册全套教学资料\课件\第五章 透镜及其利用\第二节\096040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54" r="5096"/>
          <a:stretch>
            <a:fillRect/>
          </a:stretch>
        </p:blipFill>
        <p:spPr bwMode="auto">
          <a:xfrm>
            <a:off x="5210547" y="1020713"/>
            <a:ext cx="3804088" cy="219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24460"/>
            <a:ext cx="2406650" cy="52197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宋体" panose="02010600030101010101" pitchFamily="2" charset="-122"/>
              </a:rPr>
              <a:t>放大镜的应用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4279"/>
            <a:ext cx="2915816" cy="210774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592"/>
          <a:stretch>
            <a:fillRect/>
          </a:stretch>
        </p:blipFill>
        <p:spPr>
          <a:xfrm>
            <a:off x="2851026" y="1322115"/>
            <a:ext cx="2736304" cy="221207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9512" y="3533755"/>
            <a:ext cx="19082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温度计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83074" y="3516000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鱼缸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940152" y="3939902"/>
            <a:ext cx="244827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mtClean="0"/>
              <a:t> </a:t>
            </a:r>
            <a:r>
              <a:rPr lang="zh-CN" altLang="en-US" smtClean="0"/>
              <a:t>水滴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82"/>
          <a:stretch>
            <a:fillRect/>
          </a:stretch>
        </p:blipFill>
        <p:spPr>
          <a:xfrm>
            <a:off x="6253706" y="1223010"/>
            <a:ext cx="1822859" cy="271716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0" y="196245"/>
            <a:ext cx="3779912" cy="52197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宋体" panose="02010600030101010101" pitchFamily="2" charset="-122"/>
              </a:rPr>
              <a:t>透镜在生活中的应用</a:t>
            </a:r>
          </a:p>
        </p:txBody>
      </p:sp>
      <p:sp>
        <p:nvSpPr>
          <p:cNvPr id="4" name="Text Box 23"/>
          <p:cNvSpPr txBox="1"/>
          <p:nvPr/>
        </p:nvSpPr>
        <p:spPr>
          <a:xfrm>
            <a:off x="727551" y="1718469"/>
            <a:ext cx="705643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D0D0D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　</a:t>
            </a:r>
          </a:p>
        </p:txBody>
      </p:sp>
      <p:pic>
        <p:nvPicPr>
          <p:cNvPr id="5" name="Picture 8" descr="来自血统的荣耀! 日德合作数码照相机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069340"/>
            <a:ext cx="2990981" cy="199739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19" descr="17－5007美国博士能望远镜7X50"/>
          <p:cNvPicPr>
            <a:picLocks noChangeAspect="1"/>
          </p:cNvPicPr>
          <p:nvPr/>
        </p:nvPicPr>
        <p:blipFill>
          <a:blip r:embed="rId3"/>
          <a:srcRect b="8294"/>
          <a:stretch>
            <a:fillRect/>
          </a:stretch>
        </p:blipFill>
        <p:spPr>
          <a:xfrm>
            <a:off x="3641601" y="2906068"/>
            <a:ext cx="2304256" cy="211313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12" descr="http://img2.ooopic.cn/00/91/77/37bOOOPIC27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5552" y="1156017"/>
            <a:ext cx="2349500" cy="1900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1" descr="http://www.sh-opt.com/produce/tishi/260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4168" y="2652238"/>
            <a:ext cx="1944687" cy="2366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4" descr="P_35377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44665" y="1178242"/>
            <a:ext cx="1871662" cy="1871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97192"/>
            <a:ext cx="3419872" cy="192200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24490"/>
            <a:ext cx="3347864" cy="52197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宋体" panose="02010600030101010101" pitchFamily="2" charset="-122"/>
              </a:rPr>
              <a:t>虚像与实像的区别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5122" name="ShockwaveFlash1" r:id="rId2" imgW="7595235" imgH="4356735"/>
        </mc:Choice>
        <mc:Fallback>
          <p:control name="ShockwaveFlash1" r:id="rId2" imgW="7595235" imgH="4356735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35050" y="673100"/>
                  <a:ext cx="7594600" cy="43576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6515" y="634365"/>
            <a:ext cx="903160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【例题】下列关于四种光学仪器的成像情况，其中正确的是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(    )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平面镜成正立等大的虚像    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放大镜成倒立放大的虚像  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照相机成正立缩小的实像   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照相机成倒立放大的虚像</a:t>
            </a:r>
          </a:p>
        </p:txBody>
      </p:sp>
      <p:grpSp>
        <p:nvGrpSpPr>
          <p:cNvPr id="26627" name="组合 21"/>
          <p:cNvGrpSpPr/>
          <p:nvPr/>
        </p:nvGrpSpPr>
        <p:grpSpPr>
          <a:xfrm>
            <a:off x="157163" y="172403"/>
            <a:ext cx="2286000" cy="525462"/>
            <a:chOff x="666" y="1776"/>
            <a:chExt cx="3600" cy="824"/>
          </a:xfrm>
        </p:grpSpPr>
        <p:grpSp>
          <p:nvGrpSpPr>
            <p:cNvPr id="4" name="组合 3"/>
            <p:cNvGrpSpPr/>
            <p:nvPr/>
          </p:nvGrpSpPr>
          <p:grpSpPr>
            <a:xfrm>
              <a:off x="666" y="1776"/>
              <a:ext cx="3600" cy="824"/>
              <a:chOff x="6481" y="5740"/>
              <a:chExt cx="3600" cy="824"/>
            </a:xfrm>
            <a:solidFill>
              <a:srgbClr val="4BACC6"/>
            </a:solidFill>
          </p:grpSpPr>
          <p:sp>
            <p:nvSpPr>
              <p:cNvPr id="6" name="圆角矩形 5"/>
              <p:cNvSpPr/>
              <p:nvPr/>
            </p:nvSpPr>
            <p:spPr>
              <a:xfrm>
                <a:off x="6481" y="5740"/>
                <a:ext cx="3418" cy="824"/>
              </a:xfrm>
              <a:prstGeom prst="roundRect">
                <a:avLst/>
              </a:prstGeom>
              <a:solidFill>
                <a:srgbClr val="4BACC6"/>
              </a:solidFill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  <a:sym typeface="时尚中黑简体" panose="01010104010101010101" pitchFamily="2" charset="-122"/>
                </a:endParaRPr>
              </a:p>
            </p:txBody>
          </p:sp>
          <p:sp>
            <p:nvSpPr>
              <p:cNvPr id="26" name="TextBox 2"/>
              <p:cNvSpPr txBox="1"/>
              <p:nvPr/>
            </p:nvSpPr>
            <p:spPr>
              <a:xfrm>
                <a:off x="7228" y="5806"/>
                <a:ext cx="2853" cy="6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200" b="1" i="0" u="none" strike="noStrike" kern="1200" cap="none" spc="0" normalizeH="0" baseline="0" noProof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时尚中黑简体" panose="01010104010101010101" pitchFamily="2" charset="-122"/>
                  </a:rPr>
                  <a:t>典例赏析</a:t>
                </a:r>
              </a:p>
            </p:txBody>
          </p:sp>
        </p:grpSp>
        <p:sp>
          <p:nvSpPr>
            <p:cNvPr id="26629" name="Freeform 48"/>
            <p:cNvSpPr>
              <a:spLocks noEditPoints="1"/>
            </p:cNvSpPr>
            <p:nvPr/>
          </p:nvSpPr>
          <p:spPr>
            <a:xfrm>
              <a:off x="910" y="1887"/>
              <a:ext cx="395" cy="628"/>
            </a:xfrm>
            <a:custGeom>
              <a:avLst/>
              <a:gdLst/>
              <a:ahLst/>
              <a:cxnLst>
                <a:cxn ang="0">
                  <a:pos x="11679" y="2074"/>
                </a:cxn>
                <a:cxn ang="0">
                  <a:pos x="12723" y="10599"/>
                </a:cxn>
                <a:cxn ang="0">
                  <a:pos x="10465" y="13721"/>
                </a:cxn>
                <a:cxn ang="0">
                  <a:pos x="11260" y="13514"/>
                </a:cxn>
                <a:cxn ang="0">
                  <a:pos x="11679" y="15161"/>
                </a:cxn>
                <a:cxn ang="0">
                  <a:pos x="11473" y="16636"/>
                </a:cxn>
                <a:cxn ang="0">
                  <a:pos x="11679" y="17904"/>
                </a:cxn>
                <a:cxn ang="0">
                  <a:pos x="11260" y="19338"/>
                </a:cxn>
                <a:cxn ang="0">
                  <a:pos x="3060" y="20185"/>
                </a:cxn>
                <a:cxn ang="0">
                  <a:pos x="2470" y="19764"/>
                </a:cxn>
                <a:cxn ang="0">
                  <a:pos x="2470" y="17270"/>
                </a:cxn>
                <a:cxn ang="0">
                  <a:pos x="2470" y="17057"/>
                </a:cxn>
                <a:cxn ang="0">
                  <a:pos x="2470" y="14776"/>
                </a:cxn>
                <a:cxn ang="0">
                  <a:pos x="3060" y="14355"/>
                </a:cxn>
                <a:cxn ang="0">
                  <a:pos x="3266" y="13093"/>
                </a:cxn>
                <a:cxn ang="0">
                  <a:pos x="0" y="7056"/>
                </a:cxn>
                <a:cxn ang="0">
                  <a:pos x="6780" y="0"/>
                </a:cxn>
                <a:cxn ang="0">
                  <a:pos x="5736" y="8531"/>
                </a:cxn>
                <a:cxn ang="0">
                  <a:pos x="6155" y="8111"/>
                </a:cxn>
                <a:cxn ang="0">
                  <a:pos x="6780" y="8531"/>
                </a:cxn>
                <a:cxn ang="0">
                  <a:pos x="7369" y="8111"/>
                </a:cxn>
                <a:cxn ang="0">
                  <a:pos x="7994" y="8531"/>
                </a:cxn>
                <a:cxn ang="0">
                  <a:pos x="8826" y="7897"/>
                </a:cxn>
                <a:cxn ang="0">
                  <a:pos x="7994" y="10812"/>
                </a:cxn>
                <a:cxn ang="0">
                  <a:pos x="9002" y="13721"/>
                </a:cxn>
                <a:cxn ang="0">
                  <a:pos x="9002" y="12074"/>
                </a:cxn>
                <a:cxn ang="0">
                  <a:pos x="11473" y="9758"/>
                </a:cxn>
                <a:cxn ang="0">
                  <a:pos x="10671" y="3122"/>
                </a:cxn>
                <a:cxn ang="0">
                  <a:pos x="3060" y="3122"/>
                </a:cxn>
                <a:cxn ang="0">
                  <a:pos x="2258" y="9971"/>
                </a:cxn>
                <a:cxn ang="0">
                  <a:pos x="4728" y="12287"/>
                </a:cxn>
                <a:cxn ang="0">
                  <a:pos x="4728" y="13934"/>
                </a:cxn>
                <a:cxn ang="0">
                  <a:pos x="5943" y="10812"/>
                </a:cxn>
                <a:cxn ang="0">
                  <a:pos x="5111" y="7897"/>
                </a:cxn>
                <a:cxn ang="0">
                  <a:pos x="8201" y="8952"/>
                </a:cxn>
                <a:cxn ang="0">
                  <a:pos x="7369" y="8739"/>
                </a:cxn>
                <a:cxn ang="0">
                  <a:pos x="6155" y="8739"/>
                </a:cxn>
                <a:cxn ang="0">
                  <a:pos x="5524" y="8739"/>
                </a:cxn>
                <a:cxn ang="0">
                  <a:pos x="6568" y="10599"/>
                </a:cxn>
                <a:cxn ang="0">
                  <a:pos x="6568" y="13934"/>
                </a:cxn>
                <a:cxn ang="0">
                  <a:pos x="7157" y="10599"/>
                </a:cxn>
                <a:cxn ang="0">
                  <a:pos x="7157" y="10392"/>
                </a:cxn>
                <a:cxn ang="0">
                  <a:pos x="8826" y="19972"/>
                </a:cxn>
                <a:cxn ang="0">
                  <a:pos x="6951" y="22045"/>
                </a:cxn>
                <a:cxn ang="0">
                  <a:pos x="8826" y="19972"/>
                </a:cxn>
                <a:cxn ang="0">
                  <a:pos x="3478" y="18289"/>
                </a:cxn>
                <a:cxn ang="0">
                  <a:pos x="3478" y="18710"/>
                </a:cxn>
                <a:cxn ang="0">
                  <a:pos x="10252" y="17904"/>
                </a:cxn>
                <a:cxn ang="0">
                  <a:pos x="10252" y="15161"/>
                </a:cxn>
                <a:cxn ang="0">
                  <a:pos x="3478" y="16008"/>
                </a:cxn>
                <a:cxn ang="0">
                  <a:pos x="10252" y="15374"/>
                </a:cxn>
                <a:cxn ang="0">
                  <a:pos x="10252" y="15161"/>
                </a:cxn>
              </a:cxnLst>
              <a:rect l="0" t="0" r="0" b="0"/>
              <a:pathLst>
                <a:path w="67" h="105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222375" y="1435735"/>
            <a:ext cx="11055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8800" y="415925"/>
            <a:ext cx="7950200" cy="267525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【例题】如图所示，是用放大镜观察一只蚂蚁时的情形，由图可知，通过放大镜看到的蚂蚁的像是由光的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________(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填“反射”或“折射”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)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形成的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.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所成的像是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________(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填“倒立”或“正立”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)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、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_________(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填“放大”或“缩小”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)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的像．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2408555" y="1447800"/>
            <a:ext cx="11239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折 射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3122295" y="1967230"/>
            <a:ext cx="115093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正 立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035368" y="2447925"/>
            <a:ext cx="115093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放 大</a:t>
            </a:r>
          </a:p>
        </p:txBody>
      </p:sp>
      <p:pic>
        <p:nvPicPr>
          <p:cNvPr id="25606" name="Picture 2" descr="E:\R八物上\人八物导学案\4.4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7438" y="3189288"/>
            <a:ext cx="1812925" cy="1412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7" name="New picture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10693400" y="11582400"/>
            <a:ext cx="419100" cy="4445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19-06-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125" y="1322070"/>
            <a:ext cx="4022725" cy="3584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TextBox 7"/>
          <p:cNvSpPr txBox="1"/>
          <p:nvPr/>
        </p:nvSpPr>
        <p:spPr>
          <a:xfrm>
            <a:off x="4025900" y="555526"/>
            <a:ext cx="5111750" cy="4246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536575" indent="-536575">
              <a:lnSpc>
                <a:spcPct val="125000"/>
              </a:lnSpc>
            </a:pPr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．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镜头：相当于一个凸透镜。</a:t>
            </a:r>
          </a:p>
          <a:p>
            <a:pPr marL="536575" indent="-536575">
              <a:lnSpc>
                <a:spcPct val="125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．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胶片：相当于光屏。</a:t>
            </a:r>
          </a:p>
          <a:p>
            <a:pPr marL="536575" indent="-536575">
              <a:lnSpc>
                <a:spcPct val="125000"/>
              </a:lnSpc>
            </a:pPr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18" charset="0"/>
              </a:rPr>
              <a:t>．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</a:rPr>
              <a:t>调节控制系统。</a:t>
            </a:r>
          </a:p>
          <a:p>
            <a:pPr marL="536575" indent="-536575">
              <a:lnSpc>
                <a:spcPct val="125000"/>
              </a:lnSpc>
            </a:pP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</a:rPr>
              <a:t>   </a:t>
            </a:r>
            <a:r>
              <a:rPr lang="zh-CN" altLang="zh-CN" sz="2400">
                <a:solidFill>
                  <a:schemeClr val="tx1"/>
                </a:solidFill>
                <a:latin typeface="宋体" panose="02010600030101010101" pitchFamily="2" charset="-122"/>
              </a:rPr>
              <a:t>①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</a:rPr>
              <a:t>取景窗：观察所拍景物；</a:t>
            </a:r>
          </a:p>
          <a:p>
            <a:pPr marL="536575" indent="-536575">
              <a:lnSpc>
                <a:spcPct val="125000"/>
              </a:lnSpc>
            </a:pPr>
            <a:r>
              <a:rPr lang="zh-CN" altLang="zh-CN" sz="2400">
                <a:solidFill>
                  <a:schemeClr val="tx1"/>
                </a:solidFill>
                <a:latin typeface="宋体" panose="02010600030101010101" pitchFamily="2" charset="-122"/>
              </a:rPr>
              <a:t>   ②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</a:rPr>
              <a:t>光圈环：控制进入镜头的光的 </a:t>
            </a:r>
          </a:p>
          <a:p>
            <a:pPr marL="536575" indent="-536575">
              <a:lnSpc>
                <a:spcPct val="125000"/>
              </a:lnSpc>
            </a:pP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</a:rPr>
              <a:t>     多少；</a:t>
            </a:r>
          </a:p>
          <a:p>
            <a:pPr marL="536575" indent="-536575">
              <a:lnSpc>
                <a:spcPct val="125000"/>
              </a:lnSpc>
            </a:pPr>
            <a:r>
              <a:rPr lang="zh-CN" altLang="zh-CN" sz="2400">
                <a:solidFill>
                  <a:schemeClr val="tx1"/>
                </a:solidFill>
                <a:latin typeface="宋体" panose="02010600030101010101" pitchFamily="2" charset="-122"/>
              </a:rPr>
              <a:t>   </a:t>
            </a:r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③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调焦环：调节镜头到胶片间的</a:t>
            </a:r>
          </a:p>
          <a:p>
            <a:pPr marL="536575" indent="-536575">
              <a:lnSpc>
                <a:spcPct val="125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     距离，即像距；</a:t>
            </a:r>
          </a:p>
          <a:p>
            <a:pPr marL="536575" indent="-536575">
              <a:lnSpc>
                <a:spcPct val="125000"/>
              </a:lnSpc>
            </a:pPr>
            <a:r>
              <a:rPr lang="zh-CN" altLang="zh-CN" sz="2400">
                <a:solidFill>
                  <a:schemeClr val="tx1"/>
                </a:solidFill>
                <a:latin typeface="宋体" panose="02010600030101010101" pitchFamily="2" charset="-122"/>
              </a:rPr>
              <a:t>   ④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</a:rPr>
              <a:t>快门：控制曝光时间。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74930" y="125095"/>
            <a:ext cx="6137910" cy="509905"/>
            <a:chOff x="118" y="335"/>
            <a:chExt cx="9666" cy="803"/>
          </a:xfrm>
        </p:grpSpPr>
        <p:sp>
          <p:nvSpPr>
            <p:cNvPr id="8" name="矩形 4"/>
            <p:cNvSpPr>
              <a:spLocks noChangeArrowheads="1"/>
            </p:cNvSpPr>
            <p:nvPr/>
          </p:nvSpPr>
          <p:spPr bwMode="auto">
            <a:xfrm>
              <a:off x="118" y="335"/>
              <a:ext cx="2720" cy="803"/>
            </a:xfrm>
            <a:prstGeom prst="roundRect">
              <a:avLst/>
            </a:prstGeom>
            <a:solidFill>
              <a:srgbClr val="0000FF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  <a:sym typeface="+mn-ea"/>
                </a:rPr>
                <a:t>知识点一</a:t>
              </a:r>
              <a:endParaRPr kumimoji="0" lang="en-US" sz="240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黑体" pitchFamily="49" charset="-122"/>
                <a:cs typeface="+mn-cs"/>
                <a:sym typeface="+mn-ea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2493" y="1093"/>
              <a:ext cx="5645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2492" y="377"/>
              <a:ext cx="729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  </a:t>
              </a:r>
              <a:r>
                <a:rPr lang="zh-CN" altLang="en-US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照相机</a:t>
              </a:r>
              <a:endParaRPr lang="zh-CN" altLang="en-US" sz="2400" b="1">
                <a:solidFill>
                  <a:srgbClr val="0000FF"/>
                </a:solidFill>
                <a:latin typeface="微软雅黑"/>
                <a:ea typeface="微软雅黑"/>
              </a:endParaRPr>
            </a:p>
          </p:txBody>
        </p:sp>
      </p:grp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0" y="124460"/>
            <a:ext cx="2823845" cy="52197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照相机成像原理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996690" y="1153160"/>
            <a:ext cx="2029460" cy="2015490"/>
            <a:chOff x="2549" y="1149"/>
            <a:chExt cx="3196" cy="3174"/>
          </a:xfrm>
        </p:grpSpPr>
        <p:sp>
          <p:nvSpPr>
            <p:cNvPr id="4" name="矩形 3"/>
            <p:cNvSpPr/>
            <p:nvPr/>
          </p:nvSpPr>
          <p:spPr>
            <a:xfrm>
              <a:off x="2797" y="2000"/>
              <a:ext cx="1474" cy="1474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4271" y="1149"/>
              <a:ext cx="1474" cy="3175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2549" y="2113"/>
              <a:ext cx="567" cy="124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5607" y="1783"/>
              <a:ext cx="119" cy="181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9" name="直接箭头连接符 8"/>
          <p:cNvCxnSpPr/>
          <p:nvPr/>
        </p:nvCxnSpPr>
        <p:spPr>
          <a:xfrm flipH="1" flipV="1">
            <a:off x="1907540" y="1851660"/>
            <a:ext cx="0" cy="72000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4138930" y="2123440"/>
            <a:ext cx="75565" cy="7556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1908175" y="1852295"/>
            <a:ext cx="4104005" cy="57531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1907540" y="1809750"/>
            <a:ext cx="4127500" cy="762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H="1">
            <a:off x="6014085" y="1824355"/>
            <a:ext cx="0" cy="612000"/>
          </a:xfrm>
          <a:prstGeom prst="straightConnector1">
            <a:avLst/>
          </a:prstGeom>
          <a:ln>
            <a:solidFill>
              <a:srgbClr val="FF0000"/>
            </a:solidFill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82880" y="3604895"/>
            <a:ext cx="4930140" cy="737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b="1" smtClean="0">
                <a:latin typeface="宋体" panose="02010600030101010101" pitchFamily="2" charset="-122"/>
                <a:sym typeface="+mn-ea"/>
              </a:rPr>
              <a:t>照相机成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倒立、缩小</a:t>
            </a:r>
            <a:r>
              <a:rPr lang="zh-CN" altLang="en-US" sz="2800" b="1" smtClean="0">
                <a:latin typeface="宋体" panose="02010600030101010101" pitchFamily="2" charset="-122"/>
                <a:sym typeface="+mn-ea"/>
              </a:rPr>
              <a:t>的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实像</a:t>
            </a:r>
            <a:endParaRPr lang="zh-CN" altLang="en-US" sz="2800" b="1">
              <a:latin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4947920" y="129540"/>
            <a:ext cx="503555" cy="1440180"/>
          </a:xfrm>
          <a:prstGeom prst="ellipse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1694180" y="849630"/>
            <a:ext cx="7132320" cy="0"/>
          </a:xfrm>
          <a:prstGeom prst="line">
            <a:avLst/>
          </a:prstGeom>
          <a:ln>
            <a:prstDash val="dashDot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 flipV="1">
            <a:off x="3390265" y="269875"/>
            <a:ext cx="5142865" cy="16179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5983115" y="588148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·</a:t>
            </a:r>
            <a:endParaRPr lang="zh-CN" altLang="en-US" sz="2800">
              <a:solidFill>
                <a:srgbClr val="FF0000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 flipH="1" flipV="1">
            <a:off x="3390265" y="269875"/>
            <a:ext cx="0" cy="57975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10" name="对象 9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186170" y="368300"/>
          <a:ext cx="383540" cy="383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r:id="rId3" imgW="165100" imgH="165100" progId="Equation.KSEE3">
                  <p:embed/>
                </p:oleObj>
              </mc:Choice>
              <mc:Fallback>
                <p:oleObj r:id="rId3" imgW="165100" imgH="1651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86170" y="368300"/>
                        <a:ext cx="383540" cy="3835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椭圆 11"/>
          <p:cNvSpPr/>
          <p:nvPr/>
        </p:nvSpPr>
        <p:spPr>
          <a:xfrm>
            <a:off x="5161915" y="812165"/>
            <a:ext cx="75565" cy="7556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3388995" y="273050"/>
            <a:ext cx="16560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5028565" y="269875"/>
            <a:ext cx="3576320" cy="165671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 flipH="1">
            <a:off x="8533130" y="871855"/>
            <a:ext cx="0" cy="101600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4947920" y="2016125"/>
            <a:ext cx="503555" cy="1440180"/>
          </a:xfrm>
          <a:prstGeom prst="ellipse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直接连接符 36"/>
          <p:cNvCxnSpPr/>
          <p:nvPr/>
        </p:nvCxnSpPr>
        <p:spPr>
          <a:xfrm>
            <a:off x="1694180" y="2736215"/>
            <a:ext cx="7132320" cy="0"/>
          </a:xfrm>
          <a:prstGeom prst="line">
            <a:avLst/>
          </a:prstGeom>
          <a:ln>
            <a:prstDash val="dashDot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 flipV="1">
            <a:off x="2484120" y="2156460"/>
            <a:ext cx="4608195" cy="96456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9" name="TextBox 19"/>
          <p:cNvSpPr txBox="1"/>
          <p:nvPr/>
        </p:nvSpPr>
        <p:spPr>
          <a:xfrm>
            <a:off x="5983115" y="2474733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·</a:t>
            </a:r>
            <a:endParaRPr lang="zh-CN" altLang="en-US" sz="2800">
              <a:solidFill>
                <a:srgbClr val="FF0000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cxnSp>
        <p:nvCxnSpPr>
          <p:cNvPr id="40" name="直接箭头连接符 39"/>
          <p:cNvCxnSpPr/>
          <p:nvPr/>
        </p:nvCxnSpPr>
        <p:spPr>
          <a:xfrm flipH="1" flipV="1">
            <a:off x="2466975" y="2156460"/>
            <a:ext cx="0" cy="57975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57" name="对象 5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186170" y="2254885"/>
          <a:ext cx="383540" cy="383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r:id="rId5" imgW="165100" imgH="165100" progId="Equation.KSEE3">
                  <p:embed/>
                </p:oleObj>
              </mc:Choice>
              <mc:Fallback>
                <p:oleObj r:id="rId5" imgW="165100" imgH="1651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86170" y="2254885"/>
                        <a:ext cx="383540" cy="3835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" name="椭圆 60"/>
          <p:cNvSpPr/>
          <p:nvPr/>
        </p:nvSpPr>
        <p:spPr>
          <a:xfrm>
            <a:off x="5161915" y="2698750"/>
            <a:ext cx="75565" cy="7556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2" name="直接连接符 61"/>
          <p:cNvCxnSpPr/>
          <p:nvPr/>
        </p:nvCxnSpPr>
        <p:spPr>
          <a:xfrm>
            <a:off x="2461260" y="2159635"/>
            <a:ext cx="258381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5028565" y="2156460"/>
            <a:ext cx="2061210" cy="95377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4" name="直接箭头连接符 63"/>
          <p:cNvCxnSpPr/>
          <p:nvPr/>
        </p:nvCxnSpPr>
        <p:spPr>
          <a:xfrm flipH="1">
            <a:off x="7093585" y="2736215"/>
            <a:ext cx="0" cy="37274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5" name="椭圆 64"/>
          <p:cNvSpPr/>
          <p:nvPr/>
        </p:nvSpPr>
        <p:spPr>
          <a:xfrm>
            <a:off x="4947920" y="3515995"/>
            <a:ext cx="503555" cy="1440180"/>
          </a:xfrm>
          <a:prstGeom prst="ellipse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8" name="直接连接符 67"/>
          <p:cNvCxnSpPr/>
          <p:nvPr/>
        </p:nvCxnSpPr>
        <p:spPr>
          <a:xfrm>
            <a:off x="1584325" y="4379595"/>
            <a:ext cx="7242175" cy="0"/>
          </a:xfrm>
          <a:prstGeom prst="line">
            <a:avLst/>
          </a:prstGeom>
          <a:ln>
            <a:prstDash val="dashDot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flipH="1" flipV="1">
            <a:off x="1617345" y="3795395"/>
            <a:ext cx="5184140" cy="82931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1" name="TextBox 19"/>
          <p:cNvSpPr txBox="1"/>
          <p:nvPr/>
        </p:nvSpPr>
        <p:spPr>
          <a:xfrm>
            <a:off x="5983115" y="4118113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·</a:t>
            </a:r>
            <a:endParaRPr lang="zh-CN" altLang="en-US" sz="2800">
              <a:solidFill>
                <a:srgbClr val="FF0000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cxnSp>
        <p:nvCxnSpPr>
          <p:cNvPr id="72" name="直接箭头连接符 71"/>
          <p:cNvCxnSpPr/>
          <p:nvPr/>
        </p:nvCxnSpPr>
        <p:spPr>
          <a:xfrm flipH="1" flipV="1">
            <a:off x="1605915" y="3799840"/>
            <a:ext cx="0" cy="57975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75" name="对象 7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186170" y="3898265"/>
          <a:ext cx="383540" cy="383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r:id="rId6" imgW="165100" imgH="165100" progId="Equation.KSEE3">
                  <p:embed/>
                </p:oleObj>
              </mc:Choice>
              <mc:Fallback>
                <p:oleObj r:id="rId6" imgW="165100" imgH="1651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86170" y="3898265"/>
                        <a:ext cx="383540" cy="3835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" name="椭圆 78"/>
          <p:cNvSpPr/>
          <p:nvPr/>
        </p:nvSpPr>
        <p:spPr>
          <a:xfrm>
            <a:off x="5161915" y="4342130"/>
            <a:ext cx="75565" cy="7556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1" name="直接连接符 80"/>
          <p:cNvCxnSpPr/>
          <p:nvPr/>
        </p:nvCxnSpPr>
        <p:spPr>
          <a:xfrm>
            <a:off x="1600200" y="3803015"/>
            <a:ext cx="34560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5028565" y="3799840"/>
            <a:ext cx="1772920" cy="8204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6" name="直接箭头连接符 85"/>
          <p:cNvCxnSpPr/>
          <p:nvPr/>
        </p:nvCxnSpPr>
        <p:spPr>
          <a:xfrm flipH="1">
            <a:off x="6816725" y="4379595"/>
            <a:ext cx="0" cy="22161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87" name="对象 86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028565" y="871855"/>
          <a:ext cx="367665" cy="404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r:id="rId7" imgW="127000" imgH="139700" progId="Equation.KSEE3">
                  <p:embed/>
                </p:oleObj>
              </mc:Choice>
              <mc:Fallback>
                <p:oleObj r:id="rId7" imgW="127000" imgH="139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28565" y="871855"/>
                        <a:ext cx="367665" cy="4044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" name="对象 8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045075" y="2774315"/>
          <a:ext cx="367665" cy="404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r:id="rId9" imgW="127000" imgH="139700" progId="Equation.KSEE3">
                  <p:embed/>
                </p:oleObj>
              </mc:Choice>
              <mc:Fallback>
                <p:oleObj r:id="rId9" imgW="127000" imgH="139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45075" y="2774315"/>
                        <a:ext cx="367665" cy="4044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" name="对象 88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021580" y="4417695"/>
          <a:ext cx="367665" cy="404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r:id="rId10" imgW="127000" imgH="139700" progId="Equation.KSEE3">
                  <p:embed/>
                </p:oleObj>
              </mc:Choice>
              <mc:Fallback>
                <p:oleObj r:id="rId10" imgW="127000" imgH="139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21580" y="4417695"/>
                        <a:ext cx="367665" cy="4044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" name="矩形 91"/>
          <p:cNvSpPr/>
          <p:nvPr/>
        </p:nvSpPr>
        <p:spPr>
          <a:xfrm>
            <a:off x="1583055" y="1887855"/>
            <a:ext cx="7560945" cy="1584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 92"/>
          <p:cNvSpPr/>
          <p:nvPr/>
        </p:nvSpPr>
        <p:spPr>
          <a:xfrm>
            <a:off x="1111250" y="3454400"/>
            <a:ext cx="7922895" cy="1511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36"/>
          <p:cNvSpPr txBox="1"/>
          <p:nvPr/>
        </p:nvSpPr>
        <p:spPr>
          <a:xfrm>
            <a:off x="0" y="124460"/>
            <a:ext cx="2865120" cy="52197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宋体" panose="02010600030101010101" pitchFamily="2" charset="-122"/>
              </a:rPr>
              <a:t>成像变大、变小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9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2376bf6642b20938e584f0c9c5b1848_h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85750"/>
            <a:ext cx="4057650" cy="2705735"/>
          </a:xfrm>
          <a:prstGeom prst="rect">
            <a:avLst/>
          </a:prstGeom>
        </p:spPr>
      </p:pic>
      <p:pic>
        <p:nvPicPr>
          <p:cNvPr id="7" name="图片 6" descr="c03fd55670b2183e01a539"/>
          <p:cNvPicPr>
            <a:picLocks noChangeAspect="1"/>
          </p:cNvPicPr>
          <p:nvPr/>
        </p:nvPicPr>
        <p:blipFill>
          <a:blip r:embed="rId3"/>
          <a:srcRect t="7601" b="21935"/>
          <a:stretch>
            <a:fillRect/>
          </a:stretch>
        </p:blipFill>
        <p:spPr>
          <a:xfrm>
            <a:off x="5429250" y="285750"/>
            <a:ext cx="2691130" cy="270573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19150" y="3000375"/>
            <a:ext cx="36087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/>
              <a:t>第一次拍摄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992370" y="2991485"/>
            <a:ext cx="36087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/>
              <a:t>第二次拍摄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89890" y="3818890"/>
            <a:ext cx="83642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思考：要实现从第一次拍摄到第二次拍摄，如何调整相机镜头？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0" y="124490"/>
            <a:ext cx="3779912" cy="521970"/>
          </a:xfrm>
          <a:prstGeom prst="rect">
            <a:avLst/>
          </a:prstGeom>
          <a:solidFill>
            <a:srgbClr val="FFC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照相机成像特点</a:t>
            </a:r>
          </a:p>
        </p:txBody>
      </p:sp>
      <p:pic>
        <p:nvPicPr>
          <p:cNvPr id="4" name="Picture 2" descr="G:\课件\人教版初中物理8年级上册全套教学资料\课件\第五章 透镜及其利用\第二节\09404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62067" y="2286501"/>
            <a:ext cx="3888432" cy="1978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629052"/>
            <a:ext cx="5904656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①物距大于像距；</a:t>
            </a:r>
            <a:endParaRPr lang="en-US" altLang="zh-CN" sz="2800" b="1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②物近像远像变大，物远像近像变小；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③像和物体在透镜两侧；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④照相机成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倒立缩小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实像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8800" y="664845"/>
            <a:ext cx="7950200" cy="267525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【例题】如图所示，照相机的镜头相当于一个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__________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，胶片相当于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_________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，来自物体的光经过镜头会聚在胶片上形成一个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______(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填“倒立”或“正立”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)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、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_________(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填“放大”或“缩小”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)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的像．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914400" y="1168083"/>
            <a:ext cx="143986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凸透镜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5216525" y="1168083"/>
            <a:ext cx="115093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光屏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6288088" y="1682433"/>
            <a:ext cx="115093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倒立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4754563" y="2206308"/>
            <a:ext cx="115093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缩小</a:t>
            </a:r>
          </a:p>
        </p:txBody>
      </p:sp>
      <p:pic>
        <p:nvPicPr>
          <p:cNvPr id="17415" name="Picture 2" descr="E:\R八物上\人八物导学案\4.2-C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8350" y="3376295"/>
            <a:ext cx="5049838" cy="16208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6627" name="组合 21"/>
          <p:cNvGrpSpPr/>
          <p:nvPr/>
        </p:nvGrpSpPr>
        <p:grpSpPr>
          <a:xfrm>
            <a:off x="157163" y="172403"/>
            <a:ext cx="2286000" cy="525462"/>
            <a:chOff x="666" y="1776"/>
            <a:chExt cx="3600" cy="824"/>
          </a:xfrm>
        </p:grpSpPr>
        <p:grpSp>
          <p:nvGrpSpPr>
            <p:cNvPr id="3" name="组合 2"/>
            <p:cNvGrpSpPr/>
            <p:nvPr/>
          </p:nvGrpSpPr>
          <p:grpSpPr>
            <a:xfrm>
              <a:off x="666" y="1776"/>
              <a:ext cx="3600" cy="824"/>
              <a:chOff x="6481" y="5740"/>
              <a:chExt cx="3600" cy="824"/>
            </a:xfrm>
            <a:solidFill>
              <a:srgbClr val="4BACC6"/>
            </a:solidFill>
          </p:grpSpPr>
          <p:sp>
            <p:nvSpPr>
              <p:cNvPr id="8" name="圆角矩形 7"/>
              <p:cNvSpPr/>
              <p:nvPr/>
            </p:nvSpPr>
            <p:spPr>
              <a:xfrm>
                <a:off x="6481" y="5740"/>
                <a:ext cx="3418" cy="824"/>
              </a:xfrm>
              <a:prstGeom prst="roundRect">
                <a:avLst/>
              </a:prstGeom>
              <a:solidFill>
                <a:srgbClr val="4BACC6"/>
              </a:solidFill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  <a:sym typeface="时尚中黑简体" panose="01010104010101010101" pitchFamily="2" charset="-122"/>
                </a:endParaRPr>
              </a:p>
            </p:txBody>
          </p:sp>
          <p:sp>
            <p:nvSpPr>
              <p:cNvPr id="26" name="TextBox 2"/>
              <p:cNvSpPr txBox="1"/>
              <p:nvPr/>
            </p:nvSpPr>
            <p:spPr>
              <a:xfrm>
                <a:off x="7228" y="5806"/>
                <a:ext cx="2853" cy="6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200" b="1" i="0" u="none" strike="noStrike" kern="1200" cap="none" spc="0" normalizeH="0" baseline="0" noProof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时尚中黑简体" panose="01010104010101010101" pitchFamily="2" charset="-122"/>
                  </a:rPr>
                  <a:t>典例赏析</a:t>
                </a:r>
                <a:endParaRPr kumimoji="0" lang="zh-CN" altLang="en-US" sz="2200" b="1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时尚中黑简体" panose="01010104010101010101" pitchFamily="2" charset="-122"/>
                </a:endParaRPr>
              </a:p>
            </p:txBody>
          </p:sp>
        </p:grpSp>
        <p:sp>
          <p:nvSpPr>
            <p:cNvPr id="26629" name="Freeform 48"/>
            <p:cNvSpPr>
              <a:spLocks noEditPoints="1"/>
            </p:cNvSpPr>
            <p:nvPr/>
          </p:nvSpPr>
          <p:spPr>
            <a:xfrm>
              <a:off x="910" y="1887"/>
              <a:ext cx="395" cy="628"/>
            </a:xfrm>
            <a:custGeom>
              <a:avLst/>
              <a:gdLst/>
              <a:ahLst/>
              <a:cxnLst>
                <a:cxn ang="0">
                  <a:pos x="11679" y="2074"/>
                </a:cxn>
                <a:cxn ang="0">
                  <a:pos x="12723" y="10599"/>
                </a:cxn>
                <a:cxn ang="0">
                  <a:pos x="10465" y="13721"/>
                </a:cxn>
                <a:cxn ang="0">
                  <a:pos x="11260" y="13514"/>
                </a:cxn>
                <a:cxn ang="0">
                  <a:pos x="11679" y="15161"/>
                </a:cxn>
                <a:cxn ang="0">
                  <a:pos x="11473" y="16636"/>
                </a:cxn>
                <a:cxn ang="0">
                  <a:pos x="11679" y="17904"/>
                </a:cxn>
                <a:cxn ang="0">
                  <a:pos x="11260" y="19338"/>
                </a:cxn>
                <a:cxn ang="0">
                  <a:pos x="3060" y="20185"/>
                </a:cxn>
                <a:cxn ang="0">
                  <a:pos x="2470" y="19764"/>
                </a:cxn>
                <a:cxn ang="0">
                  <a:pos x="2470" y="17270"/>
                </a:cxn>
                <a:cxn ang="0">
                  <a:pos x="2470" y="17057"/>
                </a:cxn>
                <a:cxn ang="0">
                  <a:pos x="2470" y="14776"/>
                </a:cxn>
                <a:cxn ang="0">
                  <a:pos x="3060" y="14355"/>
                </a:cxn>
                <a:cxn ang="0">
                  <a:pos x="3266" y="13093"/>
                </a:cxn>
                <a:cxn ang="0">
                  <a:pos x="0" y="7056"/>
                </a:cxn>
                <a:cxn ang="0">
                  <a:pos x="6780" y="0"/>
                </a:cxn>
                <a:cxn ang="0">
                  <a:pos x="5736" y="8531"/>
                </a:cxn>
                <a:cxn ang="0">
                  <a:pos x="6155" y="8111"/>
                </a:cxn>
                <a:cxn ang="0">
                  <a:pos x="6780" y="8531"/>
                </a:cxn>
                <a:cxn ang="0">
                  <a:pos x="7369" y="8111"/>
                </a:cxn>
                <a:cxn ang="0">
                  <a:pos x="7994" y="8531"/>
                </a:cxn>
                <a:cxn ang="0">
                  <a:pos x="8826" y="7897"/>
                </a:cxn>
                <a:cxn ang="0">
                  <a:pos x="7994" y="10812"/>
                </a:cxn>
                <a:cxn ang="0">
                  <a:pos x="9002" y="13721"/>
                </a:cxn>
                <a:cxn ang="0">
                  <a:pos x="9002" y="12074"/>
                </a:cxn>
                <a:cxn ang="0">
                  <a:pos x="11473" y="9758"/>
                </a:cxn>
                <a:cxn ang="0">
                  <a:pos x="10671" y="3122"/>
                </a:cxn>
                <a:cxn ang="0">
                  <a:pos x="3060" y="3122"/>
                </a:cxn>
                <a:cxn ang="0">
                  <a:pos x="2258" y="9971"/>
                </a:cxn>
                <a:cxn ang="0">
                  <a:pos x="4728" y="12287"/>
                </a:cxn>
                <a:cxn ang="0">
                  <a:pos x="4728" y="13934"/>
                </a:cxn>
                <a:cxn ang="0">
                  <a:pos x="5943" y="10812"/>
                </a:cxn>
                <a:cxn ang="0">
                  <a:pos x="5111" y="7897"/>
                </a:cxn>
                <a:cxn ang="0">
                  <a:pos x="8201" y="8952"/>
                </a:cxn>
                <a:cxn ang="0">
                  <a:pos x="7369" y="8739"/>
                </a:cxn>
                <a:cxn ang="0">
                  <a:pos x="6155" y="8739"/>
                </a:cxn>
                <a:cxn ang="0">
                  <a:pos x="5524" y="8739"/>
                </a:cxn>
                <a:cxn ang="0">
                  <a:pos x="6568" y="10599"/>
                </a:cxn>
                <a:cxn ang="0">
                  <a:pos x="6568" y="13934"/>
                </a:cxn>
                <a:cxn ang="0">
                  <a:pos x="7157" y="10599"/>
                </a:cxn>
                <a:cxn ang="0">
                  <a:pos x="7157" y="10392"/>
                </a:cxn>
                <a:cxn ang="0">
                  <a:pos x="8826" y="19972"/>
                </a:cxn>
                <a:cxn ang="0">
                  <a:pos x="6951" y="22045"/>
                </a:cxn>
                <a:cxn ang="0">
                  <a:pos x="8826" y="19972"/>
                </a:cxn>
                <a:cxn ang="0">
                  <a:pos x="3478" y="18289"/>
                </a:cxn>
                <a:cxn ang="0">
                  <a:pos x="3478" y="18710"/>
                </a:cxn>
                <a:cxn ang="0">
                  <a:pos x="10252" y="17904"/>
                </a:cxn>
                <a:cxn ang="0">
                  <a:pos x="10252" y="15161"/>
                </a:cxn>
                <a:cxn ang="0">
                  <a:pos x="3478" y="16008"/>
                </a:cxn>
                <a:cxn ang="0">
                  <a:pos x="10252" y="15374"/>
                </a:cxn>
                <a:cxn ang="0">
                  <a:pos x="10252" y="15161"/>
                </a:cxn>
              </a:cxnLst>
              <a:rect l="0" t="0" r="0" b="0"/>
              <a:pathLst>
                <a:path w="67" h="105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12395" y="279400"/>
            <a:ext cx="891857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latin typeface="+mj-ea"/>
                <a:ea typeface="+mj-ea"/>
                <a:cs typeface="+mj-ea"/>
              </a:rPr>
              <a:t>【例题】如图所示，纸筒</a:t>
            </a:r>
            <a:r>
              <a:rPr lang="en-US" altLang="zh-CN" sz="2800">
                <a:latin typeface="+mj-ea"/>
                <a:ea typeface="+mj-ea"/>
                <a:cs typeface="+mj-ea"/>
              </a:rPr>
              <a:t>A</a:t>
            </a:r>
            <a:r>
              <a:rPr lang="zh-CN" altLang="en-US" sz="2800">
                <a:latin typeface="+mj-ea"/>
                <a:ea typeface="+mj-ea"/>
                <a:cs typeface="+mj-ea"/>
              </a:rPr>
              <a:t>的一端蒙有一层半透明纸，纸筒</a:t>
            </a:r>
            <a:r>
              <a:rPr lang="en-US" altLang="zh-CN" sz="2800">
                <a:latin typeface="+mj-ea"/>
                <a:ea typeface="+mj-ea"/>
                <a:cs typeface="+mj-ea"/>
              </a:rPr>
              <a:t>B</a:t>
            </a:r>
            <a:r>
              <a:rPr lang="zh-CN" altLang="en-US" sz="2800">
                <a:latin typeface="+mj-ea"/>
                <a:ea typeface="+mj-ea"/>
                <a:cs typeface="+mj-ea"/>
              </a:rPr>
              <a:t>的一端嵌了一个凸透镜，两纸筒套在一起组成了一个照相机模型．为了在</a:t>
            </a:r>
            <a:r>
              <a:rPr lang="en-US" altLang="zh-CN" sz="2800">
                <a:latin typeface="+mj-ea"/>
                <a:ea typeface="+mj-ea"/>
                <a:cs typeface="+mj-ea"/>
              </a:rPr>
              <a:t>A</a:t>
            </a:r>
            <a:r>
              <a:rPr lang="zh-CN" altLang="en-US" sz="2800">
                <a:latin typeface="+mj-ea"/>
                <a:ea typeface="+mj-ea"/>
                <a:cs typeface="+mj-ea"/>
              </a:rPr>
              <a:t>端得到清晰的像，调整</a:t>
            </a:r>
            <a:r>
              <a:rPr lang="en-US" altLang="zh-CN" sz="2800">
                <a:latin typeface="+mj-ea"/>
                <a:ea typeface="+mj-ea"/>
                <a:cs typeface="+mj-ea"/>
              </a:rPr>
              <a:t>A</a:t>
            </a:r>
            <a:r>
              <a:rPr lang="zh-CN" altLang="en-US" sz="2800">
                <a:latin typeface="+mj-ea"/>
                <a:ea typeface="+mj-ea"/>
                <a:cs typeface="+mj-ea"/>
              </a:rPr>
              <a:t>、</a:t>
            </a:r>
            <a:r>
              <a:rPr lang="en-US" altLang="zh-CN" sz="2800">
                <a:latin typeface="+mj-ea"/>
                <a:ea typeface="+mj-ea"/>
                <a:cs typeface="+mj-ea"/>
              </a:rPr>
              <a:t>B</a:t>
            </a:r>
            <a:r>
              <a:rPr lang="zh-CN" altLang="en-US" sz="2800">
                <a:latin typeface="+mj-ea"/>
                <a:ea typeface="+mj-ea"/>
                <a:cs typeface="+mj-ea"/>
              </a:rPr>
              <a:t>间的距离，这时</a:t>
            </a:r>
            <a:r>
              <a:rPr lang="zh-CN" altLang="en-US" sz="2800" u="sng">
                <a:solidFill>
                  <a:schemeClr val="tx1"/>
                </a:solidFill>
                <a:latin typeface="+mj-ea"/>
                <a:ea typeface="+mj-ea"/>
                <a:cs typeface="+mj-ea"/>
              </a:rPr>
              <a:t>　</a:t>
            </a:r>
            <a:r>
              <a:rPr lang="en-US" altLang="zh-CN" sz="2800" u="sng">
                <a:solidFill>
                  <a:schemeClr val="tx1"/>
                </a:solidFill>
                <a:latin typeface="+mj-ea"/>
                <a:ea typeface="+mj-ea"/>
                <a:cs typeface="+mj-ea"/>
              </a:rPr>
              <a:t>B</a:t>
            </a:r>
            <a:r>
              <a:rPr lang="zh-CN" altLang="en-US" sz="2800" u="sng">
                <a:solidFill>
                  <a:schemeClr val="tx1"/>
                </a:solidFill>
                <a:latin typeface="+mj-ea"/>
                <a:ea typeface="+mj-ea"/>
                <a:cs typeface="+mj-ea"/>
              </a:rPr>
              <a:t>　</a:t>
            </a:r>
            <a:r>
              <a:rPr lang="zh-CN" altLang="en-US" sz="2800">
                <a:latin typeface="+mj-ea"/>
                <a:ea typeface="+mj-ea"/>
                <a:cs typeface="+mj-ea"/>
              </a:rPr>
              <a:t>（选填“</a:t>
            </a:r>
            <a:r>
              <a:rPr lang="en-US" altLang="zh-CN" sz="2800">
                <a:latin typeface="+mj-ea"/>
                <a:ea typeface="+mj-ea"/>
                <a:cs typeface="+mj-ea"/>
              </a:rPr>
              <a:t>A”</a:t>
            </a:r>
            <a:r>
              <a:rPr lang="zh-CN" altLang="en-US" sz="2800">
                <a:latin typeface="+mj-ea"/>
                <a:ea typeface="+mj-ea"/>
                <a:cs typeface="+mj-ea"/>
              </a:rPr>
              <a:t>或“</a:t>
            </a:r>
            <a:r>
              <a:rPr lang="en-US" altLang="zh-CN" sz="2800">
                <a:latin typeface="+mj-ea"/>
                <a:ea typeface="+mj-ea"/>
                <a:cs typeface="+mj-ea"/>
              </a:rPr>
              <a:t>B”</a:t>
            </a:r>
            <a:r>
              <a:rPr lang="zh-CN" altLang="en-US" sz="2800">
                <a:latin typeface="+mj-ea"/>
                <a:ea typeface="+mj-ea"/>
                <a:cs typeface="+mj-ea"/>
              </a:rPr>
              <a:t>）端朝着明亮的室外看才能看清像；当看近处的景物时很清楚，再看远处的景物时就应该使</a:t>
            </a:r>
            <a:r>
              <a:rPr lang="en-US" altLang="zh-CN" sz="2800">
                <a:latin typeface="+mj-ea"/>
                <a:ea typeface="+mj-ea"/>
                <a:cs typeface="+mj-ea"/>
              </a:rPr>
              <a:t>A</a:t>
            </a:r>
            <a:r>
              <a:rPr lang="zh-CN" altLang="en-US" sz="2800">
                <a:latin typeface="+mj-ea"/>
                <a:ea typeface="+mj-ea"/>
                <a:cs typeface="+mj-ea"/>
              </a:rPr>
              <a:t>、</a:t>
            </a:r>
            <a:r>
              <a:rPr lang="en-US" altLang="zh-CN" sz="2800">
                <a:latin typeface="+mj-ea"/>
                <a:ea typeface="+mj-ea"/>
                <a:cs typeface="+mj-ea"/>
              </a:rPr>
              <a:t>B</a:t>
            </a:r>
            <a:r>
              <a:rPr lang="zh-CN" altLang="en-US" sz="2800">
                <a:latin typeface="+mj-ea"/>
                <a:ea typeface="+mj-ea"/>
                <a:cs typeface="+mj-ea"/>
              </a:rPr>
              <a:t>间的距离变</a:t>
            </a:r>
            <a:r>
              <a:rPr lang="zh-CN" altLang="en-US" sz="2800" u="sng">
                <a:solidFill>
                  <a:schemeClr val="tx1"/>
                </a:solidFill>
                <a:latin typeface="+mj-ea"/>
                <a:ea typeface="+mj-ea"/>
                <a:cs typeface="+mj-ea"/>
              </a:rPr>
              <a:t>　小　</a:t>
            </a:r>
            <a:r>
              <a:rPr lang="zh-CN" altLang="en-US" sz="2800">
                <a:latin typeface="+mj-ea"/>
                <a:ea typeface="+mj-ea"/>
                <a:cs typeface="+mj-ea"/>
              </a:rPr>
              <a:t>．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6765" y="2708910"/>
            <a:ext cx="3164205" cy="232791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921510" y="1592580"/>
            <a:ext cx="504190" cy="360045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47360" y="2465705"/>
            <a:ext cx="504190" cy="360045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黑体"/>
        <a:cs typeface="Arial"/>
      </a:majorFont>
      <a:minorFont>
        <a:latin typeface="Arial"/>
        <a:ea typeface="楷体_GB231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演示文稿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11</Template>
  <TotalTime>0</TotalTime>
  <Words>898</Words>
  <Application>Microsoft Office PowerPoint</Application>
  <PresentationFormat>全屏显示(16:9)</PresentationFormat>
  <Paragraphs>87</Paragraphs>
  <Slides>22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演示文稿1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User</cp:lastModifiedBy>
  <cp:revision>1</cp:revision>
  <cp:lastPrinted>2017-07-31T15:56:00Z</cp:lastPrinted>
  <dcterms:created xsi:type="dcterms:W3CDTF">2013-09-14T14:37:00Z</dcterms:created>
  <dcterms:modified xsi:type="dcterms:W3CDTF">2020-11-26T12:36:52Z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