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3"/>
  </p:handoutMasterIdLst>
  <p:sldIdLst>
    <p:sldId id="317" r:id="rId3"/>
    <p:sldId id="258" r:id="rId4"/>
    <p:sldId id="293" r:id="rId6"/>
    <p:sldId id="323" r:id="rId7"/>
    <p:sldId id="315" r:id="rId8"/>
    <p:sldId id="263" r:id="rId9"/>
    <p:sldId id="295" r:id="rId10"/>
    <p:sldId id="296" r:id="rId11"/>
    <p:sldId id="308" r:id="rId12"/>
    <p:sldId id="338" r:id="rId13"/>
    <p:sldId id="337" r:id="rId14"/>
    <p:sldId id="318" r:id="rId15"/>
    <p:sldId id="320" r:id="rId16"/>
    <p:sldId id="324" r:id="rId17"/>
    <p:sldId id="340" r:id="rId18"/>
    <p:sldId id="321" r:id="rId19"/>
    <p:sldId id="325" r:id="rId20"/>
    <p:sldId id="310" r:id="rId21"/>
    <p:sldId id="292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17"/>
    <a:srgbClr val="FF9900"/>
    <a:srgbClr val="177743"/>
    <a:srgbClr val="FF9B01"/>
    <a:srgbClr val="DE0023"/>
    <a:srgbClr val="1A804A"/>
    <a:srgbClr val="A7EA65"/>
    <a:srgbClr val="6DC01A"/>
    <a:srgbClr val="529013"/>
    <a:srgbClr val="147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9" autoAdjust="0"/>
    <p:restoredTop sz="94614" autoAdjust="0"/>
  </p:normalViewPr>
  <p:slideViewPr>
    <p:cSldViewPr snapToGrid="0" showGuides="1">
      <p:cViewPr>
        <p:scale>
          <a:sx n="80" d="100"/>
          <a:sy n="80" d="100"/>
        </p:scale>
        <p:origin x="-408" y="-90"/>
      </p:cViewPr>
      <p:guideLst>
        <p:guide pos="354"/>
        <p:guide orient="horz" pos="2090"/>
        <p:guide orient="horz" pos="324"/>
        <p:guide pos="623"/>
        <p:guide pos="50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openxmlformats.org/officeDocument/2006/relationships/slide" Target="slide6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openxmlformats.org/officeDocument/2006/relationships/slide" Target="slide6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8.xml"/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5" Type="http://schemas.openxmlformats.org/officeDocument/2006/relationships/image" Target="../media/image5.png"/><Relationship Id="rId4" Type="http://schemas.openxmlformats.org/officeDocument/2006/relationships/slide" Target="slide6.xml"/><Relationship Id="rId3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微软雅黑" panose="020B0503020204020204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911916" y="1642230"/>
            <a:ext cx="7098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kern="8000" spc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物 理</a:t>
            </a:r>
            <a:endParaRPr lang="zh-CN" altLang="en-US" sz="11500" b="1" kern="8000" spc="1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922423" y="5311888"/>
            <a:ext cx="505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九年级（全一册）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家用电器的总功率对家庭电路的影响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62610" y="1116965"/>
            <a:ext cx="856471" cy="482770"/>
            <a:chOff x="1108" y="1827"/>
            <a:chExt cx="1871" cy="794"/>
          </a:xfrm>
        </p:grpSpPr>
        <p:sp>
          <p:nvSpPr>
            <p:cNvPr id="12" name="圆角矩形 11"/>
            <p:cNvSpPr/>
            <p:nvPr/>
          </p:nvSpPr>
          <p:spPr>
            <a:xfrm>
              <a:off x="1108" y="1827"/>
              <a:ext cx="1685" cy="794"/>
            </a:xfrm>
            <a:prstGeom prst="roundRect">
              <a:avLst/>
            </a:prstGeom>
            <a:solidFill>
              <a:srgbClr val="E97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57" y="1846"/>
              <a:ext cx="1822" cy="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例</a:t>
              </a:r>
              <a:r>
                <a:rPr lang="en-US" altLang="zh-CN" sz="24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</a:t>
              </a:r>
              <a:endParaRPr lang="en-US" altLang="zh-CN" sz="2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338580" y="1066800"/>
            <a:ext cx="10761980" cy="17710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炎炎夏日即将来临，明明家新购置了一台1kW的空调。已知他家原有用电器的总功率是5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600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W，电能表上标有“220V　10A”的字样。请你通过计算说明：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(1)使用这台空调时，通过它的电流是多少？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48005" y="3096260"/>
            <a:ext cx="548005" cy="482600"/>
            <a:chOff x="1108" y="1827"/>
            <a:chExt cx="1871" cy="794"/>
          </a:xfrm>
        </p:grpSpPr>
        <p:sp>
          <p:nvSpPr>
            <p:cNvPr id="10" name="圆角矩形 9"/>
            <p:cNvSpPr/>
            <p:nvPr/>
          </p:nvSpPr>
          <p:spPr>
            <a:xfrm>
              <a:off x="1108" y="1827"/>
              <a:ext cx="1685" cy="794"/>
            </a:xfrm>
            <a:prstGeom prst="roundRect">
              <a:avLst/>
            </a:prstGeom>
            <a:solidFill>
              <a:srgbClr val="E97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57" y="1846"/>
              <a:ext cx="1822" cy="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解</a:t>
              </a:r>
              <a:endParaRPr lang="zh-CN" altLang="en-US" sz="2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326515" y="3041015"/>
            <a:ext cx="4707890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据电功率和电流、电压的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   关系式P＝U</a:t>
            </a:r>
            <a:r>
              <a:rPr lang="zh-CN" altLang="en-US" sz="2800" b="1" i="1"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，可以得到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74240" y="4216400"/>
          <a:ext cx="1360805" cy="1280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419100" imgH="393700" progId="Equation.KSEE3">
                  <p:embed/>
                </p:oleObj>
              </mc:Choice>
              <mc:Fallback>
                <p:oleObj name="" r:id="rId1" imgW="4191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74240" y="4216400"/>
                        <a:ext cx="1360805" cy="1280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042660" y="3054985"/>
            <a:ext cx="4449445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家庭电路的电压是220V，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所以通过这台空调的电流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47105" y="4235450"/>
          <a:ext cx="3942080" cy="1234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3" imgW="1257300" imgH="393700" progId="Equation.KSEE3">
                  <p:embed/>
                </p:oleObj>
              </mc:Choice>
              <mc:Fallback>
                <p:oleObj name="" r:id="rId3" imgW="12573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47105" y="4235450"/>
                        <a:ext cx="3942080" cy="1234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/>
          <p:cNvCxnSpPr/>
          <p:nvPr/>
        </p:nvCxnSpPr>
        <p:spPr>
          <a:xfrm>
            <a:off x="5864860" y="3067685"/>
            <a:ext cx="0" cy="2938780"/>
          </a:xfrm>
          <a:prstGeom prst="line">
            <a:avLst/>
          </a:prstGeom>
          <a:ln w="25400" cmpd="sng">
            <a:solidFill>
              <a:srgbClr val="E9711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0042525" y="4534535"/>
            <a:ext cx="1311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4.5A</a:t>
            </a:r>
            <a:endParaRPr lang="en-US" altLang="zh-CN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1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家用电器的总功率对家庭电路的影响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51815" y="1228090"/>
            <a:ext cx="856471" cy="482770"/>
            <a:chOff x="1108" y="1827"/>
            <a:chExt cx="1871" cy="794"/>
          </a:xfrm>
        </p:grpSpPr>
        <p:sp>
          <p:nvSpPr>
            <p:cNvPr id="12" name="圆角矩形 11"/>
            <p:cNvSpPr/>
            <p:nvPr/>
          </p:nvSpPr>
          <p:spPr>
            <a:xfrm>
              <a:off x="1108" y="1827"/>
              <a:ext cx="1685" cy="794"/>
            </a:xfrm>
            <a:prstGeom prst="roundRect">
              <a:avLst/>
            </a:prstGeom>
            <a:solidFill>
              <a:srgbClr val="E97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57" y="1846"/>
              <a:ext cx="1822" cy="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例</a:t>
              </a:r>
              <a:r>
                <a:rPr lang="en-US" altLang="zh-CN" sz="24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</a:t>
              </a:r>
              <a:endParaRPr lang="en-US" altLang="zh-CN" sz="2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1820" y="1241425"/>
            <a:ext cx="856471" cy="482770"/>
            <a:chOff x="1108" y="1827"/>
            <a:chExt cx="1871" cy="794"/>
          </a:xfrm>
        </p:grpSpPr>
        <p:sp>
          <p:nvSpPr>
            <p:cNvPr id="17" name="圆角矩形 16"/>
            <p:cNvSpPr/>
            <p:nvPr/>
          </p:nvSpPr>
          <p:spPr>
            <a:xfrm>
              <a:off x="1108" y="1827"/>
              <a:ext cx="1685" cy="794"/>
            </a:xfrm>
            <a:prstGeom prst="roundRect">
              <a:avLst/>
            </a:prstGeom>
            <a:solidFill>
              <a:srgbClr val="E97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57" y="1846"/>
              <a:ext cx="1822" cy="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例</a:t>
              </a:r>
              <a:r>
                <a:rPr lang="en-US" altLang="zh-CN" sz="24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</a:t>
              </a:r>
              <a:endParaRPr lang="en-US" altLang="zh-CN" sz="2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407795" y="1252855"/>
            <a:ext cx="9869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)从安全用电的角度考虑，明明家的电路是否允许安装这样一台空调？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47370" y="2087245"/>
            <a:ext cx="548005" cy="482600"/>
            <a:chOff x="1108" y="1827"/>
            <a:chExt cx="1871" cy="794"/>
          </a:xfrm>
        </p:grpSpPr>
        <p:sp>
          <p:nvSpPr>
            <p:cNvPr id="26" name="圆角矩形 25"/>
            <p:cNvSpPr/>
            <p:nvPr/>
          </p:nvSpPr>
          <p:spPr>
            <a:xfrm>
              <a:off x="1108" y="1827"/>
              <a:ext cx="1685" cy="794"/>
            </a:xfrm>
            <a:prstGeom prst="roundRect">
              <a:avLst/>
            </a:prstGeom>
            <a:solidFill>
              <a:srgbClr val="E97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57" y="1846"/>
              <a:ext cx="1822" cy="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解</a:t>
              </a:r>
              <a:endParaRPr lang="zh-CN" altLang="en-US" sz="2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393190" y="2058670"/>
            <a:ext cx="8985250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增加这台空调后，明明家的用电器总功率变为6600W，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   总电流为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0" name="对象 2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41805" y="3154045"/>
          <a:ext cx="5414010" cy="106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2005965" imgH="393700" progId="Equation.KSEE3">
                  <p:embed/>
                </p:oleObj>
              </mc:Choice>
              <mc:Fallback>
                <p:oleObj name="" r:id="rId1" imgW="2005965" imgH="3937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41805" y="3154045"/>
                        <a:ext cx="5414010" cy="1062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551815" y="4538345"/>
            <a:ext cx="548005" cy="482600"/>
            <a:chOff x="1108" y="1827"/>
            <a:chExt cx="1871" cy="794"/>
          </a:xfrm>
        </p:grpSpPr>
        <p:sp>
          <p:nvSpPr>
            <p:cNvPr id="33" name="圆角矩形 32"/>
            <p:cNvSpPr/>
            <p:nvPr/>
          </p:nvSpPr>
          <p:spPr>
            <a:xfrm>
              <a:off x="1108" y="1827"/>
              <a:ext cx="1685" cy="794"/>
            </a:xfrm>
            <a:prstGeom prst="roundRect">
              <a:avLst/>
            </a:prstGeom>
            <a:solidFill>
              <a:srgbClr val="E97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157" y="1846"/>
              <a:ext cx="1822" cy="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答</a:t>
              </a:r>
              <a:endParaRPr lang="zh-CN" altLang="en-US" sz="2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439545" y="4537075"/>
            <a:ext cx="9851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所以，从电能表使用的角度考虑，可以安装这一样一台空调。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6" name="图片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087755"/>
            <a:ext cx="12192000" cy="30689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11004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4905" y="1087755"/>
            <a:ext cx="3032760" cy="304673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9944100" y="2747645"/>
            <a:ext cx="1487805" cy="355600"/>
          </a:xfrm>
          <a:prstGeom prst="roundRect">
            <a:avLst/>
          </a:prstGeom>
          <a:solidFill>
            <a:srgbClr val="E97117"/>
          </a:solidFill>
          <a:ln w="22225">
            <a:solidFill>
              <a:srgbClr val="E97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4231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（短路对家庭电路的影响）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43465" y="2734945"/>
            <a:ext cx="1376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绝缘皮破损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4340" y="2098675"/>
            <a:ext cx="715962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改装电路时，使火线和零线直接连通；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40" indent="-15240">
              <a:lnSpc>
                <a:spcPct val="14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电线和用电器使用年限过长，绝缘片破损或老化， 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40" indent="-15240"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会使火线和零线直接连通或电器进水造成短路。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1010" y="1523365"/>
            <a:ext cx="4191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家庭电路中的短路现象：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2610" y="4319270"/>
            <a:ext cx="1086929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家庭电路中的总功率过大和短路都会造成电路中的电流过大，</a:t>
            </a:r>
            <a:endParaRPr lang="zh-CN" altLang="en-US" sz="28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产生大量的热，导线的温度会急剧增高，很容易造成火灾。</a:t>
            </a:r>
            <a:endParaRPr lang="zh-CN" altLang="en-US" sz="28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（保险丝的作用）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80465" y="1493520"/>
            <a:ext cx="9960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图中是几种常见的保险丝，保险丝是如何</a:t>
            </a:r>
            <a:r>
              <a:rPr lang="en-US" altLang="zh-CN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保险</a:t>
            </a:r>
            <a:r>
              <a:rPr lang="en-US" altLang="zh-CN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的呢</a:t>
            </a:r>
            <a:r>
              <a:rPr lang="en-US" altLang="zh-CN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en-US" altLang="zh-CN" sz="32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 descr="1234345454"/>
          <p:cNvPicPr>
            <a:picLocks noChangeAspect="1"/>
          </p:cNvPicPr>
          <p:nvPr/>
        </p:nvPicPr>
        <p:blipFill>
          <a:blip r:embed="rId1"/>
          <a:srcRect r="9514"/>
          <a:stretch>
            <a:fillRect/>
          </a:stretch>
        </p:blipFill>
        <p:spPr>
          <a:xfrm>
            <a:off x="840105" y="2380615"/>
            <a:ext cx="10772775" cy="3049905"/>
          </a:xfrm>
          <a:prstGeom prst="rect">
            <a:avLst/>
          </a:prstGeom>
          <a:ln w="3492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保险丝的作用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11104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5740" y="1715135"/>
            <a:ext cx="4724400" cy="29521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9105" y="1993900"/>
            <a:ext cx="7355205" cy="3707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保险丝的材料是</a:t>
            </a:r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铅锑合金</a:t>
            </a:r>
            <a:r>
              <a:rPr lang="zh-CN" altLang="en-US" sz="28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保险丝</a:t>
            </a:r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电阻比较大</a:t>
            </a:r>
            <a:r>
              <a:rPr lang="zh-CN" altLang="en-US" sz="28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熔点比较低</a:t>
            </a:r>
            <a:r>
              <a:rPr lang="zh-CN" altLang="en-US" sz="28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当通过它的电流过大时，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它由于温度升高而熔断，切断电路。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当通过的电流大于额定电流，达到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或超过它的熔断电流时，保险丝熔断。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5930" y="1269365"/>
            <a:ext cx="205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实验结论：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2610" y="1895475"/>
            <a:ext cx="2373630" cy="0"/>
          </a:xfrm>
          <a:prstGeom prst="line">
            <a:avLst/>
          </a:prstGeom>
          <a:ln w="25400">
            <a:solidFill>
              <a:srgbClr val="E97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保险丝的作用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1ebf0c12053c9a0e7d8f2c8728d09479"/>
          <p:cNvPicPr>
            <a:picLocks noChangeAspect="1"/>
          </p:cNvPicPr>
          <p:nvPr/>
        </p:nvPicPr>
        <p:blipFill>
          <a:blip r:embed="rId1"/>
          <a:srcRect l="15278" t="20694" r="13939" b="19211"/>
          <a:stretch>
            <a:fillRect/>
          </a:stretch>
        </p:blipFill>
        <p:spPr>
          <a:xfrm>
            <a:off x="1269365" y="2573020"/>
            <a:ext cx="3378835" cy="2870835"/>
          </a:xfrm>
          <a:prstGeom prst="rect">
            <a:avLst/>
          </a:prstGeom>
        </p:spPr>
      </p:pic>
      <p:pic>
        <p:nvPicPr>
          <p:cNvPr id="9" name="图片 8" descr="70eb0c71a6c6ca017ae5bdea35d9c031"/>
          <p:cNvPicPr>
            <a:picLocks noChangeAspect="1"/>
          </p:cNvPicPr>
          <p:nvPr/>
        </p:nvPicPr>
        <p:blipFill>
          <a:blip r:embed="rId2"/>
          <a:srcRect l="14066" t="17978" r="12715" b="23620"/>
          <a:stretch>
            <a:fillRect/>
          </a:stretch>
        </p:blipFill>
        <p:spPr>
          <a:xfrm>
            <a:off x="5186680" y="2573020"/>
            <a:ext cx="5763895" cy="2870835"/>
          </a:xfrm>
          <a:prstGeom prst="rect">
            <a:avLst/>
          </a:prstGeom>
        </p:spPr>
      </p:pic>
      <p:pic>
        <p:nvPicPr>
          <p:cNvPr id="17" name="图片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843" y="5226011"/>
            <a:ext cx="1269841" cy="38095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647565" y="1152525"/>
            <a:ext cx="32537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空 气 开 关</a:t>
            </a:r>
            <a:endParaRPr lang="zh-CN" altLang="en-US" sz="44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051935" y="1125855"/>
            <a:ext cx="4013835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060825" y="1960245"/>
            <a:ext cx="4013835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40410" y="1189355"/>
            <a:ext cx="3580130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家用电器的总功率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   对家庭电路的影响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1850" y="3616960"/>
            <a:ext cx="8921115" cy="27374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endParaRPr lang="zh-CN" altLang="en-US" sz="2400" b="1" i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材料：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___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特点：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__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________________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作用：通过保险丝的电流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额定电流，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________________________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，保险丝熔断，切断电路。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0410" y="2648585"/>
            <a:ext cx="4095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短路对家庭电路的影响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18910" y="1638935"/>
            <a:ext cx="4483735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家庭电路中电流过大</a:t>
            </a:r>
            <a:endParaRPr lang="zh-CN" altLang="en-US" sz="32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容易造成火灾</a:t>
            </a:r>
            <a:endParaRPr lang="zh-CN" altLang="en-US" sz="32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箭头连接符 7"/>
          <p:cNvCxnSpPr>
            <a:stCxn id="2" idx="3"/>
          </p:cNvCxnSpPr>
          <p:nvPr/>
        </p:nvCxnSpPr>
        <p:spPr>
          <a:xfrm>
            <a:off x="4320540" y="1708785"/>
            <a:ext cx="1971040" cy="481330"/>
          </a:xfrm>
          <a:prstGeom prst="straightConnector1">
            <a:avLst/>
          </a:prstGeom>
          <a:ln w="28575">
            <a:solidFill>
              <a:srgbClr val="E971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4985385" y="2299335"/>
            <a:ext cx="1265555" cy="586740"/>
          </a:xfrm>
          <a:prstGeom prst="straightConnector1">
            <a:avLst/>
          </a:prstGeom>
          <a:ln w="28575">
            <a:solidFill>
              <a:srgbClr val="E971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6671310" y="1558290"/>
            <a:ext cx="4069080" cy="1612265"/>
          </a:xfrm>
          <a:prstGeom prst="roundRect">
            <a:avLst/>
          </a:prstGeom>
          <a:noFill/>
          <a:ln w="25400"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0410" y="3483610"/>
            <a:ext cx="2047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保险丝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81530" y="4125595"/>
            <a:ext cx="1439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铅锑合金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94865" y="4540250"/>
            <a:ext cx="2609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电阻大，熔点低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07230" y="4992370"/>
            <a:ext cx="1066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大于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42160" y="5434965"/>
            <a:ext cx="3515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达到或超过熔断电流时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13" grpId="0"/>
      <p:bldP spid="14" grpId="0"/>
      <p:bldP spid="15" grpId="0"/>
      <p:bldP spid="16" grpId="0"/>
      <p:bldP spid="1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8605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课题练习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8320" y="1341120"/>
            <a:ext cx="10041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根据表中所提供的数据，可以确定适宜制作保险丝的是(　)。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608330" y="1983105"/>
          <a:ext cx="11009630" cy="214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6400"/>
                <a:gridCol w="1136015"/>
                <a:gridCol w="1043940"/>
                <a:gridCol w="935990"/>
                <a:gridCol w="1137285"/>
              </a:tblGrid>
              <a:tr h="7061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金属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铅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铜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铁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钨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1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长1m，横切面积1mm</a:t>
                      </a:r>
                      <a:r>
                        <a:rPr lang="en-US" sz="2400" b="0" baseline="30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的导线在20℃时的电阻Ω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0.206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0.017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0.096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0.053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1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在标准大气压的熔点/℃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328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1083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1535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3410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774700" y="4404995"/>
            <a:ext cx="111772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．铅　　　　　　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．铜　　　　　　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．铁　　　　　　</a:t>
            </a:r>
            <a:r>
              <a:rPr lang="en-US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．钨</a:t>
            </a:r>
            <a:endParaRPr lang="zh-CN" alt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04960" y="1323975"/>
            <a:ext cx="560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979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课题练习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17855" y="999490"/>
            <a:ext cx="11280140" cy="189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如图所示的电路中，保险丝AB和铜丝CD的长短和粗细均相同，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接通电源后，调节滑动变阻器，发现保险丝先熔断。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原因是保险丝的熔点较______，相同时间内产生的电热较_____。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2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740" y="3170555"/>
            <a:ext cx="3923665" cy="2436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429760" y="2328545"/>
            <a:ext cx="560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低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18980" y="2350135"/>
            <a:ext cx="560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多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89337" y="314"/>
            <a:ext cx="10213326" cy="6825439"/>
            <a:chOff x="979812" y="32699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79812" y="32699"/>
              <a:ext cx="10213326" cy="6825439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2943675" y="2381176"/>
              <a:ext cx="6285186" cy="14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第十九章 生活用电</a:t>
              </a:r>
              <a:endPara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277235" y="3318510"/>
            <a:ext cx="59518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家庭电路中</a:t>
            </a:r>
            <a:endParaRPr lang="zh-CN" altLang="en-US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电流过大的原因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21150" y="3435985"/>
            <a:ext cx="1536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节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944506" y="2071797"/>
            <a:ext cx="652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1628140" y="2378710"/>
            <a:ext cx="10563860" cy="310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1.通过演示实验和电路分析，使学生理解家庭电路中总电流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随家用电器功率的增大而增大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2.通过演示实验，使学生理解家庭电路中短路是造成电路中电流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过大的原因之一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3.通过演示保险丝被烧断的实验，加深学生对保险丝作用的理解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1064" y="1189850"/>
            <a:ext cx="243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207886" y="1573622"/>
            <a:ext cx="112493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学习重点 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分析家庭电路电流过大的原因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8258" y="3473790"/>
            <a:ext cx="1013206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b="1" dirty="0" smtClean="0">
                <a:latin typeface="微软雅黑" panose="020B0503020204020204" charset="-122"/>
                <a:ea typeface="微软雅黑" panose="020B0503020204020204" charset="-122"/>
              </a:rPr>
              <a:t>学习</a:t>
            </a:r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难点 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理论推导验证实验结论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9020" y="1071880"/>
            <a:ext cx="11134725" cy="2355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3600" b="1" dirty="0" smtClean="0">
                <a:latin typeface="微软雅黑" panose="020B0503020204020204" charset="-122"/>
                <a:ea typeface="微软雅黑" panose="020B0503020204020204" charset="-122"/>
              </a:rPr>
              <a:t>学习方法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组织学生讨论在家庭电路中那些情况容易造成短路或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 用电器的总功率过大，并举出实例，然后讨论如何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635885" lvl="1" indent="-418465" defTabSz="914400">
              <a:lnSpc>
                <a:spcPct val="16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可以避免短路或总功率过大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9020" y="3587750"/>
            <a:ext cx="11113770" cy="207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zh-CN" sz="3600" b="1" dirty="0" smtClean="0">
                <a:latin typeface="微软雅黑" panose="020B0503020204020204" charset="-122"/>
                <a:ea typeface="微软雅黑" panose="020B0503020204020204" charset="-122"/>
              </a:rPr>
              <a:t>学具准备  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家庭电路示教板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块、交流电流表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只、60W和100W</a:t>
            </a:r>
            <a:endParaRPr lang="zh-CN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台灯各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盏、500W电热器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台、不同规格的保险丝几根、</a:t>
            </a:r>
            <a:endParaRPr lang="zh-CN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滑动变阻器、铜丝、学生电源。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639410" y="2056921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148357" y="2165447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spc="300" dirty="0" smtClean="0">
                <a:solidFill>
                  <a:schemeClr val="bg2">
                    <a:lumMod val="10000"/>
                  </a:schemeClr>
                </a:solidFill>
                <a:hlinkClick r:id="rId1" action="ppaction://hlinksldjump"/>
              </a:rPr>
              <a:t>导入新课</a:t>
            </a:r>
            <a:endParaRPr lang="zh-CN" altLang="en-US" sz="4000" spc="3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661445" y="3624464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802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 smtClean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charset="-122"/>
                  </a:rPr>
                  <a:t>03</a:t>
                </a:r>
                <a:endPara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170392" y="3700740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dirty="0" smtClean="0">
                <a:solidFill>
                  <a:schemeClr val="bg2">
                    <a:lumMod val="10000"/>
                  </a:schemeClr>
                </a:solidFill>
                <a:hlinkClick r:id="rId2" action="ppaction://hlinksldjump"/>
              </a:rPr>
              <a:t>课堂小结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618536" y="2056921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02</a:t>
              </a:r>
              <a:endPara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618536" y="3624464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8080674" y="3700740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dirty="0" smtClean="0">
                <a:solidFill>
                  <a:schemeClr val="bg2">
                    <a:lumMod val="10000"/>
                  </a:schemeClr>
                </a:solidFill>
                <a:hlinkClick r:id="rId3" action="ppaction://hlinksldjump"/>
              </a:rPr>
              <a:t>课题练习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892542" y="1535247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90372" y="1630569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1977" y="2166143"/>
            <a:ext cx="309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hlinkClick r:id="rId4" action="ppaction://hlinksldjump"/>
              </a:rPr>
              <a:t>讲授新课</a:t>
            </a:r>
            <a:endParaRPr lang="zh-CN" altLang="en-US" sz="40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048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3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导入新课</a:t>
            </a:r>
            <a:endParaRPr lang="zh-CN" altLang="en-US" sz="2800" b="1" spc="3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892" y="3849135"/>
            <a:ext cx="6669681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dirty="0" smtClean="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51807" y="3203080"/>
            <a:ext cx="95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子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0001.搜狐视频-【安徽】一居民楼突发大火 现场浓烟滚滚消防驰援[超清版]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98930" y="912495"/>
            <a:ext cx="8652510" cy="48539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52395" y="4386580"/>
            <a:ext cx="680339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电器故障或电线短路可能是火灾原因，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如何避免类似悲剧的发生？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540" y="5226011"/>
            <a:ext cx="1269841" cy="38095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0641965" y="4641850"/>
            <a:ext cx="1148080" cy="459740"/>
            <a:chOff x="5223" y="592"/>
            <a:chExt cx="1808" cy="724"/>
          </a:xfrm>
        </p:grpSpPr>
        <p:sp>
          <p:nvSpPr>
            <p:cNvPr id="6" name="圆角矩形 5"/>
            <p:cNvSpPr/>
            <p:nvPr/>
          </p:nvSpPr>
          <p:spPr>
            <a:xfrm>
              <a:off x="5298" y="613"/>
              <a:ext cx="1650" cy="685"/>
            </a:xfrm>
            <a:prstGeom prst="roundRect">
              <a:avLst/>
            </a:prstGeom>
            <a:solidFill>
              <a:srgbClr val="177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23" y="592"/>
              <a:ext cx="180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下</a:t>
              </a: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hlinkClick r:id="rId6" action="ppaction://hlinksldjump"/>
                </a:rPr>
                <a:t>一</a:t>
              </a: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页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485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（家用电器的总功率对家庭电路的影响）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28135" y="1989455"/>
            <a:ext cx="1322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P＝U</a:t>
            </a:r>
            <a:r>
              <a:rPr lang="zh-CN" altLang="en-US" sz="2800" b="1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endParaRPr lang="zh-CN" altLang="en-US" sz="2800" b="1" i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7930" y="1989455"/>
            <a:ext cx="3133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根据电功率公式：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0315" y="2708910"/>
            <a:ext cx="6043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家庭电路的电压是220V是一定的。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2220" y="3639185"/>
            <a:ext cx="8463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3.所以          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电功率P越大，电路中的电流</a:t>
            </a:r>
            <a:r>
              <a:rPr lang="zh-CN" altLang="en-US" sz="2800" b="1" i="1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I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越大。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454910" y="3400425"/>
          <a:ext cx="1054100" cy="99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419100" imgH="393700" progId="Equation.KSEE3">
                  <p:embed/>
                </p:oleObj>
              </mc:Choice>
              <mc:Fallback>
                <p:oleObj name="" r:id="rId1" imgW="4191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54910" y="3400425"/>
                        <a:ext cx="1054100" cy="991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家用电器的总功率对家庭电路的影响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6095" y="2418715"/>
            <a:ext cx="5051425" cy="2675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家庭用电器都是并联。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家里用电线路上的总电流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会随着用电器的增加而变大。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如果很多用电器同时使用，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电路中的总电流也可能超过安全值。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34635" y="2877185"/>
            <a:ext cx="6405880" cy="107632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用电器的总功率过大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是家庭电路中电流过大的原因之一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等腰三角形 1"/>
          <p:cNvSpPr/>
          <p:nvPr/>
        </p:nvSpPr>
        <p:spPr>
          <a:xfrm flipV="1">
            <a:off x="8301355" y="1974533"/>
            <a:ext cx="304800" cy="304800"/>
          </a:xfrm>
          <a:prstGeom prst="triangle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2080260" y="2279650"/>
            <a:ext cx="3038475" cy="635"/>
          </a:xfrm>
          <a:prstGeom prst="line">
            <a:avLst/>
          </a:prstGeom>
          <a:ln w="317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564515" y="2242185"/>
            <a:ext cx="1809115" cy="76200"/>
          </a:xfrm>
          <a:prstGeom prst="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84165" y="2642870"/>
            <a:ext cx="6405880" cy="1572260"/>
          </a:xfrm>
          <a:prstGeom prst="rect">
            <a:avLst/>
          </a:prstGeom>
          <a:noFill/>
          <a:ln w="25400"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97117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08610" y="2737485"/>
            <a:ext cx="107315" cy="914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08610" y="3244850"/>
            <a:ext cx="107315" cy="914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08610" y="4264025"/>
            <a:ext cx="107315" cy="914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/>
      <p:bldP spid="4" grpId="0" animBg="1"/>
      <p:bldP spid="11" grpId="0" animBg="1"/>
      <p:bldP spid="14" grpId="0" animBg="1"/>
      <p:bldP spid="15" grpId="0" animBg="1"/>
      <p:bldP spid="9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DOC_GUID" val="{3e51ec63-fd45-43a2-b346-6037026548c4}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1761</Words>
  <Application>WPS 演示</Application>
  <PresentationFormat>自定义</PresentationFormat>
  <Paragraphs>264</Paragraphs>
  <Slides>19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黑体</vt:lpstr>
      <vt:lpstr>Agency FB</vt:lpstr>
      <vt:lpstr>Malgun Gothic</vt:lpstr>
      <vt:lpstr>幼圆</vt:lpstr>
      <vt:lpstr>微软雅黑 Light</vt:lpstr>
      <vt:lpstr>Times New Roman</vt:lpstr>
      <vt:lpstr>Arial Unicode MS</vt:lpstr>
      <vt:lpstr>Office 主题​​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1.10信息化教师说课05PPT</dc:title>
  <dc:creator>Administrator</dc:creator>
  <cp:lastModifiedBy>Administrator</cp:lastModifiedBy>
  <cp:revision>371</cp:revision>
  <dcterms:created xsi:type="dcterms:W3CDTF">2018-01-10T07:31:00Z</dcterms:created>
  <dcterms:modified xsi:type="dcterms:W3CDTF">2019-09-03T07:10:23Z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