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1"/>
  </p:handoutMasterIdLst>
  <p:sldIdLst>
    <p:sldId id="280" r:id="rId3"/>
    <p:sldId id="277" r:id="rId5"/>
    <p:sldId id="295" r:id="rId6"/>
    <p:sldId id="294" r:id="rId7"/>
    <p:sldId id="293" r:id="rId8"/>
    <p:sldId id="292" r:id="rId9"/>
    <p:sldId id="291" r:id="rId10"/>
    <p:sldId id="296" r:id="rId11"/>
    <p:sldId id="297" r:id="rId12"/>
    <p:sldId id="298" r:id="rId13"/>
    <p:sldId id="299" r:id="rId14"/>
    <p:sldId id="290" r:id="rId15"/>
    <p:sldId id="289" r:id="rId16"/>
    <p:sldId id="288" r:id="rId17"/>
    <p:sldId id="300" r:id="rId18"/>
    <p:sldId id="287" r:id="rId19"/>
    <p:sldId id="268" r:id="rId20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FBFE"/>
    <a:srgbClr val="57D2E3"/>
    <a:srgbClr val="21B1C5"/>
    <a:srgbClr val="B2F3FC"/>
    <a:srgbClr val="4BCFE1"/>
    <a:srgbClr val="5BADF7"/>
    <a:srgbClr val="6A56A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790" y="36"/>
      </p:cViewPr>
      <p:guideLst/>
    </p:cSldViewPr>
  </p:notesViewPr>
  <p:gridSpacing cx="72006" cy="72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BA0BE3-90A9-4728-A4FA-E3E3DDCFF63C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6124CA67-2A12-4A0C-93B8-9ADF5A5FF6F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78E1139-82B6-472D-AC7C-2B4387229A27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90D12E03-34EE-4EDF-A70D-1FAD87F2B73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71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58BA29FA-A1DE-48E8-9120-9D524A88CA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457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8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3469BE15-0FF4-4968-88B5-9604725FBD3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1"/>
          <p:cNvGrpSpPr/>
          <p:nvPr userDrawn="1"/>
        </p:nvGrpSpPr>
        <p:grpSpPr bwMode="auto">
          <a:xfrm>
            <a:off x="0" y="876300"/>
            <a:ext cx="8143875" cy="3740150"/>
            <a:chOff x="-1" y="869694"/>
            <a:chExt cx="8144452" cy="3740406"/>
          </a:xfrm>
        </p:grpSpPr>
        <p:sp>
          <p:nvSpPr>
            <p:cNvPr id="8" name="矩形 14"/>
            <p:cNvSpPr>
              <a:spLocks noChangeArrowheads="1"/>
            </p:cNvSpPr>
            <p:nvPr/>
          </p:nvSpPr>
          <p:spPr bwMode="auto">
            <a:xfrm rot="10800000">
              <a:off x="-1" y="869694"/>
              <a:ext cx="8144452" cy="3740406"/>
            </a:xfrm>
            <a:prstGeom prst="rect">
              <a:avLst/>
            </a:prstGeom>
            <a:gradFill flip="none" rotWithShape="1">
              <a:gsLst>
                <a:gs pos="917">
                  <a:schemeClr val="bg1"/>
                </a:gs>
                <a:gs pos="37000">
                  <a:srgbClr val="E6FBFE">
                    <a:alpha val="80000"/>
                  </a:srgbClr>
                </a:gs>
                <a:gs pos="100000">
                  <a:srgbClr val="57D2E3"/>
                </a:gs>
              </a:gsLst>
              <a:lin ang="0" scaled="1"/>
              <a:tileRect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 dirty="0" smtClean="0"/>
            </a:p>
          </p:txBody>
        </p:sp>
        <p:pic>
          <p:nvPicPr>
            <p:cNvPr id="9" name="图片 28"/>
            <p:cNvPicPr>
              <a:picLocks noChangeAspect="1"/>
            </p:cNvPicPr>
            <p:nvPr/>
          </p:nvPicPr>
          <p:blipFill>
            <a:blip r:embed="rId2"/>
            <a:srcRect l="368" t="9363" r="29749" b="-82"/>
            <a:stretch>
              <a:fillRect/>
            </a:stretch>
          </p:blipFill>
          <p:spPr bwMode="auto">
            <a:xfrm>
              <a:off x="0" y="869694"/>
              <a:ext cx="8144450" cy="333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矩形 14"/>
          <p:cNvSpPr>
            <a:spLocks noChangeArrowheads="1"/>
          </p:cNvSpPr>
          <p:nvPr userDrawn="1"/>
        </p:nvSpPr>
        <p:spPr bwMode="auto">
          <a:xfrm>
            <a:off x="6531" y="1536700"/>
            <a:ext cx="8144451" cy="2298699"/>
          </a:xfrm>
          <a:prstGeom prst="rect">
            <a:avLst/>
          </a:prstGeom>
          <a:gradFill>
            <a:gsLst>
              <a:gs pos="917">
                <a:schemeClr val="bg1">
                  <a:alpha val="28000"/>
                </a:schemeClr>
              </a:gs>
              <a:gs pos="31000">
                <a:srgbClr val="E6FBFE">
                  <a:alpha val="80000"/>
                </a:srgbClr>
              </a:gs>
              <a:gs pos="79000">
                <a:srgbClr val="57D2E3"/>
              </a:gs>
            </a:gsLst>
            <a:lin ang="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4"/>
          <p:cNvSpPr>
            <a:spLocks noChangeArrowheads="1"/>
          </p:cNvSpPr>
          <p:nvPr userDrawn="1"/>
        </p:nvSpPr>
        <p:spPr bwMode="auto">
          <a:xfrm>
            <a:off x="0" y="171611"/>
            <a:ext cx="12192000" cy="521785"/>
          </a:xfrm>
          <a:prstGeom prst="rect">
            <a:avLst/>
          </a:prstGeom>
          <a:gradFill flip="none" rotWithShape="1">
            <a:gsLst>
              <a:gs pos="917">
                <a:schemeClr val="bg1"/>
              </a:gs>
              <a:gs pos="37000">
                <a:srgbClr val="E6FBFE">
                  <a:alpha val="80000"/>
                </a:srgbClr>
              </a:gs>
              <a:gs pos="100000">
                <a:srgbClr val="57D2E3"/>
              </a:gs>
            </a:gsLst>
            <a:lin ang="10800000" scaled="1"/>
            <a:tileRect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 smtClean="0"/>
          </a:p>
        </p:txBody>
      </p:sp>
      <p:pic>
        <p:nvPicPr>
          <p:cNvPr id="3" name="图片 21"/>
          <p:cNvPicPr>
            <a:picLocks noChangeAspect="1"/>
          </p:cNvPicPr>
          <p:nvPr userDrawn="1"/>
        </p:nvPicPr>
        <p:blipFill>
          <a:blip r:embed="rId2"/>
          <a:srcRect l="-2669" t="12558" r="-10663" b="70840"/>
          <a:stretch>
            <a:fillRect/>
          </a:stretch>
        </p:blipFill>
        <p:spPr bwMode="auto">
          <a:xfrm>
            <a:off x="2233613" y="182563"/>
            <a:ext cx="9958387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28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39513" y="252413"/>
            <a:ext cx="523875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"/>
          <p:cNvGrpSpPr/>
          <p:nvPr userDrawn="1"/>
        </p:nvGrpSpPr>
        <p:grpSpPr bwMode="auto">
          <a:xfrm>
            <a:off x="0" y="839788"/>
            <a:ext cx="12192000" cy="3122612"/>
            <a:chOff x="0" y="839788"/>
            <a:chExt cx="12192000" cy="3122612"/>
          </a:xfrm>
        </p:grpSpPr>
        <p:sp>
          <p:nvSpPr>
            <p:cNvPr id="3" name="矩形 14"/>
            <p:cNvSpPr>
              <a:spLocks noChangeArrowheads="1"/>
            </p:cNvSpPr>
            <p:nvPr/>
          </p:nvSpPr>
          <p:spPr bwMode="auto">
            <a:xfrm>
              <a:off x="0" y="840303"/>
              <a:ext cx="12192000" cy="3120789"/>
            </a:xfrm>
            <a:prstGeom prst="rect">
              <a:avLst/>
            </a:prstGeom>
            <a:solidFill>
              <a:srgbClr val="57D2E3"/>
            </a:solidFill>
            <a:ln>
              <a:noFill/>
            </a:ln>
            <a:effectLst>
              <a:reflection blurRad="6350" stA="50000" endA="300" endPos="55000" dir="5400000" sy="-100000" algn="bl" rotWithShape="0"/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/>
            </a:p>
          </p:txBody>
        </p:sp>
        <p:pic>
          <p:nvPicPr>
            <p:cNvPr id="4" name="图片 28"/>
            <p:cNvPicPr>
              <a:picLocks noChangeAspect="1"/>
            </p:cNvPicPr>
            <p:nvPr/>
          </p:nvPicPr>
          <p:blipFill>
            <a:blip r:embed="rId2"/>
            <a:srcRect t="9363" b="14136"/>
            <a:stretch>
              <a:fillRect/>
            </a:stretch>
          </p:blipFill>
          <p:spPr bwMode="auto">
            <a:xfrm>
              <a:off x="280416" y="839788"/>
              <a:ext cx="11640122" cy="3122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矩形 14"/>
          <p:cNvSpPr>
            <a:spLocks noChangeArrowheads="1"/>
          </p:cNvSpPr>
          <p:nvPr userDrawn="1"/>
        </p:nvSpPr>
        <p:spPr bwMode="auto">
          <a:xfrm>
            <a:off x="0" y="2127509"/>
            <a:ext cx="12192000" cy="1356797"/>
          </a:xfrm>
          <a:prstGeom prst="rect">
            <a:avLst/>
          </a:prstGeom>
          <a:gradFill>
            <a:gsLst>
              <a:gs pos="917">
                <a:schemeClr val="bg1"/>
              </a:gs>
              <a:gs pos="37000">
                <a:srgbClr val="E6FBFE">
                  <a:alpha val="80000"/>
                </a:srgbClr>
              </a:gs>
              <a:gs pos="100000">
                <a:srgbClr val="57D2E3"/>
              </a:gs>
            </a:gsLst>
            <a:lin ang="1080000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 smtClean="0"/>
          </a:p>
        </p:txBody>
      </p:sp>
      <p:sp>
        <p:nvSpPr>
          <p:cNvPr id="7" name="矩形 8"/>
          <p:cNvSpPr>
            <a:spLocks noChangeArrowheads="1"/>
          </p:cNvSpPr>
          <p:nvPr/>
        </p:nvSpPr>
        <p:spPr bwMode="auto">
          <a:xfrm>
            <a:off x="2646680" y="2373630"/>
            <a:ext cx="777049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54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谢谢观看！</a:t>
            </a:r>
            <a:endParaRPr lang="zh-CN" altLang="en-US" sz="54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 Light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3.jpeg"/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7.png"/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14"/>
          <p:cNvSpPr>
            <a:spLocks noChangeArrowheads="1"/>
          </p:cNvSpPr>
          <p:nvPr/>
        </p:nvSpPr>
        <p:spPr bwMode="auto">
          <a:xfrm>
            <a:off x="6531" y="840302"/>
            <a:ext cx="12192000" cy="6017698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 dirty="0" smtClean="0"/>
          </a:p>
        </p:txBody>
      </p:sp>
      <p:grpSp>
        <p:nvGrpSpPr>
          <p:cNvPr id="6148" name="组合 8"/>
          <p:cNvGrpSpPr/>
          <p:nvPr/>
        </p:nvGrpSpPr>
        <p:grpSpPr bwMode="auto">
          <a:xfrm>
            <a:off x="0" y="1980423"/>
            <a:ext cx="8147051" cy="1951101"/>
            <a:chOff x="726477" y="2095789"/>
            <a:chExt cx="5311543" cy="2706980"/>
          </a:xfrm>
        </p:grpSpPr>
        <p:sp>
          <p:nvSpPr>
            <p:cNvPr id="25" name="矩形 24"/>
            <p:cNvSpPr>
              <a:spLocks noChangeArrowheads="1"/>
            </p:cNvSpPr>
            <p:nvPr/>
          </p:nvSpPr>
          <p:spPr bwMode="auto">
            <a:xfrm>
              <a:off x="1971166" y="2095789"/>
              <a:ext cx="2822165" cy="554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buFont typeface="Arial" panose="020B0604020202020204" pitchFamily="34" charset="0"/>
                <a:buNone/>
                <a:defRPr/>
              </a:pPr>
              <a:r>
                <a:rPr lang="zh-CN" altLang="en-US" sz="2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第十五章 </a:t>
              </a:r>
              <a:r>
                <a:rPr lang="en-US" altLang="zh-CN" sz="2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· </a:t>
              </a:r>
              <a:r>
                <a:rPr lang="zh-CN" altLang="en-US" sz="2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电流和电路</a:t>
              </a:r>
              <a:endPara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6" name="TextBox 2"/>
            <p:cNvSpPr txBox="1">
              <a:spLocks noChangeArrowheads="1"/>
            </p:cNvSpPr>
            <p:nvPr/>
          </p:nvSpPr>
          <p:spPr bwMode="auto">
            <a:xfrm>
              <a:off x="726477" y="2625004"/>
              <a:ext cx="5311543" cy="2177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sz="4800" b="1" spc="3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</a:t>
              </a:r>
              <a:r>
                <a:rPr lang="en-US" altLang="zh-CN" sz="4800" b="1" spc="3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zh-CN" altLang="en-US" sz="4800" b="1" spc="3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节 串、并联电路中的电流规律</a:t>
              </a:r>
              <a:endParaRPr lang="zh-CN" altLang="en-US" sz="4800" b="1" spc="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150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147050" y="971550"/>
            <a:ext cx="4029075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0" y="1080831"/>
            <a:ext cx="2093913" cy="5508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实验探究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15"/>
          <p:cNvSpPr>
            <a:spLocks noChangeArrowheads="1"/>
          </p:cNvSpPr>
          <p:nvPr/>
        </p:nvSpPr>
        <p:spPr bwMode="auto">
          <a:xfrm>
            <a:off x="2658806" y="1135678"/>
            <a:ext cx="5272088" cy="5925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探究</a:t>
            </a:r>
            <a:r>
              <a:rPr 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：并联电路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的电流规律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030112" y="2005783"/>
            <a:ext cx="1467281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</a:ln>
        </p:spPr>
        <p:txBody>
          <a:bodyPr wrap="square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进行实验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209550" y="1252281"/>
            <a:ext cx="209550" cy="2095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0" name="TextBox 15"/>
          <p:cNvSpPr>
            <a:spLocks noChangeArrowheads="1"/>
          </p:cNvSpPr>
          <p:nvPr/>
        </p:nvSpPr>
        <p:spPr bwMode="auto">
          <a:xfrm>
            <a:off x="192653" y="2636839"/>
            <a:ext cx="5470728" cy="29625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noFill/>
            <a:rou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．根据电路图连接电路；</a:t>
            </a:r>
            <a:endParaRPr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．将电流表接入电路中</a:t>
            </a: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位置，进行测量，将测量数据记录在表格中；</a:t>
            </a:r>
            <a:endParaRPr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．断开开关，再分别将电流表接入</a:t>
            </a: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位置，测出电流的大小；</a:t>
            </a:r>
            <a:endParaRPr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．用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规格不同的小灯泡，再做两次实验。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2" name="Picture 3" descr="H:\2\人教教参资源\九\图\铡刀开关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527055" y="3005393"/>
            <a:ext cx="1527175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5" descr="H:\2\人教教参资源\九\图\小灯泡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66133" y="4848787"/>
            <a:ext cx="1627187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6" descr="H:\2\人教教参资源\九\图\电流表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21798" y="3886661"/>
            <a:ext cx="1471612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10" descr="H:\2\人教教参资源\九\图\电池组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51271" y="3090862"/>
            <a:ext cx="21097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5" descr="H:\2\人教教参资源\九\图\小灯泡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29896" y="5003287"/>
            <a:ext cx="1627187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11414125" y="4422979"/>
            <a:ext cx="463550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en-US" sz="2400" baseline="-25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8853488" y="4435679"/>
            <a:ext cx="463550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en-US" sz="2400" baseline="-25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7341779" y="678426"/>
            <a:ext cx="2716622" cy="2197509"/>
            <a:chOff x="7341779" y="678426"/>
            <a:chExt cx="2716622" cy="2197509"/>
          </a:xfrm>
        </p:grpSpPr>
        <p:sp>
          <p:nvSpPr>
            <p:cNvPr id="40" name="Rectangle 102"/>
            <p:cNvSpPr>
              <a:spLocks noChangeArrowheads="1"/>
            </p:cNvSpPr>
            <p:nvPr/>
          </p:nvSpPr>
          <p:spPr bwMode="auto">
            <a:xfrm>
              <a:off x="7374909" y="1552967"/>
              <a:ext cx="2683492" cy="1154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 sz="1800"/>
            </a:p>
          </p:txBody>
        </p:sp>
        <p:sp>
          <p:nvSpPr>
            <p:cNvPr id="41" name="Text Box 104"/>
            <p:cNvSpPr txBox="1">
              <a:spLocks noChangeArrowheads="1"/>
            </p:cNvSpPr>
            <p:nvPr/>
          </p:nvSpPr>
          <p:spPr bwMode="auto">
            <a:xfrm>
              <a:off x="8831425" y="1507137"/>
              <a:ext cx="435417" cy="273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Times New Roman" panose="02020603050405020304" pitchFamily="18" charset="0"/>
                </a:rPr>
                <a:t>L</a:t>
              </a:r>
              <a:r>
                <a:rPr lang="en-US" sz="2800" b="1" baseline="-25000">
                  <a:latin typeface="Times New Roman" panose="02020603050405020304" pitchFamily="18" charset="0"/>
                </a:rPr>
                <a:t>1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42" name="Rectangle 102"/>
            <p:cNvSpPr>
              <a:spLocks noChangeArrowheads="1"/>
            </p:cNvSpPr>
            <p:nvPr/>
          </p:nvSpPr>
          <p:spPr bwMode="auto">
            <a:xfrm>
              <a:off x="7877768" y="1178177"/>
              <a:ext cx="1637546" cy="76180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 sz="1800"/>
            </a:p>
          </p:txBody>
        </p:sp>
        <p:sp>
          <p:nvSpPr>
            <p:cNvPr id="43" name="AutoShape 44"/>
            <p:cNvSpPr>
              <a:spLocks noChangeArrowheads="1"/>
            </p:cNvSpPr>
            <p:nvPr/>
          </p:nvSpPr>
          <p:spPr bwMode="auto">
            <a:xfrm>
              <a:off x="8811311" y="1761750"/>
              <a:ext cx="375074" cy="322849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 sz="1800"/>
            </a:p>
          </p:txBody>
        </p:sp>
        <p:sp>
          <p:nvSpPr>
            <p:cNvPr id="44" name="AutoShape 44"/>
            <p:cNvSpPr>
              <a:spLocks noChangeArrowheads="1"/>
            </p:cNvSpPr>
            <p:nvPr/>
          </p:nvSpPr>
          <p:spPr bwMode="auto">
            <a:xfrm>
              <a:off x="8837341" y="1022354"/>
              <a:ext cx="375074" cy="322849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 sz="1800"/>
            </a:p>
          </p:txBody>
        </p:sp>
        <p:grpSp>
          <p:nvGrpSpPr>
            <p:cNvPr id="45" name="Group 10"/>
            <p:cNvGrpSpPr/>
            <p:nvPr/>
          </p:nvGrpSpPr>
          <p:grpSpPr bwMode="auto">
            <a:xfrm>
              <a:off x="9186384" y="2592806"/>
              <a:ext cx="334845" cy="173137"/>
              <a:chOff x="0" y="0"/>
              <a:chExt cx="256" cy="142"/>
            </a:xfrm>
          </p:grpSpPr>
          <p:sp>
            <p:nvSpPr>
              <p:cNvPr id="60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61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2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</p:grpSp>
        <p:sp>
          <p:nvSpPr>
            <p:cNvPr id="46" name="Text Box 109"/>
            <p:cNvSpPr txBox="1">
              <a:spLocks noChangeArrowheads="1"/>
            </p:cNvSpPr>
            <p:nvPr/>
          </p:nvSpPr>
          <p:spPr bwMode="auto">
            <a:xfrm>
              <a:off x="9108344" y="1416610"/>
              <a:ext cx="403470" cy="273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latin typeface="Times New Roman" panose="02020603050405020304" pitchFamily="18" charset="0"/>
                </a:rPr>
                <a:t>L</a:t>
              </a:r>
              <a:r>
                <a:rPr lang="en-US" sz="2800" b="1" baseline="-25000" dirty="0">
                  <a:latin typeface="Times New Roman" panose="02020603050405020304" pitchFamily="18" charset="0"/>
                </a:rPr>
                <a:t>2</a:t>
              </a:r>
              <a:endParaRPr lang="en-US" sz="2800" b="1" baseline="-25000" dirty="0">
                <a:latin typeface="Times New Roman" panose="02020603050405020304" pitchFamily="18" charset="0"/>
              </a:endParaRPr>
            </a:p>
          </p:txBody>
        </p:sp>
        <p:sp>
          <p:nvSpPr>
            <p:cNvPr id="47" name="Oval 125"/>
            <p:cNvSpPr>
              <a:spLocks noChangeArrowheads="1"/>
            </p:cNvSpPr>
            <p:nvPr/>
          </p:nvSpPr>
          <p:spPr bwMode="auto">
            <a:xfrm rot="5400000" flipV="1">
              <a:off x="8243338" y="1888435"/>
              <a:ext cx="58052" cy="67442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rgbClr val="CC0000"/>
              </a:solidFill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1800"/>
            </a:p>
          </p:txBody>
        </p:sp>
        <p:sp>
          <p:nvSpPr>
            <p:cNvPr id="48" name="Oval 125"/>
            <p:cNvSpPr>
              <a:spLocks noChangeArrowheads="1"/>
            </p:cNvSpPr>
            <p:nvPr/>
          </p:nvSpPr>
          <p:spPr bwMode="auto">
            <a:xfrm rot="5400000" flipV="1">
              <a:off x="8210209" y="1137836"/>
              <a:ext cx="58052" cy="67442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rgbClr val="CC0000"/>
              </a:solidFill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1800"/>
            </a:p>
          </p:txBody>
        </p:sp>
        <p:sp>
          <p:nvSpPr>
            <p:cNvPr id="49" name="Oval 125"/>
            <p:cNvSpPr>
              <a:spLocks noChangeArrowheads="1"/>
            </p:cNvSpPr>
            <p:nvPr/>
          </p:nvSpPr>
          <p:spPr bwMode="auto">
            <a:xfrm rot="5400000" flipV="1">
              <a:off x="7841051" y="1512626"/>
              <a:ext cx="58052" cy="67442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1800"/>
            </a:p>
          </p:txBody>
        </p:sp>
        <p:sp>
          <p:nvSpPr>
            <p:cNvPr id="50" name="Oval 125"/>
            <p:cNvSpPr>
              <a:spLocks noChangeArrowheads="1"/>
            </p:cNvSpPr>
            <p:nvPr/>
          </p:nvSpPr>
          <p:spPr bwMode="auto">
            <a:xfrm rot="5400000" flipV="1">
              <a:off x="9484513" y="1512626"/>
              <a:ext cx="58052" cy="67442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1800"/>
            </a:p>
          </p:txBody>
        </p:sp>
        <p:sp>
          <p:nvSpPr>
            <p:cNvPr id="51" name="Oval 125"/>
            <p:cNvSpPr>
              <a:spLocks noChangeArrowheads="1"/>
            </p:cNvSpPr>
            <p:nvPr/>
          </p:nvSpPr>
          <p:spPr bwMode="auto">
            <a:xfrm rot="5400000" flipV="1">
              <a:off x="7346474" y="1945468"/>
              <a:ext cx="58052" cy="67442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rgbClr val="CC0000"/>
              </a:solidFill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1800"/>
            </a:p>
          </p:txBody>
        </p:sp>
        <p:sp>
          <p:nvSpPr>
            <p:cNvPr id="52" name="Text Box 104"/>
            <p:cNvSpPr txBox="1">
              <a:spLocks noChangeArrowheads="1"/>
            </p:cNvSpPr>
            <p:nvPr/>
          </p:nvSpPr>
          <p:spPr bwMode="auto">
            <a:xfrm>
              <a:off x="9232331" y="678426"/>
              <a:ext cx="435417" cy="43088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latin typeface="Times New Roman" panose="02020603050405020304" pitchFamily="18" charset="0"/>
                </a:rPr>
                <a:t>L</a:t>
              </a:r>
              <a:r>
                <a:rPr lang="en-US" sz="2800" b="1" baseline="-25000" dirty="0">
                  <a:latin typeface="Times New Roman" panose="02020603050405020304" pitchFamily="18" charset="0"/>
                </a:rPr>
                <a:t>1</a:t>
              </a:r>
              <a:endParaRPr lang="en-US" sz="2800" b="1" baseline="-25000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53" name="Group 21"/>
            <p:cNvGrpSpPr/>
            <p:nvPr/>
          </p:nvGrpSpPr>
          <p:grpSpPr bwMode="auto">
            <a:xfrm flipH="1">
              <a:off x="8078911" y="2529662"/>
              <a:ext cx="100572" cy="346272"/>
              <a:chOff x="0" y="0"/>
              <a:chExt cx="85" cy="340"/>
            </a:xfrm>
          </p:grpSpPr>
          <p:sp>
            <p:nvSpPr>
              <p:cNvPr id="57" name="Rectangle 23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58" name="Line 24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9" name="Line 25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4" name="Text Box 116"/>
            <p:cNvSpPr txBox="1">
              <a:spLocks noChangeArrowheads="1"/>
            </p:cNvSpPr>
            <p:nvPr/>
          </p:nvSpPr>
          <p:spPr bwMode="auto">
            <a:xfrm>
              <a:off x="8147537" y="1201602"/>
              <a:ext cx="267403" cy="273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Times New Roman" panose="02020603050405020304" pitchFamily="18" charset="0"/>
                </a:rPr>
                <a:t>A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55" name="Text Box 116"/>
            <p:cNvSpPr txBox="1">
              <a:spLocks noChangeArrowheads="1"/>
            </p:cNvSpPr>
            <p:nvPr/>
          </p:nvSpPr>
          <p:spPr bwMode="auto">
            <a:xfrm>
              <a:off x="8213796" y="1937942"/>
              <a:ext cx="267403" cy="273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Times New Roman" panose="02020603050405020304" pitchFamily="18" charset="0"/>
                </a:rPr>
                <a:t>B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56" name="Text Box 116"/>
            <p:cNvSpPr txBox="1">
              <a:spLocks noChangeArrowheads="1"/>
            </p:cNvSpPr>
            <p:nvPr/>
          </p:nvSpPr>
          <p:spPr bwMode="auto">
            <a:xfrm>
              <a:off x="7475480" y="1865632"/>
              <a:ext cx="267403" cy="273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Times New Roman" panose="02020603050405020304" pitchFamily="18" charset="0"/>
                </a:rPr>
                <a:t>C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0" y="933348"/>
            <a:ext cx="2093913" cy="5508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实验探究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15"/>
          <p:cNvSpPr>
            <a:spLocks noChangeArrowheads="1"/>
          </p:cNvSpPr>
          <p:nvPr/>
        </p:nvSpPr>
        <p:spPr bwMode="auto">
          <a:xfrm>
            <a:off x="2437581" y="899704"/>
            <a:ext cx="5272088" cy="5925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探究</a:t>
            </a:r>
            <a:r>
              <a:rPr 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：并联电路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的电流规律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118601" y="1932040"/>
            <a:ext cx="1467281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</a:ln>
        </p:spPr>
        <p:txBody>
          <a:bodyPr wrap="square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记录数据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24299" y="1104798"/>
            <a:ext cx="209550" cy="2095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TextBox 18"/>
          <p:cNvSpPr>
            <a:spLocks noChangeArrowheads="1"/>
          </p:cNvSpPr>
          <p:nvPr/>
        </p:nvSpPr>
        <p:spPr bwMode="auto">
          <a:xfrm>
            <a:off x="8929072" y="2641858"/>
            <a:ext cx="2722153" cy="2553891"/>
          </a:xfrm>
          <a:prstGeom prst="roundRect">
            <a:avLst>
              <a:gd name="adj" fmla="val 16667"/>
            </a:avLst>
          </a:prstGeom>
          <a:solidFill>
            <a:srgbClr val="FFDB93"/>
          </a:solidFill>
          <a:ln w="28575">
            <a:solidFill>
              <a:srgbClr val="C00000"/>
            </a:solidFill>
            <a:rou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实验结论：</a:t>
            </a:r>
            <a:endParaRPr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并联电路中，干路电流等于各支路电流之和。即</a:t>
            </a:r>
            <a:r>
              <a:rPr lang="en-US" sz="2400" i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sz="1200" i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en-US" sz="2400" i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=I</a:t>
            </a:r>
            <a:r>
              <a:rPr lang="en-US" sz="1400" i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en-US" sz="2400" i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+I</a:t>
            </a:r>
            <a:r>
              <a:rPr lang="en-US" sz="1400" i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en-US" sz="2400" i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Group 156"/>
          <p:cNvGraphicFramePr>
            <a:graphicFrameLocks noGrp="1"/>
          </p:cNvGraphicFramePr>
          <p:nvPr/>
        </p:nvGraphicFramePr>
        <p:xfrm>
          <a:off x="856584" y="2907684"/>
          <a:ext cx="7300912" cy="2522538"/>
        </p:xfrm>
        <a:graphic>
          <a:graphicData uri="http://schemas.openxmlformats.org/drawingml/2006/table">
            <a:tbl>
              <a:tblPr/>
              <a:tblGrid>
                <a:gridCol w="1824037"/>
                <a:gridCol w="1827213"/>
                <a:gridCol w="1824037"/>
                <a:gridCol w="1825625"/>
              </a:tblGrid>
              <a:tr h="962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次数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</a:t>
                      </a: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点电流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/A</a:t>
                      </a:r>
                      <a:endParaRPr kumimoji="0" lang="zh-CN" altLang="en-US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</a:t>
                      </a: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点电流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/A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</a:t>
                      </a: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点电流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/A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9215467" y="1656738"/>
            <a:ext cx="2017888" cy="58105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</a:ln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分析与论证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0" y="933348"/>
            <a:ext cx="2093913" cy="5508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练习巩固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224299" y="1104798"/>
            <a:ext cx="209550" cy="2095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2806290" y="1253664"/>
            <a:ext cx="8135938" cy="14219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．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如图所示，小阳用电流表探究串联电路中的电流关系，他分别用电流表测电路中</a:t>
            </a:r>
            <a:r>
              <a:rPr 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三处的电流，得知</a:t>
            </a:r>
            <a:r>
              <a:rPr lang="en-US" sz="2400" i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0.2 A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，则</a:t>
            </a:r>
            <a:r>
              <a:rPr lang="en-US" sz="2400" i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_______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sz="2400" i="1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_______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。 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908033" y="2100569"/>
            <a:ext cx="92845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0.2 A</a:t>
            </a:r>
            <a:endParaRPr lang="en-US" sz="2400" dirty="0">
              <a:solidFill>
                <a:srgbClr val="CC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158760" y="2121259"/>
            <a:ext cx="92845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0.2 A</a:t>
            </a:r>
            <a:endParaRPr lang="en-US" sz="2400" dirty="0">
              <a:solidFill>
                <a:srgbClr val="CC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" name="Group 8"/>
          <p:cNvGrpSpPr/>
          <p:nvPr/>
        </p:nvGrpSpPr>
        <p:grpSpPr bwMode="auto">
          <a:xfrm>
            <a:off x="4946907" y="2942405"/>
            <a:ext cx="3276600" cy="2447925"/>
            <a:chOff x="0" y="0"/>
            <a:chExt cx="2064" cy="1542"/>
          </a:xfrm>
        </p:grpSpPr>
        <p:sp>
          <p:nvSpPr>
            <p:cNvPr id="12" name="Rectangle 102"/>
            <p:cNvSpPr>
              <a:spLocks noChangeArrowheads="1"/>
            </p:cNvSpPr>
            <p:nvPr/>
          </p:nvSpPr>
          <p:spPr bwMode="auto">
            <a:xfrm>
              <a:off x="0" y="386"/>
              <a:ext cx="2064" cy="99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AutoShape 44"/>
            <p:cNvSpPr>
              <a:spLocks noChangeArrowheads="1"/>
            </p:cNvSpPr>
            <p:nvPr/>
          </p:nvSpPr>
          <p:spPr bwMode="auto">
            <a:xfrm>
              <a:off x="431" y="204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AutoShape 44"/>
            <p:cNvSpPr>
              <a:spLocks noChangeArrowheads="1"/>
            </p:cNvSpPr>
            <p:nvPr/>
          </p:nvSpPr>
          <p:spPr bwMode="auto">
            <a:xfrm>
              <a:off x="1293" y="227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5" name="Group 12"/>
            <p:cNvGrpSpPr/>
            <p:nvPr/>
          </p:nvGrpSpPr>
          <p:grpSpPr bwMode="auto">
            <a:xfrm>
              <a:off x="817" y="1202"/>
              <a:ext cx="85" cy="340"/>
              <a:chOff x="0" y="0"/>
              <a:chExt cx="85" cy="340"/>
            </a:xfrm>
          </p:grpSpPr>
          <p:sp>
            <p:nvSpPr>
              <p:cNvPr id="28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9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" name="Line 21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6" name="Group 16"/>
            <p:cNvGrpSpPr/>
            <p:nvPr/>
          </p:nvGrpSpPr>
          <p:grpSpPr bwMode="auto">
            <a:xfrm>
              <a:off x="1338" y="1270"/>
              <a:ext cx="283" cy="170"/>
              <a:chOff x="0" y="0"/>
              <a:chExt cx="256" cy="142"/>
            </a:xfrm>
          </p:grpSpPr>
          <p:sp>
            <p:nvSpPr>
              <p:cNvPr id="25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6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7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7" name="Oval 125"/>
            <p:cNvSpPr>
              <a:spLocks noChangeArrowheads="1"/>
            </p:cNvSpPr>
            <p:nvPr/>
          </p:nvSpPr>
          <p:spPr bwMode="auto">
            <a:xfrm rot="5400000" flipV="1">
              <a:off x="175" y="356"/>
              <a:ext cx="57" cy="5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Oval 125"/>
            <p:cNvSpPr>
              <a:spLocks noChangeArrowheads="1"/>
            </p:cNvSpPr>
            <p:nvPr/>
          </p:nvSpPr>
          <p:spPr bwMode="auto">
            <a:xfrm rot="5400000" flipV="1">
              <a:off x="991" y="344"/>
              <a:ext cx="57" cy="5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Oval 125"/>
            <p:cNvSpPr>
              <a:spLocks noChangeArrowheads="1"/>
            </p:cNvSpPr>
            <p:nvPr/>
          </p:nvSpPr>
          <p:spPr bwMode="auto">
            <a:xfrm rot="5400000" flipV="1">
              <a:off x="1785" y="344"/>
              <a:ext cx="57" cy="5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Text Box 116"/>
            <p:cNvSpPr txBox="1">
              <a:spLocks noChangeArrowheads="1"/>
            </p:cNvSpPr>
            <p:nvPr/>
          </p:nvSpPr>
          <p:spPr bwMode="auto">
            <a:xfrm>
              <a:off x="114" y="408"/>
              <a:ext cx="226" cy="23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Text Box 116"/>
            <p:cNvSpPr txBox="1">
              <a:spLocks noChangeArrowheads="1"/>
            </p:cNvSpPr>
            <p:nvPr/>
          </p:nvSpPr>
          <p:spPr bwMode="auto">
            <a:xfrm>
              <a:off x="907" y="431"/>
              <a:ext cx="226" cy="23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B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Text Box 116"/>
            <p:cNvSpPr txBox="1">
              <a:spLocks noChangeArrowheads="1"/>
            </p:cNvSpPr>
            <p:nvPr/>
          </p:nvSpPr>
          <p:spPr bwMode="auto">
            <a:xfrm>
              <a:off x="1724" y="454"/>
              <a:ext cx="226" cy="23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Text Box 104"/>
            <p:cNvSpPr txBox="1">
              <a:spLocks noChangeArrowheads="1"/>
            </p:cNvSpPr>
            <p:nvPr/>
          </p:nvSpPr>
          <p:spPr bwMode="auto">
            <a:xfrm>
              <a:off x="675" y="0"/>
              <a:ext cx="368" cy="23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L</a:t>
              </a:r>
              <a:r>
                <a: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Text Box 109"/>
            <p:cNvSpPr txBox="1">
              <a:spLocks noChangeArrowheads="1"/>
            </p:cNvSpPr>
            <p:nvPr/>
          </p:nvSpPr>
          <p:spPr bwMode="auto">
            <a:xfrm>
              <a:off x="1542" y="23"/>
              <a:ext cx="341" cy="23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L</a:t>
              </a:r>
              <a:r>
                <a: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0" y="933348"/>
            <a:ext cx="2093913" cy="5508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练习巩固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224299" y="1104798"/>
            <a:ext cx="209550" cy="2095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2732548" y="1283161"/>
            <a:ext cx="8316913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．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如图所示电路图，电流表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en-US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的示数为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0.9 A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5000"/>
              </a:lnSpc>
            </a:pP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en-US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的示数为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0.4 A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，则通过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的电流是 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__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_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___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，通过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的电流是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______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，通过干路的电流是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______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7965051" y="1733704"/>
            <a:ext cx="92845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0.4 A</a:t>
            </a:r>
            <a:endParaRPr lang="en-US" sz="2400" dirty="0">
              <a:solidFill>
                <a:srgbClr val="CC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698379" y="2222192"/>
            <a:ext cx="92845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0.9 A</a:t>
            </a:r>
            <a:endParaRPr lang="en-US" sz="2400" dirty="0">
              <a:solidFill>
                <a:srgbClr val="CC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137770" y="2222193"/>
            <a:ext cx="92845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0.5 A</a:t>
            </a:r>
            <a:endParaRPr lang="en-US" sz="2400" dirty="0">
              <a:solidFill>
                <a:srgbClr val="CC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" name="Group 6"/>
          <p:cNvGrpSpPr/>
          <p:nvPr/>
        </p:nvGrpSpPr>
        <p:grpSpPr bwMode="auto">
          <a:xfrm>
            <a:off x="4704224" y="3019067"/>
            <a:ext cx="3822699" cy="2555875"/>
            <a:chOff x="-5" y="0"/>
            <a:chExt cx="2408" cy="1610"/>
          </a:xfrm>
        </p:grpSpPr>
        <p:sp>
          <p:nvSpPr>
            <p:cNvPr id="11" name="Rectangle 102"/>
            <p:cNvSpPr>
              <a:spLocks noChangeArrowheads="1"/>
            </p:cNvSpPr>
            <p:nvPr/>
          </p:nvSpPr>
          <p:spPr bwMode="auto">
            <a:xfrm>
              <a:off x="181" y="182"/>
              <a:ext cx="2064" cy="127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Text Box 104"/>
            <p:cNvSpPr txBox="1">
              <a:spLocks noChangeArrowheads="1"/>
            </p:cNvSpPr>
            <p:nvPr/>
          </p:nvSpPr>
          <p:spPr bwMode="auto">
            <a:xfrm>
              <a:off x="1310" y="227"/>
              <a:ext cx="368" cy="23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L</a:t>
              </a:r>
              <a:r>
                <a: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Text Box 109"/>
            <p:cNvSpPr txBox="1">
              <a:spLocks noChangeArrowheads="1"/>
            </p:cNvSpPr>
            <p:nvPr/>
          </p:nvSpPr>
          <p:spPr bwMode="auto">
            <a:xfrm>
              <a:off x="1972" y="295"/>
              <a:ext cx="341" cy="23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L</a:t>
              </a:r>
              <a:r>
                <a: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1224" y="182"/>
              <a:ext cx="0" cy="1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AutoShape 44"/>
            <p:cNvSpPr>
              <a:spLocks noChangeArrowheads="1"/>
            </p:cNvSpPr>
            <p:nvPr/>
          </p:nvSpPr>
          <p:spPr bwMode="auto">
            <a:xfrm>
              <a:off x="1066" y="409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AutoShape 44"/>
            <p:cNvSpPr>
              <a:spLocks noChangeArrowheads="1"/>
            </p:cNvSpPr>
            <p:nvPr/>
          </p:nvSpPr>
          <p:spPr bwMode="auto">
            <a:xfrm>
              <a:off x="2086" y="567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7" name="Group 13"/>
            <p:cNvGrpSpPr/>
            <p:nvPr/>
          </p:nvGrpSpPr>
          <p:grpSpPr bwMode="auto">
            <a:xfrm rot="5400000">
              <a:off x="122" y="345"/>
              <a:ext cx="85" cy="340"/>
              <a:chOff x="0" y="0"/>
              <a:chExt cx="85" cy="340"/>
            </a:xfrm>
          </p:grpSpPr>
          <p:sp>
            <p:nvSpPr>
              <p:cNvPr id="31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rot="10800000" vert="eaVert"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 bwMode="auto">
            <a:xfrm>
              <a:off x="68" y="794"/>
              <a:ext cx="182" cy="318"/>
              <a:chOff x="0" y="0"/>
              <a:chExt cx="182" cy="318"/>
            </a:xfrm>
          </p:grpSpPr>
          <p:sp>
            <p:nvSpPr>
              <p:cNvPr id="28" name="Rectangle 92"/>
              <p:cNvSpPr>
                <a:spLocks noChangeArrowheads="1"/>
              </p:cNvSpPr>
              <p:nvPr/>
            </p:nvSpPr>
            <p:spPr bwMode="auto">
              <a:xfrm rot="5400000" flipV="1">
                <a:off x="-50" y="79"/>
                <a:ext cx="281" cy="18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vert="eaVert"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9" name="Line 93"/>
              <p:cNvSpPr>
                <a:spLocks noChangeShapeType="1"/>
              </p:cNvSpPr>
              <p:nvPr/>
            </p:nvSpPr>
            <p:spPr bwMode="auto">
              <a:xfrm rot="5400000">
                <a:off x="-86" y="122"/>
                <a:ext cx="282" cy="11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" name="Oval 94"/>
              <p:cNvSpPr>
                <a:spLocks noChangeArrowheads="1"/>
              </p:cNvSpPr>
              <p:nvPr/>
            </p:nvSpPr>
            <p:spPr bwMode="auto">
              <a:xfrm rot="5400000" flipV="1">
                <a:off x="66" y="0"/>
                <a:ext cx="71" cy="72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vert="eaVert"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9" name="Group 21"/>
            <p:cNvGrpSpPr/>
            <p:nvPr/>
          </p:nvGrpSpPr>
          <p:grpSpPr bwMode="auto">
            <a:xfrm>
              <a:off x="499" y="0"/>
              <a:ext cx="380" cy="340"/>
              <a:chOff x="0" y="0"/>
              <a:chExt cx="380" cy="340"/>
            </a:xfrm>
          </p:grpSpPr>
          <p:sp>
            <p:nvSpPr>
              <p:cNvPr id="26" name="Oval 19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7" name="Text Box 198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80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</a:t>
                </a:r>
                <a:r>
                  <a:rPr lang="en-US" sz="2400" baseline="-25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0" name="Group 24"/>
            <p:cNvGrpSpPr/>
            <p:nvPr/>
          </p:nvGrpSpPr>
          <p:grpSpPr bwMode="auto">
            <a:xfrm>
              <a:off x="1043" y="953"/>
              <a:ext cx="380" cy="340"/>
              <a:chOff x="0" y="0"/>
              <a:chExt cx="380" cy="340"/>
            </a:xfrm>
          </p:grpSpPr>
          <p:sp>
            <p:nvSpPr>
              <p:cNvPr id="24" name="Oval 19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Text Box 198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80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</a:t>
                </a:r>
                <a:r>
                  <a:rPr lang="en-US" sz="2400" baseline="-25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3</a:t>
                </a:r>
                <a:endParaRPr 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1" name="Group 27"/>
            <p:cNvGrpSpPr/>
            <p:nvPr/>
          </p:nvGrpSpPr>
          <p:grpSpPr bwMode="auto">
            <a:xfrm>
              <a:off x="1610" y="1270"/>
              <a:ext cx="380" cy="340"/>
              <a:chOff x="0" y="0"/>
              <a:chExt cx="380" cy="340"/>
            </a:xfrm>
          </p:grpSpPr>
          <p:sp>
            <p:nvSpPr>
              <p:cNvPr id="22" name="Oval 19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Text Box 198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80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</a:t>
                </a:r>
                <a:r>
                  <a:rPr lang="en-US" sz="2400" baseline="-25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endParaRPr 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0" y="933348"/>
            <a:ext cx="2093913" cy="5508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练习巩固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224299" y="1104798"/>
            <a:ext cx="209550" cy="2095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2688303" y="1637122"/>
            <a:ext cx="8101013" cy="14219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．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在图所示的电路中，电流表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en-US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的示数为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1.2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，电流表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en-US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的示数为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0.5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。求：通过灯泡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的电流</a:t>
            </a:r>
            <a:r>
              <a:rPr 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和通过灯泡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的电流</a:t>
            </a:r>
            <a:r>
              <a:rPr 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Group 3"/>
          <p:cNvGrpSpPr/>
          <p:nvPr/>
        </p:nvGrpSpPr>
        <p:grpSpPr bwMode="auto">
          <a:xfrm>
            <a:off x="4376943" y="3353569"/>
            <a:ext cx="4429125" cy="2513012"/>
            <a:chOff x="0" y="0"/>
            <a:chExt cx="3380" cy="1946"/>
          </a:xfrm>
        </p:grpSpPr>
        <p:pic>
          <p:nvPicPr>
            <p:cNvPr id="8" name="Picture 3" descr="H:\2\人教教参资源\九\图\铡刀开关.JPG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 flipH="1">
              <a:off x="2426" y="255"/>
              <a:ext cx="794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0" descr="H:\2\人教教参资源\九\图\电池组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110" y="0"/>
              <a:ext cx="1202" cy="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" name="Group 6"/>
            <p:cNvGrpSpPr/>
            <p:nvPr/>
          </p:nvGrpSpPr>
          <p:grpSpPr bwMode="auto">
            <a:xfrm>
              <a:off x="114" y="1204"/>
              <a:ext cx="748" cy="567"/>
              <a:chOff x="0" y="0"/>
              <a:chExt cx="748" cy="567"/>
            </a:xfrm>
          </p:grpSpPr>
          <p:pic>
            <p:nvPicPr>
              <p:cNvPr id="30" name="Picture 5" descr="H:\2\人教教参资源\九\图\小灯泡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45"/>
                <a:ext cx="748" cy="5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1" name="Text Box 8"/>
              <p:cNvSpPr txBox="1">
                <a:spLocks noChangeArrowheads="1"/>
              </p:cNvSpPr>
              <p:nvPr/>
            </p:nvSpPr>
            <p:spPr bwMode="auto">
              <a:xfrm>
                <a:off x="385" y="0"/>
                <a:ext cx="339" cy="32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L</a:t>
                </a:r>
                <a:r>
                  <a:rPr lang="en-US" sz="2400" baseline="-25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endParaRPr 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1" name="Group 9"/>
            <p:cNvGrpSpPr/>
            <p:nvPr/>
          </p:nvGrpSpPr>
          <p:grpSpPr bwMode="auto">
            <a:xfrm>
              <a:off x="114" y="454"/>
              <a:ext cx="748" cy="590"/>
              <a:chOff x="0" y="0"/>
              <a:chExt cx="748" cy="590"/>
            </a:xfrm>
          </p:grpSpPr>
          <p:pic>
            <p:nvPicPr>
              <p:cNvPr id="28" name="Picture 5" descr="H:\2\人教教参资源\九\图\小灯泡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68"/>
                <a:ext cx="748" cy="5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" name="Text Box 11"/>
              <p:cNvSpPr txBox="1">
                <a:spLocks noChangeArrowheads="1"/>
              </p:cNvSpPr>
              <p:nvPr/>
            </p:nvSpPr>
            <p:spPr bwMode="auto">
              <a:xfrm>
                <a:off x="408" y="0"/>
                <a:ext cx="317" cy="27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L</a:t>
                </a:r>
                <a:r>
                  <a:rPr lang="en-US" sz="2400" baseline="-25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2" name="Group 12"/>
            <p:cNvGrpSpPr/>
            <p:nvPr/>
          </p:nvGrpSpPr>
          <p:grpSpPr bwMode="auto">
            <a:xfrm>
              <a:off x="1224" y="981"/>
              <a:ext cx="767" cy="907"/>
              <a:chOff x="0" y="0"/>
              <a:chExt cx="767" cy="907"/>
            </a:xfrm>
          </p:grpSpPr>
          <p:sp>
            <p:nvSpPr>
              <p:cNvPr id="24" name="未知"/>
              <p:cNvSpPr/>
              <p:nvPr/>
            </p:nvSpPr>
            <p:spPr bwMode="auto">
              <a:xfrm>
                <a:off x="148" y="324"/>
                <a:ext cx="532" cy="2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4" y="42"/>
                  </a:cxn>
                  <a:cxn ang="0">
                    <a:pos x="228" y="192"/>
                  </a:cxn>
                  <a:cxn ang="0">
                    <a:pos x="546" y="234"/>
                  </a:cxn>
                </a:cxnLst>
                <a:rect l="0" t="0" r="r" b="b"/>
                <a:pathLst>
                  <a:path w="546" h="234">
                    <a:moveTo>
                      <a:pt x="0" y="0"/>
                    </a:moveTo>
                    <a:cubicBezTo>
                      <a:pt x="68" y="5"/>
                      <a:pt x="136" y="10"/>
                      <a:pt x="174" y="42"/>
                    </a:cubicBezTo>
                    <a:cubicBezTo>
                      <a:pt x="212" y="74"/>
                      <a:pt x="166" y="160"/>
                      <a:pt x="228" y="192"/>
                    </a:cubicBezTo>
                    <a:cubicBezTo>
                      <a:pt x="290" y="224"/>
                      <a:pt x="418" y="229"/>
                      <a:pt x="546" y="234"/>
                    </a:cubicBezTo>
                  </a:path>
                </a:pathLst>
              </a:custGeom>
              <a:noFill/>
              <a:ln w="9525" cmpd="sng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pic>
            <p:nvPicPr>
              <p:cNvPr id="25" name="Picture 6" descr="H:\2\人教教参资源\九\图\电流表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0"/>
                <a:ext cx="767" cy="9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" name="Rectangle 15"/>
              <p:cNvSpPr>
                <a:spLocks noChangeArrowheads="1"/>
              </p:cNvSpPr>
              <p:nvPr/>
            </p:nvSpPr>
            <p:spPr bwMode="auto">
              <a:xfrm>
                <a:off x="340" y="204"/>
                <a:ext cx="91" cy="11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7" name="Text Box 16"/>
              <p:cNvSpPr txBox="1">
                <a:spLocks noChangeArrowheads="1"/>
              </p:cNvSpPr>
              <p:nvPr/>
            </p:nvSpPr>
            <p:spPr bwMode="auto">
              <a:xfrm>
                <a:off x="295" y="181"/>
                <a:ext cx="227" cy="18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</a:t>
                </a:r>
                <a:r>
                  <a:rPr lang="en-US" sz="2400" baseline="-25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endParaRPr 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3" name="Group 17"/>
            <p:cNvGrpSpPr/>
            <p:nvPr/>
          </p:nvGrpSpPr>
          <p:grpSpPr bwMode="auto">
            <a:xfrm>
              <a:off x="2245" y="953"/>
              <a:ext cx="767" cy="907"/>
              <a:chOff x="0" y="0"/>
              <a:chExt cx="767" cy="907"/>
            </a:xfrm>
          </p:grpSpPr>
          <p:pic>
            <p:nvPicPr>
              <p:cNvPr id="21" name="Picture 6" descr="H:\2\人教教参资源\九\图\电流表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0"/>
                <a:ext cx="767" cy="9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" name="Rectangle 19"/>
              <p:cNvSpPr>
                <a:spLocks noChangeArrowheads="1"/>
              </p:cNvSpPr>
              <p:nvPr/>
            </p:nvSpPr>
            <p:spPr bwMode="auto">
              <a:xfrm>
                <a:off x="340" y="227"/>
                <a:ext cx="91" cy="11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Text Box 20"/>
              <p:cNvSpPr txBox="1">
                <a:spLocks noChangeArrowheads="1"/>
              </p:cNvSpPr>
              <p:nvPr/>
            </p:nvSpPr>
            <p:spPr bwMode="auto">
              <a:xfrm>
                <a:off x="294" y="182"/>
                <a:ext cx="227" cy="18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</a:t>
                </a:r>
                <a:r>
                  <a:rPr lang="en-US" sz="2400" baseline="-25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4" name="未知"/>
            <p:cNvSpPr/>
            <p:nvPr/>
          </p:nvSpPr>
          <p:spPr bwMode="auto">
            <a:xfrm>
              <a:off x="136" y="278"/>
              <a:ext cx="1081" cy="642"/>
            </a:xfrm>
            <a:custGeom>
              <a:avLst/>
              <a:gdLst/>
              <a:ahLst/>
              <a:cxnLst>
                <a:cxn ang="0">
                  <a:pos x="1081" y="15"/>
                </a:cxn>
                <a:cxn ang="0">
                  <a:pos x="877" y="15"/>
                </a:cxn>
                <a:cxn ang="0">
                  <a:pos x="378" y="106"/>
                </a:cxn>
                <a:cxn ang="0">
                  <a:pos x="61" y="242"/>
                </a:cxn>
                <a:cxn ang="0">
                  <a:pos x="15" y="582"/>
                </a:cxn>
                <a:cxn ang="0">
                  <a:pos x="151" y="605"/>
                </a:cxn>
              </a:cxnLst>
              <a:rect l="0" t="0" r="r" b="b"/>
              <a:pathLst>
                <a:path w="1081" h="642">
                  <a:moveTo>
                    <a:pt x="1081" y="15"/>
                  </a:moveTo>
                  <a:cubicBezTo>
                    <a:pt x="1037" y="7"/>
                    <a:pt x="994" y="0"/>
                    <a:pt x="877" y="15"/>
                  </a:cubicBezTo>
                  <a:cubicBezTo>
                    <a:pt x="760" y="30"/>
                    <a:pt x="514" y="68"/>
                    <a:pt x="378" y="106"/>
                  </a:cubicBezTo>
                  <a:cubicBezTo>
                    <a:pt x="242" y="144"/>
                    <a:pt x="121" y="163"/>
                    <a:pt x="61" y="242"/>
                  </a:cubicBezTo>
                  <a:cubicBezTo>
                    <a:pt x="1" y="321"/>
                    <a:pt x="0" y="522"/>
                    <a:pt x="15" y="582"/>
                  </a:cubicBezTo>
                  <a:cubicBezTo>
                    <a:pt x="30" y="642"/>
                    <a:pt x="90" y="623"/>
                    <a:pt x="151" y="605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未知"/>
            <p:cNvSpPr/>
            <p:nvPr/>
          </p:nvSpPr>
          <p:spPr bwMode="auto">
            <a:xfrm>
              <a:off x="0" y="891"/>
              <a:ext cx="265" cy="744"/>
            </a:xfrm>
            <a:custGeom>
              <a:avLst/>
              <a:gdLst/>
              <a:ahLst/>
              <a:cxnLst>
                <a:cxn ang="0">
                  <a:pos x="242" y="0"/>
                </a:cxn>
                <a:cxn ang="0">
                  <a:pos x="106" y="68"/>
                </a:cxn>
                <a:cxn ang="0">
                  <a:pos x="15" y="294"/>
                </a:cxn>
                <a:cxn ang="0">
                  <a:pos x="15" y="453"/>
                </a:cxn>
                <a:cxn ang="0">
                  <a:pos x="61" y="612"/>
                </a:cxn>
                <a:cxn ang="0">
                  <a:pos x="129" y="725"/>
                </a:cxn>
                <a:cxn ang="0">
                  <a:pos x="265" y="725"/>
                </a:cxn>
              </a:cxnLst>
              <a:rect l="0" t="0" r="r" b="b"/>
              <a:pathLst>
                <a:path w="265" h="744">
                  <a:moveTo>
                    <a:pt x="242" y="0"/>
                  </a:moveTo>
                  <a:cubicBezTo>
                    <a:pt x="193" y="9"/>
                    <a:pt x="144" y="19"/>
                    <a:pt x="106" y="68"/>
                  </a:cubicBezTo>
                  <a:cubicBezTo>
                    <a:pt x="68" y="117"/>
                    <a:pt x="30" y="230"/>
                    <a:pt x="15" y="294"/>
                  </a:cubicBezTo>
                  <a:cubicBezTo>
                    <a:pt x="0" y="358"/>
                    <a:pt x="7" y="400"/>
                    <a:pt x="15" y="453"/>
                  </a:cubicBezTo>
                  <a:cubicBezTo>
                    <a:pt x="23" y="506"/>
                    <a:pt x="42" y="567"/>
                    <a:pt x="61" y="612"/>
                  </a:cubicBezTo>
                  <a:cubicBezTo>
                    <a:pt x="80" y="657"/>
                    <a:pt x="95" y="706"/>
                    <a:pt x="129" y="725"/>
                  </a:cubicBezTo>
                  <a:cubicBezTo>
                    <a:pt x="163" y="744"/>
                    <a:pt x="214" y="734"/>
                    <a:pt x="265" y="725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未知"/>
            <p:cNvSpPr/>
            <p:nvPr/>
          </p:nvSpPr>
          <p:spPr bwMode="auto">
            <a:xfrm>
              <a:off x="725" y="1600"/>
              <a:ext cx="689" cy="167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153" y="165"/>
                </a:cxn>
                <a:cxn ang="0">
                  <a:pos x="297" y="37"/>
                </a:cxn>
                <a:cxn ang="0">
                  <a:pos x="442" y="5"/>
                </a:cxn>
                <a:cxn ang="0">
                  <a:pos x="606" y="70"/>
                </a:cxn>
                <a:cxn ang="0">
                  <a:pos x="689" y="37"/>
                </a:cxn>
              </a:cxnLst>
              <a:rect l="0" t="0" r="r" b="b"/>
              <a:pathLst>
                <a:path w="689" h="167">
                  <a:moveTo>
                    <a:pt x="0" y="26"/>
                  </a:moveTo>
                  <a:cubicBezTo>
                    <a:pt x="26" y="50"/>
                    <a:pt x="104" y="163"/>
                    <a:pt x="153" y="165"/>
                  </a:cubicBezTo>
                  <a:cubicBezTo>
                    <a:pt x="202" y="167"/>
                    <a:pt x="249" y="64"/>
                    <a:pt x="297" y="37"/>
                  </a:cubicBezTo>
                  <a:cubicBezTo>
                    <a:pt x="345" y="10"/>
                    <a:pt x="390" y="0"/>
                    <a:pt x="442" y="5"/>
                  </a:cubicBezTo>
                  <a:cubicBezTo>
                    <a:pt x="494" y="10"/>
                    <a:pt x="565" y="64"/>
                    <a:pt x="606" y="70"/>
                  </a:cubicBezTo>
                  <a:cubicBezTo>
                    <a:pt x="647" y="75"/>
                    <a:pt x="668" y="56"/>
                    <a:pt x="689" y="37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未知"/>
            <p:cNvSpPr/>
            <p:nvPr/>
          </p:nvSpPr>
          <p:spPr bwMode="auto">
            <a:xfrm>
              <a:off x="1622" y="1642"/>
              <a:ext cx="832" cy="304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37" y="176"/>
                </a:cxn>
                <a:cxn ang="0">
                  <a:pos x="143" y="289"/>
                </a:cxn>
                <a:cxn ang="0">
                  <a:pos x="468" y="269"/>
                </a:cxn>
                <a:cxn ang="0">
                  <a:pos x="554" y="84"/>
                </a:cxn>
                <a:cxn ang="0">
                  <a:pos x="746" y="11"/>
                </a:cxn>
                <a:cxn ang="0">
                  <a:pos x="832" y="18"/>
                </a:cxn>
              </a:cxnLst>
              <a:rect l="0" t="0" r="r" b="b"/>
              <a:pathLst>
                <a:path w="832" h="304">
                  <a:moveTo>
                    <a:pt x="0" y="42"/>
                  </a:moveTo>
                  <a:cubicBezTo>
                    <a:pt x="6" y="64"/>
                    <a:pt x="13" y="135"/>
                    <a:pt x="37" y="176"/>
                  </a:cubicBezTo>
                  <a:cubicBezTo>
                    <a:pt x="61" y="217"/>
                    <a:pt x="71" y="274"/>
                    <a:pt x="143" y="289"/>
                  </a:cubicBezTo>
                  <a:cubicBezTo>
                    <a:pt x="215" y="304"/>
                    <a:pt x="400" y="303"/>
                    <a:pt x="468" y="269"/>
                  </a:cubicBezTo>
                  <a:cubicBezTo>
                    <a:pt x="536" y="235"/>
                    <a:pt x="508" y="127"/>
                    <a:pt x="554" y="84"/>
                  </a:cubicBezTo>
                  <a:cubicBezTo>
                    <a:pt x="600" y="41"/>
                    <a:pt x="700" y="22"/>
                    <a:pt x="746" y="11"/>
                  </a:cubicBezTo>
                  <a:cubicBezTo>
                    <a:pt x="792" y="0"/>
                    <a:pt x="814" y="17"/>
                    <a:pt x="832" y="18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未知"/>
            <p:cNvSpPr/>
            <p:nvPr/>
          </p:nvSpPr>
          <p:spPr bwMode="auto">
            <a:xfrm>
              <a:off x="710" y="834"/>
              <a:ext cx="1762" cy="828"/>
            </a:xfrm>
            <a:custGeom>
              <a:avLst/>
              <a:gdLst/>
              <a:ahLst/>
              <a:cxnLst>
                <a:cxn ang="0">
                  <a:pos x="38" y="34"/>
                </a:cxn>
                <a:cxn ang="0">
                  <a:pos x="83" y="34"/>
                </a:cxn>
                <a:cxn ang="0">
                  <a:pos x="537" y="11"/>
                </a:cxn>
                <a:cxn ang="0">
                  <a:pos x="1240" y="57"/>
                </a:cxn>
                <a:cxn ang="0">
                  <a:pos x="1399" y="351"/>
                </a:cxn>
                <a:cxn ang="0">
                  <a:pos x="1353" y="692"/>
                </a:cxn>
                <a:cxn ang="0">
                  <a:pos x="1512" y="805"/>
                </a:cxn>
                <a:cxn ang="0">
                  <a:pos x="1671" y="805"/>
                </a:cxn>
                <a:cxn ang="0">
                  <a:pos x="1762" y="828"/>
                </a:cxn>
              </a:cxnLst>
              <a:rect l="0" t="0" r="r" b="b"/>
              <a:pathLst>
                <a:path w="1762" h="828">
                  <a:moveTo>
                    <a:pt x="38" y="34"/>
                  </a:moveTo>
                  <a:cubicBezTo>
                    <a:pt x="19" y="36"/>
                    <a:pt x="0" y="38"/>
                    <a:pt x="83" y="34"/>
                  </a:cubicBezTo>
                  <a:cubicBezTo>
                    <a:pt x="166" y="30"/>
                    <a:pt x="344" y="7"/>
                    <a:pt x="537" y="11"/>
                  </a:cubicBezTo>
                  <a:cubicBezTo>
                    <a:pt x="730" y="15"/>
                    <a:pt x="1096" y="0"/>
                    <a:pt x="1240" y="57"/>
                  </a:cubicBezTo>
                  <a:cubicBezTo>
                    <a:pt x="1384" y="114"/>
                    <a:pt x="1380" y="245"/>
                    <a:pt x="1399" y="351"/>
                  </a:cubicBezTo>
                  <a:cubicBezTo>
                    <a:pt x="1418" y="457"/>
                    <a:pt x="1334" y="616"/>
                    <a:pt x="1353" y="692"/>
                  </a:cubicBezTo>
                  <a:cubicBezTo>
                    <a:pt x="1372" y="768"/>
                    <a:pt x="1459" y="786"/>
                    <a:pt x="1512" y="805"/>
                  </a:cubicBezTo>
                  <a:cubicBezTo>
                    <a:pt x="1565" y="824"/>
                    <a:pt x="1629" y="801"/>
                    <a:pt x="1671" y="805"/>
                  </a:cubicBezTo>
                  <a:cubicBezTo>
                    <a:pt x="1713" y="809"/>
                    <a:pt x="1747" y="824"/>
                    <a:pt x="1762" y="828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未知"/>
            <p:cNvSpPr/>
            <p:nvPr/>
          </p:nvSpPr>
          <p:spPr bwMode="auto">
            <a:xfrm>
              <a:off x="2835" y="603"/>
              <a:ext cx="545" cy="1271"/>
            </a:xfrm>
            <a:custGeom>
              <a:avLst/>
              <a:gdLst/>
              <a:ahLst/>
              <a:cxnLst>
                <a:cxn ang="0">
                  <a:pos x="0" y="1036"/>
                </a:cxn>
                <a:cxn ang="0">
                  <a:pos x="68" y="1240"/>
                </a:cxn>
                <a:cxn ang="0">
                  <a:pos x="374" y="1222"/>
                </a:cxn>
                <a:cxn ang="0">
                  <a:pos x="521" y="945"/>
                </a:cxn>
                <a:cxn ang="0">
                  <a:pos x="521" y="446"/>
                </a:cxn>
                <a:cxn ang="0">
                  <a:pos x="431" y="129"/>
                </a:cxn>
                <a:cxn ang="0">
                  <a:pos x="272" y="15"/>
                </a:cxn>
                <a:cxn ang="0">
                  <a:pos x="181" y="38"/>
                </a:cxn>
              </a:cxnLst>
              <a:rect l="0" t="0" r="r" b="b"/>
              <a:pathLst>
                <a:path w="545" h="1271">
                  <a:moveTo>
                    <a:pt x="0" y="1036"/>
                  </a:moveTo>
                  <a:cubicBezTo>
                    <a:pt x="5" y="1117"/>
                    <a:pt x="6" y="1209"/>
                    <a:pt x="68" y="1240"/>
                  </a:cubicBezTo>
                  <a:cubicBezTo>
                    <a:pt x="130" y="1271"/>
                    <a:pt x="299" y="1271"/>
                    <a:pt x="374" y="1222"/>
                  </a:cubicBezTo>
                  <a:cubicBezTo>
                    <a:pt x="449" y="1173"/>
                    <a:pt x="497" y="1074"/>
                    <a:pt x="521" y="945"/>
                  </a:cubicBezTo>
                  <a:cubicBezTo>
                    <a:pt x="545" y="816"/>
                    <a:pt x="536" y="582"/>
                    <a:pt x="521" y="446"/>
                  </a:cubicBezTo>
                  <a:cubicBezTo>
                    <a:pt x="506" y="310"/>
                    <a:pt x="473" y="201"/>
                    <a:pt x="431" y="129"/>
                  </a:cubicBezTo>
                  <a:cubicBezTo>
                    <a:pt x="389" y="57"/>
                    <a:pt x="314" y="30"/>
                    <a:pt x="272" y="15"/>
                  </a:cubicBezTo>
                  <a:cubicBezTo>
                    <a:pt x="230" y="0"/>
                    <a:pt x="205" y="19"/>
                    <a:pt x="181" y="38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未知"/>
            <p:cNvSpPr/>
            <p:nvPr/>
          </p:nvSpPr>
          <p:spPr bwMode="auto">
            <a:xfrm>
              <a:off x="2245" y="301"/>
              <a:ext cx="363" cy="3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227"/>
                </a:cxn>
                <a:cxn ang="0">
                  <a:pos x="204" y="317"/>
                </a:cxn>
                <a:cxn ang="0">
                  <a:pos x="363" y="340"/>
                </a:cxn>
              </a:cxnLst>
              <a:rect l="0" t="0" r="r" b="b"/>
              <a:pathLst>
                <a:path w="363" h="340">
                  <a:moveTo>
                    <a:pt x="0" y="0"/>
                  </a:moveTo>
                  <a:cubicBezTo>
                    <a:pt x="5" y="87"/>
                    <a:pt x="11" y="174"/>
                    <a:pt x="45" y="227"/>
                  </a:cubicBezTo>
                  <a:cubicBezTo>
                    <a:pt x="79" y="280"/>
                    <a:pt x="151" y="298"/>
                    <a:pt x="204" y="317"/>
                  </a:cubicBezTo>
                  <a:cubicBezTo>
                    <a:pt x="257" y="336"/>
                    <a:pt x="310" y="338"/>
                    <a:pt x="363" y="34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 bwMode="auto">
          <a:xfrm>
            <a:off x="530942" y="1199740"/>
            <a:ext cx="2093913" cy="5508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课堂小结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740492" y="1399765"/>
            <a:ext cx="209550" cy="2095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grpSp>
        <p:nvGrpSpPr>
          <p:cNvPr id="5" name="Group 3"/>
          <p:cNvGrpSpPr/>
          <p:nvPr/>
        </p:nvGrpSpPr>
        <p:grpSpPr bwMode="auto">
          <a:xfrm>
            <a:off x="2345455" y="2658653"/>
            <a:ext cx="2657475" cy="2468562"/>
            <a:chOff x="0" y="0"/>
            <a:chExt cx="1674" cy="1555"/>
          </a:xfrm>
        </p:grpSpPr>
        <p:pic>
          <p:nvPicPr>
            <p:cNvPr id="6" name="单圆角矩形 2"/>
            <p:cNvPicPr>
              <a:picLocks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0" y="0"/>
              <a:ext cx="1674" cy="1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16" y="66"/>
              <a:ext cx="937" cy="143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r>
                <a:rPr lang="zh-CN" altLang="en-US" sz="3200" b="1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科学探究的步骤</a:t>
              </a:r>
              <a:endPara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" name="Group 6"/>
          <p:cNvGrpSpPr/>
          <p:nvPr/>
        </p:nvGrpSpPr>
        <p:grpSpPr bwMode="auto">
          <a:xfrm>
            <a:off x="5328367" y="2568165"/>
            <a:ext cx="1828800" cy="2468563"/>
            <a:chOff x="0" y="0"/>
            <a:chExt cx="1152" cy="1555"/>
          </a:xfrm>
        </p:grpSpPr>
        <p:pic>
          <p:nvPicPr>
            <p:cNvPr id="9" name="单圆角矩形 3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1152" cy="1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92" y="77"/>
              <a:ext cx="937" cy="143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r>
                <a:rPr lang="zh-CN" altLang="en-US" sz="3200" b="1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串联电路的电流规律</a:t>
              </a:r>
              <a:endPara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" name="Group 9"/>
          <p:cNvGrpSpPr/>
          <p:nvPr/>
        </p:nvGrpSpPr>
        <p:grpSpPr bwMode="auto">
          <a:xfrm>
            <a:off x="7958547" y="2528017"/>
            <a:ext cx="2670175" cy="2470150"/>
            <a:chOff x="0" y="0"/>
            <a:chExt cx="1682" cy="1556"/>
          </a:xfrm>
        </p:grpSpPr>
        <p:pic>
          <p:nvPicPr>
            <p:cNvPr id="12" name="单圆角矩形 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1682" cy="1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597" y="65"/>
              <a:ext cx="937" cy="143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r>
                <a:rPr lang="zh-CN" altLang="en-US" sz="3200" b="1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并联电路的电流规律</a:t>
              </a:r>
              <a:endPara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" name="Group 12"/>
          <p:cNvGrpSpPr/>
          <p:nvPr/>
        </p:nvGrpSpPr>
        <p:grpSpPr bwMode="auto">
          <a:xfrm>
            <a:off x="4528267" y="3185703"/>
            <a:ext cx="615950" cy="1322387"/>
            <a:chOff x="0" y="0"/>
            <a:chExt cx="388" cy="833"/>
          </a:xfrm>
        </p:grpSpPr>
        <p:pic>
          <p:nvPicPr>
            <p:cNvPr id="15" name="燕尾形 5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0"/>
              <a:ext cx="388" cy="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9" y="23"/>
              <a:ext cx="315" cy="76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 lang="zh-CN" altLang="en-US">
                <a:latin typeface="华文新魏" pitchFamily="2" charset="-122"/>
              </a:endParaRPr>
            </a:p>
          </p:txBody>
        </p:sp>
      </p:grpSp>
      <p:grpSp>
        <p:nvGrpSpPr>
          <p:cNvPr id="18" name="Group 12"/>
          <p:cNvGrpSpPr/>
          <p:nvPr/>
        </p:nvGrpSpPr>
        <p:grpSpPr bwMode="auto">
          <a:xfrm>
            <a:off x="7610680" y="3141458"/>
            <a:ext cx="615950" cy="1322387"/>
            <a:chOff x="0" y="0"/>
            <a:chExt cx="388" cy="833"/>
          </a:xfrm>
        </p:grpSpPr>
        <p:pic>
          <p:nvPicPr>
            <p:cNvPr id="19" name="燕尾形 5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0"/>
              <a:ext cx="388" cy="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39" y="23"/>
              <a:ext cx="315" cy="76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 lang="zh-CN" altLang="en-US">
                <a:latin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235975" y="904320"/>
            <a:ext cx="2093913" cy="5508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作业布置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445525" y="1104798"/>
            <a:ext cx="209550" cy="2095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2554288" y="2278063"/>
            <a:ext cx="6810938" cy="1815882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</a:ln>
          <a:effectLst>
            <a:innerShdw blurRad="292100" dist="101600" dir="2700000">
              <a:prstClr val="black">
                <a:alpha val="50000"/>
              </a:prstClr>
            </a:innerShdw>
          </a:effectLst>
        </p:spPr>
        <p:txBody>
          <a:bodyPr wrap="square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动手动脑学物理         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复习本章所有内容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0" y="1080831"/>
            <a:ext cx="2093913" cy="5508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学习目标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209550" y="1252281"/>
            <a:ext cx="209550" cy="2095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536474" y="2511849"/>
            <a:ext cx="8910637" cy="23083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会正确使用电流表测量串联电路和并联电路中的电流</a:t>
            </a:r>
            <a:r>
              <a:rPr lang="zh-CN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zh-CN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在探究串、并联电路的电流规律的过程中，体验科学探究的步骤方法和态度</a:t>
            </a:r>
            <a:r>
              <a:rPr lang="zh-CN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zh-CN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会运用串、并联电路的电流规律解决简单的问题</a:t>
            </a:r>
            <a:r>
              <a:rPr lang="zh-CN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0" y="1080831"/>
            <a:ext cx="2093913" cy="5508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导入新课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209550" y="1252281"/>
            <a:ext cx="209550" cy="2095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315248" y="1907165"/>
            <a:ext cx="1855655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复习旧知</a:t>
            </a:r>
            <a:endParaRPr lang="zh-CN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Group 7"/>
          <p:cNvGrpSpPr/>
          <p:nvPr/>
        </p:nvGrpSpPr>
        <p:grpSpPr bwMode="auto">
          <a:xfrm>
            <a:off x="5228613" y="1651822"/>
            <a:ext cx="2631930" cy="2103386"/>
            <a:chOff x="0" y="0"/>
            <a:chExt cx="1723" cy="1350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59" y="341"/>
              <a:ext cx="1564" cy="86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AutoShape 21"/>
            <p:cNvSpPr>
              <a:spLocks noChangeArrowheads="1"/>
            </p:cNvSpPr>
            <p:nvPr/>
          </p:nvSpPr>
          <p:spPr bwMode="auto">
            <a:xfrm>
              <a:off x="794" y="1044"/>
              <a:ext cx="309" cy="306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 sz="18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10" name="直接连接符 24"/>
            <p:cNvCxnSpPr>
              <a:cxnSpLocks noChangeShapeType="1"/>
            </p:cNvCxnSpPr>
            <p:nvPr/>
          </p:nvCxnSpPr>
          <p:spPr bwMode="auto">
            <a:xfrm rot="5400000" flipH="1" flipV="1">
              <a:off x="-195" y="688"/>
              <a:ext cx="705" cy="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</p:cxn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1225" y="0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Times New Roman" panose="02020603050405020304" pitchFamily="18" charset="0"/>
                </a:rPr>
                <a:t>S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134" y="862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Times New Roman" panose="02020603050405020304" pitchFamily="18" charset="0"/>
                </a:rPr>
                <a:t>L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  <p:grpSp>
          <p:nvGrpSpPr>
            <p:cNvPr id="13" name="Group 13"/>
            <p:cNvGrpSpPr/>
            <p:nvPr/>
          </p:nvGrpSpPr>
          <p:grpSpPr bwMode="auto">
            <a:xfrm>
              <a:off x="0" y="600"/>
              <a:ext cx="340" cy="353"/>
              <a:chOff x="0" y="0"/>
              <a:chExt cx="340" cy="353"/>
            </a:xfrm>
          </p:grpSpPr>
          <p:sp>
            <p:nvSpPr>
              <p:cNvPr id="22" name="Oval 14"/>
              <p:cNvSpPr>
                <a:spLocks noChangeArrowheads="1"/>
              </p:cNvSpPr>
              <p:nvPr/>
            </p:nvSpPr>
            <p:spPr bwMode="auto">
              <a:xfrm>
                <a:off x="0" y="13"/>
                <a:ext cx="340" cy="34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" name="Text Box 15"/>
              <p:cNvSpPr txBox="1">
                <a:spLocks noChangeArrowheads="1"/>
              </p:cNvSpPr>
              <p:nvPr/>
            </p:nvSpPr>
            <p:spPr bwMode="auto">
              <a:xfrm>
                <a:off x="32" y="0"/>
                <a:ext cx="286" cy="32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800" b="1">
                    <a:latin typeface="Times New Roman" panose="02020603050405020304" pitchFamily="18" charset="0"/>
                  </a:rPr>
                  <a:t>A</a:t>
                </a:r>
                <a:endParaRPr lang="en-US" sz="28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4" name="Group 16"/>
            <p:cNvGrpSpPr/>
            <p:nvPr/>
          </p:nvGrpSpPr>
          <p:grpSpPr bwMode="auto">
            <a:xfrm>
              <a:off x="1134" y="250"/>
              <a:ext cx="283" cy="170"/>
              <a:chOff x="0" y="0"/>
              <a:chExt cx="256" cy="142"/>
            </a:xfrm>
          </p:grpSpPr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20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</p:grpSp>
        <p:grpSp>
          <p:nvGrpSpPr>
            <p:cNvPr id="15" name="Group 20"/>
            <p:cNvGrpSpPr/>
            <p:nvPr/>
          </p:nvGrpSpPr>
          <p:grpSpPr bwMode="auto">
            <a:xfrm flipH="1">
              <a:off x="794" y="182"/>
              <a:ext cx="85" cy="340"/>
              <a:chOff x="0" y="0"/>
              <a:chExt cx="85" cy="340"/>
            </a:xfrm>
          </p:grpSpPr>
          <p:sp>
            <p:nvSpPr>
              <p:cNvPr id="16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17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" name="Line 21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24" name="Group 24"/>
          <p:cNvGrpSpPr/>
          <p:nvPr/>
        </p:nvGrpSpPr>
        <p:grpSpPr bwMode="auto">
          <a:xfrm>
            <a:off x="8059123" y="1607575"/>
            <a:ext cx="2633457" cy="2103386"/>
            <a:chOff x="0" y="0"/>
            <a:chExt cx="1724" cy="1350"/>
          </a:xfrm>
        </p:grpSpPr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0" y="341"/>
              <a:ext cx="1564" cy="86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AutoShape 21"/>
            <p:cNvSpPr>
              <a:spLocks noChangeArrowheads="1"/>
            </p:cNvSpPr>
            <p:nvPr/>
          </p:nvSpPr>
          <p:spPr bwMode="auto">
            <a:xfrm>
              <a:off x="635" y="1044"/>
              <a:ext cx="309" cy="306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 sz="18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27" name="直接连接符 24"/>
            <p:cNvCxnSpPr>
              <a:cxnSpLocks noChangeShapeType="1"/>
            </p:cNvCxnSpPr>
            <p:nvPr/>
          </p:nvCxnSpPr>
          <p:spPr bwMode="auto">
            <a:xfrm rot="5400000" flipH="1" flipV="1">
              <a:off x="-349" y="688"/>
              <a:ext cx="705" cy="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</p:cxnSp>
        <p:sp>
          <p:nvSpPr>
            <p:cNvPr id="28" name="Text Box 28"/>
            <p:cNvSpPr txBox="1">
              <a:spLocks noChangeArrowheads="1"/>
            </p:cNvSpPr>
            <p:nvPr/>
          </p:nvSpPr>
          <p:spPr bwMode="auto">
            <a:xfrm>
              <a:off x="1066" y="0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Times New Roman" panose="02020603050405020304" pitchFamily="18" charset="0"/>
                </a:rPr>
                <a:t>S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975" y="862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Times New Roman" panose="02020603050405020304" pitchFamily="18" charset="0"/>
                </a:rPr>
                <a:t>L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  <p:grpSp>
          <p:nvGrpSpPr>
            <p:cNvPr id="30" name="Group 30"/>
            <p:cNvGrpSpPr/>
            <p:nvPr/>
          </p:nvGrpSpPr>
          <p:grpSpPr bwMode="auto">
            <a:xfrm>
              <a:off x="1384" y="567"/>
              <a:ext cx="340" cy="353"/>
              <a:chOff x="0" y="0"/>
              <a:chExt cx="340" cy="353"/>
            </a:xfrm>
          </p:grpSpPr>
          <p:sp>
            <p:nvSpPr>
              <p:cNvPr id="39" name="Oval 31"/>
              <p:cNvSpPr>
                <a:spLocks noChangeArrowheads="1"/>
              </p:cNvSpPr>
              <p:nvPr/>
            </p:nvSpPr>
            <p:spPr bwMode="auto">
              <a:xfrm>
                <a:off x="0" y="13"/>
                <a:ext cx="340" cy="34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0" name="Text Box 32"/>
              <p:cNvSpPr txBox="1">
                <a:spLocks noChangeArrowheads="1"/>
              </p:cNvSpPr>
              <p:nvPr/>
            </p:nvSpPr>
            <p:spPr bwMode="auto">
              <a:xfrm>
                <a:off x="32" y="0"/>
                <a:ext cx="286" cy="32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800" b="1">
                    <a:latin typeface="Times New Roman" panose="02020603050405020304" pitchFamily="18" charset="0"/>
                  </a:rPr>
                  <a:t>A</a:t>
                </a:r>
                <a:endParaRPr lang="en-US" sz="28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" name="Group 33"/>
            <p:cNvGrpSpPr/>
            <p:nvPr/>
          </p:nvGrpSpPr>
          <p:grpSpPr bwMode="auto">
            <a:xfrm>
              <a:off x="975" y="250"/>
              <a:ext cx="283" cy="170"/>
              <a:chOff x="0" y="0"/>
              <a:chExt cx="256" cy="142"/>
            </a:xfrm>
          </p:grpSpPr>
          <p:sp>
            <p:nvSpPr>
              <p:cNvPr id="36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37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</p:grpSp>
        <p:grpSp>
          <p:nvGrpSpPr>
            <p:cNvPr id="32" name="Group 37"/>
            <p:cNvGrpSpPr/>
            <p:nvPr/>
          </p:nvGrpSpPr>
          <p:grpSpPr bwMode="auto">
            <a:xfrm flipH="1">
              <a:off x="635" y="182"/>
              <a:ext cx="85" cy="340"/>
              <a:chOff x="0" y="0"/>
              <a:chExt cx="85" cy="340"/>
            </a:xfrm>
          </p:grpSpPr>
          <p:sp>
            <p:nvSpPr>
              <p:cNvPr id="33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41" name="TextBox 40"/>
          <p:cNvSpPr txBox="1"/>
          <p:nvPr/>
        </p:nvSpPr>
        <p:spPr>
          <a:xfrm>
            <a:off x="6356555" y="3849329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甲</a:t>
            </a:r>
            <a:endParaRPr lang="zh-CN" altLang="en-US" sz="2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893277" y="380508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乙</a:t>
            </a:r>
            <a:endParaRPr lang="zh-CN" altLang="en-US" sz="2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Rectangle 58"/>
          <p:cNvSpPr>
            <a:spLocks noChangeArrowheads="1"/>
          </p:cNvSpPr>
          <p:nvPr/>
        </p:nvSpPr>
        <p:spPr bwMode="auto">
          <a:xfrm>
            <a:off x="737420" y="2483720"/>
            <a:ext cx="4350774" cy="1865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>
                <a:solidFill>
                  <a:srgbClr val="0066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400" dirty="0" smtClean="0">
                <a:solidFill>
                  <a:srgbClr val="0066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上节课用电流表测电路中的电流时，电流表</a:t>
            </a:r>
            <a:r>
              <a:rPr lang="zh-CN" altLang="en-US" sz="2400" dirty="0">
                <a:solidFill>
                  <a:srgbClr val="0066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接在这个简单电路的不同位置，两次电流表的示数有什么关系？</a:t>
            </a:r>
            <a:endParaRPr lang="zh-CN" altLang="en-US" sz="2400" dirty="0">
              <a:solidFill>
                <a:srgbClr val="0066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TextBox 1"/>
          <p:cNvSpPr txBox="1">
            <a:spLocks noChangeArrowheads="1"/>
          </p:cNvSpPr>
          <p:nvPr/>
        </p:nvSpPr>
        <p:spPr bwMode="auto">
          <a:xfrm>
            <a:off x="1349661" y="4463553"/>
            <a:ext cx="1855655" cy="58105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提出问题</a:t>
            </a:r>
            <a:endParaRPr lang="zh-CN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Rectangle 59"/>
          <p:cNvSpPr>
            <a:spLocks noChangeArrowheads="1"/>
          </p:cNvSpPr>
          <p:nvPr/>
        </p:nvSpPr>
        <p:spPr bwMode="auto">
          <a:xfrm>
            <a:off x="1036483" y="5143909"/>
            <a:ext cx="9228393" cy="83099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solidFill>
                  <a:srgbClr val="0066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实际电路中用</a:t>
            </a:r>
            <a:r>
              <a:rPr lang="zh-CN" altLang="en-US" sz="2400" dirty="0">
                <a:solidFill>
                  <a:srgbClr val="0066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电器串联或</a:t>
            </a:r>
            <a:r>
              <a:rPr lang="zh-CN" altLang="en-US" sz="2400" dirty="0" smtClean="0">
                <a:solidFill>
                  <a:srgbClr val="0066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并联，</a:t>
            </a:r>
            <a:r>
              <a:rPr lang="zh-CN" altLang="en-US" sz="2400" dirty="0">
                <a:solidFill>
                  <a:srgbClr val="0066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流过各用电器的</a:t>
            </a:r>
            <a:r>
              <a:rPr lang="zh-CN" altLang="en-US" sz="2400" dirty="0" smtClean="0">
                <a:solidFill>
                  <a:srgbClr val="0066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电流会有</a:t>
            </a:r>
            <a:r>
              <a:rPr lang="zh-CN" altLang="en-US" sz="2400" dirty="0">
                <a:solidFill>
                  <a:srgbClr val="0066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怎样的关系呢？</a:t>
            </a:r>
            <a:endParaRPr lang="zh-CN" altLang="en-US" sz="2400" dirty="0">
              <a:solidFill>
                <a:srgbClr val="0066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6" name="图片 1" descr="问号2.jpg"/>
          <p:cNvPicPr>
            <a:picLocks noGrp="1"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282323">
            <a:off x="10047820" y="4905798"/>
            <a:ext cx="560316" cy="138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0" y="1080831"/>
            <a:ext cx="2093913" cy="5508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实验探究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209550" y="1252281"/>
            <a:ext cx="209550" cy="2095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TextBox 15"/>
          <p:cNvSpPr>
            <a:spLocks noChangeArrowheads="1"/>
          </p:cNvSpPr>
          <p:nvPr/>
        </p:nvSpPr>
        <p:spPr bwMode="auto">
          <a:xfrm>
            <a:off x="2644057" y="1327406"/>
            <a:ext cx="5272088" cy="5509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探究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：串联电路的电流规律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Group 7"/>
          <p:cNvGrpSpPr/>
          <p:nvPr/>
        </p:nvGrpSpPr>
        <p:grpSpPr bwMode="auto">
          <a:xfrm>
            <a:off x="3200758" y="2554186"/>
            <a:ext cx="3097212" cy="2339975"/>
            <a:chOff x="0" y="0"/>
            <a:chExt cx="1951" cy="1474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225" y="920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S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9" name="Group 9"/>
            <p:cNvGrpSpPr/>
            <p:nvPr/>
          </p:nvGrpSpPr>
          <p:grpSpPr bwMode="auto">
            <a:xfrm>
              <a:off x="0" y="0"/>
              <a:ext cx="1951" cy="1474"/>
              <a:chOff x="0" y="0"/>
              <a:chExt cx="1951" cy="1474"/>
            </a:xfrm>
          </p:grpSpPr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>
                <a:off x="0" y="431"/>
                <a:ext cx="1951" cy="86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AutoShape 21"/>
              <p:cNvSpPr>
                <a:spLocks noChangeArrowheads="1"/>
              </p:cNvSpPr>
              <p:nvPr/>
            </p:nvSpPr>
            <p:spPr bwMode="auto">
              <a:xfrm>
                <a:off x="417" y="272"/>
                <a:ext cx="309" cy="306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4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1248" y="0"/>
                <a:ext cx="292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L</a:t>
                </a:r>
                <a:r>
                  <a:rPr lang="en-US" sz="2400" baseline="-25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endPara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13" name="Group 13"/>
              <p:cNvGrpSpPr/>
              <p:nvPr/>
            </p:nvGrpSpPr>
            <p:grpSpPr bwMode="auto">
              <a:xfrm>
                <a:off x="1214" y="1190"/>
                <a:ext cx="283" cy="170"/>
                <a:chOff x="0" y="0"/>
                <a:chExt cx="256" cy="142"/>
              </a:xfrm>
            </p:grpSpPr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29" y="0"/>
                  <a:ext cx="226" cy="14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9" y="0"/>
                  <a:ext cx="227" cy="8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" name="Oval 17"/>
                <p:cNvSpPr>
                  <a:spLocks noChangeArrowheads="1"/>
                </p:cNvSpPr>
                <p:nvPr/>
              </p:nvSpPr>
              <p:spPr bwMode="auto">
                <a:xfrm>
                  <a:off x="0" y="57"/>
                  <a:ext cx="57" cy="56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 wrap="none" anchor="ctr"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14" name="Group 17"/>
              <p:cNvGrpSpPr/>
              <p:nvPr/>
            </p:nvGrpSpPr>
            <p:grpSpPr bwMode="auto">
              <a:xfrm flipH="1">
                <a:off x="477" y="1134"/>
                <a:ext cx="85" cy="340"/>
                <a:chOff x="0" y="0"/>
                <a:chExt cx="85" cy="340"/>
              </a:xfrm>
            </p:grpSpPr>
            <p:sp>
              <p:nvSpPr>
                <p:cNvPr id="23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113"/>
                  <a:ext cx="85" cy="8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4" name="Line 20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3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>
                  <a:off x="85" y="85"/>
                  <a:ext cx="0" cy="17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15" name="AutoShape 21"/>
              <p:cNvSpPr>
                <a:spLocks noChangeArrowheads="1"/>
              </p:cNvSpPr>
              <p:nvPr/>
            </p:nvSpPr>
            <p:spPr bwMode="auto">
              <a:xfrm>
                <a:off x="1225" y="272"/>
                <a:ext cx="309" cy="306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4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Oval 22"/>
              <p:cNvSpPr>
                <a:spLocks noChangeArrowheads="1"/>
              </p:cNvSpPr>
              <p:nvPr/>
            </p:nvSpPr>
            <p:spPr bwMode="auto">
              <a:xfrm>
                <a:off x="183" y="394"/>
                <a:ext cx="68" cy="68"/>
              </a:xfrm>
              <a:prstGeom prst="ellipse">
                <a:avLst/>
              </a:prstGeom>
              <a:solidFill>
                <a:srgbClr val="CC00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Text Box 23"/>
              <p:cNvSpPr txBox="1">
                <a:spLocks noChangeArrowheads="1"/>
              </p:cNvSpPr>
              <p:nvPr/>
            </p:nvSpPr>
            <p:spPr bwMode="auto">
              <a:xfrm>
                <a:off x="114" y="453"/>
                <a:ext cx="262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</a:t>
                </a:r>
                <a:endPara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Oval 24"/>
              <p:cNvSpPr>
                <a:spLocks noChangeArrowheads="1"/>
              </p:cNvSpPr>
              <p:nvPr/>
            </p:nvSpPr>
            <p:spPr bwMode="auto">
              <a:xfrm>
                <a:off x="953" y="385"/>
                <a:ext cx="68" cy="68"/>
              </a:xfrm>
              <a:prstGeom prst="ellipse">
                <a:avLst/>
              </a:prstGeom>
              <a:solidFill>
                <a:srgbClr val="CC00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Text Box 25"/>
              <p:cNvSpPr txBox="1">
                <a:spLocks noChangeArrowheads="1"/>
              </p:cNvSpPr>
              <p:nvPr/>
            </p:nvSpPr>
            <p:spPr bwMode="auto">
              <a:xfrm>
                <a:off x="885" y="431"/>
                <a:ext cx="237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B</a:t>
                </a:r>
                <a:endPara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Oval 26"/>
              <p:cNvSpPr>
                <a:spLocks noChangeArrowheads="1"/>
              </p:cNvSpPr>
              <p:nvPr/>
            </p:nvSpPr>
            <p:spPr bwMode="auto">
              <a:xfrm>
                <a:off x="1709" y="394"/>
                <a:ext cx="68" cy="68"/>
              </a:xfrm>
              <a:prstGeom prst="ellipse">
                <a:avLst/>
              </a:prstGeom>
              <a:solidFill>
                <a:srgbClr val="CC00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Text Box 27"/>
              <p:cNvSpPr txBox="1">
                <a:spLocks noChangeArrowheads="1"/>
              </p:cNvSpPr>
              <p:nvPr/>
            </p:nvSpPr>
            <p:spPr bwMode="auto">
              <a:xfrm>
                <a:off x="1633" y="430"/>
                <a:ext cx="255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</a:t>
                </a:r>
                <a:endPara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Text Box 28"/>
              <p:cNvSpPr txBox="1">
                <a:spLocks noChangeArrowheads="1"/>
              </p:cNvSpPr>
              <p:nvPr/>
            </p:nvSpPr>
            <p:spPr bwMode="auto">
              <a:xfrm>
                <a:off x="409" y="0"/>
                <a:ext cx="292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L</a:t>
                </a:r>
                <a:r>
                  <a:rPr lang="en-US" sz="2400" baseline="-25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49" name="Text Box 53"/>
          <p:cNvSpPr txBox="1">
            <a:spLocks noChangeArrowheads="1"/>
          </p:cNvSpPr>
          <p:nvPr/>
        </p:nvSpPr>
        <p:spPr bwMode="auto">
          <a:xfrm>
            <a:off x="594033" y="3278032"/>
            <a:ext cx="2060677" cy="1569660"/>
          </a:xfrm>
          <a:prstGeom prst="rect">
            <a:avLst/>
          </a:prstGeom>
          <a:solidFill>
            <a:srgbClr val="FFCC99"/>
          </a:solidFill>
          <a:ln w="25400">
            <a:solidFill>
              <a:schemeClr val="accent1"/>
            </a:solidFill>
            <a:miter lim="800000"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流过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各点的电流大小可能存在什么关系？</a:t>
            </a:r>
            <a:endParaRPr lang="zh-CN" altLang="en-US" sz="2400" dirty="0">
              <a:solidFill>
                <a:srgbClr val="0066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0" name="图片 1" descr="问号11.jpg"/>
          <p:cNvPicPr>
            <a:picLocks noGrp="1"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70" y="2580966"/>
            <a:ext cx="722671" cy="722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Box 1"/>
          <p:cNvSpPr txBox="1">
            <a:spLocks noChangeArrowheads="1"/>
          </p:cNvSpPr>
          <p:nvPr/>
        </p:nvSpPr>
        <p:spPr bwMode="auto">
          <a:xfrm>
            <a:off x="1187429" y="2620005"/>
            <a:ext cx="1467281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</a:ln>
        </p:spPr>
        <p:txBody>
          <a:bodyPr wrap="square" anchor="ctr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提出问题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TextBox 1"/>
          <p:cNvSpPr txBox="1">
            <a:spLocks noChangeArrowheads="1"/>
          </p:cNvSpPr>
          <p:nvPr/>
        </p:nvSpPr>
        <p:spPr bwMode="auto">
          <a:xfrm>
            <a:off x="7121196" y="2565928"/>
            <a:ext cx="1467281" cy="58105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</a:ln>
        </p:spPr>
        <p:txBody>
          <a:bodyPr wrap="square" anchor="ctr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猜  想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Text Box 53"/>
          <p:cNvSpPr txBox="1">
            <a:spLocks noChangeArrowheads="1"/>
          </p:cNvSpPr>
          <p:nvPr/>
        </p:nvSpPr>
        <p:spPr bwMode="auto">
          <a:xfrm>
            <a:off x="6994833" y="3248535"/>
            <a:ext cx="4567902" cy="830997"/>
          </a:xfrm>
          <a:prstGeom prst="rect">
            <a:avLst/>
          </a:prstGeom>
          <a:solidFill>
            <a:srgbClr val="FFCC99"/>
          </a:solidFill>
          <a:ln w="25400">
            <a:solidFill>
              <a:schemeClr val="accent1"/>
            </a:solidFill>
            <a:miter lim="800000"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流过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各点的电流大小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可能是相等的</a:t>
            </a:r>
            <a:endParaRPr lang="zh-CN" altLang="en-US" sz="2400" dirty="0">
              <a:solidFill>
                <a:srgbClr val="0066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Text Box 53"/>
          <p:cNvSpPr txBox="1">
            <a:spLocks noChangeArrowheads="1"/>
          </p:cNvSpPr>
          <p:nvPr/>
        </p:nvSpPr>
        <p:spPr bwMode="auto">
          <a:xfrm>
            <a:off x="6994833" y="4207181"/>
            <a:ext cx="4567902" cy="830997"/>
          </a:xfrm>
          <a:prstGeom prst="rect">
            <a:avLst/>
          </a:prstGeom>
          <a:solidFill>
            <a:srgbClr val="FFCC99"/>
          </a:solidFill>
          <a:ln w="25400">
            <a:solidFill>
              <a:schemeClr val="accent1"/>
            </a:solidFill>
            <a:miter lim="800000"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流过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各点的电流大小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可能是逐渐减小的</a:t>
            </a:r>
            <a:endParaRPr lang="zh-CN" altLang="en-US" sz="2400" dirty="0">
              <a:solidFill>
                <a:srgbClr val="0066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Text Box 53"/>
          <p:cNvSpPr txBox="1">
            <a:spLocks noChangeArrowheads="1"/>
          </p:cNvSpPr>
          <p:nvPr/>
        </p:nvSpPr>
        <p:spPr bwMode="auto">
          <a:xfrm>
            <a:off x="6921090" y="5239568"/>
            <a:ext cx="4567902" cy="461665"/>
          </a:xfrm>
          <a:prstGeom prst="rect">
            <a:avLst/>
          </a:prstGeom>
          <a:solidFill>
            <a:srgbClr val="FFCC99"/>
          </a:solidFill>
          <a:ln w="25400">
            <a:solidFill>
              <a:schemeClr val="accent1"/>
            </a:solidFill>
            <a:miter lim="800000"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</a:t>
            </a: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……</a:t>
            </a:r>
            <a:endParaRPr lang="zh-CN" altLang="en-US" sz="2400" dirty="0">
              <a:solidFill>
                <a:srgbClr val="0066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0" y="1080831"/>
            <a:ext cx="2093913" cy="5508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实验探究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209550" y="1252281"/>
            <a:ext cx="209550" cy="2095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TextBox 15"/>
          <p:cNvSpPr>
            <a:spLocks noChangeArrowheads="1"/>
          </p:cNvSpPr>
          <p:nvPr/>
        </p:nvSpPr>
        <p:spPr bwMode="auto">
          <a:xfrm>
            <a:off x="2658806" y="1135678"/>
            <a:ext cx="5272088" cy="5509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探究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：串联电路的电流规律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2" name="组合 91"/>
          <p:cNvGrpSpPr/>
          <p:nvPr/>
        </p:nvGrpSpPr>
        <p:grpSpPr>
          <a:xfrm>
            <a:off x="1155547" y="3162094"/>
            <a:ext cx="3097212" cy="2426937"/>
            <a:chOff x="1155547" y="3162094"/>
            <a:chExt cx="3097212" cy="2426937"/>
          </a:xfrm>
        </p:grpSpPr>
        <p:sp>
          <p:nvSpPr>
            <p:cNvPr id="10" name="Text Box 31"/>
            <p:cNvSpPr txBox="1">
              <a:spLocks noChangeArrowheads="1"/>
            </p:cNvSpPr>
            <p:nvPr/>
          </p:nvSpPr>
          <p:spPr bwMode="auto">
            <a:xfrm>
              <a:off x="3100234" y="4190078"/>
              <a:ext cx="369887" cy="461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S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Rectangle 32"/>
            <p:cNvSpPr>
              <a:spLocks noChangeArrowheads="1"/>
            </p:cNvSpPr>
            <p:nvPr/>
          </p:nvSpPr>
          <p:spPr bwMode="auto">
            <a:xfrm>
              <a:off x="1155547" y="3412202"/>
              <a:ext cx="3097212" cy="136842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AutoShape 21"/>
            <p:cNvSpPr>
              <a:spLocks noChangeArrowheads="1"/>
            </p:cNvSpPr>
            <p:nvPr/>
          </p:nvSpPr>
          <p:spPr bwMode="auto">
            <a:xfrm>
              <a:off x="1947709" y="3197890"/>
              <a:ext cx="431800" cy="431800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Text Box 34"/>
            <p:cNvSpPr txBox="1">
              <a:spLocks noChangeArrowheads="1"/>
            </p:cNvSpPr>
            <p:nvPr/>
          </p:nvSpPr>
          <p:spPr bwMode="auto">
            <a:xfrm>
              <a:off x="3206597" y="3520152"/>
              <a:ext cx="463550" cy="461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L</a:t>
              </a:r>
              <a:r>
                <a: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4" name="Group 35"/>
            <p:cNvGrpSpPr/>
            <p:nvPr/>
          </p:nvGrpSpPr>
          <p:grpSpPr bwMode="auto">
            <a:xfrm>
              <a:off x="3082772" y="4618703"/>
              <a:ext cx="449262" cy="269875"/>
              <a:chOff x="0" y="0"/>
              <a:chExt cx="256" cy="142"/>
            </a:xfrm>
          </p:grpSpPr>
          <p:sp>
            <p:nvSpPr>
              <p:cNvPr id="24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6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5" name="Group 39"/>
            <p:cNvGrpSpPr/>
            <p:nvPr/>
          </p:nvGrpSpPr>
          <p:grpSpPr bwMode="auto">
            <a:xfrm flipH="1">
              <a:off x="1912784" y="4529803"/>
              <a:ext cx="134937" cy="539750"/>
              <a:chOff x="0" y="0"/>
              <a:chExt cx="85" cy="340"/>
            </a:xfrm>
          </p:grpSpPr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Line 21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6" name="Text Box 43"/>
            <p:cNvSpPr txBox="1">
              <a:spLocks noChangeArrowheads="1"/>
            </p:cNvSpPr>
            <p:nvPr/>
          </p:nvSpPr>
          <p:spPr bwMode="auto">
            <a:xfrm>
              <a:off x="1912784" y="3520152"/>
              <a:ext cx="463550" cy="461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L</a:t>
              </a:r>
              <a:r>
                <a: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Oval 45"/>
            <p:cNvSpPr>
              <a:spLocks noChangeArrowheads="1"/>
            </p:cNvSpPr>
            <p:nvPr/>
          </p:nvSpPr>
          <p:spPr bwMode="auto">
            <a:xfrm>
              <a:off x="1263497" y="3178840"/>
              <a:ext cx="431800" cy="45243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Text Box 46"/>
            <p:cNvSpPr txBox="1">
              <a:spLocks noChangeArrowheads="1"/>
            </p:cNvSpPr>
            <p:nvPr/>
          </p:nvSpPr>
          <p:spPr bwMode="auto">
            <a:xfrm>
              <a:off x="1278246" y="3162094"/>
              <a:ext cx="361950" cy="461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endParaRPr 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AutoShape 21"/>
            <p:cNvSpPr>
              <a:spLocks noChangeArrowheads="1"/>
            </p:cNvSpPr>
            <p:nvPr/>
          </p:nvSpPr>
          <p:spPr bwMode="auto">
            <a:xfrm>
              <a:off x="3208184" y="3196302"/>
              <a:ext cx="431800" cy="431800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TextBox 15"/>
            <p:cNvSpPr>
              <a:spLocks noChangeArrowheads="1"/>
            </p:cNvSpPr>
            <p:nvPr/>
          </p:nvSpPr>
          <p:spPr bwMode="auto">
            <a:xfrm>
              <a:off x="1385734" y="4996528"/>
              <a:ext cx="2860675" cy="59250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测量</a:t>
              </a:r>
              <a:r>
                <a:rPr 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点电流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1015364" y="1754767"/>
            <a:ext cx="1467281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</a:ln>
        </p:spPr>
        <p:txBody>
          <a:bodyPr wrap="square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设计方案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4" name="组合 93"/>
          <p:cNvGrpSpPr/>
          <p:nvPr/>
        </p:nvGrpSpPr>
        <p:grpSpPr>
          <a:xfrm>
            <a:off x="4798398" y="3117849"/>
            <a:ext cx="3097212" cy="2456433"/>
            <a:chOff x="4798398" y="3117849"/>
            <a:chExt cx="3097212" cy="2456433"/>
          </a:xfrm>
        </p:grpSpPr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6743085" y="4175329"/>
              <a:ext cx="369887" cy="461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S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4798398" y="3397454"/>
              <a:ext cx="3097212" cy="136842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AutoShape 21"/>
            <p:cNvSpPr>
              <a:spLocks noChangeArrowheads="1"/>
            </p:cNvSpPr>
            <p:nvPr/>
          </p:nvSpPr>
          <p:spPr bwMode="auto">
            <a:xfrm>
              <a:off x="5590560" y="3183142"/>
              <a:ext cx="431800" cy="431800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849448" y="3505404"/>
              <a:ext cx="463550" cy="461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L</a:t>
              </a:r>
              <a:r>
                <a: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35" name="Group 35"/>
            <p:cNvGrpSpPr/>
            <p:nvPr/>
          </p:nvGrpSpPr>
          <p:grpSpPr bwMode="auto">
            <a:xfrm>
              <a:off x="6725623" y="4603954"/>
              <a:ext cx="449262" cy="269875"/>
              <a:chOff x="0" y="0"/>
              <a:chExt cx="256" cy="142"/>
            </a:xfrm>
          </p:grpSpPr>
          <p:sp>
            <p:nvSpPr>
              <p:cNvPr id="45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6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7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36" name="Group 39"/>
            <p:cNvGrpSpPr/>
            <p:nvPr/>
          </p:nvGrpSpPr>
          <p:grpSpPr bwMode="auto">
            <a:xfrm flipH="1">
              <a:off x="5555635" y="4515054"/>
              <a:ext cx="134937" cy="539750"/>
              <a:chOff x="0" y="0"/>
              <a:chExt cx="85" cy="340"/>
            </a:xfrm>
          </p:grpSpPr>
          <p:sp>
            <p:nvSpPr>
              <p:cNvPr id="42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4" name="Line 21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7" name="Text Box 43"/>
            <p:cNvSpPr txBox="1">
              <a:spLocks noChangeArrowheads="1"/>
            </p:cNvSpPr>
            <p:nvPr/>
          </p:nvSpPr>
          <p:spPr bwMode="auto">
            <a:xfrm>
              <a:off x="5555635" y="3505404"/>
              <a:ext cx="463550" cy="461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L</a:t>
              </a:r>
              <a:r>
                <a: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Oval 45"/>
            <p:cNvSpPr>
              <a:spLocks noChangeArrowheads="1"/>
            </p:cNvSpPr>
            <p:nvPr/>
          </p:nvSpPr>
          <p:spPr bwMode="auto">
            <a:xfrm>
              <a:off x="6218954" y="3119847"/>
              <a:ext cx="431800" cy="45243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Text Box 46"/>
            <p:cNvSpPr txBox="1">
              <a:spLocks noChangeArrowheads="1"/>
            </p:cNvSpPr>
            <p:nvPr/>
          </p:nvSpPr>
          <p:spPr bwMode="auto">
            <a:xfrm>
              <a:off x="6248451" y="3117849"/>
              <a:ext cx="361950" cy="461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endParaRPr 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AutoShape 21"/>
            <p:cNvSpPr>
              <a:spLocks noChangeArrowheads="1"/>
            </p:cNvSpPr>
            <p:nvPr/>
          </p:nvSpPr>
          <p:spPr bwMode="auto">
            <a:xfrm>
              <a:off x="6851035" y="3181554"/>
              <a:ext cx="431800" cy="431800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TextBox 15"/>
            <p:cNvSpPr>
              <a:spLocks noChangeArrowheads="1"/>
            </p:cNvSpPr>
            <p:nvPr/>
          </p:nvSpPr>
          <p:spPr bwMode="auto">
            <a:xfrm>
              <a:off x="4822722" y="4981779"/>
              <a:ext cx="2639961" cy="59250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测量</a:t>
              </a:r>
              <a:r>
                <a:rPr 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B</a:t>
              </a:r>
              <a:r>
                <a:rPr lang="zh-CN" alt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点</a:t>
              </a:r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电流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8426502" y="3132597"/>
            <a:ext cx="3097212" cy="2441684"/>
            <a:chOff x="8809960" y="2631152"/>
            <a:chExt cx="3097212" cy="2441684"/>
          </a:xfrm>
        </p:grpSpPr>
        <p:sp>
          <p:nvSpPr>
            <p:cNvPr id="51" name="Text Box 31"/>
            <p:cNvSpPr txBox="1">
              <a:spLocks noChangeArrowheads="1"/>
            </p:cNvSpPr>
            <p:nvPr/>
          </p:nvSpPr>
          <p:spPr bwMode="auto">
            <a:xfrm>
              <a:off x="10754647" y="3673883"/>
              <a:ext cx="369887" cy="461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S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Rectangle 32"/>
            <p:cNvSpPr>
              <a:spLocks noChangeArrowheads="1"/>
            </p:cNvSpPr>
            <p:nvPr/>
          </p:nvSpPr>
          <p:spPr bwMode="auto">
            <a:xfrm>
              <a:off x="8809960" y="2896008"/>
              <a:ext cx="3097212" cy="136842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3" name="AutoShape 21"/>
            <p:cNvSpPr>
              <a:spLocks noChangeArrowheads="1"/>
            </p:cNvSpPr>
            <p:nvPr/>
          </p:nvSpPr>
          <p:spPr bwMode="auto">
            <a:xfrm>
              <a:off x="9602122" y="2681696"/>
              <a:ext cx="431800" cy="431800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4" name="Text Box 34"/>
            <p:cNvSpPr txBox="1">
              <a:spLocks noChangeArrowheads="1"/>
            </p:cNvSpPr>
            <p:nvPr/>
          </p:nvSpPr>
          <p:spPr bwMode="auto">
            <a:xfrm>
              <a:off x="10861010" y="3003958"/>
              <a:ext cx="463550" cy="461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L</a:t>
              </a:r>
              <a:r>
                <a: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55" name="Group 35"/>
            <p:cNvGrpSpPr/>
            <p:nvPr/>
          </p:nvGrpSpPr>
          <p:grpSpPr bwMode="auto">
            <a:xfrm>
              <a:off x="10737185" y="4102508"/>
              <a:ext cx="449262" cy="269875"/>
              <a:chOff x="0" y="0"/>
              <a:chExt cx="256" cy="142"/>
            </a:xfrm>
          </p:grpSpPr>
          <p:sp>
            <p:nvSpPr>
              <p:cNvPr id="65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6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7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56" name="Group 39"/>
            <p:cNvGrpSpPr/>
            <p:nvPr/>
          </p:nvGrpSpPr>
          <p:grpSpPr bwMode="auto">
            <a:xfrm flipH="1">
              <a:off x="9567197" y="4013608"/>
              <a:ext cx="134937" cy="539750"/>
              <a:chOff x="0" y="0"/>
              <a:chExt cx="85" cy="340"/>
            </a:xfrm>
          </p:grpSpPr>
          <p:sp>
            <p:nvSpPr>
              <p:cNvPr id="62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57" name="Text Box 43"/>
            <p:cNvSpPr txBox="1">
              <a:spLocks noChangeArrowheads="1"/>
            </p:cNvSpPr>
            <p:nvPr/>
          </p:nvSpPr>
          <p:spPr bwMode="auto">
            <a:xfrm>
              <a:off x="9567197" y="3003958"/>
              <a:ext cx="463550" cy="461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L</a:t>
              </a:r>
              <a:r>
                <a: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0" name="Oval 45"/>
            <p:cNvSpPr>
              <a:spLocks noChangeArrowheads="1"/>
            </p:cNvSpPr>
            <p:nvPr/>
          </p:nvSpPr>
          <p:spPr bwMode="auto">
            <a:xfrm>
              <a:off x="11410387" y="2647898"/>
              <a:ext cx="431800" cy="45243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1" name="Text Box 46"/>
            <p:cNvSpPr txBox="1">
              <a:spLocks noChangeArrowheads="1"/>
            </p:cNvSpPr>
            <p:nvPr/>
          </p:nvSpPr>
          <p:spPr bwMode="auto">
            <a:xfrm>
              <a:off x="11410387" y="2631152"/>
              <a:ext cx="361950" cy="461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endParaRPr 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9" name="AutoShape 21"/>
            <p:cNvSpPr>
              <a:spLocks noChangeArrowheads="1"/>
            </p:cNvSpPr>
            <p:nvPr/>
          </p:nvSpPr>
          <p:spPr bwMode="auto">
            <a:xfrm>
              <a:off x="10862597" y="2680108"/>
              <a:ext cx="431800" cy="431800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TextBox 15"/>
            <p:cNvSpPr>
              <a:spLocks noChangeArrowheads="1"/>
            </p:cNvSpPr>
            <p:nvPr/>
          </p:nvSpPr>
          <p:spPr bwMode="auto">
            <a:xfrm>
              <a:off x="9011265" y="4480333"/>
              <a:ext cx="2846438" cy="59250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测量</a:t>
              </a:r>
              <a:r>
                <a:rPr 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  <a:r>
                <a:rPr lang="zh-CN" alt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点</a:t>
              </a:r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电流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0" name="Group 7"/>
          <p:cNvGrpSpPr/>
          <p:nvPr/>
        </p:nvGrpSpPr>
        <p:grpSpPr bwMode="auto">
          <a:xfrm>
            <a:off x="7418797" y="828625"/>
            <a:ext cx="2595358" cy="1885078"/>
            <a:chOff x="0" y="0"/>
            <a:chExt cx="1951" cy="1474"/>
          </a:xfrm>
        </p:grpSpPr>
        <p:sp>
          <p:nvSpPr>
            <p:cNvPr id="71" name="Text Box 8"/>
            <p:cNvSpPr txBox="1">
              <a:spLocks noChangeArrowheads="1"/>
            </p:cNvSpPr>
            <p:nvPr/>
          </p:nvSpPr>
          <p:spPr bwMode="auto">
            <a:xfrm>
              <a:off x="1225" y="920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S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2" name="Group 9"/>
            <p:cNvGrpSpPr/>
            <p:nvPr/>
          </p:nvGrpSpPr>
          <p:grpSpPr bwMode="auto">
            <a:xfrm>
              <a:off x="0" y="0"/>
              <a:ext cx="1951" cy="1474"/>
              <a:chOff x="0" y="0"/>
              <a:chExt cx="1951" cy="1474"/>
            </a:xfrm>
          </p:grpSpPr>
          <p:sp>
            <p:nvSpPr>
              <p:cNvPr id="73" name="Rectangle 10"/>
              <p:cNvSpPr>
                <a:spLocks noChangeArrowheads="1"/>
              </p:cNvSpPr>
              <p:nvPr/>
            </p:nvSpPr>
            <p:spPr bwMode="auto">
              <a:xfrm>
                <a:off x="0" y="431"/>
                <a:ext cx="1951" cy="86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4" name="AutoShape 21"/>
              <p:cNvSpPr>
                <a:spLocks noChangeArrowheads="1"/>
              </p:cNvSpPr>
              <p:nvPr/>
            </p:nvSpPr>
            <p:spPr bwMode="auto">
              <a:xfrm>
                <a:off x="417" y="272"/>
                <a:ext cx="309" cy="306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4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5" name="Text Box 12"/>
              <p:cNvSpPr txBox="1">
                <a:spLocks noChangeArrowheads="1"/>
              </p:cNvSpPr>
              <p:nvPr/>
            </p:nvSpPr>
            <p:spPr bwMode="auto">
              <a:xfrm>
                <a:off x="1248" y="0"/>
                <a:ext cx="292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L</a:t>
                </a:r>
                <a:r>
                  <a:rPr lang="en-US" sz="2400" baseline="-25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endPara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76" name="Group 13"/>
              <p:cNvGrpSpPr/>
              <p:nvPr/>
            </p:nvGrpSpPr>
            <p:grpSpPr bwMode="auto">
              <a:xfrm>
                <a:off x="1214" y="1190"/>
                <a:ext cx="283" cy="170"/>
                <a:chOff x="0" y="0"/>
                <a:chExt cx="256" cy="142"/>
              </a:xfrm>
            </p:grpSpPr>
            <p:sp>
              <p:nvSpPr>
                <p:cNvPr id="89" name="Rectangle 15"/>
                <p:cNvSpPr>
                  <a:spLocks noChangeArrowheads="1"/>
                </p:cNvSpPr>
                <p:nvPr/>
              </p:nvSpPr>
              <p:spPr bwMode="auto">
                <a:xfrm>
                  <a:off x="29" y="0"/>
                  <a:ext cx="226" cy="14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90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9" y="0"/>
                  <a:ext cx="227" cy="8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91" name="Oval 17"/>
                <p:cNvSpPr>
                  <a:spLocks noChangeArrowheads="1"/>
                </p:cNvSpPr>
                <p:nvPr/>
              </p:nvSpPr>
              <p:spPr bwMode="auto">
                <a:xfrm>
                  <a:off x="0" y="57"/>
                  <a:ext cx="57" cy="56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 wrap="none" anchor="ctr"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77" name="Group 17"/>
              <p:cNvGrpSpPr/>
              <p:nvPr/>
            </p:nvGrpSpPr>
            <p:grpSpPr bwMode="auto">
              <a:xfrm flipH="1">
                <a:off x="477" y="1134"/>
                <a:ext cx="85" cy="340"/>
                <a:chOff x="0" y="0"/>
                <a:chExt cx="85" cy="340"/>
              </a:xfrm>
            </p:grpSpPr>
            <p:sp>
              <p:nvSpPr>
                <p:cNvPr id="86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113"/>
                  <a:ext cx="85" cy="8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87" name="Line 20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3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88" name="Line 21"/>
                <p:cNvSpPr>
                  <a:spLocks noChangeShapeType="1"/>
                </p:cNvSpPr>
                <p:nvPr/>
              </p:nvSpPr>
              <p:spPr bwMode="auto">
                <a:xfrm>
                  <a:off x="85" y="85"/>
                  <a:ext cx="0" cy="17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78" name="AutoShape 21"/>
              <p:cNvSpPr>
                <a:spLocks noChangeArrowheads="1"/>
              </p:cNvSpPr>
              <p:nvPr/>
            </p:nvSpPr>
            <p:spPr bwMode="auto">
              <a:xfrm>
                <a:off x="1225" y="272"/>
                <a:ext cx="309" cy="306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4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9" name="Oval 22"/>
              <p:cNvSpPr>
                <a:spLocks noChangeArrowheads="1"/>
              </p:cNvSpPr>
              <p:nvPr/>
            </p:nvSpPr>
            <p:spPr bwMode="auto">
              <a:xfrm>
                <a:off x="183" y="394"/>
                <a:ext cx="68" cy="68"/>
              </a:xfrm>
              <a:prstGeom prst="ellipse">
                <a:avLst/>
              </a:prstGeom>
              <a:solidFill>
                <a:srgbClr val="CC00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0" name="Text Box 23"/>
              <p:cNvSpPr txBox="1">
                <a:spLocks noChangeArrowheads="1"/>
              </p:cNvSpPr>
              <p:nvPr/>
            </p:nvSpPr>
            <p:spPr bwMode="auto">
              <a:xfrm>
                <a:off x="114" y="453"/>
                <a:ext cx="262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</a:t>
                </a:r>
                <a:endPara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1" name="Oval 24"/>
              <p:cNvSpPr>
                <a:spLocks noChangeArrowheads="1"/>
              </p:cNvSpPr>
              <p:nvPr/>
            </p:nvSpPr>
            <p:spPr bwMode="auto">
              <a:xfrm>
                <a:off x="953" y="385"/>
                <a:ext cx="68" cy="68"/>
              </a:xfrm>
              <a:prstGeom prst="ellipse">
                <a:avLst/>
              </a:prstGeom>
              <a:solidFill>
                <a:srgbClr val="CC00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2" name="Text Box 25"/>
              <p:cNvSpPr txBox="1">
                <a:spLocks noChangeArrowheads="1"/>
              </p:cNvSpPr>
              <p:nvPr/>
            </p:nvSpPr>
            <p:spPr bwMode="auto">
              <a:xfrm>
                <a:off x="885" y="431"/>
                <a:ext cx="237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B</a:t>
                </a:r>
                <a:endPara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3" name="Oval 26"/>
              <p:cNvSpPr>
                <a:spLocks noChangeArrowheads="1"/>
              </p:cNvSpPr>
              <p:nvPr/>
            </p:nvSpPr>
            <p:spPr bwMode="auto">
              <a:xfrm>
                <a:off x="1709" y="394"/>
                <a:ext cx="68" cy="68"/>
              </a:xfrm>
              <a:prstGeom prst="ellipse">
                <a:avLst/>
              </a:prstGeom>
              <a:solidFill>
                <a:srgbClr val="CC00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4" name="Text Box 27"/>
              <p:cNvSpPr txBox="1">
                <a:spLocks noChangeArrowheads="1"/>
              </p:cNvSpPr>
              <p:nvPr/>
            </p:nvSpPr>
            <p:spPr bwMode="auto">
              <a:xfrm>
                <a:off x="1633" y="430"/>
                <a:ext cx="255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</a:t>
                </a:r>
                <a:endPara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5" name="Text Box 28"/>
              <p:cNvSpPr txBox="1">
                <a:spLocks noChangeArrowheads="1"/>
              </p:cNvSpPr>
              <p:nvPr/>
            </p:nvSpPr>
            <p:spPr bwMode="auto">
              <a:xfrm>
                <a:off x="409" y="0"/>
                <a:ext cx="292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L</a:t>
                </a:r>
                <a:r>
                  <a:rPr lang="en-US" sz="2400" baseline="-25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0" y="1080831"/>
            <a:ext cx="2093913" cy="5508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实验探究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15"/>
          <p:cNvSpPr>
            <a:spLocks noChangeArrowheads="1"/>
          </p:cNvSpPr>
          <p:nvPr/>
        </p:nvSpPr>
        <p:spPr bwMode="auto">
          <a:xfrm>
            <a:off x="2658806" y="1135678"/>
            <a:ext cx="5272088" cy="5509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探究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：串联电路的电流规律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030112" y="2005783"/>
            <a:ext cx="1467281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</a:ln>
        </p:spPr>
        <p:txBody>
          <a:bodyPr wrap="square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进行实验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Group 7"/>
          <p:cNvGrpSpPr/>
          <p:nvPr/>
        </p:nvGrpSpPr>
        <p:grpSpPr bwMode="auto">
          <a:xfrm>
            <a:off x="7418797" y="828625"/>
            <a:ext cx="2595358" cy="1885078"/>
            <a:chOff x="0" y="0"/>
            <a:chExt cx="1951" cy="1474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225" y="920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S</a:t>
              </a:r>
              <a:endPara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9" name="Group 9"/>
            <p:cNvGrpSpPr/>
            <p:nvPr/>
          </p:nvGrpSpPr>
          <p:grpSpPr bwMode="auto">
            <a:xfrm>
              <a:off x="0" y="0"/>
              <a:ext cx="1951" cy="1474"/>
              <a:chOff x="0" y="0"/>
              <a:chExt cx="1951" cy="1474"/>
            </a:xfrm>
          </p:grpSpPr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>
                <a:off x="0" y="431"/>
                <a:ext cx="1951" cy="86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AutoShape 21"/>
              <p:cNvSpPr>
                <a:spLocks noChangeArrowheads="1"/>
              </p:cNvSpPr>
              <p:nvPr/>
            </p:nvSpPr>
            <p:spPr bwMode="auto">
              <a:xfrm>
                <a:off x="417" y="272"/>
                <a:ext cx="309" cy="306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4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1248" y="0"/>
                <a:ext cx="292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L</a:t>
                </a:r>
                <a:r>
                  <a:rPr lang="en-US" sz="2400" baseline="-25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endPara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13" name="Group 13"/>
              <p:cNvGrpSpPr/>
              <p:nvPr/>
            </p:nvGrpSpPr>
            <p:grpSpPr bwMode="auto">
              <a:xfrm>
                <a:off x="1214" y="1190"/>
                <a:ext cx="283" cy="170"/>
                <a:chOff x="0" y="0"/>
                <a:chExt cx="256" cy="142"/>
              </a:xfrm>
            </p:grpSpPr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29" y="0"/>
                  <a:ext cx="226" cy="14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9" y="0"/>
                  <a:ext cx="227" cy="8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" name="Oval 17"/>
                <p:cNvSpPr>
                  <a:spLocks noChangeArrowheads="1"/>
                </p:cNvSpPr>
                <p:nvPr/>
              </p:nvSpPr>
              <p:spPr bwMode="auto">
                <a:xfrm>
                  <a:off x="0" y="57"/>
                  <a:ext cx="57" cy="56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 wrap="none" anchor="ctr"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14" name="Group 17"/>
              <p:cNvGrpSpPr/>
              <p:nvPr/>
            </p:nvGrpSpPr>
            <p:grpSpPr bwMode="auto">
              <a:xfrm flipH="1">
                <a:off x="477" y="1134"/>
                <a:ext cx="85" cy="340"/>
                <a:chOff x="0" y="0"/>
                <a:chExt cx="85" cy="340"/>
              </a:xfrm>
            </p:grpSpPr>
            <p:sp>
              <p:nvSpPr>
                <p:cNvPr id="23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113"/>
                  <a:ext cx="85" cy="8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4" name="Line 20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3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>
                  <a:off x="85" y="85"/>
                  <a:ext cx="0" cy="17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 sz="240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15" name="AutoShape 21"/>
              <p:cNvSpPr>
                <a:spLocks noChangeArrowheads="1"/>
              </p:cNvSpPr>
              <p:nvPr/>
            </p:nvSpPr>
            <p:spPr bwMode="auto">
              <a:xfrm>
                <a:off x="1225" y="272"/>
                <a:ext cx="309" cy="306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 sz="24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Oval 22"/>
              <p:cNvSpPr>
                <a:spLocks noChangeArrowheads="1"/>
              </p:cNvSpPr>
              <p:nvPr/>
            </p:nvSpPr>
            <p:spPr bwMode="auto">
              <a:xfrm>
                <a:off x="183" y="394"/>
                <a:ext cx="68" cy="68"/>
              </a:xfrm>
              <a:prstGeom prst="ellipse">
                <a:avLst/>
              </a:prstGeom>
              <a:solidFill>
                <a:srgbClr val="CC00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Text Box 23"/>
              <p:cNvSpPr txBox="1">
                <a:spLocks noChangeArrowheads="1"/>
              </p:cNvSpPr>
              <p:nvPr/>
            </p:nvSpPr>
            <p:spPr bwMode="auto">
              <a:xfrm>
                <a:off x="114" y="453"/>
                <a:ext cx="262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</a:t>
                </a:r>
                <a:endPara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Oval 24"/>
              <p:cNvSpPr>
                <a:spLocks noChangeArrowheads="1"/>
              </p:cNvSpPr>
              <p:nvPr/>
            </p:nvSpPr>
            <p:spPr bwMode="auto">
              <a:xfrm>
                <a:off x="953" y="385"/>
                <a:ext cx="68" cy="68"/>
              </a:xfrm>
              <a:prstGeom prst="ellipse">
                <a:avLst/>
              </a:prstGeom>
              <a:solidFill>
                <a:srgbClr val="CC00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Text Box 25"/>
              <p:cNvSpPr txBox="1">
                <a:spLocks noChangeArrowheads="1"/>
              </p:cNvSpPr>
              <p:nvPr/>
            </p:nvSpPr>
            <p:spPr bwMode="auto">
              <a:xfrm>
                <a:off x="885" y="431"/>
                <a:ext cx="237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B</a:t>
                </a:r>
                <a:endPara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Oval 26"/>
              <p:cNvSpPr>
                <a:spLocks noChangeArrowheads="1"/>
              </p:cNvSpPr>
              <p:nvPr/>
            </p:nvSpPr>
            <p:spPr bwMode="auto">
              <a:xfrm>
                <a:off x="1709" y="394"/>
                <a:ext cx="68" cy="68"/>
              </a:xfrm>
              <a:prstGeom prst="ellipse">
                <a:avLst/>
              </a:prstGeom>
              <a:solidFill>
                <a:srgbClr val="CC0000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Text Box 27"/>
              <p:cNvSpPr txBox="1">
                <a:spLocks noChangeArrowheads="1"/>
              </p:cNvSpPr>
              <p:nvPr/>
            </p:nvSpPr>
            <p:spPr bwMode="auto">
              <a:xfrm>
                <a:off x="1633" y="430"/>
                <a:ext cx="255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</a:t>
                </a:r>
                <a:endPara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Text Box 28"/>
              <p:cNvSpPr txBox="1">
                <a:spLocks noChangeArrowheads="1"/>
              </p:cNvSpPr>
              <p:nvPr/>
            </p:nvSpPr>
            <p:spPr bwMode="auto">
              <a:xfrm>
                <a:off x="409" y="0"/>
                <a:ext cx="292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L</a:t>
                </a:r>
                <a:r>
                  <a:rPr lang="en-US" sz="2400" baseline="-25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en-US" sz="2400" baseline="-25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29" name="矩形 28"/>
          <p:cNvSpPr/>
          <p:nvPr/>
        </p:nvSpPr>
        <p:spPr bwMode="auto">
          <a:xfrm>
            <a:off x="209550" y="1252281"/>
            <a:ext cx="209550" cy="2095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0" name="TextBox 15"/>
          <p:cNvSpPr>
            <a:spLocks noChangeArrowheads="1"/>
          </p:cNvSpPr>
          <p:nvPr/>
        </p:nvSpPr>
        <p:spPr bwMode="auto">
          <a:xfrm>
            <a:off x="192653" y="2636839"/>
            <a:ext cx="5470728" cy="29625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noFill/>
            <a:rou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．根据电路图连接电路；</a:t>
            </a:r>
            <a:endParaRPr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．将电流表接入电路中</a:t>
            </a: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位置，进行测量，将测量数据记录在表格中；</a:t>
            </a:r>
            <a:endParaRPr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．断开开关，再分别将电流表接入</a:t>
            </a: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位置，测出电流的大小；</a:t>
            </a:r>
            <a:endParaRPr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．用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规格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不同的小灯泡，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再做两次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实验。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2" name="Picture 3" descr="H:\2\人教教参资源\九\图\铡刀开关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527055" y="3005393"/>
            <a:ext cx="1527175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5" descr="H:\2\人教教参资源\九\图\小灯泡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66133" y="4848787"/>
            <a:ext cx="1627187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6" descr="H:\2\人教教参资源\九\图\电流表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21798" y="3886661"/>
            <a:ext cx="1471612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10" descr="H:\2\人教教参资源\九\图\电池组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51271" y="3090862"/>
            <a:ext cx="21097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5" descr="H:\2\人教教参资源\九\图\小灯泡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29896" y="5003287"/>
            <a:ext cx="1627187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11414125" y="4422979"/>
            <a:ext cx="463550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en-US" sz="2400" baseline="-25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8853488" y="4435679"/>
            <a:ext cx="463550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en-US" sz="2400" baseline="-25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0" y="889102"/>
            <a:ext cx="2093913" cy="5508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实验探究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15"/>
          <p:cNvSpPr>
            <a:spLocks noChangeArrowheads="1"/>
          </p:cNvSpPr>
          <p:nvPr/>
        </p:nvSpPr>
        <p:spPr bwMode="auto">
          <a:xfrm>
            <a:off x="2526070" y="943949"/>
            <a:ext cx="5272088" cy="5509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探究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：串联电路的电流规律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059609" y="1873047"/>
            <a:ext cx="1467281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</a:ln>
        </p:spPr>
        <p:txBody>
          <a:bodyPr wrap="square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记录数据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24299" y="1060552"/>
            <a:ext cx="209550" cy="2095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TextBox 18"/>
          <p:cNvSpPr>
            <a:spLocks noChangeArrowheads="1"/>
          </p:cNvSpPr>
          <p:nvPr/>
        </p:nvSpPr>
        <p:spPr bwMode="auto">
          <a:xfrm>
            <a:off x="8963487" y="3187549"/>
            <a:ext cx="2569752" cy="2063544"/>
          </a:xfrm>
          <a:prstGeom prst="roundRect">
            <a:avLst>
              <a:gd name="adj" fmla="val 16667"/>
            </a:avLst>
          </a:prstGeom>
          <a:solidFill>
            <a:srgbClr val="FFDB93"/>
          </a:solidFill>
          <a:ln w="28575">
            <a:solidFill>
              <a:srgbClr val="C00000"/>
            </a:solidFill>
            <a:rou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实验结论：</a:t>
            </a:r>
            <a:endParaRPr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串联电路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中，电流处处相等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。即</a:t>
            </a:r>
            <a:r>
              <a:rPr lang="en-US" sz="2400" i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sz="1600" i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en-US" sz="2400" i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=I</a:t>
            </a:r>
            <a:r>
              <a:rPr lang="en-US" sz="1600" i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en-US" sz="2400" i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=I</a:t>
            </a:r>
            <a:r>
              <a:rPr lang="en-US" sz="1400" i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Group 156"/>
          <p:cNvGraphicFramePr>
            <a:graphicFrameLocks noGrp="1"/>
          </p:cNvGraphicFramePr>
          <p:nvPr/>
        </p:nvGraphicFramePr>
        <p:xfrm>
          <a:off x="782843" y="2902565"/>
          <a:ext cx="7300912" cy="2522538"/>
        </p:xfrm>
        <a:graphic>
          <a:graphicData uri="http://schemas.openxmlformats.org/drawingml/2006/table">
            <a:tbl>
              <a:tblPr/>
              <a:tblGrid>
                <a:gridCol w="1824037"/>
                <a:gridCol w="1827213"/>
                <a:gridCol w="1824037"/>
                <a:gridCol w="1825625"/>
              </a:tblGrid>
              <a:tr h="962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次数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</a:t>
                      </a: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点电流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/A</a:t>
                      </a:r>
                      <a:endParaRPr kumimoji="0" lang="zh-CN" altLang="en-US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</a:t>
                      </a: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点电流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/A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</a:t>
                      </a: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点电流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/A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8940164" y="1877963"/>
            <a:ext cx="2017888" cy="58105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</a:ln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分析与论证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0" y="1080831"/>
            <a:ext cx="2093913" cy="5508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实验探究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209550" y="1252281"/>
            <a:ext cx="209550" cy="2095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TextBox 15"/>
          <p:cNvSpPr>
            <a:spLocks noChangeArrowheads="1"/>
          </p:cNvSpPr>
          <p:nvPr/>
        </p:nvSpPr>
        <p:spPr bwMode="auto">
          <a:xfrm>
            <a:off x="3057012" y="1401149"/>
            <a:ext cx="5272088" cy="5925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探究</a:t>
            </a:r>
            <a:r>
              <a:rPr 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：并联电路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的电流规律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Text Box 53"/>
          <p:cNvSpPr txBox="1">
            <a:spLocks noChangeArrowheads="1"/>
          </p:cNvSpPr>
          <p:nvPr/>
        </p:nvSpPr>
        <p:spPr bwMode="auto">
          <a:xfrm>
            <a:off x="594033" y="3278032"/>
            <a:ext cx="2060677" cy="1569660"/>
          </a:xfrm>
          <a:prstGeom prst="rect">
            <a:avLst/>
          </a:prstGeom>
          <a:solidFill>
            <a:srgbClr val="FFCC99"/>
          </a:solidFill>
          <a:ln w="25400">
            <a:solidFill>
              <a:schemeClr val="accent1"/>
            </a:solidFill>
            <a:miter lim="800000"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流过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各点的电流大小可能存在什么关系？</a:t>
            </a:r>
            <a:endParaRPr lang="zh-CN" altLang="en-US" sz="2400" dirty="0">
              <a:solidFill>
                <a:srgbClr val="0066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0" name="图片 1" descr="问号11.jpg"/>
          <p:cNvPicPr>
            <a:picLocks noGrp="1"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70" y="2580966"/>
            <a:ext cx="722671" cy="722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Box 1"/>
          <p:cNvSpPr txBox="1">
            <a:spLocks noChangeArrowheads="1"/>
          </p:cNvSpPr>
          <p:nvPr/>
        </p:nvSpPr>
        <p:spPr bwMode="auto">
          <a:xfrm>
            <a:off x="1187429" y="2620005"/>
            <a:ext cx="1467281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</a:ln>
        </p:spPr>
        <p:txBody>
          <a:bodyPr wrap="square" anchor="ctr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提出问题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TextBox 1"/>
          <p:cNvSpPr txBox="1">
            <a:spLocks noChangeArrowheads="1"/>
          </p:cNvSpPr>
          <p:nvPr/>
        </p:nvSpPr>
        <p:spPr bwMode="auto">
          <a:xfrm>
            <a:off x="7121196" y="2565928"/>
            <a:ext cx="1467281" cy="58105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</a:ln>
        </p:spPr>
        <p:txBody>
          <a:bodyPr wrap="square" anchor="ctr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猜  想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Text Box 53"/>
          <p:cNvSpPr txBox="1">
            <a:spLocks noChangeArrowheads="1"/>
          </p:cNvSpPr>
          <p:nvPr/>
        </p:nvSpPr>
        <p:spPr bwMode="auto">
          <a:xfrm>
            <a:off x="6994833" y="3248535"/>
            <a:ext cx="4567902" cy="830997"/>
          </a:xfrm>
          <a:prstGeom prst="rect">
            <a:avLst/>
          </a:prstGeom>
          <a:solidFill>
            <a:srgbClr val="FFCC99"/>
          </a:solidFill>
          <a:ln w="25400">
            <a:solidFill>
              <a:schemeClr val="accent1"/>
            </a:solidFill>
            <a:miter lim="800000"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流过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各点的电流大小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可能是相等的</a:t>
            </a:r>
            <a:endParaRPr lang="zh-CN" altLang="en-US" sz="2400" dirty="0">
              <a:solidFill>
                <a:srgbClr val="0066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Text Box 53"/>
          <p:cNvSpPr txBox="1">
            <a:spLocks noChangeArrowheads="1"/>
          </p:cNvSpPr>
          <p:nvPr/>
        </p:nvSpPr>
        <p:spPr bwMode="auto">
          <a:xfrm>
            <a:off x="6994833" y="4207181"/>
            <a:ext cx="4567902" cy="830997"/>
          </a:xfrm>
          <a:prstGeom prst="rect">
            <a:avLst/>
          </a:prstGeom>
          <a:solidFill>
            <a:srgbClr val="FFCC99"/>
          </a:solidFill>
          <a:ln w="25400">
            <a:solidFill>
              <a:schemeClr val="accent1"/>
            </a:solidFill>
            <a:miter lim="800000"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流过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点的电流可能要小于</a:t>
            </a:r>
            <a:r>
              <a:rPr 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电流</a:t>
            </a:r>
            <a:endParaRPr lang="zh-CN" altLang="en-US" sz="2400" dirty="0">
              <a:solidFill>
                <a:srgbClr val="0066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Text Box 53"/>
          <p:cNvSpPr txBox="1">
            <a:spLocks noChangeArrowheads="1"/>
          </p:cNvSpPr>
          <p:nvPr/>
        </p:nvSpPr>
        <p:spPr bwMode="auto">
          <a:xfrm>
            <a:off x="6921090" y="5239568"/>
            <a:ext cx="4567902" cy="461665"/>
          </a:xfrm>
          <a:prstGeom prst="rect">
            <a:avLst/>
          </a:prstGeom>
          <a:solidFill>
            <a:srgbClr val="FFCC99"/>
          </a:solidFill>
          <a:ln w="25400">
            <a:solidFill>
              <a:schemeClr val="accent1"/>
            </a:solidFill>
            <a:miter lim="800000"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</a:t>
            </a: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……</a:t>
            </a:r>
            <a:endParaRPr lang="zh-CN" altLang="en-US" sz="2400" dirty="0">
              <a:solidFill>
                <a:srgbClr val="0066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5" name="Group 4"/>
          <p:cNvGrpSpPr/>
          <p:nvPr/>
        </p:nvGrpSpPr>
        <p:grpSpPr bwMode="auto">
          <a:xfrm>
            <a:off x="3049998" y="2228851"/>
            <a:ext cx="3644900" cy="3284538"/>
            <a:chOff x="0" y="0"/>
            <a:chExt cx="2296" cy="2069"/>
          </a:xfrm>
        </p:grpSpPr>
        <p:sp>
          <p:nvSpPr>
            <p:cNvPr id="36" name="Rectangle 102"/>
            <p:cNvSpPr>
              <a:spLocks noChangeArrowheads="1"/>
            </p:cNvSpPr>
            <p:nvPr/>
          </p:nvSpPr>
          <p:spPr bwMode="auto">
            <a:xfrm>
              <a:off x="28" y="770"/>
              <a:ext cx="2268" cy="113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 sz="1800"/>
            </a:p>
          </p:txBody>
        </p:sp>
        <p:sp>
          <p:nvSpPr>
            <p:cNvPr id="37" name="Text Box 104"/>
            <p:cNvSpPr txBox="1">
              <a:spLocks noChangeArrowheads="1"/>
            </p:cNvSpPr>
            <p:nvPr/>
          </p:nvSpPr>
          <p:spPr bwMode="auto">
            <a:xfrm>
              <a:off x="1259" y="725"/>
              <a:ext cx="368" cy="269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Times New Roman" panose="02020603050405020304" pitchFamily="18" charset="0"/>
                </a:rPr>
                <a:t>L</a:t>
              </a:r>
              <a:r>
                <a:rPr lang="en-US" sz="2800" b="1" baseline="-25000">
                  <a:latin typeface="Times New Roman" panose="02020603050405020304" pitchFamily="18" charset="0"/>
                </a:rPr>
                <a:t>1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38" name="Rectangle 102"/>
            <p:cNvSpPr>
              <a:spLocks noChangeArrowheads="1"/>
            </p:cNvSpPr>
            <p:nvPr/>
          </p:nvSpPr>
          <p:spPr bwMode="auto">
            <a:xfrm>
              <a:off x="453" y="402"/>
              <a:ext cx="1384" cy="7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 sz="1800"/>
            </a:p>
          </p:txBody>
        </p:sp>
        <p:sp>
          <p:nvSpPr>
            <p:cNvPr id="39" name="AutoShape 44"/>
            <p:cNvSpPr>
              <a:spLocks noChangeArrowheads="1"/>
            </p:cNvSpPr>
            <p:nvPr/>
          </p:nvSpPr>
          <p:spPr bwMode="auto">
            <a:xfrm>
              <a:off x="1242" y="975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 sz="1800"/>
            </a:p>
          </p:txBody>
        </p:sp>
        <p:sp>
          <p:nvSpPr>
            <p:cNvPr id="40" name="AutoShape 44"/>
            <p:cNvSpPr>
              <a:spLocks noChangeArrowheads="1"/>
            </p:cNvSpPr>
            <p:nvPr/>
          </p:nvSpPr>
          <p:spPr bwMode="auto">
            <a:xfrm>
              <a:off x="1264" y="249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 sz="1800"/>
            </a:p>
          </p:txBody>
        </p:sp>
        <p:grpSp>
          <p:nvGrpSpPr>
            <p:cNvPr id="41" name="Group 10"/>
            <p:cNvGrpSpPr/>
            <p:nvPr/>
          </p:nvGrpSpPr>
          <p:grpSpPr bwMode="auto">
            <a:xfrm>
              <a:off x="1559" y="1791"/>
              <a:ext cx="283" cy="170"/>
              <a:chOff x="0" y="0"/>
              <a:chExt cx="256" cy="142"/>
            </a:xfrm>
          </p:grpSpPr>
          <p:sp>
            <p:nvSpPr>
              <p:cNvPr id="63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64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5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</p:grpSp>
        <p:sp>
          <p:nvSpPr>
            <p:cNvPr id="42" name="Text Box 109"/>
            <p:cNvSpPr txBox="1">
              <a:spLocks noChangeArrowheads="1"/>
            </p:cNvSpPr>
            <p:nvPr/>
          </p:nvSpPr>
          <p:spPr bwMode="auto">
            <a:xfrm>
              <a:off x="1331" y="723"/>
              <a:ext cx="341" cy="269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Times New Roman" panose="02020603050405020304" pitchFamily="18" charset="0"/>
                </a:rPr>
                <a:t>L</a:t>
              </a:r>
              <a:r>
                <a:rPr lang="en-US" sz="2800" b="1" baseline="-25000">
                  <a:latin typeface="Times New Roman" panose="02020603050405020304" pitchFamily="18" charset="0"/>
                </a:rPr>
                <a:t>2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43" name="Oval 125"/>
            <p:cNvSpPr>
              <a:spLocks noChangeArrowheads="1"/>
            </p:cNvSpPr>
            <p:nvPr/>
          </p:nvSpPr>
          <p:spPr bwMode="auto">
            <a:xfrm rot="5400000" flipV="1">
              <a:off x="758" y="1104"/>
              <a:ext cx="57" cy="57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rgbClr val="CC0000"/>
              </a:solidFill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1800"/>
            </a:p>
          </p:txBody>
        </p:sp>
        <p:sp>
          <p:nvSpPr>
            <p:cNvPr id="44" name="Oval 125"/>
            <p:cNvSpPr>
              <a:spLocks noChangeArrowheads="1"/>
            </p:cNvSpPr>
            <p:nvPr/>
          </p:nvSpPr>
          <p:spPr bwMode="auto">
            <a:xfrm rot="5400000" flipV="1">
              <a:off x="730" y="367"/>
              <a:ext cx="57" cy="57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rgbClr val="CC0000"/>
              </a:solidFill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1800"/>
            </a:p>
          </p:txBody>
        </p:sp>
        <p:sp>
          <p:nvSpPr>
            <p:cNvPr id="45" name="Oval 125"/>
            <p:cNvSpPr>
              <a:spLocks noChangeArrowheads="1"/>
            </p:cNvSpPr>
            <p:nvPr/>
          </p:nvSpPr>
          <p:spPr bwMode="auto">
            <a:xfrm rot="5400000" flipV="1">
              <a:off x="418" y="735"/>
              <a:ext cx="57" cy="57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1800"/>
            </a:p>
          </p:txBody>
        </p:sp>
        <p:sp>
          <p:nvSpPr>
            <p:cNvPr id="46" name="Oval 125"/>
            <p:cNvSpPr>
              <a:spLocks noChangeArrowheads="1"/>
            </p:cNvSpPr>
            <p:nvPr/>
          </p:nvSpPr>
          <p:spPr bwMode="auto">
            <a:xfrm rot="5400000" flipV="1">
              <a:off x="1807" y="735"/>
              <a:ext cx="57" cy="57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1800"/>
            </a:p>
          </p:txBody>
        </p:sp>
        <p:sp>
          <p:nvSpPr>
            <p:cNvPr id="47" name="Oval 125"/>
            <p:cNvSpPr>
              <a:spLocks noChangeArrowheads="1"/>
            </p:cNvSpPr>
            <p:nvPr/>
          </p:nvSpPr>
          <p:spPr bwMode="auto">
            <a:xfrm rot="5400000" flipV="1">
              <a:off x="0" y="1160"/>
              <a:ext cx="57" cy="57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rgbClr val="CC0000"/>
              </a:solidFill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1800"/>
            </a:p>
          </p:txBody>
        </p:sp>
        <p:sp>
          <p:nvSpPr>
            <p:cNvPr id="48" name="Text Box 104"/>
            <p:cNvSpPr txBox="1">
              <a:spLocks noChangeArrowheads="1"/>
            </p:cNvSpPr>
            <p:nvPr/>
          </p:nvSpPr>
          <p:spPr bwMode="auto">
            <a:xfrm>
              <a:off x="1361" y="0"/>
              <a:ext cx="368" cy="269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Times New Roman" panose="02020603050405020304" pitchFamily="18" charset="0"/>
                </a:rPr>
                <a:t>L</a:t>
              </a:r>
              <a:r>
                <a:rPr lang="en-US" sz="2800" b="1" baseline="-25000">
                  <a:latin typeface="Times New Roman" panose="02020603050405020304" pitchFamily="18" charset="0"/>
                </a:rPr>
                <a:t>1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  <p:grpSp>
          <p:nvGrpSpPr>
            <p:cNvPr id="56" name="Group 21"/>
            <p:cNvGrpSpPr/>
            <p:nvPr/>
          </p:nvGrpSpPr>
          <p:grpSpPr bwMode="auto">
            <a:xfrm flipH="1">
              <a:off x="623" y="1729"/>
              <a:ext cx="85" cy="340"/>
              <a:chOff x="0" y="0"/>
              <a:chExt cx="85" cy="340"/>
            </a:xfrm>
          </p:grpSpPr>
          <p:sp>
            <p:nvSpPr>
              <p:cNvPr id="60" name="Rectangle 23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61" name="Line 24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2" name="Line 25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7" name="Text Box 116"/>
            <p:cNvSpPr txBox="1">
              <a:spLocks noChangeArrowheads="1"/>
            </p:cNvSpPr>
            <p:nvPr/>
          </p:nvSpPr>
          <p:spPr bwMode="auto">
            <a:xfrm>
              <a:off x="681" y="425"/>
              <a:ext cx="226" cy="269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Times New Roman" panose="02020603050405020304" pitchFamily="18" charset="0"/>
                </a:rPr>
                <a:t>A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58" name="Text Box 116"/>
            <p:cNvSpPr txBox="1">
              <a:spLocks noChangeArrowheads="1"/>
            </p:cNvSpPr>
            <p:nvPr/>
          </p:nvSpPr>
          <p:spPr bwMode="auto">
            <a:xfrm>
              <a:off x="737" y="1148"/>
              <a:ext cx="226" cy="269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Times New Roman" panose="02020603050405020304" pitchFamily="18" charset="0"/>
                </a:rPr>
                <a:t>B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59" name="Text Box 116"/>
            <p:cNvSpPr txBox="1">
              <a:spLocks noChangeArrowheads="1"/>
            </p:cNvSpPr>
            <p:nvPr/>
          </p:nvSpPr>
          <p:spPr bwMode="auto">
            <a:xfrm>
              <a:off x="113" y="1077"/>
              <a:ext cx="226" cy="269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Times New Roman" panose="02020603050405020304" pitchFamily="18" charset="0"/>
                </a:rPr>
                <a:t>C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0" y="1080831"/>
            <a:ext cx="2093913" cy="5508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实验探究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209550" y="1252281"/>
            <a:ext cx="209550" cy="2095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TextBox 15"/>
          <p:cNvSpPr>
            <a:spLocks noChangeArrowheads="1"/>
          </p:cNvSpPr>
          <p:nvPr/>
        </p:nvSpPr>
        <p:spPr bwMode="auto">
          <a:xfrm>
            <a:off x="2658806" y="1135678"/>
            <a:ext cx="5272088" cy="5925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探究</a:t>
            </a:r>
            <a:r>
              <a:rPr 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串联电路的电流规律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1015364" y="1754767"/>
            <a:ext cx="1467281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</a:ln>
        </p:spPr>
        <p:txBody>
          <a:bodyPr wrap="square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设计方案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6" name="组合 115"/>
          <p:cNvGrpSpPr/>
          <p:nvPr/>
        </p:nvGrpSpPr>
        <p:grpSpPr>
          <a:xfrm>
            <a:off x="7341779" y="678426"/>
            <a:ext cx="2716622" cy="2197509"/>
            <a:chOff x="7341779" y="678426"/>
            <a:chExt cx="2716622" cy="2197509"/>
          </a:xfrm>
        </p:grpSpPr>
        <p:sp>
          <p:nvSpPr>
            <p:cNvPr id="93" name="Rectangle 102"/>
            <p:cNvSpPr>
              <a:spLocks noChangeArrowheads="1"/>
            </p:cNvSpPr>
            <p:nvPr/>
          </p:nvSpPr>
          <p:spPr bwMode="auto">
            <a:xfrm>
              <a:off x="7374909" y="1552967"/>
              <a:ext cx="2683492" cy="1154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 sz="1800"/>
            </a:p>
          </p:txBody>
        </p:sp>
        <p:sp>
          <p:nvSpPr>
            <p:cNvPr id="94" name="Text Box 104"/>
            <p:cNvSpPr txBox="1">
              <a:spLocks noChangeArrowheads="1"/>
            </p:cNvSpPr>
            <p:nvPr/>
          </p:nvSpPr>
          <p:spPr bwMode="auto">
            <a:xfrm>
              <a:off x="8831425" y="1507137"/>
              <a:ext cx="435417" cy="273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Times New Roman" panose="02020603050405020304" pitchFamily="18" charset="0"/>
                </a:rPr>
                <a:t>L</a:t>
              </a:r>
              <a:r>
                <a:rPr lang="en-US" sz="2800" b="1" baseline="-25000">
                  <a:latin typeface="Times New Roman" panose="02020603050405020304" pitchFamily="18" charset="0"/>
                </a:rPr>
                <a:t>1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95" name="Rectangle 102"/>
            <p:cNvSpPr>
              <a:spLocks noChangeArrowheads="1"/>
            </p:cNvSpPr>
            <p:nvPr/>
          </p:nvSpPr>
          <p:spPr bwMode="auto">
            <a:xfrm>
              <a:off x="7877768" y="1178177"/>
              <a:ext cx="1637546" cy="76180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 sz="1800"/>
            </a:p>
          </p:txBody>
        </p:sp>
        <p:sp>
          <p:nvSpPr>
            <p:cNvPr id="96" name="AutoShape 44"/>
            <p:cNvSpPr>
              <a:spLocks noChangeArrowheads="1"/>
            </p:cNvSpPr>
            <p:nvPr/>
          </p:nvSpPr>
          <p:spPr bwMode="auto">
            <a:xfrm>
              <a:off x="8811311" y="1761750"/>
              <a:ext cx="375074" cy="322849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 sz="1800"/>
            </a:p>
          </p:txBody>
        </p:sp>
        <p:sp>
          <p:nvSpPr>
            <p:cNvPr id="97" name="AutoShape 44"/>
            <p:cNvSpPr>
              <a:spLocks noChangeArrowheads="1"/>
            </p:cNvSpPr>
            <p:nvPr/>
          </p:nvSpPr>
          <p:spPr bwMode="auto">
            <a:xfrm>
              <a:off x="8837341" y="1022354"/>
              <a:ext cx="375074" cy="322849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 sz="1800"/>
            </a:p>
          </p:txBody>
        </p:sp>
        <p:grpSp>
          <p:nvGrpSpPr>
            <p:cNvPr id="98" name="Group 10"/>
            <p:cNvGrpSpPr/>
            <p:nvPr/>
          </p:nvGrpSpPr>
          <p:grpSpPr bwMode="auto">
            <a:xfrm>
              <a:off x="9186384" y="2592806"/>
              <a:ext cx="334845" cy="173137"/>
              <a:chOff x="0" y="0"/>
              <a:chExt cx="256" cy="142"/>
            </a:xfrm>
          </p:grpSpPr>
          <p:sp>
            <p:nvSpPr>
              <p:cNvPr id="113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114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</p:grpSp>
        <p:sp>
          <p:nvSpPr>
            <p:cNvPr id="99" name="Text Box 109"/>
            <p:cNvSpPr txBox="1">
              <a:spLocks noChangeArrowheads="1"/>
            </p:cNvSpPr>
            <p:nvPr/>
          </p:nvSpPr>
          <p:spPr bwMode="auto">
            <a:xfrm>
              <a:off x="9108344" y="1416610"/>
              <a:ext cx="403470" cy="273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latin typeface="Times New Roman" panose="02020603050405020304" pitchFamily="18" charset="0"/>
                </a:rPr>
                <a:t>L</a:t>
              </a:r>
              <a:r>
                <a:rPr lang="en-US" sz="2800" b="1" baseline="-25000" dirty="0">
                  <a:latin typeface="Times New Roman" panose="02020603050405020304" pitchFamily="18" charset="0"/>
                </a:rPr>
                <a:t>2</a:t>
              </a:r>
              <a:endParaRPr lang="en-US" sz="2800" b="1" baseline="-25000" dirty="0">
                <a:latin typeface="Times New Roman" panose="02020603050405020304" pitchFamily="18" charset="0"/>
              </a:endParaRPr>
            </a:p>
          </p:txBody>
        </p:sp>
        <p:sp>
          <p:nvSpPr>
            <p:cNvPr id="100" name="Oval 125"/>
            <p:cNvSpPr>
              <a:spLocks noChangeArrowheads="1"/>
            </p:cNvSpPr>
            <p:nvPr/>
          </p:nvSpPr>
          <p:spPr bwMode="auto">
            <a:xfrm rot="5400000" flipV="1">
              <a:off x="8243338" y="1888435"/>
              <a:ext cx="58052" cy="67442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rgbClr val="CC0000"/>
              </a:solidFill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1800"/>
            </a:p>
          </p:txBody>
        </p:sp>
        <p:sp>
          <p:nvSpPr>
            <p:cNvPr id="101" name="Oval 125"/>
            <p:cNvSpPr>
              <a:spLocks noChangeArrowheads="1"/>
            </p:cNvSpPr>
            <p:nvPr/>
          </p:nvSpPr>
          <p:spPr bwMode="auto">
            <a:xfrm rot="5400000" flipV="1">
              <a:off x="8210209" y="1137836"/>
              <a:ext cx="58052" cy="67442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rgbClr val="CC0000"/>
              </a:solidFill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1800"/>
            </a:p>
          </p:txBody>
        </p:sp>
        <p:sp>
          <p:nvSpPr>
            <p:cNvPr id="102" name="Oval 125"/>
            <p:cNvSpPr>
              <a:spLocks noChangeArrowheads="1"/>
            </p:cNvSpPr>
            <p:nvPr/>
          </p:nvSpPr>
          <p:spPr bwMode="auto">
            <a:xfrm rot="5400000" flipV="1">
              <a:off x="7841051" y="1512626"/>
              <a:ext cx="58052" cy="67442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1800"/>
            </a:p>
          </p:txBody>
        </p:sp>
        <p:sp>
          <p:nvSpPr>
            <p:cNvPr id="103" name="Oval 125"/>
            <p:cNvSpPr>
              <a:spLocks noChangeArrowheads="1"/>
            </p:cNvSpPr>
            <p:nvPr/>
          </p:nvSpPr>
          <p:spPr bwMode="auto">
            <a:xfrm rot="5400000" flipV="1">
              <a:off x="9484513" y="1512626"/>
              <a:ext cx="58052" cy="67442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1800"/>
            </a:p>
          </p:txBody>
        </p:sp>
        <p:sp>
          <p:nvSpPr>
            <p:cNvPr id="104" name="Oval 125"/>
            <p:cNvSpPr>
              <a:spLocks noChangeArrowheads="1"/>
            </p:cNvSpPr>
            <p:nvPr/>
          </p:nvSpPr>
          <p:spPr bwMode="auto">
            <a:xfrm rot="5400000" flipV="1">
              <a:off x="7346474" y="1945468"/>
              <a:ext cx="58052" cy="67442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rgbClr val="CC0000"/>
              </a:solidFill>
              <a:round/>
            </a:ln>
            <a:effectLst/>
          </p:spPr>
          <p:txBody>
            <a:bodyPr vert="eaVert" wrap="none" anchor="ctr"/>
            <a:lstStyle/>
            <a:p>
              <a:endParaRPr lang="zh-CN" altLang="en-US" sz="1800"/>
            </a:p>
          </p:txBody>
        </p:sp>
        <p:sp>
          <p:nvSpPr>
            <p:cNvPr id="105" name="Text Box 104"/>
            <p:cNvSpPr txBox="1">
              <a:spLocks noChangeArrowheads="1"/>
            </p:cNvSpPr>
            <p:nvPr/>
          </p:nvSpPr>
          <p:spPr bwMode="auto">
            <a:xfrm>
              <a:off x="9232331" y="678426"/>
              <a:ext cx="435417" cy="43088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latin typeface="Times New Roman" panose="02020603050405020304" pitchFamily="18" charset="0"/>
                </a:rPr>
                <a:t>L</a:t>
              </a:r>
              <a:r>
                <a:rPr lang="en-US" sz="2800" b="1" baseline="-25000" dirty="0">
                  <a:latin typeface="Times New Roman" panose="02020603050405020304" pitchFamily="18" charset="0"/>
                </a:rPr>
                <a:t>1</a:t>
              </a:r>
              <a:endParaRPr lang="en-US" sz="2800" b="1" baseline="-25000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106" name="Group 21"/>
            <p:cNvGrpSpPr/>
            <p:nvPr/>
          </p:nvGrpSpPr>
          <p:grpSpPr bwMode="auto">
            <a:xfrm flipH="1">
              <a:off x="8078911" y="2529662"/>
              <a:ext cx="100572" cy="346273"/>
              <a:chOff x="0" y="0"/>
              <a:chExt cx="85" cy="340"/>
            </a:xfrm>
          </p:grpSpPr>
          <p:sp>
            <p:nvSpPr>
              <p:cNvPr id="110" name="Rectangle 23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111" name="Line 24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" name="Line 25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07" name="Text Box 116"/>
            <p:cNvSpPr txBox="1">
              <a:spLocks noChangeArrowheads="1"/>
            </p:cNvSpPr>
            <p:nvPr/>
          </p:nvSpPr>
          <p:spPr bwMode="auto">
            <a:xfrm>
              <a:off x="8147537" y="1201602"/>
              <a:ext cx="267403" cy="273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Times New Roman" panose="02020603050405020304" pitchFamily="18" charset="0"/>
                </a:rPr>
                <a:t>A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108" name="Text Box 116"/>
            <p:cNvSpPr txBox="1">
              <a:spLocks noChangeArrowheads="1"/>
            </p:cNvSpPr>
            <p:nvPr/>
          </p:nvSpPr>
          <p:spPr bwMode="auto">
            <a:xfrm>
              <a:off x="8213796" y="1937942"/>
              <a:ext cx="267403" cy="273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Times New Roman" panose="02020603050405020304" pitchFamily="18" charset="0"/>
                </a:rPr>
                <a:t>B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109" name="Text Box 116"/>
            <p:cNvSpPr txBox="1">
              <a:spLocks noChangeArrowheads="1"/>
            </p:cNvSpPr>
            <p:nvPr/>
          </p:nvSpPr>
          <p:spPr bwMode="auto">
            <a:xfrm>
              <a:off x="7475480" y="1865632"/>
              <a:ext cx="267403" cy="27396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Times New Roman" panose="02020603050405020304" pitchFamily="18" charset="0"/>
                </a:rPr>
                <a:t>C</a:t>
              </a:r>
              <a:endParaRPr lang="en-US" sz="2800" b="1" baseline="-250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96" name="组合 195"/>
          <p:cNvGrpSpPr/>
          <p:nvPr/>
        </p:nvGrpSpPr>
        <p:grpSpPr>
          <a:xfrm>
            <a:off x="1162204" y="2831691"/>
            <a:ext cx="2892476" cy="2875327"/>
            <a:chOff x="1162204" y="2831691"/>
            <a:chExt cx="2892476" cy="2875327"/>
          </a:xfrm>
        </p:grpSpPr>
        <p:sp>
          <p:nvSpPr>
            <p:cNvPr id="9" name="TextBox 15"/>
            <p:cNvSpPr>
              <a:spLocks noChangeArrowheads="1"/>
            </p:cNvSpPr>
            <p:nvPr/>
          </p:nvSpPr>
          <p:spPr bwMode="auto">
            <a:xfrm>
              <a:off x="1194005" y="5114515"/>
              <a:ext cx="2860675" cy="59250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测量</a:t>
              </a:r>
              <a:r>
                <a:rPr 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点电流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18" name="组合 117"/>
            <p:cNvGrpSpPr/>
            <p:nvPr/>
          </p:nvGrpSpPr>
          <p:grpSpPr>
            <a:xfrm>
              <a:off x="1162204" y="2831691"/>
              <a:ext cx="2716622" cy="2197508"/>
              <a:chOff x="7341779" y="678426"/>
              <a:chExt cx="2716622" cy="2197508"/>
            </a:xfrm>
          </p:grpSpPr>
          <p:sp>
            <p:nvSpPr>
              <p:cNvPr id="119" name="Rectangle 102"/>
              <p:cNvSpPr>
                <a:spLocks noChangeArrowheads="1"/>
              </p:cNvSpPr>
              <p:nvPr/>
            </p:nvSpPr>
            <p:spPr bwMode="auto">
              <a:xfrm>
                <a:off x="7374909" y="1552967"/>
                <a:ext cx="2683492" cy="115492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120" name="Text Box 104"/>
              <p:cNvSpPr txBox="1">
                <a:spLocks noChangeArrowheads="1"/>
              </p:cNvSpPr>
              <p:nvPr/>
            </p:nvSpPr>
            <p:spPr bwMode="auto">
              <a:xfrm>
                <a:off x="8831425" y="1507137"/>
                <a:ext cx="435417" cy="2739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Times New Roman" panose="02020603050405020304" pitchFamily="18" charset="0"/>
                  </a:rPr>
                  <a:t>L</a:t>
                </a:r>
                <a:r>
                  <a:rPr lang="en-US" sz="2800" b="1" baseline="-25000">
                    <a:latin typeface="Times New Roman" panose="02020603050405020304" pitchFamily="18" charset="0"/>
                  </a:rPr>
                  <a:t>1</a:t>
                </a:r>
                <a:endParaRPr lang="en-US" sz="2800" b="1" baseline="-25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1" name="Rectangle 102"/>
              <p:cNvSpPr>
                <a:spLocks noChangeArrowheads="1"/>
              </p:cNvSpPr>
              <p:nvPr/>
            </p:nvSpPr>
            <p:spPr bwMode="auto">
              <a:xfrm>
                <a:off x="7877768" y="1178177"/>
                <a:ext cx="1637546" cy="76180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122" name="AutoShape 44"/>
              <p:cNvSpPr>
                <a:spLocks noChangeArrowheads="1"/>
              </p:cNvSpPr>
              <p:nvPr/>
            </p:nvSpPr>
            <p:spPr bwMode="auto">
              <a:xfrm>
                <a:off x="8811311" y="1761750"/>
                <a:ext cx="375074" cy="322849"/>
              </a:xfrm>
              <a:prstGeom prst="flowChartSummingJunction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123" name="AutoShape 44"/>
              <p:cNvSpPr>
                <a:spLocks noChangeArrowheads="1"/>
              </p:cNvSpPr>
              <p:nvPr/>
            </p:nvSpPr>
            <p:spPr bwMode="auto">
              <a:xfrm>
                <a:off x="8837341" y="1022354"/>
                <a:ext cx="375074" cy="322849"/>
              </a:xfrm>
              <a:prstGeom prst="flowChartSummingJunction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grpSp>
            <p:nvGrpSpPr>
              <p:cNvPr id="124" name="Group 10"/>
              <p:cNvGrpSpPr/>
              <p:nvPr/>
            </p:nvGrpSpPr>
            <p:grpSpPr bwMode="auto">
              <a:xfrm>
                <a:off x="9186384" y="2592806"/>
                <a:ext cx="334845" cy="173137"/>
                <a:chOff x="0" y="0"/>
                <a:chExt cx="256" cy="142"/>
              </a:xfrm>
            </p:grpSpPr>
            <p:sp>
              <p:nvSpPr>
                <p:cNvPr id="139" name="Rectangle 15"/>
                <p:cNvSpPr>
                  <a:spLocks noChangeArrowheads="1"/>
                </p:cNvSpPr>
                <p:nvPr/>
              </p:nvSpPr>
              <p:spPr bwMode="auto">
                <a:xfrm>
                  <a:off x="29" y="0"/>
                  <a:ext cx="226" cy="14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zh-CN" altLang="en-US" sz="1800"/>
                </a:p>
              </p:txBody>
            </p:sp>
            <p:sp>
              <p:nvSpPr>
                <p:cNvPr id="140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9" y="0"/>
                  <a:ext cx="227" cy="8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1" name="Oval 17"/>
                <p:cNvSpPr>
                  <a:spLocks noChangeArrowheads="1"/>
                </p:cNvSpPr>
                <p:nvPr/>
              </p:nvSpPr>
              <p:spPr bwMode="auto">
                <a:xfrm>
                  <a:off x="0" y="57"/>
                  <a:ext cx="57" cy="56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 wrap="none" anchor="ctr"/>
                <a:lstStyle/>
                <a:p>
                  <a:endParaRPr lang="zh-CN" altLang="en-US" sz="1800"/>
                </a:p>
              </p:txBody>
            </p:sp>
          </p:grpSp>
          <p:sp>
            <p:nvSpPr>
              <p:cNvPr id="125" name="Text Box 109"/>
              <p:cNvSpPr txBox="1">
                <a:spLocks noChangeArrowheads="1"/>
              </p:cNvSpPr>
              <p:nvPr/>
            </p:nvSpPr>
            <p:spPr bwMode="auto">
              <a:xfrm>
                <a:off x="9108344" y="1416610"/>
                <a:ext cx="403470" cy="2739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latin typeface="Times New Roman" panose="02020603050405020304" pitchFamily="18" charset="0"/>
                  </a:rPr>
                  <a:t>L</a:t>
                </a:r>
                <a:r>
                  <a:rPr lang="en-US" sz="2800" b="1" baseline="-25000" dirty="0">
                    <a:latin typeface="Times New Roman" panose="02020603050405020304" pitchFamily="18" charset="0"/>
                  </a:rPr>
                  <a:t>2</a:t>
                </a:r>
                <a:endParaRPr lang="en-US" sz="2800" b="1" baseline="-25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6" name="Oval 125"/>
              <p:cNvSpPr>
                <a:spLocks noChangeArrowheads="1"/>
              </p:cNvSpPr>
              <p:nvPr/>
            </p:nvSpPr>
            <p:spPr bwMode="auto">
              <a:xfrm rot="5400000" flipV="1">
                <a:off x="8243338" y="1888435"/>
                <a:ext cx="58052" cy="67442"/>
              </a:xfrm>
              <a:prstGeom prst="ellipse">
                <a:avLst/>
              </a:prstGeom>
              <a:solidFill>
                <a:srgbClr val="CC0000"/>
              </a:solidFill>
              <a:ln w="28575">
                <a:solidFill>
                  <a:srgbClr val="CC0000"/>
                </a:solidFill>
                <a:round/>
              </a:ln>
              <a:effectLst/>
            </p:spPr>
            <p:txBody>
              <a:bodyPr vert="eaVert" wrap="none" anchor="ctr"/>
              <a:lstStyle/>
              <a:p>
                <a:endParaRPr lang="zh-CN" altLang="en-US" sz="1800"/>
              </a:p>
            </p:txBody>
          </p:sp>
          <p:sp>
            <p:nvSpPr>
              <p:cNvPr id="127" name="Oval 125"/>
              <p:cNvSpPr>
                <a:spLocks noChangeArrowheads="1"/>
              </p:cNvSpPr>
              <p:nvPr/>
            </p:nvSpPr>
            <p:spPr bwMode="auto">
              <a:xfrm rot="5400000" flipV="1">
                <a:off x="8210209" y="1137836"/>
                <a:ext cx="58052" cy="67442"/>
              </a:xfrm>
              <a:prstGeom prst="ellipse">
                <a:avLst/>
              </a:prstGeom>
              <a:solidFill>
                <a:srgbClr val="CC0000"/>
              </a:solidFill>
              <a:ln w="28575">
                <a:solidFill>
                  <a:srgbClr val="CC0000"/>
                </a:solidFill>
                <a:round/>
              </a:ln>
              <a:effectLst/>
            </p:spPr>
            <p:txBody>
              <a:bodyPr vert="eaVert" wrap="none" anchor="ctr"/>
              <a:lstStyle/>
              <a:p>
                <a:endParaRPr lang="zh-CN" altLang="en-US" sz="1800"/>
              </a:p>
            </p:txBody>
          </p:sp>
          <p:sp>
            <p:nvSpPr>
              <p:cNvPr id="128" name="Oval 125"/>
              <p:cNvSpPr>
                <a:spLocks noChangeArrowheads="1"/>
              </p:cNvSpPr>
              <p:nvPr/>
            </p:nvSpPr>
            <p:spPr bwMode="auto">
              <a:xfrm rot="5400000" flipV="1">
                <a:off x="7841051" y="1512626"/>
                <a:ext cx="58052" cy="67442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</a:ln>
              <a:effectLst/>
            </p:spPr>
            <p:txBody>
              <a:bodyPr vert="eaVert" wrap="none" anchor="ctr"/>
              <a:lstStyle/>
              <a:p>
                <a:endParaRPr lang="zh-CN" altLang="en-US" sz="1800"/>
              </a:p>
            </p:txBody>
          </p:sp>
          <p:sp>
            <p:nvSpPr>
              <p:cNvPr id="129" name="Oval 125"/>
              <p:cNvSpPr>
                <a:spLocks noChangeArrowheads="1"/>
              </p:cNvSpPr>
              <p:nvPr/>
            </p:nvSpPr>
            <p:spPr bwMode="auto">
              <a:xfrm rot="5400000" flipV="1">
                <a:off x="9484513" y="1512626"/>
                <a:ext cx="58052" cy="67442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</a:ln>
              <a:effectLst/>
            </p:spPr>
            <p:txBody>
              <a:bodyPr vert="eaVert" wrap="none" anchor="ctr"/>
              <a:lstStyle/>
              <a:p>
                <a:endParaRPr lang="zh-CN" altLang="en-US" sz="1800"/>
              </a:p>
            </p:txBody>
          </p:sp>
          <p:sp>
            <p:nvSpPr>
              <p:cNvPr id="130" name="Oval 125"/>
              <p:cNvSpPr>
                <a:spLocks noChangeArrowheads="1"/>
              </p:cNvSpPr>
              <p:nvPr/>
            </p:nvSpPr>
            <p:spPr bwMode="auto">
              <a:xfrm rot="5400000" flipV="1">
                <a:off x="7346474" y="1945468"/>
                <a:ext cx="58052" cy="67442"/>
              </a:xfrm>
              <a:prstGeom prst="ellipse">
                <a:avLst/>
              </a:prstGeom>
              <a:solidFill>
                <a:srgbClr val="CC0000"/>
              </a:solidFill>
              <a:ln w="28575">
                <a:solidFill>
                  <a:srgbClr val="CC0000"/>
                </a:solidFill>
                <a:round/>
              </a:ln>
              <a:effectLst/>
            </p:spPr>
            <p:txBody>
              <a:bodyPr vert="eaVert" wrap="none" anchor="ctr"/>
              <a:lstStyle/>
              <a:p>
                <a:endParaRPr lang="zh-CN" altLang="en-US" sz="1800"/>
              </a:p>
            </p:txBody>
          </p:sp>
          <p:sp>
            <p:nvSpPr>
              <p:cNvPr id="131" name="Text Box 104"/>
              <p:cNvSpPr txBox="1">
                <a:spLocks noChangeArrowheads="1"/>
              </p:cNvSpPr>
              <p:nvPr/>
            </p:nvSpPr>
            <p:spPr bwMode="auto">
              <a:xfrm>
                <a:off x="9232331" y="678426"/>
                <a:ext cx="435417" cy="43088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latin typeface="Times New Roman" panose="02020603050405020304" pitchFamily="18" charset="0"/>
                  </a:rPr>
                  <a:t>L</a:t>
                </a:r>
                <a:r>
                  <a:rPr lang="en-US" sz="2800" b="1" baseline="-25000" dirty="0">
                    <a:latin typeface="Times New Roman" panose="02020603050405020304" pitchFamily="18" charset="0"/>
                  </a:rPr>
                  <a:t>1</a:t>
                </a:r>
                <a:endParaRPr lang="en-US" sz="2800" b="1" baseline="-25000" dirty="0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132" name="Group 21"/>
              <p:cNvGrpSpPr/>
              <p:nvPr/>
            </p:nvGrpSpPr>
            <p:grpSpPr bwMode="auto">
              <a:xfrm flipH="1">
                <a:off x="8078911" y="2529662"/>
                <a:ext cx="100572" cy="346272"/>
                <a:chOff x="0" y="0"/>
                <a:chExt cx="85" cy="340"/>
              </a:xfrm>
            </p:grpSpPr>
            <p:sp>
              <p:nvSpPr>
                <p:cNvPr id="136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113"/>
                  <a:ext cx="85" cy="8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zh-CN" altLang="en-US" sz="1800"/>
                </a:p>
              </p:txBody>
            </p:sp>
            <p:sp>
              <p:nvSpPr>
                <p:cNvPr id="137" name="Line 24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3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8" name="Line 25"/>
                <p:cNvSpPr>
                  <a:spLocks noChangeShapeType="1"/>
                </p:cNvSpPr>
                <p:nvPr/>
              </p:nvSpPr>
              <p:spPr bwMode="auto">
                <a:xfrm>
                  <a:off x="85" y="85"/>
                  <a:ext cx="0" cy="17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33" name="Text Box 116"/>
              <p:cNvSpPr txBox="1">
                <a:spLocks noChangeArrowheads="1"/>
              </p:cNvSpPr>
              <p:nvPr/>
            </p:nvSpPr>
            <p:spPr bwMode="auto">
              <a:xfrm>
                <a:off x="8147537" y="1201602"/>
                <a:ext cx="267403" cy="28725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800" b="1" baseline="-25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4" name="Text Box 116"/>
              <p:cNvSpPr txBox="1">
                <a:spLocks noChangeArrowheads="1"/>
              </p:cNvSpPr>
              <p:nvPr/>
            </p:nvSpPr>
            <p:spPr bwMode="auto">
              <a:xfrm>
                <a:off x="8213796" y="1937942"/>
                <a:ext cx="267403" cy="2739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Times New Roman" panose="02020603050405020304" pitchFamily="18" charset="0"/>
                  </a:rPr>
                  <a:t>B</a:t>
                </a:r>
                <a:endParaRPr lang="en-US" sz="2800" b="1" baseline="-25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5" name="Text Box 116"/>
              <p:cNvSpPr txBox="1">
                <a:spLocks noChangeArrowheads="1"/>
              </p:cNvSpPr>
              <p:nvPr/>
            </p:nvSpPr>
            <p:spPr bwMode="auto">
              <a:xfrm>
                <a:off x="7475480" y="1865632"/>
                <a:ext cx="267403" cy="2739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Times New Roman" panose="02020603050405020304" pitchFamily="18" charset="0"/>
                  </a:rPr>
                  <a:t>C</a:t>
                </a:r>
                <a:endParaRPr lang="en-US" sz="2800" b="1" baseline="-250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17" name="组合 116"/>
            <p:cNvGrpSpPr/>
            <p:nvPr/>
          </p:nvGrpSpPr>
          <p:grpSpPr>
            <a:xfrm>
              <a:off x="1823936" y="3044107"/>
              <a:ext cx="431800" cy="469184"/>
              <a:chOff x="540826" y="2424675"/>
              <a:chExt cx="431800" cy="469184"/>
            </a:xfrm>
          </p:grpSpPr>
          <p:sp>
            <p:nvSpPr>
              <p:cNvPr id="19" name="Oval 45"/>
              <p:cNvSpPr>
                <a:spLocks noChangeArrowheads="1"/>
              </p:cNvSpPr>
              <p:nvPr/>
            </p:nvSpPr>
            <p:spPr bwMode="auto">
              <a:xfrm>
                <a:off x="540826" y="2441421"/>
                <a:ext cx="431800" cy="45243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Text Box 46"/>
              <p:cNvSpPr txBox="1">
                <a:spLocks noChangeArrowheads="1"/>
              </p:cNvSpPr>
              <p:nvPr/>
            </p:nvSpPr>
            <p:spPr bwMode="auto">
              <a:xfrm>
                <a:off x="570323" y="2424675"/>
                <a:ext cx="388322" cy="46166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</a:t>
                </a:r>
                <a:endParaRPr 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97" name="组合 196"/>
          <p:cNvGrpSpPr/>
          <p:nvPr/>
        </p:nvGrpSpPr>
        <p:grpSpPr>
          <a:xfrm>
            <a:off x="4569082" y="2787446"/>
            <a:ext cx="2893601" cy="2934320"/>
            <a:chOff x="4569082" y="2787446"/>
            <a:chExt cx="2893601" cy="2934320"/>
          </a:xfrm>
        </p:grpSpPr>
        <p:sp>
          <p:nvSpPr>
            <p:cNvPr id="30" name="TextBox 15"/>
            <p:cNvSpPr>
              <a:spLocks noChangeArrowheads="1"/>
            </p:cNvSpPr>
            <p:nvPr/>
          </p:nvSpPr>
          <p:spPr bwMode="auto">
            <a:xfrm>
              <a:off x="4822722" y="5129263"/>
              <a:ext cx="2639961" cy="59250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测量</a:t>
              </a:r>
              <a:r>
                <a:rPr 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B</a:t>
              </a:r>
              <a:r>
                <a:rPr lang="zh-CN" alt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点</a:t>
              </a:r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电流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42" name="组合 141"/>
            <p:cNvGrpSpPr/>
            <p:nvPr/>
          </p:nvGrpSpPr>
          <p:grpSpPr>
            <a:xfrm>
              <a:off x="4569082" y="2787446"/>
              <a:ext cx="2716622" cy="2197508"/>
              <a:chOff x="7341779" y="678426"/>
              <a:chExt cx="2716622" cy="2197508"/>
            </a:xfrm>
          </p:grpSpPr>
          <p:sp>
            <p:nvSpPr>
              <p:cNvPr id="143" name="Rectangle 102"/>
              <p:cNvSpPr>
                <a:spLocks noChangeArrowheads="1"/>
              </p:cNvSpPr>
              <p:nvPr/>
            </p:nvSpPr>
            <p:spPr bwMode="auto">
              <a:xfrm>
                <a:off x="7374909" y="1552967"/>
                <a:ext cx="2683492" cy="115492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144" name="Text Box 104"/>
              <p:cNvSpPr txBox="1">
                <a:spLocks noChangeArrowheads="1"/>
              </p:cNvSpPr>
              <p:nvPr/>
            </p:nvSpPr>
            <p:spPr bwMode="auto">
              <a:xfrm>
                <a:off x="8831425" y="1507137"/>
                <a:ext cx="435417" cy="2739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Times New Roman" panose="02020603050405020304" pitchFamily="18" charset="0"/>
                  </a:rPr>
                  <a:t>L</a:t>
                </a:r>
                <a:r>
                  <a:rPr lang="en-US" sz="2800" b="1" baseline="-25000">
                    <a:latin typeface="Times New Roman" panose="02020603050405020304" pitchFamily="18" charset="0"/>
                  </a:rPr>
                  <a:t>1</a:t>
                </a:r>
                <a:endParaRPr lang="en-US" sz="2800" b="1" baseline="-25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5" name="Rectangle 102"/>
              <p:cNvSpPr>
                <a:spLocks noChangeArrowheads="1"/>
              </p:cNvSpPr>
              <p:nvPr/>
            </p:nvSpPr>
            <p:spPr bwMode="auto">
              <a:xfrm>
                <a:off x="7877768" y="1178177"/>
                <a:ext cx="1637546" cy="76180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146" name="AutoShape 44"/>
              <p:cNvSpPr>
                <a:spLocks noChangeArrowheads="1"/>
              </p:cNvSpPr>
              <p:nvPr/>
            </p:nvSpPr>
            <p:spPr bwMode="auto">
              <a:xfrm>
                <a:off x="8811311" y="1761750"/>
                <a:ext cx="375074" cy="322849"/>
              </a:xfrm>
              <a:prstGeom prst="flowChartSummingJunction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147" name="AutoShape 44"/>
              <p:cNvSpPr>
                <a:spLocks noChangeArrowheads="1"/>
              </p:cNvSpPr>
              <p:nvPr/>
            </p:nvSpPr>
            <p:spPr bwMode="auto">
              <a:xfrm>
                <a:off x="8837341" y="1022354"/>
                <a:ext cx="375074" cy="322849"/>
              </a:xfrm>
              <a:prstGeom prst="flowChartSummingJunction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grpSp>
            <p:nvGrpSpPr>
              <p:cNvPr id="148" name="Group 10"/>
              <p:cNvGrpSpPr/>
              <p:nvPr/>
            </p:nvGrpSpPr>
            <p:grpSpPr bwMode="auto">
              <a:xfrm>
                <a:off x="9186384" y="2592806"/>
                <a:ext cx="334845" cy="173137"/>
                <a:chOff x="0" y="0"/>
                <a:chExt cx="256" cy="142"/>
              </a:xfrm>
            </p:grpSpPr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29" y="0"/>
                  <a:ext cx="226" cy="14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zh-CN" altLang="en-US" sz="1800"/>
                </a:p>
              </p:txBody>
            </p:sp>
            <p:sp>
              <p:nvSpPr>
                <p:cNvPr id="164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9" y="0"/>
                  <a:ext cx="227" cy="8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5" name="Oval 17"/>
                <p:cNvSpPr>
                  <a:spLocks noChangeArrowheads="1"/>
                </p:cNvSpPr>
                <p:nvPr/>
              </p:nvSpPr>
              <p:spPr bwMode="auto">
                <a:xfrm>
                  <a:off x="0" y="57"/>
                  <a:ext cx="57" cy="56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 wrap="none" anchor="ctr"/>
                <a:lstStyle/>
                <a:p>
                  <a:endParaRPr lang="zh-CN" altLang="en-US" sz="1800"/>
                </a:p>
              </p:txBody>
            </p:sp>
          </p:grpSp>
          <p:sp>
            <p:nvSpPr>
              <p:cNvPr id="149" name="Text Box 109"/>
              <p:cNvSpPr txBox="1">
                <a:spLocks noChangeArrowheads="1"/>
              </p:cNvSpPr>
              <p:nvPr/>
            </p:nvSpPr>
            <p:spPr bwMode="auto">
              <a:xfrm>
                <a:off x="9108344" y="1416610"/>
                <a:ext cx="403470" cy="2739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latin typeface="Times New Roman" panose="02020603050405020304" pitchFamily="18" charset="0"/>
                  </a:rPr>
                  <a:t>L</a:t>
                </a:r>
                <a:r>
                  <a:rPr lang="en-US" sz="2800" b="1" baseline="-25000" dirty="0">
                    <a:latin typeface="Times New Roman" panose="02020603050405020304" pitchFamily="18" charset="0"/>
                  </a:rPr>
                  <a:t>2</a:t>
                </a:r>
                <a:endParaRPr lang="en-US" sz="2800" b="1" baseline="-25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0" name="Oval 125"/>
              <p:cNvSpPr>
                <a:spLocks noChangeArrowheads="1"/>
              </p:cNvSpPr>
              <p:nvPr/>
            </p:nvSpPr>
            <p:spPr bwMode="auto">
              <a:xfrm rot="5400000" flipV="1">
                <a:off x="8243338" y="1888435"/>
                <a:ext cx="58052" cy="67442"/>
              </a:xfrm>
              <a:prstGeom prst="ellipse">
                <a:avLst/>
              </a:prstGeom>
              <a:solidFill>
                <a:srgbClr val="CC0000"/>
              </a:solidFill>
              <a:ln w="28575">
                <a:solidFill>
                  <a:srgbClr val="CC0000"/>
                </a:solidFill>
                <a:round/>
              </a:ln>
              <a:effectLst/>
            </p:spPr>
            <p:txBody>
              <a:bodyPr vert="eaVert" wrap="none" anchor="ctr"/>
              <a:lstStyle/>
              <a:p>
                <a:endParaRPr lang="zh-CN" altLang="en-US" sz="1800"/>
              </a:p>
            </p:txBody>
          </p:sp>
          <p:sp>
            <p:nvSpPr>
              <p:cNvPr id="151" name="Oval 125"/>
              <p:cNvSpPr>
                <a:spLocks noChangeArrowheads="1"/>
              </p:cNvSpPr>
              <p:nvPr/>
            </p:nvSpPr>
            <p:spPr bwMode="auto">
              <a:xfrm rot="5400000" flipV="1">
                <a:off x="8210209" y="1137836"/>
                <a:ext cx="58052" cy="67442"/>
              </a:xfrm>
              <a:prstGeom prst="ellipse">
                <a:avLst/>
              </a:prstGeom>
              <a:solidFill>
                <a:srgbClr val="CC0000"/>
              </a:solidFill>
              <a:ln w="28575">
                <a:solidFill>
                  <a:srgbClr val="CC0000"/>
                </a:solidFill>
                <a:round/>
              </a:ln>
              <a:effectLst/>
            </p:spPr>
            <p:txBody>
              <a:bodyPr vert="eaVert" wrap="none" anchor="ctr"/>
              <a:lstStyle/>
              <a:p>
                <a:endParaRPr lang="zh-CN" altLang="en-US" sz="1800"/>
              </a:p>
            </p:txBody>
          </p:sp>
          <p:sp>
            <p:nvSpPr>
              <p:cNvPr id="152" name="Oval 125"/>
              <p:cNvSpPr>
                <a:spLocks noChangeArrowheads="1"/>
              </p:cNvSpPr>
              <p:nvPr/>
            </p:nvSpPr>
            <p:spPr bwMode="auto">
              <a:xfrm rot="5400000" flipV="1">
                <a:off x="7841051" y="1512626"/>
                <a:ext cx="58052" cy="67442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</a:ln>
              <a:effectLst/>
            </p:spPr>
            <p:txBody>
              <a:bodyPr vert="eaVert" wrap="none" anchor="ctr"/>
              <a:lstStyle/>
              <a:p>
                <a:endParaRPr lang="zh-CN" altLang="en-US" sz="1800"/>
              </a:p>
            </p:txBody>
          </p:sp>
          <p:sp>
            <p:nvSpPr>
              <p:cNvPr id="153" name="Oval 125"/>
              <p:cNvSpPr>
                <a:spLocks noChangeArrowheads="1"/>
              </p:cNvSpPr>
              <p:nvPr/>
            </p:nvSpPr>
            <p:spPr bwMode="auto">
              <a:xfrm rot="5400000" flipV="1">
                <a:off x="9484513" y="1512626"/>
                <a:ext cx="58052" cy="67442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</a:ln>
              <a:effectLst/>
            </p:spPr>
            <p:txBody>
              <a:bodyPr vert="eaVert" wrap="none" anchor="ctr"/>
              <a:lstStyle/>
              <a:p>
                <a:endParaRPr lang="zh-CN" altLang="en-US" sz="1800"/>
              </a:p>
            </p:txBody>
          </p:sp>
          <p:sp>
            <p:nvSpPr>
              <p:cNvPr id="154" name="Oval 125"/>
              <p:cNvSpPr>
                <a:spLocks noChangeArrowheads="1"/>
              </p:cNvSpPr>
              <p:nvPr/>
            </p:nvSpPr>
            <p:spPr bwMode="auto">
              <a:xfrm rot="5400000" flipV="1">
                <a:off x="7346474" y="1945468"/>
                <a:ext cx="58052" cy="67442"/>
              </a:xfrm>
              <a:prstGeom prst="ellipse">
                <a:avLst/>
              </a:prstGeom>
              <a:solidFill>
                <a:srgbClr val="CC0000"/>
              </a:solidFill>
              <a:ln w="28575">
                <a:solidFill>
                  <a:srgbClr val="CC0000"/>
                </a:solidFill>
                <a:round/>
              </a:ln>
              <a:effectLst/>
            </p:spPr>
            <p:txBody>
              <a:bodyPr vert="eaVert" wrap="none" anchor="ctr"/>
              <a:lstStyle/>
              <a:p>
                <a:endParaRPr lang="zh-CN" altLang="en-US" sz="1800"/>
              </a:p>
            </p:txBody>
          </p:sp>
          <p:sp>
            <p:nvSpPr>
              <p:cNvPr id="155" name="Text Box 104"/>
              <p:cNvSpPr txBox="1">
                <a:spLocks noChangeArrowheads="1"/>
              </p:cNvSpPr>
              <p:nvPr/>
            </p:nvSpPr>
            <p:spPr bwMode="auto">
              <a:xfrm>
                <a:off x="9232331" y="678426"/>
                <a:ext cx="435417" cy="43088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latin typeface="Times New Roman" panose="02020603050405020304" pitchFamily="18" charset="0"/>
                  </a:rPr>
                  <a:t>L</a:t>
                </a:r>
                <a:r>
                  <a:rPr lang="en-US" sz="2800" b="1" baseline="-25000" dirty="0">
                    <a:latin typeface="Times New Roman" panose="02020603050405020304" pitchFamily="18" charset="0"/>
                  </a:rPr>
                  <a:t>1</a:t>
                </a:r>
                <a:endParaRPr lang="en-US" sz="2800" b="1" baseline="-25000" dirty="0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156" name="Group 21"/>
              <p:cNvGrpSpPr/>
              <p:nvPr/>
            </p:nvGrpSpPr>
            <p:grpSpPr bwMode="auto">
              <a:xfrm flipH="1">
                <a:off x="8078911" y="2529662"/>
                <a:ext cx="100572" cy="346272"/>
                <a:chOff x="0" y="0"/>
                <a:chExt cx="85" cy="340"/>
              </a:xfrm>
            </p:grpSpPr>
            <p:sp>
              <p:nvSpPr>
                <p:cNvPr id="160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113"/>
                  <a:ext cx="85" cy="8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zh-CN" altLang="en-US" sz="1800"/>
                </a:p>
              </p:txBody>
            </p:sp>
            <p:sp>
              <p:nvSpPr>
                <p:cNvPr id="161" name="Line 24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3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2" name="Line 25"/>
                <p:cNvSpPr>
                  <a:spLocks noChangeShapeType="1"/>
                </p:cNvSpPr>
                <p:nvPr/>
              </p:nvSpPr>
              <p:spPr bwMode="auto">
                <a:xfrm>
                  <a:off x="85" y="85"/>
                  <a:ext cx="0" cy="17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57" name="Text Box 116"/>
              <p:cNvSpPr txBox="1">
                <a:spLocks noChangeArrowheads="1"/>
              </p:cNvSpPr>
              <p:nvPr/>
            </p:nvSpPr>
            <p:spPr bwMode="auto">
              <a:xfrm>
                <a:off x="8147537" y="1201602"/>
                <a:ext cx="267403" cy="2739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Times New Roman" panose="02020603050405020304" pitchFamily="18" charset="0"/>
                  </a:rPr>
                  <a:t>A</a:t>
                </a:r>
                <a:endParaRPr lang="en-US" sz="2800" b="1" baseline="-25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8" name="Text Box 116"/>
              <p:cNvSpPr txBox="1">
                <a:spLocks noChangeArrowheads="1"/>
              </p:cNvSpPr>
              <p:nvPr/>
            </p:nvSpPr>
            <p:spPr bwMode="auto">
              <a:xfrm>
                <a:off x="8213796" y="1937942"/>
                <a:ext cx="267403" cy="28725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800" b="1" baseline="-25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9" name="Text Box 116"/>
              <p:cNvSpPr txBox="1">
                <a:spLocks noChangeArrowheads="1"/>
              </p:cNvSpPr>
              <p:nvPr/>
            </p:nvSpPr>
            <p:spPr bwMode="auto">
              <a:xfrm>
                <a:off x="7475480" y="1865632"/>
                <a:ext cx="267403" cy="2739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Times New Roman" panose="02020603050405020304" pitchFamily="18" charset="0"/>
                  </a:rPr>
                  <a:t>C</a:t>
                </a:r>
                <a:endParaRPr lang="en-US" sz="2800" b="1" baseline="-250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66" name="组合 165"/>
            <p:cNvGrpSpPr/>
            <p:nvPr/>
          </p:nvGrpSpPr>
          <p:grpSpPr>
            <a:xfrm>
              <a:off x="5289807" y="3825771"/>
              <a:ext cx="431800" cy="469184"/>
              <a:chOff x="540826" y="2424675"/>
              <a:chExt cx="431800" cy="469184"/>
            </a:xfrm>
          </p:grpSpPr>
          <p:sp>
            <p:nvSpPr>
              <p:cNvPr id="167" name="Oval 45"/>
              <p:cNvSpPr>
                <a:spLocks noChangeArrowheads="1"/>
              </p:cNvSpPr>
              <p:nvPr/>
            </p:nvSpPr>
            <p:spPr bwMode="auto">
              <a:xfrm>
                <a:off x="540826" y="2441421"/>
                <a:ext cx="431800" cy="45243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8" name="Text Box 46"/>
              <p:cNvSpPr txBox="1">
                <a:spLocks noChangeArrowheads="1"/>
              </p:cNvSpPr>
              <p:nvPr/>
            </p:nvSpPr>
            <p:spPr bwMode="auto">
              <a:xfrm>
                <a:off x="570323" y="2424675"/>
                <a:ext cx="388322" cy="46166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</a:t>
                </a:r>
                <a:endParaRPr 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98" name="组合 197"/>
          <p:cNvGrpSpPr/>
          <p:nvPr/>
        </p:nvGrpSpPr>
        <p:grpSpPr>
          <a:xfrm>
            <a:off x="8033007" y="2831691"/>
            <a:ext cx="2880800" cy="2978564"/>
            <a:chOff x="8033007" y="2831691"/>
            <a:chExt cx="2880800" cy="2978564"/>
          </a:xfrm>
        </p:grpSpPr>
        <p:sp>
          <p:nvSpPr>
            <p:cNvPr id="50" name="TextBox 15"/>
            <p:cNvSpPr>
              <a:spLocks noChangeArrowheads="1"/>
            </p:cNvSpPr>
            <p:nvPr/>
          </p:nvSpPr>
          <p:spPr bwMode="auto">
            <a:xfrm>
              <a:off x="8672052" y="5217752"/>
              <a:ext cx="2079522" cy="59250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测量</a:t>
              </a:r>
              <a:r>
                <a:rPr 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  <a:r>
                <a:rPr lang="zh-CN" alt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点</a:t>
              </a:r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电流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69" name="组合 168"/>
            <p:cNvGrpSpPr/>
            <p:nvPr/>
          </p:nvGrpSpPr>
          <p:grpSpPr>
            <a:xfrm>
              <a:off x="8197185" y="2831691"/>
              <a:ext cx="2716622" cy="2197508"/>
              <a:chOff x="7341779" y="678426"/>
              <a:chExt cx="2716622" cy="2197508"/>
            </a:xfrm>
          </p:grpSpPr>
          <p:sp>
            <p:nvSpPr>
              <p:cNvPr id="170" name="Rectangle 102"/>
              <p:cNvSpPr>
                <a:spLocks noChangeArrowheads="1"/>
              </p:cNvSpPr>
              <p:nvPr/>
            </p:nvSpPr>
            <p:spPr bwMode="auto">
              <a:xfrm>
                <a:off x="7374909" y="1552967"/>
                <a:ext cx="2683492" cy="115492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171" name="Text Box 104"/>
              <p:cNvSpPr txBox="1">
                <a:spLocks noChangeArrowheads="1"/>
              </p:cNvSpPr>
              <p:nvPr/>
            </p:nvSpPr>
            <p:spPr bwMode="auto">
              <a:xfrm>
                <a:off x="8831425" y="1507137"/>
                <a:ext cx="435417" cy="2739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Times New Roman" panose="02020603050405020304" pitchFamily="18" charset="0"/>
                  </a:rPr>
                  <a:t>L</a:t>
                </a:r>
                <a:r>
                  <a:rPr lang="en-US" sz="2800" b="1" baseline="-25000">
                    <a:latin typeface="Times New Roman" panose="02020603050405020304" pitchFamily="18" charset="0"/>
                  </a:rPr>
                  <a:t>1</a:t>
                </a:r>
                <a:endParaRPr lang="en-US" sz="2800" b="1" baseline="-25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2" name="Rectangle 102"/>
              <p:cNvSpPr>
                <a:spLocks noChangeArrowheads="1"/>
              </p:cNvSpPr>
              <p:nvPr/>
            </p:nvSpPr>
            <p:spPr bwMode="auto">
              <a:xfrm>
                <a:off x="7877768" y="1178177"/>
                <a:ext cx="1637546" cy="76180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173" name="AutoShape 44"/>
              <p:cNvSpPr>
                <a:spLocks noChangeArrowheads="1"/>
              </p:cNvSpPr>
              <p:nvPr/>
            </p:nvSpPr>
            <p:spPr bwMode="auto">
              <a:xfrm>
                <a:off x="8811311" y="1761750"/>
                <a:ext cx="375074" cy="322849"/>
              </a:xfrm>
              <a:prstGeom prst="flowChartSummingJunction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sp>
            <p:nvSpPr>
              <p:cNvPr id="174" name="AutoShape 44"/>
              <p:cNvSpPr>
                <a:spLocks noChangeArrowheads="1"/>
              </p:cNvSpPr>
              <p:nvPr/>
            </p:nvSpPr>
            <p:spPr bwMode="auto">
              <a:xfrm>
                <a:off x="8837341" y="1022354"/>
                <a:ext cx="375074" cy="322849"/>
              </a:xfrm>
              <a:prstGeom prst="flowChartSummingJunction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1800"/>
              </a:p>
            </p:txBody>
          </p:sp>
          <p:grpSp>
            <p:nvGrpSpPr>
              <p:cNvPr id="175" name="Group 10"/>
              <p:cNvGrpSpPr/>
              <p:nvPr/>
            </p:nvGrpSpPr>
            <p:grpSpPr bwMode="auto">
              <a:xfrm>
                <a:off x="9186384" y="2592806"/>
                <a:ext cx="334845" cy="173137"/>
                <a:chOff x="0" y="0"/>
                <a:chExt cx="256" cy="142"/>
              </a:xfrm>
            </p:grpSpPr>
            <p:sp>
              <p:nvSpPr>
                <p:cNvPr id="190" name="Rectangle 15"/>
                <p:cNvSpPr>
                  <a:spLocks noChangeArrowheads="1"/>
                </p:cNvSpPr>
                <p:nvPr/>
              </p:nvSpPr>
              <p:spPr bwMode="auto">
                <a:xfrm>
                  <a:off x="29" y="0"/>
                  <a:ext cx="226" cy="14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zh-CN" altLang="en-US" sz="1800"/>
                </a:p>
              </p:txBody>
            </p:sp>
            <p:sp>
              <p:nvSpPr>
                <p:cNvPr id="191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9" y="0"/>
                  <a:ext cx="227" cy="8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92" name="Oval 17"/>
                <p:cNvSpPr>
                  <a:spLocks noChangeArrowheads="1"/>
                </p:cNvSpPr>
                <p:nvPr/>
              </p:nvSpPr>
              <p:spPr bwMode="auto">
                <a:xfrm>
                  <a:off x="0" y="57"/>
                  <a:ext cx="57" cy="56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 wrap="none" anchor="ctr"/>
                <a:lstStyle/>
                <a:p>
                  <a:endParaRPr lang="zh-CN" altLang="en-US" sz="1800"/>
                </a:p>
              </p:txBody>
            </p:sp>
          </p:grpSp>
          <p:sp>
            <p:nvSpPr>
              <p:cNvPr id="176" name="Text Box 109"/>
              <p:cNvSpPr txBox="1">
                <a:spLocks noChangeArrowheads="1"/>
              </p:cNvSpPr>
              <p:nvPr/>
            </p:nvSpPr>
            <p:spPr bwMode="auto">
              <a:xfrm>
                <a:off x="9108344" y="1416610"/>
                <a:ext cx="403470" cy="2739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latin typeface="Times New Roman" panose="02020603050405020304" pitchFamily="18" charset="0"/>
                  </a:rPr>
                  <a:t>L</a:t>
                </a:r>
                <a:r>
                  <a:rPr lang="en-US" sz="2800" b="1" baseline="-25000" dirty="0">
                    <a:latin typeface="Times New Roman" panose="02020603050405020304" pitchFamily="18" charset="0"/>
                  </a:rPr>
                  <a:t>2</a:t>
                </a:r>
                <a:endParaRPr lang="en-US" sz="2800" b="1" baseline="-25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7" name="Oval 125"/>
              <p:cNvSpPr>
                <a:spLocks noChangeArrowheads="1"/>
              </p:cNvSpPr>
              <p:nvPr/>
            </p:nvSpPr>
            <p:spPr bwMode="auto">
              <a:xfrm rot="5400000" flipV="1">
                <a:off x="8243338" y="1888435"/>
                <a:ext cx="58052" cy="67442"/>
              </a:xfrm>
              <a:prstGeom prst="ellipse">
                <a:avLst/>
              </a:prstGeom>
              <a:solidFill>
                <a:srgbClr val="CC0000"/>
              </a:solidFill>
              <a:ln w="28575">
                <a:solidFill>
                  <a:srgbClr val="CC0000"/>
                </a:solidFill>
                <a:round/>
              </a:ln>
              <a:effectLst/>
            </p:spPr>
            <p:txBody>
              <a:bodyPr vert="eaVert" wrap="none" anchor="ctr"/>
              <a:lstStyle/>
              <a:p>
                <a:endParaRPr lang="zh-CN" altLang="en-US" sz="1800"/>
              </a:p>
            </p:txBody>
          </p:sp>
          <p:sp>
            <p:nvSpPr>
              <p:cNvPr id="178" name="Oval 125"/>
              <p:cNvSpPr>
                <a:spLocks noChangeArrowheads="1"/>
              </p:cNvSpPr>
              <p:nvPr/>
            </p:nvSpPr>
            <p:spPr bwMode="auto">
              <a:xfrm rot="5400000" flipV="1">
                <a:off x="8210209" y="1137836"/>
                <a:ext cx="58052" cy="67442"/>
              </a:xfrm>
              <a:prstGeom prst="ellipse">
                <a:avLst/>
              </a:prstGeom>
              <a:solidFill>
                <a:srgbClr val="CC0000"/>
              </a:solidFill>
              <a:ln w="28575">
                <a:solidFill>
                  <a:srgbClr val="CC0000"/>
                </a:solidFill>
                <a:round/>
              </a:ln>
              <a:effectLst/>
            </p:spPr>
            <p:txBody>
              <a:bodyPr vert="eaVert" wrap="none" anchor="ctr"/>
              <a:lstStyle/>
              <a:p>
                <a:endParaRPr lang="zh-CN" altLang="en-US" sz="1800"/>
              </a:p>
            </p:txBody>
          </p:sp>
          <p:sp>
            <p:nvSpPr>
              <p:cNvPr id="179" name="Oval 125"/>
              <p:cNvSpPr>
                <a:spLocks noChangeArrowheads="1"/>
              </p:cNvSpPr>
              <p:nvPr/>
            </p:nvSpPr>
            <p:spPr bwMode="auto">
              <a:xfrm rot="5400000" flipV="1">
                <a:off x="7841051" y="1512626"/>
                <a:ext cx="58052" cy="67442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</a:ln>
              <a:effectLst/>
            </p:spPr>
            <p:txBody>
              <a:bodyPr vert="eaVert" wrap="none" anchor="ctr"/>
              <a:lstStyle/>
              <a:p>
                <a:endParaRPr lang="zh-CN" altLang="en-US" sz="1800"/>
              </a:p>
            </p:txBody>
          </p:sp>
          <p:sp>
            <p:nvSpPr>
              <p:cNvPr id="180" name="Oval 125"/>
              <p:cNvSpPr>
                <a:spLocks noChangeArrowheads="1"/>
              </p:cNvSpPr>
              <p:nvPr/>
            </p:nvSpPr>
            <p:spPr bwMode="auto">
              <a:xfrm rot="5400000" flipV="1">
                <a:off x="9484513" y="1512626"/>
                <a:ext cx="58052" cy="67442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</a:ln>
              <a:effectLst/>
            </p:spPr>
            <p:txBody>
              <a:bodyPr vert="eaVert" wrap="none" anchor="ctr"/>
              <a:lstStyle/>
              <a:p>
                <a:endParaRPr lang="zh-CN" altLang="en-US" sz="1800"/>
              </a:p>
            </p:txBody>
          </p:sp>
          <p:sp>
            <p:nvSpPr>
              <p:cNvPr id="181" name="Oval 125"/>
              <p:cNvSpPr>
                <a:spLocks noChangeArrowheads="1"/>
              </p:cNvSpPr>
              <p:nvPr/>
            </p:nvSpPr>
            <p:spPr bwMode="auto">
              <a:xfrm rot="5400000" flipV="1">
                <a:off x="7346474" y="1945468"/>
                <a:ext cx="58052" cy="67442"/>
              </a:xfrm>
              <a:prstGeom prst="ellipse">
                <a:avLst/>
              </a:prstGeom>
              <a:solidFill>
                <a:srgbClr val="CC0000"/>
              </a:solidFill>
              <a:ln w="28575">
                <a:solidFill>
                  <a:srgbClr val="CC0000"/>
                </a:solidFill>
                <a:round/>
              </a:ln>
              <a:effectLst/>
            </p:spPr>
            <p:txBody>
              <a:bodyPr vert="eaVert" wrap="none" anchor="ctr"/>
              <a:lstStyle/>
              <a:p>
                <a:endParaRPr lang="zh-CN" altLang="en-US" sz="1800"/>
              </a:p>
            </p:txBody>
          </p:sp>
          <p:sp>
            <p:nvSpPr>
              <p:cNvPr id="182" name="Text Box 104"/>
              <p:cNvSpPr txBox="1">
                <a:spLocks noChangeArrowheads="1"/>
              </p:cNvSpPr>
              <p:nvPr/>
            </p:nvSpPr>
            <p:spPr bwMode="auto">
              <a:xfrm>
                <a:off x="9232331" y="678426"/>
                <a:ext cx="435417" cy="43088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latin typeface="Times New Roman" panose="02020603050405020304" pitchFamily="18" charset="0"/>
                  </a:rPr>
                  <a:t>L</a:t>
                </a:r>
                <a:r>
                  <a:rPr lang="en-US" sz="2800" b="1" baseline="-25000" dirty="0">
                    <a:latin typeface="Times New Roman" panose="02020603050405020304" pitchFamily="18" charset="0"/>
                  </a:rPr>
                  <a:t>1</a:t>
                </a:r>
                <a:endParaRPr lang="en-US" sz="2800" b="1" baseline="-25000" dirty="0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183" name="Group 21"/>
              <p:cNvGrpSpPr/>
              <p:nvPr/>
            </p:nvGrpSpPr>
            <p:grpSpPr bwMode="auto">
              <a:xfrm flipH="1">
                <a:off x="8078911" y="2529662"/>
                <a:ext cx="100572" cy="346272"/>
                <a:chOff x="0" y="0"/>
                <a:chExt cx="85" cy="340"/>
              </a:xfrm>
            </p:grpSpPr>
            <p:sp>
              <p:nvSpPr>
                <p:cNvPr id="187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113"/>
                  <a:ext cx="85" cy="8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endParaRPr lang="zh-CN" altLang="en-US" sz="1800"/>
                </a:p>
              </p:txBody>
            </p:sp>
            <p:sp>
              <p:nvSpPr>
                <p:cNvPr id="188" name="Line 24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3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9" name="Line 25"/>
                <p:cNvSpPr>
                  <a:spLocks noChangeShapeType="1"/>
                </p:cNvSpPr>
                <p:nvPr/>
              </p:nvSpPr>
              <p:spPr bwMode="auto">
                <a:xfrm>
                  <a:off x="85" y="85"/>
                  <a:ext cx="0" cy="17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84" name="Text Box 116"/>
              <p:cNvSpPr txBox="1">
                <a:spLocks noChangeArrowheads="1"/>
              </p:cNvSpPr>
              <p:nvPr/>
            </p:nvSpPr>
            <p:spPr bwMode="auto">
              <a:xfrm>
                <a:off x="8147537" y="1201602"/>
                <a:ext cx="267403" cy="2739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Times New Roman" panose="02020603050405020304" pitchFamily="18" charset="0"/>
                  </a:rPr>
                  <a:t>A</a:t>
                </a:r>
                <a:endParaRPr lang="en-US" sz="2800" b="1" baseline="-25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5" name="Text Box 116"/>
              <p:cNvSpPr txBox="1">
                <a:spLocks noChangeArrowheads="1"/>
              </p:cNvSpPr>
              <p:nvPr/>
            </p:nvSpPr>
            <p:spPr bwMode="auto">
              <a:xfrm>
                <a:off x="8213796" y="1937942"/>
                <a:ext cx="267403" cy="27396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latin typeface="Times New Roman" panose="02020603050405020304" pitchFamily="18" charset="0"/>
                  </a:rPr>
                  <a:t>B</a:t>
                </a:r>
                <a:endParaRPr lang="en-US" sz="2800" b="1" baseline="-25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6" name="Text Box 116"/>
              <p:cNvSpPr txBox="1">
                <a:spLocks noChangeArrowheads="1"/>
              </p:cNvSpPr>
              <p:nvPr/>
            </p:nvSpPr>
            <p:spPr bwMode="auto">
              <a:xfrm>
                <a:off x="7475480" y="1865632"/>
                <a:ext cx="267403" cy="28725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800" b="1" baseline="-25000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93" name="组合 192"/>
            <p:cNvGrpSpPr/>
            <p:nvPr/>
          </p:nvGrpSpPr>
          <p:grpSpPr>
            <a:xfrm>
              <a:off x="8033007" y="3899514"/>
              <a:ext cx="431800" cy="469184"/>
              <a:chOff x="540826" y="2424675"/>
              <a:chExt cx="431800" cy="469184"/>
            </a:xfrm>
          </p:grpSpPr>
          <p:sp>
            <p:nvSpPr>
              <p:cNvPr id="194" name="Oval 45"/>
              <p:cNvSpPr>
                <a:spLocks noChangeArrowheads="1"/>
              </p:cNvSpPr>
              <p:nvPr/>
            </p:nvSpPr>
            <p:spPr bwMode="auto">
              <a:xfrm>
                <a:off x="540826" y="2441421"/>
                <a:ext cx="431800" cy="45243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95" name="Text Box 46"/>
              <p:cNvSpPr txBox="1">
                <a:spLocks noChangeArrowheads="1"/>
              </p:cNvSpPr>
              <p:nvPr/>
            </p:nvSpPr>
            <p:spPr bwMode="auto">
              <a:xfrm>
                <a:off x="570323" y="2424675"/>
                <a:ext cx="388322" cy="46166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</a:t>
                </a:r>
                <a:endParaRPr 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1766</Words>
  <Application>WPS 演示</Application>
  <PresentationFormat>宽屏</PresentationFormat>
  <Paragraphs>401</Paragraphs>
  <Slides>17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0" baseType="lpstr">
      <vt:lpstr>Arial</vt:lpstr>
      <vt:lpstr>宋体</vt:lpstr>
      <vt:lpstr>Wingdings</vt:lpstr>
      <vt:lpstr>Calibri Light</vt:lpstr>
      <vt:lpstr>Calibri</vt:lpstr>
      <vt:lpstr>微软雅黑</vt:lpstr>
      <vt:lpstr>黑体</vt:lpstr>
      <vt:lpstr>Times New Roman</vt:lpstr>
      <vt:lpstr>华文新魏</vt:lpstr>
      <vt:lpstr/>
      <vt:lpstr>Arial Unicode MS</vt:lpstr>
      <vt:lpstr>RomanS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420</cp:revision>
  <dcterms:created xsi:type="dcterms:W3CDTF">2013-07-01T03:05:00Z</dcterms:created>
  <dcterms:modified xsi:type="dcterms:W3CDTF">2018-05-01T06:40:14Z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