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handoutMasterIdLst>
    <p:handoutMasterId r:id="rId4"/>
  </p:handoutMasterIdLst>
  <p:sldIdLst>
    <p:sldId id="257" r:id="rId5"/>
    <p:sldId id="256" r:id="rId6"/>
    <p:sldId id="277" r:id="rId7"/>
    <p:sldId id="258" r:id="rId8"/>
    <p:sldId id="283" r:id="rId9"/>
    <p:sldId id="286" r:id="rId10"/>
    <p:sldId id="276" r:id="rId11"/>
    <p:sldId id="282" r:id="rId12"/>
    <p:sldId id="289" r:id="rId13"/>
    <p:sldId id="288" r:id="rId14"/>
    <p:sldId id="290" r:id="rId15"/>
    <p:sldId id="291" r:id="rId16"/>
  </p:sldIdLst>
  <p:sldSz cx="12241530" cy="6858000"/>
  <p:notesSz cx="6858000" cy="9144000"/>
  <p:custDataLst>
    <p:tags r:id="rId17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5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296"/>
    <p:restoredTop sz="94660"/>
  </p:normalViewPr>
  <p:slideViewPr>
    <p:cSldViewPr showGuides="1">
      <p:cViewPr>
        <p:scale>
          <a:sx n="75" d="100"/>
          <a:sy n="75" d="100"/>
        </p:scale>
        <p:origin x="-168" y="-114"/>
      </p:cViewPr>
      <p:guideLst>
        <p:guide orient="horz" pos="2125"/>
        <p:guide pos="384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9" cy="76199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tags" Target="tags/tag9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0.png" /><Relationship Id="rId11" Type="http://schemas.openxmlformats.org/officeDocument/2006/relationships/image" Target="../media/image21.png" /><Relationship Id="rId12" Type="http://schemas.openxmlformats.org/officeDocument/2006/relationships/image" Target="../media/image22.png" /><Relationship Id="rId2" Type="http://schemas.openxmlformats.org/officeDocument/2006/relationships/image" Target="../media/image12.png" /><Relationship Id="rId3" Type="http://schemas.openxmlformats.org/officeDocument/2006/relationships/image" Target="../media/image13.png" /><Relationship Id="rId4" Type="http://schemas.openxmlformats.org/officeDocument/2006/relationships/image" Target="../media/image14.png" /><Relationship Id="rId5" Type="http://schemas.openxmlformats.org/officeDocument/2006/relationships/image" Target="../media/image15.png" /><Relationship Id="rId6" Type="http://schemas.openxmlformats.org/officeDocument/2006/relationships/image" Target="../media/image16.png" /><Relationship Id="rId7" Type="http://schemas.openxmlformats.org/officeDocument/2006/relationships/image" Target="../media/image17.png" /><Relationship Id="rId8" Type="http://schemas.openxmlformats.org/officeDocument/2006/relationships/image" Target="../media/image18.png" /><Relationship Id="rId9" Type="http://schemas.openxmlformats.org/officeDocument/2006/relationships/image" Target="../media/image1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Relationship Id="rId4" Type="http://schemas.openxmlformats.org/officeDocument/2006/relationships/image" Target="../media/image25.png" /><Relationship Id="rId5" Type="http://schemas.openxmlformats.org/officeDocument/2006/relationships/image" Target="../media/image26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tags" Target="../tags/tag1.xml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tags" Target="../tags/tag4.xml" /><Relationship Id="rId6" Type="http://schemas.openxmlformats.org/officeDocument/2006/relationships/tags" Target="../tags/tag5.xml" /><Relationship Id="rId7" Type="http://schemas.openxmlformats.org/officeDocument/2006/relationships/tags" Target="../tags/tag6.xml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7.png" /><Relationship Id="rId3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Relationship Id="rId3" Type="http://schemas.openxmlformats.org/officeDocument/2006/relationships/image" Target="../media/image10.png" /><Relationship Id="rId4" Type="http://schemas.openxmlformats.org/officeDocument/2006/relationships/image" Target="../media/image11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文本框 1536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复习回顾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矩形 15409" title=""/>
          <p:cNvSpPr/>
          <p:nvPr/>
        </p:nvSpPr>
        <p:spPr>
          <a:xfrm>
            <a:off x="80645" y="579120"/>
            <a:ext cx="12099925" cy="23063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174625" indent="-1746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．光的反射：光射到物体表面时，有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会被物体表面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的现象。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indent="-1746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．法线具有两个特点：①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，②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。法线是为了准确表述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光线位置的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indent="-1746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．入射角：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光线与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线的夹角；反射角：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光线与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线的夹角；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indent="-1746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当入射光沿原来的反射光入射，反射光将沿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的方向射出，即光路是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的。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411" name="矩形 15410" title=""/>
          <p:cNvSpPr/>
          <p:nvPr/>
        </p:nvSpPr>
        <p:spPr>
          <a:xfrm>
            <a:off x="5199380" y="574040"/>
            <a:ext cx="15240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一部分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2" name="矩形 15411" title=""/>
          <p:cNvSpPr/>
          <p:nvPr/>
        </p:nvSpPr>
        <p:spPr>
          <a:xfrm>
            <a:off x="8341360" y="591503"/>
            <a:ext cx="16764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反射回来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5" name="矩形 15414" title=""/>
          <p:cNvSpPr/>
          <p:nvPr/>
        </p:nvSpPr>
        <p:spPr>
          <a:xfrm>
            <a:off x="3778885" y="995045"/>
            <a:ext cx="19304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过入射点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6" name="矩形 15415" title=""/>
          <p:cNvSpPr/>
          <p:nvPr/>
        </p:nvSpPr>
        <p:spPr>
          <a:xfrm>
            <a:off x="6103620" y="995045"/>
            <a:ext cx="1846580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垂直于镜面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7" name="矩形 15416" title=""/>
          <p:cNvSpPr/>
          <p:nvPr/>
        </p:nvSpPr>
        <p:spPr>
          <a:xfrm>
            <a:off x="2009775" y="1445260"/>
            <a:ext cx="104965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辅助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8" name="矩形 15417" title=""/>
          <p:cNvSpPr/>
          <p:nvPr/>
        </p:nvSpPr>
        <p:spPr>
          <a:xfrm>
            <a:off x="1872615" y="1884045"/>
            <a:ext cx="11811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9" name="矩形 15418" title=""/>
          <p:cNvSpPr/>
          <p:nvPr/>
        </p:nvSpPr>
        <p:spPr>
          <a:xfrm>
            <a:off x="3736658" y="1877695"/>
            <a:ext cx="11811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0" name="矩形 15419" title=""/>
          <p:cNvSpPr/>
          <p:nvPr/>
        </p:nvSpPr>
        <p:spPr>
          <a:xfrm>
            <a:off x="7019925" y="1873250"/>
            <a:ext cx="11811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1" name="矩形 15420" title=""/>
          <p:cNvSpPr/>
          <p:nvPr/>
        </p:nvSpPr>
        <p:spPr>
          <a:xfrm>
            <a:off x="8773795" y="1885950"/>
            <a:ext cx="11811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6" name="矩形 15435" title=""/>
          <p:cNvSpPr/>
          <p:nvPr/>
        </p:nvSpPr>
        <p:spPr>
          <a:xfrm>
            <a:off x="80645" y="2758758"/>
            <a:ext cx="9829800" cy="2749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．在探究光的反射规律实验中：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（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）白色纸板的作用是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，将纸板分成两部分的目的是为了便于探究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。纸板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平面镜放置，一束光沿纸板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入射到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点，缓慢转动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纸板，当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纸板上才出现反射光，该现象说明了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______________________________________________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  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437" name="矩形 15436" title=""/>
          <p:cNvSpPr/>
          <p:nvPr/>
        </p:nvSpPr>
        <p:spPr>
          <a:xfrm>
            <a:off x="11133455" y="995045"/>
            <a:ext cx="108648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110" name="图片 15437" title=""/>
          <p:cNvPicPr>
            <a:picLocks noChangeAspect="1"/>
          </p:cNvPicPr>
          <p:nvPr/>
        </p:nvPicPr>
        <p:blipFill>
          <a:blip r:embed="rId2">
            <a:lum bright="-17999" contrast="12000"/>
          </a:blip>
          <a:stretch>
            <a:fillRect/>
          </a:stretch>
        </p:blipFill>
        <p:spPr>
          <a:xfrm>
            <a:off x="9834245" y="3210878"/>
            <a:ext cx="2133600" cy="210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439" name="矩形 15438" title=""/>
          <p:cNvSpPr/>
          <p:nvPr/>
        </p:nvSpPr>
        <p:spPr>
          <a:xfrm>
            <a:off x="109220" y="5354638"/>
            <a:ext cx="11858625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（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）若纸板未垂直于镜面放置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一束光沿纸板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入射到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点，当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纸板与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纸板在同一平面时，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纸板上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（“能”或“不能”）出现反射光，此时纸板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间折线与法线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（“是”或“不是”）重合的。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440" name="矩形 15439" title=""/>
          <p:cNvSpPr/>
          <p:nvPr/>
        </p:nvSpPr>
        <p:spPr>
          <a:xfrm>
            <a:off x="3513455" y="3168968"/>
            <a:ext cx="16764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显示光路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1" name="矩形 15440" title=""/>
          <p:cNvSpPr/>
          <p:nvPr/>
        </p:nvSpPr>
        <p:spPr>
          <a:xfrm>
            <a:off x="1500823" y="3594735"/>
            <a:ext cx="7123113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反射光线与入射光线、法线是否在同一平面内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2" name="矩形 15441" title=""/>
          <p:cNvSpPr/>
          <p:nvPr/>
        </p:nvSpPr>
        <p:spPr>
          <a:xfrm>
            <a:off x="8759825" y="3594735"/>
            <a:ext cx="9906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垂直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3" name="矩形 15442" title=""/>
          <p:cNvSpPr/>
          <p:nvPr/>
        </p:nvSpPr>
        <p:spPr>
          <a:xfrm>
            <a:off x="284163" y="4492625"/>
            <a:ext cx="2887663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与纸板在同一平面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4" name="矩形 15443" title=""/>
          <p:cNvSpPr/>
          <p:nvPr/>
        </p:nvSpPr>
        <p:spPr>
          <a:xfrm>
            <a:off x="260668" y="4931093"/>
            <a:ext cx="7123113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反射光线、入射光线和法线在同一平面内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5" name="矩形 15444" title=""/>
          <p:cNvSpPr/>
          <p:nvPr/>
        </p:nvSpPr>
        <p:spPr>
          <a:xfrm>
            <a:off x="2339658" y="5795010"/>
            <a:ext cx="9906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46" name="矩形 15445" title=""/>
          <p:cNvSpPr/>
          <p:nvPr/>
        </p:nvSpPr>
        <p:spPr>
          <a:xfrm>
            <a:off x="254000" y="6247765"/>
            <a:ext cx="990600" cy="570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不是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矩形 1" title=""/>
          <p:cNvSpPr/>
          <p:nvPr/>
        </p:nvSpPr>
        <p:spPr>
          <a:xfrm>
            <a:off x="6426200" y="2314575"/>
            <a:ext cx="144716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原入射光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0812145" y="2405380"/>
            <a:ext cx="9563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可逆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1" grpId="0"/>
      <p:bldP spid="15412" grpId="0"/>
      <p:bldP spid="15415" grpId="0"/>
      <p:bldP spid="15416" grpId="0"/>
      <p:bldP spid="15417" grpId="0"/>
      <p:bldP spid="15418" grpId="0"/>
      <p:bldP spid="15419" grpId="0"/>
      <p:bldP spid="15420" grpId="0"/>
      <p:bldP spid="15421" grpId="0"/>
      <p:bldP spid="15437" grpId="0"/>
      <p:bldP spid="15440" grpId="0"/>
      <p:bldP spid="15441" grpId="0"/>
      <p:bldP spid="15442" grpId="0"/>
      <p:bldP spid="15443" grpId="0"/>
      <p:bldP spid="15444" grpId="0"/>
      <p:bldP spid="15445" grpId="0"/>
      <p:bldP spid="15446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" name="文本框 102" title=""/>
          <p:cNvSpPr txBox="1"/>
          <p:nvPr/>
        </p:nvSpPr>
        <p:spPr>
          <a:xfrm>
            <a:off x="101600" y="741045"/>
            <a:ext cx="11955780" cy="36360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光的反射作图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）依据：光的反射定律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）步骤：第一步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先作出法线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成像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79015" indent="-22790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）实质：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物体照射到平面镜上的光，经平面镜反射后，所有反射光线反向延长线的交点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）条件：物体有光线照射到平面镜上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）观察：有反射光线射入人眼，所有反射光线都好像是从虚像点发出的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" name="文本框 102" title=""/>
          <p:cNvSpPr txBox="1"/>
          <p:nvPr/>
        </p:nvSpPr>
        <p:spPr>
          <a:xfrm>
            <a:off x="101600" y="589915"/>
            <a:ext cx="11704320" cy="6294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1．如图是小明春游时在水边看到的美景，选项中能正确反映他看到水中“树木”的光路图是（　　）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2．自行车尾灯能将照射过来的光原方向反射回去，下列光路中正确的是（　　）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B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72110" indent="-37211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3．如图，平面镜M1M2之间的夹角为Q，一条入射光线与M1的夹角为25°，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72110" indent="-37211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要使得这条光线经两次反射后能沿原路返回，则Q应为（　　）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3415" indent="-6534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A．25°	B．50°	C．65°	D．75°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3" name="图片 -2147482569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120" y="5257800"/>
            <a:ext cx="1782445" cy="1518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" y="3886200"/>
            <a:ext cx="1109980" cy="11099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24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6965" y="3838575"/>
            <a:ext cx="1150620" cy="1150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-2147482568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365" y="3838575"/>
            <a:ext cx="1264285" cy="11328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24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6965" y="3763645"/>
            <a:ext cx="1207770" cy="1207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24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5060" y="1614805"/>
            <a:ext cx="1379855" cy="1207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24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965" y="1600200"/>
            <a:ext cx="1613535" cy="14839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-2147482567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1965" y="1513840"/>
            <a:ext cx="1438275" cy="1308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-2147482566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6525" y="1630680"/>
            <a:ext cx="1438910" cy="11931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24" title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82965" y="1524000"/>
            <a:ext cx="1513205" cy="1299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27" name="矩形 21526" title=""/>
          <p:cNvSpPr/>
          <p:nvPr/>
        </p:nvSpPr>
        <p:spPr>
          <a:xfrm>
            <a:off x="2005965" y="110744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title=""/>
          <p:cNvSpPr/>
          <p:nvPr/>
        </p:nvSpPr>
        <p:spPr>
          <a:xfrm>
            <a:off x="10235565" y="330327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 title=""/>
          <p:cNvSpPr/>
          <p:nvPr/>
        </p:nvSpPr>
        <p:spPr>
          <a:xfrm>
            <a:off x="8254365" y="586740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950700" y="10960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" name="文本框 102" title=""/>
          <p:cNvSpPr txBox="1"/>
          <p:nvPr/>
        </p:nvSpPr>
        <p:spPr>
          <a:xfrm>
            <a:off x="100965" y="563880"/>
            <a:ext cx="12046585" cy="57734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．如图，一束光与平面镜成50°角射向镜面，作出反射光线并标出反射角。</a:t>
            </a: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航天员舱外作业时，可以通过手腕处的小镜子观察胸前的操作面板。图中A点代表航天员的眼睛，B点代表胸前某一按钮，C点是小镜子的位置，请你根据反射光路图在C点准确画出镜面并标出镜面与竖直面的夹角。</a:t>
            </a: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．小明在宝塔前面的广场上倒了一瓶水，能拍出宝塔和倒影相映成趣的照片。请 画出相机拍摄水中宝塔顶端A点的光路图。</a:t>
            </a: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en-US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．如图所示，光线a、b是点光源S发出的两条光线经过平面镜反射后的反射光线，请在图中画出平面镜的位置，并完成光路图。</a:t>
            </a:r>
            <a:endParaRPr lang="zh-CN" altLang="en-US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 title=""/>
          <p:cNvGrpSpPr/>
          <p:nvPr/>
        </p:nvGrpSpPr>
        <p:grpSpPr>
          <a:xfrm>
            <a:off x="329565" y="2209800"/>
            <a:ext cx="11548745" cy="1934210"/>
            <a:chOff x="639" y="3240"/>
            <a:chExt cx="18187" cy="3046"/>
          </a:xfrm>
        </p:grpSpPr>
        <p:pic>
          <p:nvPicPr>
            <p:cNvPr id="2" name="图片24" descr="菁优网：http://www.jyeoo.com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0" y="3480"/>
              <a:ext cx="3946" cy="119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-2147482564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9" y="3600"/>
              <a:ext cx="2443" cy="268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-2147482563" descr="菁优网：http://www.jyeoo.c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19" y="3240"/>
              <a:ext cx="3452" cy="18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-2147482562" descr="菁优网：http://www.jyeoo.com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9" y="3780"/>
              <a:ext cx="2988" cy="232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52" name="组合 51" title=""/>
          <p:cNvGrpSpPr/>
          <p:nvPr/>
        </p:nvGrpSpPr>
        <p:grpSpPr>
          <a:xfrm>
            <a:off x="1100455" y="3055620"/>
            <a:ext cx="1671320" cy="955040"/>
            <a:chOff x="1733" y="4812"/>
            <a:chExt cx="2632" cy="1504"/>
          </a:xfrm>
        </p:grpSpPr>
        <p:grpSp>
          <p:nvGrpSpPr>
            <p:cNvPr id="18" name="组合 17"/>
            <p:cNvGrpSpPr/>
            <p:nvPr/>
          </p:nvGrpSpPr>
          <p:grpSpPr>
            <a:xfrm rot="20880000">
              <a:off x="1733" y="4812"/>
              <a:ext cx="2632" cy="700"/>
              <a:chOff x="15097" y="5488"/>
              <a:chExt cx="3972" cy="1056"/>
            </a:xfrm>
          </p:grpSpPr>
          <p:sp>
            <p:nvSpPr>
              <p:cNvPr id="6216" name="直接连接符 34886"/>
              <p:cNvSpPr/>
              <p:nvPr/>
            </p:nvSpPr>
            <p:spPr>
              <a:xfrm rot="20220000" flipV="1">
                <a:off x="15097" y="6252"/>
                <a:ext cx="3125" cy="29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6217" name="直接连接符 34887"/>
              <p:cNvSpPr/>
              <p:nvPr/>
            </p:nvSpPr>
            <p:spPr>
              <a:xfrm rot="20340000" flipV="1">
                <a:off x="16899" y="5488"/>
                <a:ext cx="2171" cy="342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79" name="弧形 78"/>
            <p:cNvSpPr/>
            <p:nvPr/>
          </p:nvSpPr>
          <p:spPr>
            <a:xfrm rot="19440000">
              <a:off x="2022" y="5498"/>
              <a:ext cx="600" cy="819"/>
            </a:xfrm>
            <a:prstGeom prst="arc">
              <a:avLst>
                <a:gd name="adj1" fmla="val 15904325"/>
                <a:gd name="adj2" fmla="val 0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2079" y="4831"/>
              <a:ext cx="103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fontAlgn="base"/>
              <a:r>
                <a:rPr lang="en-US" altLang="zh-CN" sz="24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40º</a:t>
              </a:r>
              <a:endPara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组合 52" title=""/>
          <p:cNvGrpSpPr/>
          <p:nvPr/>
        </p:nvGrpSpPr>
        <p:grpSpPr>
          <a:xfrm>
            <a:off x="2867660" y="2167890"/>
            <a:ext cx="1330325" cy="1899285"/>
            <a:chOff x="4516" y="3414"/>
            <a:chExt cx="2095" cy="2991"/>
          </a:xfrm>
        </p:grpSpPr>
        <p:grpSp>
          <p:nvGrpSpPr>
            <p:cNvPr id="88" name="组合 87"/>
            <p:cNvGrpSpPr/>
            <p:nvPr/>
          </p:nvGrpSpPr>
          <p:grpSpPr>
            <a:xfrm rot="21081696" flipH="1">
              <a:off x="4689" y="3975"/>
              <a:ext cx="103" cy="2430"/>
              <a:chOff x="2880" y="624"/>
              <a:chExt cx="192" cy="2496"/>
            </a:xfrm>
          </p:grpSpPr>
          <p:sp>
            <p:nvSpPr>
              <p:cNvPr id="89" name="直接连接符 21605"/>
              <p:cNvSpPr/>
              <p:nvPr/>
            </p:nvSpPr>
            <p:spPr>
              <a:xfrm flipH="1">
                <a:off x="2880" y="624"/>
                <a:ext cx="0" cy="244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grpSp>
            <p:nvGrpSpPr>
              <p:cNvPr id="90" name="组合 21606"/>
              <p:cNvGrpSpPr/>
              <p:nvPr/>
            </p:nvGrpSpPr>
            <p:grpSpPr>
              <a:xfrm>
                <a:off x="2880" y="624"/>
                <a:ext cx="192" cy="2496"/>
                <a:chOff x="3120" y="1392"/>
                <a:chExt cx="192" cy="2496"/>
              </a:xfrm>
            </p:grpSpPr>
            <p:sp>
              <p:nvSpPr>
                <p:cNvPr id="91" name="直接连接符 21607"/>
                <p:cNvSpPr/>
                <p:nvPr/>
              </p:nvSpPr>
              <p:spPr>
                <a:xfrm>
                  <a:off x="3120" y="139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2" name="直接连接符 21608"/>
                <p:cNvSpPr/>
                <p:nvPr/>
              </p:nvSpPr>
              <p:spPr>
                <a:xfrm>
                  <a:off x="3120" y="196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3" name="直接连接符 21609"/>
                <p:cNvSpPr/>
                <p:nvPr/>
              </p:nvSpPr>
              <p:spPr>
                <a:xfrm>
                  <a:off x="3120" y="168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4" name="直接连接符 21610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5" name="直接连接符 21611"/>
                <p:cNvSpPr/>
                <p:nvPr/>
              </p:nvSpPr>
              <p:spPr>
                <a:xfrm>
                  <a:off x="3120" y="283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6" name="直接连接符 21612"/>
                <p:cNvSpPr/>
                <p:nvPr/>
              </p:nvSpPr>
              <p:spPr>
                <a:xfrm>
                  <a:off x="3120" y="2544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7" name="直接连接符 21613"/>
                <p:cNvSpPr/>
                <p:nvPr/>
              </p:nvSpPr>
              <p:spPr>
                <a:xfrm>
                  <a:off x="3120" y="312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8" name="直接连接符 21614"/>
                <p:cNvSpPr/>
                <p:nvPr/>
              </p:nvSpPr>
              <p:spPr>
                <a:xfrm>
                  <a:off x="3120" y="369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99" name="直接连接符 21615"/>
                <p:cNvSpPr/>
                <p:nvPr/>
              </p:nvSpPr>
              <p:spPr>
                <a:xfrm>
                  <a:off x="3120" y="340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</p:grpSp>
        </p:grpSp>
        <p:cxnSp>
          <p:nvCxnSpPr>
            <p:cNvPr id="75" name="直接连接符 74"/>
            <p:cNvCxnSpPr/>
            <p:nvPr/>
          </p:nvCxnSpPr>
          <p:spPr>
            <a:xfrm flipH="1">
              <a:off x="4905" y="5021"/>
              <a:ext cx="1707" cy="20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8" name="矩形 7"/>
            <p:cNvSpPr/>
            <p:nvPr/>
          </p:nvSpPr>
          <p:spPr>
            <a:xfrm>
              <a:off x="4516" y="3414"/>
              <a:ext cx="103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fontAlgn="base"/>
              <a:r>
                <a:rPr lang="en-US" altLang="zh-CN" sz="24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10º</a:t>
              </a:r>
              <a:endPara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弧形 8"/>
            <p:cNvSpPr/>
            <p:nvPr/>
          </p:nvSpPr>
          <p:spPr>
            <a:xfrm rot="19440000">
              <a:off x="4630" y="4058"/>
              <a:ext cx="600" cy="819"/>
            </a:xfrm>
            <a:prstGeom prst="arc">
              <a:avLst>
                <a:gd name="adj1" fmla="val 15904325"/>
                <a:gd name="adj2" fmla="val 17527500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6" name="组合 55" title=""/>
          <p:cNvGrpSpPr/>
          <p:nvPr/>
        </p:nvGrpSpPr>
        <p:grpSpPr>
          <a:xfrm>
            <a:off x="6242050" y="2489835"/>
            <a:ext cx="2088515" cy="1827530"/>
            <a:chOff x="9830" y="3921"/>
            <a:chExt cx="3289" cy="2878"/>
          </a:xfrm>
        </p:grpSpPr>
        <p:cxnSp>
          <p:nvCxnSpPr>
            <p:cNvPr id="10" name="直接连接符 9"/>
            <p:cNvCxnSpPr/>
            <p:nvPr/>
          </p:nvCxnSpPr>
          <p:spPr>
            <a:xfrm flipH="1">
              <a:off x="11079" y="5144"/>
              <a:ext cx="2040" cy="1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54" name="组合 53"/>
            <p:cNvGrpSpPr/>
            <p:nvPr/>
          </p:nvGrpSpPr>
          <p:grpSpPr>
            <a:xfrm>
              <a:off x="9830" y="3921"/>
              <a:ext cx="2286" cy="2878"/>
              <a:chOff x="9830" y="3921"/>
              <a:chExt cx="2286" cy="2878"/>
            </a:xfrm>
          </p:grpSpPr>
          <p:sp>
            <p:nvSpPr>
              <p:cNvPr id="11" name="直接连接符 10"/>
              <p:cNvSpPr/>
              <p:nvPr/>
            </p:nvSpPr>
            <p:spPr>
              <a:xfrm rot="-1828534" flipH="1">
                <a:off x="11438" y="3921"/>
                <a:ext cx="678" cy="1129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2" name="直接连接符 11"/>
              <p:cNvSpPr/>
              <p:nvPr/>
            </p:nvSpPr>
            <p:spPr>
              <a:xfrm rot="-1828534" flipH="1">
                <a:off x="11438" y="5210"/>
                <a:ext cx="678" cy="1129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13" name="组合 12"/>
              <p:cNvGrpSpPr/>
              <p:nvPr/>
            </p:nvGrpSpPr>
            <p:grpSpPr>
              <a:xfrm rot="10800000">
                <a:off x="11791" y="4872"/>
                <a:ext cx="260" cy="235"/>
                <a:chOff x="4506" y="8548"/>
                <a:chExt cx="336" cy="348"/>
              </a:xfrm>
            </p:grpSpPr>
            <p:cxnSp>
              <p:nvCxnSpPr>
                <p:cNvPr id="14" name="直接连接符 23"/>
                <p:cNvCxnSpPr/>
                <p:nvPr/>
              </p:nvCxnSpPr>
              <p:spPr>
                <a:xfrm flipH="1">
                  <a:off x="4533" y="8548"/>
                  <a:ext cx="0" cy="33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直接连接符 24"/>
                <p:cNvCxnSpPr/>
                <p:nvPr/>
              </p:nvCxnSpPr>
              <p:spPr>
                <a:xfrm rot="-5400000" flipH="1">
                  <a:off x="4669" y="8723"/>
                  <a:ext cx="0" cy="33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6" name="椭圆 15"/>
              <p:cNvSpPr/>
              <p:nvPr/>
            </p:nvSpPr>
            <p:spPr>
              <a:xfrm>
                <a:off x="11703" y="6312"/>
                <a:ext cx="175" cy="175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10810" y="6075"/>
                <a:ext cx="840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fontAlgn="base"/>
                <a:r>
                  <a:rPr lang="en-US" altLang="zh-CN" sz="2400" b="1" i="1" strike="noStrike" noProof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="1" strike="noStrike" baseline="30000" noProof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/</a:t>
                </a:r>
                <a:endParaRPr lang="en-US" altLang="zh-CN" sz="2400" b="1" strike="noStrike" baseline="30000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 rot="15120000">
                <a:off x="9447" y="4677"/>
                <a:ext cx="974" cy="209"/>
                <a:chOff x="15097" y="5488"/>
                <a:chExt cx="3972" cy="1056"/>
              </a:xfrm>
            </p:grpSpPr>
            <p:sp>
              <p:nvSpPr>
                <p:cNvPr id="20" name="直接连接符 34886"/>
                <p:cNvSpPr/>
                <p:nvPr/>
              </p:nvSpPr>
              <p:spPr>
                <a:xfrm rot="20220000" flipV="1">
                  <a:off x="15097" y="6252"/>
                  <a:ext cx="3125" cy="293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21" name="直接连接符 34887"/>
                <p:cNvSpPr/>
                <p:nvPr/>
              </p:nvSpPr>
              <p:spPr>
                <a:xfrm rot="20340000" flipV="1">
                  <a:off x="16899" y="5488"/>
                  <a:ext cx="2171" cy="342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2" name="直接连接符 21"/>
              <p:cNvSpPr/>
              <p:nvPr/>
            </p:nvSpPr>
            <p:spPr>
              <a:xfrm rot="-1828534">
                <a:off x="10701" y="4807"/>
                <a:ext cx="590" cy="1923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41" name="组合 40"/>
              <p:cNvGrpSpPr/>
              <p:nvPr/>
            </p:nvGrpSpPr>
            <p:grpSpPr>
              <a:xfrm rot="9960000">
                <a:off x="10111" y="4274"/>
                <a:ext cx="1920" cy="511"/>
                <a:chOff x="15097" y="5488"/>
                <a:chExt cx="3972" cy="1056"/>
              </a:xfrm>
            </p:grpSpPr>
            <p:sp>
              <p:nvSpPr>
                <p:cNvPr id="42" name="直接连接符 34886"/>
                <p:cNvSpPr/>
                <p:nvPr/>
              </p:nvSpPr>
              <p:spPr>
                <a:xfrm rot="20220000" flipV="1">
                  <a:off x="15097" y="6252"/>
                  <a:ext cx="3125" cy="293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43" name="直接连接符 34887"/>
                <p:cNvSpPr/>
                <p:nvPr/>
              </p:nvSpPr>
              <p:spPr>
                <a:xfrm rot="20340000" flipV="1">
                  <a:off x="16899" y="5488"/>
                  <a:ext cx="2171" cy="342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</p:grpSp>
      <p:grpSp>
        <p:nvGrpSpPr>
          <p:cNvPr id="55" name="组合 54" title=""/>
          <p:cNvGrpSpPr/>
          <p:nvPr/>
        </p:nvGrpSpPr>
        <p:grpSpPr>
          <a:xfrm>
            <a:off x="8953500" y="2396490"/>
            <a:ext cx="2278380" cy="1990090"/>
            <a:chOff x="14100" y="3774"/>
            <a:chExt cx="3588" cy="3134"/>
          </a:xfrm>
        </p:grpSpPr>
        <p:sp>
          <p:nvSpPr>
            <p:cNvPr id="23" name="直接连接符 22"/>
            <p:cNvSpPr/>
            <p:nvPr/>
          </p:nvSpPr>
          <p:spPr>
            <a:xfrm rot="-1828534" flipH="1" flipV="1">
              <a:off x="14510" y="5284"/>
              <a:ext cx="3123" cy="32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4" name="直接连接符 23"/>
            <p:cNvSpPr/>
            <p:nvPr/>
          </p:nvSpPr>
          <p:spPr>
            <a:xfrm rot="-1828534" flipH="1">
              <a:off x="14100" y="5314"/>
              <a:ext cx="2667" cy="607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5" name="椭圆 24"/>
            <p:cNvSpPr/>
            <p:nvPr/>
          </p:nvSpPr>
          <p:spPr>
            <a:xfrm>
              <a:off x="14824" y="6009"/>
              <a:ext cx="175" cy="17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14989" y="6184"/>
              <a:ext cx="84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fontAlgn="base"/>
              <a:r>
                <a:rPr lang="en-US" altLang="zh-CN" sz="2400" b="1" i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2400" b="1" strike="noStrike" baseline="30000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/</a:t>
              </a:r>
              <a:endPara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直接连接符 26"/>
            <p:cNvSpPr/>
            <p:nvPr/>
          </p:nvSpPr>
          <p:spPr>
            <a:xfrm rot="-1828534" flipH="1">
              <a:off x="14363" y="4201"/>
              <a:ext cx="1210" cy="1845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28" name="组合 27"/>
            <p:cNvGrpSpPr/>
            <p:nvPr/>
          </p:nvGrpSpPr>
          <p:grpSpPr>
            <a:xfrm rot="16581696" flipH="1">
              <a:off x="15848" y="3513"/>
              <a:ext cx="120" cy="3375"/>
              <a:chOff x="2880" y="624"/>
              <a:chExt cx="192" cy="2496"/>
            </a:xfrm>
          </p:grpSpPr>
          <p:sp>
            <p:nvSpPr>
              <p:cNvPr id="29" name="直接连接符 21605"/>
              <p:cNvSpPr/>
              <p:nvPr/>
            </p:nvSpPr>
            <p:spPr>
              <a:xfrm flipH="1">
                <a:off x="2880" y="624"/>
                <a:ext cx="0" cy="244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grpSp>
            <p:nvGrpSpPr>
              <p:cNvPr id="30" name="组合 21606"/>
              <p:cNvGrpSpPr/>
              <p:nvPr/>
            </p:nvGrpSpPr>
            <p:grpSpPr>
              <a:xfrm>
                <a:off x="2880" y="624"/>
                <a:ext cx="192" cy="2496"/>
                <a:chOff x="3120" y="1392"/>
                <a:chExt cx="192" cy="2496"/>
              </a:xfrm>
            </p:grpSpPr>
            <p:sp>
              <p:nvSpPr>
                <p:cNvPr id="31" name="直接连接符 21607"/>
                <p:cNvSpPr/>
                <p:nvPr/>
              </p:nvSpPr>
              <p:spPr>
                <a:xfrm>
                  <a:off x="3120" y="139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2" name="直接连接符 21608"/>
                <p:cNvSpPr/>
                <p:nvPr/>
              </p:nvSpPr>
              <p:spPr>
                <a:xfrm>
                  <a:off x="3120" y="196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3" name="直接连接符 21609"/>
                <p:cNvSpPr/>
                <p:nvPr/>
              </p:nvSpPr>
              <p:spPr>
                <a:xfrm>
                  <a:off x="3120" y="168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4" name="直接连接符 21610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5" name="直接连接符 21611"/>
                <p:cNvSpPr/>
                <p:nvPr/>
              </p:nvSpPr>
              <p:spPr>
                <a:xfrm>
                  <a:off x="3120" y="283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6" name="直接连接符 21612"/>
                <p:cNvSpPr/>
                <p:nvPr/>
              </p:nvSpPr>
              <p:spPr>
                <a:xfrm>
                  <a:off x="3120" y="2544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7" name="直接连接符 21613"/>
                <p:cNvSpPr/>
                <p:nvPr/>
              </p:nvSpPr>
              <p:spPr>
                <a:xfrm>
                  <a:off x="3120" y="312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8" name="直接连接符 21614"/>
                <p:cNvSpPr/>
                <p:nvPr/>
              </p:nvSpPr>
              <p:spPr>
                <a:xfrm>
                  <a:off x="3120" y="369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39" name="直接连接符 21615"/>
                <p:cNvSpPr/>
                <p:nvPr/>
              </p:nvSpPr>
              <p:spPr>
                <a:xfrm>
                  <a:off x="3120" y="340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40" name="组合 39"/>
            <p:cNvGrpSpPr/>
            <p:nvPr/>
          </p:nvGrpSpPr>
          <p:grpSpPr>
            <a:xfrm rot="11340000">
              <a:off x="15006" y="4792"/>
              <a:ext cx="260" cy="235"/>
              <a:chOff x="4506" y="8548"/>
              <a:chExt cx="336" cy="348"/>
            </a:xfrm>
          </p:grpSpPr>
          <p:cxnSp>
            <p:nvCxnSpPr>
              <p:cNvPr id="44" name="直接连接符 23"/>
              <p:cNvCxnSpPr/>
              <p:nvPr/>
            </p:nvCxnSpPr>
            <p:spPr>
              <a:xfrm flipH="1">
                <a:off x="4533" y="8548"/>
                <a:ext cx="0" cy="337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直接连接符 24"/>
              <p:cNvCxnSpPr/>
              <p:nvPr/>
            </p:nvCxnSpPr>
            <p:spPr>
              <a:xfrm rot="-5400000" flipH="1">
                <a:off x="4669" y="8723"/>
                <a:ext cx="0" cy="337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6" name="组合 45"/>
            <p:cNvGrpSpPr/>
            <p:nvPr/>
          </p:nvGrpSpPr>
          <p:grpSpPr>
            <a:xfrm rot="3960000">
              <a:off x="14943" y="4378"/>
              <a:ext cx="1759" cy="550"/>
              <a:chOff x="15164" y="5568"/>
              <a:chExt cx="3931" cy="1195"/>
            </a:xfrm>
          </p:grpSpPr>
          <p:sp>
            <p:nvSpPr>
              <p:cNvPr id="47" name="直接连接符 34886"/>
              <p:cNvSpPr/>
              <p:nvPr/>
            </p:nvSpPr>
            <p:spPr>
              <a:xfrm rot="20220000" flipV="1">
                <a:off x="15164" y="6571"/>
                <a:ext cx="1976" cy="192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48" name="直接连接符 34887"/>
              <p:cNvSpPr/>
              <p:nvPr/>
            </p:nvSpPr>
            <p:spPr>
              <a:xfrm rot="20340000" flipV="1">
                <a:off x="16462" y="5568"/>
                <a:ext cx="2633" cy="391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49" name="组合 48"/>
            <p:cNvGrpSpPr/>
            <p:nvPr/>
          </p:nvGrpSpPr>
          <p:grpSpPr>
            <a:xfrm rot="1140000" flipV="1">
              <a:off x="14753" y="4455"/>
              <a:ext cx="1444" cy="385"/>
              <a:chOff x="15097" y="5488"/>
              <a:chExt cx="3972" cy="1056"/>
            </a:xfrm>
          </p:grpSpPr>
          <p:sp>
            <p:nvSpPr>
              <p:cNvPr id="50" name="直接连接符 34886"/>
              <p:cNvSpPr/>
              <p:nvPr/>
            </p:nvSpPr>
            <p:spPr>
              <a:xfrm rot="20220000" flipV="1">
                <a:off x="15097" y="6252"/>
                <a:ext cx="3125" cy="29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51" name="直接连接符 34887"/>
              <p:cNvSpPr/>
              <p:nvPr/>
            </p:nvSpPr>
            <p:spPr>
              <a:xfrm rot="20340000" flipV="1">
                <a:off x="16899" y="5488"/>
                <a:ext cx="2171" cy="342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57" name="直接连接符 56"/>
            <p:cNvSpPr/>
            <p:nvPr/>
          </p:nvSpPr>
          <p:spPr>
            <a:xfrm rot="-1828534" flipH="1" flipV="1">
              <a:off x="16542" y="4910"/>
              <a:ext cx="1147" cy="87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8" name="直接连接符 57"/>
            <p:cNvSpPr/>
            <p:nvPr/>
          </p:nvSpPr>
          <p:spPr>
            <a:xfrm rot="-1828534" flipH="1">
              <a:off x="15794" y="4751"/>
              <a:ext cx="977" cy="155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9" name="矩形 2049" title=""/>
          <p:cNvSpPr/>
          <p:nvPr/>
        </p:nvSpPr>
        <p:spPr>
          <a:xfrm>
            <a:off x="1701800" y="1600200"/>
            <a:ext cx="86106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三、光的反射（2）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8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3" name="文本框 36867" title=""/>
          <p:cNvSpPr txBox="1"/>
          <p:nvPr/>
        </p:nvSpPr>
        <p:spPr>
          <a:xfrm>
            <a:off x="101600" y="76200"/>
            <a:ext cx="2987675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74" name="矩形 36868" title=""/>
          <p:cNvSpPr/>
          <p:nvPr/>
        </p:nvSpPr>
        <p:spPr>
          <a:xfrm>
            <a:off x="236855" y="838200"/>
            <a:ext cx="11983720" cy="2084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5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1.通过实践，会运用光的反射定律作图。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marL="343535" indent="-343535">
              <a:lnSpc>
                <a:spcPct val="135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2.通过阅读与思考，能说出平面镜成像的实质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，并能解决生产生活中平面镜成像的相关问题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；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35000"/>
              </a:lnSpc>
            </a:pP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反射光路作图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22" name="文本框 21506" title=""/>
          <p:cNvSpPr txBox="1"/>
          <p:nvPr/>
        </p:nvSpPr>
        <p:spPr>
          <a:xfrm>
            <a:off x="254000" y="685165"/>
            <a:ext cx="4283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光的反射定律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25" name="矩形 21524" title=""/>
          <p:cNvSpPr/>
          <p:nvPr/>
        </p:nvSpPr>
        <p:spPr>
          <a:xfrm>
            <a:off x="651510" y="1155065"/>
            <a:ext cx="11147425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光反射时，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光线、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光线和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线在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平面内，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光线、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在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线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角等于</a:t>
            </a:r>
            <a:r>
              <a:rPr lang="en-US" altLang="zh-CN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lang="zh-CN" altLang="en-US" sz="24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角。</a:t>
            </a:r>
            <a:endParaRPr lang="zh-CN" altLang="en-US" sz="24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26" name="矩形 21525" title=""/>
          <p:cNvSpPr/>
          <p:nvPr/>
        </p:nvSpPr>
        <p:spPr>
          <a:xfrm>
            <a:off x="3223260" y="119888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7" name="矩形 21526" title=""/>
          <p:cNvSpPr/>
          <p:nvPr/>
        </p:nvSpPr>
        <p:spPr>
          <a:xfrm>
            <a:off x="5554980" y="119888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入射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8" name="矩形 21527" title=""/>
          <p:cNvSpPr/>
          <p:nvPr/>
        </p:nvSpPr>
        <p:spPr>
          <a:xfrm>
            <a:off x="7723505" y="119888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法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9" name="矩形 21528" title=""/>
          <p:cNvSpPr/>
          <p:nvPr/>
        </p:nvSpPr>
        <p:spPr>
          <a:xfrm>
            <a:off x="9304338" y="119888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同一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0" name="矩形 21529" title=""/>
          <p:cNvSpPr/>
          <p:nvPr/>
        </p:nvSpPr>
        <p:spPr>
          <a:xfrm>
            <a:off x="857568" y="1639253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1" name="矩形 21530" title=""/>
          <p:cNvSpPr/>
          <p:nvPr/>
        </p:nvSpPr>
        <p:spPr>
          <a:xfrm>
            <a:off x="3013393" y="1637665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入射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2" name="矩形 21531" title=""/>
          <p:cNvSpPr/>
          <p:nvPr/>
        </p:nvSpPr>
        <p:spPr>
          <a:xfrm>
            <a:off x="4424045" y="1637665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分居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3" name="矩形 21532" title=""/>
          <p:cNvSpPr/>
          <p:nvPr/>
        </p:nvSpPr>
        <p:spPr>
          <a:xfrm>
            <a:off x="5815648" y="1637665"/>
            <a:ext cx="89058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法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4" name="矩形 21533" title=""/>
          <p:cNvSpPr/>
          <p:nvPr/>
        </p:nvSpPr>
        <p:spPr>
          <a:xfrm>
            <a:off x="6712903" y="1637665"/>
            <a:ext cx="10207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两侧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5" name="矩形 21534" title=""/>
          <p:cNvSpPr/>
          <p:nvPr/>
        </p:nvSpPr>
        <p:spPr>
          <a:xfrm>
            <a:off x="8168640" y="1639253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6" name="矩形 21535" title=""/>
          <p:cNvSpPr/>
          <p:nvPr/>
        </p:nvSpPr>
        <p:spPr>
          <a:xfrm>
            <a:off x="10037128" y="1637665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入射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35" name="椭圆 21540" title=""/>
          <p:cNvSpPr/>
          <p:nvPr/>
        </p:nvSpPr>
        <p:spPr>
          <a:xfrm rot="5400000">
            <a:off x="9417050" y="2525395"/>
            <a:ext cx="65088" cy="71438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t" anchorCtr="0"/>
          <a:lstStyle/>
          <a:p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554" name="直接连接符 21553" title=""/>
          <p:cNvSpPr/>
          <p:nvPr/>
        </p:nvSpPr>
        <p:spPr>
          <a:xfrm rot="-5264425">
            <a:off x="8539163" y="3105468"/>
            <a:ext cx="11049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/>
        </p:txBody>
      </p:sp>
      <p:grpSp>
        <p:nvGrpSpPr>
          <p:cNvPr id="21565" name="组合 21564" title=""/>
          <p:cNvGrpSpPr/>
          <p:nvPr/>
        </p:nvGrpSpPr>
        <p:grpSpPr>
          <a:xfrm rot="-5264425">
            <a:off x="8951913" y="2941955"/>
            <a:ext cx="858837" cy="633413"/>
            <a:chOff x="816" y="2736"/>
            <a:chExt cx="1152" cy="782"/>
          </a:xfrm>
        </p:grpSpPr>
        <p:sp>
          <p:nvSpPr>
            <p:cNvPr id="5138" name="直接连接符 21565"/>
            <p:cNvSpPr/>
            <p:nvPr/>
          </p:nvSpPr>
          <p:spPr>
            <a:xfrm>
              <a:off x="816" y="2736"/>
              <a:ext cx="1152" cy="782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139" name="直接连接符 21566"/>
            <p:cNvSpPr/>
            <p:nvPr/>
          </p:nvSpPr>
          <p:spPr>
            <a:xfrm>
              <a:off x="1248" y="3032"/>
              <a:ext cx="89" cy="6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sp>
        <p:nvSpPr>
          <p:cNvPr id="5140" name="椭圆 21573" title=""/>
          <p:cNvSpPr/>
          <p:nvPr/>
        </p:nvSpPr>
        <p:spPr>
          <a:xfrm>
            <a:off x="10312400" y="3113405"/>
            <a:ext cx="65088" cy="73025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t" anchorCtr="0"/>
          <a:lstStyle/>
          <a:p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21592" name="组合 21591" title=""/>
          <p:cNvGrpSpPr/>
          <p:nvPr/>
        </p:nvGrpSpPr>
        <p:grpSpPr>
          <a:xfrm rot="-10664425" flipH="1">
            <a:off x="10877550" y="3095943"/>
            <a:ext cx="650875" cy="735012"/>
            <a:chOff x="816" y="2736"/>
            <a:chExt cx="1152" cy="782"/>
          </a:xfrm>
        </p:grpSpPr>
        <p:sp>
          <p:nvSpPr>
            <p:cNvPr id="5142" name="直接连接符 21592"/>
            <p:cNvSpPr/>
            <p:nvPr/>
          </p:nvSpPr>
          <p:spPr>
            <a:xfrm>
              <a:off x="816" y="2736"/>
              <a:ext cx="1152" cy="782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143" name="直接连接符 21593"/>
            <p:cNvSpPr/>
            <p:nvPr/>
          </p:nvSpPr>
          <p:spPr>
            <a:xfrm>
              <a:off x="1248" y="3032"/>
              <a:ext cx="89" cy="6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sp>
        <p:nvSpPr>
          <p:cNvPr id="21601" name="直接连接符 21600" title=""/>
          <p:cNvSpPr/>
          <p:nvPr/>
        </p:nvSpPr>
        <p:spPr>
          <a:xfrm rot="-10664425">
            <a:off x="10787063" y="3108643"/>
            <a:ext cx="7493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/>
        </p:txBody>
      </p:sp>
      <p:sp>
        <p:nvSpPr>
          <p:cNvPr id="5145" name="椭圆 21603" title=""/>
          <p:cNvSpPr/>
          <p:nvPr/>
        </p:nvSpPr>
        <p:spPr>
          <a:xfrm rot="9366125">
            <a:off x="11361738" y="5016818"/>
            <a:ext cx="65087" cy="71437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t" anchorCtr="0"/>
          <a:lstStyle/>
          <a:p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21605" name="组合 21604" title=""/>
          <p:cNvGrpSpPr/>
          <p:nvPr/>
        </p:nvGrpSpPr>
        <p:grpSpPr>
          <a:xfrm rot="-1298300" flipH="1">
            <a:off x="10083800" y="4418330"/>
            <a:ext cx="65088" cy="1543050"/>
            <a:chOff x="2880" y="624"/>
            <a:chExt cx="192" cy="2496"/>
          </a:xfrm>
        </p:grpSpPr>
        <p:sp>
          <p:nvSpPr>
            <p:cNvPr id="5147" name="直接连接符 21605"/>
            <p:cNvSpPr/>
            <p:nvPr/>
          </p:nvSpPr>
          <p:spPr>
            <a:xfrm flipH="1">
              <a:off x="2880" y="624"/>
              <a:ext cx="0" cy="244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/>
          </p:txBody>
        </p:sp>
        <p:grpSp>
          <p:nvGrpSpPr>
            <p:cNvPr id="5148" name="组合 21606"/>
            <p:cNvGrpSpPr/>
            <p:nvPr/>
          </p:nvGrpSpPr>
          <p:grpSpPr>
            <a:xfrm>
              <a:off x="2880" y="624"/>
              <a:ext cx="192" cy="2496"/>
              <a:chOff x="3120" y="1392"/>
              <a:chExt cx="192" cy="2496"/>
            </a:xfrm>
          </p:grpSpPr>
          <p:sp>
            <p:nvSpPr>
              <p:cNvPr id="5149" name="直接连接符 21607"/>
              <p:cNvSpPr/>
              <p:nvPr/>
            </p:nvSpPr>
            <p:spPr>
              <a:xfrm>
                <a:off x="3120" y="1392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0" name="直接连接符 21608"/>
              <p:cNvSpPr/>
              <p:nvPr/>
            </p:nvSpPr>
            <p:spPr>
              <a:xfrm>
                <a:off x="3120" y="1968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1" name="直接连接符 21609"/>
              <p:cNvSpPr/>
              <p:nvPr/>
            </p:nvSpPr>
            <p:spPr>
              <a:xfrm>
                <a:off x="3120" y="1680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2" name="直接连接符 21610"/>
              <p:cNvSpPr/>
              <p:nvPr/>
            </p:nvSpPr>
            <p:spPr>
              <a:xfrm>
                <a:off x="3120" y="2256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3" name="直接连接符 21611"/>
              <p:cNvSpPr/>
              <p:nvPr/>
            </p:nvSpPr>
            <p:spPr>
              <a:xfrm>
                <a:off x="3120" y="2832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4" name="直接连接符 21612"/>
              <p:cNvSpPr/>
              <p:nvPr/>
            </p:nvSpPr>
            <p:spPr>
              <a:xfrm>
                <a:off x="3120" y="2544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5" name="直接连接符 21613"/>
              <p:cNvSpPr/>
              <p:nvPr/>
            </p:nvSpPr>
            <p:spPr>
              <a:xfrm>
                <a:off x="3120" y="3120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6" name="直接连接符 21614"/>
              <p:cNvSpPr/>
              <p:nvPr/>
            </p:nvSpPr>
            <p:spPr>
              <a:xfrm>
                <a:off x="3120" y="3696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7" name="直接连接符 21615"/>
              <p:cNvSpPr/>
              <p:nvPr/>
            </p:nvSpPr>
            <p:spPr>
              <a:xfrm>
                <a:off x="3120" y="3408"/>
                <a:ext cx="192" cy="19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</p:grpSp>
      </p:grpSp>
      <p:sp>
        <p:nvSpPr>
          <p:cNvPr id="21617" name="直接连接符 21616" title=""/>
          <p:cNvSpPr/>
          <p:nvPr/>
        </p:nvSpPr>
        <p:spPr>
          <a:xfrm rot="-1298300">
            <a:off x="10140950" y="5040630"/>
            <a:ext cx="7493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/>
        </p:txBody>
      </p:sp>
      <p:grpSp>
        <p:nvGrpSpPr>
          <p:cNvPr id="21643" name="组合 21642" title=""/>
          <p:cNvGrpSpPr/>
          <p:nvPr/>
        </p:nvGrpSpPr>
        <p:grpSpPr>
          <a:xfrm>
            <a:off x="8123238" y="2362518"/>
            <a:ext cx="3659188" cy="4083050"/>
            <a:chOff x="5117" y="1393"/>
            <a:chExt cx="2305" cy="2572"/>
          </a:xfrm>
        </p:grpSpPr>
        <p:grpSp>
          <p:nvGrpSpPr>
            <p:cNvPr id="5160" name="组合 21541"/>
            <p:cNvGrpSpPr/>
            <p:nvPr/>
          </p:nvGrpSpPr>
          <p:grpSpPr>
            <a:xfrm rot="-5264425" flipH="1">
              <a:off x="5689" y="1634"/>
              <a:ext cx="41" cy="1186"/>
              <a:chOff x="2880" y="624"/>
              <a:chExt cx="192" cy="2496"/>
            </a:xfrm>
          </p:grpSpPr>
          <p:sp>
            <p:nvSpPr>
              <p:cNvPr id="5161" name="直接连接符 21542"/>
              <p:cNvSpPr/>
              <p:nvPr/>
            </p:nvSpPr>
            <p:spPr>
              <a:xfrm flipH="1">
                <a:off x="2880" y="624"/>
                <a:ext cx="0" cy="244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grpSp>
            <p:nvGrpSpPr>
              <p:cNvPr id="5162" name="组合 21543"/>
              <p:cNvGrpSpPr/>
              <p:nvPr/>
            </p:nvGrpSpPr>
            <p:grpSpPr>
              <a:xfrm>
                <a:off x="2880" y="624"/>
                <a:ext cx="192" cy="2496"/>
                <a:chOff x="3120" y="1392"/>
                <a:chExt cx="192" cy="2496"/>
              </a:xfrm>
            </p:grpSpPr>
            <p:sp>
              <p:nvSpPr>
                <p:cNvPr id="5163" name="直接连接符 21544"/>
                <p:cNvSpPr/>
                <p:nvPr/>
              </p:nvSpPr>
              <p:spPr>
                <a:xfrm>
                  <a:off x="3120" y="139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4" name="直接连接符 21545"/>
                <p:cNvSpPr/>
                <p:nvPr/>
              </p:nvSpPr>
              <p:spPr>
                <a:xfrm>
                  <a:off x="3120" y="196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5" name="直接连接符 21546"/>
                <p:cNvSpPr/>
                <p:nvPr/>
              </p:nvSpPr>
              <p:spPr>
                <a:xfrm>
                  <a:off x="3120" y="168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6" name="直接连接符 21547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7" name="直接连接符 21548"/>
                <p:cNvSpPr/>
                <p:nvPr/>
              </p:nvSpPr>
              <p:spPr>
                <a:xfrm>
                  <a:off x="3120" y="283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8" name="直接连接符 21549"/>
                <p:cNvSpPr/>
                <p:nvPr/>
              </p:nvSpPr>
              <p:spPr>
                <a:xfrm>
                  <a:off x="3120" y="2544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69" name="直接连接符 21550"/>
                <p:cNvSpPr/>
                <p:nvPr/>
              </p:nvSpPr>
              <p:spPr>
                <a:xfrm>
                  <a:off x="3120" y="312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70" name="直接连接符 21551"/>
                <p:cNvSpPr/>
                <p:nvPr/>
              </p:nvSpPr>
              <p:spPr>
                <a:xfrm>
                  <a:off x="3120" y="369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71" name="直接连接符 21552"/>
                <p:cNvSpPr/>
                <p:nvPr/>
              </p:nvSpPr>
              <p:spPr>
                <a:xfrm>
                  <a:off x="3120" y="340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5172" name="组合 21555"/>
            <p:cNvGrpSpPr/>
            <p:nvPr/>
          </p:nvGrpSpPr>
          <p:grpSpPr>
            <a:xfrm rot="-5264425" flipH="1">
              <a:off x="5237" y="1714"/>
              <a:ext cx="565" cy="405"/>
              <a:chOff x="816" y="2736"/>
              <a:chExt cx="1152" cy="782"/>
            </a:xfrm>
          </p:grpSpPr>
          <p:sp>
            <p:nvSpPr>
              <p:cNvPr id="5173" name="直接连接符 21556"/>
              <p:cNvSpPr/>
              <p:nvPr/>
            </p:nvSpPr>
            <p:spPr>
              <a:xfrm>
                <a:off x="816" y="2736"/>
                <a:ext cx="1152" cy="78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174" name="直接连接符 21557"/>
              <p:cNvSpPr/>
              <p:nvPr/>
            </p:nvSpPr>
            <p:spPr>
              <a:xfrm>
                <a:off x="1248" y="3032"/>
                <a:ext cx="89" cy="6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175" name="矩形 21571"/>
            <p:cNvSpPr/>
            <p:nvPr/>
          </p:nvSpPr>
          <p:spPr>
            <a:xfrm>
              <a:off x="5571" y="2331"/>
              <a:ext cx="30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甲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grpSp>
          <p:nvGrpSpPr>
            <p:cNvPr id="5176" name="组合 21574"/>
            <p:cNvGrpSpPr/>
            <p:nvPr/>
          </p:nvGrpSpPr>
          <p:grpSpPr>
            <a:xfrm rot="-10664425" flipH="1">
              <a:off x="7273" y="1440"/>
              <a:ext cx="41" cy="972"/>
              <a:chOff x="2880" y="624"/>
              <a:chExt cx="192" cy="2496"/>
            </a:xfrm>
          </p:grpSpPr>
          <p:sp>
            <p:nvSpPr>
              <p:cNvPr id="5177" name="直接连接符 21575"/>
              <p:cNvSpPr/>
              <p:nvPr/>
            </p:nvSpPr>
            <p:spPr>
              <a:xfrm flipH="1">
                <a:off x="2880" y="624"/>
                <a:ext cx="0" cy="244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grpSp>
            <p:nvGrpSpPr>
              <p:cNvPr id="5178" name="组合 21576"/>
              <p:cNvGrpSpPr/>
              <p:nvPr/>
            </p:nvGrpSpPr>
            <p:grpSpPr>
              <a:xfrm>
                <a:off x="2880" y="624"/>
                <a:ext cx="192" cy="2496"/>
                <a:chOff x="3120" y="1392"/>
                <a:chExt cx="192" cy="2496"/>
              </a:xfrm>
            </p:grpSpPr>
            <p:sp>
              <p:nvSpPr>
                <p:cNvPr id="5179" name="直接连接符 21577"/>
                <p:cNvSpPr/>
                <p:nvPr/>
              </p:nvSpPr>
              <p:spPr>
                <a:xfrm>
                  <a:off x="3120" y="139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0" name="直接连接符 21578"/>
                <p:cNvSpPr/>
                <p:nvPr/>
              </p:nvSpPr>
              <p:spPr>
                <a:xfrm>
                  <a:off x="3120" y="196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1" name="直接连接符 21579"/>
                <p:cNvSpPr/>
                <p:nvPr/>
              </p:nvSpPr>
              <p:spPr>
                <a:xfrm>
                  <a:off x="3120" y="168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2" name="直接连接符 21580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3" name="直接连接符 21581"/>
                <p:cNvSpPr/>
                <p:nvPr/>
              </p:nvSpPr>
              <p:spPr>
                <a:xfrm>
                  <a:off x="3120" y="2832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4" name="直接连接符 21582"/>
                <p:cNvSpPr/>
                <p:nvPr/>
              </p:nvSpPr>
              <p:spPr>
                <a:xfrm>
                  <a:off x="3120" y="2544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5" name="直接连接符 21583"/>
                <p:cNvSpPr/>
                <p:nvPr/>
              </p:nvSpPr>
              <p:spPr>
                <a:xfrm>
                  <a:off x="3120" y="3120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6" name="直接连接符 21584"/>
                <p:cNvSpPr/>
                <p:nvPr/>
              </p:nvSpPr>
              <p:spPr>
                <a:xfrm>
                  <a:off x="3120" y="3696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sp>
              <p:nvSpPr>
                <p:cNvPr id="5187" name="直接连接符 21585"/>
                <p:cNvSpPr/>
                <p:nvPr/>
              </p:nvSpPr>
              <p:spPr>
                <a:xfrm>
                  <a:off x="3120" y="3408"/>
                  <a:ext cx="192" cy="192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5188" name="组合 21594"/>
            <p:cNvGrpSpPr/>
            <p:nvPr/>
          </p:nvGrpSpPr>
          <p:grpSpPr>
            <a:xfrm rot="-10664425">
              <a:off x="6861" y="1393"/>
              <a:ext cx="421" cy="481"/>
              <a:chOff x="816" y="2736"/>
              <a:chExt cx="1152" cy="782"/>
            </a:xfrm>
          </p:grpSpPr>
          <p:sp>
            <p:nvSpPr>
              <p:cNvPr id="5189" name="直接连接符 21595"/>
              <p:cNvSpPr/>
              <p:nvPr/>
            </p:nvSpPr>
            <p:spPr>
              <a:xfrm>
                <a:off x="816" y="2736"/>
                <a:ext cx="1152" cy="78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190" name="直接连接符 21596"/>
              <p:cNvSpPr/>
              <p:nvPr/>
            </p:nvSpPr>
            <p:spPr>
              <a:xfrm>
                <a:off x="1248" y="3032"/>
                <a:ext cx="89" cy="6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5191" name="组合 21618"/>
            <p:cNvGrpSpPr/>
            <p:nvPr/>
          </p:nvGrpSpPr>
          <p:grpSpPr>
            <a:xfrm rot="-1298300" flipH="1">
              <a:off x="6318" y="2713"/>
              <a:ext cx="517" cy="372"/>
              <a:chOff x="816" y="2736"/>
              <a:chExt cx="1152" cy="782"/>
            </a:xfrm>
          </p:grpSpPr>
          <p:sp>
            <p:nvSpPr>
              <p:cNvPr id="5192" name="直接连接符 21619"/>
              <p:cNvSpPr/>
              <p:nvPr/>
            </p:nvSpPr>
            <p:spPr>
              <a:xfrm>
                <a:off x="816" y="2736"/>
                <a:ext cx="1152" cy="78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193" name="直接连接符 21620"/>
              <p:cNvSpPr/>
              <p:nvPr/>
            </p:nvSpPr>
            <p:spPr>
              <a:xfrm>
                <a:off x="1248" y="3032"/>
                <a:ext cx="89" cy="6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5194" name="组合 21627"/>
            <p:cNvGrpSpPr/>
            <p:nvPr/>
          </p:nvGrpSpPr>
          <p:grpSpPr>
            <a:xfrm rot="-1298300">
              <a:off x="6433" y="3065"/>
              <a:ext cx="455" cy="335"/>
              <a:chOff x="816" y="2736"/>
              <a:chExt cx="1152" cy="782"/>
            </a:xfrm>
          </p:grpSpPr>
          <p:sp>
            <p:nvSpPr>
              <p:cNvPr id="5195" name="直接连接符 21628"/>
              <p:cNvSpPr/>
              <p:nvPr/>
            </p:nvSpPr>
            <p:spPr>
              <a:xfrm>
                <a:off x="816" y="2736"/>
                <a:ext cx="1152" cy="78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196" name="直接连接符 21629"/>
              <p:cNvSpPr/>
              <p:nvPr/>
            </p:nvSpPr>
            <p:spPr>
              <a:xfrm>
                <a:off x="1248" y="3032"/>
                <a:ext cx="89" cy="6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197" name="矩形 21633"/>
            <p:cNvSpPr/>
            <p:nvPr/>
          </p:nvSpPr>
          <p:spPr>
            <a:xfrm>
              <a:off x="7114" y="2395"/>
              <a:ext cx="30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乙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98" name="矩形 21634"/>
            <p:cNvSpPr/>
            <p:nvPr/>
          </p:nvSpPr>
          <p:spPr>
            <a:xfrm>
              <a:off x="6486" y="3675"/>
              <a:ext cx="30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丙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21636" name="矩形 21635" title=""/>
          <p:cNvSpPr/>
          <p:nvPr/>
        </p:nvSpPr>
        <p:spPr>
          <a:xfrm>
            <a:off x="101600" y="2758123"/>
            <a:ext cx="8534400" cy="14204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）如图甲已知入射光线和反射面，作出反射光线。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）如图乙已知反射光线和反射面，作出入射光线。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）如图丙已知入射光线和反射光线，作出反射面。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637" name="文本框 21636" title=""/>
          <p:cNvSpPr txBox="1"/>
          <p:nvPr/>
        </p:nvSpPr>
        <p:spPr>
          <a:xfrm>
            <a:off x="254000" y="2300288"/>
            <a:ext cx="32766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光的反射作图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1644" name="组合 21643" title=""/>
          <p:cNvGrpSpPr/>
          <p:nvPr/>
        </p:nvGrpSpPr>
        <p:grpSpPr>
          <a:xfrm>
            <a:off x="330835" y="4723130"/>
            <a:ext cx="8229600" cy="1511300"/>
            <a:chOff x="256" y="2592"/>
            <a:chExt cx="5184" cy="952"/>
          </a:xfrm>
        </p:grpSpPr>
        <p:sp>
          <p:nvSpPr>
            <p:cNvPr id="5202" name="矩形 21638"/>
            <p:cNvSpPr/>
            <p:nvPr/>
          </p:nvSpPr>
          <p:spPr>
            <a:xfrm>
              <a:off x="256" y="2592"/>
              <a:ext cx="839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思考：</a:t>
              </a:r>
              <a:endPara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203" name="文本框 21639"/>
            <p:cNvSpPr txBox="1"/>
            <p:nvPr/>
          </p:nvSpPr>
          <p:spPr>
            <a:xfrm>
              <a:off x="544" y="2928"/>
              <a:ext cx="4896" cy="61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1.</a:t>
              </a:r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光的反射作图第一步是</a:t>
              </a:r>
              <a:r>
                <a:rPr lang="en-US" altLang="zh-CN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____________</a:t>
              </a:r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；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2.</a:t>
              </a:r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光的反射作图的依据是</a:t>
              </a:r>
              <a:r>
                <a:rPr lang="en-US" altLang="zh-CN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____________</a:t>
              </a:r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。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21641" name="矩形 21640" title=""/>
          <p:cNvSpPr/>
          <p:nvPr/>
        </p:nvSpPr>
        <p:spPr>
          <a:xfrm>
            <a:off x="4307205" y="5248593"/>
            <a:ext cx="26574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作出法线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642" name="矩形 21641" title=""/>
          <p:cNvSpPr/>
          <p:nvPr/>
        </p:nvSpPr>
        <p:spPr>
          <a:xfrm>
            <a:off x="4307205" y="5738495"/>
            <a:ext cx="26574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光的反射定律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1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  <p:bldP spid="21528" grpId="0"/>
      <p:bldP spid="21529" grpId="0"/>
      <p:bldP spid="21531" grpId="0"/>
      <p:bldP spid="21532" grpId="0"/>
      <p:bldP spid="21533" grpId="0"/>
      <p:bldP spid="21534" grpId="0"/>
      <p:bldP spid="21536" grpId="0"/>
      <p:bldP spid="21636" grpId="0"/>
      <p:bldP spid="21637" grpId="0"/>
      <p:bldP spid="21641" grpId="0"/>
      <p:bldP spid="216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文本框 21506" title=""/>
          <p:cNvSpPr txBox="1"/>
          <p:nvPr/>
        </p:nvSpPr>
        <p:spPr>
          <a:xfrm>
            <a:off x="254000" y="685165"/>
            <a:ext cx="4283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光的反射定律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3" name="组合 3" title=""/>
          <p:cNvGrpSpPr/>
          <p:nvPr/>
        </p:nvGrpSpPr>
        <p:grpSpPr>
          <a:xfrm>
            <a:off x="1332865" y="2916555"/>
            <a:ext cx="2979420" cy="1760855"/>
            <a:chOff x="2674" y="2005"/>
            <a:chExt cx="2731" cy="1614"/>
          </a:xfrm>
        </p:grpSpPr>
        <p:grpSp>
          <p:nvGrpSpPr>
            <p:cNvPr id="4" name="Group 3"/>
            <p:cNvGrpSpPr/>
            <p:nvPr/>
          </p:nvGrpSpPr>
          <p:grpSpPr>
            <a:xfrm rot="16200000" flipH="1">
              <a:off x="3753" y="2318"/>
              <a:ext cx="722" cy="96"/>
              <a:chOff x="3121" y="1752"/>
              <a:chExt cx="722" cy="130"/>
            </a:xfrm>
          </p:grpSpPr>
          <p:cxnSp>
            <p:nvCxnSpPr>
              <p:cNvPr id="5" name="Line 4"/>
              <p:cNvCxnSpPr>
                <a:cxnSpLocks noChangeShapeType="1"/>
              </p:cNvCxnSpPr>
              <p:nvPr/>
            </p:nvCxn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6" name="Line 5"/>
              <p:cNvCxnSpPr>
                <a:cxnSpLocks noChangeShapeType="1"/>
              </p:cNvCxnSpPr>
              <p:nvPr/>
            </p:nvCxn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7" name="Line 6"/>
              <p:cNvCxnSpPr>
                <a:cxnSpLocks noChangeShapeType="1"/>
              </p:cNvCxnSpPr>
              <p:nvPr/>
            </p:nvCxn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8" name="Line 7"/>
              <p:cNvCxnSpPr>
                <a:cxnSpLocks noChangeShapeType="1"/>
              </p:cNvCxnSpPr>
              <p:nvPr/>
            </p:nvCxn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9" name="Line 8"/>
              <p:cNvCxnSpPr>
                <a:cxnSpLocks noChangeShapeType="1"/>
              </p:cNvCxnSpPr>
              <p:nvPr/>
            </p:nvCxn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10" name="Line 9"/>
              <p:cNvCxnSpPr>
                <a:cxnSpLocks noChangeShapeType="1"/>
              </p:cNvCxnSpPr>
              <p:nvPr/>
            </p:nvCxn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11" name="Line 10"/>
              <p:cNvCxnSpPr>
                <a:cxnSpLocks noChangeShapeType="1"/>
              </p:cNvCxnSpPr>
              <p:nvPr/>
            </p:nvCxn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</p:cxnSp>
        </p:grpSp>
        <p:grpSp>
          <p:nvGrpSpPr>
            <p:cNvPr id="13" name="Group 11"/>
            <p:cNvGrpSpPr/>
            <p:nvPr/>
          </p:nvGrpSpPr>
          <p:grpSpPr>
            <a:xfrm>
              <a:off x="2674" y="3489"/>
              <a:ext cx="2638" cy="130"/>
              <a:chOff x="2674" y="3489"/>
              <a:chExt cx="2638" cy="130"/>
            </a:xfrm>
          </p:grpSpPr>
          <p:grpSp>
            <p:nvGrpSpPr>
              <p:cNvPr id="14" name="Group 12"/>
              <p:cNvGrpSpPr/>
              <p:nvPr/>
            </p:nvGrpSpPr>
            <p:grpSpPr>
              <a:xfrm>
                <a:off x="2674" y="3489"/>
                <a:ext cx="1338" cy="130"/>
                <a:chOff x="2760" y="2640"/>
                <a:chExt cx="1338" cy="130"/>
              </a:xfrm>
            </p:grpSpPr>
            <p:cxnSp>
              <p:nvCxnSpPr>
                <p:cNvPr id="15" name="Line 13"/>
                <p:cNvCxnSpPr>
                  <a:cxnSpLocks noChangeShapeType="1"/>
                </p:cNvCxnSpPr>
                <p:nvPr/>
              </p:nvCxn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16" name="Line 14"/>
                <p:cNvCxnSpPr>
                  <a:cxnSpLocks noChangeShapeType="1"/>
                </p:cNvCxnSpPr>
                <p:nvPr/>
              </p:nvCxn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17" name="Line 15"/>
                <p:cNvCxnSpPr>
                  <a:cxnSpLocks noChangeShapeType="1"/>
                </p:cNvCxnSpPr>
                <p:nvPr/>
              </p:nvCxn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18" name="Line 16"/>
                <p:cNvCxnSpPr>
                  <a:cxnSpLocks noChangeShapeType="1"/>
                </p:cNvCxnSpPr>
                <p:nvPr/>
              </p:nvCxn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19" name="Line 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0" name="Line 18"/>
                <p:cNvCxnSpPr>
                  <a:cxnSpLocks noChangeShapeType="1"/>
                </p:cNvCxnSpPr>
                <p:nvPr/>
              </p:nvCxn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1" name="Line 19"/>
                <p:cNvCxnSpPr>
                  <a:cxnSpLocks noChangeShapeType="1"/>
                </p:cNvCxnSpPr>
                <p:nvPr/>
              </p:nvCxn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2" name="Line 20"/>
                <p:cNvCxnSpPr>
                  <a:cxnSpLocks noChangeShapeType="1"/>
                </p:cNvCxnSpPr>
                <p:nvPr/>
              </p:nvCxn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3" name="Line 2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4" name="Line 22"/>
                <p:cNvCxnSpPr>
                  <a:cxnSpLocks noChangeShapeType="1"/>
                </p:cNvCxnSpPr>
                <p:nvPr/>
              </p:nvCxn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5" name="Line 23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6" name="Line 24"/>
                <p:cNvCxnSpPr>
                  <a:cxnSpLocks noChangeShapeType="1"/>
                </p:cNvCxnSpPr>
                <p:nvPr/>
              </p:nvCxn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</p:spPr>
            </p:cxnSp>
          </p:grpSp>
          <p:grpSp>
            <p:nvGrpSpPr>
              <p:cNvPr id="27" name="Group 25"/>
              <p:cNvGrpSpPr/>
              <p:nvPr/>
            </p:nvGrpSpPr>
            <p:grpSpPr>
              <a:xfrm>
                <a:off x="3974" y="3489"/>
                <a:ext cx="1338" cy="130"/>
                <a:chOff x="2760" y="2640"/>
                <a:chExt cx="1338" cy="130"/>
              </a:xfrm>
            </p:grpSpPr>
            <p:cxnSp>
              <p:nvCxnSpPr>
                <p:cNvPr id="28" name="Line 26"/>
                <p:cNvCxnSpPr>
                  <a:cxnSpLocks noChangeShapeType="1"/>
                </p:cNvCxnSpPr>
                <p:nvPr/>
              </p:nvCxn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9" name="Line 2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0" name="Line 28"/>
                <p:cNvCxnSpPr>
                  <a:cxnSpLocks noChangeShapeType="1"/>
                </p:cNvCxnSpPr>
                <p:nvPr/>
              </p:nvCxn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1" name="Line 29"/>
                <p:cNvCxnSpPr>
                  <a:cxnSpLocks noChangeShapeType="1"/>
                </p:cNvCxnSpPr>
                <p:nvPr/>
              </p:nvCxn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2" name="Line 30"/>
                <p:cNvCxnSpPr>
                  <a:cxnSpLocks noChangeShapeType="1"/>
                </p:cNvCxnSpPr>
                <p:nvPr/>
              </p:nvCxn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3" name="Line 3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4" name="Line 32"/>
                <p:cNvCxnSpPr>
                  <a:cxnSpLocks noChangeShapeType="1"/>
                </p:cNvCxnSpPr>
                <p:nvPr/>
              </p:nvCxn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5" name="Line 33"/>
                <p:cNvCxnSpPr>
                  <a:cxnSpLocks noChangeShapeType="1"/>
                </p:cNvCxnSpPr>
                <p:nvPr/>
              </p:nvCxn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6" name="Line 34"/>
                <p:cNvCxnSpPr>
                  <a:cxnSpLocks noChangeShapeType="1"/>
                </p:cNvCxnSpPr>
                <p:nvPr/>
              </p:nvCxn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7" name="Line 35"/>
                <p:cNvCxnSpPr>
                  <a:cxnSpLocks noChangeShapeType="1"/>
                </p:cNvCxnSpPr>
                <p:nvPr/>
              </p:nvCxn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8" name="Line 36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9" name="Line 37"/>
                <p:cNvCxnSpPr>
                  <a:cxnSpLocks noChangeShapeType="1"/>
                </p:cNvCxnSpPr>
                <p:nvPr/>
              </p:nvCxn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</p:spPr>
            </p:cxnSp>
          </p:grpSp>
        </p:grpSp>
        <p:grpSp>
          <p:nvGrpSpPr>
            <p:cNvPr id="40" name="Group 38"/>
            <p:cNvGrpSpPr/>
            <p:nvPr/>
          </p:nvGrpSpPr>
          <p:grpSpPr>
            <a:xfrm rot="10800000">
              <a:off x="4060" y="2595"/>
              <a:ext cx="1338" cy="130"/>
              <a:chOff x="2760" y="2640"/>
              <a:chExt cx="1338" cy="130"/>
            </a:xfrm>
          </p:grpSpPr>
          <p:cxnSp>
            <p:nvCxnSpPr>
              <p:cNvPr id="41" name="Line 39"/>
              <p:cNvCxnSpPr>
                <a:cxnSpLocks noChangeShapeType="1"/>
              </p:cNvCxnSpPr>
              <p:nvPr/>
            </p:nvCxn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2" name="Line 40"/>
              <p:cNvCxnSpPr>
                <a:cxnSpLocks noChangeShapeType="1"/>
              </p:cNvCxnSpPr>
              <p:nvPr/>
            </p:nvCxn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3" name="Line 41"/>
              <p:cNvCxnSpPr>
                <a:cxnSpLocks noChangeShapeType="1"/>
              </p:cNvCxnSpPr>
              <p:nvPr/>
            </p:nvCxn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4" name="Line 42"/>
              <p:cNvCxnSpPr>
                <a:cxnSpLocks noChangeShapeType="1"/>
              </p:cNvCxnSpPr>
              <p:nvPr/>
            </p:nvCxn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5" name="Line 43"/>
              <p:cNvCxnSpPr>
                <a:cxnSpLocks noChangeShapeType="1"/>
              </p:cNvCxnSpPr>
              <p:nvPr/>
            </p:nvCxn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6" name="Line 44"/>
              <p:cNvCxnSpPr>
                <a:cxnSpLocks noChangeShapeType="1"/>
              </p:cNvCxnSpPr>
              <p:nvPr/>
            </p:nvCxn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7" name="Line 45"/>
              <p:cNvCxnSpPr>
                <a:cxnSpLocks noChangeShapeType="1"/>
              </p:cNvCxnSpPr>
              <p:nvPr/>
            </p:nvCxn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8" name="Line 46"/>
              <p:cNvCxnSpPr>
                <a:cxnSpLocks noChangeShapeType="1"/>
              </p:cNvCxnSpPr>
              <p:nvPr/>
            </p:nvCxn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49" name="Line 47"/>
              <p:cNvCxnSpPr>
                <a:cxnSpLocks noChangeShapeType="1"/>
              </p:cNvCxnSpPr>
              <p:nvPr/>
            </p:nvCxn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50" name="Line 48"/>
              <p:cNvCxnSpPr>
                <a:cxnSpLocks noChangeShapeType="1"/>
              </p:cNvCxnSpPr>
              <p:nvPr/>
            </p:nvCxn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51" name="Line 49"/>
              <p:cNvCxnSpPr>
                <a:cxnSpLocks noChangeShapeType="1"/>
              </p:cNvCxnSpPr>
              <p:nvPr/>
            </p:nvCxn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52" name="Line 50"/>
              <p:cNvCxnSpPr>
                <a:cxnSpLocks noChangeShapeType="1"/>
              </p:cNvCxnSpPr>
              <p:nvPr/>
            </p:nvCxn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</p:cxnSp>
        </p:grpSp>
        <p:cxnSp>
          <p:nvCxnSpPr>
            <p:cNvPr id="54" name="Line 52"/>
            <p:cNvCxnSpPr>
              <a:cxnSpLocks noChangeShapeType="1"/>
            </p:cNvCxnSpPr>
            <p:nvPr/>
          </p:nvCxnSpPr>
          <p:spPr bwMode="auto">
            <a:xfrm flipH="1">
              <a:off x="2986" y="3063"/>
              <a:ext cx="4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5" name="Line 53"/>
            <p:cNvCxnSpPr>
              <a:cxnSpLocks noChangeShapeType="1"/>
            </p:cNvCxnSpPr>
            <p:nvPr/>
          </p:nvCxnSpPr>
          <p:spPr bwMode="auto">
            <a:xfrm flipH="1" flipV="1">
              <a:off x="2700" y="2335"/>
              <a:ext cx="738" cy="7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6" name="Line 54"/>
            <p:cNvCxnSpPr>
              <a:cxnSpLocks noChangeShapeType="1"/>
            </p:cNvCxnSpPr>
            <p:nvPr/>
          </p:nvCxnSpPr>
          <p:spPr bwMode="auto">
            <a:xfrm>
              <a:off x="2938" y="2559"/>
              <a:ext cx="52" cy="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stealth" w="lg" len="lg"/>
            </a:ln>
          </p:spPr>
        </p:cxnSp>
        <p:sp>
          <p:nvSpPr>
            <p:cNvPr id="58" name="Freeform 56"/>
            <p:cNvSpPr/>
            <p:nvPr/>
          </p:nvSpPr>
          <p:spPr bwMode="auto">
            <a:xfrm rot="1172692">
              <a:off x="3131" y="2836"/>
              <a:ext cx="149" cy="225"/>
            </a:xfrm>
            <a:custGeom>
              <a:gdLst>
                <a:gd name="T0" fmla="*/ 149 w 149"/>
                <a:gd name="T1" fmla="*/ 0 h 225"/>
                <a:gd name="T2" fmla="*/ 9 w 149"/>
                <a:gd name="T3" fmla="*/ 75 h 225"/>
                <a:gd name="T4" fmla="*/ 95 w 149"/>
                <a:gd name="T5" fmla="*/ 225 h 22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25">
                  <a:moveTo>
                    <a:pt x="149" y="0"/>
                  </a:moveTo>
                  <a:cubicBezTo>
                    <a:pt x="83" y="19"/>
                    <a:pt x="18" y="38"/>
                    <a:pt x="9" y="75"/>
                  </a:cubicBezTo>
                  <a:cubicBezTo>
                    <a:pt x="0" y="112"/>
                    <a:pt x="47" y="168"/>
                    <a:pt x="95" y="225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59" name="Text Box 57"/>
            <p:cNvSpPr txBox="1">
              <a:spLocks noChangeAspect="1" noChangeArrowheads="1"/>
            </p:cNvSpPr>
            <p:nvPr/>
          </p:nvSpPr>
          <p:spPr bwMode="auto">
            <a:xfrm>
              <a:off x="4586" y="3118"/>
              <a:ext cx="819" cy="468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/>
              <a:r>
                <a:rPr lang="en-US" altLang="zh-CN" sz="2400" kern="100">
                  <a:latin typeface="Times New Roman" panose="02020603050405020304"/>
                  <a:ea typeface="宋体" panose="02010600030101010101" pitchFamily="2" charset="-122"/>
                  <a:cs typeface="Times New Roman" panose="02020603050405020304"/>
                  <a:sym typeface="Times New Roman" panose="02020603050405020304"/>
                </a:rPr>
                <a:t>隧道</a:t>
              </a:r>
              <a:endParaRPr lang="en-US" altLang="zh-CN" sz="2400" kern="100"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60" name="Text Box 58"/>
            <p:cNvSpPr txBox="1">
              <a:spLocks noChangeAspect="1" noChangeArrowheads="1"/>
            </p:cNvSpPr>
            <p:nvPr/>
          </p:nvSpPr>
          <p:spPr bwMode="auto">
            <a:xfrm>
              <a:off x="2674" y="2720"/>
              <a:ext cx="819" cy="468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/>
              <a:r>
                <a:rPr lang="en-US" altLang="zh-CN" sz="2400" b="1" kern="1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/>
                  <a:ea typeface="宋体" panose="02010600030101010101" pitchFamily="2" charset="-122"/>
                  <a:cs typeface="Times New Roman" panose="02020603050405020304"/>
                  <a:sym typeface="Times New Roman" panose="02020603050405020304"/>
                </a:rPr>
                <a:t>50°</a:t>
              </a:r>
              <a:endParaRPr lang="en-US" altLang="zh-CN" sz="2400" b="1" kern="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  <a:p>
              <a:pPr algn="just"/>
              <a:r>
                <a:rPr lang="en-US" altLang="zh-CN" sz="2400" b="1" kern="1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/>
                  <a:ea typeface="宋体" panose="02010600030101010101" pitchFamily="2" charset="-122"/>
                  <a:cs typeface="Times New Roman" panose="02020603050405020304"/>
                  <a:sym typeface="Times New Roman" panose="02020603050405020304"/>
                </a:rPr>
                <a:t> </a:t>
              </a:r>
              <a:endParaRPr lang="en-US" altLang="zh-CN" sz="2400" b="1" kern="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sp>
        <p:nvSpPr>
          <p:cNvPr id="103" name="文本框 102" title=""/>
          <p:cNvSpPr txBox="1"/>
          <p:nvPr/>
        </p:nvSpPr>
        <p:spPr>
          <a:xfrm>
            <a:off x="222250" y="1295400"/>
            <a:ext cx="117043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653415" indent="-653415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例：如图所示，小明利用一块平面镜使此时的太阳光水平射入隧道内．请你通过作图画出平面镜并标出反射角的度数．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反射光路作图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69" name="组合 68" title=""/>
          <p:cNvGrpSpPr/>
          <p:nvPr/>
        </p:nvGrpSpPr>
        <p:grpSpPr>
          <a:xfrm>
            <a:off x="2166620" y="4086225"/>
            <a:ext cx="2172335" cy="2540"/>
            <a:chOff x="3412" y="6435"/>
            <a:chExt cx="3421" cy="4"/>
          </a:xfrm>
        </p:grpSpPr>
        <p:sp>
          <p:nvSpPr>
            <p:cNvPr id="6216" name="直接连接符 34886"/>
            <p:cNvSpPr/>
            <p:nvPr/>
          </p:nvSpPr>
          <p:spPr>
            <a:xfrm>
              <a:off x="3412" y="6439"/>
              <a:ext cx="210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6217" name="直接连接符 34887"/>
            <p:cNvSpPr/>
            <p:nvPr/>
          </p:nvSpPr>
          <p:spPr>
            <a:xfrm flipV="1">
              <a:off x="5319" y="6435"/>
              <a:ext cx="1515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cxnSp>
        <p:nvCxnSpPr>
          <p:cNvPr id="12" name="直接连接符 11" title=""/>
          <p:cNvCxnSpPr/>
          <p:nvPr/>
        </p:nvCxnSpPr>
        <p:spPr>
          <a:xfrm flipV="1">
            <a:off x="2170430" y="2667000"/>
            <a:ext cx="1096010" cy="141922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1605" name="组合 21604" title=""/>
          <p:cNvGrpSpPr/>
          <p:nvPr/>
        </p:nvGrpSpPr>
        <p:grpSpPr>
          <a:xfrm rot="17841700" flipH="1">
            <a:off x="2139950" y="3374390"/>
            <a:ext cx="65088" cy="1543050"/>
            <a:chOff x="2880" y="624"/>
            <a:chExt cx="192" cy="2496"/>
          </a:xfrm>
        </p:grpSpPr>
        <p:sp>
          <p:nvSpPr>
            <p:cNvPr id="5147" name="直接连接符 21605"/>
            <p:cNvSpPr/>
            <p:nvPr/>
          </p:nvSpPr>
          <p:spPr>
            <a:xfrm flipH="1">
              <a:off x="2880" y="624"/>
              <a:ext cx="0" cy="244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/>
          </p:txBody>
        </p:sp>
        <p:grpSp>
          <p:nvGrpSpPr>
            <p:cNvPr id="5148" name="组合 21606"/>
            <p:cNvGrpSpPr/>
            <p:nvPr/>
          </p:nvGrpSpPr>
          <p:grpSpPr>
            <a:xfrm>
              <a:off x="2880" y="624"/>
              <a:ext cx="192" cy="2496"/>
              <a:chOff x="3120" y="1392"/>
              <a:chExt cx="192" cy="2496"/>
            </a:xfrm>
          </p:grpSpPr>
          <p:sp>
            <p:nvSpPr>
              <p:cNvPr id="5149" name="直接连接符 21607"/>
              <p:cNvSpPr/>
              <p:nvPr/>
            </p:nvSpPr>
            <p:spPr>
              <a:xfrm>
                <a:off x="3120" y="139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0" name="直接连接符 21608"/>
              <p:cNvSpPr/>
              <p:nvPr/>
            </p:nvSpPr>
            <p:spPr>
              <a:xfrm>
                <a:off x="3120" y="196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1" name="直接连接符 21609"/>
              <p:cNvSpPr/>
              <p:nvPr/>
            </p:nvSpPr>
            <p:spPr>
              <a:xfrm>
                <a:off x="3120" y="168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2" name="直接连接符 21610"/>
              <p:cNvSpPr/>
              <p:nvPr/>
            </p:nvSpPr>
            <p:spPr>
              <a:xfrm>
                <a:off x="3120" y="225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3" name="直接连接符 21611"/>
              <p:cNvSpPr/>
              <p:nvPr/>
            </p:nvSpPr>
            <p:spPr>
              <a:xfrm>
                <a:off x="3120" y="283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4" name="直接连接符 21612"/>
              <p:cNvSpPr/>
              <p:nvPr/>
            </p:nvSpPr>
            <p:spPr>
              <a:xfrm>
                <a:off x="3120" y="2544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5" name="直接连接符 21613"/>
              <p:cNvSpPr/>
              <p:nvPr/>
            </p:nvSpPr>
            <p:spPr>
              <a:xfrm>
                <a:off x="3120" y="312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6" name="直接连接符 21614"/>
              <p:cNvSpPr/>
              <p:nvPr/>
            </p:nvSpPr>
            <p:spPr>
              <a:xfrm>
                <a:off x="3120" y="369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7" name="直接连接符 21615"/>
              <p:cNvSpPr/>
              <p:nvPr/>
            </p:nvSpPr>
            <p:spPr>
              <a:xfrm>
                <a:off x="3120" y="340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</p:grpSp>
      </p:grpSp>
      <p:sp>
        <p:nvSpPr>
          <p:cNvPr id="57" name="弧形 56" title=""/>
          <p:cNvSpPr/>
          <p:nvPr/>
        </p:nvSpPr>
        <p:spPr>
          <a:xfrm>
            <a:off x="2192655" y="3830955"/>
            <a:ext cx="381000" cy="520065"/>
          </a:xfrm>
          <a:prstGeom prst="arc">
            <a:avLst>
              <a:gd name="adj1" fmla="val 15904325"/>
              <a:gd name="adj2" fmla="val 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27" name="矩形 21526" title=""/>
          <p:cNvSpPr/>
          <p:nvPr/>
        </p:nvSpPr>
        <p:spPr>
          <a:xfrm>
            <a:off x="2480945" y="3656965"/>
            <a:ext cx="6584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65º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02" name="矩形 21638" title=""/>
          <p:cNvSpPr/>
          <p:nvPr>
            <p:custDataLst>
              <p:tags r:id="rId2"/>
            </p:custDataLst>
          </p:nvPr>
        </p:nvSpPr>
        <p:spPr>
          <a:xfrm>
            <a:off x="4672965" y="2209800"/>
            <a:ext cx="2392045" cy="534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作图步骤：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3"/>
            </p:custDataLst>
          </p:nvPr>
        </p:nvSpPr>
        <p:spPr>
          <a:xfrm>
            <a:off x="5666740" y="4076700"/>
            <a:ext cx="61214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（反射光线和入射光线夹角的平分线）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4"/>
            </p:custDataLst>
          </p:nvPr>
        </p:nvSpPr>
        <p:spPr>
          <a:xfrm>
            <a:off x="4977765" y="2742565"/>
            <a:ext cx="612140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完善题图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3" name="文本框 21639" title=""/>
          <p:cNvSpPr txBox="1"/>
          <p:nvPr>
            <p:custDataLst>
              <p:tags r:id="rId5"/>
            </p:custDataLst>
          </p:nvPr>
        </p:nvSpPr>
        <p:spPr>
          <a:xfrm>
            <a:off x="4977765" y="3637280"/>
            <a:ext cx="1824355" cy="534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作出法线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6"/>
            </p:custDataLst>
          </p:nvPr>
        </p:nvSpPr>
        <p:spPr>
          <a:xfrm>
            <a:off x="5587365" y="3241675"/>
            <a:ext cx="63519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（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沿题图给定的方向，作出反射光线</a:t>
            </a:r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5" name="文本框 21639" title=""/>
          <p:cNvSpPr txBox="1"/>
          <p:nvPr>
            <p:custDataLst>
              <p:tags r:id="rId7"/>
            </p:custDataLst>
          </p:nvPr>
        </p:nvSpPr>
        <p:spPr>
          <a:xfrm>
            <a:off x="4977765" y="4537075"/>
            <a:ext cx="1824355" cy="534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完成作图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6" name="文本框 65" title=""/>
          <p:cNvSpPr txBox="1"/>
          <p:nvPr>
            <p:custDataLst>
              <p:tags r:id="rId8"/>
            </p:custDataLst>
          </p:nvPr>
        </p:nvSpPr>
        <p:spPr>
          <a:xfrm>
            <a:off x="5666740" y="5029200"/>
            <a:ext cx="61214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（反射光线和入射光线夹角的平分线）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8" name="文本框 67" title=""/>
          <p:cNvSpPr txBox="1"/>
          <p:nvPr>
            <p:custDataLst>
              <p:tags r:id="rId9"/>
            </p:custDataLst>
          </p:nvPr>
        </p:nvSpPr>
        <p:spPr>
          <a:xfrm>
            <a:off x="5666740" y="5489575"/>
            <a:ext cx="61214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（反射角等于入射角）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85" name="组合 84" title=""/>
          <p:cNvGrpSpPr/>
          <p:nvPr/>
        </p:nvGrpSpPr>
        <p:grpSpPr>
          <a:xfrm rot="7920000">
            <a:off x="2065655" y="3909695"/>
            <a:ext cx="165100" cy="149225"/>
            <a:chOff x="4506" y="8548"/>
            <a:chExt cx="336" cy="348"/>
          </a:xfrm>
        </p:grpSpPr>
        <p:cxnSp>
          <p:nvCxnSpPr>
            <p:cNvPr id="86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  <p:bldP spid="57" grpId="0" animBg="1"/>
      <p:bldP spid="5202" grpId="0"/>
      <p:bldP spid="61" grpId="0"/>
      <p:bldP spid="62" grpId="0"/>
      <p:bldP spid="63" grpId="0"/>
      <p:bldP spid="64" grpId="0"/>
      <p:bldP spid="65" grpId="0"/>
      <p:bldP spid="66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" name="文本框 102" title=""/>
          <p:cNvSpPr txBox="1"/>
          <p:nvPr/>
        </p:nvSpPr>
        <p:spPr>
          <a:xfrm>
            <a:off x="101600" y="589915"/>
            <a:ext cx="11704320" cy="1863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．请在图中作出入射光线的反射光线，并标出反射角的度数。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．如图所示，请根据反射光线画出入射光线并标出入射角的大小。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．如图所示，小明想要利用一块平面镜使此时的太阳光竖直射入井中。请你通过作图标出平面镜的位置（保留作图痕迹）。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53" name="组合 52" title=""/>
          <p:cNvGrpSpPr/>
          <p:nvPr/>
        </p:nvGrpSpPr>
        <p:grpSpPr>
          <a:xfrm>
            <a:off x="634365" y="2757805"/>
            <a:ext cx="10927080" cy="1784350"/>
            <a:chOff x="999" y="4343"/>
            <a:chExt cx="17208" cy="2810"/>
          </a:xfrm>
        </p:grpSpPr>
        <p:pic>
          <p:nvPicPr>
            <p:cNvPr id="3" name="图片24" descr="菁优网：http://www.jyeoo.com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7" y="4343"/>
              <a:ext cx="3810" cy="28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24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9" y="4800"/>
              <a:ext cx="4306" cy="17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24" descr="菁优网：http://www.jyeoo.c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19" y="4440"/>
              <a:ext cx="3889" cy="271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7" name="组合 66" title=""/>
          <p:cNvGrpSpPr/>
          <p:nvPr/>
        </p:nvGrpSpPr>
        <p:grpSpPr>
          <a:xfrm rot="4800000">
            <a:off x="2023745" y="4954905"/>
            <a:ext cx="2172335" cy="2540"/>
            <a:chOff x="3412" y="6435"/>
            <a:chExt cx="3421" cy="4"/>
          </a:xfrm>
        </p:grpSpPr>
        <p:sp>
          <p:nvSpPr>
            <p:cNvPr id="70" name="直接连接符 34886"/>
            <p:cNvSpPr/>
            <p:nvPr/>
          </p:nvSpPr>
          <p:spPr>
            <a:xfrm>
              <a:off x="3412" y="6439"/>
              <a:ext cx="210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71" name="直接连接符 34887"/>
            <p:cNvSpPr/>
            <p:nvPr/>
          </p:nvSpPr>
          <p:spPr>
            <a:xfrm flipV="1">
              <a:off x="5319" y="6435"/>
              <a:ext cx="1515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cxnSp>
        <p:nvCxnSpPr>
          <p:cNvPr id="72" name="直接连接符 71" title=""/>
          <p:cNvCxnSpPr/>
          <p:nvPr/>
        </p:nvCxnSpPr>
        <p:spPr>
          <a:xfrm flipV="1">
            <a:off x="1858645" y="3886200"/>
            <a:ext cx="1096010" cy="141922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3" name="弧形 72" title=""/>
          <p:cNvSpPr/>
          <p:nvPr/>
        </p:nvSpPr>
        <p:spPr>
          <a:xfrm rot="8820000">
            <a:off x="2660650" y="3855720"/>
            <a:ext cx="381000" cy="520065"/>
          </a:xfrm>
          <a:prstGeom prst="arc">
            <a:avLst>
              <a:gd name="adj1" fmla="val 15904325"/>
              <a:gd name="adj2" fmla="val 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矩形 73" title=""/>
          <p:cNvSpPr/>
          <p:nvPr/>
        </p:nvSpPr>
        <p:spPr>
          <a:xfrm>
            <a:off x="2463800" y="4267835"/>
            <a:ext cx="6584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60º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75" name="直接连接符 74" title=""/>
          <p:cNvCxnSpPr/>
          <p:nvPr/>
        </p:nvCxnSpPr>
        <p:spPr>
          <a:xfrm flipH="1" flipV="1">
            <a:off x="6196965" y="2514600"/>
            <a:ext cx="0" cy="166243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76" name="组合 75" title=""/>
          <p:cNvGrpSpPr/>
          <p:nvPr/>
        </p:nvGrpSpPr>
        <p:grpSpPr>
          <a:xfrm rot="2400000">
            <a:off x="4277360" y="3472180"/>
            <a:ext cx="2172335" cy="2540"/>
            <a:chOff x="3412" y="6435"/>
            <a:chExt cx="3421" cy="4"/>
          </a:xfrm>
        </p:grpSpPr>
        <p:sp>
          <p:nvSpPr>
            <p:cNvPr id="77" name="直接连接符 34886"/>
            <p:cNvSpPr/>
            <p:nvPr/>
          </p:nvSpPr>
          <p:spPr>
            <a:xfrm>
              <a:off x="3412" y="6439"/>
              <a:ext cx="210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78" name="直接连接符 34887"/>
            <p:cNvSpPr/>
            <p:nvPr/>
          </p:nvSpPr>
          <p:spPr>
            <a:xfrm flipV="1">
              <a:off x="5319" y="6435"/>
              <a:ext cx="1515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79" name="弧形 78" title=""/>
          <p:cNvSpPr/>
          <p:nvPr/>
        </p:nvSpPr>
        <p:spPr>
          <a:xfrm rot="19440000">
            <a:off x="6160770" y="3643630"/>
            <a:ext cx="381000" cy="520065"/>
          </a:xfrm>
          <a:prstGeom prst="arc">
            <a:avLst>
              <a:gd name="adj1" fmla="val 15904325"/>
              <a:gd name="adj2" fmla="val 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矩形 79" title=""/>
          <p:cNvSpPr/>
          <p:nvPr/>
        </p:nvSpPr>
        <p:spPr>
          <a:xfrm>
            <a:off x="6196965" y="3220085"/>
            <a:ext cx="6584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40º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1" name="组合 80" title=""/>
          <p:cNvGrpSpPr/>
          <p:nvPr/>
        </p:nvGrpSpPr>
        <p:grpSpPr>
          <a:xfrm rot="5400000">
            <a:off x="9242425" y="4513580"/>
            <a:ext cx="2172335" cy="2540"/>
            <a:chOff x="3412" y="6435"/>
            <a:chExt cx="3421" cy="4"/>
          </a:xfrm>
        </p:grpSpPr>
        <p:sp>
          <p:nvSpPr>
            <p:cNvPr id="82" name="直接连接符 34886"/>
            <p:cNvSpPr/>
            <p:nvPr/>
          </p:nvSpPr>
          <p:spPr>
            <a:xfrm>
              <a:off x="3412" y="6439"/>
              <a:ext cx="210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83" name="直接连接符 34887"/>
            <p:cNvSpPr/>
            <p:nvPr/>
          </p:nvSpPr>
          <p:spPr>
            <a:xfrm flipV="1">
              <a:off x="5319" y="6435"/>
              <a:ext cx="1515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cxnSp>
        <p:nvCxnSpPr>
          <p:cNvPr id="84" name="直接连接符 83" title=""/>
          <p:cNvCxnSpPr/>
          <p:nvPr/>
        </p:nvCxnSpPr>
        <p:spPr>
          <a:xfrm flipV="1">
            <a:off x="9016365" y="3429000"/>
            <a:ext cx="1295400" cy="838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85" name="组合 84" title=""/>
          <p:cNvGrpSpPr/>
          <p:nvPr/>
        </p:nvGrpSpPr>
        <p:grpSpPr>
          <a:xfrm rot="18900000">
            <a:off x="10236835" y="3427730"/>
            <a:ext cx="165100" cy="149225"/>
            <a:chOff x="4506" y="8548"/>
            <a:chExt cx="336" cy="348"/>
          </a:xfrm>
        </p:grpSpPr>
        <p:cxnSp>
          <p:nvCxnSpPr>
            <p:cNvPr id="86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8" name="组合 87" title=""/>
          <p:cNvGrpSpPr/>
          <p:nvPr/>
        </p:nvGrpSpPr>
        <p:grpSpPr>
          <a:xfrm rot="8901697" flipH="1">
            <a:off x="10339070" y="2583180"/>
            <a:ext cx="65088" cy="1543050"/>
            <a:chOff x="2880" y="624"/>
            <a:chExt cx="192" cy="2496"/>
          </a:xfrm>
        </p:grpSpPr>
        <p:sp>
          <p:nvSpPr>
            <p:cNvPr id="89" name="直接连接符 21605"/>
            <p:cNvSpPr/>
            <p:nvPr/>
          </p:nvSpPr>
          <p:spPr>
            <a:xfrm flipH="1">
              <a:off x="2880" y="624"/>
              <a:ext cx="0" cy="244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/>
          </p:txBody>
        </p:sp>
        <p:grpSp>
          <p:nvGrpSpPr>
            <p:cNvPr id="90" name="组合 21606"/>
            <p:cNvGrpSpPr/>
            <p:nvPr/>
          </p:nvGrpSpPr>
          <p:grpSpPr>
            <a:xfrm>
              <a:off x="2880" y="624"/>
              <a:ext cx="192" cy="2496"/>
              <a:chOff x="3120" y="1392"/>
              <a:chExt cx="192" cy="2496"/>
            </a:xfrm>
          </p:grpSpPr>
          <p:sp>
            <p:nvSpPr>
              <p:cNvPr id="91" name="直接连接符 21607"/>
              <p:cNvSpPr/>
              <p:nvPr/>
            </p:nvSpPr>
            <p:spPr>
              <a:xfrm>
                <a:off x="3120" y="139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2" name="直接连接符 21608"/>
              <p:cNvSpPr/>
              <p:nvPr/>
            </p:nvSpPr>
            <p:spPr>
              <a:xfrm>
                <a:off x="3120" y="196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3" name="直接连接符 21609"/>
              <p:cNvSpPr/>
              <p:nvPr/>
            </p:nvSpPr>
            <p:spPr>
              <a:xfrm>
                <a:off x="3120" y="168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4" name="直接连接符 21610"/>
              <p:cNvSpPr/>
              <p:nvPr/>
            </p:nvSpPr>
            <p:spPr>
              <a:xfrm>
                <a:off x="3120" y="225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5" name="直接连接符 21611"/>
              <p:cNvSpPr/>
              <p:nvPr/>
            </p:nvSpPr>
            <p:spPr>
              <a:xfrm>
                <a:off x="3120" y="283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6" name="直接连接符 21612"/>
              <p:cNvSpPr/>
              <p:nvPr/>
            </p:nvSpPr>
            <p:spPr>
              <a:xfrm>
                <a:off x="3120" y="2544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7" name="直接连接符 21613"/>
              <p:cNvSpPr/>
              <p:nvPr/>
            </p:nvSpPr>
            <p:spPr>
              <a:xfrm>
                <a:off x="3120" y="312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8" name="直接连接符 21614"/>
              <p:cNvSpPr/>
              <p:nvPr/>
            </p:nvSpPr>
            <p:spPr>
              <a:xfrm>
                <a:off x="3120" y="369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9" name="直接连接符 21615"/>
              <p:cNvSpPr/>
              <p:nvPr/>
            </p:nvSpPr>
            <p:spPr>
              <a:xfrm>
                <a:off x="3120" y="340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3" grpId="0" animBg="1"/>
      <p:bldP spid="80" grpId="0"/>
      <p:bldP spid="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903" name="直接连接符 34902" title=""/>
          <p:cNvSpPr/>
          <p:nvPr/>
        </p:nvSpPr>
        <p:spPr>
          <a:xfrm rot="-705979">
            <a:off x="1149350" y="2616200"/>
            <a:ext cx="1231900" cy="830263"/>
          </a:xfrm>
          <a:prstGeom prst="line">
            <a:avLst/>
          </a:prstGeom>
          <a:ln w="38100" cap="flat" cmpd="sng">
            <a:solidFill>
              <a:srgbClr val="33993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34902" name="直接连接符 34901" title=""/>
          <p:cNvSpPr/>
          <p:nvPr/>
        </p:nvSpPr>
        <p:spPr>
          <a:xfrm rot="-705979">
            <a:off x="939800" y="3054350"/>
            <a:ext cx="1231900" cy="830263"/>
          </a:xfrm>
          <a:prstGeom prst="line">
            <a:avLst/>
          </a:prstGeom>
          <a:ln w="38100" cap="flat" cmpd="sng">
            <a:solidFill>
              <a:srgbClr val="33993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6147" name="组合 34817" title=""/>
          <p:cNvGrpSpPr/>
          <p:nvPr/>
        </p:nvGrpSpPr>
        <p:grpSpPr>
          <a:xfrm rot="-4049160">
            <a:off x="1773238" y="3509963"/>
            <a:ext cx="1281112" cy="204787"/>
            <a:chOff x="1776" y="2784"/>
            <a:chExt cx="1440" cy="96"/>
          </a:xfrm>
        </p:grpSpPr>
        <p:sp>
          <p:nvSpPr>
            <p:cNvPr id="6148" name="直接连接符 34818"/>
            <p:cNvSpPr/>
            <p:nvPr/>
          </p:nvSpPr>
          <p:spPr>
            <a:xfrm>
              <a:off x="1824" y="2784"/>
              <a:ext cx="1392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49" name="直接连接符 34819"/>
            <p:cNvSpPr/>
            <p:nvPr/>
          </p:nvSpPr>
          <p:spPr>
            <a:xfrm flipH="1">
              <a:off x="177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0" name="直接连接符 34820"/>
            <p:cNvSpPr/>
            <p:nvPr/>
          </p:nvSpPr>
          <p:spPr>
            <a:xfrm flipH="1">
              <a:off x="187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1" name="直接连接符 34821"/>
            <p:cNvSpPr/>
            <p:nvPr/>
          </p:nvSpPr>
          <p:spPr>
            <a:xfrm flipH="1">
              <a:off x="196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2" name="直接连接符 34822"/>
            <p:cNvSpPr/>
            <p:nvPr/>
          </p:nvSpPr>
          <p:spPr>
            <a:xfrm flipH="1">
              <a:off x="206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3" name="直接连接符 34823"/>
            <p:cNvSpPr/>
            <p:nvPr/>
          </p:nvSpPr>
          <p:spPr>
            <a:xfrm flipH="1">
              <a:off x="216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4" name="直接连接符 34824"/>
            <p:cNvSpPr/>
            <p:nvPr/>
          </p:nvSpPr>
          <p:spPr>
            <a:xfrm flipH="1">
              <a:off x="225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5" name="直接连接符 34825"/>
            <p:cNvSpPr/>
            <p:nvPr/>
          </p:nvSpPr>
          <p:spPr>
            <a:xfrm flipH="1">
              <a:off x="235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6" name="直接连接符 34826"/>
            <p:cNvSpPr/>
            <p:nvPr/>
          </p:nvSpPr>
          <p:spPr>
            <a:xfrm flipH="1">
              <a:off x="244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7" name="直接连接符 34827"/>
            <p:cNvSpPr/>
            <p:nvPr/>
          </p:nvSpPr>
          <p:spPr>
            <a:xfrm flipH="1">
              <a:off x="254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8" name="直接连接符 34828"/>
            <p:cNvSpPr/>
            <p:nvPr/>
          </p:nvSpPr>
          <p:spPr>
            <a:xfrm flipH="1">
              <a:off x="264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59" name="直接连接符 34829"/>
            <p:cNvSpPr/>
            <p:nvPr/>
          </p:nvSpPr>
          <p:spPr>
            <a:xfrm flipH="1">
              <a:off x="273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60" name="直接连接符 34830"/>
            <p:cNvSpPr/>
            <p:nvPr/>
          </p:nvSpPr>
          <p:spPr>
            <a:xfrm flipH="1">
              <a:off x="283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61" name="直接连接符 34831"/>
            <p:cNvSpPr/>
            <p:nvPr/>
          </p:nvSpPr>
          <p:spPr>
            <a:xfrm flipH="1">
              <a:off x="292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62" name="直接连接符 34832"/>
            <p:cNvSpPr/>
            <p:nvPr/>
          </p:nvSpPr>
          <p:spPr>
            <a:xfrm flipH="1">
              <a:off x="302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63" name="直接连接符 34833"/>
            <p:cNvSpPr/>
            <p:nvPr/>
          </p:nvSpPr>
          <p:spPr>
            <a:xfrm flipH="1">
              <a:off x="312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6164" name="组合 34834" title=""/>
          <p:cNvGrpSpPr/>
          <p:nvPr/>
        </p:nvGrpSpPr>
        <p:grpSpPr>
          <a:xfrm>
            <a:off x="604838" y="3505200"/>
            <a:ext cx="815975" cy="533400"/>
            <a:chOff x="1296" y="2736"/>
            <a:chExt cx="384" cy="336"/>
          </a:xfrm>
        </p:grpSpPr>
        <p:sp>
          <p:nvSpPr>
            <p:cNvPr id="6165" name="椭圆 34835"/>
            <p:cNvSpPr/>
            <p:nvPr/>
          </p:nvSpPr>
          <p:spPr>
            <a:xfrm>
              <a:off x="1296" y="2976"/>
              <a:ext cx="96" cy="96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66" name="文本框 34836"/>
            <p:cNvSpPr txBox="1"/>
            <p:nvPr/>
          </p:nvSpPr>
          <p:spPr>
            <a:xfrm>
              <a:off x="1296" y="2736"/>
              <a:ext cx="38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38" name="组合 34837" title=""/>
          <p:cNvGrpSpPr/>
          <p:nvPr/>
        </p:nvGrpSpPr>
        <p:grpSpPr>
          <a:xfrm>
            <a:off x="2951163" y="4267200"/>
            <a:ext cx="1122362" cy="533400"/>
            <a:chOff x="2976" y="2784"/>
            <a:chExt cx="528" cy="336"/>
          </a:xfrm>
        </p:grpSpPr>
        <p:sp>
          <p:nvSpPr>
            <p:cNvPr id="6168" name="椭圆 34838"/>
            <p:cNvSpPr/>
            <p:nvPr/>
          </p:nvSpPr>
          <p:spPr>
            <a:xfrm>
              <a:off x="2976" y="3024"/>
              <a:ext cx="96" cy="96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69" name="文本框 34839"/>
            <p:cNvSpPr txBox="1"/>
            <p:nvPr/>
          </p:nvSpPr>
          <p:spPr>
            <a:xfrm>
              <a:off x="2976" y="2784"/>
              <a:ext cx="52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S′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41" name="直接连接符 34840" title=""/>
          <p:cNvSpPr/>
          <p:nvPr/>
        </p:nvSpPr>
        <p:spPr>
          <a:xfrm rot="-705979">
            <a:off x="2311400" y="3690938"/>
            <a:ext cx="612775" cy="1066800"/>
          </a:xfrm>
          <a:prstGeom prst="line">
            <a:avLst/>
          </a:prstGeom>
          <a:ln w="38100" cap="flat" cmpd="sng">
            <a:solidFill>
              <a:srgbClr val="FF00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34842" name="组合 34841" title=""/>
          <p:cNvGrpSpPr/>
          <p:nvPr/>
        </p:nvGrpSpPr>
        <p:grpSpPr>
          <a:xfrm rot="-7627905" flipV="1">
            <a:off x="1197610" y="3243580"/>
            <a:ext cx="990600" cy="511175"/>
            <a:chOff x="864" y="1536"/>
            <a:chExt cx="672" cy="0"/>
          </a:xfrm>
        </p:grpSpPr>
        <p:sp>
          <p:nvSpPr>
            <p:cNvPr id="6172" name="直接连接符 34842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33CC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173" name="直接连接符 34843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4845" name="直接连接符 34844" title=""/>
          <p:cNvSpPr/>
          <p:nvPr/>
        </p:nvSpPr>
        <p:spPr>
          <a:xfrm rot="-705979">
            <a:off x="2587625" y="3224213"/>
            <a:ext cx="239713" cy="142875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34846" name="组合 34845" title=""/>
          <p:cNvGrpSpPr/>
          <p:nvPr/>
        </p:nvGrpSpPr>
        <p:grpSpPr>
          <a:xfrm rot="-6414618">
            <a:off x="1654175" y="2592388"/>
            <a:ext cx="1295400" cy="101600"/>
            <a:chOff x="864" y="1536"/>
            <a:chExt cx="672" cy="0"/>
          </a:xfrm>
        </p:grpSpPr>
        <p:sp>
          <p:nvSpPr>
            <p:cNvPr id="6176" name="直接连接符 34846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177" name="直接连接符 34847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849" name="组合 34848" title=""/>
          <p:cNvGrpSpPr/>
          <p:nvPr/>
        </p:nvGrpSpPr>
        <p:grpSpPr>
          <a:xfrm rot="-705979">
            <a:off x="809625" y="3867150"/>
            <a:ext cx="1427163" cy="76200"/>
            <a:chOff x="864" y="1536"/>
            <a:chExt cx="672" cy="0"/>
          </a:xfrm>
        </p:grpSpPr>
        <p:sp>
          <p:nvSpPr>
            <p:cNvPr id="6179" name="直接连接符 34849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33CC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180" name="直接连接符 34850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852" name="组合 34851" title=""/>
          <p:cNvGrpSpPr/>
          <p:nvPr/>
        </p:nvGrpSpPr>
        <p:grpSpPr>
          <a:xfrm rot="-1309040">
            <a:off x="692150" y="3657600"/>
            <a:ext cx="1836738" cy="76200"/>
            <a:chOff x="864" y="1536"/>
            <a:chExt cx="672" cy="0"/>
          </a:xfrm>
        </p:grpSpPr>
        <p:sp>
          <p:nvSpPr>
            <p:cNvPr id="6182" name="直接连接符 34852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183" name="直接连接符 34853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pic>
        <p:nvPicPr>
          <p:cNvPr id="34855" name="图片 34854" title=""/>
          <p:cNvPicPr>
            <a:picLocks noChangeAspect="1"/>
          </p:cNvPicPr>
          <p:nvPr/>
        </p:nvPicPr>
        <p:blipFill>
          <a:blip r:embed="rId2"/>
          <a:srcRect l="26295" t="76877" r="67085" b="18539"/>
          <a:stretch>
            <a:fillRect/>
          </a:stretch>
        </p:blipFill>
        <p:spPr>
          <a:xfrm rot="1625682">
            <a:off x="615950" y="1870075"/>
            <a:ext cx="1200150" cy="982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56" name="矩形 34855" title=""/>
          <p:cNvSpPr/>
          <p:nvPr/>
        </p:nvSpPr>
        <p:spPr>
          <a:xfrm>
            <a:off x="190500" y="760095"/>
            <a:ext cx="5607050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</a:lstStyle>
          <a:p>
            <a:pPr lvl="0" algn="l" fontAlgn="base"/>
            <a:r>
              <a:rPr lang="zh-CN" altLang="en-US" sz="2400" b="1" strike="noStrike" noProof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阅读课本</a:t>
            </a:r>
            <a:r>
              <a:rPr lang="en-US" altLang="zh-CN" sz="2400" b="1" strike="noStrike" noProof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P.54</a:t>
            </a:r>
            <a:endParaRPr lang="en-US" altLang="zh-CN" sz="2400" b="1" strike="noStrike" noProof="1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黑体" panose="02010609060101010101" pitchFamily="49" charset="-122"/>
              <a:cs typeface="+mj-cs"/>
            </a:endParaRPr>
          </a:p>
          <a:p>
            <a:pPr lvl="0" algn="l" fontAlgn="base"/>
            <a:r>
              <a:rPr lang="en-US" altLang="zh-CN" sz="2400" b="1" strike="noStrike" noProof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     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——</a:t>
            </a:r>
            <a:r>
              <a:rPr lang="zh-CN" altLang="en-US" sz="2400" b="1" strike="noStrike" noProof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人眼怎样看到平面镜所成的像</a:t>
            </a:r>
            <a:endParaRPr lang="zh-CN" altLang="en-US" sz="2400" b="1" strike="noStrike" noProof="1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34857" name="文本框 34856" title=""/>
          <p:cNvSpPr txBox="1"/>
          <p:nvPr/>
        </p:nvSpPr>
        <p:spPr>
          <a:xfrm>
            <a:off x="253365" y="4877435"/>
            <a:ext cx="5639435" cy="1863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noProof="1">
                <a:solidFill>
                  <a:srgbClr val="3333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平面镜成像的实质：</a:t>
            </a:r>
            <a:endParaRPr lang="zh-CN" altLang="en-US" sz="2400" b="1" noProof="1">
              <a:solidFill>
                <a:srgbClr val="3333FF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noProof="1">
                <a:solidFill>
                  <a:srgbClr val="3333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 </a:t>
            </a:r>
            <a:r>
              <a:rPr lang="en-US" altLang="zh-CN" sz="2400" b="1" noProof="1">
                <a:solidFill>
                  <a:srgbClr val="3333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      </a:t>
            </a:r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平面镜前物体射到平面镜上的光线，被平面镜反射后，</a:t>
            </a:r>
            <a:r>
              <a:rPr lang="zh-CN" altLang="en-US" sz="24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所有反射光线</a:t>
            </a:r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的</a:t>
            </a:r>
            <a:r>
              <a:rPr lang="zh-CN" altLang="en-US" sz="24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反向延长线</a:t>
            </a:r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的</a:t>
            </a:r>
            <a:r>
              <a:rPr lang="zh-CN" altLang="en-US" sz="24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交点</a:t>
            </a:r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。</a:t>
            </a:r>
            <a:endParaRPr lang="zh-CN" altLang="en-US" sz="2400" b="1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858" name="矩形 34857" title=""/>
          <p:cNvSpPr/>
          <p:nvPr/>
        </p:nvSpPr>
        <p:spPr>
          <a:xfrm>
            <a:off x="2844165" y="1679575"/>
            <a:ext cx="2442845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即</a:t>
            </a: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所有</a:t>
            </a: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反射光线，都</a:t>
            </a: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好像</a:t>
            </a: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是从</a:t>
            </a: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虚像点</a:t>
            </a: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发出的。</a:t>
            </a:r>
            <a:endParaRPr lang="zh-CN" altLang="en-US" sz="2400" b="1" strike="noStrike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188" name="文本框 34858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平面镜成像分析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860" name="矩形 34859" title=""/>
          <p:cNvSpPr/>
          <p:nvPr/>
        </p:nvSpPr>
        <p:spPr>
          <a:xfrm>
            <a:off x="5861685" y="228600"/>
            <a:ext cx="5824220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</a:lstStyle>
          <a:p>
            <a:pPr lvl="0" algn="l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人眼见到物体在平面镜中所成像的条件：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黑体" panose="02010609060101010101" pitchFamily="49" charset="-122"/>
              <a:cs typeface="+mj-cs"/>
            </a:endParaRPr>
          </a:p>
        </p:txBody>
      </p:sp>
      <p:grpSp>
        <p:nvGrpSpPr>
          <p:cNvPr id="34861" name="组合 34860" title=""/>
          <p:cNvGrpSpPr/>
          <p:nvPr/>
        </p:nvGrpSpPr>
        <p:grpSpPr>
          <a:xfrm rot="-4113571">
            <a:off x="11072813" y="3694113"/>
            <a:ext cx="841375" cy="92075"/>
            <a:chOff x="1776" y="2784"/>
            <a:chExt cx="1440" cy="96"/>
          </a:xfrm>
        </p:grpSpPr>
        <p:sp>
          <p:nvSpPr>
            <p:cNvPr id="6191" name="直接连接符 34861"/>
            <p:cNvSpPr/>
            <p:nvPr/>
          </p:nvSpPr>
          <p:spPr>
            <a:xfrm>
              <a:off x="1824" y="2784"/>
              <a:ext cx="1392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2" name="直接连接符 34862"/>
            <p:cNvSpPr/>
            <p:nvPr/>
          </p:nvSpPr>
          <p:spPr>
            <a:xfrm flipH="1">
              <a:off x="177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3" name="直接连接符 34863"/>
            <p:cNvSpPr/>
            <p:nvPr/>
          </p:nvSpPr>
          <p:spPr>
            <a:xfrm flipH="1">
              <a:off x="187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4" name="直接连接符 34864"/>
            <p:cNvSpPr/>
            <p:nvPr/>
          </p:nvSpPr>
          <p:spPr>
            <a:xfrm flipH="1">
              <a:off x="196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5" name="直接连接符 34865"/>
            <p:cNvSpPr/>
            <p:nvPr/>
          </p:nvSpPr>
          <p:spPr>
            <a:xfrm flipH="1">
              <a:off x="206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6" name="直接连接符 34866"/>
            <p:cNvSpPr/>
            <p:nvPr/>
          </p:nvSpPr>
          <p:spPr>
            <a:xfrm flipH="1">
              <a:off x="216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7" name="直接连接符 34867"/>
            <p:cNvSpPr/>
            <p:nvPr/>
          </p:nvSpPr>
          <p:spPr>
            <a:xfrm flipH="1">
              <a:off x="225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8" name="直接连接符 34868"/>
            <p:cNvSpPr/>
            <p:nvPr/>
          </p:nvSpPr>
          <p:spPr>
            <a:xfrm flipH="1">
              <a:off x="235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199" name="直接连接符 34869"/>
            <p:cNvSpPr/>
            <p:nvPr/>
          </p:nvSpPr>
          <p:spPr>
            <a:xfrm flipH="1">
              <a:off x="244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0" name="直接连接符 34870"/>
            <p:cNvSpPr/>
            <p:nvPr/>
          </p:nvSpPr>
          <p:spPr>
            <a:xfrm flipH="1">
              <a:off x="254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1" name="直接连接符 34871"/>
            <p:cNvSpPr/>
            <p:nvPr/>
          </p:nvSpPr>
          <p:spPr>
            <a:xfrm flipH="1">
              <a:off x="264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2" name="直接连接符 34872"/>
            <p:cNvSpPr/>
            <p:nvPr/>
          </p:nvSpPr>
          <p:spPr>
            <a:xfrm flipH="1">
              <a:off x="2736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3" name="直接连接符 34873"/>
            <p:cNvSpPr/>
            <p:nvPr/>
          </p:nvSpPr>
          <p:spPr>
            <a:xfrm flipH="1">
              <a:off x="2832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4" name="直接连接符 34874"/>
            <p:cNvSpPr/>
            <p:nvPr/>
          </p:nvSpPr>
          <p:spPr>
            <a:xfrm flipH="1">
              <a:off x="2928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5" name="直接连接符 34875"/>
            <p:cNvSpPr/>
            <p:nvPr/>
          </p:nvSpPr>
          <p:spPr>
            <a:xfrm flipH="1">
              <a:off x="3024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206" name="直接连接符 34876"/>
            <p:cNvSpPr/>
            <p:nvPr/>
          </p:nvSpPr>
          <p:spPr>
            <a:xfrm flipH="1">
              <a:off x="3120" y="2784"/>
              <a:ext cx="4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878" name="组合 34877" title=""/>
          <p:cNvGrpSpPr/>
          <p:nvPr/>
        </p:nvGrpSpPr>
        <p:grpSpPr>
          <a:xfrm rot="-1122556">
            <a:off x="10040938" y="4838700"/>
            <a:ext cx="815975" cy="533400"/>
            <a:chOff x="1296" y="2736"/>
            <a:chExt cx="384" cy="336"/>
          </a:xfrm>
        </p:grpSpPr>
        <p:sp>
          <p:nvSpPr>
            <p:cNvPr id="6208" name="椭圆 34878"/>
            <p:cNvSpPr/>
            <p:nvPr/>
          </p:nvSpPr>
          <p:spPr>
            <a:xfrm>
              <a:off x="1296" y="2976"/>
              <a:ext cx="96" cy="96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209" name="文本框 34879"/>
            <p:cNvSpPr txBox="1"/>
            <p:nvPr/>
          </p:nvSpPr>
          <p:spPr>
            <a:xfrm>
              <a:off x="1296" y="2736"/>
              <a:ext cx="38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81" name="直接连接符 34880" title=""/>
          <p:cNvSpPr/>
          <p:nvPr/>
        </p:nvSpPr>
        <p:spPr>
          <a:xfrm rot="-1828534" flipH="1">
            <a:off x="11439525" y="3973513"/>
            <a:ext cx="414338" cy="1954212"/>
          </a:xfrm>
          <a:prstGeom prst="line">
            <a:avLst/>
          </a:prstGeom>
          <a:ln w="38100" cap="flat" cmpd="sng">
            <a:solidFill>
              <a:srgbClr val="FF00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34882" name="组合 34881" title=""/>
          <p:cNvGrpSpPr/>
          <p:nvPr/>
        </p:nvGrpSpPr>
        <p:grpSpPr>
          <a:xfrm rot="-6736190" flipV="1">
            <a:off x="9671685" y="2906395"/>
            <a:ext cx="2063750" cy="511175"/>
            <a:chOff x="864" y="1536"/>
            <a:chExt cx="672" cy="0"/>
          </a:xfrm>
        </p:grpSpPr>
        <p:sp>
          <p:nvSpPr>
            <p:cNvPr id="6212" name="直接连接符 34882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33CC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213" name="直接连接符 34883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4885" name="直接连接符 34884" title=""/>
          <p:cNvSpPr/>
          <p:nvPr/>
        </p:nvSpPr>
        <p:spPr>
          <a:xfrm rot="-1828534" flipH="1">
            <a:off x="11225213" y="3343275"/>
            <a:ext cx="1016000" cy="255587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34886" name="组合 34885" title=""/>
          <p:cNvGrpSpPr/>
          <p:nvPr/>
        </p:nvGrpSpPr>
        <p:grpSpPr>
          <a:xfrm rot="15716726">
            <a:off x="10851515" y="2658745"/>
            <a:ext cx="1295400" cy="101600"/>
            <a:chOff x="864" y="1536"/>
            <a:chExt cx="672" cy="0"/>
          </a:xfrm>
        </p:grpSpPr>
        <p:sp>
          <p:nvSpPr>
            <p:cNvPr id="6216" name="直接连接符 34886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217" name="直接连接符 34887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889" name="组合 34888" title=""/>
          <p:cNvGrpSpPr/>
          <p:nvPr/>
        </p:nvGrpSpPr>
        <p:grpSpPr>
          <a:xfrm rot="-3143210" flipH="1">
            <a:off x="10001250" y="4657725"/>
            <a:ext cx="1731963" cy="163513"/>
            <a:chOff x="864" y="1536"/>
            <a:chExt cx="672" cy="0"/>
          </a:xfrm>
        </p:grpSpPr>
        <p:sp>
          <p:nvSpPr>
            <p:cNvPr id="6219" name="直接连接符 34889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33CC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220" name="直接连接符 34890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892" name="组合 34891" title=""/>
          <p:cNvGrpSpPr/>
          <p:nvPr/>
        </p:nvGrpSpPr>
        <p:grpSpPr>
          <a:xfrm rot="-3393924">
            <a:off x="9745663" y="4324350"/>
            <a:ext cx="2425700" cy="79375"/>
            <a:chOff x="864" y="1536"/>
            <a:chExt cx="672" cy="0"/>
          </a:xfrm>
        </p:grpSpPr>
        <p:sp>
          <p:nvSpPr>
            <p:cNvPr id="6222" name="直接连接符 34892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6223" name="直接连接符 34893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pic>
        <p:nvPicPr>
          <p:cNvPr id="34895" name="图片 34894" title=""/>
          <p:cNvPicPr>
            <a:picLocks noChangeAspect="1"/>
          </p:cNvPicPr>
          <p:nvPr/>
        </p:nvPicPr>
        <p:blipFill>
          <a:blip r:embed="rId2"/>
          <a:srcRect l="26295" t="76877" r="67085" b="18539"/>
          <a:stretch>
            <a:fillRect/>
          </a:stretch>
        </p:blipFill>
        <p:spPr>
          <a:xfrm rot="3307789">
            <a:off x="10507028" y="1153160"/>
            <a:ext cx="896937" cy="13160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4899" name="组合 34898" title=""/>
          <p:cNvGrpSpPr/>
          <p:nvPr/>
        </p:nvGrpSpPr>
        <p:grpSpPr>
          <a:xfrm>
            <a:off x="11483975" y="5672138"/>
            <a:ext cx="685800" cy="460375"/>
            <a:chOff x="6544" y="3888"/>
            <a:chExt cx="432" cy="290"/>
          </a:xfrm>
        </p:grpSpPr>
        <p:sp>
          <p:nvSpPr>
            <p:cNvPr id="6226" name="椭圆 34896"/>
            <p:cNvSpPr/>
            <p:nvPr/>
          </p:nvSpPr>
          <p:spPr>
            <a:xfrm>
              <a:off x="6784" y="3984"/>
              <a:ext cx="129" cy="96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227" name="文本框 34897"/>
            <p:cNvSpPr txBox="1"/>
            <p:nvPr/>
          </p:nvSpPr>
          <p:spPr>
            <a:xfrm>
              <a:off x="6544" y="3888"/>
              <a:ext cx="43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S′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900" name="矩形 34899" title=""/>
          <p:cNvSpPr/>
          <p:nvPr/>
        </p:nvSpPr>
        <p:spPr>
          <a:xfrm>
            <a:off x="6043930" y="4876800"/>
            <a:ext cx="36576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      只要物体有</a:t>
            </a:r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光线照射到平面镜上</a:t>
            </a: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，物体就能在平面镜中成像。</a:t>
            </a:r>
            <a:endParaRPr lang="zh-CN" altLang="en-US" sz="2400" b="1" strike="noStrike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901" name="矩形 34900" title=""/>
          <p:cNvSpPr/>
          <p:nvPr/>
        </p:nvSpPr>
        <p:spPr>
          <a:xfrm>
            <a:off x="5796915" y="994410"/>
            <a:ext cx="4593590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trike="noStrike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      只要有反射光线射入人眼，就可以见到物体在平面镜中成像。</a:t>
            </a:r>
            <a:endParaRPr lang="zh-CN" altLang="en-US" sz="2400" b="1" strike="noStrike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矩形 1" title=""/>
          <p:cNvSpPr/>
          <p:nvPr/>
        </p:nvSpPr>
        <p:spPr>
          <a:xfrm>
            <a:off x="5930265" y="4243070"/>
            <a:ext cx="4343400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</a:lstStyle>
          <a:p>
            <a:pPr lvl="0" algn="l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物体在平面镜中成像条件：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4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4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4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4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3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57" grpId="0"/>
      <p:bldP spid="34858" grpId="0"/>
      <p:bldP spid="34860" grpId="0"/>
      <p:bldP spid="34900" grpId="0"/>
      <p:bldP spid="3490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56" name="矩形 34855" title=""/>
          <p:cNvSpPr/>
          <p:nvPr/>
        </p:nvSpPr>
        <p:spPr>
          <a:xfrm>
            <a:off x="187325" y="514350"/>
            <a:ext cx="4105275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</a:lstStyle>
          <a:p>
            <a:pPr lvl="0" algn="l" fontAlgn="base"/>
            <a:r>
              <a:rPr lang="zh-CN" altLang="en-US" sz="2400" b="1" strike="noStrike" noProof="1">
                <a:solidFill>
                  <a:srgbClr val="3333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黑体" panose="02010609060101010101" pitchFamily="49" charset="-122"/>
                <a:cs typeface="+mj-cs"/>
              </a:rPr>
              <a:t>平面镜成像的实质：</a:t>
            </a:r>
            <a:endParaRPr lang="zh-CN" altLang="en-US" sz="2400" b="1" strike="noStrike" noProof="1">
              <a:solidFill>
                <a:srgbClr val="3333FF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6188" name="文本框 34858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平面镜成像分析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0" name="文本框 99" title=""/>
          <p:cNvSpPr txBox="1"/>
          <p:nvPr/>
        </p:nvSpPr>
        <p:spPr>
          <a:xfrm>
            <a:off x="6981825" y="1295400"/>
            <a:ext cx="5120640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66420" indent="-56642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．画出图中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发出的光线经平面镜反射后过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点的光路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endParaRPr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944995" y="3032760"/>
            <a:ext cx="5005705" cy="16687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 title=""/>
          <p:cNvSpPr txBox="1"/>
          <p:nvPr/>
        </p:nvSpPr>
        <p:spPr>
          <a:xfrm>
            <a:off x="100965" y="1144270"/>
            <a:ext cx="6003925" cy="1863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03555" indent="-50355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如图所示，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CD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是平面镜前一点光源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发出的光线经平面镜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反射后的两条反射光线，请在图中标出光源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和像点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sz="2400" b="1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的位置，并完成光路图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786765" y="3048000"/>
            <a:ext cx="3865245" cy="1945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 title=""/>
          <p:cNvSpPr txBox="1"/>
          <p:nvPr/>
        </p:nvSpPr>
        <p:spPr>
          <a:xfrm>
            <a:off x="623570" y="4267200"/>
            <a:ext cx="49790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 algn="ctr"/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 
</a:t>
            </a:r>
            <a:endParaRPr lang="en-US" alt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81" name="直接连接符 34880" title=""/>
          <p:cNvSpPr/>
          <p:nvPr/>
        </p:nvSpPr>
        <p:spPr>
          <a:xfrm rot="-1828534">
            <a:off x="2424430" y="4447540"/>
            <a:ext cx="636905" cy="1471295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34885" name="直接连接符 34884" title=""/>
          <p:cNvSpPr/>
          <p:nvPr/>
        </p:nvSpPr>
        <p:spPr>
          <a:xfrm rot="-1828534">
            <a:off x="2930525" y="4530725"/>
            <a:ext cx="57150" cy="125222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3" name="椭圆 2" title=""/>
          <p:cNvSpPr/>
          <p:nvPr/>
        </p:nvSpPr>
        <p:spPr>
          <a:xfrm>
            <a:off x="3148965" y="5448300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27" name="矩形 21526" title=""/>
          <p:cNvSpPr/>
          <p:nvPr/>
        </p:nvSpPr>
        <p:spPr>
          <a:xfrm>
            <a:off x="3272790" y="5381625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直接连接符 4" title=""/>
          <p:cNvSpPr/>
          <p:nvPr/>
        </p:nvSpPr>
        <p:spPr>
          <a:xfrm rot="-1828534" flipH="1">
            <a:off x="2962275" y="4758690"/>
            <a:ext cx="468630" cy="77914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23" name="组合 22" title=""/>
          <p:cNvGrpSpPr/>
          <p:nvPr/>
        </p:nvGrpSpPr>
        <p:grpSpPr>
          <a:xfrm rot="10800000">
            <a:off x="3205480" y="4521835"/>
            <a:ext cx="165100" cy="149225"/>
            <a:chOff x="4506" y="8548"/>
            <a:chExt cx="336" cy="348"/>
          </a:xfrm>
        </p:grpSpPr>
        <p:cxnSp>
          <p:nvCxnSpPr>
            <p:cNvPr id="7247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8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" name="直接连接符 5" title=""/>
          <p:cNvSpPr/>
          <p:nvPr/>
        </p:nvSpPr>
        <p:spPr>
          <a:xfrm rot="-1828534" flipH="1">
            <a:off x="2962275" y="3956050"/>
            <a:ext cx="468630" cy="77914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7" name="椭圆 6" title=""/>
          <p:cNvSpPr/>
          <p:nvPr/>
        </p:nvSpPr>
        <p:spPr>
          <a:xfrm>
            <a:off x="3148965" y="3851275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3242310" y="3656965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 title=""/>
          <p:cNvGrpSpPr/>
          <p:nvPr/>
        </p:nvGrpSpPr>
        <p:grpSpPr>
          <a:xfrm>
            <a:off x="9586595" y="3484880"/>
            <a:ext cx="2522220" cy="670560"/>
            <a:chOff x="15097" y="5488"/>
            <a:chExt cx="3972" cy="1056"/>
          </a:xfrm>
        </p:grpSpPr>
        <p:sp>
          <p:nvSpPr>
            <p:cNvPr id="6216" name="直接连接符 34886"/>
            <p:cNvSpPr/>
            <p:nvPr/>
          </p:nvSpPr>
          <p:spPr>
            <a:xfrm rot="20220000" flipV="1">
              <a:off x="15097" y="6252"/>
              <a:ext cx="3125" cy="29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6217" name="直接连接符 34887"/>
            <p:cNvSpPr/>
            <p:nvPr/>
          </p:nvSpPr>
          <p:spPr>
            <a:xfrm rot="20340000" flipV="1">
              <a:off x="16899" y="5488"/>
              <a:ext cx="2171" cy="34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9" name="直接连接符 8" title=""/>
          <p:cNvSpPr/>
          <p:nvPr/>
        </p:nvSpPr>
        <p:spPr>
          <a:xfrm rot="-1828534" flipH="1">
            <a:off x="7799705" y="3813810"/>
            <a:ext cx="430530" cy="71691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0" name="直接连接符 9" title=""/>
          <p:cNvSpPr/>
          <p:nvPr/>
        </p:nvSpPr>
        <p:spPr>
          <a:xfrm rot="-1828534" flipH="1">
            <a:off x="7799705" y="4632325"/>
            <a:ext cx="430530" cy="71691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1" name="组合 10" title=""/>
          <p:cNvGrpSpPr/>
          <p:nvPr/>
        </p:nvGrpSpPr>
        <p:grpSpPr>
          <a:xfrm rot="10800000">
            <a:off x="8023860" y="4417695"/>
            <a:ext cx="165100" cy="149225"/>
            <a:chOff x="4506" y="8548"/>
            <a:chExt cx="336" cy="348"/>
          </a:xfrm>
        </p:grpSpPr>
        <p:cxnSp>
          <p:nvCxnSpPr>
            <p:cNvPr id="12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" name="椭圆 13" title=""/>
          <p:cNvSpPr/>
          <p:nvPr/>
        </p:nvSpPr>
        <p:spPr>
          <a:xfrm>
            <a:off x="7967980" y="5332095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矩形 14" title=""/>
          <p:cNvSpPr/>
          <p:nvPr/>
        </p:nvSpPr>
        <p:spPr>
          <a:xfrm>
            <a:off x="7400925" y="5181600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直接连接符 34887" title=""/>
          <p:cNvSpPr/>
          <p:nvPr/>
        </p:nvSpPr>
        <p:spPr>
          <a:xfrm rot="20220000" flipV="1">
            <a:off x="7892415" y="4918075"/>
            <a:ext cx="1901825" cy="12319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9" name="组合 18" title=""/>
          <p:cNvGrpSpPr/>
          <p:nvPr/>
        </p:nvGrpSpPr>
        <p:grpSpPr>
          <a:xfrm flipV="1">
            <a:off x="7964855" y="3813810"/>
            <a:ext cx="1779429" cy="570851"/>
            <a:chOff x="15145" y="5548"/>
            <a:chExt cx="3947" cy="1172"/>
          </a:xfrm>
        </p:grpSpPr>
        <p:sp>
          <p:nvSpPr>
            <p:cNvPr id="20" name="直接连接符 34886"/>
            <p:cNvSpPr/>
            <p:nvPr/>
          </p:nvSpPr>
          <p:spPr>
            <a:xfrm rot="20220000" flipV="1">
              <a:off x="15145" y="6475"/>
              <a:ext cx="2142" cy="24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1" name="直接连接符 34887"/>
            <p:cNvSpPr/>
            <p:nvPr/>
          </p:nvSpPr>
          <p:spPr>
            <a:xfrm rot="20340000" flipV="1">
              <a:off x="16551" y="5548"/>
              <a:ext cx="2541" cy="3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22" name="组合 21" title=""/>
          <p:cNvGrpSpPr/>
          <p:nvPr/>
        </p:nvGrpSpPr>
        <p:grpSpPr>
          <a:xfrm rot="6900000" flipV="1">
            <a:off x="2041525" y="4074795"/>
            <a:ext cx="1297305" cy="442595"/>
            <a:chOff x="15145" y="5548"/>
            <a:chExt cx="3947" cy="1172"/>
          </a:xfrm>
        </p:grpSpPr>
        <p:sp>
          <p:nvSpPr>
            <p:cNvPr id="24" name="直接连接符 34886"/>
            <p:cNvSpPr/>
            <p:nvPr/>
          </p:nvSpPr>
          <p:spPr>
            <a:xfrm rot="20220000" flipV="1">
              <a:off x="15145" y="6475"/>
              <a:ext cx="2142" cy="24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5" name="直接连接符 34887"/>
            <p:cNvSpPr/>
            <p:nvPr/>
          </p:nvSpPr>
          <p:spPr>
            <a:xfrm rot="20340000" flipV="1">
              <a:off x="16551" y="5548"/>
              <a:ext cx="2541" cy="3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26" name="组合 25" title=""/>
          <p:cNvGrpSpPr/>
          <p:nvPr/>
        </p:nvGrpSpPr>
        <p:grpSpPr>
          <a:xfrm rot="7560000">
            <a:off x="2523712" y="4347345"/>
            <a:ext cx="847735" cy="0"/>
            <a:chOff x="3412" y="6439"/>
            <a:chExt cx="3984" cy="0"/>
          </a:xfrm>
        </p:grpSpPr>
        <p:sp>
          <p:nvSpPr>
            <p:cNvPr id="27" name="直接连接符 34886"/>
            <p:cNvSpPr/>
            <p:nvPr/>
          </p:nvSpPr>
          <p:spPr>
            <a:xfrm>
              <a:off x="3412" y="6439"/>
              <a:ext cx="210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8" name="直接连接符 34887"/>
            <p:cNvSpPr/>
            <p:nvPr/>
          </p:nvSpPr>
          <p:spPr>
            <a:xfrm>
              <a:off x="4615" y="6439"/>
              <a:ext cx="2781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5" grpId="0"/>
      <p:bldP spid="3" grpId="0" animBg="1"/>
      <p:bldP spid="21527" grpId="0"/>
      <p:bldP spid="7" grpId="0" animBg="1"/>
      <p:bldP spid="8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" name="文本框 102" title=""/>
          <p:cNvSpPr txBox="1"/>
          <p:nvPr/>
        </p:nvSpPr>
        <p:spPr>
          <a:xfrm>
            <a:off x="101600" y="589915"/>
            <a:ext cx="11704320" cy="54082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．平面镜有A、B、C、D四个发光点，人眼在P处，如图所示，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哪个点光源发出的光线经面镜反射后不进入人眼（　　）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A．A	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B．B	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C．C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D．D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．在明亮的房间里，小明从一面镜子中能看见小华，此时，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小华从这面镜子中（　　）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A．一定能看见小明	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B．一定看不见小明	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C．可能看见小明	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D．可能看不见小明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．如图，a、b是两条由点光源S发出后又经平面镜反射的反射光线，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根据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平面镜成像特点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画出点光源S。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如图，请你在图中作出月亮在水中所成的像M′，以及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人看到水中月亮的光路图（在图中用M点代表月亮，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6405" indent="-44640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用M′代表月亮的像）。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21505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3" name="图片 -214748256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0165" y="381000"/>
            <a:ext cx="2974975" cy="1351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910" y="2743200"/>
            <a:ext cx="1026160" cy="1614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616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65" y="4572000"/>
            <a:ext cx="2381885" cy="1238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27" name="矩形 21526" title=""/>
          <p:cNvSpPr/>
          <p:nvPr/>
        </p:nvSpPr>
        <p:spPr>
          <a:xfrm>
            <a:off x="7567295" y="1107440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3377565" y="2392045"/>
            <a:ext cx="7626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en-US" altLang="zh-CN" sz="24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 title=""/>
          <p:cNvGrpSpPr/>
          <p:nvPr/>
        </p:nvGrpSpPr>
        <p:grpSpPr>
          <a:xfrm rot="10800000">
            <a:off x="10415270" y="5511800"/>
            <a:ext cx="165100" cy="149225"/>
            <a:chOff x="4506" y="8548"/>
            <a:chExt cx="336" cy="348"/>
          </a:xfrm>
        </p:grpSpPr>
        <p:cxnSp>
          <p:nvCxnSpPr>
            <p:cNvPr id="7247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8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" name="直接连接符 6" title=""/>
          <p:cNvSpPr/>
          <p:nvPr/>
        </p:nvSpPr>
        <p:spPr>
          <a:xfrm rot="-1828534" flipH="1">
            <a:off x="10165715" y="4866640"/>
            <a:ext cx="481965" cy="80327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8" name="直接连接符 7" title=""/>
          <p:cNvSpPr/>
          <p:nvPr/>
        </p:nvSpPr>
        <p:spPr>
          <a:xfrm rot="-1828534" flipH="1">
            <a:off x="10165715" y="5751195"/>
            <a:ext cx="481965" cy="80327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9" name="椭圆 8" title=""/>
          <p:cNvSpPr/>
          <p:nvPr/>
        </p:nvSpPr>
        <p:spPr>
          <a:xfrm>
            <a:off x="10340340" y="6543675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10464165" y="6370955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 title=""/>
          <p:cNvGrpSpPr/>
          <p:nvPr/>
        </p:nvGrpSpPr>
        <p:grpSpPr>
          <a:xfrm rot="11580000" flipV="1">
            <a:off x="8677910" y="5336540"/>
            <a:ext cx="707390" cy="187960"/>
            <a:chOff x="15097" y="5488"/>
            <a:chExt cx="3972" cy="1056"/>
          </a:xfrm>
        </p:grpSpPr>
        <p:sp>
          <p:nvSpPr>
            <p:cNvPr id="6216" name="直接连接符 34886"/>
            <p:cNvSpPr/>
            <p:nvPr/>
          </p:nvSpPr>
          <p:spPr>
            <a:xfrm rot="20220000" flipV="1">
              <a:off x="15097" y="6252"/>
              <a:ext cx="3125" cy="29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6217" name="直接连接符 34887"/>
            <p:cNvSpPr/>
            <p:nvPr/>
          </p:nvSpPr>
          <p:spPr>
            <a:xfrm rot="20340000" flipV="1">
              <a:off x="16899" y="5488"/>
              <a:ext cx="2171" cy="34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6" name="直接连接符 34887" title=""/>
          <p:cNvSpPr/>
          <p:nvPr/>
        </p:nvSpPr>
        <p:spPr>
          <a:xfrm rot="13440000" flipV="1">
            <a:off x="9073515" y="6060440"/>
            <a:ext cx="1423670" cy="889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1" name="组合 10" title=""/>
          <p:cNvGrpSpPr/>
          <p:nvPr/>
        </p:nvGrpSpPr>
        <p:grpSpPr>
          <a:xfrm rot="6600000" flipV="1">
            <a:off x="9118600" y="5030470"/>
            <a:ext cx="1400810" cy="372110"/>
            <a:chOff x="15097" y="5488"/>
            <a:chExt cx="3972" cy="1056"/>
          </a:xfrm>
        </p:grpSpPr>
        <p:sp>
          <p:nvSpPr>
            <p:cNvPr id="12" name="直接连接符 34886"/>
            <p:cNvSpPr/>
            <p:nvPr/>
          </p:nvSpPr>
          <p:spPr>
            <a:xfrm rot="20220000" flipV="1">
              <a:off x="15097" y="6252"/>
              <a:ext cx="3125" cy="29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13" name="直接连接符 34887"/>
            <p:cNvSpPr/>
            <p:nvPr/>
          </p:nvSpPr>
          <p:spPr>
            <a:xfrm rot="20340000" flipV="1">
              <a:off x="16899" y="5488"/>
              <a:ext cx="2171" cy="34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4" name="直接连接符 34887" title=""/>
          <p:cNvSpPr/>
          <p:nvPr/>
        </p:nvSpPr>
        <p:spPr>
          <a:xfrm rot="13440000" flipH="1" flipV="1">
            <a:off x="10802620" y="2183130"/>
            <a:ext cx="285115" cy="1476375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5" name="直接连接符 34887" title=""/>
          <p:cNvSpPr/>
          <p:nvPr/>
        </p:nvSpPr>
        <p:spPr>
          <a:xfrm rot="15060000" flipH="1" flipV="1">
            <a:off x="10905490" y="2258695"/>
            <a:ext cx="338455" cy="1175385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7" name="椭圆 16" title=""/>
          <p:cNvSpPr/>
          <p:nvPr/>
        </p:nvSpPr>
        <p:spPr>
          <a:xfrm>
            <a:off x="10901045" y="2875280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11332845" y="2722880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直接连接符 19" title=""/>
          <p:cNvSpPr/>
          <p:nvPr/>
        </p:nvSpPr>
        <p:spPr>
          <a:xfrm rot="14311465" flipH="1">
            <a:off x="10619105" y="2743200"/>
            <a:ext cx="220345" cy="36830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21" name="组合 20" title=""/>
          <p:cNvGrpSpPr/>
          <p:nvPr/>
        </p:nvGrpSpPr>
        <p:grpSpPr>
          <a:xfrm rot="10800000">
            <a:off x="10541000" y="2779395"/>
            <a:ext cx="165100" cy="149225"/>
            <a:chOff x="4506" y="8548"/>
            <a:chExt cx="336" cy="348"/>
          </a:xfrm>
        </p:grpSpPr>
        <p:cxnSp>
          <p:nvCxnSpPr>
            <p:cNvPr id="22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" name="直接连接符 24" title=""/>
          <p:cNvSpPr/>
          <p:nvPr/>
        </p:nvSpPr>
        <p:spPr>
          <a:xfrm rot="14311465" flipH="1">
            <a:off x="10193020" y="2743200"/>
            <a:ext cx="220345" cy="36830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6" name="椭圆 25" title=""/>
          <p:cNvSpPr/>
          <p:nvPr/>
        </p:nvSpPr>
        <p:spPr>
          <a:xfrm>
            <a:off x="10015220" y="2875280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矩形 26" title=""/>
          <p:cNvSpPr/>
          <p:nvPr/>
        </p:nvSpPr>
        <p:spPr>
          <a:xfrm>
            <a:off x="9436735" y="2656840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直接连接符 27" title=""/>
          <p:cNvSpPr/>
          <p:nvPr/>
        </p:nvSpPr>
        <p:spPr>
          <a:xfrm rot="14491465" flipH="1">
            <a:off x="10233660" y="5232400"/>
            <a:ext cx="457200" cy="908685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9" name="直接连接符 28" title=""/>
          <p:cNvSpPr/>
          <p:nvPr/>
        </p:nvSpPr>
        <p:spPr>
          <a:xfrm rot="14491465" flipV="1">
            <a:off x="11149330" y="1154430"/>
            <a:ext cx="541020" cy="107569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30" name="组合 29" title=""/>
          <p:cNvGrpSpPr/>
          <p:nvPr/>
        </p:nvGrpSpPr>
        <p:grpSpPr>
          <a:xfrm rot="10800000">
            <a:off x="11874500" y="1544320"/>
            <a:ext cx="165100" cy="149225"/>
            <a:chOff x="4506" y="8548"/>
            <a:chExt cx="336" cy="348"/>
          </a:xfrm>
        </p:grpSpPr>
        <p:cxnSp>
          <p:nvCxnSpPr>
            <p:cNvPr id="31" name="直接连接符 23"/>
            <p:cNvCxnSpPr/>
            <p:nvPr/>
          </p:nvCxnSpPr>
          <p:spPr>
            <a:xfrm flipH="1">
              <a:off x="4533" y="8548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直接连接符 24"/>
            <p:cNvCxnSpPr/>
            <p:nvPr/>
          </p:nvCxnSpPr>
          <p:spPr>
            <a:xfrm rot="-5400000" flipH="1">
              <a:off x="4669" y="8723"/>
              <a:ext cx="0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直接连接符 32" title=""/>
          <p:cNvSpPr/>
          <p:nvPr/>
        </p:nvSpPr>
        <p:spPr>
          <a:xfrm rot="-1828534" flipH="1">
            <a:off x="11685905" y="1456690"/>
            <a:ext cx="361950" cy="601980"/>
          </a:xfrm>
          <a:prstGeom prst="line">
            <a:avLst/>
          </a:prstGeom>
          <a:ln w="38100" cap="flat" cmpd="sng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35" name="椭圆 34" title=""/>
          <p:cNvSpPr/>
          <p:nvPr/>
        </p:nvSpPr>
        <p:spPr>
          <a:xfrm>
            <a:off x="11799570" y="2002155"/>
            <a:ext cx="111125" cy="111125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矩形 35" title=""/>
          <p:cNvSpPr/>
          <p:nvPr/>
        </p:nvSpPr>
        <p:spPr>
          <a:xfrm>
            <a:off x="11847830" y="1829435"/>
            <a:ext cx="533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400" b="1" i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strike="noStrike" baseline="30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endParaRPr lang="en-US" altLang="zh-CN" sz="2400" b="1" strike="noStrike" baseline="30000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7" name="组合 36" title=""/>
          <p:cNvGrpSpPr/>
          <p:nvPr/>
        </p:nvGrpSpPr>
        <p:grpSpPr>
          <a:xfrm rot="11160000" flipV="1">
            <a:off x="9290050" y="724535"/>
            <a:ext cx="2129790" cy="565785"/>
            <a:chOff x="15097" y="5488"/>
            <a:chExt cx="3972" cy="1056"/>
          </a:xfrm>
        </p:grpSpPr>
        <p:sp>
          <p:nvSpPr>
            <p:cNvPr id="38" name="直接连接符 34886"/>
            <p:cNvSpPr/>
            <p:nvPr/>
          </p:nvSpPr>
          <p:spPr>
            <a:xfrm rot="20220000" flipV="1">
              <a:off x="15097" y="6252"/>
              <a:ext cx="3125" cy="29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39" name="直接连接符 34887"/>
            <p:cNvSpPr/>
            <p:nvPr/>
          </p:nvSpPr>
          <p:spPr>
            <a:xfrm rot="20340000" flipV="1">
              <a:off x="16899" y="5488"/>
              <a:ext cx="2171" cy="34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40" name="直接连接符 34887" title=""/>
          <p:cNvSpPr/>
          <p:nvPr/>
        </p:nvSpPr>
        <p:spPr>
          <a:xfrm rot="13440000" flipV="1">
            <a:off x="11109325" y="1779905"/>
            <a:ext cx="813435" cy="194945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  <p:bldP spid="6" grpId="0"/>
      <p:bldP spid="10" grpId="0"/>
      <p:bldP spid="19" grpId="0"/>
      <p:bldP spid="27" grpId="0"/>
      <p:bldP spid="9" grpId="0" animBg="1"/>
      <p:bldP spid="17" grpId="0" animBg="1"/>
      <p:bldP spid="26" grpId="0" animBg="1"/>
      <p:bldP spid="36" grpId="0"/>
      <p:bldP spid="35" grpId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2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3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4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5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6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7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8.xml><?xml version="1.0" encoding="utf-8"?>
<p:tagLst xmlns:p="http://schemas.openxmlformats.org/presentationml/2006/main">
  <p:tag name="KSO_WM_DIAGRAM_VIRTUALLY_FRAME" val="{&quot;height&quot;:294.5,&quot;left&quot;:367.95,&quot;top&quot;:174,&quot;width&quot;:572.15}"/>
</p:tagLst>
</file>

<file path=ppt/tags/tag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58851681-22b3-439c-8cd6-aba7281f2583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宋体</vt:lpstr>
      <vt:lpstr>Calibri Light</vt:lpstr>
      <vt:lpstr>Calibri</vt:lpstr>
      <vt:lpstr>黑体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2024-09-26T11:53:06Z</cp:lastPrinted>
  <dcterms:created xsi:type="dcterms:W3CDTF">2024-09-26T11:53:06Z</dcterms:created>
  <dcterms:modified xsi:type="dcterms:W3CDTF">2024-09-26T03:53:06Z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