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468" r:id="rId7"/>
    <p:sldId id="7469" r:id="rId8"/>
    <p:sldId id="7470" r:id="rId9"/>
    <p:sldId id="7471" r:id="rId10"/>
    <p:sldId id="7472" r:id="rId11"/>
    <p:sldId id="7473" r:id="rId12"/>
    <p:sldId id="7474" r:id="rId13"/>
    <p:sldId id="7475" r:id="rId14"/>
    <p:sldId id="7476" r:id="rId15"/>
    <p:sldId id="7477" r:id="rId16"/>
    <p:sldId id="7479" r:id="rId17"/>
    <p:sldId id="7480" r:id="rId18"/>
    <p:sldId id="7481" r:id="rId19"/>
    <p:sldId id="7482" r:id="rId20"/>
    <p:sldId id="7483" r:id="rId21"/>
    <p:sldId id="7484" r:id="rId22"/>
    <p:sldId id="7485" r:id="rId23"/>
    <p:sldId id="7486" r:id="rId24"/>
    <p:sldId id="7487" r:id="rId25"/>
    <p:sldId id="7488" r:id="rId26"/>
    <p:sldId id="7478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0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60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445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tags" Target="../tags/tag376.xml" /><Relationship Id="rId6" Type="http://schemas.openxmlformats.org/officeDocument/2006/relationships/tags" Target="../tags/tag377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tags" Target="../tags/tag386.xml" /><Relationship Id="rId6" Type="http://schemas.openxmlformats.org/officeDocument/2006/relationships/tags" Target="../tags/tag38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tags" Target="../tags/tag397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tags" Target="../tags/tag40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8.xml" /><Relationship Id="rId11" Type="http://schemas.openxmlformats.org/officeDocument/2006/relationships/tags" Target="../tags/tag249.xml" /><Relationship Id="rId12" Type="http://schemas.openxmlformats.org/officeDocument/2006/relationships/tags" Target="../tags/tag250.xml" /><Relationship Id="rId13" Type="http://schemas.openxmlformats.org/officeDocument/2006/relationships/tags" Target="../tags/tag251.xml" /><Relationship Id="rId14" Type="http://schemas.openxmlformats.org/officeDocument/2006/relationships/tags" Target="../tags/tag252.xml" /><Relationship Id="rId15" Type="http://schemas.openxmlformats.org/officeDocument/2006/relationships/tags" Target="../tags/tag25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image" Target="../media/image45.png" /><Relationship Id="rId6" Type="http://schemas.openxmlformats.org/officeDocument/2006/relationships/tags" Target="../tags/tag245.xml" /><Relationship Id="rId7" Type="http://schemas.openxmlformats.org/officeDocument/2006/relationships/tags" Target="../tags/tag246.xml" /><Relationship Id="rId8" Type="http://schemas.openxmlformats.org/officeDocument/2006/relationships/image" Target="../media/image46.png" /><Relationship Id="rId9" Type="http://schemas.openxmlformats.org/officeDocument/2006/relationships/tags" Target="../tags/tag24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3.xml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tags" Target="../tags/tag267.xml" /><Relationship Id="rId15" Type="http://schemas.openxmlformats.org/officeDocument/2006/relationships/tags" Target="../tags/tag268.xml" /><Relationship Id="rId16" Type="http://schemas.openxmlformats.org/officeDocument/2006/relationships/tags" Target="../tags/tag269.xml" /><Relationship Id="rId17" Type="http://schemas.openxmlformats.org/officeDocument/2006/relationships/tags" Target="../tags/tag270.xml" /><Relationship Id="rId18" Type="http://schemas.openxmlformats.org/officeDocument/2006/relationships/tags" Target="../tags/tag271.xml" /><Relationship Id="rId19" Type="http://schemas.openxmlformats.org/officeDocument/2006/relationships/tags" Target="../tags/tag272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73.xml" /><Relationship Id="rId21" Type="http://schemas.openxmlformats.org/officeDocument/2006/relationships/tags" Target="../tags/tag274.xml" /><Relationship Id="rId3" Type="http://schemas.openxmlformats.org/officeDocument/2006/relationships/tags" Target="../tags/tag257.xml" /><Relationship Id="rId4" Type="http://schemas.openxmlformats.org/officeDocument/2006/relationships/image" Target="../media/image47.png" /><Relationship Id="rId5" Type="http://schemas.openxmlformats.org/officeDocument/2006/relationships/tags" Target="../tags/tag258.xml" /><Relationship Id="rId6" Type="http://schemas.openxmlformats.org/officeDocument/2006/relationships/tags" Target="../tags/tag259.xml" /><Relationship Id="rId7" Type="http://schemas.openxmlformats.org/officeDocument/2006/relationships/tags" Target="../tags/tag260.xml" /><Relationship Id="rId8" Type="http://schemas.openxmlformats.org/officeDocument/2006/relationships/tags" Target="../tags/tag261.xml" /><Relationship Id="rId9" Type="http://schemas.openxmlformats.org/officeDocument/2006/relationships/tags" Target="../tags/tag26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3.xml" /><Relationship Id="rId11" Type="http://schemas.openxmlformats.org/officeDocument/2006/relationships/tags" Target="../tags/tag284.xml" /><Relationship Id="rId12" Type="http://schemas.openxmlformats.org/officeDocument/2006/relationships/tags" Target="../tags/tag285.xml" /><Relationship Id="rId13" Type="http://schemas.openxmlformats.org/officeDocument/2006/relationships/tags" Target="../tags/tag286.xml" /><Relationship Id="rId14" Type="http://schemas.openxmlformats.org/officeDocument/2006/relationships/tags" Target="../tags/tag287.xml" /><Relationship Id="rId15" Type="http://schemas.openxmlformats.org/officeDocument/2006/relationships/tags" Target="../tags/tag288.xml" /><Relationship Id="rId16" Type="http://schemas.openxmlformats.org/officeDocument/2006/relationships/tags" Target="../tags/tag289.xml" /><Relationship Id="rId17" Type="http://schemas.openxmlformats.org/officeDocument/2006/relationships/tags" Target="../tags/tag290.xml" /><Relationship Id="rId18" Type="http://schemas.openxmlformats.org/officeDocument/2006/relationships/tags" Target="../tags/tag291.xml" /><Relationship Id="rId19" Type="http://schemas.openxmlformats.org/officeDocument/2006/relationships/tags" Target="../tags/tag292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93.xml" /><Relationship Id="rId21" Type="http://schemas.openxmlformats.org/officeDocument/2006/relationships/tags" Target="../tags/tag294.xml" /><Relationship Id="rId22" Type="http://schemas.openxmlformats.org/officeDocument/2006/relationships/tags" Target="../tags/tag295.xml" /><Relationship Id="rId23" Type="http://schemas.openxmlformats.org/officeDocument/2006/relationships/tags" Target="../tags/tag296.xml" /><Relationship Id="rId24" Type="http://schemas.openxmlformats.org/officeDocument/2006/relationships/tags" Target="../tags/tag297.xml" /><Relationship Id="rId25" Type="http://schemas.openxmlformats.org/officeDocument/2006/relationships/tags" Target="../tags/tag298.xml" /><Relationship Id="rId26" Type="http://schemas.openxmlformats.org/officeDocument/2006/relationships/tags" Target="../tags/tag299.xml" /><Relationship Id="rId27" Type="http://schemas.openxmlformats.org/officeDocument/2006/relationships/tags" Target="../tags/tag300.xml" /><Relationship Id="rId28" Type="http://schemas.openxmlformats.org/officeDocument/2006/relationships/tags" Target="../tags/tag301.xml" /><Relationship Id="rId29" Type="http://schemas.openxmlformats.org/officeDocument/2006/relationships/tags" Target="../tags/tag302.xml" /><Relationship Id="rId3" Type="http://schemas.openxmlformats.org/officeDocument/2006/relationships/tags" Target="../tags/tag278.xml" /><Relationship Id="rId30" Type="http://schemas.openxmlformats.org/officeDocument/2006/relationships/tags" Target="../tags/tag303.xml" /><Relationship Id="rId31" Type="http://schemas.openxmlformats.org/officeDocument/2006/relationships/tags" Target="../tags/tag304.xml" /><Relationship Id="rId32" Type="http://schemas.openxmlformats.org/officeDocument/2006/relationships/tags" Target="../tags/tag305.xml" /><Relationship Id="rId33" Type="http://schemas.openxmlformats.org/officeDocument/2006/relationships/tags" Target="../tags/tag306.xml" /><Relationship Id="rId34" Type="http://schemas.openxmlformats.org/officeDocument/2006/relationships/tags" Target="../tags/tag307.xml" /><Relationship Id="rId35" Type="http://schemas.openxmlformats.org/officeDocument/2006/relationships/tags" Target="../tags/tag308.xml" /><Relationship Id="rId36" Type="http://schemas.openxmlformats.org/officeDocument/2006/relationships/tags" Target="../tags/tag309.xml" /><Relationship Id="rId37" Type="http://schemas.openxmlformats.org/officeDocument/2006/relationships/tags" Target="../tags/tag310.xml" /><Relationship Id="rId38" Type="http://schemas.openxmlformats.org/officeDocument/2006/relationships/tags" Target="../tags/tag311.xml" /><Relationship Id="rId39" Type="http://schemas.openxmlformats.org/officeDocument/2006/relationships/tags" Target="../tags/tag312.xml" /><Relationship Id="rId4" Type="http://schemas.openxmlformats.org/officeDocument/2006/relationships/image" Target="../media/image47.png" /><Relationship Id="rId40" Type="http://schemas.openxmlformats.org/officeDocument/2006/relationships/tags" Target="../tags/tag313.xml" /><Relationship Id="rId41" Type="http://schemas.openxmlformats.org/officeDocument/2006/relationships/tags" Target="../tags/tag314.xml" /><Relationship Id="rId42" Type="http://schemas.openxmlformats.org/officeDocument/2006/relationships/tags" Target="../tags/tag315.xml" /><Relationship Id="rId43" Type="http://schemas.openxmlformats.org/officeDocument/2006/relationships/tags" Target="../tags/tag316.xml" /><Relationship Id="rId44" Type="http://schemas.openxmlformats.org/officeDocument/2006/relationships/tags" Target="../tags/tag317.xml" /><Relationship Id="rId5" Type="http://schemas.openxmlformats.org/officeDocument/2006/relationships/tags" Target="../tags/tag279.xml" /><Relationship Id="rId6" Type="http://schemas.openxmlformats.org/officeDocument/2006/relationships/tags" Target="../tags/tag280.xml" /><Relationship Id="rId7" Type="http://schemas.openxmlformats.org/officeDocument/2006/relationships/tags" Target="../tags/tag281.xml" /><Relationship Id="rId8" Type="http://schemas.openxmlformats.org/officeDocument/2006/relationships/image" Target="../media/image48.png" /><Relationship Id="rId9" Type="http://schemas.openxmlformats.org/officeDocument/2006/relationships/tags" Target="../tags/tag28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0.png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image" Target="../media/image49.jpeg" /><Relationship Id="rId7" Type="http://schemas.openxmlformats.org/officeDocument/2006/relationships/tags" Target="../tags/tag333.xml" /><Relationship Id="rId8" Type="http://schemas.openxmlformats.org/officeDocument/2006/relationships/tags" Target="../tags/tag334.xml" /><Relationship Id="rId9" Type="http://schemas.openxmlformats.org/officeDocument/2006/relationships/tags" Target="../tags/tag33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2.png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40.xml" /><Relationship Id="rId4" Type="http://schemas.openxmlformats.org/officeDocument/2006/relationships/image" Target="../media/image51.jpeg" /><Relationship Id="rId5" Type="http://schemas.openxmlformats.org/officeDocument/2006/relationships/tags" Target="../tags/tag341.xml" /><Relationship Id="rId6" Type="http://schemas.openxmlformats.org/officeDocument/2006/relationships/tags" Target="../tags/tag342.xml" /><Relationship Id="rId7" Type="http://schemas.openxmlformats.org/officeDocument/2006/relationships/tags" Target="../tags/tag343.xml" /><Relationship Id="rId8" Type="http://schemas.openxmlformats.org/officeDocument/2006/relationships/tags" Target="../tags/tag344.xml" /><Relationship Id="rId9" Type="http://schemas.openxmlformats.org/officeDocument/2006/relationships/tags" Target="../tags/tag34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50.xml" /><Relationship Id="rId4" Type="http://schemas.openxmlformats.org/officeDocument/2006/relationships/image" Target="../media/image53.jpeg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image" Target="../media/image54.jpeg" /><Relationship Id="rId8" Type="http://schemas.openxmlformats.org/officeDocument/2006/relationships/tags" Target="../tags/tag35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4.xml" /><Relationship Id="rId11" Type="http://schemas.openxmlformats.org/officeDocument/2006/relationships/tags" Target="../tags/tag36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58.xml" /><Relationship Id="rId4" Type="http://schemas.openxmlformats.org/officeDocument/2006/relationships/image" Target="../media/image53.jpeg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tags" Target="../tags/tag361.xml" /><Relationship Id="rId8" Type="http://schemas.openxmlformats.org/officeDocument/2006/relationships/tags" Target="../tags/tag362.xml" /><Relationship Id="rId9" Type="http://schemas.openxmlformats.org/officeDocument/2006/relationships/tags" Target="../tags/tag36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70.xml" /><Relationship Id="rId4" Type="http://schemas.openxmlformats.org/officeDocument/2006/relationships/image" Target="../media/image53.jpeg" /><Relationship Id="rId5" Type="http://schemas.openxmlformats.org/officeDocument/2006/relationships/tags" Target="../tags/tag371.xml" /><Relationship Id="rId6" Type="http://schemas.openxmlformats.org/officeDocument/2006/relationships/tags" Target="../tags/tag372.xml" /><Relationship Id="rId7" Type="http://schemas.openxmlformats.org/officeDocument/2006/relationships/tags" Target="../tags/tag37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3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8.xml" /><Relationship Id="rId4" Type="http://schemas.openxmlformats.org/officeDocument/2006/relationships/image" Target="../media/image53.jpeg" /><Relationship Id="rId5" Type="http://schemas.openxmlformats.org/officeDocument/2006/relationships/tags" Target="../tags/tag379.xml" /><Relationship Id="rId6" Type="http://schemas.openxmlformats.org/officeDocument/2006/relationships/tags" Target="../tags/tag380.xml" /><Relationship Id="rId7" Type="http://schemas.openxmlformats.org/officeDocument/2006/relationships/tags" Target="../tags/tag381.xml" /><Relationship Id="rId8" Type="http://schemas.openxmlformats.org/officeDocument/2006/relationships/image" Target="../media/image55.png" /><Relationship Id="rId9" Type="http://schemas.openxmlformats.org/officeDocument/2006/relationships/tags" Target="../tags/tag38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3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88.xml" /><Relationship Id="rId4" Type="http://schemas.openxmlformats.org/officeDocument/2006/relationships/image" Target="../media/image56.jpeg" /><Relationship Id="rId5" Type="http://schemas.openxmlformats.org/officeDocument/2006/relationships/tags" Target="../tags/tag389.xml" /><Relationship Id="rId6" Type="http://schemas.openxmlformats.org/officeDocument/2006/relationships/tags" Target="../tags/tag390.xml" /><Relationship Id="rId7" Type="http://schemas.openxmlformats.org/officeDocument/2006/relationships/image" Target="../media/image57.jpeg" /><Relationship Id="rId8" Type="http://schemas.openxmlformats.org/officeDocument/2006/relationships/tags" Target="../tags/tag391.xml" /><Relationship Id="rId9" Type="http://schemas.openxmlformats.org/officeDocument/2006/relationships/tags" Target="../tags/tag39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3.xml" /><Relationship Id="rId11" Type="http://schemas.openxmlformats.org/officeDocument/2006/relationships/tags" Target="../tags/tag404.xml" /><Relationship Id="rId12" Type="http://schemas.openxmlformats.org/officeDocument/2006/relationships/image" Target="../media/image60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image" Target="../media/image58.png" /><Relationship Id="rId7" Type="http://schemas.openxmlformats.org/officeDocument/2006/relationships/tags" Target="../tags/tag401.xml" /><Relationship Id="rId8" Type="http://schemas.openxmlformats.org/officeDocument/2006/relationships/image" Target="../media/image59.jpeg" /><Relationship Id="rId9" Type="http://schemas.openxmlformats.org/officeDocument/2006/relationships/tags" Target="../tags/tag40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3.xml" /><Relationship Id="rId11" Type="http://schemas.openxmlformats.org/officeDocument/2006/relationships/image" Target="../media/image64.jpeg" /><Relationship Id="rId12" Type="http://schemas.openxmlformats.org/officeDocument/2006/relationships/tags" Target="../tags/tag414.xml" /><Relationship Id="rId13" Type="http://schemas.openxmlformats.org/officeDocument/2006/relationships/tags" Target="../tags/tag415.xml" /><Relationship Id="rId14" Type="http://schemas.openxmlformats.org/officeDocument/2006/relationships/tags" Target="../tags/tag416.xml" /><Relationship Id="rId15" Type="http://schemas.openxmlformats.org/officeDocument/2006/relationships/image" Target="../media/image65.jpeg" /><Relationship Id="rId16" Type="http://schemas.openxmlformats.org/officeDocument/2006/relationships/tags" Target="../tags/tag417.xml" /><Relationship Id="rId17" Type="http://schemas.openxmlformats.org/officeDocument/2006/relationships/image" Target="../media/image66.jpeg" /><Relationship Id="rId18" Type="http://schemas.openxmlformats.org/officeDocument/2006/relationships/tags" Target="../tags/tag418.xml" /><Relationship Id="rId19" Type="http://schemas.openxmlformats.org/officeDocument/2006/relationships/image" Target="../media/image67.jpeg" /><Relationship Id="rId2" Type="http://schemas.openxmlformats.org/officeDocument/2006/relationships/notesSlide" Target="../notesSlides/notesSlide17.xml" /><Relationship Id="rId20" Type="http://schemas.openxmlformats.org/officeDocument/2006/relationships/tags" Target="../tags/tag419.xml" /><Relationship Id="rId21" Type="http://schemas.openxmlformats.org/officeDocument/2006/relationships/image" Target="../media/image68.jpeg" /><Relationship Id="rId22" Type="http://schemas.openxmlformats.org/officeDocument/2006/relationships/tags" Target="../tags/tag420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image" Target="../media/image61.png" /><Relationship Id="rId7" Type="http://schemas.openxmlformats.org/officeDocument/2006/relationships/image" Target="../media/image62.jpeg" /><Relationship Id="rId8" Type="http://schemas.openxmlformats.org/officeDocument/2006/relationships/tags" Target="../tags/tag412.xml" /><Relationship Id="rId9" Type="http://schemas.openxmlformats.org/officeDocument/2006/relationships/image" Target="../media/image63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9.xml" /><Relationship Id="rId11" Type="http://schemas.openxmlformats.org/officeDocument/2006/relationships/tags" Target="../tags/tag430.xml" /><Relationship Id="rId12" Type="http://schemas.openxmlformats.org/officeDocument/2006/relationships/tags" Target="../tags/tag431.xml" /><Relationship Id="rId13" Type="http://schemas.openxmlformats.org/officeDocument/2006/relationships/tags" Target="../tags/tag432.xml" /><Relationship Id="rId14" Type="http://schemas.openxmlformats.org/officeDocument/2006/relationships/tags" Target="../tags/tag433.xml" /><Relationship Id="rId15" Type="http://schemas.openxmlformats.org/officeDocument/2006/relationships/tags" Target="../tags/tag434.xml" /><Relationship Id="rId16" Type="http://schemas.openxmlformats.org/officeDocument/2006/relationships/tags" Target="../tags/tag435.xml" /><Relationship Id="rId17" Type="http://schemas.openxmlformats.org/officeDocument/2006/relationships/tags" Target="../tags/tag436.xml" /><Relationship Id="rId18" Type="http://schemas.openxmlformats.org/officeDocument/2006/relationships/tags" Target="../tags/tag437.xml" /><Relationship Id="rId19" Type="http://schemas.openxmlformats.org/officeDocument/2006/relationships/tags" Target="../tags/tag438.xml" /><Relationship Id="rId2" Type="http://schemas.openxmlformats.org/officeDocument/2006/relationships/tags" Target="../tags/tag421.xml" /><Relationship Id="rId20" Type="http://schemas.openxmlformats.org/officeDocument/2006/relationships/tags" Target="../tags/tag439.xml" /><Relationship Id="rId21" Type="http://schemas.openxmlformats.org/officeDocument/2006/relationships/tags" Target="../tags/tag440.xml" /><Relationship Id="rId22" Type="http://schemas.openxmlformats.org/officeDocument/2006/relationships/tags" Target="../tags/tag441.xml" /><Relationship Id="rId23" Type="http://schemas.openxmlformats.org/officeDocument/2006/relationships/tags" Target="../tags/tag442.xml" /><Relationship Id="rId24" Type="http://schemas.openxmlformats.org/officeDocument/2006/relationships/tags" Target="../tags/tag443.xml" /><Relationship Id="rId25" Type="http://schemas.openxmlformats.org/officeDocument/2006/relationships/tags" Target="../tags/tag444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tags" Target="../tags/tag424.xml" /><Relationship Id="rId6" Type="http://schemas.openxmlformats.org/officeDocument/2006/relationships/tags" Target="../tags/tag425.xml" /><Relationship Id="rId7" Type="http://schemas.openxmlformats.org/officeDocument/2006/relationships/tags" Target="../tags/tag426.xml" /><Relationship Id="rId8" Type="http://schemas.openxmlformats.org/officeDocument/2006/relationships/tags" Target="../tags/tag427.xml" /><Relationship Id="rId9" Type="http://schemas.openxmlformats.org/officeDocument/2006/relationships/tags" Target="../tags/tag42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1.xml" /><Relationship Id="rId11" Type="http://schemas.openxmlformats.org/officeDocument/2006/relationships/tags" Target="../tags/tag142.xml" /><Relationship Id="rId12" Type="http://schemas.openxmlformats.org/officeDocument/2006/relationships/tags" Target="../tags/tag143.xml" /><Relationship Id="rId13" Type="http://schemas.openxmlformats.org/officeDocument/2006/relationships/tags" Target="../tags/tag144.xml" /><Relationship Id="rId14" Type="http://schemas.openxmlformats.org/officeDocument/2006/relationships/tags" Target="../tags/tag145.xml" /><Relationship Id="rId15" Type="http://schemas.openxmlformats.org/officeDocument/2006/relationships/tags" Target="../tags/tag146.xml" /><Relationship Id="rId16" Type="http://schemas.openxmlformats.org/officeDocument/2006/relationships/tags" Target="../tags/tag147.xml" /><Relationship Id="rId17" Type="http://schemas.openxmlformats.org/officeDocument/2006/relationships/tags" Target="../tags/tag148.xml" /><Relationship Id="rId18" Type="http://schemas.openxmlformats.org/officeDocument/2006/relationships/tags" Target="../tags/tag149.xml" /><Relationship Id="rId19" Type="http://schemas.openxmlformats.org/officeDocument/2006/relationships/tags" Target="../tags/tag150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51.xml" /><Relationship Id="rId21" Type="http://schemas.openxmlformats.org/officeDocument/2006/relationships/tags" Target="../tags/tag152.xml" /><Relationship Id="rId22" Type="http://schemas.openxmlformats.org/officeDocument/2006/relationships/tags" Target="../tags/tag153.xml" /><Relationship Id="rId23" Type="http://schemas.openxmlformats.org/officeDocument/2006/relationships/tags" Target="../tags/tag154.xml" /><Relationship Id="rId24" Type="http://schemas.openxmlformats.org/officeDocument/2006/relationships/tags" Target="../tags/tag155.xml" /><Relationship Id="rId25" Type="http://schemas.openxmlformats.org/officeDocument/2006/relationships/tags" Target="../tags/tag156.xml" /><Relationship Id="rId26" Type="http://schemas.openxmlformats.org/officeDocument/2006/relationships/tags" Target="../tags/tag157.xml" /><Relationship Id="rId27" Type="http://schemas.openxmlformats.org/officeDocument/2006/relationships/tags" Target="../tags/tag158.xml" /><Relationship Id="rId28" Type="http://schemas.openxmlformats.org/officeDocument/2006/relationships/tags" Target="../tags/tag159.xml" /><Relationship Id="rId29" Type="http://schemas.openxmlformats.org/officeDocument/2006/relationships/tags" Target="../tags/tag160.xml" /><Relationship Id="rId3" Type="http://schemas.openxmlformats.org/officeDocument/2006/relationships/tags" Target="../tags/tag134.xml" /><Relationship Id="rId30" Type="http://schemas.openxmlformats.org/officeDocument/2006/relationships/image" Target="../media/image36.jpeg" /><Relationship Id="rId31" Type="http://schemas.openxmlformats.org/officeDocument/2006/relationships/tags" Target="../tags/tag161.xml" /><Relationship Id="rId32" Type="http://schemas.openxmlformats.org/officeDocument/2006/relationships/image" Target="../media/image37.jpeg" /><Relationship Id="rId33" Type="http://schemas.openxmlformats.org/officeDocument/2006/relationships/tags" Target="../tags/tag162.xml" /><Relationship Id="rId34" Type="http://schemas.openxmlformats.org/officeDocument/2006/relationships/tags" Target="../tags/tag163.xml" /><Relationship Id="rId35" Type="http://schemas.openxmlformats.org/officeDocument/2006/relationships/tags" Target="../tags/tag164.xml" /><Relationship Id="rId36" Type="http://schemas.openxmlformats.org/officeDocument/2006/relationships/tags" Target="../tags/tag165.xml" /><Relationship Id="rId37" Type="http://schemas.openxmlformats.org/officeDocument/2006/relationships/tags" Target="../tags/tag166.xml" /><Relationship Id="rId38" Type="http://schemas.openxmlformats.org/officeDocument/2006/relationships/tags" Target="../tags/tag167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7.xml" /><Relationship Id="rId11" Type="http://schemas.openxmlformats.org/officeDocument/2006/relationships/tags" Target="../tags/tag178.xml" /><Relationship Id="rId12" Type="http://schemas.openxmlformats.org/officeDocument/2006/relationships/tags" Target="../tags/tag17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image" Target="../media/image38.jpeg" /><Relationship Id="rId7" Type="http://schemas.openxmlformats.org/officeDocument/2006/relationships/tags" Target="../tags/tag174.xml" /><Relationship Id="rId8" Type="http://schemas.openxmlformats.org/officeDocument/2006/relationships/tags" Target="../tags/tag175.xml" /><Relationship Id="rId9" Type="http://schemas.openxmlformats.org/officeDocument/2006/relationships/tags" Target="../tags/tag17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9.png" /><Relationship Id="rId11" Type="http://schemas.microsoft.com/office/2007/relationships/hdphoto" Target="../media/image40.wdp" /><Relationship Id="rId12" Type="http://schemas.openxmlformats.org/officeDocument/2006/relationships/tags" Target="../tags/tag190.xml" /><Relationship Id="rId13" Type="http://schemas.openxmlformats.org/officeDocument/2006/relationships/tags" Target="../tags/tag191.xml" /><Relationship Id="rId14" Type="http://schemas.openxmlformats.org/officeDocument/2006/relationships/tags" Target="../tags/tag192.xml" /><Relationship Id="rId15" Type="http://schemas.openxmlformats.org/officeDocument/2006/relationships/tags" Target="../tags/tag193.xml" /><Relationship Id="rId16" Type="http://schemas.openxmlformats.org/officeDocument/2006/relationships/tags" Target="../tags/tag194.xml" /><Relationship Id="rId17" Type="http://schemas.openxmlformats.org/officeDocument/2006/relationships/tags" Target="../tags/tag195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Relationship Id="rId6" Type="http://schemas.openxmlformats.org/officeDocument/2006/relationships/tags" Target="../tags/tag186.xml" /><Relationship Id="rId7" Type="http://schemas.openxmlformats.org/officeDocument/2006/relationships/tags" Target="../tags/tag187.xml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13" Type="http://schemas.openxmlformats.org/officeDocument/2006/relationships/tags" Target="../tags/tag204.xml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2" Type="http://schemas.openxmlformats.org/officeDocument/2006/relationships/tags" Target="../tags/tag196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Relationship Id="rId6" Type="http://schemas.openxmlformats.org/officeDocument/2006/relationships/image" Target="../media/image41.png" /><Relationship Id="rId7" Type="http://schemas.openxmlformats.org/officeDocument/2006/relationships/tags" Target="../tags/tag200.xml" /><Relationship Id="rId8" Type="http://schemas.openxmlformats.org/officeDocument/2006/relationships/video" Target="../media/media1.mp4" /><Relationship Id="rId9" Type="http://schemas.microsoft.com/office/2007/relationships/media" Target="../media/media1.mp4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07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12" Type="http://schemas.openxmlformats.org/officeDocument/2006/relationships/tags" Target="../tags/tag226.xml" /><Relationship Id="rId13" Type="http://schemas.openxmlformats.org/officeDocument/2006/relationships/tags" Target="../tags/tag227.xml" /><Relationship Id="rId14" Type="http://schemas.openxmlformats.org/officeDocument/2006/relationships/tags" Target="../tags/tag228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image" Target="../media/image42.jpeg" /><Relationship Id="rId9" Type="http://schemas.openxmlformats.org/officeDocument/2006/relationships/tags" Target="../tags/tag22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image" Target="../media/image44.png" /><Relationship Id="rId14" Type="http://schemas.openxmlformats.org/officeDocument/2006/relationships/tags" Target="../tags/tag239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image" Target="../media/image43.jpeg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20.3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电磁铁</a:t>
            </a:r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电磁继电器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电与磁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20.3</a:t>
            </a:r>
            <a:r>
              <a:rPr lang="zh-CN" altLang="en-US" sz="100">
                <a:noFill/>
              </a:rPr>
              <a:t>电磁铁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电磁继电器同步练习题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内部插入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的通电螺线管叫做电磁铁。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电磁铁的优点：磁性有无可由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控制；磁性强弱可改变；磁极方向可改变。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影响电磁铁磁性强弱的因素：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大小、线圈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、有无铁芯。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在匝数相同时，电流越大，电磁铁磁性越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；电流相同时，匝数越多，磁性越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电磁继电器是利用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来控制工作电路的一种自动开关。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电磁继电器电路分为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电路两部分。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电磁继电器可以实现低压、弱电流控制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电路，实现自动控制和远程控制。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下列关于电磁铁的说法正确的是（）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电磁铁断电后仍有磁性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电磁铁磁性强弱不可调节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有铁芯的螺线管磁性更强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电磁铁磁极固定不变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不能增大电磁铁磁性的方法是（）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增加线圈匝数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增大电路电流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插入铁芯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减小电压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电磁继电器的核心工作元件是（）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定值电阻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电磁铁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小灯泡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电压表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电磁继电器的主要作用是（）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放大电流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低压控制高压、自动控制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测量电压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节约电能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改变电磁铁磁极的方法是（）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改变电流方向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增加匝数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插入铁芯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根据电磁铁与电磁继电器知识填空：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）电磁铁铁芯选用软铁，断电后磁性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，便于自动控制。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）探究电磁铁磁性强弱实验采用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法，通过吸引大头针数量判断磁性强弱，利用了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法。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）电磁继电器控制电路接通，电磁铁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，吸引衔铁，工作电路接通。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）控制电路断开，电磁铁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磁性，衔铁复位，工作电路断开。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电磁铁断电后磁性消失。（）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电磁铁匝数越多、电流越大，磁性越强。（）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电磁继电器可以用高压电控制低压电。（）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电磁铁的磁极可以利用安培定则判断。（）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没有铁芯的通电螺线管磁性比有铁芯更强。（）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五、综合简答题（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简述电磁铁相比普通永磁体的优点，并说明电磁继电器的工作原理。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铁芯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通断电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电流；匝数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强；强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电磁铁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控制；工作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高压；强电流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8.C 9.D 10.B 11.B 12.B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）消失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）控制变量；转换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）获得磁性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）失去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14.√ 15.√ 16.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17.√ 18.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答：电磁铁优点：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磁性有无可由通断电控制；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磁性强弱可通过改变电流大小、线圈匝数调节；</a:t>
            </a:r>
            <a:r>
              <a:rPr lang="en-US" altLang="en-US" sz="100">
                <a:noFill/>
              </a:rPr>
              <a:t>③</a:t>
            </a:r>
            <a:r>
              <a:rPr lang="zh-CN" altLang="en-US" sz="100">
                <a:noFill/>
              </a:rPr>
              <a:t>磁极方向可通过改变电流方向改变。电磁继电器工作原理：控制电路通电时，电磁铁产生磁性，吸引衔铁，接通工作电路；控制电路断电时，电磁铁失去磁性，衔铁在弹簧作用下复位，断开工作电路，从而实现低压弱电流控制高压强电流、自动控制电路通断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489585" y="826135"/>
            <a:ext cx="815721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eaLnBrk="0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工人师傅们操作电磁起重机等大型设备时，设备的电流可达几十安甚至上百安，用手操作直接连接在电路中的开关是很危险的，有什么好办法呢？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270" y="2355850"/>
            <a:ext cx="4522470" cy="2623185"/>
          </a:xfrm>
          <a:prstGeom prst="rect">
            <a:avLst/>
          </a:prstGeom>
        </p:spPr>
      </p:pic>
      <p:grpSp>
        <p:nvGrpSpPr>
          <p:cNvPr id="11" name="组合 10" title=""/>
          <p:cNvGrpSpPr/>
          <p:nvPr>
            <p:custDataLst>
              <p:tags r:id="rId7"/>
            </p:custDataLst>
          </p:nvPr>
        </p:nvGrpSpPr>
        <p:grpSpPr>
          <a:xfrm>
            <a:off x="1115695" y="2642235"/>
            <a:ext cx="1952625" cy="2228850"/>
            <a:chOff x="1919" y="4051"/>
            <a:chExt cx="3075" cy="3510"/>
          </a:xfrm>
        </p:grpSpPr>
        <p:pic>
          <p:nvPicPr>
            <p:cNvPr id="9" name="图片 8" descr="20230831101909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919" y="4051"/>
              <a:ext cx="3075" cy="2948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0"/>
              </p:custDataLst>
            </p:nvPr>
          </p:nvSpPr>
          <p:spPr>
            <a:xfrm>
              <a:off x="2283" y="6933"/>
              <a:ext cx="234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电磁继电器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4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电磁继电器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-6000"/>
          </a:blip>
          <a:stretch>
            <a:fillRect/>
          </a:stretch>
        </p:blipFill>
        <p:spPr>
          <a:xfrm>
            <a:off x="1763395" y="561340"/>
            <a:ext cx="4972050" cy="260985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611505" y="654685"/>
            <a:ext cx="115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结构：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532" name="Text Box 76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1505" y="3086100"/>
            <a:ext cx="5137150" cy="460375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电磁铁：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通电时产生磁性，吸下衔铁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533" name="Text Box 77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1505" y="3542030"/>
            <a:ext cx="3931285" cy="460375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0" hangingPunct="0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衔铁：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带动动触点上下运动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534" name="Text Box 78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11505" y="3997960"/>
            <a:ext cx="6296025" cy="460375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0" hangingPunct="0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弹簧：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电磁铁无磁性时，带动衔铁离开电磁铁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535" name="Text Box 79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11505" y="4453890"/>
            <a:ext cx="3362960" cy="460375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0" hangingPunct="0">
              <a:spcBef>
                <a:spcPct val="50000"/>
              </a:spcBef>
              <a:buClrTx/>
              <a:buSz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触点：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连通接上的电路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6185535" y="654685"/>
            <a:ext cx="12585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动触点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4132580" y="1558290"/>
            <a:ext cx="1330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静触点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" name="直接连接符 3" title=""/>
          <p:cNvCxnSpPr>
            <a:endCxn id="5" idx="1"/>
          </p:cNvCxnSpPr>
          <p:nvPr>
            <p:custDataLst>
              <p:tags r:id="rId13"/>
            </p:custDataLst>
          </p:nvPr>
        </p:nvCxnSpPr>
        <p:spPr>
          <a:xfrm flipV="1">
            <a:off x="4542790" y="885190"/>
            <a:ext cx="1642745" cy="19748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 title=""/>
          <p:cNvCxnSpPr>
            <a:endCxn id="5" idx="1"/>
          </p:cNvCxnSpPr>
          <p:nvPr>
            <p:custDataLst>
              <p:tags r:id="rId14"/>
            </p:custDataLst>
          </p:nvPr>
        </p:nvCxnSpPr>
        <p:spPr>
          <a:xfrm flipV="1">
            <a:off x="4557395" y="885190"/>
            <a:ext cx="1628140" cy="3460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 title=""/>
          <p:cNvCxnSpPr/>
          <p:nvPr>
            <p:custDataLst>
              <p:tags r:id="rId15"/>
            </p:custDataLst>
          </p:nvPr>
        </p:nvCxnSpPr>
        <p:spPr>
          <a:xfrm flipH="1">
            <a:off x="4415790" y="1344295"/>
            <a:ext cx="77470" cy="2774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 title=""/>
          <p:cNvCxnSpPr/>
          <p:nvPr>
            <p:custDataLst>
              <p:tags r:id="rId16"/>
            </p:custDataLst>
          </p:nvPr>
        </p:nvCxnSpPr>
        <p:spPr>
          <a:xfrm flipH="1">
            <a:off x="4408170" y="983615"/>
            <a:ext cx="64135" cy="630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1" name="矩形 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电磁继电器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32" grpId="0"/>
      <p:bldP spid="19533" grpId="0" animBg="1"/>
      <p:bldP spid="19534" grpId="0" animBg="1"/>
      <p:bldP spid="195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6" name="图片 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-6000"/>
          </a:blip>
          <a:stretch>
            <a:fillRect/>
          </a:stretch>
        </p:blipFill>
        <p:spPr>
          <a:xfrm>
            <a:off x="1666875" y="547370"/>
            <a:ext cx="4774565" cy="2506345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611505" y="654685"/>
            <a:ext cx="1679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 typeface="Arial" panose="020b0604020202020204" pitchFamily="34" charset="0"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工作原理：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7" name="组合 26" title=""/>
          <p:cNvGrpSpPr/>
          <p:nvPr>
            <p:custDataLst>
              <p:tags r:id="rId7"/>
            </p:custDataLst>
          </p:nvPr>
        </p:nvGrpSpPr>
        <p:grpSpPr>
          <a:xfrm>
            <a:off x="517525" y="2385060"/>
            <a:ext cx="4059555" cy="1200150"/>
            <a:chOff x="985" y="4930"/>
            <a:chExt cx="6393" cy="1890"/>
          </a:xfrm>
        </p:grpSpPr>
        <p:pic>
          <p:nvPicPr>
            <p:cNvPr id="38" name="图片 3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lum bright="-12000" contrast="12000"/>
            </a:blip>
            <a:srcRect l="30944" t="31780" r="32092" b="24380"/>
            <a:stretch>
              <a:fillRect/>
            </a:stretch>
          </p:blipFill>
          <p:spPr>
            <a:xfrm>
              <a:off x="3920" y="5163"/>
              <a:ext cx="1614" cy="1077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0" name="组合 19"/>
            <p:cNvGrpSpPr/>
            <p:nvPr>
              <p:custDataLst>
                <p:tags r:id="rId10"/>
              </p:custDataLst>
            </p:nvPr>
          </p:nvGrpSpPr>
          <p:grpSpPr>
            <a:xfrm>
              <a:off x="2204" y="4930"/>
              <a:ext cx="5174" cy="1611"/>
              <a:chOff x="2543" y="4930"/>
              <a:chExt cx="5174" cy="1611"/>
            </a:xfrm>
          </p:grpSpPr>
          <p:cxnSp>
            <p:nvCxnSpPr>
              <p:cNvPr id="5" name="直接连接符 4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6887" y="4942"/>
                <a:ext cx="0" cy="103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2543" y="6538"/>
                <a:ext cx="5159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7712" y="4930"/>
                <a:ext cx="5" cy="161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2543" y="5978"/>
                <a:ext cx="206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5612" y="5978"/>
                <a:ext cx="1304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Freeform 108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100" y="6229"/>
              <a:ext cx="218" cy="92"/>
            </a:xfrm>
            <a:custGeom>
              <a:gdLst>
                <a:gd name="T0" fmla="*/ 0 w 227"/>
                <a:gd name="T1" fmla="*/ 46 h 54"/>
                <a:gd name="T2" fmla="*/ 91 w 227"/>
                <a:gd name="T3" fmla="*/ 0 h 54"/>
                <a:gd name="T4" fmla="*/ 136 w 227"/>
                <a:gd name="T5" fmla="*/ 46 h 54"/>
                <a:gd name="T6" fmla="*/ 182 w 227"/>
                <a:gd name="T7" fmla="*/ 46 h 54"/>
                <a:gd name="T8" fmla="*/ 227 w 227"/>
                <a:gd name="T9" fmla="*/ 0 h 5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54">
                  <a:moveTo>
                    <a:pt x="0" y="46"/>
                  </a:moveTo>
                  <a:cubicBezTo>
                    <a:pt x="34" y="23"/>
                    <a:pt x="68" y="0"/>
                    <a:pt x="91" y="0"/>
                  </a:cubicBezTo>
                  <a:cubicBezTo>
                    <a:pt x="114" y="0"/>
                    <a:pt x="121" y="38"/>
                    <a:pt x="136" y="46"/>
                  </a:cubicBezTo>
                  <a:cubicBezTo>
                    <a:pt x="151" y="54"/>
                    <a:pt x="167" y="54"/>
                    <a:pt x="182" y="46"/>
                  </a:cubicBezTo>
                  <a:cubicBezTo>
                    <a:pt x="197" y="38"/>
                    <a:pt x="212" y="19"/>
                    <a:pt x="227" y="0"/>
                  </a:cubicBezTo>
                </a:path>
              </a:pathLst>
            </a:custGeom>
            <a:noFill/>
            <a:ln w="28575" cap="sq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374" name="Text Box 16"/>
            <p:cNvSpPr txBox="1"/>
            <p:nvPr>
              <p:custDataLst>
                <p:tags r:id="rId17"/>
              </p:custDataLst>
            </p:nvPr>
          </p:nvSpPr>
          <p:spPr bwMode="auto">
            <a:xfrm>
              <a:off x="985" y="5707"/>
              <a:ext cx="1134" cy="111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 noProof="1">
                  <a:effectLst>
                    <a:outerShdw blurRad="38100" dist="38100" dir="2700000">
                      <a:srgbClr val="FFFFFF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低压电源</a:t>
              </a:r>
              <a:endParaRPr lang="zh-CN" altLang="en-US" sz="2000" b="1" noProof="1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26" name="组合 25" title=""/>
          <p:cNvGrpSpPr/>
          <p:nvPr>
            <p:custDataLst>
              <p:tags r:id="rId18"/>
            </p:custDataLst>
          </p:nvPr>
        </p:nvGrpSpPr>
        <p:grpSpPr>
          <a:xfrm>
            <a:off x="5800725" y="1971675"/>
            <a:ext cx="568960" cy="111125"/>
            <a:chOff x="9954" y="3762"/>
            <a:chExt cx="896" cy="175"/>
          </a:xfrm>
        </p:grpSpPr>
        <p:cxnSp>
          <p:nvCxnSpPr>
            <p:cNvPr id="40" name="直接连接符 39"/>
            <p:cNvCxnSpPr/>
            <p:nvPr>
              <p:custDataLst>
                <p:tags r:id="rId19"/>
              </p:custDataLst>
            </p:nvPr>
          </p:nvCxnSpPr>
          <p:spPr>
            <a:xfrm>
              <a:off x="9954" y="3937"/>
              <a:ext cx="45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>
              <p:custDataLst>
                <p:tags r:id="rId20"/>
              </p:custDataLst>
            </p:nvPr>
          </p:nvCxnSpPr>
          <p:spPr>
            <a:xfrm flipV="1">
              <a:off x="10403" y="3762"/>
              <a:ext cx="447" cy="17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 title=""/>
          <p:cNvGrpSpPr/>
          <p:nvPr>
            <p:custDataLst>
              <p:tags r:id="rId21"/>
            </p:custDataLst>
          </p:nvPr>
        </p:nvGrpSpPr>
        <p:grpSpPr>
          <a:xfrm>
            <a:off x="5786755" y="1858010"/>
            <a:ext cx="2226310" cy="1395730"/>
            <a:chOff x="9932" y="3601"/>
            <a:chExt cx="3506" cy="2198"/>
          </a:xfrm>
        </p:grpSpPr>
        <p:sp>
          <p:nvSpPr>
            <p:cNvPr id="10" name="流程图: 联系 9"/>
            <p:cNvSpPr/>
            <p:nvPr>
              <p:custDataLst>
                <p:tags r:id="rId22"/>
              </p:custDataLst>
            </p:nvPr>
          </p:nvSpPr>
          <p:spPr>
            <a:xfrm>
              <a:off x="11853" y="3601"/>
              <a:ext cx="680" cy="680"/>
            </a:xfrm>
            <a:prstGeom prst="flowChartConnector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M</a:t>
              </a:r>
              <a:endParaRPr lang="en-US" altLang="zh-CN" sz="2800" b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3"/>
              </p:custDataLst>
            </p:nvPr>
          </p:nvCxnSpPr>
          <p:spPr>
            <a:xfrm>
              <a:off x="12343" y="5772"/>
              <a:ext cx="1095" cy="0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4"/>
              </p:custDataLst>
            </p:nvPr>
          </p:nvCxnSpPr>
          <p:spPr>
            <a:xfrm>
              <a:off x="9932" y="5772"/>
              <a:ext cx="1190" cy="0"/>
            </a:xfrm>
            <a:prstGeom prst="line">
              <a:avLst/>
            </a:prstGeom>
            <a:ln w="28575">
              <a:solidFill>
                <a:srgbClr val="FF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25"/>
              </p:custDataLst>
            </p:nvPr>
          </p:nvCxnSpPr>
          <p:spPr>
            <a:xfrm flipH="1" flipV="1">
              <a:off x="9941" y="3926"/>
              <a:ext cx="0" cy="187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26"/>
              </p:custDataLst>
            </p:nvPr>
          </p:nvCxnSpPr>
          <p:spPr>
            <a:xfrm>
              <a:off x="11047" y="3937"/>
              <a:ext cx="79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27"/>
              </p:custDataLst>
            </p:nvPr>
          </p:nvCxnSpPr>
          <p:spPr>
            <a:xfrm>
              <a:off x="12531" y="3937"/>
              <a:ext cx="90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28"/>
              </p:custDataLst>
            </p:nvPr>
          </p:nvCxnSpPr>
          <p:spPr>
            <a:xfrm flipH="1">
              <a:off x="13422" y="3928"/>
              <a:ext cx="0" cy="187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Freeform 108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1623" y="5699"/>
              <a:ext cx="218" cy="92"/>
            </a:xfrm>
            <a:custGeom>
              <a:gdLst>
                <a:gd name="T0" fmla="*/ 0 w 227"/>
                <a:gd name="T1" fmla="*/ 46 h 54"/>
                <a:gd name="T2" fmla="*/ 91 w 227"/>
                <a:gd name="T3" fmla="*/ 0 h 54"/>
                <a:gd name="T4" fmla="*/ 136 w 227"/>
                <a:gd name="T5" fmla="*/ 46 h 54"/>
                <a:gd name="T6" fmla="*/ 182 w 227"/>
                <a:gd name="T7" fmla="*/ 46 h 54"/>
                <a:gd name="T8" fmla="*/ 227 w 227"/>
                <a:gd name="T9" fmla="*/ 0 h 5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54">
                  <a:moveTo>
                    <a:pt x="0" y="46"/>
                  </a:moveTo>
                  <a:cubicBezTo>
                    <a:pt x="34" y="23"/>
                    <a:pt x="68" y="0"/>
                    <a:pt x="91" y="0"/>
                  </a:cubicBezTo>
                  <a:cubicBezTo>
                    <a:pt x="114" y="0"/>
                    <a:pt x="121" y="38"/>
                    <a:pt x="136" y="46"/>
                  </a:cubicBezTo>
                  <a:cubicBezTo>
                    <a:pt x="151" y="54"/>
                    <a:pt x="167" y="54"/>
                    <a:pt x="182" y="46"/>
                  </a:cubicBezTo>
                  <a:cubicBezTo>
                    <a:pt x="197" y="38"/>
                    <a:pt x="212" y="19"/>
                    <a:pt x="227" y="0"/>
                  </a:cubicBezTo>
                </a:path>
              </a:pathLst>
            </a:custGeom>
            <a:noFill/>
            <a:ln w="28575" cap="sq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Text Box 16"/>
            <p:cNvSpPr txBox="1"/>
            <p:nvPr>
              <p:custDataLst>
                <p:tags r:id="rId30"/>
              </p:custDataLst>
            </p:nvPr>
          </p:nvSpPr>
          <p:spPr bwMode="auto">
            <a:xfrm>
              <a:off x="11191" y="4660"/>
              <a:ext cx="1134" cy="111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 noProof="1">
                  <a:effectLst>
                    <a:outerShdw blurRad="38100" dist="38100" dir="2700000">
                      <a:srgbClr val="FFFFFF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高压电源</a:t>
              </a:r>
              <a:endParaRPr lang="zh-CN" altLang="en-US" sz="2000" b="1" noProof="1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31"/>
            </p:custDataLst>
          </p:nvPr>
        </p:nvGrpSpPr>
        <p:grpSpPr>
          <a:xfrm>
            <a:off x="5492115" y="1104265"/>
            <a:ext cx="1010920" cy="974090"/>
            <a:chOff x="9468" y="2640"/>
            <a:chExt cx="1592" cy="1534"/>
          </a:xfrm>
        </p:grpSpPr>
        <p:cxnSp>
          <p:nvCxnSpPr>
            <p:cNvPr id="28" name="直接连接符 27"/>
            <p:cNvCxnSpPr/>
            <p:nvPr>
              <p:custDataLst>
                <p:tags r:id="rId32"/>
              </p:custDataLst>
            </p:nvPr>
          </p:nvCxnSpPr>
          <p:spPr>
            <a:xfrm flipH="1">
              <a:off x="9941" y="3336"/>
              <a:ext cx="0" cy="83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33"/>
              </p:custDataLst>
            </p:nvPr>
          </p:nvCxnSpPr>
          <p:spPr>
            <a:xfrm flipH="1">
              <a:off x="11060" y="2640"/>
              <a:ext cx="0" cy="153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34"/>
              </p:custDataLst>
            </p:nvPr>
          </p:nvCxnSpPr>
          <p:spPr>
            <a:xfrm flipH="1">
              <a:off x="9515" y="3359"/>
              <a:ext cx="41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35"/>
              </p:custDataLst>
            </p:nvPr>
          </p:nvCxnSpPr>
          <p:spPr>
            <a:xfrm flipH="1">
              <a:off x="9468" y="2645"/>
              <a:ext cx="158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75" name="Text Box 18" title=""/>
          <p:cNvSpPr txBox="1"/>
          <p:nvPr>
            <p:custDataLst>
              <p:tags r:id="rId36"/>
            </p:custDataLst>
          </p:nvPr>
        </p:nvSpPr>
        <p:spPr bwMode="auto">
          <a:xfrm>
            <a:off x="2158172" y="3466225"/>
            <a:ext cx="1728000" cy="398780"/>
          </a:xfrm>
          <a:prstGeom prst="rect">
            <a:avLst/>
          </a:prstGeom>
          <a:noFill/>
          <a:ln w="9525">
            <a:noFill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000" b="1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cs typeface="+mn-ea"/>
                <a:sym typeface="+mn-ea"/>
              </a:rPr>
              <a:t>低压控制电路</a:t>
            </a:r>
            <a:endParaRPr lang="zh-CN" altLang="en-US" sz="2000" b="1">
              <a:solidFill>
                <a:schemeClr val="tx1"/>
              </a:solidFill>
              <a:effectLst/>
              <a:latin typeface="楷体" panose="02010609060101010101" charset="-122"/>
              <a:ea typeface="楷体"/>
              <a:cs typeface="+mn-ea"/>
              <a:sym typeface="+mn-ea"/>
            </a:endParaRPr>
          </a:p>
        </p:txBody>
      </p:sp>
      <p:sp>
        <p:nvSpPr>
          <p:cNvPr id="35" name="Text Box 18" title=""/>
          <p:cNvSpPr txBox="1"/>
          <p:nvPr>
            <p:custDataLst>
              <p:tags r:id="rId37"/>
            </p:custDataLst>
          </p:nvPr>
        </p:nvSpPr>
        <p:spPr bwMode="auto">
          <a:xfrm>
            <a:off x="6305357" y="3419235"/>
            <a:ext cx="1728000" cy="398780"/>
          </a:xfrm>
          <a:prstGeom prst="rect">
            <a:avLst/>
          </a:prstGeom>
          <a:noFill/>
          <a:ln w="9525">
            <a:noFill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000" b="1">
                <a:effectLst/>
                <a:latin typeface="楷体" panose="02010609060101010101" charset="-122"/>
                <a:ea typeface="楷体"/>
                <a:cs typeface="+mn-ea"/>
                <a:sym typeface="+mn-ea"/>
              </a:rPr>
              <a:t>高压工作电路</a:t>
            </a:r>
            <a:endParaRPr lang="zh-CN" altLang="en-US" sz="2000" b="1">
              <a:effectLst/>
              <a:latin typeface="楷体" panose="02010609060101010101" charset="-122"/>
              <a:ea typeface="楷体"/>
              <a:cs typeface="+mn-ea"/>
              <a:sym typeface="+mn-ea"/>
            </a:endParaRPr>
          </a:p>
        </p:txBody>
      </p:sp>
      <p:sp>
        <p:nvSpPr>
          <p:cNvPr id="37" name="剪去单角的矩形 36" title=""/>
          <p:cNvSpPr/>
          <p:nvPr>
            <p:custDataLst>
              <p:tags r:id="rId38"/>
            </p:custDataLst>
          </p:nvPr>
        </p:nvSpPr>
        <p:spPr bwMode="auto">
          <a:xfrm>
            <a:off x="683260" y="4000500"/>
            <a:ext cx="7920000" cy="9053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继电器：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利用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低电压、弱电流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电路的通断来间接地控制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高电压、强电流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电路通断的装置。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实质：开关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9" name="圆角矩形标注 48" title=""/>
          <p:cNvSpPr/>
          <p:nvPr>
            <p:custDataLst>
              <p:tags r:id="rId39"/>
            </p:custDataLst>
          </p:nvPr>
        </p:nvSpPr>
        <p:spPr bwMode="auto">
          <a:xfrm>
            <a:off x="7115357" y="666910"/>
            <a:ext cx="1836000" cy="1067078"/>
          </a:xfrm>
          <a:prstGeom prst="wedgeRoundRectCallout">
            <a:avLst>
              <a:gd name="adj1" fmla="val -38152"/>
              <a:gd name="adj2" fmla="val 62063"/>
              <a:gd name="adj3" fmla="val 16667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buClrTx/>
              <a:buSzTx/>
              <a:buFont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如何使用电磁继电器去控制大型设备呢？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4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8" name="组合 10"/>
            <p:cNvGrpSpPr/>
            <p:nvPr>
              <p:custDataLst>
                <p:tags r:id="rId4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9" name="矩形 8"/>
              <p:cNvSpPr/>
              <p:nvPr>
                <p:custDataLst>
                  <p:tags r:id="rId4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4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电磁继电器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nimBg="1"/>
      <p:bldP spid="35" grpId="0" animBg="1"/>
      <p:bldP spid="37" grpId="0" animBg="1"/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9060461ee?vcp=1&amp;vis=1&amp;pid=2f59a9cb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08561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电磁铁能够实现高效、可靠的自动化控制，是现代机电一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体化系统不可或缺的关键部件。有关电磁铁，下列说法正确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9060461ee.bracket?vcp=1&amp;vis=1&amp;pid=2f59a9cb9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1381665" y="171473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_2#9060461ee.choices?vcp=1&amp;vis=1&amp;pid=2f59a9cb9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63243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铁芯使通电电磁铁的磁性增强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电磁铁断电后，仍然有很强的磁性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电磁铁的铁芯可以用铜棒代替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电磁铁是根据电流的热效应制成的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0c10bab98?vcp=1&amp;vis=1&amp;pid=2f59a9cb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63353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3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物理课上，老师展示了一款磁悬浮地球仪，如图甲所示，接</a:t>
            </a:r>
            <a:endParaRPr lang="en-US" altLang="zh-CN" sz="23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通电路，地球仪悬浮在空中。经过研究发现地球仪内部有一块</a:t>
            </a:r>
            <a:endParaRPr lang="en-US" altLang="zh-CN" sz="23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磁体，底座内部有电磁铁。小德画出了如图乙所示的电路原理</a:t>
            </a:r>
            <a:endParaRPr lang="en-US" altLang="zh-CN" sz="23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图。下列判断正确的是(</a:t>
            </a:r>
            <a:r>
              <a:rPr lang="en-US" altLang="zh-CN" sz="23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300"/>
          </a:p>
        </p:txBody>
      </p:sp>
      <p:sp>
        <p:nvSpPr>
          <p:cNvPr id="3" name="QC_4_AN.4_1#0c10bab98.bracket?vcp=1&amp;vis=1&amp;pid=2f59a9cb9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3684333" y="1651572"/>
            <a:ext cx="423863" cy="3800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300"/>
          </a:p>
        </p:txBody>
      </p:sp>
      <p:pic>
        <p:nvPicPr>
          <p:cNvPr id="4" name="QC_4_BD.3_2#0c10bab98?htil=1&amp;vcp=1&amp;vis=1&amp;pid=2f59a9cb9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1364" y="2050668"/>
            <a:ext cx="2487168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3_3#0c10bab98.choices?htil=1&amp;vcp=1&amp;vis=1&amp;pid=2f59a9cb9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037968"/>
                <a:ext cx="5440680" cy="24757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地球仪内部磁体的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底座通电后电磁铁上端为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地球仪能够悬浮利用了异名磁极相互排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斥的原理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后，向左移动滑片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能增大地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球仪的悬浮高度</a:t>
                </a:r>
                <a:endParaRPr lang="en-US" altLang="zh-CN" sz="2300"/>
              </a:p>
            </p:txBody>
          </p:sp>
        </mc:Choice>
        <mc:Fallback>
          <p:sp>
            <p:nvSpPr>
              <p:cNvPr id="5" name="QC_4_BD.3_3#0c10bab98.choices?htil=1&amp;vcp=1&amp;vis=1&amp;pid=2f59a9cb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037968"/>
                <a:ext cx="5440680" cy="2475738"/>
              </a:xfrm>
              <a:prstGeom prst="rect">
                <a:avLst/>
              </a:prstGeom>
              <a:blipFill rotWithShape="1">
                <a:blip r:embed="rId10"/>
                <a:stretch>
                  <a:fillRect l="-7" t="-10" r="-997" b="-1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7b69d9921?htil=2&amp;vcp=1&amp;vis=1&amp;pid=2f59a9cb9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3100" y="448056"/>
            <a:ext cx="3054096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5_2#7b69d9921?htil=2&amp;vcp=1&amp;vis=1&amp;pid=2f59a9cb9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873752" cy="2017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[2025·济南改编]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如图所示的是某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科技小组设计的一种温度自动控制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报警装置的电路图，下列关于它的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说法错误的是(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6_1#7b69d9921.bracket?vcp=1&amp;vis=1&amp;pid=2f59a9cb9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2600864" y="1958594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5_3#7b69d9921.choices?htil=2&amp;vcp=1&amp;vis=1&amp;pid=2f59a9cb9&amp;color=0,0,0&amp;vtp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465324"/>
                <a:ext cx="8065008" cy="2017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电磁继电器相当于一个开关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控制电路电源的正、负极对调后不会影响自动控制报警装置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当温度达到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90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时，报警装置就会电铃响，同时红灯亮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如果要降低报警温度，需要将金属丝向上提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5_3#7b69d9921.choices?htil=2&amp;vcp=1&amp;vis=1&amp;pid=2f59a9cb9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465324"/>
                <a:ext cx="8065008" cy="2017649"/>
              </a:xfrm>
              <a:prstGeom prst="rect">
                <a:avLst/>
              </a:prstGeom>
              <a:blipFill rotWithShape="1">
                <a:blip r:embed="rId10"/>
                <a:stretch>
                  <a:fillRect l="-5" t="-13" r="-4477" b="-2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7_1#c06a8ec37?htil=3&amp;vcp=1&amp;vis=1&amp;pid=2f59a9cb9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5208" y="916917"/>
            <a:ext cx="2926080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7_2#c06a8ec37?htil=3&amp;vcp=1&amp;vis=1&amp;pid=2f59a9cb9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904217"/>
            <a:ext cx="5001768" cy="3272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为了探究电磁铁的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磁性强弱跟哪些因素有关，小荣同学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用漆包线（表面涂有绝缘漆的导线）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在大铁钉上绕若干匝，制成简单的电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磁铁，如图甲、乙、丙、丁所示的为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实验中观察到的四种情况。</a:t>
            </a:r>
            <a:endParaRPr lang="en-US" altLang="zh-CN" sz="2400"/>
          </a:p>
        </p:txBody>
      </p:sp>
      <p:pic>
        <p:nvPicPr>
          <p:cNvPr id="4" name="QO_4_BD.7_2#c06a8ec37?htil=3&amp;vcp=1&amp;vis=1&amp;pid=2f59a9cb9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949937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8_1#f001ea71a?htil=4&amp;vcp=1&amp;vis=1&amp;visfb=1&amp;pid=c06a8ec37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6144" y="737498"/>
            <a:ext cx="2350008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8_2#f001ea71a?htil=4&amp;vcp=1&amp;vis=1&amp;pid=c06a8ec37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91194"/>
            <a:ext cx="557784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（1）实验可通过观察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来判断电磁铁磁性的强弱。</a:t>
            </a:r>
            <a:endParaRPr lang="en-US" altLang="zh-CN" sz="2400"/>
          </a:p>
        </p:txBody>
      </p:sp>
      <p:sp>
        <p:nvSpPr>
          <p:cNvPr id="4" name="QB_5_AN.9_1#f001ea71a.blank?vcp=1&amp;vis=1&amp;pid=c06a8ec37&amp;color=0,0,0&amp;vpa=4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563254"/>
            <a:ext cx="557784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电磁铁吸引大头针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数目的多少</a:t>
            </a:r>
            <a:endParaRPr lang="en-US" altLang="zh-CN" sz="2400"/>
          </a:p>
        </p:txBody>
      </p:sp>
      <p:sp>
        <p:nvSpPr>
          <p:cNvPr id="5" name="QB_5_BD.10_1#b3fa4f039?htil=4&amp;vcp=1&amp;vis=1&amp;pid=c06a8ec37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539496" y="1697491"/>
            <a:ext cx="557784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（2）比较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两图可知，电磁铁通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电时有磁性，断电时没有磁性。</a:t>
            </a:r>
            <a:endParaRPr lang="en-US" altLang="zh-CN" sz="2400"/>
          </a:p>
        </p:txBody>
      </p:sp>
      <p:sp>
        <p:nvSpPr>
          <p:cNvPr id="6" name="QB_5_AN.11_1#b3fa4f039.blank?vcp=1&amp;vis=1&amp;pid=c06a8ec37&amp;color=0,0,0&amp;vpa=5&amp;vtp=1&amp;bbb=1" title=""/>
          <p:cNvSpPr/>
          <p:nvPr>
            <p:custDataLst>
              <p:tags r:id="rId9"/>
            </p:custDataLst>
          </p:nvPr>
        </p:nvSpPr>
        <p:spPr>
          <a:xfrm>
            <a:off x="1927764" y="1669551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甲、乙</a:t>
            </a:r>
            <a:endParaRPr lang="en-US" altLang="zh-CN" sz="2400"/>
          </a:p>
        </p:txBody>
      </p:sp>
      <p:sp>
        <p:nvSpPr>
          <p:cNvPr id="7" name="QO_5_BD.12_1#dd25a1308?vcp=1&amp;vis=1&amp;pid=c06a8ec37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2954410"/>
            <a:ext cx="8065008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（3）比较乙、丙两图可知，线圈匝数相同时，通过电磁铁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线圈的电流越____，电磁铁磁性越____。</a:t>
            </a:r>
            <a:endParaRPr lang="en-US" altLang="zh-CN" sz="2400"/>
          </a:p>
        </p:txBody>
      </p:sp>
      <p:sp>
        <p:nvSpPr>
          <p:cNvPr id="8" name="QO_5_AN.13_1#dd25a1308?vcp=1&amp;vis=1&amp;pid=c06a8ec37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3994730"/>
            <a:ext cx="8065008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大；强（或小；弱）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build="p" animBg="1"/>
      <p:bldP spid="8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4_1#b008bdc21?htil=5&amp;vcp=1&amp;vis=1&amp;visfb=1&amp;pid=c06a8ec37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4064" y="1016739"/>
            <a:ext cx="3502152" cy="305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4_2#b008bdc21?htil=5&amp;vcp=1&amp;vis=1&amp;pid=c06a8ec37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539496" y="971019"/>
            <a:ext cx="4425696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（4）利用图丁可探究电磁铁磁性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强弱与线圈匝数的关系，将两电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磁铁串联的目的是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5_AN.15_1#b008bdc21.blank?vcp=1&amp;vis=1&amp;pid=c06a8ec37&amp;color=0,0,0&amp;vpa=6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060679"/>
            <a:ext cx="4425696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控制通过两个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电磁铁线圈的电流相同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6_1#c1f50384f?htil=6&amp;vcp=1&amp;vis=1&amp;visfb=1&amp;pid=c06a8ec37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1317" y="448057"/>
            <a:ext cx="3276661" cy="28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16_2#c1f50384f?htil=6&amp;vcp=1&amp;vis=1&amp;pid=c06a8ec37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4425696" cy="31360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（5）利用上述结论分析图戊，下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列措施中能使图戊中电磁铁磁性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增强的是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A.滑片向右移动，其他条件不变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B.滑片向左移动，其他条件不变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由1扳到2，其他条件不变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16_2#c1f50384f?htil=6&amp;vcp=1&amp;vis=1&amp;pid=c06a8ec3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4425696" cy="3136075"/>
              </a:xfrm>
              <a:prstGeom prst="rect">
                <a:avLst/>
              </a:prstGeom>
              <a:blipFill rotWithShape="1">
                <a:blip r:embed="rId8"/>
                <a:stretch>
                  <a:fillRect l="-9" t="-12" r="-1762" b="-16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17_1#c1f50384f.blank?vcp=1&amp;vis=1&amp;pid=c06a8ec37&amp;color=0,0,0&amp;vpa=7&amp;vtp=1" title=""/>
          <p:cNvSpPr/>
          <p:nvPr>
            <p:custDataLst>
              <p:tags r:id="rId9"/>
            </p:custDataLst>
          </p:nvPr>
        </p:nvSpPr>
        <p:spPr>
          <a:xfrm>
            <a:off x="1749964" y="1441386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B_5_BD.16_2#c1f50384f?htil=6&amp;vcp=1&amp;vis=1&amp;pid=c06a8ec37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40000" y="3526536"/>
            <a:ext cx="8064000" cy="1002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D.电源的正、负极对调，其他条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件不变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知道电磁铁的构造和工作原理；认识电磁继电器的构造、工作原理和作用。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通过制作简易电磁起重机，运用控制变量法归纳规律，培养分析能力；通过分析电磁继电器工作过程，提升逻辑推理能力。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经历制作简易电磁起重机的过程，培养提出和解决问题、总结归纳的科学探究能力。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8_1#c756f94a9?htil=7&amp;vcp=1&amp;vis=1&amp;pid=5ab749639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9852" y="641136"/>
            <a:ext cx="850392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8_2#c756f94a9?htil=7&amp;vcp=1&amp;vis=1&amp;pid=5ab749639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28436"/>
            <a:ext cx="7086600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小荣用一根导线和一枚铁钉制作了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如图所示的电磁铁。她给线圈通电后，钉尖处可以吸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引曲别针。关于此实验，下列说法正确的是(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4_BD.18_2#c756f94a9?htil=7&amp;vcp=1&amp;vis=1&amp;pid=5ab749639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674156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19_1#c756f94a9.bracket?vcp=1&amp;vis=1&amp;pid=5ab749639&amp;color=0,0,0&amp;vpa=8&amp;vtp=1" title=""/>
          <p:cNvSpPr/>
          <p:nvPr>
            <p:custDataLst>
              <p:tags r:id="rId9"/>
            </p:custDataLst>
          </p:nvPr>
        </p:nvSpPr>
        <p:spPr>
          <a:xfrm>
            <a:off x="6563264" y="1734606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6" name="QC_4_BD.18_3#c756f94a9.choices?vcp=1&amp;vis=1&amp;pid=5ab749639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2211745"/>
            <a:ext cx="8065008" cy="2180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铝制的曲别针会被电磁铁吸引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改变线圈中的电流方向，则钉尖处不能吸引曲别针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若减少线圈的匝数，则钉尖处吸引曲别针的数量一定减少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若线圈匝数不变，增大电流，钉尖处吸引曲别针的数量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会增加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0_1#d31d17707?vcp=1&amp;vis=1&amp;pid=5ab74963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66207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如图所示的开关由触点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换接到触点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时，电磁铁的磁性强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弱及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端的极性变化情况是（电源电压相同）(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0_1#d31d17707?vcp=1&amp;vis=1&amp;pid=5ab74963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66207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41" r="-611" b="-56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1_1#d31d17707.bracket?vcp=1&amp;vis=1&amp;pid=5ab749639&amp;color=0,0,0&amp;vpa=9&amp;vtp=1" title=""/>
          <p:cNvSpPr/>
          <p:nvPr>
            <p:custDataLst>
              <p:tags r:id="rId7"/>
            </p:custDataLst>
          </p:nvPr>
        </p:nvSpPr>
        <p:spPr>
          <a:xfrm>
            <a:off x="6759924" y="111357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20_2#d31d17707?vcp=1&amp;vis=1&amp;pid=5ab749639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4720" y="1737908"/>
            <a:ext cx="2203704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20_3#d31d17707.choices?vcp=1&amp;vis=1&amp;pid=5ab749639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427008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增强，由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增强，由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减弱，由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减弱，由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极变为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0_3#d31d17707.choices?vcp=1&amp;vis=1&amp;pid=5ab74963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427008"/>
                <a:ext cx="8065008" cy="1033399"/>
              </a:xfrm>
              <a:prstGeom prst="rect">
                <a:avLst/>
              </a:prstGeom>
              <a:blipFill rotWithShape="1">
                <a:blip r:embed="rId12"/>
                <a:stretch>
                  <a:fillRect l="-5" t="-53" r="3" b="-56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3_1#ea2ee988e?vcp=1&amp;vis=1&amp;pid=5ab74963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57151"/>
                <a:ext cx="8064504" cy="2536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400"/>
                  </a:lnSpc>
                </a:pP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小荣在路上发现当有些电动自行车的车速</a:t>
                </a:r>
                <a:endParaRPr lang="en-US" altLang="zh-CN" sz="23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较快时，电动自行车就会发出“滴滴滴”的警报声，小荣对警报</a:t>
                </a:r>
                <a:endParaRPr lang="en-US" altLang="zh-CN" sz="23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装置的原理展开了探究。下面是小荣设计的电动自行车的电路</a:t>
                </a:r>
                <a:endParaRPr lang="en-US" altLang="zh-CN" sz="23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（图中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表示电动机，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表示电铃，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5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为旋钮型变阻器），</a:t>
                </a:r>
                <a:endParaRPr lang="en-US" altLang="zh-CN" sz="23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其中符合“旋钮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5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OP</m:t>
                      </m:r>
                    </m:oMath>
                  </m:oMathPara>
                </a14:m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绕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5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点顺时针转动时，电动机转速变大，当</a:t>
                </a:r>
                <a:endParaRPr lang="en-US" altLang="zh-CN" sz="23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转速超过一定值，电铃会自动报警”的电路是 (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3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350"/>
              </a:p>
            </p:txBody>
          </p:sp>
        </mc:Choice>
        <mc:Fallback>
          <p:sp>
            <p:nvSpPr>
              <p:cNvPr id="2" name="QC_4_BD.23_1#ea2ee988e?vcp=1&amp;vis=1&amp;pid=5ab74963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57151"/>
                <a:ext cx="8064504" cy="2536825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-948" b="-11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23_1#ea2ee988e?vcp=1&amp;vis=1&amp;pid=5ab749639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6059" y="706351"/>
            <a:ext cx="2346899" cy="47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C_4_BD.23_1#ea2ee988e?vcp=1&amp;vis=1&amp;pid=5ab749639&amp;color=0,0,0&amp;tib=255,255,255&amp;iip=4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3166" y="2038581"/>
            <a:ext cx="420624" cy="42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C_4_BD.23_1#ea2ee988e?vcp=1&amp;vis=1&amp;pid=5ab749639&amp;color=0,0,0&amp;tib=255,255,255&amp;iip=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4495" y="2102589"/>
            <a:ext cx="356616" cy="29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AN.24_1#ea2ee988e.bracket?vcp=1&amp;vis=1&amp;pid=5ab749639&amp;color=0,0,0&amp;vpa=10&amp;vtp=1" title=""/>
          <p:cNvSpPr/>
          <p:nvPr>
            <p:custDataLst>
              <p:tags r:id="rId13"/>
            </p:custDataLst>
          </p:nvPr>
        </p:nvSpPr>
        <p:spPr>
          <a:xfrm>
            <a:off x="6650576" y="2901292"/>
            <a:ext cx="415925" cy="3816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5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350"/>
          </a:p>
        </p:txBody>
      </p:sp>
      <p:sp>
        <p:nvSpPr>
          <p:cNvPr id="7" name="QC_4_BD.23_2#ea2ee988e.choices?vcp=1&amp;vis=1&amp;pid=5ab749639&amp;color=0,0,0&amp;vtp=1&amp;bbb=1" title=""/>
          <p:cNvSpPr/>
          <p:nvPr>
            <p:custDataLst>
              <p:tags r:id="rId14"/>
            </p:custDataLst>
          </p:nvPr>
        </p:nvSpPr>
        <p:spPr>
          <a:xfrm>
            <a:off x="539496" y="3409927"/>
            <a:ext cx="8064504" cy="9179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8200"/>
              </a:lnSpc>
            </a:pPr>
            <a:r>
              <a:rPr lang="en-US" altLang="zh-CN" sz="23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3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3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3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3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3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3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3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5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8" name="QC_4_BD.23_2#ea2ee988e.choice_image?vcp=1&amp;vis=1&amp;pid=5ab749639&amp;color=0,0,0&amp;tib=255,255,255&amp;iip=6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734" y="3359127"/>
            <a:ext cx="1589004" cy="97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23_2#ea2ee988e.choice_image?vcp=1&amp;vis=1&amp;pid=5ab749639&amp;color=0,0,0&amp;tib=255,255,255&amp;iip=7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6308" y="3448535"/>
            <a:ext cx="1499616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4_BD.23_2#ea2ee988e.choice_image?vcp=1&amp;vis=1&amp;pid=5ab749639&amp;color=0,0,0&amp;tib=255,255,255&amp;iip=8&amp;vtp=1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13345" y="3421103"/>
            <a:ext cx="153619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1" name="QC_4_BD.23_2#ea2ee988e.choice_image?vcp=1&amp;vis=1&amp;pid=5ab749639&amp;color=0,0,0&amp;tib=255,255,255&amp;iip=9&amp;vtp=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08705" y="3411959"/>
            <a:ext cx="1453896" cy="9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35835" y="867410"/>
            <a:ext cx="540000" cy="1251600"/>
          </a:xfrm>
          <a:prstGeom prst="roundRect">
            <a:avLst/>
          </a:prstGeom>
          <a:solidFill>
            <a:srgbClr val="FFDB93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电磁铁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07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08350" y="556260"/>
            <a:ext cx="3848735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定义：带铁芯的通电螺线管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08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00730" y="1059815"/>
            <a:ext cx="3810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/>
              <a:t>工作原理：电流的磁效应</a:t>
            </a:r>
            <a:endParaRPr lang="zh-CN" altLang="en-US"/>
          </a:p>
        </p:txBody>
      </p:sp>
      <p:sp>
        <p:nvSpPr>
          <p:cNvPr id="21509" name="文本框 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71283" y="1581363"/>
            <a:ext cx="2537221" cy="8299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/>
              <a:t>影响电磁铁强弱的因素</a:t>
            </a:r>
            <a:endParaRPr lang="zh-CN" altLang="en-US"/>
          </a:p>
        </p:txBody>
      </p:sp>
      <p:sp>
        <p:nvSpPr>
          <p:cNvPr id="21510" name="文本框 5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58230" y="1564005"/>
            <a:ext cx="1450340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电流大小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11" name="文本框 6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59500" y="2061210"/>
            <a:ext cx="208216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/>
              <a:t>线圈匝数多少</a:t>
            </a:r>
            <a:endParaRPr lang="zh-CN" altLang="en-US"/>
          </a:p>
        </p:txBody>
      </p:sp>
      <p:sp>
        <p:nvSpPr>
          <p:cNvPr id="12" name="左大括号 11" title=""/>
          <p:cNvSpPr/>
          <p:nvPr>
            <p:custDataLst>
              <p:tags r:id="rId9"/>
            </p:custDataLst>
          </p:nvPr>
        </p:nvSpPr>
        <p:spPr>
          <a:xfrm>
            <a:off x="5872480" y="1692910"/>
            <a:ext cx="193040" cy="56388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左大括号 13" title=""/>
          <p:cNvSpPr/>
          <p:nvPr>
            <p:custDataLst>
              <p:tags r:id="rId10"/>
            </p:custDataLst>
          </p:nvPr>
        </p:nvSpPr>
        <p:spPr>
          <a:xfrm>
            <a:off x="2843530" y="882941"/>
            <a:ext cx="358379" cy="1138238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14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275965" y="2651760"/>
            <a:ext cx="493776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zh-CN"/>
              <a:t>构造：电磁铁、衔铁、弹簧、触点</a:t>
            </a:r>
            <a:endParaRPr lang="zh-CN" altLang="zh-CN"/>
          </a:p>
        </p:txBody>
      </p:sp>
      <p:sp>
        <p:nvSpPr>
          <p:cNvPr id="21515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75965" y="3208655"/>
            <a:ext cx="3611245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zh-CN"/>
              <a:t>工作原理：电流的磁效应</a:t>
            </a:r>
            <a:endParaRPr lang="zh-CN" altLang="zh-CN"/>
          </a:p>
        </p:txBody>
      </p:sp>
      <p:sp>
        <p:nvSpPr>
          <p:cNvPr id="21516" name="文本框 4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75886" y="3767271"/>
            <a:ext cx="828000" cy="8299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zh-CN"/>
              <a:t>工作电路</a:t>
            </a:r>
            <a:endParaRPr lang="zh-CN" altLang="zh-CN"/>
          </a:p>
        </p:txBody>
      </p:sp>
      <p:sp>
        <p:nvSpPr>
          <p:cNvPr id="21517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404995" y="3801110"/>
            <a:ext cx="248729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zh-CN"/>
              <a:t>低压控制电路</a:t>
            </a:r>
            <a:endParaRPr lang="zh-CN" altLang="zh-CN"/>
          </a:p>
        </p:txBody>
      </p:sp>
      <p:sp>
        <p:nvSpPr>
          <p:cNvPr id="21518" name="文本框 6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382135" y="4344670"/>
            <a:ext cx="252031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zh-CN"/>
              <a:t>高压工作电路</a:t>
            </a:r>
            <a:endParaRPr lang="zh-CN" altLang="zh-CN"/>
          </a:p>
        </p:txBody>
      </p:sp>
      <p:sp>
        <p:nvSpPr>
          <p:cNvPr id="9" name="左大括号 8" title=""/>
          <p:cNvSpPr/>
          <p:nvPr>
            <p:custDataLst>
              <p:tags r:id="rId16"/>
            </p:custDataLst>
          </p:nvPr>
        </p:nvSpPr>
        <p:spPr>
          <a:xfrm>
            <a:off x="4192849" y="3896811"/>
            <a:ext cx="184547" cy="70246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左大括号 1" title=""/>
          <p:cNvSpPr/>
          <p:nvPr>
            <p:custDataLst>
              <p:tags r:id="rId17"/>
            </p:custDataLst>
          </p:nvPr>
        </p:nvSpPr>
        <p:spPr>
          <a:xfrm>
            <a:off x="2891314" y="2779369"/>
            <a:ext cx="358379" cy="1307306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21" name="文本框 1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243455" y="2665095"/>
            <a:ext cx="540000" cy="1990740"/>
          </a:xfrm>
          <a:prstGeom prst="roundRect">
            <a:avLst/>
          </a:prstGeom>
          <a:solidFill>
            <a:srgbClr val="FFDB93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/>
              <a:t>电磁继电器</a:t>
            </a:r>
            <a:endParaRPr lang="zh-CN" altLang="en-US"/>
          </a:p>
        </p:txBody>
      </p:sp>
      <p:sp>
        <p:nvSpPr>
          <p:cNvPr id="4" name="左大括号 3" title=""/>
          <p:cNvSpPr/>
          <p:nvPr>
            <p:custDataLst>
              <p:tags r:id="rId19"/>
            </p:custDataLst>
          </p:nvPr>
        </p:nvSpPr>
        <p:spPr>
          <a:xfrm>
            <a:off x="1851320" y="1455394"/>
            <a:ext cx="290948" cy="1982391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23" name="文本框 1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187450" y="701040"/>
            <a:ext cx="504000" cy="3811581"/>
          </a:xfrm>
          <a:prstGeom prst="roundRect">
            <a:avLst/>
          </a:prstGeom>
          <a:solidFill>
            <a:srgbClr val="008080"/>
          </a:solidFill>
          <a:ln w="9525">
            <a:noFill/>
            <a:miter lim="800000"/>
          </a:ln>
        </p:spPr>
        <p:txBody>
          <a:bodyPr wrap="square" lIns="54000" tIns="81000" rIns="54000" bIns="81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电磁铁</a:t>
            </a:r>
            <a:endParaRPr lang="zh-CN" altLang="en-US" sz="2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电磁继电器</a:t>
            </a:r>
            <a:endParaRPr lang="zh-CN" altLang="en-US" sz="2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2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5" name="组合 10"/>
            <p:cNvGrpSpPr/>
            <p:nvPr>
              <p:custDataLst>
                <p:tags r:id="rId2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2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2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" name="剪去单角的矩形 34" title=""/>
          <p:cNvSpPr/>
          <p:nvPr>
            <p:custDataLst>
              <p:tags r:id="rId4"/>
            </p:custDataLst>
          </p:nvPr>
        </p:nvSpPr>
        <p:spPr bwMode="auto">
          <a:xfrm>
            <a:off x="611505" y="753745"/>
            <a:ext cx="4741545" cy="9025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电磁铁：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插入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铁芯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的通电螺线管。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611505" y="1802765"/>
            <a:ext cx="115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构造：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AutoShape 25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flipH="1">
            <a:off x="4932243" y="2221508"/>
            <a:ext cx="864000" cy="468000"/>
          </a:xfrm>
          <a:prstGeom prst="wedgeRectCallout">
            <a:avLst>
              <a:gd name="adj1" fmla="val 73394"/>
              <a:gd name="adj2" fmla="val -49652"/>
            </a:avLst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铁芯</a:t>
            </a:r>
            <a:endParaRPr lang="zh-CN" altLang="en-US" sz="2400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9219" name="组合 9218" title=""/>
          <p:cNvGrpSpPr/>
          <p:nvPr>
            <p:custDataLst>
              <p:tags r:id="rId7"/>
            </p:custDataLst>
          </p:nvPr>
        </p:nvGrpSpPr>
        <p:grpSpPr>
          <a:xfrm>
            <a:off x="2819400" y="1944401"/>
            <a:ext cx="1770125" cy="539598"/>
            <a:chOff x="0" y="-5"/>
            <a:chExt cx="1445" cy="388"/>
          </a:xfrm>
        </p:grpSpPr>
        <p:sp>
          <p:nvSpPr>
            <p:cNvPr id="9220" name="直接连接符 9219"/>
            <p:cNvSpPr/>
            <p:nvPr>
              <p:custDataLst>
                <p:tags r:id="rId8"/>
              </p:custDataLst>
            </p:nvPr>
          </p:nvSpPr>
          <p:spPr bwMode="auto">
            <a:xfrm>
              <a:off x="0" y="-5"/>
              <a:ext cx="15" cy="388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1" name="直接连接符 9220"/>
            <p:cNvSpPr/>
            <p:nvPr>
              <p:custDataLst>
                <p:tags r:id="rId9"/>
              </p:custDataLst>
            </p:nvPr>
          </p:nvSpPr>
          <p:spPr bwMode="auto">
            <a:xfrm flipH="1">
              <a:off x="384" y="-5"/>
              <a:ext cx="0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2" name="直接连接符 9221"/>
            <p:cNvSpPr/>
            <p:nvPr>
              <p:custDataLst>
                <p:tags r:id="rId10"/>
              </p:custDataLst>
            </p:nvPr>
          </p:nvSpPr>
          <p:spPr bwMode="auto">
            <a:xfrm>
              <a:off x="576" y="-5"/>
              <a:ext cx="15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3" name="直接连接符 9222"/>
            <p:cNvSpPr/>
            <p:nvPr>
              <p:custDataLst>
                <p:tags r:id="rId11"/>
              </p:custDataLst>
            </p:nvPr>
          </p:nvSpPr>
          <p:spPr bwMode="auto">
            <a:xfrm>
              <a:off x="780" y="-5"/>
              <a:ext cx="6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4" name="直接连接符 9223"/>
            <p:cNvSpPr/>
            <p:nvPr>
              <p:custDataLst>
                <p:tags r:id="rId12"/>
              </p:custDataLst>
            </p:nvPr>
          </p:nvSpPr>
          <p:spPr bwMode="auto">
            <a:xfrm>
              <a:off x="972" y="-5"/>
              <a:ext cx="15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5" name="直接连接符 9224"/>
            <p:cNvSpPr/>
            <p:nvPr>
              <p:custDataLst>
                <p:tags r:id="rId13"/>
              </p:custDataLst>
            </p:nvPr>
          </p:nvSpPr>
          <p:spPr bwMode="auto">
            <a:xfrm>
              <a:off x="1386" y="-5"/>
              <a:ext cx="59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6" name="直接连接符 9225"/>
            <p:cNvSpPr/>
            <p:nvPr>
              <p:custDataLst>
                <p:tags r:id="rId14"/>
              </p:custDataLst>
            </p:nvPr>
          </p:nvSpPr>
          <p:spPr bwMode="auto">
            <a:xfrm>
              <a:off x="1182" y="-5"/>
              <a:ext cx="15" cy="384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  <p:sp>
          <p:nvSpPr>
            <p:cNvPr id="9227" name="直接连接符 9226"/>
            <p:cNvSpPr/>
            <p:nvPr>
              <p:custDataLst>
                <p:tags r:id="rId15"/>
              </p:custDataLst>
            </p:nvPr>
          </p:nvSpPr>
          <p:spPr bwMode="auto">
            <a:xfrm flipH="1">
              <a:off x="191" y="-5"/>
              <a:ext cx="15" cy="388"/>
            </a:xfrm>
            <a:prstGeom prst="line">
              <a:avLst/>
            </a:pr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/>
          </p:txBody>
        </p:sp>
      </p:grpSp>
      <p:sp>
        <p:nvSpPr>
          <p:cNvPr id="9228" name="矩形 9227" title=""/>
          <p:cNvSpPr/>
          <p:nvPr>
            <p:custDataLst>
              <p:tags r:id="rId16"/>
            </p:custDataLst>
          </p:nvPr>
        </p:nvSpPr>
        <p:spPr bwMode="auto">
          <a:xfrm>
            <a:off x="2569210" y="1947995"/>
            <a:ext cx="2114550" cy="514350"/>
          </a:xfrm>
          <a:prstGeom prst="rect">
            <a:avLst/>
          </a:prstGeom>
          <a:gradFill rotWithShape="0">
            <a:gsLst>
              <a:gs pos="0">
                <a:srgbClr val="4E4E4E"/>
              </a:gs>
              <a:gs pos="50000">
                <a:srgbClr val="EAEAEA"/>
              </a:gs>
              <a:gs pos="100000">
                <a:srgbClr val="4E4E4E"/>
              </a:gs>
            </a:gsLst>
            <a:lin ang="5400000" scaled="1"/>
          </a:gradFill>
          <a:ln w="9525">
            <a:solidFill>
              <a:srgbClr val="4D4D4D"/>
            </a:solidFill>
            <a:miter lim="800000"/>
          </a:ln>
        </p:spPr>
        <p:txBody>
          <a:bodyPr wrap="none" anchor="ctr">
            <a:noAutofit/>
          </a:bodyPr>
          <a:lstStyle/>
          <a:p>
            <a:pPr lvl="0" algn="l">
              <a:buClrTx/>
              <a:buSzTx/>
            </a:pPr>
            <a:endParaRPr lang="zh-CN" altLang="en-US" sz="195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9232" name="组合 9231" title=""/>
          <p:cNvGrpSpPr/>
          <p:nvPr>
            <p:custDataLst>
              <p:tags r:id="rId17"/>
            </p:custDataLst>
          </p:nvPr>
        </p:nvGrpSpPr>
        <p:grpSpPr>
          <a:xfrm>
            <a:off x="2583180" y="1685925"/>
            <a:ext cx="2070100" cy="1360805"/>
            <a:chExt cx="1680" cy="1248"/>
          </a:xfrm>
        </p:grpSpPr>
        <p:sp>
          <p:nvSpPr>
            <p:cNvPr id="9233" name="任意多边形 9232"/>
            <p:cNvSpPr/>
            <p:nvPr>
              <p:custDataLst>
                <p:tags r:id="rId18"/>
              </p:custDataLst>
            </p:nvPr>
          </p:nvSpPr>
          <p:spPr bwMode="auto">
            <a:xfrm>
              <a:off x="204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34" name="任意多边形 9233"/>
            <p:cNvSpPr/>
            <p:nvPr>
              <p:custDataLst>
                <p:tags r:id="rId19"/>
              </p:custDataLst>
            </p:nvPr>
          </p:nvSpPr>
          <p:spPr bwMode="auto">
            <a:xfrm>
              <a:off x="384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35" name="任意多边形 9234"/>
            <p:cNvSpPr/>
            <p:nvPr>
              <p:custDataLst>
                <p:tags r:id="rId20"/>
              </p:custDataLst>
            </p:nvPr>
          </p:nvSpPr>
          <p:spPr bwMode="auto">
            <a:xfrm>
              <a:off x="576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36" name="任意多边形 9235"/>
            <p:cNvSpPr/>
            <p:nvPr>
              <p:custDataLst>
                <p:tags r:id="rId21"/>
              </p:custDataLst>
            </p:nvPr>
          </p:nvSpPr>
          <p:spPr bwMode="auto">
            <a:xfrm>
              <a:off x="780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37" name="任意多边形 9236"/>
            <p:cNvSpPr/>
            <p:nvPr>
              <p:custDataLst>
                <p:tags r:id="rId22"/>
              </p:custDataLst>
            </p:nvPr>
          </p:nvSpPr>
          <p:spPr bwMode="auto">
            <a:xfrm>
              <a:off x="972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38" name="任意多边形 9237"/>
            <p:cNvSpPr/>
            <p:nvPr>
              <p:custDataLst>
                <p:tags r:id="rId23"/>
              </p:custDataLst>
            </p:nvPr>
          </p:nvSpPr>
          <p:spPr bwMode="auto">
            <a:xfrm>
              <a:off x="1176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39" name="任意多边形 9238"/>
            <p:cNvSpPr/>
            <p:nvPr>
              <p:custDataLst>
                <p:tags r:id="rId24"/>
              </p:custDataLst>
            </p:nvPr>
          </p:nvSpPr>
          <p:spPr bwMode="auto">
            <a:xfrm>
              <a:off x="1380" y="0"/>
              <a:ext cx="192" cy="920"/>
            </a:xfrm>
            <a:custGeom>
              <a:rect l="0" t="0" r="0" b="0"/>
              <a:pathLst>
                <a:path w="192" h="920">
                  <a:moveTo>
                    <a:pt x="0" y="720"/>
                  </a:moveTo>
                  <a:cubicBezTo>
                    <a:pt x="12" y="820"/>
                    <a:pt x="24" y="920"/>
                    <a:pt x="48" y="816"/>
                  </a:cubicBezTo>
                  <a:cubicBezTo>
                    <a:pt x="72" y="712"/>
                    <a:pt x="120" y="192"/>
                    <a:pt x="144" y="96"/>
                  </a:cubicBezTo>
                  <a:cubicBezTo>
                    <a:pt x="168" y="0"/>
                    <a:pt x="184" y="216"/>
                    <a:pt x="192" y="240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40" name="任意多边形 9239"/>
            <p:cNvSpPr/>
            <p:nvPr>
              <p:custDataLst>
                <p:tags r:id="rId25"/>
              </p:custDataLst>
            </p:nvPr>
          </p:nvSpPr>
          <p:spPr bwMode="auto">
            <a:xfrm>
              <a:off x="1632" y="720"/>
              <a:ext cx="48" cy="528"/>
            </a:xfrm>
            <a:custGeom>
              <a:rect l="0" t="0" r="0" b="0"/>
              <a:pathLst>
                <a:path w="48" h="528">
                  <a:moveTo>
                    <a:pt x="0" y="0"/>
                  </a:moveTo>
                  <a:cubicBezTo>
                    <a:pt x="20" y="216"/>
                    <a:pt x="40" y="432"/>
                    <a:pt x="48" y="528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241" name="任意多边形 9240"/>
            <p:cNvSpPr/>
            <p:nvPr>
              <p:custDataLst>
                <p:tags r:id="rId26"/>
              </p:custDataLst>
            </p:nvPr>
          </p:nvSpPr>
          <p:spPr bwMode="auto">
            <a:xfrm>
              <a:off x="0" y="0"/>
              <a:ext cx="192" cy="1216"/>
            </a:xfrm>
            <a:custGeom>
              <a:rect l="0" t="0" r="0" b="0"/>
              <a:pathLst>
                <a:path w="192" h="1216">
                  <a:moveTo>
                    <a:pt x="0" y="1216"/>
                  </a:moveTo>
                  <a:cubicBezTo>
                    <a:pt x="56" y="768"/>
                    <a:pt x="112" y="320"/>
                    <a:pt x="144" y="160"/>
                  </a:cubicBezTo>
                  <a:cubicBezTo>
                    <a:pt x="176" y="0"/>
                    <a:pt x="184" y="128"/>
                    <a:pt x="192" y="256"/>
                  </a:cubicBezTo>
                </a:path>
              </a:pathLst>
            </a:custGeom>
            <a:noFill/>
            <a:ln w="53975">
              <a:solidFill>
                <a:srgbClr val="292929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noAutofit/>
            </a:bodyPr>
            <a:lstStyle/>
            <a:p>
              <a:pPr lvl="0" algn="l">
                <a:buClrTx/>
                <a:buSzTx/>
              </a:pPr>
              <a:endParaRPr lang="zh-CN" altLang="en-US" sz="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27"/>
            </p:custDataLst>
          </p:nvPr>
        </p:nvSpPr>
        <p:spPr>
          <a:xfrm>
            <a:off x="1259205" y="4224020"/>
            <a:ext cx="69170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思考：为什么插入铁芯之后，磁性会大大加强呢？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AutoShape 25" title="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 flipH="1">
            <a:off x="1674401" y="1685898"/>
            <a:ext cx="864000" cy="468000"/>
          </a:xfrm>
          <a:prstGeom prst="wedgeRectCallout">
            <a:avLst>
              <a:gd name="adj1" fmla="val -70102"/>
              <a:gd name="adj2" fmla="val 39692"/>
            </a:avLst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线圈</a:t>
            </a:r>
            <a:endParaRPr lang="zh-CN" altLang="en-US" sz="2400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剪去单角的矩形 7" title=""/>
          <p:cNvSpPr/>
          <p:nvPr>
            <p:custDataLst>
              <p:tags r:id="rId29"/>
            </p:custDataLst>
          </p:nvPr>
        </p:nvSpPr>
        <p:spPr bwMode="auto">
          <a:xfrm>
            <a:off x="611505" y="3226435"/>
            <a:ext cx="3792220" cy="902595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工作原理：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电流的磁效应。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rcRect l="9289" t="8036" r="6169"/>
          <a:stretch>
            <a:fillRect/>
          </a:stretch>
        </p:blipFill>
        <p:spPr>
          <a:xfrm>
            <a:off x="5704205" y="2284095"/>
            <a:ext cx="2052955" cy="16751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25" t="23274" r="50903"/>
          <a:stretch>
            <a:fillRect/>
          </a:stretch>
        </p:blipFill>
        <p:spPr>
          <a:xfrm>
            <a:off x="6300470" y="628015"/>
            <a:ext cx="2566035" cy="184086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" name="组合 9" title=""/>
          <p:cNvGrpSpPr/>
          <p:nvPr>
            <p:custDataLst>
              <p:tags r:id="rId3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3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3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3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3" grpId="0"/>
      <p:bldP spid="10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 bwMode="auto">
          <a:xfrm>
            <a:off x="539115" y="627380"/>
            <a:ext cx="7907020" cy="2065339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华文楷体" panose="02010600040101010101" pitchFamily="2" charset="-122"/>
              </a:defRPr>
            </a:lvl9pPr>
          </a:lstStyle>
          <a:p>
            <a:pPr marL="0" lvl="0" indent="0" algn="ctr" eaLnBrk="1" latinLnBrk="0" hangingPunct="1">
              <a:lnSpc>
                <a:spcPct val="150000"/>
              </a:lnSpc>
              <a:buClrTx/>
              <a:buSzTx/>
              <a:buNone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想想做做：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制作简易的电磁起重机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利用器材自己做一个电磁铁，通电后吸引大头针，数一数谁的电磁铁吸引大头针的数量多。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697230" y="2787333"/>
            <a:ext cx="574675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eaLnBrk="0" latinLnBrk="0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思考与讨论：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为什么他们小组的电磁铁磁性强呢？比一比自己的电磁铁与他们的有什么不一样？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l="9832" t="3268" b="18016"/>
          <a:stretch>
            <a:fillRect/>
          </a:stretch>
        </p:blipFill>
        <p:spPr bwMode="auto">
          <a:xfrm>
            <a:off x="6443980" y="2427605"/>
            <a:ext cx="2343785" cy="204597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6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4"/>
            </p:custDataLst>
          </p:nvPr>
        </p:nvSpPr>
        <p:spPr>
          <a:xfrm>
            <a:off x="1886585" y="761056"/>
            <a:ext cx="536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0" hangingPunct="1">
              <a:lnSpc>
                <a:spcPct val="100000"/>
              </a:lnSpc>
            </a:pPr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探究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电磁铁的磁性强弱与哪些因素有关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Text Box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31440" y="1569085"/>
            <a:ext cx="541083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电磁铁磁性的强弱与哪些因素有关呢？</a:t>
            </a:r>
            <a:endParaRPr lang="zh-CN" altLang="en-US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 bwMode="auto">
          <a:xfrm>
            <a:off x="789305" y="1561148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提出问题：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7"/>
            </p:custDataLst>
          </p:nvPr>
        </p:nvSpPr>
        <p:spPr bwMode="auto">
          <a:xfrm>
            <a:off x="789305" y="2483168"/>
            <a:ext cx="10972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猜想：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2123440" y="2486025"/>
            <a:ext cx="3562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可能与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电流大小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2149475" y="3122930"/>
            <a:ext cx="3775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可能与线圈的匝数有关。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36" t="23915" b="17110"/>
          <a:stretch>
            <a:fillRect/>
          </a:stretch>
        </p:blipFill>
        <p:spPr>
          <a:xfrm>
            <a:off x="6322395" y="2500255"/>
            <a:ext cx="1837596" cy="2383701"/>
          </a:xfrm>
          <a:prstGeom prst="rect">
            <a:avLst/>
          </a:prstGeom>
        </p:spPr>
      </p:pic>
      <p:grpSp>
        <p:nvGrpSpPr>
          <p:cNvPr id="2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6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792480" y="688658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92480" y="1294765"/>
            <a:ext cx="77908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调整滑动变阻器的滑片，改变电路中的电流。记录通入不同大小的电流时，电磁铁吸引大头针的数目。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792480" y="2493645"/>
            <a:ext cx="557657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换上不同匝数的电磁铁，调整滑片控制电流一定，比较不同匝数电磁铁的吸引大头针的数目。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3.探究电磁铁的磁性强弱与哪些因素有关" title="">
            <a:hlinkClick action="ppaction://media"/>
          </p:cNvPr>
          <p:cNvPicPr>
            <a:picLocks noChangeAspect="1"/>
          </p:cNvPicPr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9075" y="2639060"/>
            <a:ext cx="2421460" cy="1368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569075" y="4152265"/>
            <a:ext cx="23387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探究影响电磁铁磁性强弱的因素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1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 bwMode="auto">
          <a:xfrm>
            <a:off x="699135" y="1088708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4"/>
            </p:custDataLst>
          </p:nvPr>
        </p:nvSpPr>
        <p:spPr>
          <a:xfrm>
            <a:off x="699135" y="1550670"/>
            <a:ext cx="7686675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电磁铁的磁性强弱与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电流大小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和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线圈匝数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有关。匝数一定时，通入的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电流越大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，电磁铁的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磁性越强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，电流一定时，外形相同的螺线管，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匝数越多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，电磁铁的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磁性越强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sz="2400" b="0" u="none" spc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1" name="组合 9" title=""/>
          <p:cNvGrpSpPr/>
          <p:nvPr>
            <p:custDataLst>
              <p:tags r:id="rId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882015" y="927100"/>
            <a:ext cx="63182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思考：相比永久磁体，电磁体有什么优点呢？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836295" y="3251835"/>
            <a:ext cx="73774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3.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可以通过改变电流的方向来改变电磁铁磁极的极性。</a:t>
            </a:r>
            <a:endParaRPr lang="en-US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836295" y="1666875"/>
            <a:ext cx="55359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磁性有无可以通过电流的通断来控制；</a:t>
            </a:r>
            <a:endParaRPr lang="en-US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7"/>
            </p:custDataLst>
          </p:nvPr>
        </p:nvSpPr>
        <p:spPr>
          <a:xfrm>
            <a:off x="836295" y="2459355"/>
            <a:ext cx="76644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磁性强弱可以通过电流的大小（或线圈的匝数）改变；</a:t>
            </a:r>
            <a:endParaRPr lang="en-US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69835" y="3606165"/>
            <a:ext cx="1537970" cy="15379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9" name="组合 8" title=""/>
          <p:cNvGrpSpPr/>
          <p:nvPr>
            <p:custDataLst>
              <p:tags r:id="rId3"/>
            </p:custDataLst>
          </p:nvPr>
        </p:nvGrpSpPr>
        <p:grpSpPr>
          <a:xfrm>
            <a:off x="2641600" y="659130"/>
            <a:ext cx="4027841" cy="1620520"/>
            <a:chOff x="3513" y="875"/>
            <a:chExt cx="7692" cy="3545"/>
          </a:xfrm>
        </p:grpSpPr>
        <p:pic>
          <p:nvPicPr>
            <p:cNvPr id="100" name="图片 99"/>
            <p:cNvPicPr/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>
              <a:off x="3513" y="875"/>
              <a:ext cx="7373" cy="3545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7762" y="1101"/>
              <a:ext cx="3443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400" b="1">
                  <a:solidFill>
                    <a:schemeClr val="tx1"/>
                  </a:solidFill>
                  <a:latin typeface="楷体" panose="02010609060101010101" charset="-122"/>
                  <a:ea typeface="楷体"/>
                </a:rPr>
                <a:t>磁悬浮列车</a:t>
              </a:r>
              <a:endPara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/>
              </a:endParaRPr>
            </a:p>
          </p:txBody>
        </p:sp>
      </p:grpSp>
      <p:sp>
        <p:nvSpPr>
          <p:cNvPr id="15361" name="矩形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0870" y="2524760"/>
            <a:ext cx="8293735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磁悬浮列车所用的磁体大多是通有强大电流的电磁铁，靠安装在车厢和轨道上的磁极的相互作用悬浮和高速运动，行驶时不需接触轨道，因此只受来自空气的阻力。磁悬浮列车的最高速度可达每小时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500km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1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 b="1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1252200" y="1242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/>
  </p:transition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  <p:tag name="KSO_WM_BEAUTIFY_FLAG" val="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  <p:tag name="KSO_WM_BEAUTIFY_FLAG" val=""/>
</p:tagLst>
</file>

<file path=ppt/tags/tag144.xml><?xml version="1.0" encoding="utf-8"?>
<p:tagLst xmlns:p="http://schemas.openxmlformats.org/presentationml/2006/main">
  <p:tag name="AS_UNIQUEID" val="639"/>
  <p:tag name="KSO_WM_BEAUTIFY_FLAG" val="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939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  <p:tag name="KSO_WM_BEAUTIFY_FLAG" val="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  <p:tag name="KSO_WM_BEAUTIFY_FLAG" val=""/>
</p:tagLst>
</file>

<file path=ppt/tags/tag252.xml><?xml version="1.0" encoding="utf-8"?>
<p:tagLst xmlns:p="http://schemas.openxmlformats.org/presentationml/2006/main">
  <p:tag name="AS_UNIQUEID" val="746"/>
  <p:tag name="KSO_WM_BEAUTIFY_FLAG" val=""/>
</p:tagLst>
</file>

<file path=ppt/tags/tag253.xml><?xml version="1.0" encoding="utf-8"?>
<p:tagLst xmlns:p="http://schemas.openxmlformats.org/presentationml/2006/main">
  <p:tag name="AS_UNIQUEID" val="747"/>
  <p:tag name="KSO_WM_BEAUTIFY_FLAG" val="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  <p:tag name="KSO_WM_BEAUTIFY_FLAG" val=""/>
</p:tagLst>
</file>

<file path=ppt/tags/tag261.xml><?xml version="1.0" encoding="utf-8"?>
<p:tagLst xmlns:p="http://schemas.openxmlformats.org/presentationml/2006/main">
  <p:tag name="AS_UNIQUEID" val="755"/>
  <p:tag name="KSO_WM_BEAUTIFY_FLAG" val=""/>
</p:tagLst>
</file>

<file path=ppt/tags/tag262.xml><?xml version="1.0" encoding="utf-8"?>
<p:tagLst xmlns:p="http://schemas.openxmlformats.org/presentationml/2006/main">
  <p:tag name="AS_UNIQUEID" val="756"/>
  <p:tag name="KSO_WM_BEAUTIFY_FLAG" val=""/>
</p:tagLst>
</file>

<file path=ppt/tags/tag263.xml><?xml version="1.0" encoding="utf-8"?>
<p:tagLst xmlns:p="http://schemas.openxmlformats.org/presentationml/2006/main">
  <p:tag name="AS_UNIQUEID" val="757"/>
  <p:tag name="KSO_WM_BEAUTIFY_FLAG" val="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  <p:tag name="KSO_WM_BEAUTIFY_FLAG" val="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  <p:tag name="KSO_WM_BEAUTIFY_FLAG" val=""/>
</p:tagLst>
</file>

<file path=ppt/tags/tag274.xml><?xml version="1.0" encoding="utf-8"?>
<p:tagLst xmlns:p="http://schemas.openxmlformats.org/presentationml/2006/main">
  <p:tag name="AS_UNIQUEID" val="768"/>
  <p:tag name="KSO_WM_BEAUTIFY_FLAG" val="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  <p:tag name="KSO_WM_BEAUTIFY_FLAG" val=""/>
</p:tagLst>
</file>

<file path=ppt/tags/tag281.xml><?xml version="1.0" encoding="utf-8"?>
<p:tagLst xmlns:p="http://schemas.openxmlformats.org/presentationml/2006/main">
  <p:tag name="AS_UNIQUEID" val="775"/>
  <p:tag name="KSO_WM_DIAGRAM_VIRTUALLY_FRAME" val="{&quot;height&quot;:158.03110236220473,&quot;left&quot;:39.1,&quot;top&quot;:146.3,&quot;width&quot;:606.25}"/>
</p:tagLst>
</file>

<file path=ppt/tags/tag282.xml><?xml version="1.0" encoding="utf-8"?>
<p:tagLst xmlns:p="http://schemas.openxmlformats.org/presentationml/2006/main">
  <p:tag name="AS_UNIQUEID" val="776"/>
  <p:tag name="KSO_WM_BEAUTIFY_FLAG" val=""/>
  <p:tag name="KSO_WM_DIAGRAM_VIRTUALLY_FRAME" val="{&quot;height&quot;:158.03110236220473,&quot;left&quot;:39.1,&quot;top&quot;:146.3,&quot;width&quot;:606.25}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  <p:tag name="KSO_WM_BEAUTIFY_FLAG" val=""/>
  <p:tag name="KSO_WM_DIAGRAM_VIRTUALLY_FRAME" val="{&quot;height&quot;:158.03110236220473,&quot;left&quot;:39.1,&quot;top&quot;:146.3,&quot;width&quot;:606.25}"/>
</p:tagLst>
</file>

<file path=ppt/tags/tag285.xml><?xml version="1.0" encoding="utf-8"?>
<p:tagLst xmlns:p="http://schemas.openxmlformats.org/presentationml/2006/main">
  <p:tag name="AS_UNIQUEID" val="779"/>
  <p:tag name="KSO_WM_BEAUTIFY_FLAG" val=""/>
  <p:tag name="KSO_WM_DIAGRAM_VIRTUALLY_FRAME" val="{&quot;height&quot;:158.03110236220473,&quot;left&quot;:39.1,&quot;top&quot;:146.3,&quot;width&quot;:606.25}"/>
</p:tagLst>
</file>

<file path=ppt/tags/tag286.xml><?xml version="1.0" encoding="utf-8"?>
<p:tagLst xmlns:p="http://schemas.openxmlformats.org/presentationml/2006/main">
  <p:tag name="AS_UNIQUEID" val="780"/>
  <p:tag name="KSO_WM_BEAUTIFY_FLAG" val=""/>
  <p:tag name="KSO_WM_DIAGRAM_VIRTUALLY_FRAME" val="{&quot;height&quot;:158.03110236220473,&quot;left&quot;:39.1,&quot;top&quot;:146.3,&quot;width&quot;:606.25}"/>
</p:tagLst>
</file>

<file path=ppt/tags/tag287.xml><?xml version="1.0" encoding="utf-8"?>
<p:tagLst xmlns:p="http://schemas.openxmlformats.org/presentationml/2006/main">
  <p:tag name="AS_UNIQUEID" val="781"/>
  <p:tag name="KSO_WM_BEAUTIFY_FLAG" val=""/>
  <p:tag name="KSO_WM_DIAGRAM_VIRTUALLY_FRAME" val="{&quot;height&quot;:158.03110236220473,&quot;left&quot;:39.1,&quot;top&quot;:146.3,&quot;width&quot;:606.25}"/>
</p:tagLst>
</file>

<file path=ppt/tags/tag288.xml><?xml version="1.0" encoding="utf-8"?>
<p:tagLst xmlns:p="http://schemas.openxmlformats.org/presentationml/2006/main">
  <p:tag name="AS_UNIQUEID" val="782"/>
  <p:tag name="KSO_WM_BEAUTIFY_FLAG" val=""/>
  <p:tag name="KSO_WM_DIAGRAM_VIRTUALLY_FRAME" val="{&quot;height&quot;:158.03110236220473,&quot;left&quot;:39.1,&quot;top&quot;:146.3,&quot;width&quot;:606.25}"/>
</p:tagLst>
</file>

<file path=ppt/tags/tag289.xml><?xml version="1.0" encoding="utf-8"?>
<p:tagLst xmlns:p="http://schemas.openxmlformats.org/presentationml/2006/main">
  <p:tag name="AS_UNIQUEID" val="783"/>
  <p:tag name="KSO_WM_BEAUTIFY_FLAG" val=""/>
  <p:tag name="KSO_WM_DIAGRAM_VIRTUALLY_FRAME" val="{&quot;height&quot;:158.03110236220473,&quot;left&quot;:39.1,&quot;top&quot;:146.3,&quot;width&quot;:606.25}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  <p:tag name="KSO_WM_BEAUTIFY_FLAG" val=""/>
  <p:tag name="KSO_WM_DIAGRAM_VIRTUALLY_FRAME" val="{&quot;height&quot;:158.03110236220473,&quot;left&quot;:39.1,&quot;top&quot;:146.3,&quot;width&quot;:606.25}"/>
</p:tagLst>
</file>

<file path=ppt/tags/tag291.xml><?xml version="1.0" encoding="utf-8"?>
<p:tagLst xmlns:p="http://schemas.openxmlformats.org/presentationml/2006/main">
  <p:tag name="AS_UNIQUEID" val="785"/>
  <p:tag name="KSO_WM_DIAGRAM_VIRTUALLY_FRAME" val="{&quot;height&quot;:158.03110236220473,&quot;left&quot;:39.1,&quot;top&quot;:146.3,&quot;width&quot;:606.25}"/>
</p:tagLst>
</file>

<file path=ppt/tags/tag292.xml><?xml version="1.0" encoding="utf-8"?>
<p:tagLst xmlns:p="http://schemas.openxmlformats.org/presentationml/2006/main">
  <p:tag name="AS_UNIQUEID" val="786"/>
  <p:tag name="KSO_WM_BEAUTIFY_FLAG" val=""/>
  <p:tag name="KSO_WM_DIAGRAM_VIRTUALLY_FRAME" val="{&quot;height&quot;:158.03110236220473,&quot;left&quot;:39.1,&quot;top&quot;:146.3,&quot;width&quot;:606.25}"/>
</p:tagLst>
</file>

<file path=ppt/tags/tag293.xml><?xml version="1.0" encoding="utf-8"?>
<p:tagLst xmlns:p="http://schemas.openxmlformats.org/presentationml/2006/main">
  <p:tag name="AS_UNIQUEID" val="787"/>
  <p:tag name="KSO_WM_BEAUTIFY_FLAG" val=""/>
</p:tagLst>
</file>

<file path=ppt/tags/tag294.xml><?xml version="1.0" encoding="utf-8"?>
<p:tagLst xmlns:p="http://schemas.openxmlformats.org/presentationml/2006/main">
  <p:tag name="AS_UNIQUEID" val="788"/>
  <p:tag name="KSO_WM_DIAGRAM_VIRTUALLY_FRAME" val="{&quot;height&quot;:158.03110236220473,&quot;left&quot;:39.1,&quot;top&quot;:146.3,&quot;width&quot;:606.25}"/>
</p:tagLst>
</file>

<file path=ppt/tags/tag295.xml><?xml version="1.0" encoding="utf-8"?>
<p:tagLst xmlns:p="http://schemas.openxmlformats.org/presentationml/2006/main">
  <p:tag name="AS_UNIQUEID" val="789"/>
  <p:tag name="KSO_WM_BEAUTIFY_FLAG" val=""/>
</p:tagLst>
</file>

<file path=ppt/tags/tag296.xml><?xml version="1.0" encoding="utf-8"?>
<p:tagLst xmlns:p="http://schemas.openxmlformats.org/presentationml/2006/main">
  <p:tag name="AS_UNIQUEID" val="790"/>
  <p:tag name="KSO_WM_BEAUTIFY_FLAG" val=""/>
  <p:tag name="KSO_WM_DIAGRAM_VIRTUALLY_FRAME" val="{&quot;height&quot;:158.03110236220473,&quot;left&quot;:39.1,&quot;top&quot;:146.3,&quot;width&quot;:606.25}"/>
</p:tagLst>
</file>

<file path=ppt/tags/tag297.xml><?xml version="1.0" encoding="utf-8"?>
<p:tagLst xmlns:p="http://schemas.openxmlformats.org/presentationml/2006/main">
  <p:tag name="AS_UNIQUEID" val="791"/>
  <p:tag name="KSO_WM_BEAUTIFY_FLAG" val=""/>
  <p:tag name="KSO_WM_DIAGRAM_VIRTUALLY_FRAME" val="{&quot;height&quot;:158.03110236220473,&quot;left&quot;:39.1,&quot;top&quot;:146.3,&quot;width&quot;:606.25}"/>
</p:tagLst>
</file>

<file path=ppt/tags/tag298.xml><?xml version="1.0" encoding="utf-8"?>
<p:tagLst xmlns:p="http://schemas.openxmlformats.org/presentationml/2006/main">
  <p:tag name="AS_UNIQUEID" val="792"/>
  <p:tag name="KSO_WM_BEAUTIFY_FLAG" val=""/>
  <p:tag name="KSO_WM_DIAGRAM_VIRTUALLY_FRAME" val="{&quot;height&quot;:158.03110236220473,&quot;left&quot;:39.1,&quot;top&quot;:146.3,&quot;width&quot;:606.25}"/>
</p:tagLst>
</file>

<file path=ppt/tags/tag299.xml><?xml version="1.0" encoding="utf-8"?>
<p:tagLst xmlns:p="http://schemas.openxmlformats.org/presentationml/2006/main">
  <p:tag name="AS_UNIQUEID" val="793"/>
  <p:tag name="KSO_WM_BEAUTIFY_FLAG" val=""/>
  <p:tag name="KSO_WM_DIAGRAM_VIRTUALLY_FRAME" val="{&quot;height&quot;:158.03110236220473,&quot;left&quot;:39.1,&quot;top&quot;:146.3,&quot;width&quot;:606.25}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  <p:tag name="KSO_WM_BEAUTIFY_FLAG" val=""/>
  <p:tag name="KSO_WM_DIAGRAM_VIRTUALLY_FRAME" val="{&quot;height&quot;:158.03110236220473,&quot;left&quot;:39.1,&quot;top&quot;:146.3,&quot;width&quot;:606.25}"/>
</p:tagLst>
</file>

<file path=ppt/tags/tag301.xml><?xml version="1.0" encoding="utf-8"?>
<p:tagLst xmlns:p="http://schemas.openxmlformats.org/presentationml/2006/main">
  <p:tag name="AS_UNIQUEID" val="795"/>
  <p:tag name="KSO_WM_BEAUTIFY_FLAG" val=""/>
  <p:tag name="KSO_WM_DIAGRAM_VIRTUALLY_FRAME" val="{&quot;height&quot;:158.03110236220473,&quot;left&quot;:39.1,&quot;top&quot;:146.3,&quot;width&quot;:606.25}"/>
</p:tagLst>
</file>

<file path=ppt/tags/tag302.xml><?xml version="1.0" encoding="utf-8"?>
<p:tagLst xmlns:p="http://schemas.openxmlformats.org/presentationml/2006/main">
  <p:tag name="AS_UNIQUEID" val="796"/>
  <p:tag name="KSO_WM_BEAUTIFY_FLAG" val=""/>
  <p:tag name="KSO_WM_DIAGRAM_VIRTUALLY_FRAME" val="{&quot;height&quot;:158.03110236220473,&quot;left&quot;:39.1,&quot;top&quot;:146.3,&quot;width&quot;:606.25}"/>
</p:tagLst>
</file>

<file path=ppt/tags/tag303.xml><?xml version="1.0" encoding="utf-8"?>
<p:tagLst xmlns:p="http://schemas.openxmlformats.org/presentationml/2006/main">
  <p:tag name="AS_UNIQUEID" val="797"/>
  <p:tag name="KSO_WM_BEAUTIFY_FLAG" val=""/>
  <p:tag name="KSO_WM_DIAGRAM_VIRTUALLY_FRAME" val="{&quot;height&quot;:158.03110236220473,&quot;left&quot;:39.1,&quot;top&quot;:146.3,&quot;width&quot;:606.25}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  <p:tag name="KSO_WM_BEAUTIFY_FLAG" val="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  <p:tag name="KSO_WM_BEAUTIFY_FLAG" val=""/>
</p:tagLst>
</file>

<file path=ppt/tags/tag308.xml><?xml version="1.0" encoding="utf-8"?>
<p:tagLst xmlns:p="http://schemas.openxmlformats.org/presentationml/2006/main">
  <p:tag name="AS_UNIQUEID" val="802"/>
  <p:tag name="KSO_WM_BEAUTIFY_FLAG" val=""/>
</p:tagLst>
</file>

<file path=ppt/tags/tag309.xml><?xml version="1.0" encoding="utf-8"?>
<p:tagLst xmlns:p="http://schemas.openxmlformats.org/presentationml/2006/main">
  <p:tag name="AS_UNIQUEID" val="803"/>
  <p:tag name="KSO_WM_DIAGRAM_VIRTUALLY_FRAME" val="{&quot;height&quot;:158.03110236220473,&quot;left&quot;:39.1,&quot;top&quot;:146.3,&quot;width&quot;:606.25}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  <p:tag name="KSO_WM_DIAGRAM_VIRTUALLY_FRAME" val="{&quot;height&quot;:158.03110236220473,&quot;left&quot;:39.1,&quot;top&quot;:146.3,&quot;width&quot;:606.25}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  <p:tag name="KSO_WM_BEAUTIFY_FLAG" val="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  <p:tag name="KSO_WM_BEAUTIFY_FLAG" val=""/>
</p:tagLst>
</file>

<file path=ppt/tags/tag316.xml><?xml version="1.0" encoding="utf-8"?>
<p:tagLst xmlns:p="http://schemas.openxmlformats.org/presentationml/2006/main">
  <p:tag name="AS_UNIQUEID" val="810"/>
  <p:tag name="KSO_WM_BEAUTIFY_FLAG" val=""/>
</p:tagLst>
</file>

<file path=ppt/tags/tag317.xml><?xml version="1.0" encoding="utf-8"?>
<p:tagLst xmlns:p="http://schemas.openxmlformats.org/presentationml/2006/main">
  <p:tag name="AS_UNIQUEID" val="811"/>
  <p:tag name="KSO_WM_BEAUTIFY_FLAG" val="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  <p:tag name="KSO_WM_BEAUTIFY_FLAG" val=""/>
</p:tagLst>
</file>

<file path=ppt/tags/tag443.xml><?xml version="1.0" encoding="utf-8"?>
<p:tagLst xmlns:p="http://schemas.openxmlformats.org/presentationml/2006/main">
  <p:tag name="AS_UNIQUEID" val="937"/>
  <p:tag name="KSO_WM_BEAUTIFY_FLAG" val=""/>
</p:tagLst>
</file>

<file path=ppt/tags/tag444.xml><?xml version="1.0" encoding="utf-8"?>
<p:tagLst xmlns:p="http://schemas.openxmlformats.org/presentationml/2006/main">
  <p:tag name="AS_UNIQUEID" val="938"/>
  <p:tag name="KSO_WM_BEAUTIFY_FLAG" val=""/>
</p:tagLst>
</file>

<file path=ppt/tags/tag44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203</Paragraphs>
  <Slides>23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华文楷体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2026-06-14T07:34:45Z</cp:lastPrinted>
  <dcterms:created xsi:type="dcterms:W3CDTF">2026-06-14T07:34:45Z</dcterms:created>
  <dcterms:modified xsi:type="dcterms:W3CDTF">2026-06-13T23:34:45Z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