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Default Extension="bin" ContentType="application/vnd.ms-office.activeX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activeX/activeX1.xml" ContentType="application/vnd.ms-office.activeX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81" r:id="rId2"/>
    <p:sldId id="279" r:id="rId3"/>
    <p:sldId id="284" r:id="rId4"/>
    <p:sldId id="309" r:id="rId5"/>
    <p:sldId id="355" r:id="rId6"/>
    <p:sldId id="345" r:id="rId7"/>
    <p:sldId id="346" r:id="rId8"/>
    <p:sldId id="347" r:id="rId9"/>
    <p:sldId id="348" r:id="rId10"/>
    <p:sldId id="356" r:id="rId11"/>
    <p:sldId id="349" r:id="rId12"/>
    <p:sldId id="350" r:id="rId13"/>
    <p:sldId id="285" r:id="rId14"/>
    <p:sldId id="286" r:id="rId15"/>
    <p:sldId id="339" r:id="rId16"/>
    <p:sldId id="354" r:id="rId17"/>
    <p:sldId id="280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A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152" y="-108"/>
      </p:cViewPr>
      <p:guideLst>
        <p:guide orient="horz" pos="2146"/>
        <p:guide pos="29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2018/9/15</a:t>
            </a:fld>
            <a:endParaRPr lang="zh-CN" altLang="en-US" strike="noStrike" noProof="1" smtClean="0">
              <a:latin typeface="Calibri" panose="020F0502020204030204" pitchFamily="34" charset="0"/>
              <a:ea typeface="幼圆" panose="02010509060101010101" pitchFamily="49" charset="-122"/>
              <a:cs typeface="+mn-ea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23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9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22.xml"/><Relationship Id="rId7" Type="http://schemas.openxmlformats.org/officeDocument/2006/relationships/image" Target="../media/image15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accent1"/>
                    </a:gs>
                    <a:gs pos="33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第十五章  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电流和电路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九年级物理人教版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上册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95520" y="3952240"/>
            <a:ext cx="4284345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+mn-ea"/>
                <a:ea typeface="+mn-ea"/>
                <a:sym typeface="+mn-ea"/>
              </a:rPr>
              <a:t>第</a:t>
            </a:r>
            <a:r>
              <a:rPr lang="en-US" altLang="zh-CN" sz="2000" b="1" dirty="0">
                <a:solidFill>
                  <a:schemeClr val="tx2"/>
                </a:solidFill>
                <a:latin typeface="+mn-ea"/>
                <a:ea typeface="+mn-ea"/>
                <a:sym typeface="+mn-ea"/>
              </a:rPr>
              <a:t>5</a:t>
            </a:r>
            <a:r>
              <a:rPr lang="zh-CN" altLang="en-US" sz="2000" b="1" dirty="0">
                <a:solidFill>
                  <a:schemeClr val="tx2"/>
                </a:solidFill>
                <a:latin typeface="+mn-ea"/>
                <a:ea typeface="+mn-ea"/>
                <a:sym typeface="+mn-ea"/>
              </a:rPr>
              <a:t>节  串、并联电路中电流的规律</a:t>
            </a:r>
            <a:endParaRPr lang="zh-CN" altLang="en-US" sz="2000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j-cs"/>
              <a:sym typeface="+mn-ea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40680" y="5920105"/>
            <a:ext cx="2279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授课人：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XXXX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050" name="ShockwaveFlash1" r:id="rId2" imgW="7670725" imgH="5047619"/>
    </p:controls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0242" name="文本框 10241"/>
          <p:cNvSpPr txBox="1"/>
          <p:nvPr/>
        </p:nvSpPr>
        <p:spPr>
          <a:xfrm>
            <a:off x="310833" y="1684973"/>
            <a:ext cx="4572000" cy="1279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用电流表分别测电路各点电流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en-US" altLang="zh-CN" sz="3600" b="1" i="1">
                <a:latin typeface="华文中宋" pitchFamily="2" charset="-122"/>
                <a:ea typeface="华文中宋" pitchFamily="2" charset="-122"/>
              </a:rPr>
              <a:t>I</a:t>
            </a:r>
            <a:r>
              <a:rPr lang="en-US" altLang="zh-CN" sz="3600" b="1" baseline="-250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600" b="1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600" b="1" i="1">
                <a:latin typeface="华文中宋" pitchFamily="2" charset="-122"/>
                <a:ea typeface="华文中宋" pitchFamily="2" charset="-122"/>
              </a:rPr>
              <a:t>I</a:t>
            </a:r>
            <a:r>
              <a:rPr lang="en-US" altLang="zh-CN" sz="3600" b="1" baseline="-2500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b="1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600" b="1" i="1">
                <a:latin typeface="华文中宋" pitchFamily="2" charset="-122"/>
                <a:ea typeface="华文中宋" pitchFamily="2" charset="-122"/>
              </a:rPr>
              <a:t>I</a:t>
            </a:r>
            <a:r>
              <a:rPr lang="en-US" altLang="zh-CN" sz="3600" b="1" baseline="-25000">
                <a:latin typeface="华文中宋" pitchFamily="2" charset="-122"/>
                <a:ea typeface="华文中宋" pitchFamily="2" charset="-122"/>
              </a:rPr>
              <a:t>3</a:t>
            </a:r>
            <a:endParaRPr lang="en-US" altLang="zh-CN" sz="36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1676400" y="1056005"/>
            <a:ext cx="2286000" cy="5207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2" charset="0"/>
              </a:rPr>
              <a:t>4</a:t>
            </a:r>
            <a:r>
              <a:rPr lang="zh-CN" altLang="en-US" sz="2800" b="1">
                <a:solidFill>
                  <a:srgbClr val="0000FF"/>
                </a:solidFill>
                <a:latin typeface="Comic Sans MS" panose="030F0702030302020204" pitchFamily="2" charset="0"/>
              </a:rPr>
              <a:t>、进行实验</a:t>
            </a:r>
          </a:p>
        </p:txBody>
      </p:sp>
      <p:pic>
        <p:nvPicPr>
          <p:cNvPr id="10244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1945" y="974090"/>
            <a:ext cx="3152775" cy="2434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AutoShape 6"/>
          <p:cNvSpPr/>
          <p:nvPr/>
        </p:nvSpPr>
        <p:spPr>
          <a:xfrm>
            <a:off x="494983" y="3566160"/>
            <a:ext cx="7546975" cy="3248025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>
                  <a:alpha val="100000"/>
                </a:schemeClr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vert="horz" wrap="none" anchor="ctr"/>
          <a:lstStyle/>
          <a:p>
            <a:pPr eaLnBrk="0" hangingPunct="0">
              <a:buClrTx/>
            </a:pPr>
            <a:endParaRPr>
              <a:latin typeface="Arial" panose="020B0604020202020204" charset="-76"/>
            </a:endParaRPr>
          </a:p>
        </p:txBody>
      </p:sp>
      <p:sp>
        <p:nvSpPr>
          <p:cNvPr id="10246" name="内容占位符 16"/>
          <p:cNvSpPr>
            <a:spLocks noGrp="1"/>
          </p:cNvSpPr>
          <p:nvPr/>
        </p:nvSpPr>
        <p:spPr>
          <a:xfrm>
            <a:off x="613410" y="2964498"/>
            <a:ext cx="4105275" cy="504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marL="1905" lvl="0" indent="-1905">
              <a:buNone/>
            </a:pPr>
            <a:r>
              <a:rPr lang="zh-CN" altLang="en-US" sz="2800"/>
              <a:t>设计实验数据记录表格</a:t>
            </a:r>
          </a:p>
        </p:txBody>
      </p:sp>
      <p:graphicFrame>
        <p:nvGraphicFramePr>
          <p:cNvPr id="10248" name="表格 10247"/>
          <p:cNvGraphicFramePr/>
          <p:nvPr/>
        </p:nvGraphicFramePr>
        <p:xfrm>
          <a:off x="1069658" y="3789998"/>
          <a:ext cx="6480175" cy="2564448"/>
        </p:xfrm>
        <a:graphic>
          <a:graphicData uri="http://schemas.openxmlformats.org/drawingml/2006/table">
            <a:tbl>
              <a:tblPr/>
              <a:tblGrid>
                <a:gridCol w="979488"/>
                <a:gridCol w="1884362"/>
                <a:gridCol w="1808163"/>
                <a:gridCol w="1808162"/>
              </a:tblGrid>
              <a:tr h="64008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zh-CN" altLang="en-US" sz="280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次数</a:t>
                      </a:r>
                      <a:endParaRPr lang="zh-CN" altLang="en-US" sz="280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i="1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点电流</a:t>
                      </a: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/A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i="1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B</a:t>
                      </a:r>
                      <a:r>
                        <a:rPr lang="zh-CN" altLang="en-US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点电流</a:t>
                      </a: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/A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i="1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C</a:t>
                      </a:r>
                      <a:r>
                        <a:rPr lang="zh-CN" altLang="en-US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点电流</a:t>
                      </a: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/A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1266" name="AutoShape 6"/>
          <p:cNvSpPr/>
          <p:nvPr/>
        </p:nvSpPr>
        <p:spPr>
          <a:xfrm>
            <a:off x="89535" y="5332095"/>
            <a:ext cx="8964613" cy="1327150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eaLnBrk="0" hangingPunct="0">
              <a:buClrTx/>
            </a:pPr>
            <a:r>
              <a:rPr lang="zh-CN" altLang="en-US" sz="3600" b="1">
                <a:solidFill>
                  <a:srgbClr val="FF0066"/>
                </a:solidFill>
                <a:latin typeface="Comic Sans MS" panose="030F0702030302020204" pitchFamily="2" charset="0"/>
              </a:rPr>
              <a:t>结论</a:t>
            </a:r>
            <a:r>
              <a:rPr lang="en-US" altLang="zh-CN" sz="3600" b="1">
                <a:solidFill>
                  <a:srgbClr val="FF0066"/>
                </a:solidFill>
                <a:latin typeface="Comic Sans MS" panose="030F0702030302020204" pitchFamily="2" charset="0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Comic Sans MS" panose="030F0702030302020204" pitchFamily="2" charset="0"/>
              </a:rPr>
              <a:t>并联电路中干路电流等于各支路电流之和。 </a:t>
            </a:r>
          </a:p>
          <a:p>
            <a:pPr eaLnBrk="0" hangingPunct="0">
              <a:buClrTx/>
            </a:pPr>
            <a:r>
              <a:rPr lang="zh-CN" altLang="en-US" sz="3600" b="1">
                <a:solidFill>
                  <a:srgbClr val="FF0066"/>
                </a:solidFill>
                <a:latin typeface="Comic Sans MS" panose="030F0702030302020204" pitchFamily="2" charset="0"/>
              </a:rPr>
              <a:t>表达式：</a:t>
            </a:r>
            <a:r>
              <a:rPr lang="en-US" altLang="zh-CN" sz="3600" b="1" i="1">
                <a:solidFill>
                  <a:srgbClr val="000000"/>
                </a:solidFill>
                <a:latin typeface="Comic Sans MS" panose="030F0702030302020204" pitchFamily="2" charset="0"/>
              </a:rPr>
              <a:t>I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2" charset="0"/>
              </a:rPr>
              <a:t>=</a:t>
            </a:r>
            <a:r>
              <a:rPr lang="en-US" altLang="zh-CN" sz="3600" b="1" i="1">
                <a:solidFill>
                  <a:srgbClr val="000000"/>
                </a:solidFill>
                <a:latin typeface="Comic Sans MS" panose="030F0702030302020204" pitchFamily="2" charset="0"/>
              </a:rPr>
              <a:t>I</a:t>
            </a:r>
            <a:r>
              <a:rPr lang="en-US" altLang="zh-CN" sz="3600" b="1" baseline="-25000">
                <a:solidFill>
                  <a:srgbClr val="000000"/>
                </a:solidFill>
                <a:latin typeface="Comic Sans MS" panose="030F0702030302020204" pitchFamily="2" charset="0"/>
              </a:rPr>
              <a:t>1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2" charset="0"/>
              </a:rPr>
              <a:t>+</a:t>
            </a:r>
            <a:r>
              <a:rPr lang="en-US" altLang="zh-CN" sz="3600" b="1" i="1">
                <a:solidFill>
                  <a:srgbClr val="000000"/>
                </a:solidFill>
                <a:latin typeface="Comic Sans MS" panose="030F0702030302020204" pitchFamily="2" charset="0"/>
              </a:rPr>
              <a:t>I</a:t>
            </a:r>
            <a:r>
              <a:rPr lang="en-US" altLang="zh-CN" sz="3600" b="1" baseline="-25000">
                <a:solidFill>
                  <a:srgbClr val="000000"/>
                </a:solidFill>
                <a:latin typeface="Comic Sans MS" panose="030F0702030302020204" pitchFamily="2" charset="0"/>
              </a:rPr>
              <a:t>2</a:t>
            </a:r>
            <a:endParaRPr lang="en-US" altLang="zh-CN">
              <a:latin typeface="Arial" panose="020B0604020202020204" charset="-76"/>
            </a:endParaRPr>
          </a:p>
        </p:txBody>
      </p:sp>
      <p:pic>
        <p:nvPicPr>
          <p:cNvPr id="11267" name="图片 1126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3860" y="2020570"/>
            <a:ext cx="5256213" cy="32385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268" name="直接连接符 11267"/>
          <p:cNvSpPr/>
          <p:nvPr/>
        </p:nvSpPr>
        <p:spPr>
          <a:xfrm flipH="1">
            <a:off x="2032635" y="4693920"/>
            <a:ext cx="576263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69" name="直接连接符 11268"/>
          <p:cNvSpPr/>
          <p:nvPr/>
        </p:nvSpPr>
        <p:spPr>
          <a:xfrm flipV="1">
            <a:off x="1961198" y="3398520"/>
            <a:ext cx="0" cy="93662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0" name="直接连接符 11269"/>
          <p:cNvSpPr/>
          <p:nvPr/>
        </p:nvSpPr>
        <p:spPr>
          <a:xfrm>
            <a:off x="2105660" y="2938145"/>
            <a:ext cx="720725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1" name="直接连接符 11270"/>
          <p:cNvSpPr/>
          <p:nvPr/>
        </p:nvSpPr>
        <p:spPr>
          <a:xfrm>
            <a:off x="5734685" y="2934970"/>
            <a:ext cx="935038" cy="317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2" name="直接连接符 11271"/>
          <p:cNvSpPr/>
          <p:nvPr/>
        </p:nvSpPr>
        <p:spPr>
          <a:xfrm flipV="1">
            <a:off x="6685598" y="3392170"/>
            <a:ext cx="0" cy="93662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11273" name="直接连接符 11272"/>
          <p:cNvSpPr/>
          <p:nvPr/>
        </p:nvSpPr>
        <p:spPr>
          <a:xfrm>
            <a:off x="4507548" y="4693920"/>
            <a:ext cx="1008062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11274" name="任意多边形 11273"/>
          <p:cNvSpPr/>
          <p:nvPr/>
        </p:nvSpPr>
        <p:spPr>
          <a:xfrm>
            <a:off x="3007360" y="2315845"/>
            <a:ext cx="654050" cy="361950"/>
          </a:xfrm>
          <a:custGeom>
            <a:avLst/>
            <a:gdLst/>
            <a:ahLst/>
            <a:cxnLst/>
            <a:rect l="0" t="0" r="0" b="0"/>
            <a:pathLst>
              <a:path w="412" h="409">
                <a:moveTo>
                  <a:pt x="4" y="409"/>
                </a:moveTo>
                <a:cubicBezTo>
                  <a:pt x="0" y="187"/>
                  <a:pt x="0" y="164"/>
                  <a:pt x="4" y="0"/>
                </a:cubicBezTo>
                <a:cubicBezTo>
                  <a:pt x="139" y="3"/>
                  <a:pt x="336" y="0"/>
                  <a:pt x="412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5" name="任意多边形 11274"/>
          <p:cNvSpPr/>
          <p:nvPr/>
        </p:nvSpPr>
        <p:spPr>
          <a:xfrm>
            <a:off x="3008948" y="3065145"/>
            <a:ext cx="666750" cy="460375"/>
          </a:xfrm>
          <a:custGeom>
            <a:avLst/>
            <a:gdLst/>
            <a:ahLst/>
            <a:cxnLst/>
            <a:rect l="0" t="0" r="0" b="0"/>
            <a:pathLst>
              <a:path w="420" h="335">
                <a:moveTo>
                  <a:pt x="0" y="0"/>
                </a:moveTo>
                <a:cubicBezTo>
                  <a:pt x="1" y="56"/>
                  <a:pt x="6" y="173"/>
                  <a:pt x="6" y="335"/>
                </a:cubicBezTo>
                <a:cubicBezTo>
                  <a:pt x="225" y="311"/>
                  <a:pt x="334" y="325"/>
                  <a:pt x="420" y="323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6" name="任意多边形 11275"/>
          <p:cNvSpPr/>
          <p:nvPr/>
        </p:nvSpPr>
        <p:spPr>
          <a:xfrm rot="10800000">
            <a:off x="4871085" y="2290445"/>
            <a:ext cx="666750" cy="460375"/>
          </a:xfrm>
          <a:custGeom>
            <a:avLst/>
            <a:gdLst/>
            <a:ahLst/>
            <a:cxnLst/>
            <a:rect l="0" t="0" r="0" b="0"/>
            <a:pathLst>
              <a:path w="420" h="335">
                <a:moveTo>
                  <a:pt x="0" y="0"/>
                </a:moveTo>
                <a:cubicBezTo>
                  <a:pt x="1" y="56"/>
                  <a:pt x="6" y="173"/>
                  <a:pt x="6" y="335"/>
                </a:cubicBezTo>
                <a:cubicBezTo>
                  <a:pt x="225" y="311"/>
                  <a:pt x="334" y="325"/>
                  <a:pt x="420" y="323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7" name="任意多边形 11276"/>
          <p:cNvSpPr/>
          <p:nvPr/>
        </p:nvSpPr>
        <p:spPr>
          <a:xfrm rot="10800000">
            <a:off x="4856798" y="3157220"/>
            <a:ext cx="654050" cy="358775"/>
          </a:xfrm>
          <a:custGeom>
            <a:avLst/>
            <a:gdLst/>
            <a:ahLst/>
            <a:cxnLst/>
            <a:rect l="0" t="0" r="0" b="0"/>
            <a:pathLst>
              <a:path w="412" h="409">
                <a:moveTo>
                  <a:pt x="4" y="409"/>
                </a:moveTo>
                <a:cubicBezTo>
                  <a:pt x="0" y="187"/>
                  <a:pt x="0" y="164"/>
                  <a:pt x="4" y="0"/>
                </a:cubicBezTo>
                <a:cubicBezTo>
                  <a:pt x="139" y="3"/>
                  <a:pt x="336" y="0"/>
                  <a:pt x="412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8" name="直接连接符 11277"/>
          <p:cNvSpPr/>
          <p:nvPr/>
        </p:nvSpPr>
        <p:spPr>
          <a:xfrm>
            <a:off x="3761423" y="3541395"/>
            <a:ext cx="720725" cy="317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9" name="直接连接符 11278"/>
          <p:cNvSpPr/>
          <p:nvPr/>
        </p:nvSpPr>
        <p:spPr>
          <a:xfrm>
            <a:off x="3761423" y="2315845"/>
            <a:ext cx="720725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11280" name="组合 11279"/>
          <p:cNvGrpSpPr/>
          <p:nvPr/>
        </p:nvGrpSpPr>
        <p:grpSpPr>
          <a:xfrm>
            <a:off x="1818323" y="2172970"/>
            <a:ext cx="3770312" cy="2070100"/>
            <a:chOff x="0" y="0"/>
            <a:chExt cx="2375" cy="1304"/>
          </a:xfrm>
        </p:grpSpPr>
        <p:sp>
          <p:nvSpPr>
            <p:cNvPr id="11281" name="椭圆 11280"/>
            <p:cNvSpPr/>
            <p:nvPr/>
          </p:nvSpPr>
          <p:spPr>
            <a:xfrm>
              <a:off x="0" y="952"/>
              <a:ext cx="181" cy="18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none" anchor="ctr"/>
            <a:lstStyle/>
            <a:p>
              <a:pPr algn="ctr" eaLnBrk="0" hangingPunct="0"/>
              <a:r>
                <a:rPr lang="en-US" altLang="zh-CN">
                  <a:latin typeface="Arial Black" panose="020B0A04020102020204" pitchFamily="2" charset="0"/>
                </a:rPr>
                <a:t>A</a:t>
              </a:r>
            </a:p>
          </p:txBody>
        </p:sp>
        <p:sp>
          <p:nvSpPr>
            <p:cNvPr id="11282" name="椭圆 11281"/>
            <p:cNvSpPr/>
            <p:nvPr/>
          </p:nvSpPr>
          <p:spPr>
            <a:xfrm>
              <a:off x="1950" y="0"/>
              <a:ext cx="181" cy="18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none" anchor="ctr"/>
            <a:lstStyle/>
            <a:p>
              <a:pPr algn="ctr" eaLnBrk="0" hangingPunct="0"/>
              <a:r>
                <a:rPr lang="en-US" altLang="zh-CN">
                  <a:latin typeface="Arial Black" panose="020B0A04020102020204" pitchFamily="2" charset="0"/>
                </a:rPr>
                <a:t>B</a:t>
              </a:r>
            </a:p>
          </p:txBody>
        </p:sp>
        <p:sp>
          <p:nvSpPr>
            <p:cNvPr id="11283" name="椭圆 11282"/>
            <p:cNvSpPr/>
            <p:nvPr/>
          </p:nvSpPr>
          <p:spPr>
            <a:xfrm>
              <a:off x="1950" y="771"/>
              <a:ext cx="181" cy="18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none" anchor="ctr"/>
            <a:lstStyle/>
            <a:p>
              <a:pPr algn="ctr" eaLnBrk="0" hangingPunct="0"/>
              <a:r>
                <a:rPr lang="en-US" altLang="zh-CN">
                  <a:latin typeface="Arial Black" panose="020B0A04020102020204" pitchFamily="2" charset="0"/>
                </a:rPr>
                <a:t>C</a:t>
              </a:r>
            </a:p>
          </p:txBody>
        </p:sp>
        <p:sp>
          <p:nvSpPr>
            <p:cNvPr id="11284" name="文本框 11283"/>
            <p:cNvSpPr txBox="1"/>
            <p:nvPr/>
          </p:nvSpPr>
          <p:spPr>
            <a:xfrm>
              <a:off x="136" y="782"/>
              <a:ext cx="27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eaLnBrk="0" hangingPunct="0"/>
              <a:r>
                <a:rPr lang="en-US" altLang="zh-CN" sz="4000" b="1" i="1">
                  <a:solidFill>
                    <a:srgbClr val="0000FF"/>
                  </a:solidFill>
                  <a:latin typeface="宋体" panose="02010600030101010101" pitchFamily="2" charset="-122"/>
                </a:rPr>
                <a:t>I</a:t>
              </a:r>
              <a:endParaRPr lang="en-US" altLang="zh-CN" sz="4000" b="1" i="1" baseline="-2500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285" name="文本框 11284"/>
            <p:cNvSpPr txBox="1"/>
            <p:nvPr/>
          </p:nvSpPr>
          <p:spPr>
            <a:xfrm>
              <a:off x="2018" y="90"/>
              <a:ext cx="35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eaLnBrk="0" hangingPunct="0"/>
              <a:r>
                <a:rPr lang="en-US" altLang="zh-CN" sz="4000" b="1" i="1">
                  <a:solidFill>
                    <a:srgbClr val="0000FF"/>
                  </a:solidFill>
                  <a:latin typeface="宋体" panose="02010600030101010101" pitchFamily="2" charset="-122"/>
                </a:rPr>
                <a:t>I</a:t>
              </a:r>
              <a:r>
                <a:rPr lang="en-US" altLang="zh-CN" b="1">
                  <a:solidFill>
                    <a:srgbClr val="0000FF"/>
                  </a:solidFill>
                  <a:latin typeface="Comic Sans MS" panose="030F0702030302020204" pitchFamily="2" charset="0"/>
                </a:rPr>
                <a:t>1</a:t>
              </a:r>
            </a:p>
          </p:txBody>
        </p:sp>
        <p:sp>
          <p:nvSpPr>
            <p:cNvPr id="11286" name="文本框 11285"/>
            <p:cNvSpPr txBox="1"/>
            <p:nvPr/>
          </p:nvSpPr>
          <p:spPr>
            <a:xfrm>
              <a:off x="1995" y="862"/>
              <a:ext cx="35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eaLnBrk="0" hangingPunct="0"/>
              <a:r>
                <a:rPr lang="en-US" altLang="zh-CN" sz="4000" b="1" i="1">
                  <a:solidFill>
                    <a:srgbClr val="0000FF"/>
                  </a:solidFill>
                  <a:latin typeface="宋体" panose="02010600030101010101" pitchFamily="2" charset="-122"/>
                </a:rPr>
                <a:t>I</a:t>
              </a:r>
              <a:r>
                <a:rPr lang="en-US" altLang="zh-CN" b="1">
                  <a:solidFill>
                    <a:srgbClr val="0000FF"/>
                  </a:solidFill>
                  <a:latin typeface="Comic Sans MS" panose="030F0702030302020204" pitchFamily="2" charset="0"/>
                </a:rPr>
                <a:t>2</a:t>
              </a:r>
            </a:p>
          </p:txBody>
        </p:sp>
      </p:grpSp>
      <p:grpSp>
        <p:nvGrpSpPr>
          <p:cNvPr id="11287" name="组合 11286"/>
          <p:cNvGrpSpPr/>
          <p:nvPr/>
        </p:nvGrpSpPr>
        <p:grpSpPr>
          <a:xfrm>
            <a:off x="2034223" y="1010920"/>
            <a:ext cx="4608512" cy="920750"/>
            <a:chOff x="0" y="0"/>
            <a:chExt cx="2231" cy="580"/>
          </a:xfrm>
        </p:grpSpPr>
        <p:pic>
          <p:nvPicPr>
            <p:cNvPr id="11288" name="圆角矩形 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9" name="文本框 11288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并联电路的电流特点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uiExpand="1" build="allAtOnce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5362" name="AutoShape 6"/>
          <p:cNvSpPr/>
          <p:nvPr/>
        </p:nvSpPr>
        <p:spPr>
          <a:xfrm>
            <a:off x="524510" y="1888490"/>
            <a:ext cx="7920038" cy="3671888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eaLnBrk="0" hangingPunct="0">
              <a:buClrTx/>
            </a:pPr>
            <a:endParaRPr>
              <a:latin typeface="Arial" panose="020B0604020202020204" charset="-76"/>
            </a:endParaRPr>
          </a:p>
        </p:txBody>
      </p:sp>
      <p:sp>
        <p:nvSpPr>
          <p:cNvPr id="15363" name="内容占位符 2"/>
          <p:cNvSpPr>
            <a:spLocks noGrp="1"/>
          </p:cNvSpPr>
          <p:nvPr/>
        </p:nvSpPr>
        <p:spPr>
          <a:xfrm>
            <a:off x="810260" y="2031365"/>
            <a:ext cx="7345363" cy="3241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marL="0" lvl="0" indent="0">
              <a:buNone/>
            </a:pPr>
            <a:r>
              <a:rPr lang="en-US" altLang="x-none" sz="2800" dirty="0"/>
              <a:t>1</a:t>
            </a:r>
            <a:r>
              <a:rPr lang="zh-CN" altLang="en-US" sz="2800" dirty="0"/>
              <a:t>．通过这节课你学到了什么？</a:t>
            </a:r>
          </a:p>
          <a:p>
            <a:pPr marL="0" lvl="0" indent="0">
              <a:buNone/>
            </a:pPr>
            <a:r>
              <a:rPr lang="en-US" altLang="x-none" sz="2800" dirty="0"/>
              <a:t>2</a:t>
            </a:r>
            <a:r>
              <a:rPr lang="zh-CN" altLang="en-US" sz="2800" dirty="0"/>
              <a:t>．串联电路中的电流规律。</a:t>
            </a:r>
          </a:p>
          <a:p>
            <a:pPr marL="0" lvl="0" indent="0">
              <a:buNone/>
            </a:pPr>
            <a:r>
              <a:rPr lang="en-US" altLang="x-none" sz="2800" dirty="0"/>
              <a:t>3</a:t>
            </a:r>
            <a:r>
              <a:rPr lang="zh-CN" altLang="en-US" sz="2800" dirty="0"/>
              <a:t>．并联电路中的电流规律。</a:t>
            </a:r>
          </a:p>
          <a:p>
            <a:pPr marL="0" lvl="0" indent="0">
              <a:buNone/>
            </a:pPr>
            <a:r>
              <a:rPr lang="en-US" altLang="x-none" sz="2800" dirty="0"/>
              <a:t>4</a:t>
            </a:r>
            <a:r>
              <a:rPr lang="zh-CN" altLang="en-US" sz="2800" dirty="0"/>
              <a:t>．在探究串、并联电路中的电流规律时，经历了哪些科学探究的过程？</a:t>
            </a:r>
          </a:p>
          <a:p>
            <a:pPr marL="0" lvl="0" indent="0">
              <a:buNone/>
            </a:pPr>
            <a:r>
              <a:rPr lang="en-US" altLang="x-none" sz="2800" dirty="0"/>
              <a:t>5</a:t>
            </a:r>
            <a:r>
              <a:rPr lang="zh-CN" altLang="en-US" sz="2800" dirty="0"/>
              <a:t>．在探究中均使用到了多次实验，其目的是什么？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2294" name="Text Box 3"/>
          <p:cNvSpPr txBox="1"/>
          <p:nvPr/>
        </p:nvSpPr>
        <p:spPr>
          <a:xfrm>
            <a:off x="532765" y="1529080"/>
            <a:ext cx="7011035" cy="2011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1.如图所示，已知</a:t>
            </a:r>
            <a:r>
              <a:rPr lang="en-US" altLang="x-none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en-US" altLang="x-none" sz="3200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的示数是</a:t>
            </a:r>
            <a:r>
              <a:rPr lang="en-US" altLang="x-none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0.8A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x-none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en-US" altLang="x-none" sz="3200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的示数是</a:t>
            </a:r>
            <a:r>
              <a:rPr lang="en-US" altLang="x-none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1.5A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，则通过灯</a:t>
            </a:r>
            <a:r>
              <a:rPr lang="en-US" altLang="x-none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x-none" sz="3200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的电流</a:t>
            </a: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是</a:t>
            </a:r>
            <a:r>
              <a:rPr lang="en-US" altLang="x-none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_____A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，灯</a:t>
            </a:r>
            <a:r>
              <a:rPr lang="en-US" altLang="x-none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x-none" sz="3200" baseline="-25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的电流是</a:t>
            </a:r>
            <a:r>
              <a:rPr lang="en-US" altLang="x-none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______A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2295" name="Text Box 37"/>
          <p:cNvSpPr txBox="1"/>
          <p:nvPr/>
        </p:nvSpPr>
        <p:spPr>
          <a:xfrm>
            <a:off x="1590040" y="2793683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3600" b="1" dirty="0">
                <a:solidFill>
                  <a:srgbClr val="0000FF"/>
                </a:solidFill>
                <a:latin typeface="隶书" pitchFamily="1" charset="-122"/>
                <a:ea typeface="隶书" pitchFamily="1" charset="-122"/>
              </a:rPr>
              <a:t>0.7</a:t>
            </a:r>
          </a:p>
        </p:txBody>
      </p:sp>
      <p:sp>
        <p:nvSpPr>
          <p:cNvPr id="12296" name="Text Box 38"/>
          <p:cNvSpPr txBox="1"/>
          <p:nvPr/>
        </p:nvSpPr>
        <p:spPr>
          <a:xfrm>
            <a:off x="5571490" y="2793683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3600" b="1" dirty="0">
                <a:solidFill>
                  <a:srgbClr val="0000FF"/>
                </a:solidFill>
                <a:latin typeface="隶书" pitchFamily="1" charset="-122"/>
                <a:ea typeface="隶书" pitchFamily="1" charset="-122"/>
              </a:rPr>
              <a:t>0.8</a:t>
            </a:r>
          </a:p>
        </p:txBody>
      </p:sp>
      <p:grpSp>
        <p:nvGrpSpPr>
          <p:cNvPr id="12297" name="Group 40"/>
          <p:cNvGrpSpPr/>
          <p:nvPr/>
        </p:nvGrpSpPr>
        <p:grpSpPr>
          <a:xfrm>
            <a:off x="3016885" y="5777230"/>
            <a:ext cx="2736850" cy="360363"/>
            <a:chOff x="0" y="0"/>
            <a:chExt cx="1406" cy="227"/>
          </a:xfrm>
        </p:grpSpPr>
        <p:grpSp>
          <p:nvGrpSpPr>
            <p:cNvPr id="12298" name="Group 41"/>
            <p:cNvGrpSpPr/>
            <p:nvPr/>
          </p:nvGrpSpPr>
          <p:grpSpPr>
            <a:xfrm>
              <a:off x="0" y="46"/>
              <a:ext cx="1043" cy="108"/>
              <a:chOff x="0" y="0"/>
              <a:chExt cx="1043" cy="108"/>
            </a:xfrm>
          </p:grpSpPr>
          <p:sp>
            <p:nvSpPr>
              <p:cNvPr id="12299" name="Line 42"/>
              <p:cNvSpPr/>
              <p:nvPr/>
            </p:nvSpPr>
            <p:spPr>
              <a:xfrm>
                <a:off x="0" y="90"/>
                <a:ext cx="544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00" name="Oval 43"/>
              <p:cNvSpPr/>
              <p:nvPr/>
            </p:nvSpPr>
            <p:spPr>
              <a:xfrm>
                <a:off x="544" y="63"/>
                <a:ext cx="45" cy="45"/>
              </a:xfrm>
              <a:prstGeom prst="ellipse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vert="horz" wrap="none" anchor="ctr"/>
              <a:lstStyle/>
              <a:p>
                <a:endParaRPr lang="zh-CN" altLang="en-US" dirty="0">
                  <a:latin typeface="Comic Sans MS" panose="030F0702030302020204" pitchFamily="2" charset="0"/>
                </a:endParaRPr>
              </a:p>
            </p:txBody>
          </p:sp>
          <p:sp>
            <p:nvSpPr>
              <p:cNvPr id="12301" name="Line 44"/>
              <p:cNvSpPr/>
              <p:nvPr/>
            </p:nvSpPr>
            <p:spPr>
              <a:xfrm flipV="1">
                <a:off x="589" y="0"/>
                <a:ext cx="227" cy="9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02" name="Line 45"/>
              <p:cNvSpPr/>
              <p:nvPr/>
            </p:nvSpPr>
            <p:spPr>
              <a:xfrm>
                <a:off x="816" y="81"/>
                <a:ext cx="227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303" name="Line 46"/>
            <p:cNvSpPr/>
            <p:nvPr/>
          </p:nvSpPr>
          <p:spPr>
            <a:xfrm>
              <a:off x="1044" y="46"/>
              <a:ext cx="0" cy="13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4" name="Line 47"/>
            <p:cNvSpPr/>
            <p:nvPr/>
          </p:nvSpPr>
          <p:spPr>
            <a:xfrm>
              <a:off x="1134" y="0"/>
              <a:ext cx="0" cy="2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5" name="Line 48"/>
            <p:cNvSpPr/>
            <p:nvPr/>
          </p:nvSpPr>
          <p:spPr>
            <a:xfrm>
              <a:off x="1134" y="119"/>
              <a:ext cx="27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306" name="AutoShape 49"/>
          <p:cNvSpPr/>
          <p:nvPr/>
        </p:nvSpPr>
        <p:spPr>
          <a:xfrm>
            <a:off x="3589973" y="4048443"/>
            <a:ext cx="360362" cy="360362"/>
          </a:xfrm>
          <a:prstGeom prst="flowChartSummingJunction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endParaRPr lang="zh-CN" altLang="en-US" dirty="0">
              <a:latin typeface="Comic Sans MS" panose="030F0702030302020204" pitchFamily="2" charset="0"/>
            </a:endParaRPr>
          </a:p>
        </p:txBody>
      </p:sp>
      <p:sp>
        <p:nvSpPr>
          <p:cNvPr id="12307" name="Line 50"/>
          <p:cNvSpPr/>
          <p:nvPr/>
        </p:nvSpPr>
        <p:spPr>
          <a:xfrm>
            <a:off x="3950335" y="4192905"/>
            <a:ext cx="1801813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08" name="Line 51"/>
          <p:cNvSpPr/>
          <p:nvPr/>
        </p:nvSpPr>
        <p:spPr>
          <a:xfrm>
            <a:off x="4817110" y="4985068"/>
            <a:ext cx="93503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09" name="AutoShape 52"/>
          <p:cNvSpPr/>
          <p:nvPr/>
        </p:nvSpPr>
        <p:spPr>
          <a:xfrm rot="5400000">
            <a:off x="4456748" y="4839018"/>
            <a:ext cx="360362" cy="360362"/>
          </a:xfrm>
          <a:prstGeom prst="flowChartSummingJunction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endParaRPr lang="zh-CN" altLang="en-US" dirty="0">
              <a:latin typeface="Comic Sans MS" panose="030F0702030302020204" pitchFamily="2" charset="0"/>
            </a:endParaRPr>
          </a:p>
        </p:txBody>
      </p:sp>
      <p:sp>
        <p:nvSpPr>
          <p:cNvPr id="12310" name="Text Box 53"/>
          <p:cNvSpPr txBox="1"/>
          <p:nvPr/>
        </p:nvSpPr>
        <p:spPr>
          <a:xfrm>
            <a:off x="4672648" y="5129530"/>
            <a:ext cx="484187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400" b="1" dirty="0">
                <a:solidFill>
                  <a:srgbClr val="FF0066"/>
                </a:solidFill>
                <a:latin typeface="Times New Roman" panose="02020603050405020304" pitchFamily="2" charset="0"/>
                <a:ea typeface="隶书" pitchFamily="1" charset="-122"/>
              </a:rPr>
              <a:t>L</a:t>
            </a:r>
            <a:r>
              <a:rPr lang="en-US" altLang="x-none" sz="2400" b="1" baseline="-25000" dirty="0">
                <a:solidFill>
                  <a:srgbClr val="FF0066"/>
                </a:solidFill>
                <a:latin typeface="Times New Roman" panose="02020603050405020304" pitchFamily="2" charset="0"/>
                <a:ea typeface="隶书" pitchFamily="1" charset="-122"/>
              </a:rPr>
              <a:t>2</a:t>
            </a:r>
          </a:p>
        </p:txBody>
      </p:sp>
      <p:sp>
        <p:nvSpPr>
          <p:cNvPr id="12311" name="Text Box 54"/>
          <p:cNvSpPr txBox="1"/>
          <p:nvPr/>
        </p:nvSpPr>
        <p:spPr>
          <a:xfrm>
            <a:off x="3520123" y="4281805"/>
            <a:ext cx="484187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2400" b="1" dirty="0">
                <a:solidFill>
                  <a:srgbClr val="FF0066"/>
                </a:solidFill>
                <a:latin typeface="Times New Roman" panose="02020603050405020304" pitchFamily="2" charset="0"/>
                <a:ea typeface="隶书" pitchFamily="1" charset="-122"/>
              </a:rPr>
              <a:t>L</a:t>
            </a:r>
            <a:r>
              <a:rPr lang="en-US" altLang="x-none" sz="2400" b="1" baseline="-25000" dirty="0">
                <a:solidFill>
                  <a:srgbClr val="FF0066"/>
                </a:solidFill>
                <a:latin typeface="Times New Roman" panose="02020603050405020304" pitchFamily="2" charset="0"/>
                <a:ea typeface="隶书" pitchFamily="1" charset="-122"/>
              </a:rPr>
              <a:t>1</a:t>
            </a:r>
          </a:p>
        </p:txBody>
      </p:sp>
      <p:sp>
        <p:nvSpPr>
          <p:cNvPr id="12312" name="Line 55"/>
          <p:cNvSpPr/>
          <p:nvPr/>
        </p:nvSpPr>
        <p:spPr>
          <a:xfrm>
            <a:off x="3016885" y="4121468"/>
            <a:ext cx="0" cy="187007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13" name="Line 56"/>
          <p:cNvSpPr/>
          <p:nvPr/>
        </p:nvSpPr>
        <p:spPr>
          <a:xfrm>
            <a:off x="3016885" y="4192905"/>
            <a:ext cx="5746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14" name="Line 57"/>
          <p:cNvSpPr/>
          <p:nvPr/>
        </p:nvSpPr>
        <p:spPr>
          <a:xfrm>
            <a:off x="3950335" y="4985068"/>
            <a:ext cx="5048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15" name="Line 58"/>
          <p:cNvSpPr/>
          <p:nvPr/>
        </p:nvSpPr>
        <p:spPr>
          <a:xfrm>
            <a:off x="3016885" y="4985068"/>
            <a:ext cx="5746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2316" name="Group 59"/>
          <p:cNvGrpSpPr/>
          <p:nvPr/>
        </p:nvGrpSpPr>
        <p:grpSpPr>
          <a:xfrm>
            <a:off x="3593148" y="4769168"/>
            <a:ext cx="438150" cy="398462"/>
            <a:chOff x="0" y="0"/>
            <a:chExt cx="276" cy="251"/>
          </a:xfrm>
        </p:grpSpPr>
        <p:sp>
          <p:nvSpPr>
            <p:cNvPr id="12317" name="Oval 60"/>
            <p:cNvSpPr/>
            <p:nvPr/>
          </p:nvSpPr>
          <p:spPr>
            <a:xfrm>
              <a:off x="0" y="24"/>
              <a:ext cx="227" cy="227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none" anchor="ctr"/>
            <a:lstStyle/>
            <a:p>
              <a:endParaRPr lang="zh-CN" altLang="en-US" dirty="0">
                <a:latin typeface="Comic Sans MS" panose="030F0702030302020204" pitchFamily="2" charset="0"/>
              </a:endParaRPr>
            </a:p>
          </p:txBody>
        </p:sp>
        <p:sp>
          <p:nvSpPr>
            <p:cNvPr id="12318" name="Text Box 61"/>
            <p:cNvSpPr txBox="1"/>
            <p:nvPr/>
          </p:nvSpPr>
          <p:spPr>
            <a:xfrm>
              <a:off x="0" y="0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r>
                <a:rPr lang="en-US" altLang="x-none" sz="2000" dirty="0">
                  <a:latin typeface="宋体" panose="02010600030101010101" pitchFamily="2" charset="-122"/>
                </a:rPr>
                <a:t>A</a:t>
              </a:r>
              <a:r>
                <a:rPr lang="en-US" altLang="x-none" sz="2000" baseline="-25000" dirty="0">
                  <a:latin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12319" name="Line 62"/>
          <p:cNvSpPr/>
          <p:nvPr/>
        </p:nvSpPr>
        <p:spPr>
          <a:xfrm flipH="1">
            <a:off x="5752148" y="4121468"/>
            <a:ext cx="1587" cy="115093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0" name="Line 63"/>
          <p:cNvSpPr/>
          <p:nvPr/>
        </p:nvSpPr>
        <p:spPr>
          <a:xfrm flipH="1">
            <a:off x="5752148" y="5632768"/>
            <a:ext cx="0" cy="3603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2321" name="Group 64"/>
          <p:cNvGrpSpPr/>
          <p:nvPr/>
        </p:nvGrpSpPr>
        <p:grpSpPr>
          <a:xfrm>
            <a:off x="5571173" y="5234305"/>
            <a:ext cx="438150" cy="398463"/>
            <a:chOff x="0" y="0"/>
            <a:chExt cx="276" cy="251"/>
          </a:xfrm>
        </p:grpSpPr>
        <p:sp>
          <p:nvSpPr>
            <p:cNvPr id="12322" name="Oval 65"/>
            <p:cNvSpPr/>
            <p:nvPr/>
          </p:nvSpPr>
          <p:spPr>
            <a:xfrm>
              <a:off x="0" y="24"/>
              <a:ext cx="227" cy="227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none" anchor="ctr"/>
            <a:lstStyle/>
            <a:p>
              <a:endParaRPr lang="zh-CN" altLang="en-US" dirty="0">
                <a:latin typeface="Comic Sans MS" panose="030F0702030302020204" pitchFamily="2" charset="0"/>
              </a:endParaRPr>
            </a:p>
          </p:txBody>
        </p:sp>
        <p:sp>
          <p:nvSpPr>
            <p:cNvPr id="12323" name="Text Box 66"/>
            <p:cNvSpPr txBox="1"/>
            <p:nvPr/>
          </p:nvSpPr>
          <p:spPr>
            <a:xfrm>
              <a:off x="0" y="0"/>
              <a:ext cx="2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r>
                <a:rPr lang="en-US" altLang="x-none" sz="2000" dirty="0">
                  <a:latin typeface="宋体" panose="02010600030101010101" pitchFamily="2" charset="-122"/>
                </a:rPr>
                <a:t>A</a:t>
              </a:r>
              <a:r>
                <a:rPr lang="en-US" altLang="x-none" sz="2000" baseline="-25000" dirty="0">
                  <a:latin typeface="宋体" panose="02010600030101010101" pitchFamily="2" charset="-122"/>
                </a:rPr>
                <a:t>2</a:t>
              </a:r>
            </a:p>
          </p:txBody>
        </p:sp>
      </p:grpSp>
      <p:sp>
        <p:nvSpPr>
          <p:cNvPr id="12324" name="Text Box 67"/>
          <p:cNvSpPr txBox="1"/>
          <p:nvPr/>
        </p:nvSpPr>
        <p:spPr>
          <a:xfrm>
            <a:off x="4169410" y="6066155"/>
            <a:ext cx="436563" cy="639763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en-US" altLang="x-none" sz="3600" dirty="0">
                <a:latin typeface="Times New Roman" panose="02020603050405020304" pitchFamily="2" charset="0"/>
                <a:ea typeface="隶书" pitchFamily="1" charset="-122"/>
              </a:rPr>
              <a:t>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229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122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  <p:bldP spid="122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" name="AutoShape 6"/>
          <p:cNvSpPr/>
          <p:nvPr/>
        </p:nvSpPr>
        <p:spPr>
          <a:xfrm>
            <a:off x="267653" y="1757998"/>
            <a:ext cx="8785225" cy="4394200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eaLnBrk="0" hangingPunct="0">
              <a:buClrTx/>
            </a:pPr>
            <a:endParaRPr>
              <a:latin typeface="Times New Roman" panose="02020603050405020304" pitchFamily="2" charset="0"/>
            </a:endParaRPr>
          </a:p>
        </p:txBody>
      </p:sp>
      <p:pic>
        <p:nvPicPr>
          <p:cNvPr id="3" name="图片 2" descr="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CC9"/>
              </a:clrFrom>
              <a:clrTo>
                <a:srgbClr val="FEF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3040" y="3953510"/>
            <a:ext cx="2305050" cy="183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3315"/>
          <p:cNvSpPr txBox="1"/>
          <p:nvPr/>
        </p:nvSpPr>
        <p:spPr>
          <a:xfrm>
            <a:off x="243840" y="1980248"/>
            <a:ext cx="8915400" cy="13836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2.如图所示，用电流表测量电流时，发现两个电流表的指针在同一个位置，则电流表A</a:t>
            </a:r>
            <a:r>
              <a:rPr lang="zh-CN" altLang="en-US" sz="2800" b="1" baseline="-25000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的示数为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   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，A</a:t>
            </a:r>
            <a:r>
              <a:rPr lang="zh-CN" altLang="en-US" sz="2800" b="1" baseline="-25000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的示数为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 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 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，灯L</a:t>
            </a:r>
            <a:r>
              <a:rPr lang="zh-CN" altLang="en-US" sz="2800" b="1" baseline="-25000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中的电流是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   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</a:rPr>
              <a:t>  </a:t>
            </a:r>
            <a:r>
              <a:rPr lang="zh-CN" altLang="en-US" sz="2800" b="1" u="sng" dirty="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.</a:t>
            </a:r>
            <a:endParaRPr lang="zh-CN" altLang="en-US" sz="2800" b="1" u="sng" dirty="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9840" y="4334510"/>
            <a:ext cx="533400" cy="396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0000FF"/>
                </a:solidFill>
                <a:latin typeface="Times New Roman" panose="02020603050405020304" pitchFamily="2" charset="0"/>
              </a:rPr>
              <a:t>L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1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48840" y="5096510"/>
            <a:ext cx="533400" cy="396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0000FF"/>
                </a:solidFill>
                <a:latin typeface="Times New Roman" panose="02020603050405020304" pitchFamily="2" charset="0"/>
              </a:rPr>
              <a:t>L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2</a:t>
            </a:r>
          </a:p>
        </p:txBody>
      </p:sp>
      <p:sp>
        <p:nvSpPr>
          <p:cNvPr id="6" name="直接连接符 5"/>
          <p:cNvSpPr/>
          <p:nvPr/>
        </p:nvSpPr>
        <p:spPr>
          <a:xfrm>
            <a:off x="3050540" y="5566410"/>
            <a:ext cx="152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7" name="图片 6" descr="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3840" y="3801110"/>
            <a:ext cx="3810000" cy="212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823393" y="2413318"/>
            <a:ext cx="1143000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1.8A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51940" y="2833053"/>
            <a:ext cx="1511300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0.36A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07050" y="2833053"/>
            <a:ext cx="1331913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</a:rPr>
              <a:t>1.44A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4338" name="AutoShape 6"/>
          <p:cNvSpPr/>
          <p:nvPr/>
        </p:nvSpPr>
        <p:spPr>
          <a:xfrm>
            <a:off x="406083" y="1462405"/>
            <a:ext cx="8280400" cy="1584325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eaLnBrk="0" hangingPunct="0">
              <a:buClrTx/>
            </a:pPr>
            <a:endParaRPr>
              <a:latin typeface="Arial" panose="020B0604020202020204" charset="-76"/>
            </a:endParaRPr>
          </a:p>
        </p:txBody>
      </p:sp>
      <p:sp>
        <p:nvSpPr>
          <p:cNvPr id="14339" name="内容占位符 2"/>
          <p:cNvSpPr>
            <a:spLocks noGrp="1"/>
          </p:cNvSpPr>
          <p:nvPr/>
        </p:nvSpPr>
        <p:spPr>
          <a:xfrm>
            <a:off x="406083" y="1460818"/>
            <a:ext cx="8229600" cy="42481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marL="0" lvl="0" indent="0">
              <a:buNone/>
            </a:pPr>
            <a:r>
              <a:rPr lang="en-US" altLang="x-none" sz="2800" b="1" dirty="0"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</a:rPr>
              <a:t>．在图甲中，闭合开关后，通过灯泡</a:t>
            </a:r>
            <a:r>
              <a:rPr lang="en-US" altLang="x-none" sz="2800" b="1" dirty="0">
                <a:latin typeface="宋体" panose="02010600030101010101" pitchFamily="2" charset="-122"/>
              </a:rPr>
              <a:t>L</a:t>
            </a:r>
            <a:r>
              <a:rPr lang="en-US" altLang="x-none" sz="2800" b="1" baseline="-25000" dirty="0">
                <a:latin typeface="宋体" panose="02010600030101010101" pitchFamily="2" charset="-122"/>
              </a:rPr>
              <a:t>l</a:t>
            </a:r>
            <a:r>
              <a:rPr lang="zh-CN" altLang="en-US" sz="2800" b="1" dirty="0">
                <a:latin typeface="宋体" panose="02010600030101010101" pitchFamily="2" charset="-122"/>
              </a:rPr>
              <a:t>的电流为</a:t>
            </a:r>
            <a:r>
              <a:rPr lang="en-US" altLang="x-none" sz="2800" b="1" dirty="0">
                <a:latin typeface="宋体" panose="02010600030101010101" pitchFamily="2" charset="-122"/>
              </a:rPr>
              <a:t>0.5A</a:t>
            </a:r>
            <a:r>
              <a:rPr lang="zh-CN" altLang="en-US" sz="2800" b="1" dirty="0">
                <a:latin typeface="宋体" panose="02010600030101010101" pitchFamily="2" charset="-122"/>
              </a:rPr>
              <a:t>，通过灯泡</a:t>
            </a:r>
            <a:r>
              <a:rPr lang="en-US" altLang="x-none" sz="2800" b="1" dirty="0">
                <a:latin typeface="宋体" panose="02010600030101010101" pitchFamily="2" charset="-122"/>
              </a:rPr>
              <a:t>L</a:t>
            </a:r>
            <a:r>
              <a:rPr lang="en-US" altLang="x-none" sz="2800" b="1" baseline="-25000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的电流为</a:t>
            </a:r>
            <a:r>
              <a:rPr lang="en-US" altLang="x-none" sz="2800" b="1" dirty="0">
                <a:latin typeface="宋体" panose="02010600030101010101" pitchFamily="2" charset="-122"/>
              </a:rPr>
              <a:t>0.4A</a:t>
            </a:r>
            <a:r>
              <a:rPr lang="zh-CN" altLang="en-US" sz="2800" b="1" dirty="0">
                <a:latin typeface="宋体" panose="02010600030101010101" pitchFamily="2" charset="-122"/>
              </a:rPr>
              <a:t>。试根据图甲将图乙中的实物用笔画线表示导线连接起来。</a:t>
            </a:r>
            <a:endParaRPr lang="zh-CN" altLang="en-US" sz="2800" b="1" dirty="0"/>
          </a:p>
        </p:txBody>
      </p:sp>
      <p:pic>
        <p:nvPicPr>
          <p:cNvPr id="14341" name="Picture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1120" y="2902268"/>
            <a:ext cx="6194425" cy="3562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任意多边形 9"/>
          <p:cNvSpPr/>
          <p:nvPr/>
        </p:nvSpPr>
        <p:spPr>
          <a:xfrm>
            <a:off x="5052695" y="3245168"/>
            <a:ext cx="1717675" cy="509587"/>
          </a:xfrm>
          <a:custGeom>
            <a:avLst/>
            <a:gdLst/>
            <a:ahLst/>
            <a:cxnLst>
              <a:cxn ang="0">
                <a:pos x="0" y="107281"/>
              </a:cxn>
              <a:cxn ang="0">
                <a:pos x="1165207" y="67051"/>
              </a:cxn>
              <a:cxn ang="0">
                <a:pos x="1717675" y="509587"/>
              </a:cxn>
            </a:cxnLst>
            <a:rect l="0" t="0" r="0" b="0"/>
            <a:pathLst>
              <a:path w="1718268" h="509116">
                <a:moveTo>
                  <a:pt x="0" y="107182"/>
                </a:moveTo>
                <a:cubicBezTo>
                  <a:pt x="439615" y="53591"/>
                  <a:pt x="879231" y="0"/>
                  <a:pt x="1165609" y="66989"/>
                </a:cubicBezTo>
                <a:cubicBezTo>
                  <a:pt x="1451987" y="133978"/>
                  <a:pt x="1585127" y="321547"/>
                  <a:pt x="1718268" y="509116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3" name="任意多边形 10"/>
          <p:cNvSpPr/>
          <p:nvPr/>
        </p:nvSpPr>
        <p:spPr>
          <a:xfrm>
            <a:off x="6287770" y="3805555"/>
            <a:ext cx="1284288" cy="979488"/>
          </a:xfrm>
          <a:custGeom>
            <a:avLst/>
            <a:gdLst/>
            <a:ahLst/>
            <a:cxnLst>
              <a:cxn ang="0">
                <a:pos x="884099" y="0"/>
              </a:cxn>
              <a:cxn ang="0">
                <a:pos x="1255823" y="311427"/>
              </a:cxn>
              <a:cxn ang="0">
                <a:pos x="713307" y="874004"/>
              </a:cxn>
              <a:cxn ang="0">
                <a:pos x="0" y="944326"/>
              </a:cxn>
            </a:cxnLst>
            <a:rect l="0" t="0" r="0" b="0"/>
            <a:pathLst>
              <a:path w="1284514" h="979715">
                <a:moveTo>
                  <a:pt x="884255" y="0"/>
                </a:moveTo>
                <a:cubicBezTo>
                  <a:pt x="1084384" y="82899"/>
                  <a:pt x="1284514" y="165798"/>
                  <a:pt x="1256044" y="311499"/>
                </a:cubicBezTo>
                <a:cubicBezTo>
                  <a:pt x="1227574" y="457200"/>
                  <a:pt x="922774" y="768699"/>
                  <a:pt x="713433" y="874207"/>
                </a:cubicBezTo>
                <a:cubicBezTo>
                  <a:pt x="504092" y="979715"/>
                  <a:pt x="252046" y="962130"/>
                  <a:pt x="0" y="944545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任意多边形 14"/>
          <p:cNvSpPr/>
          <p:nvPr/>
        </p:nvSpPr>
        <p:spPr>
          <a:xfrm>
            <a:off x="3938270" y="3203893"/>
            <a:ext cx="833438" cy="1776412"/>
          </a:xfrm>
          <a:custGeom>
            <a:avLst/>
            <a:gdLst/>
            <a:ahLst/>
            <a:cxnLst>
              <a:cxn ang="0">
                <a:pos x="652329" y="1776412"/>
              </a:cxn>
              <a:cxn ang="0">
                <a:pos x="78816" y="1043076"/>
              </a:cxn>
              <a:cxn ang="0">
                <a:pos x="179432" y="159057"/>
              </a:cxn>
              <a:cxn ang="0">
                <a:pos x="833438" y="88736"/>
              </a:cxn>
            </a:cxnLst>
            <a:rect l="0" t="0" r="0" b="0"/>
            <a:pathLst>
              <a:path w="832338" h="1776883">
                <a:moveTo>
                  <a:pt x="651468" y="1776883"/>
                </a:moveTo>
                <a:cubicBezTo>
                  <a:pt x="404446" y="1544933"/>
                  <a:pt x="157424" y="1312984"/>
                  <a:pt x="78712" y="1043353"/>
                </a:cubicBezTo>
                <a:cubicBezTo>
                  <a:pt x="0" y="773722"/>
                  <a:pt x="53591" y="318198"/>
                  <a:pt x="179195" y="159099"/>
                </a:cubicBezTo>
                <a:cubicBezTo>
                  <a:pt x="304799" y="0"/>
                  <a:pt x="832338" y="88760"/>
                  <a:pt x="832338" y="8876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5" name="任意多边形 17"/>
          <p:cNvSpPr/>
          <p:nvPr/>
        </p:nvSpPr>
        <p:spPr>
          <a:xfrm>
            <a:off x="4992370" y="4670743"/>
            <a:ext cx="914400" cy="339725"/>
          </a:xfrm>
          <a:custGeom>
            <a:avLst/>
            <a:gdLst/>
            <a:ahLst/>
            <a:cxnLst>
              <a:cxn ang="0">
                <a:pos x="914400" y="48532"/>
              </a:cxn>
              <a:cxn ang="0">
                <a:pos x="552659" y="48532"/>
              </a:cxn>
              <a:cxn ang="0">
                <a:pos x="0" y="339725"/>
              </a:cxn>
            </a:cxnLst>
            <a:rect l="0" t="0" r="0" b="0"/>
            <a:pathLst>
              <a:path w="914400" h="339969">
                <a:moveTo>
                  <a:pt x="914400" y="48567"/>
                </a:moveTo>
                <a:cubicBezTo>
                  <a:pt x="809729" y="24283"/>
                  <a:pt x="705059" y="0"/>
                  <a:pt x="552659" y="48567"/>
                </a:cubicBezTo>
                <a:cubicBezTo>
                  <a:pt x="400259" y="97134"/>
                  <a:pt x="200129" y="218551"/>
                  <a:pt x="0" y="33996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任意多边形 18"/>
          <p:cNvSpPr/>
          <p:nvPr/>
        </p:nvSpPr>
        <p:spPr>
          <a:xfrm>
            <a:off x="5549583" y="4719955"/>
            <a:ext cx="1812925" cy="1644650"/>
          </a:xfrm>
          <a:custGeom>
            <a:avLst/>
            <a:gdLst/>
            <a:ahLst/>
            <a:cxnLst>
              <a:cxn ang="0">
                <a:pos x="326728" y="0"/>
              </a:cxn>
              <a:cxn ang="0">
                <a:pos x="216143" y="371805"/>
              </a:cxn>
              <a:cxn ang="0">
                <a:pos x="1623590" y="321561"/>
              </a:cxn>
              <a:cxn ang="0">
                <a:pos x="1352154" y="1507317"/>
              </a:cxn>
              <a:cxn ang="0">
                <a:pos x="909813" y="1145561"/>
              </a:cxn>
            </a:cxnLst>
            <a:rect l="0" t="0" r="0" b="0"/>
            <a:pathLst>
              <a:path w="1812052" h="1644580">
                <a:moveTo>
                  <a:pt x="326571" y="0"/>
                </a:moveTo>
                <a:cubicBezTo>
                  <a:pt x="163285" y="159099"/>
                  <a:pt x="0" y="318198"/>
                  <a:pt x="216039" y="371789"/>
                </a:cubicBezTo>
                <a:cubicBezTo>
                  <a:pt x="432079" y="425380"/>
                  <a:pt x="1433564" y="132303"/>
                  <a:pt x="1622808" y="321547"/>
                </a:cubicBezTo>
                <a:cubicBezTo>
                  <a:pt x="1812052" y="510791"/>
                  <a:pt x="1470408" y="1369926"/>
                  <a:pt x="1351503" y="1507253"/>
                </a:cubicBezTo>
                <a:cubicBezTo>
                  <a:pt x="1232598" y="1644580"/>
                  <a:pt x="1070986" y="1395046"/>
                  <a:pt x="909375" y="1145512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任意多边形 19"/>
          <p:cNvSpPr/>
          <p:nvPr/>
        </p:nvSpPr>
        <p:spPr>
          <a:xfrm>
            <a:off x="5233670" y="5724843"/>
            <a:ext cx="1054100" cy="366712"/>
          </a:xfrm>
          <a:custGeom>
            <a:avLst/>
            <a:gdLst/>
            <a:ahLst/>
            <a:cxnLst>
              <a:cxn ang="0">
                <a:pos x="1054100" y="150703"/>
              </a:cxn>
              <a:cxn ang="0">
                <a:pos x="411602" y="341595"/>
              </a:cxn>
              <a:cxn ang="0">
                <a:pos x="0" y="0"/>
              </a:cxn>
            </a:cxnLst>
            <a:rect l="0" t="0" r="0" b="0"/>
            <a:pathLst>
              <a:path w="1055077" h="366765">
                <a:moveTo>
                  <a:pt x="1055077" y="150725"/>
                </a:moveTo>
                <a:cubicBezTo>
                  <a:pt x="821453" y="258745"/>
                  <a:pt x="587829" y="366765"/>
                  <a:pt x="411983" y="341644"/>
                </a:cubicBezTo>
                <a:cubicBezTo>
                  <a:pt x="236137" y="316523"/>
                  <a:pt x="0" y="0"/>
                  <a:pt x="0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8" name="任意多边形 20"/>
          <p:cNvSpPr/>
          <p:nvPr/>
        </p:nvSpPr>
        <p:spPr>
          <a:xfrm>
            <a:off x="4252595" y="4991418"/>
            <a:ext cx="558800" cy="722312"/>
          </a:xfrm>
          <a:custGeom>
            <a:avLst/>
            <a:gdLst/>
            <a:ahLst/>
            <a:cxnLst>
              <a:cxn ang="0">
                <a:pos x="558800" y="722312"/>
              </a:cxn>
              <a:cxn ang="0">
                <a:pos x="36807" y="270867"/>
              </a:cxn>
              <a:cxn ang="0">
                <a:pos x="337957" y="0"/>
              </a:cxn>
            </a:cxnLst>
            <a:rect l="0" t="0" r="0" b="0"/>
            <a:pathLst>
              <a:path w="559359" h="723482">
                <a:moveTo>
                  <a:pt x="559359" y="723482"/>
                </a:moveTo>
                <a:cubicBezTo>
                  <a:pt x="316523" y="557684"/>
                  <a:pt x="73688" y="391886"/>
                  <a:pt x="36844" y="271306"/>
                </a:cubicBezTo>
                <a:cubicBezTo>
                  <a:pt x="0" y="150726"/>
                  <a:pt x="169147" y="75363"/>
                  <a:pt x="338295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一、新课引入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3075" name="内容占位符 3"/>
          <p:cNvSpPr>
            <a:spLocks noGrp="1"/>
          </p:cNvSpPr>
          <p:nvPr/>
        </p:nvSpPr>
        <p:spPr>
          <a:xfrm>
            <a:off x="385445" y="1464628"/>
            <a:ext cx="8229600" cy="46370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dirty="0"/>
              <a:t>把两个规格不同的灯泡串联在电路中，观察灯泡的亮度，想一想，通过这两只灯泡中的电流有什么关系呢？</a:t>
            </a:r>
          </a:p>
          <a:p>
            <a:pPr lvl="0"/>
            <a:endParaRPr lang="zh-CN" altLang="en-US" sz="2800" dirty="0"/>
          </a:p>
        </p:txBody>
      </p:sp>
      <p:sp>
        <p:nvSpPr>
          <p:cNvPr id="3076" name="内容占位符 2"/>
          <p:cNvSpPr>
            <a:spLocks noGrp="1"/>
          </p:cNvSpPr>
          <p:nvPr/>
        </p:nvSpPr>
        <p:spPr>
          <a:xfrm>
            <a:off x="456883" y="268859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dirty="0"/>
              <a:t>电流表接在同一用电器两侧，电流相等，</a:t>
            </a:r>
            <a:r>
              <a:rPr lang="zh-CN" altLang="en-US" sz="2800" dirty="0">
                <a:latin typeface="宋体" panose="02010600030101010101" pitchFamily="2" charset="-122"/>
              </a:rPr>
              <a:t>那么在图中</a:t>
            </a:r>
            <a:r>
              <a:rPr lang="en-US" altLang="x-none" sz="2800" i="1" dirty="0">
                <a:latin typeface="Times New Roman" panose="02020603050405020304" pitchFamily="2" charset="0"/>
                <a:cs typeface="Times New Roman" panose="02020603050405020304" pitchFamily="2" charset="0"/>
              </a:rPr>
              <a:t>A</a:t>
            </a:r>
            <a:r>
              <a:rPr lang="zh-CN" altLang="en-US" sz="2800" dirty="0">
                <a:latin typeface="Times New Roman" panose="02020603050405020304" pitchFamily="2" charset="0"/>
                <a:cs typeface="Times New Roman" panose="02020603050405020304" pitchFamily="2" charset="0"/>
              </a:rPr>
              <a:t>、</a:t>
            </a:r>
            <a:r>
              <a:rPr lang="en-US" altLang="x-none" sz="2800" i="1" dirty="0">
                <a:latin typeface="Times New Roman" panose="02020603050405020304" pitchFamily="2" charset="0"/>
                <a:cs typeface="Times New Roman" panose="02020603050405020304" pitchFamily="2" charset="0"/>
              </a:rPr>
              <a:t>B</a:t>
            </a:r>
            <a:r>
              <a:rPr lang="zh-CN" altLang="en-US" sz="2800" dirty="0">
                <a:latin typeface="Times New Roman" panose="02020603050405020304" pitchFamily="2" charset="0"/>
                <a:cs typeface="Times New Roman" panose="02020603050405020304" pitchFamily="2" charset="0"/>
              </a:rPr>
              <a:t>、</a:t>
            </a:r>
            <a:r>
              <a:rPr lang="en-US" altLang="x-none" sz="2800" i="1" dirty="0">
                <a:latin typeface="Times New Roman" panose="02020603050405020304" pitchFamily="2" charset="0"/>
                <a:cs typeface="Times New Roman" panose="02020603050405020304" pitchFamily="2" charset="0"/>
              </a:rPr>
              <a:t>C</a:t>
            </a:r>
            <a:r>
              <a:rPr lang="zh-CN" altLang="en-US" sz="2800" dirty="0">
                <a:latin typeface="宋体" panose="02010600030101010101" pitchFamily="2" charset="-122"/>
              </a:rPr>
              <a:t>三点的电流相等吗？</a:t>
            </a:r>
          </a:p>
          <a:p>
            <a:pPr lvl="0"/>
            <a:endParaRPr lang="zh-CN" altLang="en-US" sz="2800" dirty="0"/>
          </a:p>
        </p:txBody>
      </p:sp>
      <p:pic>
        <p:nvPicPr>
          <p:cNvPr id="3077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32050" y="3619183"/>
            <a:ext cx="3744913" cy="29781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4098" name="矩形 4097"/>
          <p:cNvSpPr/>
          <p:nvPr/>
        </p:nvSpPr>
        <p:spPr>
          <a:xfrm>
            <a:off x="1899920" y="1361440"/>
            <a:ext cx="51339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5000" lnSpcReduction="10000"/>
          </a:bodyPr>
          <a:lstStyle/>
          <a:p>
            <a:pPr algn="ctr" eaLnBrk="0" hangingPunct="0"/>
            <a:r>
              <a:rPr lang="zh-CN" altLang="en-US" sz="3600" b="1">
                <a:solidFill>
                  <a:srgbClr val="0000FF">
                    <a:alpha val="100000"/>
                  </a:srgbClr>
                </a:soli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探究串联电路的电流规律</a:t>
            </a:r>
          </a:p>
        </p:txBody>
      </p:sp>
      <p:sp>
        <p:nvSpPr>
          <p:cNvPr id="4099" name="文本框 4098"/>
          <p:cNvSpPr txBox="1"/>
          <p:nvPr/>
        </p:nvSpPr>
        <p:spPr>
          <a:xfrm>
            <a:off x="183515" y="2330768"/>
            <a:ext cx="26670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2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Comic Sans MS" panose="030F0702030302020204" pitchFamily="2" charset="0"/>
              </a:rPr>
              <a:t>、提出问题：</a:t>
            </a:r>
          </a:p>
        </p:txBody>
      </p:sp>
      <p:sp>
        <p:nvSpPr>
          <p:cNvPr id="4100" name="文本框 4099"/>
          <p:cNvSpPr txBox="1"/>
          <p:nvPr/>
        </p:nvSpPr>
        <p:spPr>
          <a:xfrm>
            <a:off x="2355215" y="2330768"/>
            <a:ext cx="68580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Comic Sans MS" panose="030F0702030302020204" pitchFamily="2" charset="0"/>
              </a:rPr>
              <a:t>串联电路中各点的电流之间有什么关系？</a:t>
            </a:r>
          </a:p>
        </p:txBody>
      </p:sp>
      <p:sp>
        <p:nvSpPr>
          <p:cNvPr id="4101" name="文本框 4100"/>
          <p:cNvSpPr txBox="1"/>
          <p:nvPr/>
        </p:nvSpPr>
        <p:spPr>
          <a:xfrm>
            <a:off x="107315" y="3168968"/>
            <a:ext cx="8599488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Comic Sans MS" panose="030F0702030302020204" pitchFamily="2" charset="0"/>
              </a:rPr>
              <a:t>２、猜想或假设：（</a:t>
            </a:r>
            <a:r>
              <a:rPr lang="zh-CN" altLang="en-US" b="1">
                <a:solidFill>
                  <a:srgbClr val="0E2742"/>
                </a:solidFill>
                <a:latin typeface="Comic Sans MS" panose="030F0702030302020204" pitchFamily="2" charset="0"/>
              </a:rPr>
              <a:t>说说你这样猜想的依据是什么？</a:t>
            </a:r>
            <a:r>
              <a:rPr lang="zh-CN" altLang="en-US">
                <a:latin typeface="Comic Sans MS" panose="030F0702030302020204" pitchFamily="2" charset="0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Comic Sans MS" panose="030F0702030302020204" pitchFamily="2" charset="0"/>
              </a:rPr>
              <a:t>）</a:t>
            </a:r>
          </a:p>
        </p:txBody>
      </p:sp>
      <p:sp>
        <p:nvSpPr>
          <p:cNvPr id="4102" name="文本框 4101"/>
          <p:cNvSpPr txBox="1"/>
          <p:nvPr/>
        </p:nvSpPr>
        <p:spPr>
          <a:xfrm>
            <a:off x="183515" y="3930968"/>
            <a:ext cx="51054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2" charset="0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Comic Sans MS" panose="030F0702030302020204" pitchFamily="2" charset="0"/>
              </a:rPr>
              <a:t>、设计实验：</a:t>
            </a:r>
          </a:p>
        </p:txBody>
      </p:sp>
      <p:sp>
        <p:nvSpPr>
          <p:cNvPr id="4103" name="文本框 4102"/>
          <p:cNvSpPr txBox="1"/>
          <p:nvPr/>
        </p:nvSpPr>
        <p:spPr>
          <a:xfrm>
            <a:off x="2299653" y="4027805"/>
            <a:ext cx="4733925" cy="26479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(1)</a:t>
            </a:r>
            <a:r>
              <a:rPr lang="zh-CN" altLang="en-US" sz="2400" b="1">
                <a:solidFill>
                  <a:srgbClr val="0000FF"/>
                </a:solidFill>
                <a:latin typeface="Comic Sans MS" panose="030F0702030302020204" pitchFamily="2" charset="0"/>
              </a:rPr>
              <a:t>实验器材</a:t>
            </a: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:</a:t>
            </a:r>
          </a:p>
          <a:p>
            <a:pPr eaLnBrk="0" hangingPunct="0">
              <a:spcBef>
                <a:spcPct val="50000"/>
              </a:spcBef>
            </a:pPr>
            <a:endParaRPr lang="en-US" altLang="zh-CN" sz="2400" b="1">
              <a:solidFill>
                <a:srgbClr val="0000FF"/>
              </a:solidFill>
              <a:latin typeface="Comic Sans MS" panose="030F0702030302020204" pitchFamily="2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(2)</a:t>
            </a:r>
            <a:r>
              <a:rPr lang="zh-CN" altLang="en-US" sz="2400" b="1">
                <a:solidFill>
                  <a:srgbClr val="0000FF"/>
                </a:solidFill>
                <a:latin typeface="Comic Sans MS" panose="030F0702030302020204" pitchFamily="2" charset="0"/>
              </a:rPr>
              <a:t>实验电路图</a:t>
            </a: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:</a:t>
            </a:r>
          </a:p>
          <a:p>
            <a:pPr eaLnBrk="0" hangingPunct="0">
              <a:spcBef>
                <a:spcPct val="50000"/>
              </a:spcBef>
            </a:pPr>
            <a:endParaRPr lang="en-US" altLang="zh-CN" sz="2400" b="1">
              <a:solidFill>
                <a:srgbClr val="0000FF"/>
              </a:solidFill>
              <a:latin typeface="Comic Sans MS" panose="030F0702030302020204" pitchFamily="2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(3)</a:t>
            </a:r>
            <a:r>
              <a:rPr lang="zh-CN" altLang="en-US" sz="2400" b="1">
                <a:solidFill>
                  <a:srgbClr val="0000FF"/>
                </a:solidFill>
                <a:latin typeface="Comic Sans MS" panose="030F0702030302020204" pitchFamily="2" charset="0"/>
              </a:rPr>
              <a:t>实验步骤</a:t>
            </a: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:</a:t>
            </a:r>
          </a:p>
        </p:txBody>
      </p:sp>
      <p:pic>
        <p:nvPicPr>
          <p:cNvPr id="4104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19015" y="4388168"/>
            <a:ext cx="2736850" cy="18002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  <p:bldP spid="41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5123" name="文本占位符 5122"/>
          <p:cNvSpPr>
            <a:spLocks noGrp="1"/>
          </p:cNvSpPr>
          <p:nvPr/>
        </p:nvSpPr>
        <p:spPr>
          <a:xfrm>
            <a:off x="434023" y="3933508"/>
            <a:ext cx="7772400" cy="28082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2" charset="-122"/>
              </a:rPr>
              <a:t>接线时要注意</a:t>
            </a:r>
            <a:r>
              <a:rPr lang="zh-CN" altLang="en-US" sz="2800" b="1" dirty="0">
                <a:solidFill>
                  <a:srgbClr val="6600FF"/>
                </a:solidFill>
                <a:ea typeface="黑体" panose="02010609060101010101" pitchFamily="2" charset="-122"/>
              </a:rPr>
              <a:t>开关必须处于断开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2" charset="-122"/>
              </a:rPr>
              <a:t>的状态；不要出现短路现象；</a:t>
            </a:r>
          </a:p>
          <a:p>
            <a:pPr marL="609600" indent="-609600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2" charset="-122"/>
              </a:rPr>
              <a:t>电流表要跟被测电路</a:t>
            </a:r>
            <a:r>
              <a:rPr lang="zh-CN" altLang="en-US" sz="2800" b="1" dirty="0">
                <a:solidFill>
                  <a:srgbClr val="6600FF"/>
                </a:solidFill>
                <a:ea typeface="黑体" panose="02010609060101010101" pitchFamily="2" charset="-122"/>
              </a:rPr>
              <a:t>串联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2" charset="-122"/>
              </a:rPr>
              <a:t>；</a:t>
            </a:r>
          </a:p>
          <a:p>
            <a:pPr marL="609600" indent="-609600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2" charset="-122"/>
              </a:rPr>
              <a:t>电流表的接线要正确：</a:t>
            </a:r>
            <a:r>
              <a:rPr lang="zh-CN" altLang="en-US" sz="2800" b="1" dirty="0">
                <a:solidFill>
                  <a:srgbClr val="6600FF"/>
                </a:solidFill>
                <a:ea typeface="黑体" panose="02010609060101010101" pitchFamily="2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2" charset="-122"/>
              </a:rPr>
              <a:t>得出现</a:t>
            </a:r>
            <a:r>
              <a:rPr lang="zh-CN" altLang="en-US" sz="2800" b="1" dirty="0">
                <a:solidFill>
                  <a:srgbClr val="6600FF"/>
                </a:solidFill>
                <a:ea typeface="黑体" panose="02010609060101010101" pitchFamily="2" charset="-122"/>
              </a:rPr>
              <a:t>反接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2" charset="-122"/>
              </a:rPr>
              <a:t>；</a:t>
            </a:r>
          </a:p>
          <a:p>
            <a:pPr marL="609600" indent="-609600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2" charset="-122"/>
              </a:rPr>
              <a:t>电流表的量程要选准；要进行</a:t>
            </a:r>
            <a:r>
              <a:rPr lang="zh-CN" altLang="en-US" sz="2800" b="1" dirty="0">
                <a:solidFill>
                  <a:srgbClr val="6600FF"/>
                </a:solidFill>
                <a:ea typeface="黑体" panose="02010609060101010101" pitchFamily="2" charset="-122"/>
              </a:rPr>
              <a:t>试触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2" charset="-122"/>
              </a:rPr>
              <a:t>；</a:t>
            </a:r>
          </a:p>
          <a:p>
            <a:pPr marL="609600" indent="-609600">
              <a:lnSpc>
                <a:spcPct val="90000"/>
              </a:lnSpc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2" charset="-122"/>
              </a:rPr>
              <a:t>读数时要</a:t>
            </a:r>
            <a:r>
              <a:rPr lang="zh-CN" altLang="en-US" sz="2800" b="1" dirty="0">
                <a:solidFill>
                  <a:srgbClr val="6600FF"/>
                </a:solidFill>
                <a:ea typeface="黑体" panose="02010609060101010101" pitchFamily="2" charset="-122"/>
              </a:rPr>
              <a:t>认清量程和分度值。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270510" y="3149283"/>
            <a:ext cx="2470150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华文彩云" pitchFamily="2" charset="-122"/>
              </a:rPr>
              <a:t>温馨提示：</a:t>
            </a:r>
          </a:p>
        </p:txBody>
      </p:sp>
      <p:sp>
        <p:nvSpPr>
          <p:cNvPr id="5135" name="文本框 5134"/>
          <p:cNvSpPr txBox="1"/>
          <p:nvPr/>
        </p:nvSpPr>
        <p:spPr>
          <a:xfrm>
            <a:off x="291148" y="1845945"/>
            <a:ext cx="4572000" cy="1279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用电流表分别测电路各点电流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en-US" altLang="zh-CN" sz="3600" b="1" i="1">
                <a:latin typeface="华文中宋" pitchFamily="2" charset="-122"/>
                <a:ea typeface="华文中宋" pitchFamily="2" charset="-122"/>
              </a:rPr>
              <a:t>I</a:t>
            </a:r>
            <a:r>
              <a:rPr lang="en-US" altLang="zh-CN" sz="3600" b="1" baseline="-250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600" b="1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600" b="1" i="1">
                <a:latin typeface="华文中宋" pitchFamily="2" charset="-122"/>
                <a:ea typeface="华文中宋" pitchFamily="2" charset="-122"/>
              </a:rPr>
              <a:t>I</a:t>
            </a:r>
            <a:r>
              <a:rPr lang="en-US" altLang="zh-CN" sz="3600" b="1" baseline="-2500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b="1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3600" b="1" i="1">
                <a:latin typeface="华文中宋" pitchFamily="2" charset="-122"/>
                <a:ea typeface="华文中宋" pitchFamily="2" charset="-122"/>
              </a:rPr>
              <a:t>I</a:t>
            </a:r>
            <a:r>
              <a:rPr lang="en-US" altLang="zh-CN" sz="3600" b="1" baseline="-25000">
                <a:latin typeface="华文中宋" pitchFamily="2" charset="-122"/>
                <a:ea typeface="华文中宋" pitchFamily="2" charset="-122"/>
              </a:rPr>
              <a:t>3</a:t>
            </a:r>
            <a:endParaRPr lang="en-US" altLang="zh-CN" sz="3600" b="1"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5136" name="组合 5135"/>
          <p:cNvGrpSpPr/>
          <p:nvPr/>
        </p:nvGrpSpPr>
        <p:grpSpPr>
          <a:xfrm>
            <a:off x="6842760" y="4654233"/>
            <a:ext cx="1085850" cy="2092325"/>
            <a:chOff x="0" y="0"/>
            <a:chExt cx="684" cy="1318"/>
          </a:xfrm>
        </p:grpSpPr>
        <p:sp>
          <p:nvSpPr>
            <p:cNvPr id="5137" name="右大括号 5136"/>
            <p:cNvSpPr/>
            <p:nvPr/>
          </p:nvSpPr>
          <p:spPr>
            <a:xfrm>
              <a:off x="0" y="136"/>
              <a:ext cx="227" cy="1134"/>
            </a:xfrm>
            <a:prstGeom prst="rightBrace">
              <a:avLst>
                <a:gd name="adj1" fmla="val 41629"/>
                <a:gd name="adj2" fmla="val 50000"/>
              </a:avLst>
            </a:prstGeom>
            <a:noFill/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none" anchor="ctr"/>
            <a:lstStyle/>
            <a:p>
              <a:pPr algn="ctr" eaLnBrk="0" hangingPunct="0"/>
              <a:endParaRPr>
                <a:solidFill>
                  <a:srgbClr val="000000"/>
                </a:solidFill>
                <a:latin typeface="Comic Sans MS" panose="030F0702030302020204" pitchFamily="2" charset="0"/>
              </a:endParaRPr>
            </a:p>
          </p:txBody>
        </p:sp>
        <p:sp>
          <p:nvSpPr>
            <p:cNvPr id="5138" name="文本框 5137"/>
            <p:cNvSpPr txBox="1"/>
            <p:nvPr/>
          </p:nvSpPr>
          <p:spPr>
            <a:xfrm>
              <a:off x="261" y="0"/>
              <a:ext cx="423" cy="131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lstStyle/>
            <a:p>
              <a:pPr eaLnBrk="0" hangingPunct="0"/>
              <a:r>
                <a:rPr lang="zh-CN" altLang="en-US" sz="3200" b="1">
                  <a:solidFill>
                    <a:srgbClr val="6600FF"/>
                  </a:solidFill>
                  <a:latin typeface="Comic Sans MS" panose="030F0702030302020204" pitchFamily="2" charset="0"/>
                  <a:ea typeface="楷体_GB2312" pitchFamily="1" charset="-122"/>
                </a:rPr>
                <a:t>电流表</a:t>
              </a:r>
              <a:r>
                <a:rPr lang="zh-CN" altLang="en-US" sz="3200" b="1">
                  <a:solidFill>
                    <a:srgbClr val="000000"/>
                  </a:solidFill>
                  <a:latin typeface="Comic Sans MS" panose="030F0702030302020204" pitchFamily="2" charset="0"/>
                </a:rPr>
                <a:t>使用</a:t>
              </a:r>
            </a:p>
          </p:txBody>
        </p:sp>
      </p:grpSp>
      <p:sp>
        <p:nvSpPr>
          <p:cNvPr id="5139" name="矩形 5138"/>
          <p:cNvSpPr/>
          <p:nvPr/>
        </p:nvSpPr>
        <p:spPr>
          <a:xfrm>
            <a:off x="1510665" y="1326833"/>
            <a:ext cx="22860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2" charset="0"/>
              </a:rPr>
              <a:t>4</a:t>
            </a:r>
            <a:r>
              <a:rPr lang="zh-CN" altLang="en-US" sz="2800" b="1">
                <a:solidFill>
                  <a:srgbClr val="0000FF"/>
                </a:solidFill>
                <a:latin typeface="Comic Sans MS" panose="030F0702030302020204" pitchFamily="2" charset="0"/>
              </a:rPr>
              <a:t>、进行实验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04790" y="1211580"/>
            <a:ext cx="3788410" cy="25793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3" name="组合 2"/>
          <p:cNvGrpSpPr/>
          <p:nvPr/>
        </p:nvGrpSpPr>
        <p:grpSpPr>
          <a:xfrm>
            <a:off x="5236210" y="1978978"/>
            <a:ext cx="863600" cy="576262"/>
            <a:chOff x="0" y="0"/>
            <a:chExt cx="566" cy="409"/>
          </a:xfrm>
        </p:grpSpPr>
        <p:sp>
          <p:nvSpPr>
            <p:cNvPr id="4" name="椭圆 3"/>
            <p:cNvSpPr/>
            <p:nvPr/>
          </p:nvSpPr>
          <p:spPr>
            <a:xfrm>
              <a:off x="0" y="0"/>
              <a:ext cx="408" cy="40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" y="0"/>
              <a:ext cx="52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eaLnBrk="0" hangingPunct="0">
                <a:buClrTx/>
              </a:pPr>
              <a:r>
                <a:rPr lang="en-US" altLang="zh-CN" sz="2800" b="1">
                  <a:latin typeface="Times New Roman" panose="02020603050405020304" pitchFamily="2" charset="0"/>
                </a:rPr>
                <a:t>A</a:t>
              </a:r>
              <a:r>
                <a:rPr lang="en-US" altLang="zh-CN" sz="2800" b="1" baseline="-25000">
                  <a:latin typeface="Times New Roman" panose="02020603050405020304" pitchFamily="2" charset="0"/>
                </a:rPr>
                <a:t>1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37033" y="1211580"/>
            <a:ext cx="792162" cy="577850"/>
            <a:chOff x="0" y="0"/>
            <a:chExt cx="566" cy="409"/>
          </a:xfrm>
        </p:grpSpPr>
        <p:sp>
          <p:nvSpPr>
            <p:cNvPr id="7" name="椭圆 6"/>
            <p:cNvSpPr/>
            <p:nvPr/>
          </p:nvSpPr>
          <p:spPr>
            <a:xfrm>
              <a:off x="0" y="0"/>
              <a:ext cx="408" cy="40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5" y="0"/>
              <a:ext cx="521" cy="36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eaLnBrk="0" hangingPunct="0">
                <a:buClrTx/>
              </a:pPr>
              <a:r>
                <a:rPr lang="en-US" altLang="zh-CN" sz="2800" b="1">
                  <a:latin typeface="Times New Roman" panose="02020603050405020304" pitchFamily="2" charset="0"/>
                </a:rPr>
                <a:t>A</a:t>
              </a:r>
              <a:r>
                <a:rPr lang="en-US" altLang="zh-CN" sz="2800" b="1" baseline="-25000">
                  <a:latin typeface="Times New Roman" panose="02020603050405020304" pitchFamily="2" charset="0"/>
                </a:rPr>
                <a:t>2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29270" y="1210310"/>
            <a:ext cx="827088" cy="577850"/>
            <a:chOff x="0" y="0"/>
            <a:chExt cx="566" cy="409"/>
          </a:xfrm>
        </p:grpSpPr>
        <p:sp>
          <p:nvSpPr>
            <p:cNvPr id="11" name="椭圆 10"/>
            <p:cNvSpPr/>
            <p:nvPr/>
          </p:nvSpPr>
          <p:spPr>
            <a:xfrm>
              <a:off x="0" y="0"/>
              <a:ext cx="408" cy="40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" y="0"/>
              <a:ext cx="52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eaLnBrk="0" hangingPunct="0">
                <a:buClrTx/>
              </a:pPr>
              <a:r>
                <a:rPr lang="en-US" altLang="zh-CN" sz="2800" b="1">
                  <a:solidFill>
                    <a:schemeClr val="tx2"/>
                  </a:solidFill>
                  <a:latin typeface="Times New Roman" panose="02020603050405020304" pitchFamily="2" charset="0"/>
                </a:rPr>
                <a:t>A</a:t>
              </a:r>
              <a:r>
                <a:rPr lang="en-US" altLang="zh-CN" sz="2800" b="1" baseline="-25000">
                  <a:solidFill>
                    <a:schemeClr val="tx2"/>
                  </a:solidFill>
                  <a:latin typeface="Times New Roman" panose="02020603050405020304" pitchFamily="2" charset="0"/>
                </a:rPr>
                <a:t>3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1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026" name="ShockwaveFlash1" r:id="rId2" imgW="7670880" imgH="5048280"/>
    </p:controls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6" name="AutoShape 6"/>
          <p:cNvSpPr/>
          <p:nvPr/>
        </p:nvSpPr>
        <p:spPr>
          <a:xfrm>
            <a:off x="732790" y="2155825"/>
            <a:ext cx="7546975" cy="3457575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eaLnBrk="0" hangingPunct="0">
              <a:buClrTx/>
            </a:pPr>
            <a:endParaRPr>
              <a:latin typeface="Arial" panose="020B0604020202020204" charset="-76"/>
            </a:endParaRPr>
          </a:p>
        </p:txBody>
      </p:sp>
      <p:sp>
        <p:nvSpPr>
          <p:cNvPr id="6147" name="内容占位符 16"/>
          <p:cNvSpPr>
            <a:spLocks noGrp="1"/>
          </p:cNvSpPr>
          <p:nvPr/>
        </p:nvSpPr>
        <p:spPr>
          <a:xfrm>
            <a:off x="659765" y="1577975"/>
            <a:ext cx="7416800" cy="434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marL="1905" lvl="0" indent="-1905">
              <a:buNone/>
            </a:pPr>
            <a:r>
              <a:rPr lang="zh-CN" altLang="en-US" sz="2800" dirty="0"/>
              <a:t>              设计实验数据记录表格</a:t>
            </a:r>
          </a:p>
        </p:txBody>
      </p:sp>
      <p:graphicFrame>
        <p:nvGraphicFramePr>
          <p:cNvPr id="6149" name="表格 6148"/>
          <p:cNvGraphicFramePr/>
          <p:nvPr/>
        </p:nvGraphicFramePr>
        <p:xfrm>
          <a:off x="1307465" y="2627313"/>
          <a:ext cx="6480175" cy="2643505"/>
        </p:xfrm>
        <a:graphic>
          <a:graphicData uri="http://schemas.openxmlformats.org/drawingml/2006/table">
            <a:tbl>
              <a:tblPr/>
              <a:tblGrid>
                <a:gridCol w="979488"/>
                <a:gridCol w="1884362"/>
                <a:gridCol w="1808163"/>
                <a:gridCol w="1808162"/>
              </a:tblGrid>
              <a:tr h="7207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zh-CN" altLang="en-US" sz="280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次数</a:t>
                      </a:r>
                      <a:endParaRPr lang="zh-CN" altLang="en-US" sz="280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i="1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A</a:t>
                      </a:r>
                      <a:r>
                        <a:rPr lang="zh-CN" altLang="en-US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点电流</a:t>
                      </a: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/A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i="1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B</a:t>
                      </a:r>
                      <a:r>
                        <a:rPr lang="zh-CN" altLang="en-US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点电流</a:t>
                      </a: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/A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i="1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C</a:t>
                      </a:r>
                      <a:r>
                        <a:rPr lang="zh-CN" altLang="en-US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点电流</a:t>
                      </a: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/A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1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2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r>
                        <a:rPr lang="en-US" altLang="x-none" sz="2800" dirty="0"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3</a:t>
                      </a:r>
                      <a:endParaRPr lang="zh-CN" altLang="en-US" sz="2800" dirty="0">
                        <a:latin typeface="Calibri" panose="020F0502020204030204" pitchFamily="34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charset="-76"/>
                        <a:buNone/>
                      </a:pPr>
                      <a:endParaRPr lang="en-US" altLang="x-none" sz="2800" dirty="0"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76" name="Rectangle 6"/>
          <p:cNvSpPr/>
          <p:nvPr/>
        </p:nvSpPr>
        <p:spPr>
          <a:xfrm>
            <a:off x="2172653" y="5619750"/>
            <a:ext cx="5256212" cy="942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x-none" sz="2800" dirty="0">
                <a:latin typeface="Times New Roman" panose="02020603050405020304" pitchFamily="2" charset="0"/>
              </a:rPr>
              <a:t>    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2" charset="0"/>
              </a:rPr>
              <a:t>分析表格中的数据，你能总结出串联电路中的电流规律吗？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7170" name="AutoShape 6"/>
          <p:cNvSpPr/>
          <p:nvPr/>
        </p:nvSpPr>
        <p:spPr>
          <a:xfrm>
            <a:off x="730250" y="5046345"/>
            <a:ext cx="8065770" cy="1715770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>
              <a:buClrTx/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结论：</a:t>
            </a:r>
            <a:r>
              <a:rPr lang="zh-CN" altLang="en-US" sz="4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串联电路中各处电流都相等。</a:t>
            </a:r>
          </a:p>
          <a:p>
            <a:pPr eaLnBrk="0" hangingPunct="0">
              <a:buClrTx/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表达式：</a:t>
            </a:r>
            <a:r>
              <a:rPr lang="en-US" altLang="zh-CN" sz="4800" b="1" i="1">
                <a:solidFill>
                  <a:srgbClr val="000000"/>
                </a:solidFill>
                <a:latin typeface="宋体" panose="02010600030101010101" pitchFamily="2" charset="-122"/>
              </a:rPr>
              <a:t>I</a:t>
            </a:r>
            <a:r>
              <a:rPr lang="en-US" altLang="zh-CN" sz="4800" b="1" baseline="-2500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en-US" altLang="zh-CN" sz="4800" b="1">
                <a:solidFill>
                  <a:srgbClr val="000000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4800" b="1" i="1">
                <a:solidFill>
                  <a:srgbClr val="000000"/>
                </a:solidFill>
                <a:latin typeface="宋体" panose="02010600030101010101" pitchFamily="2" charset="-122"/>
              </a:rPr>
              <a:t>I</a:t>
            </a:r>
            <a:r>
              <a:rPr lang="en-US" altLang="zh-CN" sz="4800" b="1" baseline="-2500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4800" b="1">
                <a:solidFill>
                  <a:srgbClr val="000000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4800" b="1" i="1">
                <a:solidFill>
                  <a:srgbClr val="000000"/>
                </a:solidFill>
                <a:latin typeface="宋体" panose="02010600030101010101" pitchFamily="2" charset="-122"/>
              </a:rPr>
              <a:t>I</a:t>
            </a:r>
            <a:r>
              <a:rPr lang="en-US" altLang="zh-CN" sz="4800" b="1" baseline="-2500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endParaRPr lang="en-US" altLang="zh-CN">
              <a:latin typeface="Arial" panose="020B0604020202020204" charset="-76"/>
            </a:endParaRPr>
          </a:p>
        </p:txBody>
      </p:sp>
      <p:pic>
        <p:nvPicPr>
          <p:cNvPr id="7171" name="图片 717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3335" y="2092960"/>
            <a:ext cx="4608513" cy="28606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72" name="直接连接符 7171"/>
          <p:cNvSpPr/>
          <p:nvPr/>
        </p:nvSpPr>
        <p:spPr>
          <a:xfrm flipH="1">
            <a:off x="2985135" y="4178935"/>
            <a:ext cx="576263" cy="1588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3" name="直接连接符 7172"/>
          <p:cNvSpPr/>
          <p:nvPr/>
        </p:nvSpPr>
        <p:spPr>
          <a:xfrm flipV="1">
            <a:off x="2697798" y="2881948"/>
            <a:ext cx="1587" cy="93662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4" name="直接连接符 7173"/>
          <p:cNvSpPr/>
          <p:nvPr/>
        </p:nvSpPr>
        <p:spPr>
          <a:xfrm>
            <a:off x="3129598" y="2305685"/>
            <a:ext cx="1008062" cy="1588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5" name="直接连接符 7174"/>
          <p:cNvSpPr/>
          <p:nvPr/>
        </p:nvSpPr>
        <p:spPr>
          <a:xfrm>
            <a:off x="4785360" y="2305685"/>
            <a:ext cx="1008063" cy="1588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6" name="直接连接符 7175"/>
          <p:cNvSpPr/>
          <p:nvPr/>
        </p:nvSpPr>
        <p:spPr>
          <a:xfrm flipV="1">
            <a:off x="6801485" y="2881948"/>
            <a:ext cx="1588" cy="93662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7177" name="直接连接符 7176"/>
          <p:cNvSpPr/>
          <p:nvPr/>
        </p:nvSpPr>
        <p:spPr>
          <a:xfrm>
            <a:off x="4929823" y="4178935"/>
            <a:ext cx="1008062" cy="1588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7178" name="椭圆 7177"/>
          <p:cNvSpPr/>
          <p:nvPr/>
        </p:nvSpPr>
        <p:spPr>
          <a:xfrm>
            <a:off x="2567623" y="3191510"/>
            <a:ext cx="287337" cy="2873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pPr algn="ctr" eaLnBrk="0" hangingPunct="0"/>
            <a:r>
              <a:rPr lang="en-US" altLang="zh-CN">
                <a:latin typeface="Arial Black" panose="020B0A04020102020204" pitchFamily="2" charset="0"/>
              </a:rPr>
              <a:t>A</a:t>
            </a:r>
          </a:p>
        </p:txBody>
      </p:sp>
      <p:sp>
        <p:nvSpPr>
          <p:cNvPr id="7179" name="椭圆 7178"/>
          <p:cNvSpPr/>
          <p:nvPr/>
        </p:nvSpPr>
        <p:spPr>
          <a:xfrm>
            <a:off x="4282123" y="2183448"/>
            <a:ext cx="287337" cy="287337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pPr algn="ctr" eaLnBrk="0" hangingPunct="0"/>
            <a:r>
              <a:rPr lang="en-US" altLang="zh-CN">
                <a:latin typeface="Arial Black" panose="020B0A04020102020204" pitchFamily="2" charset="0"/>
              </a:rPr>
              <a:t>B</a:t>
            </a:r>
          </a:p>
        </p:txBody>
      </p:sp>
      <p:sp>
        <p:nvSpPr>
          <p:cNvPr id="7180" name="椭圆 7179"/>
          <p:cNvSpPr/>
          <p:nvPr/>
        </p:nvSpPr>
        <p:spPr>
          <a:xfrm>
            <a:off x="6658610" y="3118485"/>
            <a:ext cx="287338" cy="2873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pPr algn="ctr" eaLnBrk="0" hangingPunct="0"/>
            <a:r>
              <a:rPr lang="en-US" altLang="zh-CN">
                <a:latin typeface="Arial Black" panose="020B0A04020102020204" pitchFamily="2" charset="0"/>
              </a:rPr>
              <a:t>C</a:t>
            </a:r>
          </a:p>
        </p:txBody>
      </p:sp>
      <p:sp>
        <p:nvSpPr>
          <p:cNvPr id="7181" name="文本框 7180"/>
          <p:cNvSpPr txBox="1"/>
          <p:nvPr/>
        </p:nvSpPr>
        <p:spPr>
          <a:xfrm>
            <a:off x="2804160" y="2961323"/>
            <a:ext cx="609600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eaLnBrk="0" hangingPunct="0"/>
            <a:r>
              <a:rPr lang="en-US" altLang="zh-CN" sz="4000" b="1" i="1">
                <a:solidFill>
                  <a:srgbClr val="0000FF"/>
                </a:solidFill>
                <a:latin typeface="宋体" panose="02010600030101010101" pitchFamily="2" charset="-122"/>
              </a:rPr>
              <a:t>I</a:t>
            </a:r>
            <a:r>
              <a:rPr lang="en-US" altLang="zh-CN" sz="4000" b="1" baseline="-25000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</a:p>
        </p:txBody>
      </p:sp>
      <p:sp>
        <p:nvSpPr>
          <p:cNvPr id="7182" name="文本框 7181"/>
          <p:cNvSpPr txBox="1"/>
          <p:nvPr/>
        </p:nvSpPr>
        <p:spPr>
          <a:xfrm>
            <a:off x="5793423" y="1804035"/>
            <a:ext cx="609600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eaLnBrk="0" hangingPunct="0"/>
            <a:r>
              <a:rPr lang="en-US" altLang="zh-CN" sz="4000" b="1" i="1">
                <a:solidFill>
                  <a:srgbClr val="0000FF"/>
                </a:solidFill>
                <a:latin typeface="宋体" panose="02010600030101010101" pitchFamily="2" charset="-122"/>
              </a:rPr>
              <a:t>I</a:t>
            </a:r>
            <a:r>
              <a:rPr lang="en-US" altLang="zh-CN" sz="4000" b="1" baseline="-25000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</a:p>
        </p:txBody>
      </p:sp>
      <p:sp>
        <p:nvSpPr>
          <p:cNvPr id="7183" name="文本框 7182"/>
          <p:cNvSpPr txBox="1"/>
          <p:nvPr/>
        </p:nvSpPr>
        <p:spPr>
          <a:xfrm>
            <a:off x="6080760" y="2883535"/>
            <a:ext cx="609600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eaLnBrk="0" hangingPunct="0"/>
            <a:r>
              <a:rPr lang="en-US" altLang="zh-CN" sz="4000" b="1" i="1">
                <a:solidFill>
                  <a:srgbClr val="0000FF"/>
                </a:solidFill>
                <a:latin typeface="宋体" panose="02010600030101010101" pitchFamily="2" charset="-122"/>
              </a:rPr>
              <a:t>I</a:t>
            </a:r>
            <a:r>
              <a:rPr lang="en-US" altLang="zh-CN" sz="4000" b="1" baseline="-25000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</a:p>
        </p:txBody>
      </p:sp>
      <p:grpSp>
        <p:nvGrpSpPr>
          <p:cNvPr id="7184" name="组合 7183"/>
          <p:cNvGrpSpPr/>
          <p:nvPr/>
        </p:nvGrpSpPr>
        <p:grpSpPr>
          <a:xfrm>
            <a:off x="2446973" y="955993"/>
            <a:ext cx="4608512" cy="920750"/>
            <a:chOff x="0" y="0"/>
            <a:chExt cx="2231" cy="580"/>
          </a:xfrm>
        </p:grpSpPr>
        <p:pic>
          <p:nvPicPr>
            <p:cNvPr id="7185" name="圆角矩形 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6" name="文本框 7185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串联电路的电流特点</a:t>
              </a:r>
              <a:endParaRPr lang="zh-CN" altLang="en-US" dirty="0">
                <a:latin typeface="Comic Sans MS" panose="030F0702030302020204" pitchFamily="2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8194" name="图片 819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840" y="2761933"/>
            <a:ext cx="5256213" cy="326866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195" name="直接连接符 8194"/>
          <p:cNvSpPr/>
          <p:nvPr/>
        </p:nvSpPr>
        <p:spPr>
          <a:xfrm flipH="1">
            <a:off x="729615" y="5435283"/>
            <a:ext cx="576263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6" name="直接连接符 8195"/>
          <p:cNvSpPr/>
          <p:nvPr/>
        </p:nvSpPr>
        <p:spPr>
          <a:xfrm flipV="1">
            <a:off x="658178" y="4139883"/>
            <a:ext cx="0" cy="93662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7" name="直接连接符 8196"/>
          <p:cNvSpPr/>
          <p:nvPr/>
        </p:nvSpPr>
        <p:spPr>
          <a:xfrm>
            <a:off x="802640" y="3679508"/>
            <a:ext cx="720725" cy="1587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8" name="直接连接符 8197"/>
          <p:cNvSpPr/>
          <p:nvPr/>
        </p:nvSpPr>
        <p:spPr>
          <a:xfrm>
            <a:off x="4431665" y="3677920"/>
            <a:ext cx="935038" cy="1588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9" name="直接连接符 8198"/>
          <p:cNvSpPr/>
          <p:nvPr/>
        </p:nvSpPr>
        <p:spPr>
          <a:xfrm flipV="1">
            <a:off x="5382578" y="4133533"/>
            <a:ext cx="0" cy="93662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8200" name="直接连接符 8199"/>
          <p:cNvSpPr/>
          <p:nvPr/>
        </p:nvSpPr>
        <p:spPr>
          <a:xfrm>
            <a:off x="3204528" y="5435283"/>
            <a:ext cx="1008062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8201" name="任意多边形 8200"/>
          <p:cNvSpPr/>
          <p:nvPr/>
        </p:nvSpPr>
        <p:spPr>
          <a:xfrm>
            <a:off x="1704340" y="3058795"/>
            <a:ext cx="654050" cy="360363"/>
          </a:xfrm>
          <a:custGeom>
            <a:avLst/>
            <a:gdLst/>
            <a:ahLst/>
            <a:cxnLst/>
            <a:rect l="0" t="0" r="0" b="0"/>
            <a:pathLst>
              <a:path w="412" h="409">
                <a:moveTo>
                  <a:pt x="4" y="409"/>
                </a:moveTo>
                <a:cubicBezTo>
                  <a:pt x="0" y="187"/>
                  <a:pt x="0" y="164"/>
                  <a:pt x="4" y="0"/>
                </a:cubicBezTo>
                <a:cubicBezTo>
                  <a:pt x="139" y="3"/>
                  <a:pt x="336" y="0"/>
                  <a:pt x="412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2" name="任意多边形 8201"/>
          <p:cNvSpPr/>
          <p:nvPr/>
        </p:nvSpPr>
        <p:spPr>
          <a:xfrm>
            <a:off x="1705928" y="3808095"/>
            <a:ext cx="666750" cy="460375"/>
          </a:xfrm>
          <a:custGeom>
            <a:avLst/>
            <a:gdLst/>
            <a:ahLst/>
            <a:cxnLst/>
            <a:rect l="0" t="0" r="0" b="0"/>
            <a:pathLst>
              <a:path w="420" h="335">
                <a:moveTo>
                  <a:pt x="0" y="0"/>
                </a:moveTo>
                <a:cubicBezTo>
                  <a:pt x="1" y="56"/>
                  <a:pt x="6" y="173"/>
                  <a:pt x="6" y="335"/>
                </a:cubicBezTo>
                <a:cubicBezTo>
                  <a:pt x="225" y="311"/>
                  <a:pt x="334" y="325"/>
                  <a:pt x="420" y="323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3" name="任意多边形 8202"/>
          <p:cNvSpPr/>
          <p:nvPr/>
        </p:nvSpPr>
        <p:spPr>
          <a:xfrm rot="10800000">
            <a:off x="3568065" y="3031808"/>
            <a:ext cx="666750" cy="460375"/>
          </a:xfrm>
          <a:custGeom>
            <a:avLst/>
            <a:gdLst/>
            <a:ahLst/>
            <a:cxnLst/>
            <a:rect l="0" t="0" r="0" b="0"/>
            <a:pathLst>
              <a:path w="420" h="335">
                <a:moveTo>
                  <a:pt x="0" y="0"/>
                </a:moveTo>
                <a:cubicBezTo>
                  <a:pt x="1" y="56"/>
                  <a:pt x="6" y="173"/>
                  <a:pt x="6" y="335"/>
                </a:cubicBezTo>
                <a:cubicBezTo>
                  <a:pt x="225" y="311"/>
                  <a:pt x="334" y="325"/>
                  <a:pt x="420" y="323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4" name="任意多边形 8203"/>
          <p:cNvSpPr/>
          <p:nvPr/>
        </p:nvSpPr>
        <p:spPr>
          <a:xfrm rot="10800000">
            <a:off x="3553778" y="3898583"/>
            <a:ext cx="654050" cy="360362"/>
          </a:xfrm>
          <a:custGeom>
            <a:avLst/>
            <a:gdLst/>
            <a:ahLst/>
            <a:cxnLst/>
            <a:rect l="0" t="0" r="0" b="0"/>
            <a:pathLst>
              <a:path w="412" h="409">
                <a:moveTo>
                  <a:pt x="4" y="409"/>
                </a:moveTo>
                <a:cubicBezTo>
                  <a:pt x="0" y="187"/>
                  <a:pt x="0" y="164"/>
                  <a:pt x="4" y="0"/>
                </a:cubicBezTo>
                <a:cubicBezTo>
                  <a:pt x="139" y="3"/>
                  <a:pt x="336" y="0"/>
                  <a:pt x="412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5" name="直接连接符 8204"/>
          <p:cNvSpPr/>
          <p:nvPr/>
        </p:nvSpPr>
        <p:spPr>
          <a:xfrm>
            <a:off x="2458403" y="4284345"/>
            <a:ext cx="720725" cy="1588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06" name="直接连接符 8205"/>
          <p:cNvSpPr/>
          <p:nvPr/>
        </p:nvSpPr>
        <p:spPr>
          <a:xfrm>
            <a:off x="2458403" y="3057208"/>
            <a:ext cx="720725" cy="1587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07" name="矩形 8206"/>
          <p:cNvSpPr/>
          <p:nvPr/>
        </p:nvSpPr>
        <p:spPr>
          <a:xfrm>
            <a:off x="5842953" y="3050858"/>
            <a:ext cx="3079750" cy="28765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/>
            <a:r>
              <a:rPr lang="en-US" altLang="zh-CN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并联电路中干路的电流与各支路的电流又有什么样的关系呢</a:t>
            </a:r>
            <a:r>
              <a:rPr lang="en-US" altLang="zh-CN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grpSp>
        <p:nvGrpSpPr>
          <p:cNvPr id="8208" name="组合 8207"/>
          <p:cNvGrpSpPr/>
          <p:nvPr/>
        </p:nvGrpSpPr>
        <p:grpSpPr>
          <a:xfrm>
            <a:off x="515303" y="2915920"/>
            <a:ext cx="3813175" cy="2070100"/>
            <a:chOff x="0" y="0"/>
            <a:chExt cx="2402" cy="1304"/>
          </a:xfrm>
        </p:grpSpPr>
        <p:sp>
          <p:nvSpPr>
            <p:cNvPr id="8209" name="椭圆 8208"/>
            <p:cNvSpPr/>
            <p:nvPr/>
          </p:nvSpPr>
          <p:spPr>
            <a:xfrm>
              <a:off x="0" y="952"/>
              <a:ext cx="181" cy="18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none" anchor="ctr"/>
            <a:lstStyle/>
            <a:p>
              <a:pPr algn="ctr" eaLnBrk="0" hangingPunct="0"/>
              <a:r>
                <a:rPr lang="en-US" altLang="zh-CN">
                  <a:latin typeface="Arial Black" panose="020B0A04020102020204" pitchFamily="2" charset="0"/>
                </a:rPr>
                <a:t>A</a:t>
              </a:r>
            </a:p>
          </p:txBody>
        </p:sp>
        <p:sp>
          <p:nvSpPr>
            <p:cNvPr id="8210" name="椭圆 8209"/>
            <p:cNvSpPr/>
            <p:nvPr/>
          </p:nvSpPr>
          <p:spPr>
            <a:xfrm>
              <a:off x="1950" y="0"/>
              <a:ext cx="181" cy="18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none" anchor="ctr"/>
            <a:lstStyle/>
            <a:p>
              <a:pPr algn="ctr" eaLnBrk="0" hangingPunct="0"/>
              <a:r>
                <a:rPr lang="en-US" altLang="zh-CN">
                  <a:latin typeface="Arial Black" panose="020B0A04020102020204" pitchFamily="2" charset="0"/>
                </a:rPr>
                <a:t>B</a:t>
              </a:r>
            </a:p>
          </p:txBody>
        </p:sp>
        <p:sp>
          <p:nvSpPr>
            <p:cNvPr id="8211" name="椭圆 8210"/>
            <p:cNvSpPr/>
            <p:nvPr/>
          </p:nvSpPr>
          <p:spPr>
            <a:xfrm>
              <a:off x="1950" y="771"/>
              <a:ext cx="181" cy="18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none" anchor="ctr"/>
            <a:lstStyle/>
            <a:p>
              <a:pPr algn="ctr" eaLnBrk="0" hangingPunct="0"/>
              <a:r>
                <a:rPr lang="en-US" altLang="zh-CN">
                  <a:latin typeface="Arial Black" panose="020B0A04020102020204" pitchFamily="2" charset="0"/>
                </a:rPr>
                <a:t>C</a:t>
              </a:r>
            </a:p>
          </p:txBody>
        </p:sp>
        <p:sp>
          <p:nvSpPr>
            <p:cNvPr id="8212" name="文本框 8211"/>
            <p:cNvSpPr txBox="1"/>
            <p:nvPr/>
          </p:nvSpPr>
          <p:spPr>
            <a:xfrm>
              <a:off x="136" y="782"/>
              <a:ext cx="27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eaLnBrk="0" hangingPunct="0"/>
              <a:r>
                <a:rPr lang="en-US" altLang="zh-CN" sz="4000" b="1" i="1">
                  <a:solidFill>
                    <a:srgbClr val="0000FF"/>
                  </a:solidFill>
                  <a:latin typeface="宋体" panose="02010600030101010101" pitchFamily="2" charset="-122"/>
                </a:rPr>
                <a:t>I</a:t>
              </a:r>
              <a:endParaRPr lang="en-US" altLang="zh-CN" sz="4000" b="1" i="1" baseline="-2500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213" name="文本框 8212"/>
            <p:cNvSpPr txBox="1"/>
            <p:nvPr/>
          </p:nvSpPr>
          <p:spPr>
            <a:xfrm>
              <a:off x="2018" y="90"/>
              <a:ext cx="38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eaLnBrk="0" hangingPunct="0"/>
              <a:r>
                <a:rPr lang="en-US" altLang="zh-CN" sz="4000" b="1" i="1">
                  <a:solidFill>
                    <a:srgbClr val="0000FF"/>
                  </a:solidFill>
                  <a:latin typeface="宋体" panose="02010600030101010101" pitchFamily="2" charset="-122"/>
                </a:rPr>
                <a:t>I</a:t>
              </a:r>
              <a:r>
                <a:rPr lang="en-US" altLang="zh-CN" sz="4000" b="1" baseline="-25000">
                  <a:solidFill>
                    <a:srgbClr val="0000FF"/>
                  </a:solidFill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8214" name="文本框 8213"/>
            <p:cNvSpPr txBox="1"/>
            <p:nvPr/>
          </p:nvSpPr>
          <p:spPr>
            <a:xfrm>
              <a:off x="1995" y="862"/>
              <a:ext cx="38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pPr eaLnBrk="0" hangingPunct="0"/>
              <a:r>
                <a:rPr lang="en-US" altLang="zh-CN" sz="4000" b="1" i="1">
                  <a:solidFill>
                    <a:srgbClr val="0000FF"/>
                  </a:solidFill>
                  <a:latin typeface="宋体" panose="02010600030101010101" pitchFamily="2" charset="-122"/>
                </a:rPr>
                <a:t>I</a:t>
              </a:r>
              <a:r>
                <a:rPr lang="en-US" altLang="zh-CN" sz="4000" b="1" baseline="-25000">
                  <a:solidFill>
                    <a:srgbClr val="0000FF"/>
                  </a:solidFill>
                  <a:latin typeface="宋体" panose="02010600030101010101" pitchFamily="2" charset="-122"/>
                </a:rPr>
                <a:t>2</a:t>
              </a:r>
            </a:p>
          </p:txBody>
        </p:sp>
      </p:grpSp>
      <p:sp>
        <p:nvSpPr>
          <p:cNvPr id="8215" name="文本框 8214"/>
          <p:cNvSpPr txBox="1"/>
          <p:nvPr/>
        </p:nvSpPr>
        <p:spPr>
          <a:xfrm>
            <a:off x="2280603" y="1460183"/>
            <a:ext cx="5075237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66FF"/>
                </a:solidFill>
                <a:latin typeface="Comic Sans MS" panose="030F0702030302020204" pitchFamily="2" charset="0"/>
              </a:rPr>
              <a:t>探究并联电路的电流规律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9218" name="文本框 9217"/>
          <p:cNvSpPr txBox="1"/>
          <p:nvPr/>
        </p:nvSpPr>
        <p:spPr>
          <a:xfrm>
            <a:off x="400050" y="1734820"/>
            <a:ext cx="254635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2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Comic Sans MS" panose="030F0702030302020204" pitchFamily="2" charset="0"/>
              </a:rPr>
              <a:t>、提出问题：</a:t>
            </a:r>
          </a:p>
        </p:txBody>
      </p:sp>
      <p:sp>
        <p:nvSpPr>
          <p:cNvPr id="9219" name="文本框 9218"/>
          <p:cNvSpPr txBox="1"/>
          <p:nvPr/>
        </p:nvSpPr>
        <p:spPr>
          <a:xfrm>
            <a:off x="2586990" y="1734820"/>
            <a:ext cx="6802755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2" charset="0"/>
              </a:rPr>
              <a:t>并联电路中各点的电流之间有什么关系？</a:t>
            </a:r>
          </a:p>
        </p:txBody>
      </p:sp>
      <p:sp>
        <p:nvSpPr>
          <p:cNvPr id="9220" name="文本框 9219"/>
          <p:cNvSpPr txBox="1"/>
          <p:nvPr/>
        </p:nvSpPr>
        <p:spPr>
          <a:xfrm>
            <a:off x="323850" y="2573020"/>
            <a:ext cx="821055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Comic Sans MS" panose="030F0702030302020204" pitchFamily="2" charset="0"/>
              </a:rPr>
              <a:t>２、猜想或假设：（</a:t>
            </a:r>
            <a:r>
              <a:rPr lang="zh-CN" altLang="en-US" b="1">
                <a:solidFill>
                  <a:srgbClr val="0E2742"/>
                </a:solidFill>
                <a:latin typeface="Comic Sans MS" panose="030F0702030302020204" pitchFamily="2" charset="0"/>
              </a:rPr>
              <a:t>说说你这样猜想的依据是什么？</a:t>
            </a:r>
            <a:r>
              <a:rPr lang="zh-CN" altLang="en-US">
                <a:latin typeface="Comic Sans MS" panose="030F0702030302020204" pitchFamily="2" charset="0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Comic Sans MS" panose="030F0702030302020204" pitchFamily="2" charset="0"/>
              </a:rPr>
              <a:t>）</a:t>
            </a:r>
          </a:p>
        </p:txBody>
      </p:sp>
      <p:sp>
        <p:nvSpPr>
          <p:cNvPr id="9221" name="文本框 9220"/>
          <p:cNvSpPr txBox="1"/>
          <p:nvPr/>
        </p:nvSpPr>
        <p:spPr>
          <a:xfrm>
            <a:off x="400050" y="3335020"/>
            <a:ext cx="487426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2" charset="0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Comic Sans MS" panose="030F0702030302020204" pitchFamily="2" charset="0"/>
              </a:rPr>
              <a:t>、设计实验：</a:t>
            </a:r>
          </a:p>
        </p:txBody>
      </p:sp>
      <p:sp>
        <p:nvSpPr>
          <p:cNvPr id="9222" name="文本框 9221"/>
          <p:cNvSpPr txBox="1"/>
          <p:nvPr/>
        </p:nvSpPr>
        <p:spPr>
          <a:xfrm>
            <a:off x="2516505" y="3432175"/>
            <a:ext cx="4519930" cy="2676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(1)</a:t>
            </a:r>
            <a:r>
              <a:rPr lang="zh-CN" altLang="en-US" sz="2400" b="1">
                <a:solidFill>
                  <a:srgbClr val="0000FF"/>
                </a:solidFill>
                <a:latin typeface="Comic Sans MS" panose="030F0702030302020204" pitchFamily="2" charset="0"/>
              </a:rPr>
              <a:t>实验器材</a:t>
            </a: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:</a:t>
            </a:r>
          </a:p>
          <a:p>
            <a:pPr eaLnBrk="0" hangingPunct="0">
              <a:spcBef>
                <a:spcPct val="50000"/>
              </a:spcBef>
            </a:pPr>
            <a:endParaRPr lang="en-US" altLang="zh-CN" sz="2400" b="1">
              <a:solidFill>
                <a:srgbClr val="0000FF"/>
              </a:solidFill>
              <a:latin typeface="Comic Sans MS" panose="030F0702030302020204" pitchFamily="2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(2)</a:t>
            </a:r>
            <a:r>
              <a:rPr lang="zh-CN" altLang="en-US" sz="2400" b="1">
                <a:solidFill>
                  <a:srgbClr val="0000FF"/>
                </a:solidFill>
                <a:latin typeface="Comic Sans MS" panose="030F0702030302020204" pitchFamily="2" charset="0"/>
              </a:rPr>
              <a:t>实验电路图</a:t>
            </a: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:</a:t>
            </a:r>
          </a:p>
          <a:p>
            <a:pPr eaLnBrk="0" hangingPunct="0">
              <a:spcBef>
                <a:spcPct val="50000"/>
              </a:spcBef>
            </a:pPr>
            <a:endParaRPr lang="en-US" altLang="zh-CN" sz="2400" b="1">
              <a:solidFill>
                <a:srgbClr val="0000FF"/>
              </a:solidFill>
              <a:latin typeface="Comic Sans MS" panose="030F0702030302020204" pitchFamily="2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(3)</a:t>
            </a:r>
            <a:r>
              <a:rPr lang="zh-CN" altLang="en-US" sz="2400" b="1">
                <a:solidFill>
                  <a:srgbClr val="0000FF"/>
                </a:solidFill>
                <a:latin typeface="Comic Sans MS" panose="030F0702030302020204" pitchFamily="2" charset="0"/>
              </a:rPr>
              <a:t>实验步骤</a:t>
            </a:r>
            <a:r>
              <a:rPr lang="en-US" altLang="zh-CN" sz="2400" b="1">
                <a:solidFill>
                  <a:srgbClr val="0000FF"/>
                </a:solidFill>
                <a:latin typeface="Comic Sans MS" panose="030F0702030302020204" pitchFamily="2" charset="0"/>
              </a:rPr>
              <a:t>:</a:t>
            </a:r>
          </a:p>
        </p:txBody>
      </p:sp>
      <p:pic>
        <p:nvPicPr>
          <p:cNvPr id="9223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19650" y="3360420"/>
            <a:ext cx="3431540" cy="26498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957</Words>
  <Application>Microsoft Office PowerPoint</Application>
  <PresentationFormat>全屏显示(4:3)</PresentationFormat>
  <Paragraphs>118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宇恒编辑部</dc:creator>
  <cp:lastModifiedBy>Administrator</cp:lastModifiedBy>
  <cp:revision>79</cp:revision>
  <dcterms:created xsi:type="dcterms:W3CDTF">2015-11-16T05:18:00Z</dcterms:created>
  <dcterms:modified xsi:type="dcterms:W3CDTF">2018-09-15T03:22:34Z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