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3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80" r:id="rId12"/>
    <p:sldId id="265" r:id="rId13"/>
    <p:sldId id="282" r:id="rId14"/>
    <p:sldId id="26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83" r:id="rId28"/>
    <p:sldId id="284" r:id="rId29"/>
    <p:sldId id="285" r:id="rId30"/>
  </p:sldIdLst>
  <p:sldSz cx="12192000" cy="6858000"/>
  <p:notesSz cx="6858000" cy="9144000"/>
  <p:embeddedFontLst>
    <p:embeddedFont>
      <p:font typeface="方正教材规范楷体_GBK" panose="02010600030101010101" charset="-122"/>
      <p:regular r:id="rId32"/>
    </p:embeddedFont>
    <p:embeddedFont>
      <p:font typeface="楷体" panose="02010609060101010101" pitchFamily="49" charset="-122"/>
      <p:regular r:id="rId33"/>
    </p:embeddedFont>
    <p:embeddedFont>
      <p:font typeface="微软雅黑" panose="020B0503020204020204" pitchFamily="34" charset="-122"/>
      <p:regular r:id="rId34"/>
      <p:bold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2E75B6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84"/>
        <p:guide pos="383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4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空白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本节要点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本节要点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文本框 219"/>
          <p:cNvSpPr txBox="1"/>
          <p:nvPr userDrawn="1"/>
        </p:nvSpPr>
        <p:spPr>
          <a:xfrm>
            <a:off x="742315" y="6078220"/>
            <a:ext cx="3729355" cy="316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※ </a:t>
            </a:r>
            <a:r>
              <a:rPr lang="zh-CN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建议使用</a:t>
            </a:r>
            <a:r>
              <a:rPr lang="en-US" altLang="zh-CN" sz="1470" kern="1200" dirty="0">
                <a:solidFill>
                  <a:schemeClr val="tx1"/>
                </a:solidFill>
                <a:effectLst/>
                <a:latin typeface="+mj-lt"/>
                <a:ea typeface="楷体" panose="02010609060101010101" pitchFamily="49" charset="-122"/>
                <a:cs typeface="+mn-cs"/>
              </a:rPr>
              <a:t>WPS2019</a:t>
            </a:r>
            <a:r>
              <a:rPr lang="zh-CN" altLang="en-US" sz="1470" kern="1200" dirty="0">
                <a:solidFill>
                  <a:schemeClr val="tx1"/>
                </a:solidFill>
                <a:effectLst/>
                <a:latin typeface="+mj-lt"/>
                <a:ea typeface="楷体" panose="02010609060101010101" pitchFamily="49" charset="-122"/>
                <a:cs typeface="+mn-cs"/>
              </a:rPr>
              <a:t>以上版本</a:t>
            </a:r>
            <a:r>
              <a:rPr lang="zh-CN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打开</a:t>
            </a:r>
          </a:p>
        </p:txBody>
      </p:sp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HK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20.GIF"/><Relationship Id="rId5" Type="http://schemas.openxmlformats.org/officeDocument/2006/relationships/tags" Target="../tags/tag18.xml"/><Relationship Id="rId10" Type="http://schemas.openxmlformats.org/officeDocument/2006/relationships/slideLayout" Target="../slideLayouts/slideLayout8.xml"/><Relationship Id="rId4" Type="http://schemas.openxmlformats.org/officeDocument/2006/relationships/tags" Target="../tags/tag17.xml"/><Relationship Id="rId9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notesSlide" Target="../notesSlides/notesSlide1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slideLayout" Target="../slideLayouts/slideLayout8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5" Type="http://schemas.openxmlformats.org/officeDocument/2006/relationships/image" Target="../media/image22.png"/><Relationship Id="rId10" Type="http://schemas.openxmlformats.org/officeDocument/2006/relationships/tags" Target="../tags/tag32.xml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3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slideLayout" Target="../slideLayouts/slideLayout8.xml"/><Relationship Id="rId5" Type="http://schemas.openxmlformats.org/officeDocument/2006/relationships/tags" Target="../tags/tag38.xml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image" Target="../media/image24.png"/><Relationship Id="rId3" Type="http://schemas.openxmlformats.org/officeDocument/2006/relationships/tags" Target="../tags/tag46.xml"/><Relationship Id="rId7" Type="http://schemas.openxmlformats.org/officeDocument/2006/relationships/video" Target="../media/media2.mp4"/><Relationship Id="rId12" Type="http://schemas.openxmlformats.org/officeDocument/2006/relationships/slideLayout" Target="../slideLayouts/slideLayout8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microsoft.com/office/2007/relationships/media" Target="../media/media2.mp4"/><Relationship Id="rId11" Type="http://schemas.openxmlformats.org/officeDocument/2006/relationships/tags" Target="../tags/tag52.xml"/><Relationship Id="rId5" Type="http://schemas.openxmlformats.org/officeDocument/2006/relationships/tags" Target="../tags/tag48.xml"/><Relationship Id="rId10" Type="http://schemas.openxmlformats.org/officeDocument/2006/relationships/tags" Target="../tags/tag51.xml"/><Relationship Id="rId4" Type="http://schemas.openxmlformats.org/officeDocument/2006/relationships/tags" Target="../tags/tag47.xml"/><Relationship Id="rId9" Type="http://schemas.openxmlformats.org/officeDocument/2006/relationships/tags" Target="../tags/tag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7" Type="http://schemas.openxmlformats.org/officeDocument/2006/relationships/image" Target="../media/image25.jpe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image" Target="../media/image28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image" Target="../media/image27.png"/><Relationship Id="rId5" Type="http://schemas.openxmlformats.org/officeDocument/2006/relationships/tags" Target="../tags/tag62.xml"/><Relationship Id="rId10" Type="http://schemas.openxmlformats.org/officeDocument/2006/relationships/image" Target="../media/image26.jpeg"/><Relationship Id="rId4" Type="http://schemas.openxmlformats.org/officeDocument/2006/relationships/tags" Target="../tags/tag61.xml"/><Relationship Id="rId9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tags" Target="../tags/tag68.xml"/><Relationship Id="rId7" Type="http://schemas.openxmlformats.org/officeDocument/2006/relationships/tags" Target="../tags/tag70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69.xml"/><Relationship Id="rId5" Type="http://schemas.openxmlformats.org/officeDocument/2006/relationships/video" Target="../media/media3.mp4"/><Relationship Id="rId4" Type="http://schemas.microsoft.com/office/2007/relationships/media" Target="../media/media3.mp4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7" Type="http://schemas.openxmlformats.org/officeDocument/2006/relationships/image" Target="../media/image30.webp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75.xml"/><Relationship Id="rId4" Type="http://schemas.openxmlformats.org/officeDocument/2006/relationships/tags" Target="../tags/tag7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image" Target="../media/image31.jpe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tags" Target="../tags/tag83.xml"/><Relationship Id="rId7" Type="http://schemas.openxmlformats.org/officeDocument/2006/relationships/image" Target="../media/image32.jpe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tags" Target="../tags/tag88.xml"/><Relationship Id="rId7" Type="http://schemas.openxmlformats.org/officeDocument/2006/relationships/tags" Target="../tags/tag90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89.xml"/><Relationship Id="rId5" Type="http://schemas.openxmlformats.org/officeDocument/2006/relationships/video" Target="../media/media4.mp4"/><Relationship Id="rId4" Type="http://schemas.microsoft.com/office/2007/relationships/media" Target="../media/media4.mp4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8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2553335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10.4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机械能转化</a:t>
            </a:r>
          </a:p>
          <a:p>
            <a:pPr algn="ctr"/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及其应用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75995" y="1745615"/>
            <a:ext cx="5695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动能和势能的相互转化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75995" y="2480310"/>
            <a:ext cx="5597525" cy="3753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实验现象：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   </a:t>
            </a:r>
            <a:r>
              <a:rPr lang="zh-CN" altLang="en-US" sz="2800"/>
              <a:t>摆球每次上升的高度都比前一次要</a:t>
            </a:r>
            <a:r>
              <a:rPr lang="zh-CN" altLang="en-US" sz="2800" b="1">
                <a:solidFill>
                  <a:srgbClr val="FF0000"/>
                </a:solidFill>
              </a:rPr>
              <a:t>低一些</a:t>
            </a:r>
            <a:r>
              <a:rPr lang="zh-CN" altLang="en-US" sz="2800"/>
              <a:t>，这说明摆球的</a:t>
            </a:r>
            <a:r>
              <a:rPr lang="zh-CN" altLang="en-US" sz="2800" b="1"/>
              <a:t>机械能减少了一些</a:t>
            </a:r>
            <a:r>
              <a:rPr lang="zh-CN" altLang="en-US" sz="2800"/>
              <a:t>，这是由于</a:t>
            </a:r>
            <a:r>
              <a:rPr lang="zh-CN" altLang="en-US" sz="2800" b="1"/>
              <a:t>受到空气阻力</a:t>
            </a:r>
            <a:r>
              <a:rPr lang="zh-CN" altLang="en-US" sz="2800"/>
              <a:t>等因素影响，摆球的</a:t>
            </a:r>
            <a:r>
              <a:rPr lang="zh-CN" altLang="en-US" sz="2800" b="1">
                <a:solidFill>
                  <a:srgbClr val="FF0000"/>
                </a:solidFill>
              </a:rPr>
              <a:t>部分机械能转化为其他形式的能量</a:t>
            </a:r>
            <a:r>
              <a:rPr lang="zh-CN" altLang="en-US" sz="2800"/>
              <a:t>了。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7622540" y="1466850"/>
            <a:ext cx="3058160" cy="4856480"/>
            <a:chOff x="12004" y="2310"/>
            <a:chExt cx="4816" cy="7648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4" y="2310"/>
              <a:ext cx="4817" cy="7648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15718" y="7842"/>
              <a:ext cx="1007" cy="2116"/>
            </a:xfrm>
            <a:prstGeom prst="rect">
              <a:avLst/>
            </a:prstGeom>
            <a:solidFill>
              <a:schemeClr val="bg1"/>
            </a:solidFill>
            <a:ln w="12700" cmpd="sng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2005" y="8302"/>
              <a:ext cx="632" cy="1200"/>
            </a:xfrm>
            <a:prstGeom prst="rect">
              <a:avLst/>
            </a:prstGeom>
            <a:solidFill>
              <a:schemeClr val="bg1"/>
            </a:solidFill>
            <a:ln w="12700" cmpd="sng">
              <a:solidFill>
                <a:srgbClr val="FAFAFA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2205" y="5282"/>
              <a:ext cx="632" cy="1200"/>
            </a:xfrm>
            <a:prstGeom prst="rect">
              <a:avLst/>
            </a:prstGeom>
            <a:solidFill>
              <a:schemeClr val="bg1"/>
            </a:solidFill>
            <a:ln w="12700" cmpd="sng">
              <a:solidFill>
                <a:srgbClr val="FAFAFA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3028" y="4082"/>
              <a:ext cx="327" cy="879"/>
            </a:xfrm>
            <a:prstGeom prst="rect">
              <a:avLst/>
            </a:prstGeom>
            <a:solidFill>
              <a:schemeClr val="bg1"/>
            </a:solidFill>
            <a:ln w="12700" cmpd="sng">
              <a:solidFill>
                <a:srgbClr val="FAFAFA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3749675" y="2958465"/>
            <a:ext cx="3897630" cy="2499995"/>
            <a:chOff x="5905" y="4659"/>
            <a:chExt cx="6138" cy="3937"/>
          </a:xfrm>
        </p:grpSpPr>
        <p:sp>
          <p:nvSpPr>
            <p:cNvPr id="33" name="圆角右箭头 32"/>
            <p:cNvSpPr/>
            <p:nvPr/>
          </p:nvSpPr>
          <p:spPr>
            <a:xfrm rot="19500000">
              <a:off x="5905" y="7490"/>
              <a:ext cx="2387" cy="1086"/>
            </a:xfrm>
            <a:prstGeom prst="bentArrow">
              <a:avLst>
                <a:gd name="adj1" fmla="val 11924"/>
                <a:gd name="adj2" fmla="val 25000"/>
                <a:gd name="adj3" fmla="val 25000"/>
                <a:gd name="adj4" fmla="val 43750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圆角右箭头 31"/>
            <p:cNvSpPr/>
            <p:nvPr/>
          </p:nvSpPr>
          <p:spPr>
            <a:xfrm rot="13620000">
              <a:off x="10765" y="7318"/>
              <a:ext cx="1560" cy="997"/>
            </a:xfrm>
            <a:prstGeom prst="bentArrow">
              <a:avLst>
                <a:gd name="adj1" fmla="val 11924"/>
                <a:gd name="adj2" fmla="val 25000"/>
                <a:gd name="adj3" fmla="val 25000"/>
                <a:gd name="adj4" fmla="val 43750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圆角右箭头 12"/>
            <p:cNvSpPr/>
            <p:nvPr/>
          </p:nvSpPr>
          <p:spPr>
            <a:xfrm rot="5400000">
              <a:off x="8520" y="4853"/>
              <a:ext cx="1412" cy="1024"/>
            </a:xfrm>
            <a:prstGeom prst="bentArrow">
              <a:avLst>
                <a:gd name="adj1" fmla="val 11924"/>
                <a:gd name="adj2" fmla="val 25000"/>
                <a:gd name="adj3" fmla="val 25000"/>
                <a:gd name="adj4" fmla="val 43750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724" y="6070"/>
              <a:ext cx="3236" cy="208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4000" b="1">
                  <a:ln w="15875">
                    <a:gradFill>
                      <a:gsLst>
                        <a:gs pos="0">
                          <a:schemeClr val="accent1">
                            <a:hueMod val="80000"/>
                          </a:schemeClr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ln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effectLst/>
                </a:rPr>
                <a:t>其他形式的能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75995" y="1745615"/>
            <a:ext cx="3928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动能和势能的相互转化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2045" y="2531110"/>
            <a:ext cx="1507490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动能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524375" y="5850890"/>
            <a:ext cx="2687955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弹性势能</a:t>
            </a:r>
          </a:p>
        </p:txBody>
      </p:sp>
      <p:sp>
        <p:nvSpPr>
          <p:cNvPr id="25" name="上下箭头 24"/>
          <p:cNvSpPr/>
          <p:nvPr/>
        </p:nvSpPr>
        <p:spPr>
          <a:xfrm rot="19440000">
            <a:off x="3223260" y="2993390"/>
            <a:ext cx="323850" cy="3561080"/>
          </a:xfrm>
          <a:prstGeom prst="upDownArrow">
            <a:avLst>
              <a:gd name="adj1" fmla="val 25811"/>
              <a:gd name="adj2" fmla="val 16843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上下箭头 27"/>
          <p:cNvSpPr/>
          <p:nvPr/>
        </p:nvSpPr>
        <p:spPr>
          <a:xfrm rot="2520000">
            <a:off x="8086725" y="2788285"/>
            <a:ext cx="323850" cy="3725545"/>
          </a:xfrm>
          <a:prstGeom prst="upDownArrow">
            <a:avLst>
              <a:gd name="adj1" fmla="val 25811"/>
              <a:gd name="adj2" fmla="val 168431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8776970" y="2531110"/>
            <a:ext cx="2850515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重力势能</a:t>
            </a:r>
          </a:p>
        </p:txBody>
      </p:sp>
      <p:sp>
        <p:nvSpPr>
          <p:cNvPr id="23" name="上下箭头 22"/>
          <p:cNvSpPr/>
          <p:nvPr/>
        </p:nvSpPr>
        <p:spPr>
          <a:xfrm rot="5400000">
            <a:off x="5541645" y="-77470"/>
            <a:ext cx="323850" cy="6148070"/>
          </a:xfrm>
          <a:prstGeom prst="upDownArrow">
            <a:avLst>
              <a:gd name="adj1" fmla="val 25811"/>
              <a:gd name="adj2" fmla="val 168431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6985" y="598170"/>
            <a:ext cx="12193270" cy="6261735"/>
            <a:chOff x="-11" y="942"/>
            <a:chExt cx="19202" cy="9861"/>
          </a:xfrm>
        </p:grpSpPr>
        <p:sp>
          <p:nvSpPr>
            <p:cNvPr id="14" name="矩形 13"/>
            <p:cNvSpPr/>
            <p:nvPr/>
          </p:nvSpPr>
          <p:spPr>
            <a:xfrm>
              <a:off x="-11" y="943"/>
              <a:ext cx="5711" cy="9860"/>
            </a:xfrm>
            <a:prstGeom prst="rect">
              <a:avLst/>
            </a:prstGeom>
            <a:solidFill>
              <a:schemeClr val="tx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/>
            <p:nvPr/>
          </p:nvPicPr>
          <p:blipFill>
            <a:blip r:embed="rId3">
              <a:alphaModFix amt="60000"/>
            </a:blip>
            <a:srcRect b="3787"/>
            <a:stretch>
              <a:fillRect/>
            </a:stretch>
          </p:blipFill>
          <p:spPr>
            <a:xfrm>
              <a:off x="5700" y="942"/>
              <a:ext cx="6377" cy="9858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12077" y="943"/>
              <a:ext cx="7114" cy="9860"/>
            </a:xfrm>
            <a:prstGeom prst="rect">
              <a:avLst/>
            </a:prstGeom>
            <a:solidFill>
              <a:schemeClr val="tx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75995" y="1745615"/>
            <a:ext cx="2837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机械能守恒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473960" y="2954020"/>
            <a:ext cx="7534275" cy="230695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indent="8128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877492575"/>
                </a:ext>
              </a:extLst>
            </a:pPr>
            <a:r>
              <a:rPr lang="zh-CN" altLang="en-US" sz="3200" b="1">
                <a:effectLst>
                  <a:reflection blurRad="107950" endA="50" endPos="18000" dist="25400" dir="5400000" sy="-100000" algn="bl" rotWithShape="0"/>
                </a:effectLst>
              </a:rPr>
              <a:t>物体的动能和势能是可以相互转化的。如果只有动能和势能相互转化，则机械能的总和不变，即机械能是守恒的。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2837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机械能守恒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975995" y="2404110"/>
            <a:ext cx="31051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机械能守恒的条件</a:t>
            </a:r>
          </a:p>
        </p:txBody>
      </p: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411100" y="25905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975995" y="3062605"/>
            <a:ext cx="586676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只有动能和势能的相互转化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，而没有机械能与其他形式的能的相互转化。（即忽略摩擦阻力造成的能量损失，所以</a:t>
            </a:r>
            <a:r>
              <a:rPr lang="zh-CN" altLang="en-US" sz="280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机械能守恒也是一种理想化的物理模型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）</a:t>
            </a:r>
          </a:p>
        </p:txBody>
      </p:sp>
      <p:pic>
        <p:nvPicPr>
          <p:cNvPr id="15" name="图片 14"/>
          <p:cNvPicPr/>
          <p:nvPr/>
        </p:nvPicPr>
        <p:blipFill>
          <a:blip r:embed="rId11"/>
          <a:stretch>
            <a:fillRect/>
          </a:stretch>
        </p:blipFill>
        <p:spPr>
          <a:xfrm>
            <a:off x="6585585" y="2267585"/>
            <a:ext cx="4938395" cy="39808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2837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机械能守恒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975995" y="2404110"/>
            <a:ext cx="31051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机械能守恒的条件</a:t>
            </a:r>
          </a:p>
        </p:txBody>
      </p: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411100" y="25905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975995" y="2844800"/>
            <a:ext cx="489140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物理学中常见的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光滑的表面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不计空气阻力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不计摩擦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等，均表示在思考问题时不考虑阻力对能量的影响，此时</a:t>
            </a:r>
            <a:r>
              <a:rPr lang="zh-CN" altLang="en-US" sz="280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动能完全转化为势能，势能完全转化为动能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pic>
        <p:nvPicPr>
          <p:cNvPr id="15" name="图片 14"/>
          <p:cNvPicPr/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355" y="1609090"/>
            <a:ext cx="5875655" cy="2032000"/>
          </a:xfrm>
          <a:prstGeom prst="rect">
            <a:avLst/>
          </a:prstGeom>
        </p:spPr>
      </p:pic>
      <p:pic>
        <p:nvPicPr>
          <p:cNvPr id="16" name="图片 15"/>
          <p:cNvPicPr/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560" y="4485329"/>
            <a:ext cx="5875025" cy="177949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2837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机械能守恒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975995" y="2404110"/>
            <a:ext cx="6508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迷你实验室</a:t>
            </a:r>
            <a:r>
              <a:rPr lang="en-US" altLang="zh-CN" sz="2800"/>
              <a:t>		</a:t>
            </a:r>
            <a:r>
              <a:rPr lang="zh-CN" altLang="en-US" sz="2800"/>
              <a:t>小制作</a:t>
            </a:r>
            <a:r>
              <a:rPr lang="en-US" altLang="zh-CN" sz="2800"/>
              <a:t>——</a:t>
            </a:r>
            <a:r>
              <a:rPr lang="zh-CN" altLang="en-US" sz="2800"/>
              <a:t>抛掷装置</a:t>
            </a:r>
          </a:p>
        </p:txBody>
      </p: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411100" y="25905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图片 1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CF6F9"/>
              </a:clrFrom>
              <a:clrTo>
                <a:srgbClr val="FCF6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5" y="1330325"/>
            <a:ext cx="3084195" cy="51276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084580" y="2844800"/>
            <a:ext cx="677100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参照右图，利用橡皮筋、薄木板及瓶盖，制作一个抛掷小球的装置。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把橡皮筋拉得紧一点，手指松开后，看看球会不会被抛得更远。实验过程中，请注意安全。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你能用所学的知识解释这一现象吗？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2837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机械能守恒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975995" y="2404110"/>
            <a:ext cx="81654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学科综合</a:t>
            </a:r>
            <a:r>
              <a:rPr lang="en-US" altLang="zh-CN" sz="2800"/>
              <a:t>		</a:t>
            </a:r>
            <a:r>
              <a:rPr lang="zh-CN" sz="2800"/>
              <a:t>杜绝高空抛物</a:t>
            </a:r>
            <a:r>
              <a:rPr lang="en-US" altLang="zh-CN" sz="2800"/>
              <a:t>	</a:t>
            </a:r>
            <a:r>
              <a:rPr lang="zh-CN" altLang="en-US" sz="2800"/>
              <a:t>倡导文明生活</a:t>
            </a:r>
          </a:p>
        </p:txBody>
      </p: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411100" y="25905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975995" y="3062605"/>
            <a:ext cx="553847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从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2021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年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3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月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1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日起最新刑法修正案生效，规定了高空抛物罪及量刑条款。</a:t>
            </a:r>
          </a:p>
          <a:p>
            <a:pPr indent="457200"/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根据重力势能等相关物理知识，结合人体结构等医学知识和相关法律法规，请设计关于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杜绝高空抛物，倡导文明生活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”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的科普宣传方案，并完成相关的活动报告。</a:t>
            </a:r>
          </a:p>
        </p:txBody>
      </p:sp>
      <p:pic>
        <p:nvPicPr>
          <p:cNvPr id="15" name="1030746298-1-192">
            <a:hlinkClick r:id="" action="ppaction://media"/>
          </p:cNvPr>
          <p:cNvPicPr/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514465" y="3171190"/>
            <a:ext cx="5210175" cy="33210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1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4615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生产生活中的机械能守恒</a:t>
            </a:r>
          </a:p>
        </p:txBody>
      </p:sp>
      <p:pic>
        <p:nvPicPr>
          <p:cNvPr id="10" name="https://docer-ks3.wpscdn.cn/picture/110750908/e41fcee4dabf00fcf0bf2c93c2853adf_612.jpg" descr="卫星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0700" y="2010410"/>
            <a:ext cx="4490085" cy="445389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75995" y="2575560"/>
            <a:ext cx="48609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+mn-ea"/>
              </a:rPr>
              <a:t>人造地球卫星沿椭圆轨道绕地球运行。离地球最近的一点叫近地点，最远的一点叫远地点。卫星在大气层外运行，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方正教材规范楷体_GBK" panose="02000000000000000000" charset="-122"/>
                <a:sym typeface="+mn-ea"/>
              </a:rPr>
              <a:t>不受空气阻力，只有动能和势能的转化，因此机械能守恒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+mn-ea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32715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机械能的应用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>
              <p:custDataLst>
                <p:tags r:id="rId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1050290" cy="540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800"/>
              <a:t>水能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74420" y="2226945"/>
            <a:ext cx="102463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3200">
                <a:latin typeface="方正教材规范楷体_GBK" panose="02000000000000000000" charset="-122"/>
                <a:ea typeface="方正教材规范楷体_GBK" panose="02000000000000000000" charset="-122"/>
              </a:rPr>
              <a:t>   </a:t>
            </a:r>
            <a:r>
              <a:rPr lang="zh-CN" altLang="en-US" sz="3200">
                <a:latin typeface="方正教材规范楷体_GBK" panose="02000000000000000000" charset="-122"/>
                <a:ea typeface="方正教材规范楷体_GBK" panose="02000000000000000000" charset="-122"/>
              </a:rPr>
              <a:t>古人很早就开始利用水能，通过水流冲击水轮转动来汲水、磨粉、碾压谷物等。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20" y="3795395"/>
            <a:ext cx="3836035" cy="242760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749935" y="6328410"/>
            <a:ext cx="1101471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444500"/>
            <a:r>
              <a:rPr lang="zh-CN" altLang="zh-CN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水磨</a:t>
            </a:r>
            <a:r>
              <a:rPr lang="en-US" altLang="zh-CN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			  </a:t>
            </a:r>
            <a:r>
              <a:rPr lang="zh-CN" altLang="zh-CN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水车</a:t>
            </a:r>
            <a:r>
              <a:rPr lang="en-US" altLang="zh-CN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</a:t>
            </a:r>
            <a:r>
              <a:rPr lang="zh-CN" altLang="zh-CN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水碓</a:t>
            </a:r>
            <a:r>
              <a:rPr lang="zh-CN" altLang="en-US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zh-CN" altLang="zh-CN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利用水的动能</a:t>
            </a:r>
            <a:r>
              <a:rPr lang="zh-CN" altLang="en-US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舂米</a:t>
            </a: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560231" y="3751580"/>
            <a:ext cx="3123594" cy="249121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033359" y="3771355"/>
            <a:ext cx="3201681" cy="2451664"/>
          </a:xfrm>
          <a:prstGeom prst="rect">
            <a:avLst/>
          </a:prstGeom>
          <a:effectLst>
            <a:softEdge rad="3175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32715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机械能的应用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1050290" cy="540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800"/>
              <a:t>水能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75995" y="2422525"/>
            <a:ext cx="53435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人们利用水能发电，修筑拦河坝来提高上游的水位，奔流而下的水的重力势能转化为动能，通过水轮机带动发电机发电。储水越多，上、下水位差越大，水能就越大，能发出的电就越多。</a:t>
            </a:r>
          </a:p>
        </p:txBody>
      </p:sp>
      <p:pic>
        <p:nvPicPr>
          <p:cNvPr id="12" name="水能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19520" y="2700020"/>
            <a:ext cx="5816600" cy="32721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32715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机械能的应用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1050290" cy="540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800"/>
              <a:t>风能</a:t>
            </a:r>
          </a:p>
        </p:txBody>
      </p:sp>
      <p:pic>
        <p:nvPicPr>
          <p:cNvPr id="10" name="图片 9"/>
          <p:cNvPicPr/>
          <p:nvPr/>
        </p:nvPicPr>
        <p:blipFill>
          <a:blip r:embed="rId7"/>
          <a:stretch>
            <a:fillRect/>
          </a:stretch>
        </p:blipFill>
        <p:spPr>
          <a:xfrm>
            <a:off x="3945255" y="2799080"/>
            <a:ext cx="5190490" cy="405892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75995" y="2117725"/>
            <a:ext cx="104013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我国早在</a:t>
            </a:r>
            <a:r>
              <a:rPr lang="en-US" altLang="zh-CN" sz="32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2000</a:t>
            </a:r>
            <a:r>
              <a:rPr lang="zh-CN" altLang="en-US" sz="32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多年前就开始利用风能驱动的帆船。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32715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机械能的应用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1050290" cy="540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800"/>
              <a:t>风能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75995" y="2422525"/>
            <a:ext cx="40640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沿海及长江流域地区还出现了利用风能来推动风车做功，带动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龙骨水车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”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等提取海水制盐或提水灌溉农田。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7960" y="1025525"/>
            <a:ext cx="6315075" cy="473646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268595" y="5996940"/>
            <a:ext cx="6314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复原的中国立轴式风力龙骨水车实景图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32715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机械能的应用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1050290" cy="540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800"/>
              <a:t>风能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75995" y="2422525"/>
            <a:ext cx="455739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风能也可以用来发电，风吹动风车，可带动发电机发电。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607810" y="1991995"/>
            <a:ext cx="48088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+mn-ea"/>
              </a:rPr>
              <a:t>在风力资源丰富的地区，可同时安装多台风力发电机，组成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+mn-ea"/>
              </a:rPr>
              <a:t>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+mn-ea"/>
              </a:rPr>
              <a:t>风车田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+mn-ea"/>
              </a:rPr>
              <a:t>”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+mn-ea"/>
              </a:rPr>
              <a:t>，联在一起供电。</a:t>
            </a:r>
          </a:p>
        </p:txBody>
      </p:sp>
      <p:pic>
        <p:nvPicPr>
          <p:cNvPr id="12" name="https://docer-ks3.wpscdn.cn/picture/197741904/a62c9aa4314bef37452c1f737fe73680_612.jpg" descr="低角度视图的风力涡轮机在现场反对天空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080" y="3375660"/>
            <a:ext cx="4721225" cy="31470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7810" y="3433445"/>
            <a:ext cx="4944110" cy="30892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32715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机械能的应用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975995" y="1745615"/>
            <a:ext cx="1050290" cy="540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800"/>
              <a:t>风能</a:t>
            </a:r>
          </a:p>
        </p:txBody>
      </p:sp>
      <p:pic>
        <p:nvPicPr>
          <p:cNvPr id="10" name="373332434-1-192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28140" y="2286000"/>
            <a:ext cx="8780780" cy="45034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5800" y="782955"/>
            <a:ext cx="10819765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原地纵跳摸高是同学们经常玩的游戏，如图所示，下列关于游戏过程的分析正确的是（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．在离地前的起跳过程中，地面对人的支持力大于人对地面的压力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．在离地前的起跳过程中，地面对人的支持力小于人对地面的压力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．在离地后的上升过程中，人的动能转化为重力势能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．在落地前的下降过程中，人的动能减少，重力势能增加</a:t>
            </a:r>
          </a:p>
        </p:txBody>
      </p:sp>
      <p:pic>
        <p:nvPicPr>
          <p:cNvPr id="100013" name="图片 100013" descr="@@@b309acfc-ddb7-4d44-892a-ce31c6c992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785" y="1578610"/>
            <a:ext cx="1809115" cy="26174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11320" y="1578610"/>
            <a:ext cx="9531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5800" y="1287780"/>
            <a:ext cx="853821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如图所示为某次蹦极运动的精彩瞬间，若一游客从平台上由静止开始下落。从开始下落至第一次到达最低点的过程中，游客的（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．动能一直增大</a:t>
            </a:r>
            <a:r>
              <a:rPr lang="en-US" altLang="zh-CN" sz="2800"/>
              <a:t>		B</a:t>
            </a:r>
            <a:r>
              <a:rPr lang="zh-CN" altLang="en-US" sz="2800"/>
              <a:t>．重力势能一直减小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．机械能保持不变</a:t>
            </a:r>
            <a:r>
              <a:rPr lang="en-US" altLang="zh-CN" sz="2800"/>
              <a:t>		D</a:t>
            </a:r>
            <a:r>
              <a:rPr lang="zh-CN" altLang="en-US" sz="2800"/>
              <a:t>．机械能一直增大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575175" y="2699385"/>
            <a:ext cx="9531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  <p:pic>
        <p:nvPicPr>
          <p:cNvPr id="100015" name="图片 100015" descr="@@@6264dbef-8de0-4be7-ae9b-b8b4c7ac86a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895" y="2134870"/>
            <a:ext cx="2904490" cy="31540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2450" y="782955"/>
            <a:ext cx="1109281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如图所示，人造地球卫星沿椭圆轨道绕地球运行的过程中，机械能是守恒的，当卫星从远地点向近地点运动时，下列说法正确的是（</a:t>
            </a:r>
            <a:r>
              <a:rPr lang="en-US" altLang="zh-CN" sz="2800"/>
              <a:t>    </a:t>
            </a:r>
            <a:r>
              <a:rPr lang="zh-CN" altLang="en-US" sz="2800"/>
              <a:t>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A. </a:t>
            </a:r>
            <a:r>
              <a:rPr lang="zh-CN" altLang="en-US" sz="2800"/>
              <a:t>动能减小，重力势能增大</a:t>
            </a:r>
            <a:r>
              <a:rPr lang="en-US" altLang="zh-CN" sz="2800"/>
              <a:t>	B. </a:t>
            </a:r>
            <a:r>
              <a:rPr lang="zh-CN" altLang="en-US" sz="2800"/>
              <a:t>动能转化为重力势能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C. </a:t>
            </a:r>
            <a:r>
              <a:rPr lang="zh-CN" altLang="en-US" sz="2800"/>
              <a:t>动能增大，重力势能减小</a:t>
            </a:r>
            <a:r>
              <a:rPr lang="en-US" altLang="zh-CN" sz="2800"/>
              <a:t>	D. </a:t>
            </a:r>
            <a:r>
              <a:rPr lang="zh-CN" altLang="en-US" sz="2800"/>
              <a:t>卫星的速度一直在减小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692130" y="1578610"/>
            <a:ext cx="9531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100027" name="图片 100027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265" y="2162175"/>
            <a:ext cx="2634615" cy="26346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771640" y="921385"/>
            <a:ext cx="148463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567690" y="1040130"/>
            <a:ext cx="716280" cy="514223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机械能转化及其应用</a:t>
            </a:r>
            <a:endParaRPr lang="zh-CN" altLang="en-US" sz="3600"/>
          </a:p>
        </p:txBody>
      </p:sp>
      <p:sp>
        <p:nvSpPr>
          <p:cNvPr id="14" name="左大括号 13"/>
          <p:cNvSpPr/>
          <p:nvPr/>
        </p:nvSpPr>
        <p:spPr>
          <a:xfrm>
            <a:off x="1549400" y="1966595"/>
            <a:ext cx="1075055" cy="300228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804160" y="1741805"/>
            <a:ext cx="285369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机械能及其转化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837555" y="1273810"/>
            <a:ext cx="754380" cy="151384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771640" y="1610360"/>
            <a:ext cx="48806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sym typeface="宋体" panose="02010600030101010101" pitchFamily="2" charset="-122"/>
              </a:rPr>
              <a:t>实验：动能和势能的相互转化</a:t>
            </a:r>
            <a:endParaRPr 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71640" y="2468880"/>
            <a:ext cx="204216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机械能守恒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804160" y="4632325"/>
            <a:ext cx="3168650" cy="58299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水能和风能的利用</a:t>
            </a:r>
          </a:p>
        </p:txBody>
      </p:sp>
      <p:sp>
        <p:nvSpPr>
          <p:cNvPr id="12" name="左大括号 11"/>
          <p:cNvSpPr/>
          <p:nvPr/>
        </p:nvSpPr>
        <p:spPr>
          <a:xfrm>
            <a:off x="6207760" y="4389120"/>
            <a:ext cx="680720" cy="106934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7028180" y="4110355"/>
            <a:ext cx="23799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水能及其利用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028180" y="5153660"/>
            <a:ext cx="23799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风能及其利用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6" grpId="0" bldLvl="0" animBg="1"/>
      <p:bldP spid="7" grpId="0" bldLvl="0" animBg="1"/>
      <p:bldP spid="11" grpId="0" bldLvl="0" animBg="1"/>
      <p:bldP spid="10" grpId="0" bldLvl="0" animBg="1"/>
      <p:bldP spid="12" grpId="0" bldLvl="0" animBg="1"/>
      <p:bldP spid="15" grpId="0" bldLvl="0" animBg="1"/>
      <p:bldP spid="1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ttps://docer-ks3.wpscdn.cn/picture/203739625/662a481d47777bb3329a4b34ac87cc7c_612.jpg" descr="彩色背景上的牛顿摇篮，特写。能量守恒的物理定律"/>
          <p:cNvPicPr>
            <a:picLocks noChangeAspect="1"/>
          </p:cNvPicPr>
          <p:nvPr/>
        </p:nvPicPr>
        <p:blipFill>
          <a:blip r:embed="rId3">
            <a:alphaModFix amt="60000"/>
          </a:blip>
          <a:srcRect r="6440" b="27929"/>
          <a:stretch>
            <a:fillRect/>
          </a:stretch>
        </p:blipFill>
        <p:spPr>
          <a:xfrm>
            <a:off x="-12700" y="591820"/>
            <a:ext cx="12204700" cy="6266180"/>
          </a:xfrm>
          <a:prstGeom prst="rect">
            <a:avLst/>
          </a:prstGeom>
        </p:spPr>
      </p:pic>
      <p:pic>
        <p:nvPicPr>
          <p:cNvPr id="2" name="图片 1" descr="目标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0590" y="1304925"/>
            <a:ext cx="732790" cy="7327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304540" y="1023620"/>
            <a:ext cx="645096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知道机械能及其守恒的条件；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能举例说明动能与势能的相互转化；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能解释与机械能转化有关的现象；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4. </a:t>
            </a:r>
            <a:r>
              <a:rPr lang="zh-CN" altLang="en-US" sz="2800"/>
              <a:t>具有保护环境、节约资源、促进可持续发展的责任感。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75" y="876300"/>
            <a:ext cx="3790950" cy="37909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12570" y="1756410"/>
            <a:ext cx="561657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当秋千荡到最高点时，即使你坐在秋千上不动，秋千也会从最高点荡到最低点，然后从最低点向上荡。</a:t>
            </a:r>
          </a:p>
        </p:txBody>
      </p:sp>
      <p:grpSp>
        <p:nvGrpSpPr>
          <p:cNvPr id="4" name="组合 3" descr="7b0a202020202274657874626f78223a2022220a7d0a"/>
          <p:cNvGrpSpPr/>
          <p:nvPr/>
        </p:nvGrpSpPr>
        <p:grpSpPr>
          <a:xfrm>
            <a:off x="1254125" y="4667250"/>
            <a:ext cx="7899940" cy="2034040"/>
            <a:chOff x="5651" y="3675"/>
            <a:chExt cx="7898" cy="3450"/>
          </a:xfrm>
        </p:grpSpPr>
        <p:grpSp>
          <p:nvGrpSpPr>
            <p:cNvPr id="70" name="图形 68"/>
            <p:cNvGrpSpPr/>
            <p:nvPr/>
          </p:nvGrpSpPr>
          <p:grpSpPr>
            <a:xfrm>
              <a:off x="5651" y="3675"/>
              <a:ext cx="7898" cy="3450"/>
              <a:chOff x="3588515" y="2333625"/>
              <a:chExt cx="5014970" cy="2190750"/>
            </a:xfrm>
          </p:grpSpPr>
          <p:grpSp>
            <p:nvGrpSpPr>
              <p:cNvPr id="71" name="图形 68"/>
              <p:cNvGrpSpPr/>
              <p:nvPr/>
            </p:nvGrpSpPr>
            <p:grpSpPr>
              <a:xfrm>
                <a:off x="8224722" y="3818320"/>
                <a:ext cx="380082" cy="398558"/>
                <a:chOff x="8224722" y="3818320"/>
                <a:chExt cx="380082" cy="398558"/>
              </a:xfrm>
              <a:solidFill>
                <a:srgbClr val="C48776"/>
              </a:solidFill>
            </p:grpSpPr>
            <p:sp>
              <p:nvSpPr>
                <p:cNvPr id="72" name="任意多边形: 形状 71"/>
                <p:cNvSpPr/>
                <p:nvPr/>
              </p:nvSpPr>
              <p:spPr>
                <a:xfrm>
                  <a:off x="8437199" y="3818320"/>
                  <a:ext cx="167605" cy="398558"/>
                </a:xfrm>
                <a:custGeom>
                  <a:avLst/>
                  <a:gdLst>
                    <a:gd name="connsiteX0" fmla="*/ 15837 w 167605"/>
                    <a:gd name="connsiteY0" fmla="*/ 398558 h 398558"/>
                    <a:gd name="connsiteX1" fmla="*/ 15837 w 167605"/>
                    <a:gd name="connsiteY1" fmla="*/ 324653 h 398558"/>
                    <a:gd name="connsiteX2" fmla="*/ 84463 w 167605"/>
                    <a:gd name="connsiteY2" fmla="*/ 172884 h 398558"/>
                    <a:gd name="connsiteX3" fmla="*/ 0 w 167605"/>
                    <a:gd name="connsiteY3" fmla="*/ 172884 h 398558"/>
                    <a:gd name="connsiteX4" fmla="*/ 0 w 167605"/>
                    <a:gd name="connsiteY4" fmla="*/ 0 h 398558"/>
                    <a:gd name="connsiteX5" fmla="*/ 167606 w 167605"/>
                    <a:gd name="connsiteY5" fmla="*/ 0 h 398558"/>
                    <a:gd name="connsiteX6" fmla="*/ 167606 w 167605"/>
                    <a:gd name="connsiteY6" fmla="*/ 220395 h 398558"/>
                    <a:gd name="connsiteX7" fmla="*/ 21116 w 167605"/>
                    <a:gd name="connsiteY7" fmla="*/ 393279 h 398558"/>
                    <a:gd name="connsiteX8" fmla="*/ 15837 w 167605"/>
                    <a:gd name="connsiteY8" fmla="*/ 398558 h 398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7605" h="398558">
                      <a:moveTo>
                        <a:pt x="15837" y="398558"/>
                      </a:moveTo>
                      <a:lnTo>
                        <a:pt x="15837" y="324653"/>
                      </a:lnTo>
                      <a:cubicBezTo>
                        <a:pt x="68626" y="307497"/>
                        <a:pt x="91061" y="256027"/>
                        <a:pt x="84463" y="172884"/>
                      </a:cubicBezTo>
                      <a:lnTo>
                        <a:pt x="0" y="172884"/>
                      </a:lnTo>
                      <a:lnTo>
                        <a:pt x="0" y="0"/>
                      </a:lnTo>
                      <a:lnTo>
                        <a:pt x="167606" y="0"/>
                      </a:lnTo>
                      <a:lnTo>
                        <a:pt x="167606" y="220395"/>
                      </a:lnTo>
                      <a:cubicBezTo>
                        <a:pt x="150449" y="322014"/>
                        <a:pt x="101619" y="378762"/>
                        <a:pt x="21116" y="393279"/>
                      </a:cubicBezTo>
                      <a:lnTo>
                        <a:pt x="15837" y="398558"/>
                      </a:lnTo>
                      <a:close/>
                    </a:path>
                  </a:pathLst>
                </a:custGeom>
                <a:solidFill>
                  <a:srgbClr val="C48776"/>
                </a:solidFill>
                <a:ln w="1318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3" name="任意多边形: 形状 72"/>
                <p:cNvSpPr/>
                <p:nvPr/>
              </p:nvSpPr>
              <p:spPr>
                <a:xfrm>
                  <a:off x="8224722" y="3818320"/>
                  <a:ext cx="172884" cy="398558"/>
                </a:xfrm>
                <a:custGeom>
                  <a:avLst/>
                  <a:gdLst>
                    <a:gd name="connsiteX0" fmla="*/ 21116 w 172884"/>
                    <a:gd name="connsiteY0" fmla="*/ 398558 h 398558"/>
                    <a:gd name="connsiteX1" fmla="*/ 21116 w 172884"/>
                    <a:gd name="connsiteY1" fmla="*/ 324653 h 398558"/>
                    <a:gd name="connsiteX2" fmla="*/ 89742 w 172884"/>
                    <a:gd name="connsiteY2" fmla="*/ 172884 h 398558"/>
                    <a:gd name="connsiteX3" fmla="*/ 0 w 172884"/>
                    <a:gd name="connsiteY3" fmla="*/ 172884 h 398558"/>
                    <a:gd name="connsiteX4" fmla="*/ 0 w 172884"/>
                    <a:gd name="connsiteY4" fmla="*/ 0 h 398558"/>
                    <a:gd name="connsiteX5" fmla="*/ 172885 w 172884"/>
                    <a:gd name="connsiteY5" fmla="*/ 0 h 398558"/>
                    <a:gd name="connsiteX6" fmla="*/ 172885 w 172884"/>
                    <a:gd name="connsiteY6" fmla="*/ 220395 h 398558"/>
                    <a:gd name="connsiteX7" fmla="*/ 26395 w 172884"/>
                    <a:gd name="connsiteY7" fmla="*/ 393279 h 398558"/>
                    <a:gd name="connsiteX8" fmla="*/ 21116 w 172884"/>
                    <a:gd name="connsiteY8" fmla="*/ 398558 h 398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2884" h="398558">
                      <a:moveTo>
                        <a:pt x="21116" y="398558"/>
                      </a:moveTo>
                      <a:lnTo>
                        <a:pt x="21116" y="324653"/>
                      </a:lnTo>
                      <a:cubicBezTo>
                        <a:pt x="73905" y="307497"/>
                        <a:pt x="96340" y="256027"/>
                        <a:pt x="89742" y="172884"/>
                      </a:cubicBezTo>
                      <a:lnTo>
                        <a:pt x="0" y="172884"/>
                      </a:lnTo>
                      <a:lnTo>
                        <a:pt x="0" y="0"/>
                      </a:lnTo>
                      <a:lnTo>
                        <a:pt x="172885" y="0"/>
                      </a:lnTo>
                      <a:lnTo>
                        <a:pt x="172885" y="220395"/>
                      </a:lnTo>
                      <a:cubicBezTo>
                        <a:pt x="151769" y="322014"/>
                        <a:pt x="102939" y="378762"/>
                        <a:pt x="26395" y="393279"/>
                      </a:cubicBezTo>
                      <a:lnTo>
                        <a:pt x="21116" y="398558"/>
                      </a:lnTo>
                      <a:close/>
                    </a:path>
                  </a:pathLst>
                </a:custGeom>
                <a:solidFill>
                  <a:srgbClr val="C48776"/>
                </a:solidFill>
                <a:ln w="1318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74" name="图形 68"/>
              <p:cNvGrpSpPr/>
              <p:nvPr/>
            </p:nvGrpSpPr>
            <p:grpSpPr>
              <a:xfrm>
                <a:off x="3599072" y="2333625"/>
                <a:ext cx="4985936" cy="2193389"/>
                <a:chOff x="3599072" y="2333625"/>
                <a:chExt cx="4985936" cy="2193389"/>
              </a:xfrm>
              <a:solidFill>
                <a:srgbClr val="C48776"/>
              </a:solidFill>
            </p:grpSpPr>
            <p:sp>
              <p:nvSpPr>
                <p:cNvPr id="75" name="任意多边形: 形状 74"/>
                <p:cNvSpPr/>
                <p:nvPr/>
              </p:nvSpPr>
              <p:spPr>
                <a:xfrm>
                  <a:off x="4100569" y="2333625"/>
                  <a:ext cx="4484439" cy="1347443"/>
                </a:xfrm>
                <a:custGeom>
                  <a:avLst/>
                  <a:gdLst>
                    <a:gd name="connsiteX0" fmla="*/ 4430330 w 4484439"/>
                    <a:gd name="connsiteY0" fmla="*/ 54109 h 1347443"/>
                    <a:gd name="connsiteX1" fmla="*/ 4430330 w 4484439"/>
                    <a:gd name="connsiteY1" fmla="*/ 1347443 h 1347443"/>
                    <a:gd name="connsiteX2" fmla="*/ 4484439 w 4484439"/>
                    <a:gd name="connsiteY2" fmla="*/ 1347443 h 1347443"/>
                    <a:gd name="connsiteX3" fmla="*/ 4484439 w 4484439"/>
                    <a:gd name="connsiteY3" fmla="*/ 0 h 1347443"/>
                    <a:gd name="connsiteX4" fmla="*/ 0 w 4484439"/>
                    <a:gd name="connsiteY4" fmla="*/ 0 h 1347443"/>
                    <a:gd name="connsiteX5" fmla="*/ 0 w 4484439"/>
                    <a:gd name="connsiteY5" fmla="*/ 54109 h 1347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84439" h="1347443">
                      <a:moveTo>
                        <a:pt x="4430330" y="54109"/>
                      </a:moveTo>
                      <a:lnTo>
                        <a:pt x="4430330" y="1347443"/>
                      </a:lnTo>
                      <a:lnTo>
                        <a:pt x="4484439" y="1347443"/>
                      </a:lnTo>
                      <a:lnTo>
                        <a:pt x="4484439" y="0"/>
                      </a:lnTo>
                      <a:lnTo>
                        <a:pt x="0" y="0"/>
                      </a:lnTo>
                      <a:lnTo>
                        <a:pt x="0" y="54109"/>
                      </a:lnTo>
                      <a:close/>
                    </a:path>
                  </a:pathLst>
                </a:custGeom>
                <a:solidFill>
                  <a:srgbClr val="C48776"/>
                </a:solidFill>
                <a:ln w="1318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6" name="任意多边形: 形状 75"/>
                <p:cNvSpPr/>
                <p:nvPr/>
              </p:nvSpPr>
              <p:spPr>
                <a:xfrm>
                  <a:off x="3599072" y="2876033"/>
                  <a:ext cx="4494996" cy="1650980"/>
                </a:xfrm>
                <a:custGeom>
                  <a:avLst/>
                  <a:gdLst>
                    <a:gd name="connsiteX0" fmla="*/ 2818941 w 4494996"/>
                    <a:gd name="connsiteY0" fmla="*/ 1289375 h 1650980"/>
                    <a:gd name="connsiteX1" fmla="*/ 2487689 w 4494996"/>
                    <a:gd name="connsiteY1" fmla="*/ 1574437 h 1650980"/>
                    <a:gd name="connsiteX2" fmla="*/ 2157757 w 4494996"/>
                    <a:gd name="connsiteY2" fmla="*/ 1289375 h 1650980"/>
                    <a:gd name="connsiteX3" fmla="*/ 54109 w 4494996"/>
                    <a:gd name="connsiteY3" fmla="*/ 1289375 h 1650980"/>
                    <a:gd name="connsiteX4" fmla="*/ 54109 w 4494996"/>
                    <a:gd name="connsiteY4" fmla="*/ 0 h 1650980"/>
                    <a:gd name="connsiteX5" fmla="*/ 0 w 4494996"/>
                    <a:gd name="connsiteY5" fmla="*/ 0 h 1650980"/>
                    <a:gd name="connsiteX6" fmla="*/ 0 w 4494996"/>
                    <a:gd name="connsiteY6" fmla="*/ 1342164 h 1650980"/>
                    <a:gd name="connsiteX7" fmla="*/ 2135322 w 4494996"/>
                    <a:gd name="connsiteY7" fmla="*/ 1342164 h 1650980"/>
                    <a:gd name="connsiteX8" fmla="*/ 2487689 w 4494996"/>
                    <a:gd name="connsiteY8" fmla="*/ 1650981 h 1650980"/>
                    <a:gd name="connsiteX9" fmla="*/ 2841377 w 4494996"/>
                    <a:gd name="connsiteY9" fmla="*/ 1342164 h 1650980"/>
                    <a:gd name="connsiteX10" fmla="*/ 4494997 w 4494996"/>
                    <a:gd name="connsiteY10" fmla="*/ 1342164 h 1650980"/>
                    <a:gd name="connsiteX11" fmla="*/ 4494997 w 4494996"/>
                    <a:gd name="connsiteY11" fmla="*/ 1289375 h 1650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94996" h="1650980">
                      <a:moveTo>
                        <a:pt x="2818941" y="1289375"/>
                      </a:moveTo>
                      <a:lnTo>
                        <a:pt x="2487689" y="1574437"/>
                      </a:lnTo>
                      <a:lnTo>
                        <a:pt x="2157757" y="1289375"/>
                      </a:lnTo>
                      <a:lnTo>
                        <a:pt x="54109" y="1289375"/>
                      </a:lnTo>
                      <a:lnTo>
                        <a:pt x="54109" y="0"/>
                      </a:lnTo>
                      <a:lnTo>
                        <a:pt x="0" y="0"/>
                      </a:lnTo>
                      <a:lnTo>
                        <a:pt x="0" y="1342164"/>
                      </a:lnTo>
                      <a:lnTo>
                        <a:pt x="2135322" y="1342164"/>
                      </a:lnTo>
                      <a:lnTo>
                        <a:pt x="2487689" y="1650981"/>
                      </a:lnTo>
                      <a:lnTo>
                        <a:pt x="2841377" y="1342164"/>
                      </a:lnTo>
                      <a:lnTo>
                        <a:pt x="4494997" y="1342164"/>
                      </a:lnTo>
                      <a:lnTo>
                        <a:pt x="4494997" y="1289375"/>
                      </a:lnTo>
                      <a:close/>
                    </a:path>
                  </a:pathLst>
                </a:custGeom>
                <a:solidFill>
                  <a:srgbClr val="C48776"/>
                </a:solidFill>
                <a:ln w="1318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77" name="图形 68"/>
              <p:cNvGrpSpPr/>
              <p:nvPr/>
            </p:nvGrpSpPr>
            <p:grpSpPr>
              <a:xfrm>
                <a:off x="3588515" y="2340223"/>
                <a:ext cx="380081" cy="398558"/>
                <a:chOff x="3588515" y="2340223"/>
                <a:chExt cx="380081" cy="398558"/>
              </a:xfrm>
              <a:solidFill>
                <a:srgbClr val="C48776"/>
              </a:solidFill>
            </p:grpSpPr>
            <p:sp>
              <p:nvSpPr>
                <p:cNvPr id="78" name="任意多边形: 形状 77"/>
                <p:cNvSpPr/>
                <p:nvPr/>
              </p:nvSpPr>
              <p:spPr>
                <a:xfrm>
                  <a:off x="3588515" y="2340223"/>
                  <a:ext cx="167605" cy="398558"/>
                </a:xfrm>
                <a:custGeom>
                  <a:avLst/>
                  <a:gdLst>
                    <a:gd name="connsiteX0" fmla="*/ 151769 w 167605"/>
                    <a:gd name="connsiteY0" fmla="*/ 0 h 398558"/>
                    <a:gd name="connsiteX1" fmla="*/ 151769 w 167605"/>
                    <a:gd name="connsiteY1" fmla="*/ 73905 h 398558"/>
                    <a:gd name="connsiteX2" fmla="*/ 83143 w 167605"/>
                    <a:gd name="connsiteY2" fmla="*/ 225674 h 398558"/>
                    <a:gd name="connsiteX3" fmla="*/ 167606 w 167605"/>
                    <a:gd name="connsiteY3" fmla="*/ 225674 h 398558"/>
                    <a:gd name="connsiteX4" fmla="*/ 167606 w 167605"/>
                    <a:gd name="connsiteY4" fmla="*/ 398558 h 398558"/>
                    <a:gd name="connsiteX5" fmla="*/ 0 w 167605"/>
                    <a:gd name="connsiteY5" fmla="*/ 398558 h 398558"/>
                    <a:gd name="connsiteX6" fmla="*/ 0 w 167605"/>
                    <a:gd name="connsiteY6" fmla="*/ 179483 h 398558"/>
                    <a:gd name="connsiteX7" fmla="*/ 146490 w 167605"/>
                    <a:gd name="connsiteY7" fmla="*/ 5279 h 398558"/>
                    <a:gd name="connsiteX8" fmla="*/ 151769 w 167605"/>
                    <a:gd name="connsiteY8" fmla="*/ 0 h 398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7605" h="398558">
                      <a:moveTo>
                        <a:pt x="151769" y="0"/>
                      </a:moveTo>
                      <a:lnTo>
                        <a:pt x="151769" y="73905"/>
                      </a:lnTo>
                      <a:cubicBezTo>
                        <a:pt x="98980" y="91061"/>
                        <a:pt x="76544" y="142531"/>
                        <a:pt x="83143" y="225674"/>
                      </a:cubicBezTo>
                      <a:lnTo>
                        <a:pt x="167606" y="225674"/>
                      </a:lnTo>
                      <a:lnTo>
                        <a:pt x="167606" y="398558"/>
                      </a:lnTo>
                      <a:lnTo>
                        <a:pt x="0" y="398558"/>
                      </a:lnTo>
                      <a:lnTo>
                        <a:pt x="0" y="179483"/>
                      </a:lnTo>
                      <a:cubicBezTo>
                        <a:pt x="17156" y="77864"/>
                        <a:pt x="65986" y="19796"/>
                        <a:pt x="146490" y="5279"/>
                      </a:cubicBezTo>
                      <a:lnTo>
                        <a:pt x="151769" y="0"/>
                      </a:lnTo>
                      <a:close/>
                    </a:path>
                  </a:pathLst>
                </a:custGeom>
                <a:solidFill>
                  <a:srgbClr val="C48776"/>
                </a:solidFill>
                <a:ln w="1318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9" name="任意多边形: 形状 78"/>
                <p:cNvSpPr/>
                <p:nvPr/>
              </p:nvSpPr>
              <p:spPr>
                <a:xfrm>
                  <a:off x="3795712" y="2340223"/>
                  <a:ext cx="172884" cy="398558"/>
                </a:xfrm>
                <a:custGeom>
                  <a:avLst/>
                  <a:gdLst>
                    <a:gd name="connsiteX0" fmla="*/ 151769 w 172884"/>
                    <a:gd name="connsiteY0" fmla="*/ 0 h 398558"/>
                    <a:gd name="connsiteX1" fmla="*/ 151769 w 172884"/>
                    <a:gd name="connsiteY1" fmla="*/ 73905 h 398558"/>
                    <a:gd name="connsiteX2" fmla="*/ 83143 w 172884"/>
                    <a:gd name="connsiteY2" fmla="*/ 225674 h 398558"/>
                    <a:gd name="connsiteX3" fmla="*/ 172884 w 172884"/>
                    <a:gd name="connsiteY3" fmla="*/ 225674 h 398558"/>
                    <a:gd name="connsiteX4" fmla="*/ 172884 w 172884"/>
                    <a:gd name="connsiteY4" fmla="*/ 398558 h 398558"/>
                    <a:gd name="connsiteX5" fmla="*/ 0 w 172884"/>
                    <a:gd name="connsiteY5" fmla="*/ 398558 h 398558"/>
                    <a:gd name="connsiteX6" fmla="*/ 0 w 172884"/>
                    <a:gd name="connsiteY6" fmla="*/ 179483 h 398558"/>
                    <a:gd name="connsiteX7" fmla="*/ 146490 w 172884"/>
                    <a:gd name="connsiteY7" fmla="*/ 5279 h 398558"/>
                    <a:gd name="connsiteX8" fmla="*/ 151769 w 172884"/>
                    <a:gd name="connsiteY8" fmla="*/ 0 h 398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2884" h="398558">
                      <a:moveTo>
                        <a:pt x="151769" y="0"/>
                      </a:moveTo>
                      <a:lnTo>
                        <a:pt x="151769" y="73905"/>
                      </a:lnTo>
                      <a:cubicBezTo>
                        <a:pt x="98980" y="91061"/>
                        <a:pt x="76544" y="142531"/>
                        <a:pt x="83143" y="225674"/>
                      </a:cubicBezTo>
                      <a:lnTo>
                        <a:pt x="172884" y="225674"/>
                      </a:lnTo>
                      <a:lnTo>
                        <a:pt x="172884" y="398558"/>
                      </a:lnTo>
                      <a:lnTo>
                        <a:pt x="0" y="398558"/>
                      </a:lnTo>
                      <a:lnTo>
                        <a:pt x="0" y="179483"/>
                      </a:lnTo>
                      <a:cubicBezTo>
                        <a:pt x="21116" y="77864"/>
                        <a:pt x="69946" y="19796"/>
                        <a:pt x="146490" y="5279"/>
                      </a:cubicBezTo>
                      <a:lnTo>
                        <a:pt x="151769" y="0"/>
                      </a:lnTo>
                      <a:close/>
                    </a:path>
                  </a:pathLst>
                </a:custGeom>
                <a:solidFill>
                  <a:srgbClr val="C48776"/>
                </a:solidFill>
                <a:ln w="1318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5" name="文本框 4"/>
            <p:cNvSpPr txBox="1"/>
            <p:nvPr/>
          </p:nvSpPr>
          <p:spPr>
            <a:xfrm>
              <a:off x="5977" y="4057"/>
              <a:ext cx="7396" cy="234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spc="3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荡秋千过程中，动能和势能是如何转化的？</a:t>
              </a:r>
            </a:p>
            <a:p>
              <a:pPr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800" spc="3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动能和势能在生产生活中有哪些应用？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75995" y="1745615"/>
            <a:ext cx="1510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机械能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443990" y="2918460"/>
            <a:ext cx="5349240" cy="295719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75995" y="2404110"/>
            <a:ext cx="58172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物体有时既具有动能又具有势能。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11100" y="253653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6998335" y="3956050"/>
            <a:ext cx="37858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空中飞行的飞机具有动能，还具有重力势能。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11100" y="611412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975995" y="5958840"/>
            <a:ext cx="91243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动能</a:t>
            </a:r>
            <a:r>
              <a:rPr lang="zh-CN" altLang="en-US" sz="2800"/>
              <a:t>和</a:t>
            </a:r>
            <a:r>
              <a:rPr lang="zh-CN" altLang="en-US" sz="2800" b="1">
                <a:solidFill>
                  <a:srgbClr val="FF0000"/>
                </a:solidFill>
              </a:rPr>
              <a:t>势能</a:t>
            </a:r>
            <a:r>
              <a:rPr lang="zh-CN" altLang="en-US" sz="2800"/>
              <a:t>（包括重力势能和弹性势能）统称为</a:t>
            </a:r>
            <a:r>
              <a:rPr lang="zh-CN" altLang="en-US" sz="2800" b="1">
                <a:solidFill>
                  <a:srgbClr val="FF0000"/>
                </a:solidFill>
              </a:rPr>
              <a:t>机械能</a:t>
            </a:r>
            <a:r>
              <a:rPr lang="zh-CN" altLang="en-US" sz="2800"/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75995" y="1745615"/>
            <a:ext cx="5695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动能和势能的相互转化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9030" y="2866390"/>
            <a:ext cx="538924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如图所示，将偏离了一定角度的摆球由静止释放，观察摆球速度随高度的变化情况，你可得出什么结论？</a:t>
            </a:r>
          </a:p>
        </p:txBody>
      </p:sp>
      <p:pic>
        <p:nvPicPr>
          <p:cNvPr id="11" name="https://img8.file.cache.docer.com/storage/1643103142522171100/0db5d7d72e1333c957a53dca3eab8d83.gif" descr="单摆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420" y="629920"/>
            <a:ext cx="5598160" cy="55981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75995" y="1745615"/>
            <a:ext cx="5695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动能和势能的相互转化</a:t>
            </a:r>
          </a:p>
        </p:txBody>
      </p:sp>
      <p:pic>
        <p:nvPicPr>
          <p:cNvPr id="10" name="964041059-1-16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07565" y="2404110"/>
            <a:ext cx="7365365" cy="42043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75995" y="1745615"/>
            <a:ext cx="5695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动能和势能的相互转化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75995" y="2404110"/>
            <a:ext cx="630174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实验现象：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从实验可知，摆球</a:t>
            </a:r>
            <a:r>
              <a:rPr lang="zh-CN" altLang="en-US" sz="2800" b="1">
                <a:solidFill>
                  <a:srgbClr val="FF0000"/>
                </a:solidFill>
              </a:rPr>
              <a:t>下降</a:t>
            </a:r>
            <a:r>
              <a:rPr lang="zh-CN" altLang="en-US" sz="2800"/>
              <a:t>的过程中，</a:t>
            </a:r>
            <a:r>
              <a:rPr lang="zh-CN" altLang="en-US" sz="2800" b="1"/>
              <a:t>重力势能越来越小，动能越来越大</a:t>
            </a:r>
            <a:r>
              <a:rPr lang="zh-CN" altLang="en-US" sz="2800"/>
              <a:t>，</a:t>
            </a:r>
            <a:r>
              <a:rPr lang="zh-CN" altLang="en-US" sz="2800" b="1">
                <a:solidFill>
                  <a:srgbClr val="FF0000"/>
                </a:solidFill>
              </a:rPr>
              <a:t>重力势能转化为动能</a:t>
            </a:r>
            <a:r>
              <a:rPr lang="zh-CN" altLang="en-US" sz="2800"/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摆球</a:t>
            </a:r>
            <a:r>
              <a:rPr lang="zh-CN" altLang="en-US" sz="2800" b="1">
                <a:solidFill>
                  <a:srgbClr val="FF0000"/>
                </a:solidFill>
              </a:rPr>
              <a:t>上升</a:t>
            </a:r>
            <a:r>
              <a:rPr lang="zh-CN" altLang="en-US" sz="2800"/>
              <a:t>的过程中，</a:t>
            </a:r>
            <a:r>
              <a:rPr lang="zh-CN" altLang="en-US" sz="2800" b="1"/>
              <a:t>动能越来越小，重力势能越来越大，</a:t>
            </a:r>
            <a:r>
              <a:rPr lang="zh-CN" altLang="en-US" sz="2800" b="1">
                <a:solidFill>
                  <a:srgbClr val="FF0000"/>
                </a:solidFill>
              </a:rPr>
              <a:t>动能转化为重力势能</a:t>
            </a:r>
            <a:r>
              <a:rPr lang="zh-CN" altLang="en-US" sz="2800"/>
              <a:t>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8522335" y="725170"/>
            <a:ext cx="2037080" cy="3171825"/>
            <a:chOff x="13268" y="1615"/>
            <a:chExt cx="3696" cy="5408"/>
          </a:xfrm>
        </p:grpSpPr>
        <p:pic>
          <p:nvPicPr>
            <p:cNvPr id="11" name="https://img8.file.cache.docer.com/storage/1643101808073887500/5ea2917727b1ad3af93ac0008f7b25c5.png" descr="单摆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68" y="1615"/>
              <a:ext cx="3696" cy="5408"/>
            </a:xfrm>
            <a:prstGeom prst="rect">
              <a:avLst/>
            </a:prstGeom>
          </p:spPr>
        </p:pic>
        <p:sp>
          <p:nvSpPr>
            <p:cNvPr id="15" name="任意多边形 14"/>
            <p:cNvSpPr/>
            <p:nvPr/>
          </p:nvSpPr>
          <p:spPr>
            <a:xfrm rot="20160000">
              <a:off x="13867" y="5700"/>
              <a:ext cx="998" cy="1319"/>
            </a:xfrm>
            <a:custGeom>
              <a:avLst/>
              <a:gdLst>
                <a:gd name="connisteX0" fmla="*/ 0 w 474345"/>
                <a:gd name="connsiteY0" fmla="*/ 0 h 746125"/>
                <a:gd name="connisteX1" fmla="*/ 28575 w 474345"/>
                <a:gd name="connsiteY1" fmla="*/ 309880 h 746125"/>
                <a:gd name="connisteX2" fmla="*/ 164465 w 474345"/>
                <a:gd name="connsiteY2" fmla="*/ 600710 h 746125"/>
                <a:gd name="connisteX3" fmla="*/ 474345 w 474345"/>
                <a:gd name="connsiteY3" fmla="*/ 746125 h 74612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474345" h="746125">
                  <a:moveTo>
                    <a:pt x="0" y="0"/>
                  </a:moveTo>
                  <a:cubicBezTo>
                    <a:pt x="3175" y="55880"/>
                    <a:pt x="-4445" y="189865"/>
                    <a:pt x="28575" y="309880"/>
                  </a:cubicBezTo>
                  <a:cubicBezTo>
                    <a:pt x="61595" y="429895"/>
                    <a:pt x="75565" y="513715"/>
                    <a:pt x="164465" y="600710"/>
                  </a:cubicBezTo>
                  <a:cubicBezTo>
                    <a:pt x="253365" y="687705"/>
                    <a:pt x="415290" y="722630"/>
                    <a:pt x="474345" y="746125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箭头连接符 15"/>
            <p:cNvCxnSpPr/>
            <p:nvPr/>
          </p:nvCxnSpPr>
          <p:spPr>
            <a:xfrm flipV="1">
              <a:off x="14910" y="6758"/>
              <a:ext cx="157" cy="3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8636000" y="3885565"/>
            <a:ext cx="1923415" cy="2972435"/>
            <a:chOff x="13600" y="6119"/>
            <a:chExt cx="3029" cy="4681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/>
            <a:srcRect l="10060" t="5713" r="12298"/>
            <a:stretch>
              <a:fillRect/>
            </a:stretch>
          </p:blipFill>
          <p:spPr>
            <a:xfrm>
              <a:off x="13600" y="6119"/>
              <a:ext cx="3029" cy="4681"/>
            </a:xfrm>
            <a:prstGeom prst="rect">
              <a:avLst/>
            </a:prstGeom>
          </p:spPr>
        </p:pic>
        <p:sp>
          <p:nvSpPr>
            <p:cNvPr id="21" name="任意多边形 20"/>
            <p:cNvSpPr/>
            <p:nvPr/>
          </p:nvSpPr>
          <p:spPr>
            <a:xfrm rot="9120000" flipV="1">
              <a:off x="15243" y="10049"/>
              <a:ext cx="837" cy="208"/>
            </a:xfrm>
            <a:custGeom>
              <a:avLst/>
              <a:gdLst>
                <a:gd name="connisteX0" fmla="*/ 0 w 474345"/>
                <a:gd name="connsiteY0" fmla="*/ 0 h 746125"/>
                <a:gd name="connisteX1" fmla="*/ 28575 w 474345"/>
                <a:gd name="connsiteY1" fmla="*/ 309880 h 746125"/>
                <a:gd name="connisteX2" fmla="*/ 164465 w 474345"/>
                <a:gd name="connsiteY2" fmla="*/ 600710 h 746125"/>
                <a:gd name="connisteX3" fmla="*/ 474345 w 474345"/>
                <a:gd name="connsiteY3" fmla="*/ 746125 h 74612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474345" h="746125">
                  <a:moveTo>
                    <a:pt x="0" y="0"/>
                  </a:moveTo>
                  <a:cubicBezTo>
                    <a:pt x="3175" y="55880"/>
                    <a:pt x="-4445" y="189865"/>
                    <a:pt x="28575" y="309880"/>
                  </a:cubicBezTo>
                  <a:cubicBezTo>
                    <a:pt x="61595" y="429895"/>
                    <a:pt x="75565" y="513715"/>
                    <a:pt x="164465" y="600710"/>
                  </a:cubicBezTo>
                  <a:cubicBezTo>
                    <a:pt x="253365" y="687705"/>
                    <a:pt x="415290" y="722630"/>
                    <a:pt x="474345" y="746125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箭头连接符 21"/>
            <p:cNvCxnSpPr/>
            <p:nvPr/>
          </p:nvCxnSpPr>
          <p:spPr>
            <a:xfrm flipV="1">
              <a:off x="16012" y="9200"/>
              <a:ext cx="56" cy="66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111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75995" y="1025525"/>
            <a:ext cx="41071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机械能的相互转化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11100" y="19015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75995" y="1745615"/>
            <a:ext cx="3928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动能和势能的相互转化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2045" y="2531110"/>
            <a:ext cx="1507490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动能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776970" y="2531110"/>
            <a:ext cx="2850515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重力势能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524375" y="5850890"/>
            <a:ext cx="2687955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弹性势能</a:t>
            </a:r>
          </a:p>
        </p:txBody>
      </p:sp>
      <p:sp>
        <p:nvSpPr>
          <p:cNvPr id="14" name="右箭头 13"/>
          <p:cNvSpPr/>
          <p:nvPr/>
        </p:nvSpPr>
        <p:spPr>
          <a:xfrm>
            <a:off x="2705735" y="2628265"/>
            <a:ext cx="6222365" cy="323215"/>
          </a:xfrm>
          <a:prstGeom prst="rightArrow">
            <a:avLst>
              <a:gd name="adj1" fmla="val 31630"/>
              <a:gd name="adj2" fmla="val 215520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4904740" y="669925"/>
            <a:ext cx="3295650" cy="1992630"/>
            <a:chOff x="7724" y="2058"/>
            <a:chExt cx="5190" cy="313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6" y="2058"/>
              <a:ext cx="3138" cy="3138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/>
          </p:nvSpPr>
          <p:spPr>
            <a:xfrm>
              <a:off x="7724" y="3897"/>
              <a:ext cx="201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>
                  <a:solidFill>
                    <a:srgbClr val="5B9BD5"/>
                  </a:solidFill>
                </a:rPr>
                <a:t>投篮</a:t>
              </a:r>
            </a:p>
          </p:txBody>
        </p:sp>
      </p:grpSp>
      <p:sp>
        <p:nvSpPr>
          <p:cNvPr id="18" name="右箭头 17"/>
          <p:cNvSpPr/>
          <p:nvPr/>
        </p:nvSpPr>
        <p:spPr>
          <a:xfrm rot="10800000">
            <a:off x="2705735" y="2931160"/>
            <a:ext cx="6222365" cy="323215"/>
          </a:xfrm>
          <a:prstGeom prst="rightArrow">
            <a:avLst>
              <a:gd name="adj1" fmla="val 31630"/>
              <a:gd name="adj2" fmla="val 21552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4118610" y="3254375"/>
            <a:ext cx="3396615" cy="1478280"/>
            <a:chOff x="7125" y="5125"/>
            <a:chExt cx="5349" cy="232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0" y="5125"/>
              <a:ext cx="3505" cy="2328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7125" y="5766"/>
              <a:ext cx="184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>
                  <a:solidFill>
                    <a:schemeClr val="accent5"/>
                  </a:solidFill>
                </a:rPr>
                <a:t>瀑布</a:t>
              </a:r>
            </a:p>
          </p:txBody>
        </p:sp>
      </p:grpSp>
      <p:sp>
        <p:nvSpPr>
          <p:cNvPr id="25" name="上下箭头 24"/>
          <p:cNvSpPr/>
          <p:nvPr/>
        </p:nvSpPr>
        <p:spPr>
          <a:xfrm rot="19440000">
            <a:off x="3223260" y="2993390"/>
            <a:ext cx="323850" cy="3561080"/>
          </a:xfrm>
          <a:prstGeom prst="upDownArrow">
            <a:avLst>
              <a:gd name="adj1" fmla="val 25811"/>
              <a:gd name="adj2" fmla="val 16843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212090" y="4212590"/>
            <a:ext cx="2705100" cy="2313305"/>
            <a:chOff x="334" y="6634"/>
            <a:chExt cx="4260" cy="3643"/>
          </a:xfrm>
        </p:grpSpPr>
        <p:pic>
          <p:nvPicPr>
            <p:cNvPr id="24" name="图片 2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34" y="6634"/>
              <a:ext cx="4261" cy="2580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736" y="9359"/>
              <a:ext cx="340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>
                  <a:solidFill>
                    <a:srgbClr val="7030A0"/>
                  </a:solidFill>
                </a:rPr>
                <a:t>蹦床运动</a:t>
              </a:r>
            </a:p>
          </p:txBody>
        </p:sp>
      </p:grpSp>
      <p:sp>
        <p:nvSpPr>
          <p:cNvPr id="28" name="上下箭头 27"/>
          <p:cNvSpPr/>
          <p:nvPr/>
        </p:nvSpPr>
        <p:spPr>
          <a:xfrm rot="2520000">
            <a:off x="8086725" y="2788285"/>
            <a:ext cx="323850" cy="3725545"/>
          </a:xfrm>
          <a:prstGeom prst="upDownArrow">
            <a:avLst>
              <a:gd name="adj1" fmla="val 25811"/>
              <a:gd name="adj2" fmla="val 168431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8818880" y="4130040"/>
            <a:ext cx="2903220" cy="2488565"/>
            <a:chOff x="13888" y="6504"/>
            <a:chExt cx="4572" cy="3919"/>
          </a:xfrm>
        </p:grpSpPr>
        <p:pic>
          <p:nvPicPr>
            <p:cNvPr id="29" name="图片 28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3888" y="6504"/>
              <a:ext cx="4559" cy="2855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>
              <a:off x="13888" y="9505"/>
              <a:ext cx="4573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>
                  <a:solidFill>
                    <a:schemeClr val="accent6"/>
                  </a:solidFill>
                </a:rPr>
                <a:t>跳水运动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5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3645258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3645258],&quot;65&quot;:[20205081]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92.95,&quot;left&quot;:32.37007874015748,&quot;top&quot;:137.45,&quot;width&quot;:288.9799212598425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1199</Words>
  <Application>Microsoft Office PowerPoint</Application>
  <PresentationFormat>宽屏</PresentationFormat>
  <Paragraphs>120</Paragraphs>
  <Slides>27</Slides>
  <Notes>1</Notes>
  <HiddenSlides>0</HiddenSlides>
  <MMClips>4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27</vt:i4>
      </vt:variant>
    </vt:vector>
  </HeadingPairs>
  <TitlesOfParts>
    <vt:vector size="38" baseType="lpstr">
      <vt:lpstr>微软雅黑</vt:lpstr>
      <vt:lpstr>Calibri Light</vt:lpstr>
      <vt:lpstr>宋体</vt:lpstr>
      <vt:lpstr>方正教材规范楷体_GBK</vt:lpstr>
      <vt:lpstr>Arial</vt:lpstr>
      <vt:lpstr>Times New Roman</vt:lpstr>
      <vt:lpstr>楷体</vt:lpstr>
      <vt:lpstr>Calibri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2025-05-07T00:13:19Z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BDCA6CC7CC9A40ECAF8CDAC1377E0517_11</vt:lpwstr>
  </property>
</Properties>
</file>