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1" r:id="rId2"/>
    <p:sldId id="279" r:id="rId3"/>
    <p:sldId id="284" r:id="rId4"/>
    <p:sldId id="290" r:id="rId5"/>
    <p:sldId id="296" r:id="rId6"/>
    <p:sldId id="297" r:id="rId7"/>
    <p:sldId id="298" r:id="rId8"/>
    <p:sldId id="299" r:id="rId9"/>
    <p:sldId id="300" r:id="rId10"/>
    <p:sldId id="302" r:id="rId11"/>
    <p:sldId id="303" r:id="rId12"/>
    <p:sldId id="304" r:id="rId13"/>
    <p:sldId id="285" r:id="rId14"/>
    <p:sldId id="286" r:id="rId15"/>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幼圆" panose="02010509060101010101" pitchFamily="49"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A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114" d="100"/>
          <a:sy n="114" d="100"/>
        </p:scale>
        <p:origin x="-1554" y="-96"/>
      </p:cViewPr>
      <p:guideLst>
        <p:guide orient="horz" pos="2168"/>
        <p:guide pos="2880"/>
      </p:guideLst>
    </p:cSldViewPr>
  </p:slideViewPr>
  <p:notesTextViewPr>
    <p:cViewPr>
      <p:scale>
        <a:sx n="1" d="1"/>
        <a:sy n="1" d="1"/>
      </p:scale>
      <p:origin x="0" y="0"/>
    </p:cViewPr>
  </p:notesText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Calibri" panose="020F0502020204030204" pitchFamily="34" charset="0"/>
                <a:ea typeface="幼圆" panose="02010509060101010101" pitchFamily="49" charset="-122"/>
                <a:cs typeface="+mn-ea"/>
              </a:rPr>
              <a:pPr fontAlgn="base"/>
              <a:t>2019/8/20</a:t>
            </a:fld>
            <a:endParaRPr lang="zh-CN" altLang="en-US" strike="noStrike" noProof="1" smtClean="0">
              <a:latin typeface="Calibri" panose="020F0502020204030204" pitchFamily="34" charset="0"/>
              <a:ea typeface="幼圆" panose="02010509060101010101" pitchFamily="49" charset="-122"/>
              <a:cs typeface="+mn-ea"/>
            </a:endParaRPr>
          </a:p>
        </p:txBody>
      </p:sp>
      <p:sp>
        <p:nvSpPr>
          <p:cNvPr id="717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717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Calibri" panose="020F0502020204030204" pitchFamily="34" charset="0"/>
                <a:ea typeface="幼圆" panose="02010509060101010101" pitchFamily="49" charset="-122"/>
                <a:cs typeface="+mn-ea"/>
              </a:rPr>
              <a:pPr fontAlgn="base"/>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normAutofit/>
          </a:bodyPr>
          <a:lstStyle/>
          <a:p>
            <a:fld id="{E528DE8F-8DB5-4710-82E5-6DACE62778C2}" type="datetimeFigureOut">
              <a:rPr lang="zh-CN" altLang="en-US" smtClean="0"/>
              <a:pPr/>
              <a:t>2019/8/20</a:t>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7A644B83-115B-4054-AC02-DC44F3D2F9C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2019/8/20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2019/8/20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2019/8/20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normAutofit/>
          </a:bodyPr>
          <a:lstStyle/>
          <a:p>
            <a:fld id="{E528DE8F-8DB5-4710-82E5-6DACE62778C2}" type="datetimeFigureOut">
              <a:rPr lang="zh-CN" altLang="en-US" smtClean="0"/>
              <a:pPr/>
              <a:t>2019/8/20</a:t>
            </a:fld>
            <a:endParaRPr lang="zh-CN" altLang="en-US"/>
          </a:p>
        </p:txBody>
      </p:sp>
      <p:sp>
        <p:nvSpPr>
          <p:cNvPr id="4" name="Footer Placeholder 3"/>
          <p:cNvSpPr>
            <a:spLocks noGrp="1"/>
          </p:cNvSpPr>
          <p:nvPr>
            <p:ph type="ftr" sz="quarter" idx="11"/>
          </p:nvPr>
        </p:nvSpPr>
        <p:spPr/>
        <p:txBody>
          <a:bodyPr>
            <a:normAutofit/>
          </a:bodyPr>
          <a:lstStyle/>
          <a:p>
            <a:endParaRPr lang="zh-CN" altLang="en-US"/>
          </a:p>
        </p:txBody>
      </p:sp>
      <p:sp>
        <p:nvSpPr>
          <p:cNvPr id="5" name="Slide Number Placeholder 4"/>
          <p:cNvSpPr>
            <a:spLocks noGrp="1"/>
          </p:cNvSpPr>
          <p:nvPr>
            <p:ph type="sldNum" sz="quarter" idx="12"/>
          </p:nvPr>
        </p:nvSpPr>
        <p:spPr/>
        <p:txBody>
          <a:bodyPr>
            <a:normAutofit/>
          </a:bodyPr>
          <a:lstStyle/>
          <a:p>
            <a:fld id="{7A644B83-115B-4054-AC02-DC44F3D2F9C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normAutofit/>
          </a:bodyPr>
          <a:lstStyle/>
          <a:p>
            <a:fld id="{E528DE8F-8DB5-4710-82E5-6DACE62778C2}" type="datetimeFigureOut">
              <a:rPr lang="zh-CN" altLang="en-US" smtClean="0"/>
              <a:pPr/>
              <a:t>2019/8/20</a:t>
            </a:fld>
            <a:endParaRPr lang="zh-CN" altLang="en-US"/>
          </a:p>
        </p:txBody>
      </p:sp>
      <p:sp>
        <p:nvSpPr>
          <p:cNvPr id="3" name="Footer Placeholder 2"/>
          <p:cNvSpPr>
            <a:spLocks noGrp="1"/>
          </p:cNvSpPr>
          <p:nvPr>
            <p:ph type="ftr" sz="quarter" idx="11"/>
          </p:nvPr>
        </p:nvSpPr>
        <p:spPr/>
        <p:txBody>
          <a:bodyPr>
            <a:normAutofit/>
          </a:bodyPr>
          <a:lstStyle/>
          <a:p>
            <a:endParaRPr lang="zh-CN" altLang="en-US"/>
          </a:p>
        </p:txBody>
      </p:sp>
      <p:sp>
        <p:nvSpPr>
          <p:cNvPr id="4" name="Slide Number Placeholder 3"/>
          <p:cNvSpPr>
            <a:spLocks noGrp="1"/>
          </p:cNvSpPr>
          <p:nvPr>
            <p:ph type="sldNum" sz="quarter" idx="12"/>
          </p:nvPr>
        </p:nvSpPr>
        <p:spPr/>
        <p:txBody>
          <a:bodyPr>
            <a:normAutofit/>
          </a:bodyPr>
          <a:lstStyle/>
          <a:p>
            <a:fld id="{7A644B83-115B-4054-AC02-DC44F3D2F9C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EF2F5ED-D19D-4097-92A9-D6092B3D6E68}" type="datetimeFigureOut">
              <a:rPr lang="zh-CN" altLang="en-US" smtClean="0"/>
              <a:pPr/>
              <a:t>2019/8/20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2019/8/20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2019/8/20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2019/8/20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438239"/>
            <a:ext cx="3086100" cy="365125"/>
          </a:xfrm>
          <a:prstGeom prst="rect">
            <a:avLst/>
          </a:prstGeom>
        </p:spPr>
        <p:txBody>
          <a:bodyPr vert="horz" lIns="91440" tIns="45720" rIns="91440" bIns="45720" rtlCol="0" anchor="ctr">
            <a:normAutofit/>
          </a:bodyPr>
          <a:lstStyle>
            <a:lvl1pPr algn="ctr">
              <a:defRPr sz="1400">
                <a:solidFill>
                  <a:schemeClr val="bg1"/>
                </a:solidFill>
              </a:defRPr>
            </a:lvl1pPr>
          </a:lstStyle>
          <a:p>
            <a:endParaRPr lang="zh-CN" altLang="en-US" dirty="0"/>
          </a:p>
        </p:txBody>
      </p:sp>
      <p:sp>
        <p:nvSpPr>
          <p:cNvPr id="6" name="Slide Number Placeholder 5"/>
          <p:cNvSpPr>
            <a:spLocks noGrp="1"/>
          </p:cNvSpPr>
          <p:nvPr>
            <p:ph type="sldNum" sz="quarter" idx="4"/>
          </p:nvPr>
        </p:nvSpPr>
        <p:spPr>
          <a:xfrm>
            <a:off x="6457950" y="6438239"/>
            <a:ext cx="2057400" cy="365125"/>
          </a:xfrm>
          <a:prstGeom prst="rect">
            <a:avLst/>
          </a:prstGeom>
        </p:spPr>
        <p:txBody>
          <a:bodyPr vert="horz" lIns="91440" tIns="45720" rIns="91440" bIns="45720" rtlCol="0" anchor="ctr">
            <a:normAutofit/>
          </a:bodyPr>
          <a:lstStyle>
            <a:lvl1pPr algn="r">
              <a:defRPr sz="1400">
                <a:solidFill>
                  <a:schemeClr val="bg1"/>
                </a:solidFill>
              </a:defRPr>
            </a:lvl1pPr>
          </a:lstStyle>
          <a:p>
            <a:fld id="{7A644B83-115B-4054-AC02-DC44F3D2F9C8}" type="slidenum">
              <a:rPr lang="zh-CN" altLang="en-US" smtClean="0"/>
              <a:pPr/>
              <a:t>‹#›</a:t>
            </a:fld>
            <a:endParaRPr lang="zh-CN" altLang="en-US"/>
          </a:p>
        </p:txBody>
      </p:sp>
      <p:sp>
        <p:nvSpPr>
          <p:cNvPr id="4" name="Date Placeholder 3"/>
          <p:cNvSpPr>
            <a:spLocks noGrp="1"/>
          </p:cNvSpPr>
          <p:nvPr>
            <p:ph type="dt" sz="half" idx="2"/>
          </p:nvPr>
        </p:nvSpPr>
        <p:spPr>
          <a:xfrm>
            <a:off x="628650" y="6438239"/>
            <a:ext cx="2057400" cy="365125"/>
          </a:xfrm>
          <a:prstGeom prst="rect">
            <a:avLst/>
          </a:prstGeom>
        </p:spPr>
        <p:txBody>
          <a:bodyPr vert="horz" lIns="91440" tIns="45720" rIns="91440" bIns="45720" rtlCol="0" anchor="ctr">
            <a:normAutofit/>
          </a:bodyPr>
          <a:lstStyle>
            <a:lvl1pPr algn="l">
              <a:defRPr sz="1400">
                <a:solidFill>
                  <a:schemeClr val="bg1"/>
                </a:solidFill>
              </a:defRPr>
            </a:lvl1pPr>
          </a:lstStyle>
          <a:p>
            <a:fld id="{E528DE8F-8DB5-4710-82E5-6DACE62778C2}" type="datetimeFigureOut">
              <a:rPr lang="zh-CN" altLang="en-US" smtClean="0"/>
              <a:pPr/>
              <a:t>2019/8/20</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gradFill>
            <a:gsLst>
              <a:gs pos="0">
                <a:schemeClr val="accent1"/>
              </a:gs>
              <a:gs pos="33000">
                <a:schemeClr val="accent2"/>
              </a:gs>
              <a:gs pos="66000">
                <a:schemeClr val="accent3"/>
              </a:gs>
              <a:gs pos="100000">
                <a:schemeClr val="accent4"/>
              </a:gs>
            </a:gsLst>
            <a:lin ang="0" scaled="0"/>
          </a:gra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11.xml"/><Relationship Id="rId7" Type="http://schemas.openxmlformats.org/officeDocument/2006/relationships/oleObject" Target="../embeddings/oleObject4.bin"/><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audio" Target="../media/audio1.wav"/><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11.xml"/><Relationship Id="rId7" Type="http://schemas.openxmlformats.org/officeDocument/2006/relationships/oleObject" Target="../embeddings/oleObject7.bin"/><Relationship Id="rId2" Type="http://schemas.openxmlformats.org/officeDocument/2006/relationships/tags" Target="../tags/tag14.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audio" Target="../media/audio1.wav"/><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7.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0.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12"/>
          <p:cNvSpPr>
            <a:spLocks noGrp="1"/>
          </p:cNvSpPr>
          <p:nvPr>
            <p:custDataLst>
              <p:tags r:id="rId2"/>
            </p:custDataLst>
          </p:nvPr>
        </p:nvSpPr>
        <p:spPr>
          <a:xfrm>
            <a:off x="2558643" y="2048038"/>
            <a:ext cx="5339435" cy="1557655"/>
          </a:xfrm>
        </p:spPr>
        <p:txBody>
          <a:bodyPr>
            <a:noAutofit/>
          </a:bodyPr>
          <a:lstStyle>
            <a:lvl1pPr algn="l" defTabSz="914400" rtl="0" eaLnBrk="1" latinLnBrk="0" hangingPunct="1">
              <a:lnSpc>
                <a:spcPct val="90000"/>
              </a:lnSpc>
              <a:spcBef>
                <a:spcPct val="0"/>
              </a:spcBef>
              <a:buNone/>
              <a:defRPr sz="4400" kern="1200">
                <a:gradFill>
                  <a:gsLst>
                    <a:gs pos="0">
                      <a:schemeClr val="accent1"/>
                    </a:gs>
                    <a:gs pos="33000">
                      <a:schemeClr val="accent2"/>
                    </a:gs>
                    <a:gs pos="66000">
                      <a:schemeClr val="accent3"/>
                    </a:gs>
                    <a:gs pos="100000">
                      <a:schemeClr val="accent4"/>
                    </a:gs>
                  </a:gsLst>
                  <a:lin ang="0" scaled="0"/>
                </a:gradFill>
                <a:latin typeface="+mj-lt"/>
                <a:ea typeface="+mj-ea"/>
                <a:cs typeface="+mj-cs"/>
              </a:defRPr>
            </a:lvl1pPr>
          </a:lstStyle>
          <a:p>
            <a:r>
              <a:rPr lang="zh-CN" altLang="en-US" sz="3200" b="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第五</a:t>
            </a:r>
            <a:r>
              <a:rPr lang="zh-CN" altLang="en-US" sz="3200" b="1" dirty="0" smtClean="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章 透镜</a:t>
            </a:r>
            <a:r>
              <a:rPr lang="zh-CN" altLang="en-US" sz="3200" b="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及其应用</a:t>
            </a:r>
            <a:endParaRPr lang="zh-CN" altLang="en-US" sz="3200" b="1" kern="1200" baseline="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mn-ea"/>
            </a:endParaRPr>
          </a:p>
        </p:txBody>
      </p:sp>
      <p:sp>
        <p:nvSpPr>
          <p:cNvPr id="7" name="文本框 6"/>
          <p:cNvSpPr txBox="1"/>
          <p:nvPr/>
        </p:nvSpPr>
        <p:spPr>
          <a:xfrm>
            <a:off x="1792261" y="2979117"/>
            <a:ext cx="6437339" cy="923330"/>
          </a:xfrm>
          <a:prstGeom prst="rect">
            <a:avLst/>
          </a:prstGeom>
          <a:noFill/>
        </p:spPr>
        <p:txBody>
          <a:bodyPr wrap="square" rtlCol="0">
            <a:spAutoFit/>
          </a:bodyPr>
          <a:lstStyle/>
          <a:p>
            <a:r>
              <a:rPr lang="zh-CN" altLang="en-US" sz="5400" b="1" dirty="0">
                <a:solidFill>
                  <a:srgbClr val="FF0000"/>
                </a:solidFill>
                <a:latin typeface="黑体" panose="02010609060101010101" pitchFamily="2" charset="-122"/>
                <a:ea typeface="黑体" panose="02010609060101010101" pitchFamily="2" charset="-122"/>
                <a:sym typeface="+mn-ea"/>
              </a:rPr>
              <a:t>第</a:t>
            </a:r>
            <a:r>
              <a:rPr lang="en-US" altLang="zh-CN" sz="5400" b="1" dirty="0">
                <a:solidFill>
                  <a:srgbClr val="FF0000"/>
                </a:solidFill>
                <a:latin typeface="黑体" panose="02010609060101010101" pitchFamily="2" charset="-122"/>
                <a:ea typeface="黑体" panose="02010609060101010101" pitchFamily="2" charset="-122"/>
                <a:sym typeface="+mn-ea"/>
              </a:rPr>
              <a:t>4</a:t>
            </a:r>
            <a:r>
              <a:rPr lang="zh-CN" altLang="en-US" sz="5400" b="1" dirty="0">
                <a:solidFill>
                  <a:srgbClr val="FF0000"/>
                </a:solidFill>
                <a:latin typeface="黑体" panose="02010609060101010101" pitchFamily="2" charset="-122"/>
                <a:ea typeface="黑体" panose="02010609060101010101" pitchFamily="2" charset="-122"/>
                <a:sym typeface="+mn-ea"/>
              </a:rPr>
              <a:t>节 眼睛和眼镜</a:t>
            </a:r>
            <a:endParaRPr lang="en-US" altLang="zh-CN" sz="5400" b="1" dirty="0">
              <a:solidFill>
                <a:srgbClr val="FF0000"/>
              </a:solidFill>
              <a:latin typeface="黑体" panose="02010609060101010101" pitchFamily="2" charset="-122"/>
              <a:ea typeface="黑体" panose="02010609060101010101" pitchFamily="2" charset="-122"/>
              <a:sym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314" name="Object 2"/>
          <p:cNvGraphicFramePr>
            <a:graphicFrameLocks/>
          </p:cNvGraphicFramePr>
          <p:nvPr/>
        </p:nvGraphicFramePr>
        <p:xfrm>
          <a:off x="2719070" y="4910455"/>
          <a:ext cx="284163" cy="866775"/>
        </p:xfrm>
        <a:graphic>
          <a:graphicData uri="http://schemas.openxmlformats.org/presentationml/2006/ole">
            <p:oleObj spid="_x0000_s29699" r:id="rId6" imgW="219222" imgH="666667" progId="PBrush">
              <p:embed/>
            </p:oleObj>
          </a:graphicData>
        </a:graphic>
      </p:graphicFrame>
      <p:sp>
        <p:nvSpPr>
          <p:cNvPr id="13315" name="Text Box 3"/>
          <p:cNvSpPr txBox="1"/>
          <p:nvPr/>
        </p:nvSpPr>
        <p:spPr>
          <a:xfrm>
            <a:off x="993458" y="1465580"/>
            <a:ext cx="3240087" cy="577850"/>
          </a:xfrm>
          <a:prstGeom prst="rect">
            <a:avLst/>
          </a:prstGeom>
          <a:noFill/>
          <a:ln w="9525">
            <a:noFill/>
          </a:ln>
        </p:spPr>
        <p:txBody>
          <a:bodyPr vert="horz" wrap="square" anchor="t">
            <a:spAutoFit/>
          </a:bodyPr>
          <a:lstStyle/>
          <a:p>
            <a:pPr>
              <a:spcBef>
                <a:spcPct val="50000"/>
              </a:spcBef>
            </a:pPr>
            <a:r>
              <a:rPr lang="zh-CN" altLang="en-US" sz="3200" b="1" dirty="0">
                <a:solidFill>
                  <a:srgbClr val="0000FF"/>
                </a:solidFill>
                <a:latin typeface="Tahoma" panose="020B0604030504040204" pitchFamily="2" charset="0"/>
                <a:ea typeface="宋体" panose="02010600030101010101" pitchFamily="2" charset="-122"/>
              </a:rPr>
              <a:t>近视眼及其矫正</a:t>
            </a:r>
          </a:p>
        </p:txBody>
      </p:sp>
      <p:sp>
        <p:nvSpPr>
          <p:cNvPr id="13316" name="Text Box 4"/>
          <p:cNvSpPr txBox="1"/>
          <p:nvPr/>
        </p:nvSpPr>
        <p:spPr>
          <a:xfrm>
            <a:off x="564833" y="2195830"/>
            <a:ext cx="2133600" cy="457200"/>
          </a:xfrm>
          <a:prstGeom prst="rect">
            <a:avLst/>
          </a:prstGeom>
          <a:noFill/>
          <a:ln w="9525">
            <a:noFill/>
          </a:ln>
        </p:spPr>
        <p:txBody>
          <a:bodyPr vert="horz" wrap="square" anchor="t">
            <a:spAutoFit/>
          </a:bodyPr>
          <a:lstStyle/>
          <a:p>
            <a:pPr>
              <a:spcBef>
                <a:spcPct val="50000"/>
              </a:spcBef>
            </a:pPr>
            <a:r>
              <a:rPr lang="en-US" altLang="x-none"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、成因：</a:t>
            </a:r>
          </a:p>
        </p:txBody>
      </p:sp>
      <p:sp>
        <p:nvSpPr>
          <p:cNvPr id="13317" name="Text Box 5"/>
          <p:cNvSpPr txBox="1"/>
          <p:nvPr/>
        </p:nvSpPr>
        <p:spPr>
          <a:xfrm>
            <a:off x="564833" y="4329430"/>
            <a:ext cx="1981200" cy="457200"/>
          </a:xfrm>
          <a:prstGeom prst="rect">
            <a:avLst/>
          </a:prstGeom>
          <a:noFill/>
          <a:ln w="9525">
            <a:noFill/>
          </a:ln>
        </p:spPr>
        <p:txBody>
          <a:bodyPr vert="horz" wrap="square" anchor="t">
            <a:spAutoFit/>
          </a:bodyPr>
          <a:lstStyle/>
          <a:p>
            <a:pPr>
              <a:spcBef>
                <a:spcPct val="50000"/>
              </a:spcBef>
            </a:pPr>
            <a:r>
              <a:rPr lang="en-US" altLang="x-none"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、矫正：</a:t>
            </a:r>
          </a:p>
        </p:txBody>
      </p:sp>
      <p:graphicFrame>
        <p:nvGraphicFramePr>
          <p:cNvPr id="13318" name="Object 6"/>
          <p:cNvGraphicFramePr>
            <a:graphicFrameLocks/>
          </p:cNvGraphicFramePr>
          <p:nvPr/>
        </p:nvGraphicFramePr>
        <p:xfrm>
          <a:off x="3179445" y="2335530"/>
          <a:ext cx="1881188" cy="1689100"/>
        </p:xfrm>
        <a:graphic>
          <a:graphicData uri="http://schemas.openxmlformats.org/presentationml/2006/ole">
            <p:oleObj spid="_x0000_s29698" r:id="rId7" imgW="2066667" imgH="1857143" progId="PBrush">
              <p:embed/>
            </p:oleObj>
          </a:graphicData>
        </a:graphic>
      </p:graphicFrame>
      <p:graphicFrame>
        <p:nvGraphicFramePr>
          <p:cNvPr id="13319" name="Object 7"/>
          <p:cNvGraphicFramePr>
            <a:graphicFrameLocks/>
          </p:cNvGraphicFramePr>
          <p:nvPr/>
        </p:nvGraphicFramePr>
        <p:xfrm>
          <a:off x="3179445" y="4469130"/>
          <a:ext cx="1881188" cy="1689100"/>
        </p:xfrm>
        <a:graphic>
          <a:graphicData uri="http://schemas.openxmlformats.org/presentationml/2006/ole">
            <p:oleObj spid="_x0000_s29697" r:id="rId8" imgW="2066667" imgH="1857143" progId="PBrush">
              <p:embed/>
            </p:oleObj>
          </a:graphicData>
        </a:graphic>
      </p:graphicFrame>
      <p:sp>
        <p:nvSpPr>
          <p:cNvPr id="13320" name="Line 8"/>
          <p:cNvSpPr/>
          <p:nvPr/>
        </p:nvSpPr>
        <p:spPr>
          <a:xfrm>
            <a:off x="2012633" y="2881630"/>
            <a:ext cx="1600200" cy="0"/>
          </a:xfrm>
          <a:prstGeom prst="line">
            <a:avLst/>
          </a:prstGeom>
          <a:ln w="28575" cap="flat" cmpd="sng">
            <a:solidFill>
              <a:srgbClr val="FF0000"/>
            </a:solidFill>
            <a:prstDash val="solid"/>
            <a:miter/>
            <a:headEnd type="none" w="med" len="med"/>
            <a:tailEnd type="triangle" w="med" len="med"/>
          </a:ln>
        </p:spPr>
      </p:sp>
      <p:sp>
        <p:nvSpPr>
          <p:cNvPr id="13321" name="Line 9"/>
          <p:cNvSpPr/>
          <p:nvPr/>
        </p:nvSpPr>
        <p:spPr>
          <a:xfrm>
            <a:off x="2012633" y="3491230"/>
            <a:ext cx="1600200" cy="0"/>
          </a:xfrm>
          <a:prstGeom prst="line">
            <a:avLst/>
          </a:prstGeom>
          <a:ln w="28575" cap="flat" cmpd="sng">
            <a:solidFill>
              <a:srgbClr val="FF0000"/>
            </a:solidFill>
            <a:prstDash val="solid"/>
            <a:miter/>
            <a:headEnd type="none" w="med" len="med"/>
            <a:tailEnd type="triangle" w="med" len="med"/>
          </a:ln>
        </p:spPr>
      </p:sp>
      <p:sp>
        <p:nvSpPr>
          <p:cNvPr id="13322" name="Line 10"/>
          <p:cNvSpPr/>
          <p:nvPr/>
        </p:nvSpPr>
        <p:spPr>
          <a:xfrm>
            <a:off x="1174433" y="5167630"/>
            <a:ext cx="1600200" cy="0"/>
          </a:xfrm>
          <a:prstGeom prst="line">
            <a:avLst/>
          </a:prstGeom>
          <a:ln w="28575" cap="flat" cmpd="sng">
            <a:solidFill>
              <a:srgbClr val="FF0000"/>
            </a:solidFill>
            <a:prstDash val="solid"/>
            <a:miter/>
            <a:headEnd type="none" w="med" len="med"/>
            <a:tailEnd type="triangle" w="med" len="med"/>
          </a:ln>
        </p:spPr>
      </p:sp>
      <p:sp>
        <p:nvSpPr>
          <p:cNvPr id="13323" name="Line 11"/>
          <p:cNvSpPr/>
          <p:nvPr/>
        </p:nvSpPr>
        <p:spPr>
          <a:xfrm>
            <a:off x="1174433" y="5472430"/>
            <a:ext cx="1600200" cy="0"/>
          </a:xfrm>
          <a:prstGeom prst="line">
            <a:avLst/>
          </a:prstGeom>
          <a:ln w="28575" cap="flat" cmpd="sng">
            <a:solidFill>
              <a:srgbClr val="FF0000"/>
            </a:solidFill>
            <a:prstDash val="solid"/>
            <a:miter/>
            <a:headEnd type="none" w="med" len="med"/>
            <a:tailEnd type="triangle" w="med" len="med"/>
          </a:ln>
        </p:spPr>
      </p:sp>
      <p:sp>
        <p:nvSpPr>
          <p:cNvPr id="13324" name="Line 12"/>
          <p:cNvSpPr/>
          <p:nvPr/>
        </p:nvSpPr>
        <p:spPr>
          <a:xfrm>
            <a:off x="3612833" y="2881630"/>
            <a:ext cx="1219200" cy="457200"/>
          </a:xfrm>
          <a:prstGeom prst="line">
            <a:avLst/>
          </a:prstGeom>
          <a:ln w="28575" cap="flat" cmpd="sng">
            <a:solidFill>
              <a:srgbClr val="FF0000"/>
            </a:solidFill>
            <a:prstDash val="solid"/>
            <a:miter/>
            <a:headEnd type="none" w="med" len="med"/>
            <a:tailEnd type="triangle" w="med" len="med"/>
          </a:ln>
        </p:spPr>
      </p:sp>
      <p:sp>
        <p:nvSpPr>
          <p:cNvPr id="13325" name="Line 13"/>
          <p:cNvSpPr/>
          <p:nvPr/>
        </p:nvSpPr>
        <p:spPr>
          <a:xfrm flipV="1">
            <a:off x="3612833" y="3034030"/>
            <a:ext cx="1219200" cy="457200"/>
          </a:xfrm>
          <a:prstGeom prst="line">
            <a:avLst/>
          </a:prstGeom>
          <a:ln w="28575" cap="flat" cmpd="sng">
            <a:solidFill>
              <a:srgbClr val="FF0000"/>
            </a:solidFill>
            <a:prstDash val="solid"/>
            <a:miter/>
            <a:headEnd type="none" w="med" len="med"/>
            <a:tailEnd type="triangle" w="med" len="med"/>
          </a:ln>
        </p:spPr>
      </p:sp>
      <p:sp>
        <p:nvSpPr>
          <p:cNvPr id="13326" name="Text Box 14"/>
          <p:cNvSpPr txBox="1"/>
          <p:nvPr/>
        </p:nvSpPr>
        <p:spPr>
          <a:xfrm>
            <a:off x="5289233" y="2821305"/>
            <a:ext cx="3352800" cy="822325"/>
          </a:xfrm>
          <a:prstGeom prst="rect">
            <a:avLst/>
          </a:prstGeom>
          <a:noFill/>
          <a:ln w="9525">
            <a:noFill/>
          </a:ln>
        </p:spPr>
        <p:txBody>
          <a:bodyPr vert="horz" wrap="square" anchor="t">
            <a:spAutoFit/>
          </a:bodyPr>
          <a:lstStyle/>
          <a:p>
            <a:pPr>
              <a:spcBef>
                <a:spcPct val="50000"/>
              </a:spcBef>
            </a:pPr>
            <a:r>
              <a:rPr lang="zh-CN" altLang="en-US" sz="2400" dirty="0">
                <a:latin typeface="Tahoma" panose="020B0604030504040204" pitchFamily="2" charset="0"/>
                <a:ea typeface="宋体" panose="02010600030101010101" pitchFamily="2" charset="-122"/>
              </a:rPr>
              <a:t>晶状体太厚，折光能力太强，成像于视网膜前。</a:t>
            </a:r>
          </a:p>
        </p:txBody>
      </p:sp>
      <p:sp>
        <p:nvSpPr>
          <p:cNvPr id="13327" name="Text Box 15"/>
          <p:cNvSpPr txBox="1"/>
          <p:nvPr/>
        </p:nvSpPr>
        <p:spPr>
          <a:xfrm>
            <a:off x="5289233" y="4954905"/>
            <a:ext cx="3505200" cy="822325"/>
          </a:xfrm>
          <a:prstGeom prst="rect">
            <a:avLst/>
          </a:prstGeom>
          <a:noFill/>
          <a:ln w="9525">
            <a:noFill/>
          </a:ln>
        </p:spPr>
        <p:txBody>
          <a:bodyPr vert="horz" wrap="square" anchor="t">
            <a:spAutoFit/>
          </a:bodyPr>
          <a:lstStyle/>
          <a:p>
            <a:pPr>
              <a:spcBef>
                <a:spcPct val="50000"/>
              </a:spcBef>
            </a:pPr>
            <a:r>
              <a:rPr lang="zh-CN" altLang="en-US" sz="2400" dirty="0">
                <a:latin typeface="Tahoma" panose="020B0604030504040204" pitchFamily="2" charset="0"/>
                <a:ea typeface="宋体" panose="02010600030101010101" pitchFamily="2" charset="-122"/>
              </a:rPr>
              <a:t>配戴用凹透镜做成的近视眼镜。</a:t>
            </a:r>
          </a:p>
        </p:txBody>
      </p:sp>
      <p:sp>
        <p:nvSpPr>
          <p:cNvPr id="13328" name="Line 16"/>
          <p:cNvSpPr/>
          <p:nvPr/>
        </p:nvSpPr>
        <p:spPr>
          <a:xfrm flipV="1">
            <a:off x="2850833" y="5091430"/>
            <a:ext cx="762000" cy="76200"/>
          </a:xfrm>
          <a:prstGeom prst="line">
            <a:avLst/>
          </a:prstGeom>
          <a:ln w="28575" cap="flat" cmpd="sng">
            <a:solidFill>
              <a:srgbClr val="FF0000"/>
            </a:solidFill>
            <a:prstDash val="solid"/>
            <a:miter/>
            <a:headEnd type="none" w="med" len="med"/>
            <a:tailEnd type="triangle" w="med" len="med"/>
          </a:ln>
        </p:spPr>
      </p:sp>
      <p:sp>
        <p:nvSpPr>
          <p:cNvPr id="13329" name="Line 17"/>
          <p:cNvSpPr/>
          <p:nvPr/>
        </p:nvSpPr>
        <p:spPr>
          <a:xfrm>
            <a:off x="2850833" y="5472430"/>
            <a:ext cx="762000" cy="76200"/>
          </a:xfrm>
          <a:prstGeom prst="line">
            <a:avLst/>
          </a:prstGeom>
          <a:ln w="28575" cap="flat" cmpd="sng">
            <a:solidFill>
              <a:srgbClr val="FF0000"/>
            </a:solidFill>
            <a:prstDash val="solid"/>
            <a:miter/>
            <a:headEnd type="none" w="med" len="med"/>
            <a:tailEnd type="triangle" w="med" len="med"/>
          </a:ln>
        </p:spPr>
      </p:sp>
      <p:sp>
        <p:nvSpPr>
          <p:cNvPr id="13330" name="Line 18"/>
          <p:cNvSpPr/>
          <p:nvPr/>
        </p:nvSpPr>
        <p:spPr>
          <a:xfrm>
            <a:off x="3612833" y="5091430"/>
            <a:ext cx="1295400" cy="228600"/>
          </a:xfrm>
          <a:prstGeom prst="line">
            <a:avLst/>
          </a:prstGeom>
          <a:ln w="28575" cap="flat" cmpd="sng">
            <a:solidFill>
              <a:srgbClr val="FF0000"/>
            </a:solidFill>
            <a:prstDash val="solid"/>
            <a:miter/>
            <a:headEnd type="none" w="med" len="med"/>
            <a:tailEnd type="triangle" w="med" len="med"/>
          </a:ln>
        </p:spPr>
      </p:sp>
      <p:sp>
        <p:nvSpPr>
          <p:cNvPr id="13331" name="Line 19"/>
          <p:cNvSpPr/>
          <p:nvPr/>
        </p:nvSpPr>
        <p:spPr>
          <a:xfrm flipV="1">
            <a:off x="3612833" y="5320030"/>
            <a:ext cx="1295400" cy="228600"/>
          </a:xfrm>
          <a:prstGeom prst="line">
            <a:avLst/>
          </a:prstGeom>
          <a:ln w="28575" cap="flat" cmpd="sng">
            <a:solidFill>
              <a:srgbClr val="FF0000"/>
            </a:solidFill>
            <a:prstDash val="solid"/>
            <a:miter/>
            <a:headEnd type="none" w="med" len="med"/>
            <a:tailEnd type="triangle" w="med" len="med"/>
          </a:ln>
        </p:spPr>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dissolve">
                                      <p:cBhvr>
                                        <p:cTn id="7" dur="500"/>
                                        <p:tgtEl>
                                          <p:spTgt spid="133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326"/>
                                        </p:tgtEl>
                                        <p:attrNameLst>
                                          <p:attrName>style.visibility</p:attrName>
                                        </p:attrNameLst>
                                      </p:cBhvr>
                                      <p:to>
                                        <p:strVal val="visible"/>
                                      </p:to>
                                    </p:set>
                                    <p:anim calcmode="lin" valueType="num">
                                      <p:cBhvr additive="base">
                                        <p:cTn id="12" dur="500" fill="hold"/>
                                        <p:tgtEl>
                                          <p:spTgt spid="13326"/>
                                        </p:tgtEl>
                                        <p:attrNameLst>
                                          <p:attrName>ppt_x</p:attrName>
                                        </p:attrNameLst>
                                      </p:cBhvr>
                                      <p:tavLst>
                                        <p:tav tm="0">
                                          <p:val>
                                            <p:strVal val="1+#ppt_w/2"/>
                                          </p:val>
                                        </p:tav>
                                        <p:tav tm="100000">
                                          <p:val>
                                            <p:strVal val="#ppt_x"/>
                                          </p:val>
                                        </p:tav>
                                      </p:tavLst>
                                    </p:anim>
                                    <p:anim calcmode="lin" valueType="num">
                                      <p:cBhvr additive="base">
                                        <p:cTn id="13" dur="500" fill="hold"/>
                                        <p:tgtEl>
                                          <p:spTgt spid="133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320"/>
                                        </p:tgtEl>
                                        <p:attrNameLst>
                                          <p:attrName>style.visibility</p:attrName>
                                        </p:attrNameLst>
                                      </p:cBhvr>
                                      <p:to>
                                        <p:strVal val="visible"/>
                                      </p:to>
                                    </p:set>
                                    <p:animEffect transition="in" filter="wipe(left)">
                                      <p:cBhvr>
                                        <p:cTn id="18" dur="500"/>
                                        <p:tgtEl>
                                          <p:spTgt spid="13320"/>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3321"/>
                                        </p:tgtEl>
                                        <p:attrNameLst>
                                          <p:attrName>style.visibility</p:attrName>
                                        </p:attrNameLst>
                                      </p:cBhvr>
                                      <p:to>
                                        <p:strVal val="visible"/>
                                      </p:to>
                                    </p:set>
                                    <p:animEffect transition="in" filter="wipe(left)">
                                      <p:cBhvr>
                                        <p:cTn id="22" dur="500"/>
                                        <p:tgtEl>
                                          <p:spTgt spid="13321"/>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3324"/>
                                        </p:tgtEl>
                                        <p:attrNameLst>
                                          <p:attrName>style.visibility</p:attrName>
                                        </p:attrNameLst>
                                      </p:cBhvr>
                                      <p:to>
                                        <p:strVal val="visible"/>
                                      </p:to>
                                    </p:set>
                                    <p:animEffect transition="in" filter="wipe(left)">
                                      <p:cBhvr>
                                        <p:cTn id="26" dur="500"/>
                                        <p:tgtEl>
                                          <p:spTgt spid="13324"/>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3325"/>
                                        </p:tgtEl>
                                        <p:attrNameLst>
                                          <p:attrName>style.visibility</p:attrName>
                                        </p:attrNameLst>
                                      </p:cBhvr>
                                      <p:to>
                                        <p:strVal val="visible"/>
                                      </p:to>
                                    </p:set>
                                    <p:animEffect transition="in" filter="wipe(left)">
                                      <p:cBhvr>
                                        <p:cTn id="30" dur="500"/>
                                        <p:tgtEl>
                                          <p:spTgt spid="1332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33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nodeType="clickEffect">
                                  <p:stCondLst>
                                    <p:cond delay="0"/>
                                  </p:stCondLst>
                                  <p:childTnLst>
                                    <p:set>
                                      <p:cBhvr>
                                        <p:cTn id="38" dur="1" fill="hold">
                                          <p:stCondLst>
                                            <p:cond delay="0"/>
                                          </p:stCondLst>
                                        </p:cTn>
                                        <p:tgtEl>
                                          <p:spTgt spid="13314"/>
                                        </p:tgtEl>
                                        <p:attrNameLst>
                                          <p:attrName>style.visibility</p:attrName>
                                        </p:attrNameLst>
                                      </p:cBhvr>
                                      <p:to>
                                        <p:strVal val="visible"/>
                                      </p:to>
                                    </p:set>
                                    <p:animEffect transition="in" filter="barn(inHorizontal)">
                                      <p:cBhvr>
                                        <p:cTn id="39" dur="500"/>
                                        <p:tgtEl>
                                          <p:spTgt spid="13314"/>
                                        </p:tgtEl>
                                      </p:cBhvr>
                                    </p:animEffect>
                                  </p:childTnLst>
                                  <p:subTnLst>
                                    <p:audio>
                                      <p:cMediaNode>
                                        <p:cTn display="0" masterRel="sameClick">
                                          <p:stCondLst>
                                            <p:cond evt="begin" delay="0">
                                              <p:tn val="37"/>
                                            </p:cond>
                                          </p:stCondLst>
                                          <p:endCondLst>
                                            <p:cond evt="onStopAudio" delay="0">
                                              <p:tgtEl>
                                                <p:sldTgt/>
                                              </p:tgtEl>
                                            </p:cond>
                                          </p:endCondLst>
                                        </p:cTn>
                                        <p:tgtEl>
                                          <p:sndTgt r:embed="rId5" name="chimes.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322"/>
                                        </p:tgtEl>
                                        <p:attrNameLst>
                                          <p:attrName>style.visibility</p:attrName>
                                        </p:attrNameLst>
                                      </p:cBhvr>
                                      <p:to>
                                        <p:strVal val="visible"/>
                                      </p:to>
                                    </p:set>
                                    <p:animEffect transition="in" filter="wipe(left)">
                                      <p:cBhvr>
                                        <p:cTn id="44" dur="500"/>
                                        <p:tgtEl>
                                          <p:spTgt spid="13322"/>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13323"/>
                                        </p:tgtEl>
                                        <p:attrNameLst>
                                          <p:attrName>style.visibility</p:attrName>
                                        </p:attrNameLst>
                                      </p:cBhvr>
                                      <p:to>
                                        <p:strVal val="visible"/>
                                      </p:to>
                                    </p:set>
                                    <p:animEffect transition="in" filter="wipe(left)">
                                      <p:cBhvr>
                                        <p:cTn id="48" dur="500"/>
                                        <p:tgtEl>
                                          <p:spTgt spid="133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3328"/>
                                        </p:tgtEl>
                                        <p:attrNameLst>
                                          <p:attrName>style.visibility</p:attrName>
                                        </p:attrNameLst>
                                      </p:cBhvr>
                                      <p:to>
                                        <p:strVal val="visible"/>
                                      </p:to>
                                    </p:set>
                                    <p:animEffect transition="in" filter="wipe(left)">
                                      <p:cBhvr>
                                        <p:cTn id="53" dur="500"/>
                                        <p:tgtEl>
                                          <p:spTgt spid="13328"/>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13329"/>
                                        </p:tgtEl>
                                        <p:attrNameLst>
                                          <p:attrName>style.visibility</p:attrName>
                                        </p:attrNameLst>
                                      </p:cBhvr>
                                      <p:to>
                                        <p:strVal val="visible"/>
                                      </p:to>
                                    </p:set>
                                    <p:animEffect transition="in" filter="wipe(left)">
                                      <p:cBhvr>
                                        <p:cTn id="57" dur="500"/>
                                        <p:tgtEl>
                                          <p:spTgt spid="133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3330"/>
                                        </p:tgtEl>
                                        <p:attrNameLst>
                                          <p:attrName>style.visibility</p:attrName>
                                        </p:attrNameLst>
                                      </p:cBhvr>
                                      <p:to>
                                        <p:strVal val="visible"/>
                                      </p:to>
                                    </p:set>
                                    <p:animEffect transition="in" filter="wipe(left)">
                                      <p:cBhvr>
                                        <p:cTn id="62" dur="500"/>
                                        <p:tgtEl>
                                          <p:spTgt spid="13330"/>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3331"/>
                                        </p:tgtEl>
                                        <p:attrNameLst>
                                          <p:attrName>style.visibility</p:attrName>
                                        </p:attrNameLst>
                                      </p:cBhvr>
                                      <p:to>
                                        <p:strVal val="visible"/>
                                      </p:to>
                                    </p:set>
                                    <p:animEffect transition="in" filter="wipe(left)">
                                      <p:cBhvr>
                                        <p:cTn id="66" dur="500"/>
                                        <p:tgtEl>
                                          <p:spTgt spid="13331"/>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3327"/>
                                        </p:tgtEl>
                                        <p:attrNameLst>
                                          <p:attrName>style.visibility</p:attrName>
                                        </p:attrNameLst>
                                      </p:cBhvr>
                                      <p:to>
                                        <p:strVal val="visible"/>
                                      </p:to>
                                    </p:set>
                                    <p:anim calcmode="lin" valueType="num">
                                      <p:cBhvr additive="base">
                                        <p:cTn id="71" dur="500" fill="hold"/>
                                        <p:tgtEl>
                                          <p:spTgt spid="13327"/>
                                        </p:tgtEl>
                                        <p:attrNameLst>
                                          <p:attrName>ppt_x</p:attrName>
                                        </p:attrNameLst>
                                      </p:cBhvr>
                                      <p:tavLst>
                                        <p:tav tm="0">
                                          <p:val>
                                            <p:strVal val="1+#ppt_w/2"/>
                                          </p:val>
                                        </p:tav>
                                        <p:tav tm="100000">
                                          <p:val>
                                            <p:strVal val="#ppt_x"/>
                                          </p:val>
                                        </p:tav>
                                      </p:tavLst>
                                    </p:anim>
                                    <p:anim calcmode="lin" valueType="num">
                                      <p:cBhvr additive="base">
                                        <p:cTn id="72" dur="500" fill="hold"/>
                                        <p:tgtEl>
                                          <p:spTgt spid="13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p:bldP spid="1332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p:nvPr/>
        </p:nvSpPr>
        <p:spPr>
          <a:xfrm>
            <a:off x="1225868" y="1215708"/>
            <a:ext cx="3168650" cy="579437"/>
          </a:xfrm>
          <a:prstGeom prst="rect">
            <a:avLst/>
          </a:prstGeom>
          <a:noFill/>
          <a:ln w="9525">
            <a:noFill/>
          </a:ln>
        </p:spPr>
        <p:txBody>
          <a:bodyPr vert="horz" wrap="square" anchor="t">
            <a:spAutoFit/>
          </a:bodyPr>
          <a:lstStyle/>
          <a:p>
            <a:pPr>
              <a:spcBef>
                <a:spcPct val="50000"/>
              </a:spcBef>
            </a:pPr>
            <a:r>
              <a:rPr lang="zh-CN" altLang="en-US" sz="3200" b="1" dirty="0">
                <a:solidFill>
                  <a:srgbClr val="0000FF"/>
                </a:solidFill>
                <a:latin typeface="Tahoma" panose="020B0604030504040204" pitchFamily="2" charset="0"/>
                <a:ea typeface="宋体" panose="02010600030101010101" pitchFamily="2" charset="-122"/>
              </a:rPr>
              <a:t>远视眼及其矫正</a:t>
            </a:r>
          </a:p>
        </p:txBody>
      </p:sp>
      <p:graphicFrame>
        <p:nvGraphicFramePr>
          <p:cNvPr id="14339" name="Object 3"/>
          <p:cNvGraphicFramePr>
            <a:graphicFrameLocks/>
          </p:cNvGraphicFramePr>
          <p:nvPr/>
        </p:nvGraphicFramePr>
        <p:xfrm>
          <a:off x="2740343" y="2038033"/>
          <a:ext cx="2030412" cy="1935162"/>
        </p:xfrm>
        <a:graphic>
          <a:graphicData uri="http://schemas.openxmlformats.org/presentationml/2006/ole">
            <p:oleObj spid="_x0000_s35843" r:id="rId6" imgW="2029108" imgH="1933333" progId="PBrush">
              <p:embed/>
            </p:oleObj>
          </a:graphicData>
        </a:graphic>
      </p:graphicFrame>
      <p:graphicFrame>
        <p:nvGraphicFramePr>
          <p:cNvPr id="14340" name="Object 4"/>
          <p:cNvGraphicFramePr>
            <a:graphicFrameLocks/>
          </p:cNvGraphicFramePr>
          <p:nvPr/>
        </p:nvGraphicFramePr>
        <p:xfrm>
          <a:off x="2713355" y="4430395"/>
          <a:ext cx="2030413" cy="1935163"/>
        </p:xfrm>
        <a:graphic>
          <a:graphicData uri="http://schemas.openxmlformats.org/presentationml/2006/ole">
            <p:oleObj spid="_x0000_s35842" r:id="rId7" imgW="2029108" imgH="1933333" progId="PBrush">
              <p:embed/>
            </p:oleObj>
          </a:graphicData>
        </a:graphic>
      </p:graphicFrame>
      <p:sp>
        <p:nvSpPr>
          <p:cNvPr id="14341" name="Text Box 5"/>
          <p:cNvSpPr txBox="1"/>
          <p:nvPr/>
        </p:nvSpPr>
        <p:spPr>
          <a:xfrm>
            <a:off x="579755" y="1915795"/>
            <a:ext cx="2133600" cy="457200"/>
          </a:xfrm>
          <a:prstGeom prst="rect">
            <a:avLst/>
          </a:prstGeom>
          <a:noFill/>
          <a:ln w="9525">
            <a:noFill/>
          </a:ln>
        </p:spPr>
        <p:txBody>
          <a:bodyPr vert="horz" wrap="square" anchor="t">
            <a:spAutoFit/>
          </a:bodyPr>
          <a:lstStyle/>
          <a:p>
            <a:pPr>
              <a:spcBef>
                <a:spcPct val="50000"/>
              </a:spcBef>
            </a:pPr>
            <a:r>
              <a:rPr lang="en-US" altLang="x-none"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、成因：</a:t>
            </a:r>
          </a:p>
        </p:txBody>
      </p:sp>
      <p:sp>
        <p:nvSpPr>
          <p:cNvPr id="14342" name="Text Box 6"/>
          <p:cNvSpPr txBox="1"/>
          <p:nvPr/>
        </p:nvSpPr>
        <p:spPr>
          <a:xfrm>
            <a:off x="579755" y="4049395"/>
            <a:ext cx="1981200" cy="457200"/>
          </a:xfrm>
          <a:prstGeom prst="rect">
            <a:avLst/>
          </a:prstGeom>
          <a:noFill/>
          <a:ln w="9525">
            <a:noFill/>
          </a:ln>
        </p:spPr>
        <p:txBody>
          <a:bodyPr vert="horz" wrap="square" anchor="t">
            <a:spAutoFit/>
          </a:bodyPr>
          <a:lstStyle/>
          <a:p>
            <a:pPr>
              <a:spcBef>
                <a:spcPct val="50000"/>
              </a:spcBef>
            </a:pPr>
            <a:r>
              <a:rPr lang="en-US" altLang="x-none"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、矫正：</a:t>
            </a:r>
          </a:p>
        </p:txBody>
      </p:sp>
      <p:sp>
        <p:nvSpPr>
          <p:cNvPr id="14343" name="Text Box 7"/>
          <p:cNvSpPr txBox="1"/>
          <p:nvPr/>
        </p:nvSpPr>
        <p:spPr>
          <a:xfrm>
            <a:off x="5304155" y="2541270"/>
            <a:ext cx="3352800" cy="822325"/>
          </a:xfrm>
          <a:prstGeom prst="rect">
            <a:avLst/>
          </a:prstGeom>
          <a:noFill/>
          <a:ln w="9525">
            <a:noFill/>
          </a:ln>
        </p:spPr>
        <p:txBody>
          <a:bodyPr vert="horz" wrap="square" anchor="t">
            <a:spAutoFit/>
          </a:bodyPr>
          <a:lstStyle/>
          <a:p>
            <a:pPr>
              <a:spcBef>
                <a:spcPct val="50000"/>
              </a:spcBef>
            </a:pPr>
            <a:r>
              <a:rPr lang="zh-CN" altLang="en-US" sz="2400" dirty="0">
                <a:latin typeface="Tahoma" panose="020B0604030504040204" pitchFamily="2" charset="0"/>
                <a:ea typeface="宋体" panose="02010600030101010101" pitchFamily="2" charset="-122"/>
              </a:rPr>
              <a:t>晶状体太薄，折光能力太弱，成像于视网膜后。</a:t>
            </a:r>
          </a:p>
        </p:txBody>
      </p:sp>
      <p:sp>
        <p:nvSpPr>
          <p:cNvPr id="14344" name="Text Box 8"/>
          <p:cNvSpPr txBox="1"/>
          <p:nvPr/>
        </p:nvSpPr>
        <p:spPr>
          <a:xfrm>
            <a:off x="5304155" y="4674870"/>
            <a:ext cx="3505200" cy="822325"/>
          </a:xfrm>
          <a:prstGeom prst="rect">
            <a:avLst/>
          </a:prstGeom>
          <a:noFill/>
          <a:ln w="9525">
            <a:noFill/>
          </a:ln>
        </p:spPr>
        <p:txBody>
          <a:bodyPr vert="horz" wrap="square" anchor="t">
            <a:spAutoFit/>
          </a:bodyPr>
          <a:lstStyle/>
          <a:p>
            <a:pPr>
              <a:spcBef>
                <a:spcPct val="50000"/>
              </a:spcBef>
            </a:pPr>
            <a:r>
              <a:rPr lang="zh-CN" altLang="en-US" sz="2400" dirty="0">
                <a:latin typeface="Tahoma" panose="020B0604030504040204" pitchFamily="2" charset="0"/>
                <a:ea typeface="宋体" panose="02010600030101010101" pitchFamily="2" charset="-122"/>
              </a:rPr>
              <a:t>配戴用凸透镜做成的远视眼镜。（老花眼镜）</a:t>
            </a:r>
          </a:p>
        </p:txBody>
      </p:sp>
      <p:sp>
        <p:nvSpPr>
          <p:cNvPr id="14345" name="Line 9"/>
          <p:cNvSpPr/>
          <p:nvPr/>
        </p:nvSpPr>
        <p:spPr>
          <a:xfrm>
            <a:off x="1417955" y="2753995"/>
            <a:ext cx="1752600" cy="0"/>
          </a:xfrm>
          <a:prstGeom prst="line">
            <a:avLst/>
          </a:prstGeom>
          <a:ln w="28575" cap="flat" cmpd="sng">
            <a:solidFill>
              <a:srgbClr val="FF0000"/>
            </a:solidFill>
            <a:prstDash val="solid"/>
            <a:miter/>
            <a:headEnd type="none" w="med" len="med"/>
            <a:tailEnd type="triangle" w="med" len="med"/>
          </a:ln>
        </p:spPr>
      </p:sp>
      <p:sp>
        <p:nvSpPr>
          <p:cNvPr id="14346" name="Line 10"/>
          <p:cNvSpPr/>
          <p:nvPr/>
        </p:nvSpPr>
        <p:spPr>
          <a:xfrm>
            <a:off x="1417955" y="3287395"/>
            <a:ext cx="1752600" cy="0"/>
          </a:xfrm>
          <a:prstGeom prst="line">
            <a:avLst/>
          </a:prstGeom>
          <a:ln w="28575" cap="flat" cmpd="sng">
            <a:solidFill>
              <a:srgbClr val="FF0000"/>
            </a:solidFill>
            <a:prstDash val="solid"/>
            <a:miter/>
            <a:headEnd type="none" w="med" len="med"/>
            <a:tailEnd type="triangle" w="med" len="med"/>
          </a:ln>
        </p:spPr>
      </p:sp>
      <p:graphicFrame>
        <p:nvGraphicFramePr>
          <p:cNvPr id="14347" name="Object 11"/>
          <p:cNvGraphicFramePr>
            <a:graphicFrameLocks/>
          </p:cNvGraphicFramePr>
          <p:nvPr/>
        </p:nvGraphicFramePr>
        <p:xfrm>
          <a:off x="2332355" y="4887595"/>
          <a:ext cx="320675" cy="1066800"/>
        </p:xfrm>
        <a:graphic>
          <a:graphicData uri="http://schemas.openxmlformats.org/presentationml/2006/ole">
            <p:oleObj spid="_x0000_s35841" r:id="rId8" imgW="228571" imgH="762106" progId="PBrush">
              <p:embed/>
            </p:oleObj>
          </a:graphicData>
        </a:graphic>
      </p:graphicFrame>
      <p:sp>
        <p:nvSpPr>
          <p:cNvPr id="14348" name="Line 12"/>
          <p:cNvSpPr/>
          <p:nvPr/>
        </p:nvSpPr>
        <p:spPr>
          <a:xfrm>
            <a:off x="732155" y="5039995"/>
            <a:ext cx="1752600" cy="0"/>
          </a:xfrm>
          <a:prstGeom prst="line">
            <a:avLst/>
          </a:prstGeom>
          <a:ln w="28575" cap="flat" cmpd="sng">
            <a:solidFill>
              <a:srgbClr val="FF0000"/>
            </a:solidFill>
            <a:prstDash val="solid"/>
            <a:miter/>
            <a:headEnd type="none" w="med" len="med"/>
            <a:tailEnd type="triangle" w="med" len="med"/>
          </a:ln>
        </p:spPr>
      </p:sp>
      <p:sp>
        <p:nvSpPr>
          <p:cNvPr id="14349" name="Line 13"/>
          <p:cNvSpPr/>
          <p:nvPr/>
        </p:nvSpPr>
        <p:spPr>
          <a:xfrm>
            <a:off x="732155" y="5801995"/>
            <a:ext cx="1752600" cy="0"/>
          </a:xfrm>
          <a:prstGeom prst="line">
            <a:avLst/>
          </a:prstGeom>
          <a:ln w="28575" cap="flat" cmpd="sng">
            <a:solidFill>
              <a:srgbClr val="FF0000"/>
            </a:solidFill>
            <a:prstDash val="solid"/>
            <a:miter/>
            <a:headEnd type="none" w="med" len="med"/>
            <a:tailEnd type="triangle" w="med" len="med"/>
          </a:ln>
        </p:spPr>
      </p:sp>
      <p:sp>
        <p:nvSpPr>
          <p:cNvPr id="14350" name="Line 14"/>
          <p:cNvSpPr/>
          <p:nvPr/>
        </p:nvSpPr>
        <p:spPr>
          <a:xfrm>
            <a:off x="2484755" y="5039995"/>
            <a:ext cx="685800" cy="152400"/>
          </a:xfrm>
          <a:prstGeom prst="line">
            <a:avLst/>
          </a:prstGeom>
          <a:ln w="28575" cap="flat" cmpd="sng">
            <a:solidFill>
              <a:srgbClr val="FF0000"/>
            </a:solidFill>
            <a:prstDash val="solid"/>
            <a:miter/>
            <a:headEnd type="none" w="med" len="med"/>
            <a:tailEnd type="triangle" w="med" len="med"/>
          </a:ln>
        </p:spPr>
      </p:sp>
      <p:sp>
        <p:nvSpPr>
          <p:cNvPr id="14351" name="Line 15"/>
          <p:cNvSpPr/>
          <p:nvPr/>
        </p:nvSpPr>
        <p:spPr>
          <a:xfrm flipV="1">
            <a:off x="2484755" y="5649595"/>
            <a:ext cx="685800" cy="152400"/>
          </a:xfrm>
          <a:prstGeom prst="line">
            <a:avLst/>
          </a:prstGeom>
          <a:ln w="28575" cap="flat" cmpd="sng">
            <a:solidFill>
              <a:srgbClr val="FF0000"/>
            </a:solidFill>
            <a:prstDash val="solid"/>
            <a:miter/>
            <a:headEnd type="none" w="med" len="med"/>
            <a:tailEnd type="triangle" w="med" len="med"/>
          </a:ln>
        </p:spPr>
      </p:sp>
      <p:sp>
        <p:nvSpPr>
          <p:cNvPr id="14352" name="Line 16"/>
          <p:cNvSpPr/>
          <p:nvPr/>
        </p:nvSpPr>
        <p:spPr>
          <a:xfrm>
            <a:off x="3170555" y="5192395"/>
            <a:ext cx="1371600" cy="152400"/>
          </a:xfrm>
          <a:prstGeom prst="line">
            <a:avLst/>
          </a:prstGeom>
          <a:ln w="28575" cap="flat" cmpd="sng">
            <a:solidFill>
              <a:srgbClr val="FF0000"/>
            </a:solidFill>
            <a:prstDash val="solid"/>
            <a:miter/>
            <a:headEnd type="none" w="med" len="med"/>
            <a:tailEnd type="triangle" w="med" len="med"/>
          </a:ln>
        </p:spPr>
      </p:sp>
      <p:sp>
        <p:nvSpPr>
          <p:cNvPr id="14353" name="Line 17"/>
          <p:cNvSpPr/>
          <p:nvPr/>
        </p:nvSpPr>
        <p:spPr>
          <a:xfrm flipV="1">
            <a:off x="3170555" y="5344795"/>
            <a:ext cx="1371600" cy="304800"/>
          </a:xfrm>
          <a:prstGeom prst="line">
            <a:avLst/>
          </a:prstGeom>
          <a:ln w="28575" cap="flat" cmpd="sng">
            <a:solidFill>
              <a:srgbClr val="FF0000"/>
            </a:solidFill>
            <a:prstDash val="solid"/>
            <a:miter/>
            <a:headEnd type="none" w="med" len="med"/>
            <a:tailEnd type="triangle" w="med" len="med"/>
          </a:ln>
        </p:spPr>
      </p:sp>
      <p:sp>
        <p:nvSpPr>
          <p:cNvPr id="14354" name="Line 18"/>
          <p:cNvSpPr/>
          <p:nvPr/>
        </p:nvSpPr>
        <p:spPr>
          <a:xfrm>
            <a:off x="3170555" y="2753995"/>
            <a:ext cx="1905000" cy="304800"/>
          </a:xfrm>
          <a:prstGeom prst="line">
            <a:avLst/>
          </a:prstGeom>
          <a:ln w="28575" cap="flat" cmpd="sng">
            <a:solidFill>
              <a:srgbClr val="FF0000"/>
            </a:solidFill>
            <a:prstDash val="solid"/>
            <a:miter/>
            <a:headEnd type="none" w="med" len="med"/>
            <a:tailEnd type="triangle" w="med" len="med"/>
          </a:ln>
        </p:spPr>
      </p:sp>
      <p:sp>
        <p:nvSpPr>
          <p:cNvPr id="14355" name="Line 19"/>
          <p:cNvSpPr/>
          <p:nvPr/>
        </p:nvSpPr>
        <p:spPr>
          <a:xfrm flipV="1">
            <a:off x="3170555" y="3058795"/>
            <a:ext cx="1905000" cy="228600"/>
          </a:xfrm>
          <a:prstGeom prst="line">
            <a:avLst/>
          </a:prstGeom>
          <a:ln w="28575" cap="flat" cmpd="sng">
            <a:solidFill>
              <a:srgbClr val="FF0000"/>
            </a:solidFill>
            <a:prstDash val="solid"/>
            <a:miter/>
            <a:headEnd type="none" w="med" len="med"/>
            <a:tailEnd type="triangle" w="med" len="med"/>
          </a:ln>
        </p:spPr>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ssolve">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wipe(left)">
                                      <p:cBhvr>
                                        <p:cTn id="12" dur="500"/>
                                        <p:tgtEl>
                                          <p:spTgt spid="1434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346"/>
                                        </p:tgtEl>
                                        <p:attrNameLst>
                                          <p:attrName>style.visibility</p:attrName>
                                        </p:attrNameLst>
                                      </p:cBhvr>
                                      <p:to>
                                        <p:strVal val="visible"/>
                                      </p:to>
                                    </p:set>
                                    <p:animEffect transition="in" filter="wipe(left)">
                                      <p:cBhvr>
                                        <p:cTn id="16" dur="500"/>
                                        <p:tgtEl>
                                          <p:spTgt spid="1434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354"/>
                                        </p:tgtEl>
                                        <p:attrNameLst>
                                          <p:attrName>style.visibility</p:attrName>
                                        </p:attrNameLst>
                                      </p:cBhvr>
                                      <p:to>
                                        <p:strVal val="visible"/>
                                      </p:to>
                                    </p:set>
                                    <p:animEffect transition="in" filter="wipe(left)">
                                      <p:cBhvr>
                                        <p:cTn id="20" dur="500"/>
                                        <p:tgtEl>
                                          <p:spTgt spid="1435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4355"/>
                                        </p:tgtEl>
                                        <p:attrNameLst>
                                          <p:attrName>style.visibility</p:attrName>
                                        </p:attrNameLst>
                                      </p:cBhvr>
                                      <p:to>
                                        <p:strVal val="visible"/>
                                      </p:to>
                                    </p:set>
                                    <p:animEffect transition="in" filter="wipe(left)">
                                      <p:cBhvr>
                                        <p:cTn id="24" dur="500"/>
                                        <p:tgtEl>
                                          <p:spTgt spid="1435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343"/>
                                        </p:tgtEl>
                                        <p:attrNameLst>
                                          <p:attrName>style.visibility</p:attrName>
                                        </p:attrNameLst>
                                      </p:cBhvr>
                                      <p:to>
                                        <p:strVal val="visible"/>
                                      </p:to>
                                    </p:set>
                                    <p:anim calcmode="lin" valueType="num">
                                      <p:cBhvr additive="base">
                                        <p:cTn id="29" dur="500" fill="hold"/>
                                        <p:tgtEl>
                                          <p:spTgt spid="14343"/>
                                        </p:tgtEl>
                                        <p:attrNameLst>
                                          <p:attrName>ppt_x</p:attrName>
                                        </p:attrNameLst>
                                      </p:cBhvr>
                                      <p:tavLst>
                                        <p:tav tm="0">
                                          <p:val>
                                            <p:strVal val="1+#ppt_w/2"/>
                                          </p:val>
                                        </p:tav>
                                        <p:tav tm="100000">
                                          <p:val>
                                            <p:strVal val="#ppt_x"/>
                                          </p:val>
                                        </p:tav>
                                      </p:tavLst>
                                    </p:anim>
                                    <p:anim calcmode="lin" valueType="num">
                                      <p:cBhvr additive="base">
                                        <p:cTn id="30"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4340"/>
                                        </p:tgtEl>
                                        <p:attrNameLst>
                                          <p:attrName>style.visibility</p:attrName>
                                        </p:attrNameLst>
                                      </p:cBhvr>
                                      <p:to>
                                        <p:strVal val="visible"/>
                                      </p:to>
                                    </p:set>
                                    <p:animEffect transition="in" filter="dissolve">
                                      <p:cBhvr>
                                        <p:cTn id="35" dur="500"/>
                                        <p:tgtEl>
                                          <p:spTgt spid="1434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nodeType="clickEffect">
                                  <p:stCondLst>
                                    <p:cond delay="0"/>
                                  </p:stCondLst>
                                  <p:childTnLst>
                                    <p:set>
                                      <p:cBhvr>
                                        <p:cTn id="39" dur="1" fill="hold">
                                          <p:stCondLst>
                                            <p:cond delay="0"/>
                                          </p:stCondLst>
                                        </p:cTn>
                                        <p:tgtEl>
                                          <p:spTgt spid="14347"/>
                                        </p:tgtEl>
                                        <p:attrNameLst>
                                          <p:attrName>style.visibility</p:attrName>
                                        </p:attrNameLst>
                                      </p:cBhvr>
                                      <p:to>
                                        <p:strVal val="visible"/>
                                      </p:to>
                                    </p:set>
                                    <p:animEffect transition="in" filter="barn(inHorizontal)">
                                      <p:cBhvr>
                                        <p:cTn id="40" dur="500"/>
                                        <p:tgtEl>
                                          <p:spTgt spid="14347"/>
                                        </p:tgtEl>
                                      </p:cBhvr>
                                    </p:animEffect>
                                  </p:childTnLst>
                                  <p:subTnLst>
                                    <p:audio>
                                      <p:cMediaNode>
                                        <p:cTn display="0" masterRel="sameClick">
                                          <p:stCondLst>
                                            <p:cond evt="begin" delay="0">
                                              <p:tn val="38"/>
                                            </p:cond>
                                          </p:stCondLst>
                                          <p:endCondLst>
                                            <p:cond evt="onStopAudio" delay="0">
                                              <p:tgtEl>
                                                <p:sldTgt/>
                                              </p:tgtEl>
                                            </p:cond>
                                          </p:endCondLst>
                                        </p:cTn>
                                        <p:tgtEl>
                                          <p:sndTgt r:embed="rId5" name="chimes.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4348"/>
                                        </p:tgtEl>
                                        <p:attrNameLst>
                                          <p:attrName>style.visibility</p:attrName>
                                        </p:attrNameLst>
                                      </p:cBhvr>
                                      <p:to>
                                        <p:strVal val="visible"/>
                                      </p:to>
                                    </p:set>
                                    <p:animEffect transition="in" filter="wipe(left)">
                                      <p:cBhvr>
                                        <p:cTn id="45" dur="500"/>
                                        <p:tgtEl>
                                          <p:spTgt spid="1434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4349"/>
                                        </p:tgtEl>
                                        <p:attrNameLst>
                                          <p:attrName>style.visibility</p:attrName>
                                        </p:attrNameLst>
                                      </p:cBhvr>
                                      <p:to>
                                        <p:strVal val="visible"/>
                                      </p:to>
                                    </p:set>
                                    <p:animEffect transition="in" filter="wipe(left)">
                                      <p:cBhvr>
                                        <p:cTn id="49" dur="500"/>
                                        <p:tgtEl>
                                          <p:spTgt spid="143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350"/>
                                        </p:tgtEl>
                                        <p:attrNameLst>
                                          <p:attrName>style.visibility</p:attrName>
                                        </p:attrNameLst>
                                      </p:cBhvr>
                                      <p:to>
                                        <p:strVal val="visible"/>
                                      </p:to>
                                    </p:set>
                                    <p:animEffect transition="in" filter="wipe(left)">
                                      <p:cBhvr>
                                        <p:cTn id="54" dur="500"/>
                                        <p:tgtEl>
                                          <p:spTgt spid="1435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4351"/>
                                        </p:tgtEl>
                                        <p:attrNameLst>
                                          <p:attrName>style.visibility</p:attrName>
                                        </p:attrNameLst>
                                      </p:cBhvr>
                                      <p:to>
                                        <p:strVal val="visible"/>
                                      </p:to>
                                    </p:set>
                                    <p:animEffect transition="in" filter="wipe(left)">
                                      <p:cBhvr>
                                        <p:cTn id="58" dur="500"/>
                                        <p:tgtEl>
                                          <p:spTgt spid="1435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4352"/>
                                        </p:tgtEl>
                                        <p:attrNameLst>
                                          <p:attrName>style.visibility</p:attrName>
                                        </p:attrNameLst>
                                      </p:cBhvr>
                                      <p:to>
                                        <p:strVal val="visible"/>
                                      </p:to>
                                    </p:set>
                                    <p:animEffect transition="in" filter="wipe(left)">
                                      <p:cBhvr>
                                        <p:cTn id="63" dur="500"/>
                                        <p:tgtEl>
                                          <p:spTgt spid="14352"/>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14353"/>
                                        </p:tgtEl>
                                        <p:attrNameLst>
                                          <p:attrName>style.visibility</p:attrName>
                                        </p:attrNameLst>
                                      </p:cBhvr>
                                      <p:to>
                                        <p:strVal val="visible"/>
                                      </p:to>
                                    </p:set>
                                    <p:animEffect transition="in" filter="wipe(left)">
                                      <p:cBhvr>
                                        <p:cTn id="67" dur="500"/>
                                        <p:tgtEl>
                                          <p:spTgt spid="14353"/>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4344"/>
                                        </p:tgtEl>
                                        <p:attrNameLst>
                                          <p:attrName>style.visibility</p:attrName>
                                        </p:attrNameLst>
                                      </p:cBhvr>
                                      <p:to>
                                        <p:strVal val="visible"/>
                                      </p:to>
                                    </p:set>
                                    <p:anim calcmode="lin" valueType="num">
                                      <p:cBhvr additive="base">
                                        <p:cTn id="72" dur="500" fill="hold"/>
                                        <p:tgtEl>
                                          <p:spTgt spid="14344"/>
                                        </p:tgtEl>
                                        <p:attrNameLst>
                                          <p:attrName>ppt_x</p:attrName>
                                        </p:attrNameLst>
                                      </p:cBhvr>
                                      <p:tavLst>
                                        <p:tav tm="0">
                                          <p:val>
                                            <p:strVal val="1+#ppt_w/2"/>
                                          </p:val>
                                        </p:tav>
                                        <p:tav tm="100000">
                                          <p:val>
                                            <p:strVal val="#ppt_x"/>
                                          </p:val>
                                        </p:tav>
                                      </p:tavLst>
                                    </p:anim>
                                    <p:anim calcmode="lin" valueType="num">
                                      <p:cBhvr additive="base">
                                        <p:cTn id="73"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文本框 15361"/>
          <p:cNvSpPr txBox="1"/>
          <p:nvPr/>
        </p:nvSpPr>
        <p:spPr>
          <a:xfrm>
            <a:off x="1368108" y="1085533"/>
            <a:ext cx="3095625" cy="762000"/>
          </a:xfrm>
          <a:prstGeom prst="rect">
            <a:avLst/>
          </a:prstGeom>
          <a:noFill/>
          <a:ln w="9525">
            <a:noFill/>
          </a:ln>
        </p:spPr>
        <p:txBody>
          <a:bodyPr vert="horz" wrap="square" anchor="t">
            <a:spAutoFit/>
          </a:bodyPr>
          <a:lstStyle/>
          <a:p>
            <a:r>
              <a:rPr lang="zh-CN" altLang="en-US" sz="4400" b="1" dirty="0">
                <a:solidFill>
                  <a:srgbClr val="CC0000"/>
                </a:solidFill>
                <a:latin typeface="Arial" panose="020B0604020202020204" charset="-76"/>
                <a:ea typeface="幼圆" panose="02010509060101010101" pitchFamily="49" charset="-122"/>
              </a:rPr>
              <a:t>眼睛的保健</a:t>
            </a:r>
          </a:p>
        </p:txBody>
      </p:sp>
      <p:sp>
        <p:nvSpPr>
          <p:cNvPr id="15363" name="文本框 15362"/>
          <p:cNvSpPr txBox="1"/>
          <p:nvPr/>
        </p:nvSpPr>
        <p:spPr>
          <a:xfrm>
            <a:off x="104775" y="2028825"/>
            <a:ext cx="8362950" cy="2306955"/>
          </a:xfrm>
          <a:prstGeom prst="rect">
            <a:avLst/>
          </a:prstGeom>
          <a:noFill/>
          <a:ln w="9525">
            <a:noFill/>
          </a:ln>
        </p:spPr>
        <p:txBody>
          <a:bodyPr vert="horz" wrap="square" anchor="t">
            <a:spAutoFit/>
          </a:bodyPr>
          <a:lstStyle/>
          <a:p>
            <a:r>
              <a:rPr lang="zh-CN" altLang="en-US" sz="3600" b="1" dirty="0">
                <a:latin typeface="Arial" panose="020B0604020202020204" charset="-76"/>
              </a:rPr>
              <a:t>说一说：</a:t>
            </a:r>
          </a:p>
          <a:p>
            <a:r>
              <a:rPr lang="zh-CN" altLang="en-US" sz="3600" b="1" dirty="0">
                <a:latin typeface="Arial" panose="020B0604020202020204" charset="-76"/>
              </a:rPr>
              <a:t>     1、平时老师经常提醒同学，下了课</a:t>
            </a:r>
          </a:p>
          <a:p>
            <a:r>
              <a:rPr lang="zh-CN" altLang="en-US" sz="3600" b="1" dirty="0">
                <a:latin typeface="Arial" panose="020B0604020202020204" charset="-76"/>
              </a:rPr>
              <a:t>           不要老坐在教室里，经常出去看</a:t>
            </a:r>
          </a:p>
          <a:p>
            <a:r>
              <a:rPr lang="zh-CN" altLang="en-US" sz="3600" b="1" dirty="0">
                <a:latin typeface="Arial" panose="020B0604020202020204" charset="-76"/>
              </a:rPr>
              <a:t>           看远处。为什么要这样做？</a:t>
            </a:r>
          </a:p>
        </p:txBody>
      </p:sp>
      <p:sp>
        <p:nvSpPr>
          <p:cNvPr id="15364" name="文本框 15363"/>
          <p:cNvSpPr txBox="1"/>
          <p:nvPr/>
        </p:nvSpPr>
        <p:spPr>
          <a:xfrm>
            <a:off x="333375" y="4516120"/>
            <a:ext cx="8539480" cy="1198880"/>
          </a:xfrm>
          <a:prstGeom prst="rect">
            <a:avLst/>
          </a:prstGeom>
          <a:noFill/>
          <a:ln w="9525">
            <a:noFill/>
          </a:ln>
        </p:spPr>
        <p:txBody>
          <a:bodyPr vert="horz" wrap="square" anchor="t">
            <a:spAutoFit/>
          </a:bodyPr>
          <a:lstStyle/>
          <a:p>
            <a:r>
              <a:rPr lang="zh-CN" altLang="en-US" sz="3600" b="1" dirty="0">
                <a:latin typeface="Arial" panose="020B0604020202020204" charset="-76"/>
              </a:rPr>
              <a:t>2、国家规定每天学生要做两次眼保健操。</a:t>
            </a:r>
          </a:p>
          <a:p>
            <a:r>
              <a:rPr lang="zh-CN" altLang="en-US" sz="3600" b="1" dirty="0">
                <a:latin typeface="Arial" panose="020B0604020202020204" charset="-76"/>
              </a:rPr>
              <a:t>      这样做有什么好处？为什么？</a:t>
            </a:r>
          </a:p>
        </p:txBody>
      </p:sp>
      <p:sp>
        <p:nvSpPr>
          <p:cNvPr id="15365" name="文本框 15364"/>
          <p:cNvSpPr txBox="1"/>
          <p:nvPr/>
        </p:nvSpPr>
        <p:spPr>
          <a:xfrm>
            <a:off x="764858" y="5714683"/>
            <a:ext cx="7702550" cy="701675"/>
          </a:xfrm>
          <a:prstGeom prst="rect">
            <a:avLst/>
          </a:prstGeom>
          <a:noFill/>
          <a:ln w="9525">
            <a:noFill/>
          </a:ln>
        </p:spPr>
        <p:txBody>
          <a:bodyPr vert="horz" wrap="none" anchor="t">
            <a:spAutoFit/>
          </a:bodyPr>
          <a:lstStyle/>
          <a:p>
            <a:r>
              <a:rPr lang="zh-CN" altLang="en-US" sz="3200" b="1" dirty="0">
                <a:latin typeface="Arial" panose="020B0604020202020204" charset="-76"/>
              </a:rPr>
              <a:t>健康小贴示：</a:t>
            </a:r>
            <a:r>
              <a:rPr lang="zh-CN" altLang="en-US" sz="4000" b="1" dirty="0">
                <a:solidFill>
                  <a:srgbClr val="CC0000"/>
                </a:solidFill>
                <a:latin typeface="Arial" panose="020B0604020202020204" charset="-76"/>
              </a:rPr>
              <a:t>请经常放松你的眼睛！</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dissolve">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15365"/>
                                        </p:tgtEl>
                                        <p:attrNameLst>
                                          <p:attrName>style.visibility</p:attrName>
                                        </p:attrNameLst>
                                      </p:cBhvr>
                                      <p:to>
                                        <p:strVal val="visible"/>
                                      </p:to>
                                    </p:set>
                                    <p:anim by="(-#ppt_w*2)" calcmode="lin" valueType="num">
                                      <p:cBhvr rctx="PPT">
                                        <p:cTn id="17" dur="250" autoRev="1" fill="hold">
                                          <p:stCondLst>
                                            <p:cond delay="0"/>
                                          </p:stCondLst>
                                        </p:cTn>
                                        <p:tgtEl>
                                          <p:spTgt spid="15365"/>
                                        </p:tgtEl>
                                        <p:attrNameLst>
                                          <p:attrName>ppt_w</p:attrName>
                                        </p:attrNameLst>
                                      </p:cBhvr>
                                    </p:anim>
                                    <p:anim by="(#ppt_w*0.50)" calcmode="lin" valueType="num">
                                      <p:cBhvr>
                                        <p:cTn id="18" dur="250" decel="50000" autoRev="1" fill="hold">
                                          <p:stCondLst>
                                            <p:cond delay="0"/>
                                          </p:stCondLst>
                                        </p:cTn>
                                        <p:tgtEl>
                                          <p:spTgt spid="15365"/>
                                        </p:tgtEl>
                                        <p:attrNameLst>
                                          <p:attrName>ppt_x</p:attrName>
                                        </p:attrNameLst>
                                      </p:cBhvr>
                                    </p:anim>
                                    <p:anim from="(-#ppt_h/2)" to="(#ppt_y)" calcmode="lin" valueType="num">
                                      <p:cBhvr>
                                        <p:cTn id="19" dur="500" fill="hold">
                                          <p:stCondLst>
                                            <p:cond delay="0"/>
                                          </p:stCondLst>
                                        </p:cTn>
                                        <p:tgtEl>
                                          <p:spTgt spid="15365"/>
                                        </p:tgtEl>
                                        <p:attrNameLst>
                                          <p:attrName>ppt_y</p:attrName>
                                        </p:attrNameLst>
                                      </p:cBhvr>
                                    </p:anim>
                                    <p:animRot by="21600000">
                                      <p:cBhvr>
                                        <p:cTn id="20" dur="500" fill="hold">
                                          <p:stCondLst>
                                            <p:cond delay="0"/>
                                          </p:stCondLst>
                                        </p:cTn>
                                        <p:tgtEl>
                                          <p:spTgt spid="153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单圆角矩形 5"/>
          <p:cNvSpPr/>
          <p:nvPr/>
        </p:nvSpPr>
        <p:spPr>
          <a:xfrm>
            <a:off x="-24130" y="153670"/>
            <a:ext cx="3724910" cy="77025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4"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173" name="矩形 6"/>
          <p:cNvSpPr/>
          <p:nvPr/>
        </p:nvSpPr>
        <p:spPr>
          <a:xfrm>
            <a:off x="219710" y="476250"/>
            <a:ext cx="99695" cy="447675"/>
          </a:xfrm>
          <a:prstGeom prst="rect">
            <a:avLst/>
          </a:prstGeom>
          <a:solidFill>
            <a:srgbClr val="FFCC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 name="副标题 2"/>
          <p:cNvSpPr>
            <a:spLocks noGrp="1"/>
          </p:cNvSpPr>
          <p:nvPr>
            <p:custDataLst>
              <p:tags r:id="rId2"/>
            </p:custDataLst>
          </p:nvPr>
        </p:nvSpPr>
        <p:spPr>
          <a:xfrm>
            <a:off x="402590" y="371475"/>
            <a:ext cx="3408680" cy="657225"/>
          </a:xfrm>
        </p:spPr>
        <p:txBody>
          <a:bodyPr/>
          <a:lst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三、归纳小结</a:t>
            </a: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b="1" kern="1200" baseline="0" dirty="0">
              <a:latin typeface="黑体" panose="02010609060101010101" pitchFamily="2" charset="-122"/>
              <a:ea typeface="黑体" panose="02010609060101010101" pitchFamily="2" charset="-122"/>
              <a:cs typeface="+mn-cs"/>
              <a:sym typeface="+mn-ea"/>
            </a:endParaRPr>
          </a:p>
          <a:p>
            <a:endParaRPr lang="zh-CN" altLang="en-US" dirty="0"/>
          </a:p>
        </p:txBody>
      </p:sp>
      <p:graphicFrame>
        <p:nvGraphicFramePr>
          <p:cNvPr id="17410" name="表格 17409"/>
          <p:cNvGraphicFramePr/>
          <p:nvPr/>
        </p:nvGraphicFramePr>
        <p:xfrm>
          <a:off x="513398" y="1524318"/>
          <a:ext cx="8069263" cy="3887788"/>
        </p:xfrm>
        <a:graphic>
          <a:graphicData uri="http://schemas.openxmlformats.org/drawingml/2006/table">
            <a:tbl>
              <a:tblPr/>
              <a:tblGrid>
                <a:gridCol w="555625"/>
                <a:gridCol w="2390775"/>
                <a:gridCol w="2078038"/>
                <a:gridCol w="1652587"/>
                <a:gridCol w="1392238"/>
              </a:tblGrid>
              <a:tr h="917575">
                <a:tc>
                  <a:txBody>
                    <a:bodyPr/>
                    <a:lstStyle/>
                    <a:p>
                      <a:pPr marL="0" lvl="0" indent="0" eaLnBrk="1" hangingPunct="1">
                        <a:spcBef>
                          <a:spcPct val="0"/>
                        </a:spcBef>
                        <a:buNone/>
                      </a:pPr>
                      <a:endParaRPr lang="zh-CN" altLang="en-US" b="1">
                        <a:solidFill>
                          <a:srgbClr val="FFFFFF"/>
                        </a:solidFill>
                        <a:latin typeface="楷体_GB2312" charset="-122"/>
                        <a:ea typeface="楷体_GB2312" charset="-122"/>
                      </a:endParaRPr>
                    </a:p>
                  </a:txBody>
                  <a:tcPr>
                    <a:lnL w="12700" cap="flat" cmpd="sng">
                      <a:solidFill>
                        <a:srgbClr val="3D8F95"/>
                      </a:solidFill>
                      <a:prstDash val="solid"/>
                      <a:miter/>
                      <a:headEnd type="none" w="med" len="med"/>
                      <a:tailEnd type="none" w="med" len="med"/>
                    </a:lnL>
                    <a:lnR w="12700" cap="flat" cmpd="sng">
                      <a:solidFill>
                        <a:srgbClr val="3D8F95"/>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c>
                  <a:txBody>
                    <a:bodyPr/>
                    <a:lstStyle/>
                    <a:p>
                      <a:pPr marL="0" lvl="0" indent="0" algn="ctr" eaLnBrk="1" hangingPunct="1">
                        <a:spcBef>
                          <a:spcPct val="0"/>
                        </a:spcBef>
                        <a:buNone/>
                      </a:pPr>
                      <a:r>
                        <a:rPr lang="zh-CN" altLang="en-US" sz="2400" b="1">
                          <a:solidFill>
                            <a:srgbClr val="0066CC"/>
                          </a:solidFill>
                          <a:latin typeface="宋体" panose="02010600030101010101" pitchFamily="2" charset="-122"/>
                        </a:rPr>
                        <a:t>症  状</a:t>
                      </a:r>
                    </a:p>
                  </a:txBody>
                  <a:tcPr anchor="ctr">
                    <a:lnL w="12700" cap="flat" cmpd="sng">
                      <a:solidFill>
                        <a:srgbClr val="3D8F95"/>
                      </a:solidFill>
                      <a:prstDash val="solid"/>
                      <a:miter/>
                      <a:headEnd type="none" w="med" len="med"/>
                      <a:tailEnd type="none" w="med" len="med"/>
                    </a:lnL>
                    <a:lnR w="12700" cap="flat" cmpd="sng">
                      <a:solidFill>
                        <a:srgbClr val="3D8F95"/>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c>
                  <a:txBody>
                    <a:bodyPr/>
                    <a:lstStyle/>
                    <a:p>
                      <a:pPr marL="0" lvl="0" indent="0" algn="ctr" eaLnBrk="1" hangingPunct="1">
                        <a:spcBef>
                          <a:spcPct val="0"/>
                        </a:spcBef>
                        <a:buNone/>
                      </a:pPr>
                      <a:r>
                        <a:rPr lang="zh-CN" altLang="en-US" sz="2400" b="1">
                          <a:solidFill>
                            <a:srgbClr val="0066CC"/>
                          </a:solidFill>
                          <a:latin typeface="宋体" panose="02010600030101010101" pitchFamily="2" charset="-122"/>
                        </a:rPr>
                        <a:t>成  因</a:t>
                      </a:r>
                      <a:r>
                        <a:rPr lang="zh-CN" altLang="en-US" b="1">
                          <a:solidFill>
                            <a:srgbClr val="0066CC"/>
                          </a:solidFill>
                          <a:latin typeface="宋体" panose="02010600030101010101" pitchFamily="2" charset="-122"/>
                        </a:rPr>
                        <a:t> </a:t>
                      </a:r>
                    </a:p>
                  </a:txBody>
                  <a:tcPr anchor="ctr">
                    <a:lnL w="12700" cap="flat" cmpd="sng">
                      <a:solidFill>
                        <a:srgbClr val="3D8F95"/>
                      </a:solidFill>
                      <a:prstDash val="solid"/>
                      <a:miter/>
                      <a:headEnd type="none" w="med" len="med"/>
                      <a:tailEnd type="none" w="med" len="med"/>
                    </a:lnL>
                    <a:lnR w="12700" cap="flat" cmpd="sng">
                      <a:solidFill>
                        <a:srgbClr val="3D8F95"/>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c>
                  <a:txBody>
                    <a:bodyPr/>
                    <a:lstStyle/>
                    <a:p>
                      <a:pPr marL="0" lvl="0" indent="0" algn="ctr" eaLnBrk="1" hangingPunct="1">
                        <a:spcBef>
                          <a:spcPct val="0"/>
                        </a:spcBef>
                        <a:buNone/>
                      </a:pPr>
                      <a:r>
                        <a:rPr lang="zh-CN" altLang="en-US" sz="2400" b="1" dirty="0">
                          <a:solidFill>
                            <a:srgbClr val="0066CC"/>
                          </a:solidFill>
                          <a:latin typeface="宋体" panose="02010600030101010101" pitchFamily="2" charset="-122"/>
                        </a:rPr>
                        <a:t>成像</a:t>
                      </a:r>
                      <a:endParaRPr lang="en-US" altLang="x-none" sz="2400" b="1" dirty="0">
                        <a:solidFill>
                          <a:srgbClr val="0066CC"/>
                        </a:solidFill>
                        <a:latin typeface="宋体" panose="02010600030101010101" pitchFamily="2" charset="-122"/>
                      </a:endParaRPr>
                    </a:p>
                    <a:p>
                      <a:pPr marL="0" lvl="0" indent="0" algn="ctr" eaLnBrk="1" hangingPunct="1">
                        <a:spcBef>
                          <a:spcPct val="0"/>
                        </a:spcBef>
                        <a:buNone/>
                      </a:pPr>
                      <a:r>
                        <a:rPr lang="zh-CN" altLang="en-US" sz="2400" b="1" dirty="0">
                          <a:solidFill>
                            <a:srgbClr val="0066CC"/>
                          </a:solidFill>
                          <a:latin typeface="宋体" panose="02010600030101010101" pitchFamily="2" charset="-122"/>
                        </a:rPr>
                        <a:t>位置</a:t>
                      </a:r>
                    </a:p>
                  </a:txBody>
                  <a:tcPr anchor="ctr">
                    <a:lnL w="12700" cap="flat" cmpd="sng">
                      <a:solidFill>
                        <a:srgbClr val="3D8F95"/>
                      </a:solidFill>
                      <a:prstDash val="solid"/>
                      <a:miter/>
                      <a:headEnd type="none" w="med" len="med"/>
                      <a:tailEnd type="none" w="med" len="med"/>
                    </a:lnL>
                    <a:lnR w="12700" cap="flat" cmpd="sng">
                      <a:solidFill>
                        <a:srgbClr val="3D8F95"/>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c>
                  <a:txBody>
                    <a:bodyPr/>
                    <a:lstStyle/>
                    <a:p>
                      <a:pPr marL="0" lvl="0" indent="0" algn="ctr" eaLnBrk="1" hangingPunct="1">
                        <a:spcBef>
                          <a:spcPct val="0"/>
                        </a:spcBef>
                        <a:buNone/>
                      </a:pPr>
                      <a:r>
                        <a:rPr lang="zh-CN" altLang="en-US" sz="2400" b="1" dirty="0">
                          <a:solidFill>
                            <a:srgbClr val="0066CC"/>
                          </a:solidFill>
                          <a:latin typeface="宋体" panose="02010600030101010101" pitchFamily="2" charset="-122"/>
                        </a:rPr>
                        <a:t>矫正</a:t>
                      </a:r>
                      <a:endParaRPr lang="en-US" altLang="x-none" sz="2400" b="1" dirty="0">
                        <a:solidFill>
                          <a:srgbClr val="0066CC"/>
                        </a:solidFill>
                        <a:latin typeface="宋体" panose="02010600030101010101" pitchFamily="2" charset="-122"/>
                      </a:endParaRPr>
                    </a:p>
                    <a:p>
                      <a:pPr marL="0" lvl="0" indent="0" algn="ctr" eaLnBrk="1" hangingPunct="1">
                        <a:spcBef>
                          <a:spcPct val="0"/>
                        </a:spcBef>
                        <a:buNone/>
                      </a:pPr>
                      <a:r>
                        <a:rPr lang="zh-CN" altLang="en-US" sz="2400" b="1" dirty="0">
                          <a:solidFill>
                            <a:srgbClr val="0066CC"/>
                          </a:solidFill>
                          <a:latin typeface="宋体" panose="02010600030101010101" pitchFamily="2" charset="-122"/>
                        </a:rPr>
                        <a:t>方法</a:t>
                      </a:r>
                    </a:p>
                  </a:txBody>
                  <a:tcPr anchor="ctr">
                    <a:lnL w="12700" cap="flat" cmpd="sng">
                      <a:solidFill>
                        <a:srgbClr val="3D8F95"/>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r>
              <a:tr h="1512888">
                <a:tc>
                  <a:txBody>
                    <a:bodyPr/>
                    <a:lstStyle/>
                    <a:p>
                      <a:pPr marL="0" lvl="0" indent="0" eaLnBrk="1" hangingPunct="1">
                        <a:spcBef>
                          <a:spcPct val="0"/>
                        </a:spcBef>
                        <a:buNone/>
                      </a:pPr>
                      <a:r>
                        <a:rPr lang="zh-CN" altLang="en-US" sz="2400" b="1" dirty="0">
                          <a:solidFill>
                            <a:srgbClr val="0066CC"/>
                          </a:solidFill>
                          <a:latin typeface="宋体" panose="02010600030101010101" pitchFamily="2" charset="-122"/>
                        </a:rPr>
                        <a:t>近</a:t>
                      </a:r>
                      <a:endParaRPr lang="en-US" altLang="x-none" sz="2400" b="1" dirty="0">
                        <a:solidFill>
                          <a:srgbClr val="0066CC"/>
                        </a:solidFill>
                        <a:latin typeface="宋体" panose="02010600030101010101" pitchFamily="2" charset="-122"/>
                      </a:endParaRPr>
                    </a:p>
                    <a:p>
                      <a:pPr marL="0" lvl="0" indent="0" eaLnBrk="1" hangingPunct="1">
                        <a:spcBef>
                          <a:spcPct val="0"/>
                        </a:spcBef>
                        <a:buNone/>
                      </a:pPr>
                      <a:r>
                        <a:rPr lang="zh-CN" altLang="en-US" sz="2400" b="1" dirty="0">
                          <a:solidFill>
                            <a:srgbClr val="0066CC"/>
                          </a:solidFill>
                          <a:latin typeface="宋体" panose="02010600030101010101" pitchFamily="2" charset="-122"/>
                        </a:rPr>
                        <a:t>视</a:t>
                      </a:r>
                      <a:endParaRPr lang="en-US" altLang="x-none" sz="2400" b="1" dirty="0">
                        <a:solidFill>
                          <a:srgbClr val="0066CC"/>
                        </a:solidFill>
                        <a:latin typeface="宋体" panose="02010600030101010101" pitchFamily="2" charset="-122"/>
                      </a:endParaRPr>
                    </a:p>
                    <a:p>
                      <a:pPr marL="0" lvl="0" indent="0" eaLnBrk="1" hangingPunct="1">
                        <a:spcBef>
                          <a:spcPct val="0"/>
                        </a:spcBef>
                        <a:buNone/>
                      </a:pPr>
                      <a:r>
                        <a:rPr lang="zh-CN" altLang="en-US" sz="2400" b="1" dirty="0">
                          <a:solidFill>
                            <a:srgbClr val="0066CC"/>
                          </a:solidFill>
                          <a:latin typeface="宋体" panose="02010600030101010101" pitchFamily="2" charset="-122"/>
                        </a:rPr>
                        <a:t>眼</a:t>
                      </a:r>
                    </a:p>
                  </a:txBody>
                  <a:tcPr>
                    <a:lnL w="12700" cap="flat" cmpd="sng">
                      <a:solidFill>
                        <a:srgbClr val="3D8F95"/>
                      </a:solidFill>
                      <a:prstDash val="solid"/>
                      <a:miter/>
                      <a:headEnd type="none" w="med" len="med"/>
                      <a:tailEnd type="none" w="med" len="med"/>
                    </a:lnL>
                    <a:lnR w="12700" cap="flat" cmpd="sng">
                      <a:solidFill>
                        <a:srgbClr val="3D8F95"/>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c>
                  <a:txBody>
                    <a:bodyPr/>
                    <a:lstStyle/>
                    <a:p>
                      <a:pPr marL="0" lvl="0" indent="0" eaLnBrk="1" hangingPunct="1">
                        <a:spcBef>
                          <a:spcPct val="0"/>
                        </a:spcBef>
                        <a:buNone/>
                      </a:pPr>
                      <a:endParaRPr lang="zh-CN" altLang="en-US" sz="2400" b="1">
                        <a:solidFill>
                          <a:srgbClr val="9900CC"/>
                        </a:solidFill>
                        <a:latin typeface="宋体" panose="02010600030101010101" pitchFamily="2" charset="-122"/>
                      </a:endParaRPr>
                    </a:p>
                  </a:txBody>
                  <a:tcPr>
                    <a:lnL w="12700" cap="flat" cmpd="sng">
                      <a:solidFill>
                        <a:srgbClr val="3D8F95"/>
                      </a:solidFill>
                      <a:prstDash val="solid"/>
                      <a:miter/>
                      <a:headEnd type="none" w="med" len="med"/>
                      <a:tailEnd type="none" w="med" len="med"/>
                    </a:lnL>
                    <a:lnR w="12700" cap="flat" cmpd="sng">
                      <a:solidFill>
                        <a:srgbClr val="3D8F95"/>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c>
                  <a:txBody>
                    <a:bodyPr/>
                    <a:lstStyle/>
                    <a:p>
                      <a:pPr marL="0" lvl="0" indent="0" eaLnBrk="1" hangingPunct="1">
                        <a:spcBef>
                          <a:spcPct val="0"/>
                        </a:spcBef>
                        <a:buNone/>
                      </a:pPr>
                      <a:endParaRPr lang="zh-CN" altLang="en-US" sz="2400" b="1">
                        <a:solidFill>
                          <a:srgbClr val="9900CC"/>
                        </a:solidFill>
                        <a:latin typeface="宋体" panose="02010600030101010101" pitchFamily="2" charset="-122"/>
                      </a:endParaRPr>
                    </a:p>
                  </a:txBody>
                  <a:tcPr>
                    <a:lnL w="12700" cap="flat" cmpd="sng">
                      <a:solidFill>
                        <a:srgbClr val="3D8F95"/>
                      </a:solidFill>
                      <a:prstDash val="solid"/>
                      <a:miter/>
                      <a:headEnd type="none" w="med" len="med"/>
                      <a:tailEnd type="none" w="med" len="med"/>
                    </a:lnL>
                    <a:lnR w="12700" cap="flat" cmpd="sng">
                      <a:solidFill>
                        <a:srgbClr val="3D8F95"/>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c>
                  <a:txBody>
                    <a:bodyPr/>
                    <a:lstStyle/>
                    <a:p>
                      <a:pPr marL="0" lvl="0" indent="0" eaLnBrk="1" hangingPunct="1">
                        <a:spcBef>
                          <a:spcPct val="0"/>
                        </a:spcBef>
                        <a:buNone/>
                      </a:pPr>
                      <a:endParaRPr lang="zh-CN" altLang="en-US" sz="2400" b="1">
                        <a:solidFill>
                          <a:srgbClr val="9900CC"/>
                        </a:solidFill>
                        <a:latin typeface="宋体" panose="02010600030101010101" pitchFamily="2" charset="-122"/>
                      </a:endParaRPr>
                    </a:p>
                  </a:txBody>
                  <a:tcPr>
                    <a:lnL w="12700" cap="flat" cmpd="sng">
                      <a:solidFill>
                        <a:srgbClr val="3D8F95"/>
                      </a:solidFill>
                      <a:prstDash val="solid"/>
                      <a:miter/>
                      <a:headEnd type="none" w="med" len="med"/>
                      <a:tailEnd type="none" w="med" len="med"/>
                    </a:lnL>
                    <a:lnR w="12700" cap="flat" cmpd="sng">
                      <a:solidFill>
                        <a:srgbClr val="3D8F95"/>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c>
                  <a:txBody>
                    <a:bodyPr/>
                    <a:lstStyle/>
                    <a:p>
                      <a:pPr marL="0" lvl="0" indent="0" eaLnBrk="1" hangingPunct="1">
                        <a:spcBef>
                          <a:spcPct val="0"/>
                        </a:spcBef>
                        <a:buNone/>
                      </a:pPr>
                      <a:endParaRPr lang="zh-CN" altLang="en-US" sz="2400" b="1">
                        <a:solidFill>
                          <a:srgbClr val="9900CC"/>
                        </a:solidFill>
                        <a:latin typeface="宋体" panose="02010600030101010101" pitchFamily="2" charset="-122"/>
                      </a:endParaRPr>
                    </a:p>
                  </a:txBody>
                  <a:tcPr>
                    <a:lnL w="12700" cap="flat" cmpd="sng">
                      <a:solidFill>
                        <a:srgbClr val="3D8F95"/>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r>
              <a:tr h="1457325">
                <a:tc>
                  <a:txBody>
                    <a:bodyPr/>
                    <a:lstStyle/>
                    <a:p>
                      <a:pPr marL="0" lvl="0" indent="0" eaLnBrk="1" hangingPunct="1">
                        <a:spcBef>
                          <a:spcPct val="0"/>
                        </a:spcBef>
                        <a:buNone/>
                      </a:pPr>
                      <a:r>
                        <a:rPr lang="zh-CN" altLang="en-US" sz="2400" b="1" dirty="0">
                          <a:solidFill>
                            <a:srgbClr val="0066CC"/>
                          </a:solidFill>
                          <a:latin typeface="宋体" panose="02010600030101010101" pitchFamily="2" charset="-122"/>
                        </a:rPr>
                        <a:t>远</a:t>
                      </a:r>
                      <a:endParaRPr lang="en-US" altLang="x-none" sz="2400" b="1" dirty="0">
                        <a:solidFill>
                          <a:srgbClr val="0066CC"/>
                        </a:solidFill>
                        <a:latin typeface="宋体" panose="02010600030101010101" pitchFamily="2" charset="-122"/>
                      </a:endParaRPr>
                    </a:p>
                    <a:p>
                      <a:pPr marL="0" lvl="0" indent="0" eaLnBrk="1" hangingPunct="1">
                        <a:spcBef>
                          <a:spcPct val="0"/>
                        </a:spcBef>
                        <a:buNone/>
                      </a:pPr>
                      <a:r>
                        <a:rPr lang="zh-CN" altLang="en-US" sz="2400" b="1" dirty="0">
                          <a:solidFill>
                            <a:srgbClr val="0066CC"/>
                          </a:solidFill>
                          <a:latin typeface="宋体" panose="02010600030101010101" pitchFamily="2" charset="-122"/>
                        </a:rPr>
                        <a:t>视</a:t>
                      </a:r>
                      <a:endParaRPr lang="en-US" altLang="x-none" sz="2400" b="1" dirty="0">
                        <a:solidFill>
                          <a:srgbClr val="0066CC"/>
                        </a:solidFill>
                        <a:latin typeface="宋体" panose="02010600030101010101" pitchFamily="2" charset="-122"/>
                      </a:endParaRPr>
                    </a:p>
                    <a:p>
                      <a:pPr marL="0" lvl="0" indent="0" eaLnBrk="1" hangingPunct="1">
                        <a:spcBef>
                          <a:spcPct val="0"/>
                        </a:spcBef>
                        <a:buNone/>
                      </a:pPr>
                      <a:r>
                        <a:rPr lang="zh-CN" altLang="en-US" sz="2400" b="1" dirty="0">
                          <a:solidFill>
                            <a:srgbClr val="0066CC"/>
                          </a:solidFill>
                          <a:latin typeface="宋体" panose="02010600030101010101" pitchFamily="2" charset="-122"/>
                        </a:rPr>
                        <a:t>眼</a:t>
                      </a:r>
                    </a:p>
                  </a:txBody>
                  <a:tcPr>
                    <a:lnL w="12700" cap="flat" cmpd="sng">
                      <a:solidFill>
                        <a:srgbClr val="3D8F95"/>
                      </a:solidFill>
                      <a:prstDash val="solid"/>
                      <a:miter/>
                      <a:headEnd type="none" w="med" len="med"/>
                      <a:tailEnd type="none" w="med" len="med"/>
                    </a:lnL>
                    <a:lnR w="12700" cap="flat" cmpd="sng">
                      <a:solidFill>
                        <a:srgbClr val="3D8F95"/>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c>
                  <a:txBody>
                    <a:bodyPr/>
                    <a:lstStyle/>
                    <a:p>
                      <a:pPr marL="0" lvl="0" indent="0" eaLnBrk="1" hangingPunct="1">
                        <a:spcBef>
                          <a:spcPct val="0"/>
                        </a:spcBef>
                        <a:buNone/>
                      </a:pPr>
                      <a:endParaRPr lang="zh-CN" altLang="en-US" sz="2400" b="1">
                        <a:solidFill>
                          <a:srgbClr val="9900CC"/>
                        </a:solidFill>
                        <a:latin typeface="宋体" panose="02010600030101010101" pitchFamily="2" charset="-122"/>
                      </a:endParaRPr>
                    </a:p>
                  </a:txBody>
                  <a:tcPr>
                    <a:lnL w="12700" cap="flat" cmpd="sng">
                      <a:solidFill>
                        <a:srgbClr val="3D8F95"/>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c>
                  <a:txBody>
                    <a:bodyPr/>
                    <a:lstStyle/>
                    <a:p>
                      <a:pPr marL="0" lvl="0" indent="0" eaLnBrk="1" hangingPunct="1">
                        <a:spcBef>
                          <a:spcPct val="0"/>
                        </a:spcBef>
                        <a:buNone/>
                      </a:pPr>
                      <a:endParaRPr lang="zh-CN" altLang="en-US" sz="2400" b="1">
                        <a:solidFill>
                          <a:srgbClr val="9900CC"/>
                        </a:solidFill>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c>
                  <a:txBody>
                    <a:bodyPr/>
                    <a:lstStyle/>
                    <a:p>
                      <a:pPr marL="0" lvl="0" indent="0" eaLnBrk="1" hangingPunct="1">
                        <a:spcBef>
                          <a:spcPct val="0"/>
                        </a:spcBef>
                        <a:buNone/>
                      </a:pPr>
                      <a:endParaRPr lang="zh-CN" altLang="en-US" sz="2400" b="1">
                        <a:solidFill>
                          <a:srgbClr val="9900CC"/>
                        </a:solidFill>
                        <a:latin typeface="宋体" panose="02010600030101010101" pitchFamily="2" charset="-122"/>
                      </a:endParaRPr>
                    </a:p>
                  </a:txBody>
                  <a:tcPr>
                    <a:lnL w="12700" cap="flat" cmpd="sng">
                      <a:solidFill>
                        <a:schemeClr val="tx1"/>
                      </a:solidFill>
                      <a:prstDash val="solid"/>
                      <a:miter/>
                      <a:headEnd type="none" w="med" len="med"/>
                      <a:tailEnd type="none" w="med" len="med"/>
                    </a:lnL>
                    <a:lnR w="12700" cap="flat" cmpd="sng">
                      <a:solidFill>
                        <a:srgbClr val="3D8F95"/>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c>
                  <a:txBody>
                    <a:bodyPr/>
                    <a:lstStyle/>
                    <a:p>
                      <a:pPr marL="0" lvl="0" indent="0" eaLnBrk="1" hangingPunct="1">
                        <a:spcBef>
                          <a:spcPct val="0"/>
                        </a:spcBef>
                        <a:buNone/>
                      </a:pPr>
                      <a:endParaRPr lang="zh-CN" altLang="en-US" sz="2400" b="1">
                        <a:solidFill>
                          <a:srgbClr val="9900CC"/>
                        </a:solidFill>
                        <a:latin typeface="宋体" panose="02010600030101010101" pitchFamily="2" charset="-122"/>
                      </a:endParaRPr>
                    </a:p>
                  </a:txBody>
                  <a:tcPr>
                    <a:lnL w="12700" cap="flat" cmpd="sng">
                      <a:solidFill>
                        <a:srgbClr val="3D8F95"/>
                      </a:solidFill>
                      <a:prstDash val="solid"/>
                      <a:miter/>
                      <a:headEnd type="none" w="med" len="med"/>
                      <a:tailEnd type="none" w="med" len="med"/>
                    </a:lnL>
                    <a:lnR w="12700" cap="flat" cmpd="sng">
                      <a:solidFill>
                        <a:srgbClr val="3D8F95"/>
                      </a:solidFill>
                      <a:prstDash val="solid"/>
                      <a:miter/>
                      <a:headEnd type="none" w="med" len="med"/>
                      <a:tailEnd type="none" w="med" len="med"/>
                    </a:lnR>
                    <a:lnT w="12700" cap="flat" cmpd="sng">
                      <a:solidFill>
                        <a:srgbClr val="3D8F95"/>
                      </a:solidFill>
                      <a:prstDash val="solid"/>
                      <a:miter/>
                      <a:headEnd type="none" w="med" len="med"/>
                      <a:tailEnd type="none" w="med" len="med"/>
                    </a:lnT>
                    <a:lnB w="12700" cap="flat" cmpd="sng">
                      <a:solidFill>
                        <a:srgbClr val="3D8F95"/>
                      </a:solidFill>
                      <a:prstDash val="solid"/>
                      <a:miter/>
                      <a:headEnd type="none" w="med" len="med"/>
                      <a:tailEnd type="none" w="med" len="med"/>
                    </a:lnB>
                    <a:lnTlToBr>
                      <a:noFill/>
                    </a:lnTlToBr>
                    <a:lnBlToTr>
                      <a:noFill/>
                    </a:lnBlToTr>
                    <a:noFill/>
                  </a:tcPr>
                </a:tc>
              </a:tr>
            </a:tbl>
          </a:graphicData>
        </a:graphic>
      </p:graphicFrame>
      <p:sp>
        <p:nvSpPr>
          <p:cNvPr id="17439" name="TextBox 10"/>
          <p:cNvSpPr txBox="1"/>
          <p:nvPr/>
        </p:nvSpPr>
        <p:spPr>
          <a:xfrm>
            <a:off x="924878" y="5826760"/>
            <a:ext cx="4449762" cy="517525"/>
          </a:xfrm>
          <a:prstGeom prst="rect">
            <a:avLst/>
          </a:prstGeom>
          <a:noFill/>
          <a:ln w="9525">
            <a:noFill/>
          </a:ln>
        </p:spPr>
        <p:txBody>
          <a:bodyPr vert="horz" wrap="none" anchor="t">
            <a:spAutoFit/>
          </a:bodyPr>
          <a:lstStyle/>
          <a:p>
            <a:r>
              <a:rPr lang="zh-CN" altLang="en-US" sz="2800" b="1" dirty="0">
                <a:solidFill>
                  <a:srgbClr val="0066CC"/>
                </a:solidFill>
                <a:latin typeface="宋体" panose="02010600030101010101" pitchFamily="2" charset="-122"/>
                <a:ea typeface="宋体" panose="02010600030101010101" pitchFamily="2" charset="-122"/>
              </a:rPr>
              <a:t>除此之外你还有哪些收获？</a:t>
            </a:r>
          </a:p>
        </p:txBody>
      </p:sp>
      <p:sp>
        <p:nvSpPr>
          <p:cNvPr id="17440" name="矩形 11"/>
          <p:cNvSpPr/>
          <p:nvPr/>
        </p:nvSpPr>
        <p:spPr>
          <a:xfrm>
            <a:off x="1088073" y="2603818"/>
            <a:ext cx="2428875" cy="1189037"/>
          </a:xfrm>
          <a:prstGeom prst="rect">
            <a:avLst/>
          </a:prstGeom>
          <a:noFill/>
          <a:ln w="9525">
            <a:noFill/>
          </a:ln>
        </p:spPr>
        <p:txBody>
          <a:bodyPr vert="horz" wrap="square" anchor="t">
            <a:spAutoFit/>
          </a:bodyPr>
          <a:lstStyle/>
          <a:p>
            <a:r>
              <a:rPr lang="zh-CN" altLang="en-US" sz="2400" dirty="0">
                <a:solidFill>
                  <a:schemeClr val="tx2"/>
                </a:solidFill>
                <a:latin typeface="宋体" panose="02010600030101010101" pitchFamily="2" charset="-122"/>
                <a:ea typeface="宋体" panose="02010600030101010101" pitchFamily="2" charset="-122"/>
              </a:rPr>
              <a:t>只能看清近处物体，看不清远处物体</a:t>
            </a:r>
          </a:p>
        </p:txBody>
      </p:sp>
      <p:sp>
        <p:nvSpPr>
          <p:cNvPr id="17441" name="矩形 12"/>
          <p:cNvSpPr/>
          <p:nvPr/>
        </p:nvSpPr>
        <p:spPr>
          <a:xfrm>
            <a:off x="1232535" y="4116705"/>
            <a:ext cx="2278063" cy="1187450"/>
          </a:xfrm>
          <a:prstGeom prst="rect">
            <a:avLst/>
          </a:prstGeom>
          <a:noFill/>
          <a:ln w="9525">
            <a:noFill/>
          </a:ln>
        </p:spPr>
        <p:txBody>
          <a:bodyPr vert="horz" wrap="square" anchor="t">
            <a:spAutoFit/>
          </a:bodyPr>
          <a:lstStyle/>
          <a:p>
            <a:r>
              <a:rPr lang="zh-CN" altLang="en-US" sz="2400" dirty="0">
                <a:solidFill>
                  <a:schemeClr val="tx2"/>
                </a:solidFill>
                <a:latin typeface="宋体" panose="02010600030101010101" pitchFamily="2" charset="-122"/>
                <a:ea typeface="宋体" panose="02010600030101010101" pitchFamily="2" charset="-122"/>
              </a:rPr>
              <a:t>只能看清远处物体，看不清近处物体</a:t>
            </a:r>
          </a:p>
        </p:txBody>
      </p:sp>
      <p:sp>
        <p:nvSpPr>
          <p:cNvPr id="17442" name="矩形 13"/>
          <p:cNvSpPr/>
          <p:nvPr/>
        </p:nvSpPr>
        <p:spPr>
          <a:xfrm>
            <a:off x="3535998" y="2675255"/>
            <a:ext cx="2071687" cy="1190625"/>
          </a:xfrm>
          <a:prstGeom prst="rect">
            <a:avLst/>
          </a:prstGeom>
          <a:noFill/>
          <a:ln w="9525">
            <a:noFill/>
          </a:ln>
        </p:spPr>
        <p:txBody>
          <a:bodyPr vert="horz" wrap="square" anchor="t">
            <a:spAutoFit/>
          </a:bodyPr>
          <a:lstStyle/>
          <a:p>
            <a:r>
              <a:rPr lang="zh-CN" altLang="en-US" sz="2400" dirty="0">
                <a:solidFill>
                  <a:schemeClr val="tx2"/>
                </a:solidFill>
                <a:latin typeface="宋体" panose="02010600030101010101" pitchFamily="2" charset="-122"/>
                <a:ea typeface="宋体" panose="02010600030101010101" pitchFamily="2" charset="-122"/>
              </a:rPr>
              <a:t>晶状体太厚或眼球前后方向上太长</a:t>
            </a:r>
          </a:p>
        </p:txBody>
      </p:sp>
      <p:sp>
        <p:nvSpPr>
          <p:cNvPr id="17443" name="矩形 14"/>
          <p:cNvSpPr/>
          <p:nvPr/>
        </p:nvSpPr>
        <p:spPr>
          <a:xfrm>
            <a:off x="3464560" y="4116705"/>
            <a:ext cx="2214563" cy="1187450"/>
          </a:xfrm>
          <a:prstGeom prst="rect">
            <a:avLst/>
          </a:prstGeom>
          <a:noFill/>
          <a:ln w="9525">
            <a:noFill/>
          </a:ln>
        </p:spPr>
        <p:txBody>
          <a:bodyPr vert="horz" wrap="square" anchor="t">
            <a:spAutoFit/>
          </a:bodyPr>
          <a:lstStyle/>
          <a:p>
            <a:r>
              <a:rPr lang="zh-CN" altLang="en-US" sz="2400" dirty="0">
                <a:solidFill>
                  <a:schemeClr val="tx2"/>
                </a:solidFill>
                <a:latin typeface="宋体" panose="02010600030101010101" pitchFamily="2" charset="-122"/>
                <a:ea typeface="宋体" panose="02010600030101010101" pitchFamily="2" charset="-122"/>
              </a:rPr>
              <a:t>晶状体太薄或眼球前后方向上太短</a:t>
            </a:r>
          </a:p>
        </p:txBody>
      </p:sp>
      <p:sp>
        <p:nvSpPr>
          <p:cNvPr id="17444" name="矩形 15"/>
          <p:cNvSpPr/>
          <p:nvPr/>
        </p:nvSpPr>
        <p:spPr>
          <a:xfrm>
            <a:off x="5696585" y="3035618"/>
            <a:ext cx="1401763" cy="457200"/>
          </a:xfrm>
          <a:prstGeom prst="rect">
            <a:avLst/>
          </a:prstGeom>
          <a:noFill/>
          <a:ln w="9525">
            <a:noFill/>
          </a:ln>
        </p:spPr>
        <p:txBody>
          <a:bodyPr vert="horz" wrap="none" anchor="t">
            <a:spAutoFit/>
          </a:bodyPr>
          <a:lstStyle/>
          <a:p>
            <a:r>
              <a:rPr lang="zh-CN" altLang="en-US" sz="2400" dirty="0">
                <a:solidFill>
                  <a:schemeClr val="tx2"/>
                </a:solidFill>
                <a:latin typeface="宋体" panose="02010600030101010101" pitchFamily="2" charset="-122"/>
                <a:ea typeface="宋体" panose="02010600030101010101" pitchFamily="2" charset="-122"/>
              </a:rPr>
              <a:t>视网膜前</a:t>
            </a:r>
          </a:p>
        </p:txBody>
      </p:sp>
      <p:sp>
        <p:nvSpPr>
          <p:cNvPr id="17445" name="矩形 16"/>
          <p:cNvSpPr/>
          <p:nvPr/>
        </p:nvSpPr>
        <p:spPr>
          <a:xfrm>
            <a:off x="5687060" y="4600893"/>
            <a:ext cx="1401763" cy="457200"/>
          </a:xfrm>
          <a:prstGeom prst="rect">
            <a:avLst/>
          </a:prstGeom>
          <a:noFill/>
          <a:ln w="9525">
            <a:noFill/>
          </a:ln>
        </p:spPr>
        <p:txBody>
          <a:bodyPr vert="horz" wrap="none" anchor="t">
            <a:spAutoFit/>
          </a:bodyPr>
          <a:lstStyle/>
          <a:p>
            <a:r>
              <a:rPr lang="zh-CN" altLang="en-US" sz="2400" dirty="0">
                <a:solidFill>
                  <a:schemeClr val="tx2"/>
                </a:solidFill>
                <a:latin typeface="宋体" panose="02010600030101010101" pitchFamily="2" charset="-122"/>
                <a:ea typeface="宋体" panose="02010600030101010101" pitchFamily="2" charset="-122"/>
              </a:rPr>
              <a:t>视网膜后</a:t>
            </a:r>
          </a:p>
        </p:txBody>
      </p:sp>
      <p:sp>
        <p:nvSpPr>
          <p:cNvPr id="17446" name="矩形 17"/>
          <p:cNvSpPr/>
          <p:nvPr/>
        </p:nvSpPr>
        <p:spPr>
          <a:xfrm>
            <a:off x="7353935" y="3035618"/>
            <a:ext cx="1096963" cy="457200"/>
          </a:xfrm>
          <a:prstGeom prst="rect">
            <a:avLst/>
          </a:prstGeom>
          <a:noFill/>
          <a:ln w="9525">
            <a:noFill/>
          </a:ln>
        </p:spPr>
        <p:txBody>
          <a:bodyPr vert="horz" wrap="none" anchor="t">
            <a:spAutoFit/>
          </a:bodyPr>
          <a:lstStyle/>
          <a:p>
            <a:r>
              <a:rPr lang="zh-CN" altLang="en-US" sz="2400" dirty="0">
                <a:solidFill>
                  <a:schemeClr val="tx2"/>
                </a:solidFill>
                <a:latin typeface="宋体" panose="02010600030101010101" pitchFamily="2" charset="-122"/>
                <a:ea typeface="宋体" panose="02010600030101010101" pitchFamily="2" charset="-122"/>
              </a:rPr>
              <a:t>凹透镜</a:t>
            </a:r>
          </a:p>
        </p:txBody>
      </p:sp>
      <p:sp>
        <p:nvSpPr>
          <p:cNvPr id="17447" name="矩形 18"/>
          <p:cNvSpPr/>
          <p:nvPr/>
        </p:nvSpPr>
        <p:spPr>
          <a:xfrm>
            <a:off x="7353935" y="4548505"/>
            <a:ext cx="1096963" cy="457200"/>
          </a:xfrm>
          <a:prstGeom prst="rect">
            <a:avLst/>
          </a:prstGeom>
          <a:noFill/>
          <a:ln w="9525">
            <a:noFill/>
          </a:ln>
        </p:spPr>
        <p:txBody>
          <a:bodyPr vert="horz" wrap="none" anchor="t">
            <a:spAutoFit/>
          </a:bodyPr>
          <a:lstStyle/>
          <a:p>
            <a:r>
              <a:rPr lang="zh-CN" altLang="en-US" sz="2400" dirty="0">
                <a:solidFill>
                  <a:schemeClr val="tx2"/>
                </a:solidFill>
                <a:latin typeface="宋体" panose="02010600030101010101" pitchFamily="2" charset="-122"/>
                <a:ea typeface="宋体" panose="02010600030101010101" pitchFamily="2" charset="-122"/>
              </a:rPr>
              <a:t>凸透镜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9" grpId="0"/>
      <p:bldP spid="17440" grpId="0"/>
      <p:bldP spid="17441" grpId="0"/>
      <p:bldP spid="17442" grpId="0"/>
      <p:bldP spid="17443" grpId="0"/>
      <p:bldP spid="17444" grpId="0"/>
      <p:bldP spid="17445" grpId="0"/>
      <p:bldP spid="17446" grpId="0"/>
      <p:bldP spid="1744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单圆角矩形 5"/>
          <p:cNvSpPr/>
          <p:nvPr/>
        </p:nvSpPr>
        <p:spPr>
          <a:xfrm>
            <a:off x="-24130" y="153670"/>
            <a:ext cx="3724910" cy="77025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4"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173" name="矩形 6"/>
          <p:cNvSpPr/>
          <p:nvPr/>
        </p:nvSpPr>
        <p:spPr>
          <a:xfrm>
            <a:off x="219710" y="476250"/>
            <a:ext cx="99695" cy="447675"/>
          </a:xfrm>
          <a:prstGeom prst="rect">
            <a:avLst/>
          </a:prstGeom>
          <a:solidFill>
            <a:srgbClr val="FFCC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 name="副标题 2"/>
          <p:cNvSpPr>
            <a:spLocks noGrp="1"/>
          </p:cNvSpPr>
          <p:nvPr>
            <p:custDataLst>
              <p:tags r:id="rId2"/>
            </p:custDataLst>
          </p:nvPr>
        </p:nvSpPr>
        <p:spPr>
          <a:xfrm>
            <a:off x="402590" y="371475"/>
            <a:ext cx="3408680" cy="657225"/>
          </a:xfrm>
        </p:spPr>
        <p:txBody>
          <a:bodyPr/>
          <a:lst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四、强化训练</a:t>
            </a: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b="1" kern="1200" baseline="0" dirty="0">
              <a:latin typeface="黑体" panose="02010609060101010101" pitchFamily="2" charset="-122"/>
              <a:ea typeface="黑体" panose="02010609060101010101" pitchFamily="2" charset="-122"/>
              <a:cs typeface="+mn-cs"/>
              <a:sym typeface="+mn-ea"/>
            </a:endParaRPr>
          </a:p>
          <a:p>
            <a:endParaRPr lang="zh-CN" altLang="en-US" dirty="0"/>
          </a:p>
        </p:txBody>
      </p:sp>
      <p:sp>
        <p:nvSpPr>
          <p:cNvPr id="16386" name="文本框 16385"/>
          <p:cNvSpPr txBox="1"/>
          <p:nvPr/>
        </p:nvSpPr>
        <p:spPr>
          <a:xfrm>
            <a:off x="762635" y="1682115"/>
            <a:ext cx="7589520" cy="1814830"/>
          </a:xfrm>
          <a:prstGeom prst="rect">
            <a:avLst/>
          </a:prstGeom>
          <a:noFill/>
          <a:ln w="9525">
            <a:noFill/>
          </a:ln>
        </p:spPr>
        <p:txBody>
          <a:bodyPr vert="horz" wrap="square" anchor="t">
            <a:spAutoFit/>
          </a:bodyPr>
          <a:lstStyle/>
          <a:p>
            <a:pPr>
              <a:spcBef>
                <a:spcPct val="50000"/>
              </a:spcBef>
            </a:pPr>
            <a:r>
              <a:rPr lang="zh-CN" altLang="en-US" sz="2800" b="1" dirty="0">
                <a:latin typeface="Arial" panose="020B0604020202020204" charset="-76"/>
              </a:rPr>
              <a:t>       </a:t>
            </a:r>
            <a:r>
              <a:rPr lang="en-US" altLang="x-none" sz="2800" b="1" dirty="0">
                <a:latin typeface="Arial" panose="020B0604020202020204" charset="-76"/>
              </a:rPr>
              <a:t>1.</a:t>
            </a:r>
            <a:r>
              <a:rPr lang="zh-CN" altLang="en-US" sz="2800" b="1" dirty="0">
                <a:latin typeface="Arial" panose="020B0604020202020204" charset="-76"/>
              </a:rPr>
              <a:t>眼睛的成像原理与</a:t>
            </a:r>
            <a:r>
              <a:rPr lang="en-US" altLang="x-none" sz="2800" b="1" dirty="0">
                <a:latin typeface="Arial" panose="020B0604020202020204" charset="-76"/>
              </a:rPr>
              <a:t>_______</a:t>
            </a:r>
            <a:r>
              <a:rPr lang="zh-CN" altLang="en-US" sz="2800" b="1" dirty="0">
                <a:latin typeface="Arial" panose="020B0604020202020204" charset="-76"/>
              </a:rPr>
              <a:t>的原理相似，它的角膜、瞳孔、晶状体和玻璃体共同作用，相当于</a:t>
            </a:r>
            <a:r>
              <a:rPr lang="en-US" altLang="x-none" sz="2800" b="1" dirty="0">
                <a:latin typeface="Arial" panose="020B0604020202020204" charset="-76"/>
              </a:rPr>
              <a:t>________,</a:t>
            </a:r>
            <a:r>
              <a:rPr lang="zh-CN" altLang="en-US" sz="2800" b="1" dirty="0">
                <a:latin typeface="Arial" panose="020B0604020202020204" charset="-76"/>
              </a:rPr>
              <a:t>物体在它的</a:t>
            </a:r>
            <a:r>
              <a:rPr lang="en-US" altLang="x-none" sz="2800" b="1" dirty="0">
                <a:latin typeface="Arial" panose="020B0604020202020204" charset="-76"/>
              </a:rPr>
              <a:t>_______</a:t>
            </a:r>
            <a:r>
              <a:rPr lang="zh-CN" altLang="en-US" sz="2800" b="1" dirty="0">
                <a:latin typeface="Arial" panose="020B0604020202020204" charset="-76"/>
              </a:rPr>
              <a:t>上成</a:t>
            </a:r>
            <a:r>
              <a:rPr lang="en-US" altLang="x-none" sz="2800" b="1" dirty="0">
                <a:latin typeface="Arial" panose="020B0604020202020204" charset="-76"/>
              </a:rPr>
              <a:t>________________</a:t>
            </a:r>
            <a:r>
              <a:rPr lang="zh-CN" altLang="en-US" sz="2800" b="1" dirty="0">
                <a:latin typeface="Arial" panose="020B0604020202020204" charset="-76"/>
              </a:rPr>
              <a:t>像</a:t>
            </a:r>
            <a:r>
              <a:rPr lang="en-US" altLang="x-none" sz="2800" b="1" dirty="0">
                <a:latin typeface="Arial" panose="020B0604020202020204" charset="-76"/>
              </a:rPr>
              <a:t>.</a:t>
            </a:r>
          </a:p>
        </p:txBody>
      </p:sp>
      <p:sp>
        <p:nvSpPr>
          <p:cNvPr id="16387" name="文本框 16386"/>
          <p:cNvSpPr txBox="1"/>
          <p:nvPr/>
        </p:nvSpPr>
        <p:spPr>
          <a:xfrm>
            <a:off x="732790" y="4130040"/>
            <a:ext cx="7619365" cy="1383665"/>
          </a:xfrm>
          <a:prstGeom prst="rect">
            <a:avLst/>
          </a:prstGeom>
          <a:noFill/>
          <a:ln w="9525">
            <a:noFill/>
          </a:ln>
        </p:spPr>
        <p:txBody>
          <a:bodyPr vert="horz" wrap="square" anchor="t">
            <a:spAutoFit/>
          </a:bodyPr>
          <a:lstStyle/>
          <a:p>
            <a:pPr>
              <a:spcBef>
                <a:spcPct val="50000"/>
              </a:spcBef>
            </a:pPr>
            <a:r>
              <a:rPr lang="en-US" altLang="x-none" sz="2800" b="1" dirty="0">
                <a:latin typeface="Arial" panose="020B0604020202020204" charset="-76"/>
              </a:rPr>
              <a:t>        2.</a:t>
            </a:r>
            <a:r>
              <a:rPr lang="zh-CN" altLang="en-US" sz="2800" b="1" dirty="0">
                <a:latin typeface="Arial" panose="020B0604020202020204" charset="-76"/>
              </a:rPr>
              <a:t>眼睛从看远处物体改看近处物体时，物距</a:t>
            </a:r>
            <a:r>
              <a:rPr lang="en-US" altLang="x-none" sz="2800" b="1" dirty="0">
                <a:latin typeface="Arial" panose="020B0604020202020204" charset="-76"/>
              </a:rPr>
              <a:t>____,</a:t>
            </a:r>
            <a:r>
              <a:rPr lang="zh-CN" altLang="en-US" sz="2800" b="1" dirty="0">
                <a:latin typeface="Arial" panose="020B0604020202020204" charset="-76"/>
              </a:rPr>
              <a:t>睫状肌会使晶状体变</a:t>
            </a:r>
            <a:r>
              <a:rPr lang="en-US" altLang="x-none" sz="2800" b="1" dirty="0">
                <a:latin typeface="Arial" panose="020B0604020202020204" charset="-76"/>
              </a:rPr>
              <a:t>_____,</a:t>
            </a:r>
            <a:r>
              <a:rPr lang="zh-CN" altLang="en-US" sz="2800" b="1" dirty="0">
                <a:latin typeface="Arial" panose="020B0604020202020204" charset="-76"/>
              </a:rPr>
              <a:t>焦距变</a:t>
            </a:r>
            <a:r>
              <a:rPr lang="en-US" altLang="x-none" sz="2800" b="1" dirty="0">
                <a:latin typeface="Arial" panose="020B0604020202020204" charset="-76"/>
              </a:rPr>
              <a:t>____,</a:t>
            </a:r>
            <a:r>
              <a:rPr lang="zh-CN" altLang="en-US" sz="2800" b="1" dirty="0">
                <a:latin typeface="Arial" panose="020B0604020202020204" charset="-76"/>
              </a:rPr>
              <a:t>人眼能看清物体。</a:t>
            </a:r>
          </a:p>
        </p:txBody>
      </p:sp>
      <p:sp>
        <p:nvSpPr>
          <p:cNvPr id="16388" name="文本框 16387"/>
          <p:cNvSpPr txBox="1"/>
          <p:nvPr/>
        </p:nvSpPr>
        <p:spPr>
          <a:xfrm>
            <a:off x="4780280" y="1651635"/>
            <a:ext cx="1368425" cy="517525"/>
          </a:xfrm>
          <a:prstGeom prst="rect">
            <a:avLst/>
          </a:prstGeom>
          <a:noFill/>
          <a:ln w="9525">
            <a:noFill/>
          </a:ln>
        </p:spPr>
        <p:txBody>
          <a:bodyPr vert="horz" wrap="square" anchor="t">
            <a:spAutoFit/>
          </a:bodyPr>
          <a:lstStyle/>
          <a:p>
            <a:pPr>
              <a:spcBef>
                <a:spcPct val="50000"/>
              </a:spcBef>
            </a:pPr>
            <a:r>
              <a:rPr lang="zh-CN" altLang="en-US" sz="2800" b="1" dirty="0">
                <a:solidFill>
                  <a:srgbClr val="CC3300"/>
                </a:solidFill>
                <a:latin typeface="Arial" panose="020B0604020202020204" charset="-76"/>
              </a:rPr>
              <a:t>照相机</a:t>
            </a:r>
          </a:p>
        </p:txBody>
      </p:sp>
      <p:sp>
        <p:nvSpPr>
          <p:cNvPr id="16389" name="文本框 16388"/>
          <p:cNvSpPr txBox="1"/>
          <p:nvPr/>
        </p:nvSpPr>
        <p:spPr>
          <a:xfrm>
            <a:off x="2081530" y="2507615"/>
            <a:ext cx="1368425" cy="517525"/>
          </a:xfrm>
          <a:prstGeom prst="rect">
            <a:avLst/>
          </a:prstGeom>
          <a:noFill/>
          <a:ln w="9525">
            <a:noFill/>
          </a:ln>
        </p:spPr>
        <p:txBody>
          <a:bodyPr vert="horz" wrap="square" anchor="t">
            <a:spAutoFit/>
          </a:bodyPr>
          <a:lstStyle/>
          <a:p>
            <a:pPr>
              <a:spcBef>
                <a:spcPct val="50000"/>
              </a:spcBef>
            </a:pPr>
            <a:r>
              <a:rPr lang="zh-CN" altLang="en-US" sz="2800" b="1" dirty="0">
                <a:solidFill>
                  <a:srgbClr val="CC3300"/>
                </a:solidFill>
                <a:latin typeface="Arial" panose="020B0604020202020204" charset="-76"/>
              </a:rPr>
              <a:t>凸透镜</a:t>
            </a:r>
          </a:p>
        </p:txBody>
      </p:sp>
      <p:sp>
        <p:nvSpPr>
          <p:cNvPr id="16390" name="文本框 16389"/>
          <p:cNvSpPr txBox="1"/>
          <p:nvPr/>
        </p:nvSpPr>
        <p:spPr>
          <a:xfrm>
            <a:off x="5431790" y="2507615"/>
            <a:ext cx="1441450" cy="517525"/>
          </a:xfrm>
          <a:prstGeom prst="rect">
            <a:avLst/>
          </a:prstGeom>
          <a:noFill/>
          <a:ln w="9525">
            <a:noFill/>
          </a:ln>
        </p:spPr>
        <p:txBody>
          <a:bodyPr vert="horz" wrap="square" anchor="t">
            <a:spAutoFit/>
          </a:bodyPr>
          <a:lstStyle/>
          <a:p>
            <a:pPr>
              <a:spcBef>
                <a:spcPct val="50000"/>
              </a:spcBef>
            </a:pPr>
            <a:r>
              <a:rPr lang="zh-CN" altLang="en-US" sz="2800" b="1" dirty="0">
                <a:solidFill>
                  <a:srgbClr val="CC3300"/>
                </a:solidFill>
                <a:latin typeface="Arial" panose="020B0604020202020204" charset="-76"/>
              </a:rPr>
              <a:t>视网膜</a:t>
            </a:r>
          </a:p>
        </p:txBody>
      </p:sp>
      <p:sp>
        <p:nvSpPr>
          <p:cNvPr id="16391" name="文本框 16390"/>
          <p:cNvSpPr txBox="1"/>
          <p:nvPr/>
        </p:nvSpPr>
        <p:spPr>
          <a:xfrm>
            <a:off x="1103630" y="2936240"/>
            <a:ext cx="2808288" cy="517525"/>
          </a:xfrm>
          <a:prstGeom prst="rect">
            <a:avLst/>
          </a:prstGeom>
          <a:noFill/>
          <a:ln w="9525">
            <a:noFill/>
          </a:ln>
        </p:spPr>
        <p:txBody>
          <a:bodyPr vert="horz" wrap="square" anchor="t">
            <a:spAutoFit/>
          </a:bodyPr>
          <a:lstStyle/>
          <a:p>
            <a:pPr>
              <a:spcBef>
                <a:spcPct val="50000"/>
              </a:spcBef>
            </a:pPr>
            <a:r>
              <a:rPr lang="zh-CN" altLang="en-US" sz="2800" b="1" dirty="0">
                <a:solidFill>
                  <a:srgbClr val="CC3300"/>
                </a:solidFill>
                <a:latin typeface="Arial" panose="020B0604020202020204" charset="-76"/>
              </a:rPr>
              <a:t>倒立、缩小的实</a:t>
            </a:r>
          </a:p>
        </p:txBody>
      </p:sp>
      <p:sp>
        <p:nvSpPr>
          <p:cNvPr id="16392" name="文本框 16391"/>
          <p:cNvSpPr txBox="1"/>
          <p:nvPr/>
        </p:nvSpPr>
        <p:spPr>
          <a:xfrm>
            <a:off x="1111250" y="4531995"/>
            <a:ext cx="1008063" cy="519113"/>
          </a:xfrm>
          <a:prstGeom prst="rect">
            <a:avLst/>
          </a:prstGeom>
          <a:noFill/>
          <a:ln w="9525">
            <a:noFill/>
          </a:ln>
        </p:spPr>
        <p:txBody>
          <a:bodyPr vert="horz" wrap="square" anchor="t">
            <a:spAutoFit/>
          </a:bodyPr>
          <a:lstStyle/>
          <a:p>
            <a:pPr>
              <a:spcBef>
                <a:spcPct val="50000"/>
              </a:spcBef>
            </a:pPr>
            <a:r>
              <a:rPr lang="zh-CN" altLang="en-US" sz="2800" b="1" dirty="0">
                <a:solidFill>
                  <a:srgbClr val="CC3300"/>
                </a:solidFill>
                <a:latin typeface="Arial" panose="020B0604020202020204" charset="-76"/>
              </a:rPr>
              <a:t>变小</a:t>
            </a:r>
          </a:p>
        </p:txBody>
      </p:sp>
      <p:sp>
        <p:nvSpPr>
          <p:cNvPr id="16393" name="文本框 16392"/>
          <p:cNvSpPr txBox="1"/>
          <p:nvPr/>
        </p:nvSpPr>
        <p:spPr>
          <a:xfrm>
            <a:off x="5556568" y="4531360"/>
            <a:ext cx="647700" cy="519113"/>
          </a:xfrm>
          <a:prstGeom prst="rect">
            <a:avLst/>
          </a:prstGeom>
          <a:noFill/>
          <a:ln w="9525">
            <a:noFill/>
          </a:ln>
        </p:spPr>
        <p:txBody>
          <a:bodyPr vert="horz" wrap="square" anchor="t">
            <a:spAutoFit/>
          </a:bodyPr>
          <a:lstStyle/>
          <a:p>
            <a:pPr>
              <a:spcBef>
                <a:spcPct val="50000"/>
              </a:spcBef>
            </a:pPr>
            <a:r>
              <a:rPr lang="zh-CN" altLang="en-US" sz="2800" b="1" dirty="0">
                <a:solidFill>
                  <a:srgbClr val="CC3300"/>
                </a:solidFill>
                <a:latin typeface="Arial" panose="020B0604020202020204" charset="-76"/>
              </a:rPr>
              <a:t>凸</a:t>
            </a:r>
          </a:p>
        </p:txBody>
      </p:sp>
      <p:sp>
        <p:nvSpPr>
          <p:cNvPr id="16394" name="文本框 16393"/>
          <p:cNvSpPr txBox="1"/>
          <p:nvPr/>
        </p:nvSpPr>
        <p:spPr>
          <a:xfrm>
            <a:off x="7561263" y="4523740"/>
            <a:ext cx="695325" cy="519113"/>
          </a:xfrm>
          <a:prstGeom prst="rect">
            <a:avLst/>
          </a:prstGeom>
          <a:noFill/>
          <a:ln w="9525">
            <a:noFill/>
          </a:ln>
        </p:spPr>
        <p:txBody>
          <a:bodyPr vert="horz" wrap="square" anchor="t">
            <a:spAutoFit/>
          </a:bodyPr>
          <a:lstStyle/>
          <a:p>
            <a:pPr>
              <a:spcBef>
                <a:spcPct val="50000"/>
              </a:spcBef>
            </a:pPr>
            <a:r>
              <a:rPr lang="zh-CN" altLang="en-US" sz="2800" b="1" dirty="0">
                <a:solidFill>
                  <a:srgbClr val="CC3300"/>
                </a:solidFill>
                <a:latin typeface="Arial" panose="020B0604020202020204" charset="-76"/>
              </a:rPr>
              <a:t>小</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outHorizontal)">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 calcmode="lin" valueType="num">
                                      <p:cBhvr>
                                        <p:cTn id="12" dur="500" fill="hold"/>
                                        <p:tgtEl>
                                          <p:spTgt spid="16389"/>
                                        </p:tgtEl>
                                        <p:attrNameLst>
                                          <p:attrName>ppt_w</p:attrName>
                                        </p:attrNameLst>
                                      </p:cBhvr>
                                      <p:tavLst>
                                        <p:tav tm="0">
                                          <p:val>
                                            <p:fltVal val="0"/>
                                          </p:val>
                                        </p:tav>
                                        <p:tav tm="100000">
                                          <p:val>
                                            <p:strVal val="#ppt_w"/>
                                          </p:val>
                                        </p:tav>
                                      </p:tavLst>
                                    </p:anim>
                                    <p:anim calcmode="lin" valueType="num">
                                      <p:cBhvr>
                                        <p:cTn id="13" dur="500" fill="hold"/>
                                        <p:tgtEl>
                                          <p:spTgt spid="1638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6390"/>
                                        </p:tgtEl>
                                        <p:attrNameLst>
                                          <p:attrName>style.visibility</p:attrName>
                                        </p:attrNameLst>
                                      </p:cBhvr>
                                      <p:to>
                                        <p:strVal val="visible"/>
                                      </p:to>
                                    </p:set>
                                    <p:animEffect transition="in" filter="barn(inHorizontal)">
                                      <p:cBhvr>
                                        <p:cTn id="18" dur="500"/>
                                        <p:tgtEl>
                                          <p:spTgt spid="1639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16391"/>
                                        </p:tgtEl>
                                        <p:attrNameLst>
                                          <p:attrName>style.visibility</p:attrName>
                                        </p:attrNameLst>
                                      </p:cBhvr>
                                      <p:to>
                                        <p:strVal val="visible"/>
                                      </p:to>
                                    </p:set>
                                    <p:animEffect transition="in" filter="barn(outHorizontal)">
                                      <p:cBhvr>
                                        <p:cTn id="23" dur="500"/>
                                        <p:tgtEl>
                                          <p:spTgt spid="16391"/>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6392"/>
                                        </p:tgtEl>
                                        <p:attrNameLst>
                                          <p:attrName>style.visibility</p:attrName>
                                        </p:attrNameLst>
                                      </p:cBhvr>
                                      <p:to>
                                        <p:strVal val="visible"/>
                                      </p:to>
                                    </p:set>
                                    <p:anim calcmode="lin" valueType="num">
                                      <p:cBhvr>
                                        <p:cTn id="28" dur="500" fill="hold"/>
                                        <p:tgtEl>
                                          <p:spTgt spid="16392"/>
                                        </p:tgtEl>
                                        <p:attrNameLst>
                                          <p:attrName>ppt_w</p:attrName>
                                        </p:attrNameLst>
                                      </p:cBhvr>
                                      <p:tavLst>
                                        <p:tav tm="0">
                                          <p:val>
                                            <p:fltVal val="0"/>
                                          </p:val>
                                        </p:tav>
                                        <p:tav tm="100000">
                                          <p:val>
                                            <p:strVal val="#ppt_w"/>
                                          </p:val>
                                        </p:tav>
                                      </p:tavLst>
                                    </p:anim>
                                    <p:anim calcmode="lin" valueType="num">
                                      <p:cBhvr>
                                        <p:cTn id="29" dur="500" fill="hold"/>
                                        <p:tgtEl>
                                          <p:spTgt spid="1639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grpId="0" nodeType="clickEffect">
                                  <p:stCondLst>
                                    <p:cond delay="0"/>
                                  </p:stCondLst>
                                  <p:childTnLst>
                                    <p:set>
                                      <p:cBhvr>
                                        <p:cTn id="33" dur="1" fill="hold">
                                          <p:stCondLst>
                                            <p:cond delay="0"/>
                                          </p:stCondLst>
                                        </p:cTn>
                                        <p:tgtEl>
                                          <p:spTgt spid="16393"/>
                                        </p:tgtEl>
                                        <p:attrNameLst>
                                          <p:attrName>style.visibility</p:attrName>
                                        </p:attrNameLst>
                                      </p:cBhvr>
                                      <p:to>
                                        <p:strVal val="visible"/>
                                      </p:to>
                                    </p:set>
                                    <p:animEffect transition="in" filter="barn(outHorizontal)">
                                      <p:cBhvr>
                                        <p:cTn id="34" dur="500"/>
                                        <p:tgtEl>
                                          <p:spTgt spid="1639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42" fill="hold" grpId="0" nodeType="clickEffect">
                                  <p:stCondLst>
                                    <p:cond delay="0"/>
                                  </p:stCondLst>
                                  <p:childTnLst>
                                    <p:set>
                                      <p:cBhvr>
                                        <p:cTn id="38" dur="1" fill="hold">
                                          <p:stCondLst>
                                            <p:cond delay="0"/>
                                          </p:stCondLst>
                                        </p:cTn>
                                        <p:tgtEl>
                                          <p:spTgt spid="16394"/>
                                        </p:tgtEl>
                                        <p:attrNameLst>
                                          <p:attrName>style.visibility</p:attrName>
                                        </p:attrNameLst>
                                      </p:cBhvr>
                                      <p:to>
                                        <p:strVal val="visible"/>
                                      </p:to>
                                    </p:set>
                                    <p:animEffect transition="in" filter="barn(outHorizontal)">
                                      <p:cBhvr>
                                        <p:cTn id="39"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0" grpId="0"/>
      <p:bldP spid="16391" grpId="0"/>
      <p:bldP spid="16392" grpId="0"/>
      <p:bldP spid="16393" grpId="0"/>
      <p:bldP spid="1639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单圆角矩形 5"/>
          <p:cNvSpPr/>
          <p:nvPr/>
        </p:nvSpPr>
        <p:spPr>
          <a:xfrm>
            <a:off x="-24130" y="153670"/>
            <a:ext cx="3724910" cy="77025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4"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173" name="矩形 6"/>
          <p:cNvSpPr/>
          <p:nvPr/>
        </p:nvSpPr>
        <p:spPr>
          <a:xfrm>
            <a:off x="219710" y="476250"/>
            <a:ext cx="99695" cy="447675"/>
          </a:xfrm>
          <a:prstGeom prst="rect">
            <a:avLst/>
          </a:prstGeom>
          <a:solidFill>
            <a:srgbClr val="FFCC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 name="副标题 2"/>
          <p:cNvSpPr>
            <a:spLocks noGrp="1"/>
          </p:cNvSpPr>
          <p:nvPr>
            <p:ph type="subTitle" idx="1"/>
            <p:custDataLst>
              <p:tags r:id="rId2"/>
            </p:custDataLst>
          </p:nvPr>
        </p:nvSpPr>
        <p:spPr>
          <a:xfrm>
            <a:off x="402590" y="371475"/>
            <a:ext cx="3408680" cy="657225"/>
          </a:xfrm>
        </p:spPr>
        <p:txBody>
          <a:bodyPr/>
          <a:lstStyle/>
          <a:p>
            <a:pPr marL="0" indent="0">
              <a:buNone/>
            </a:pPr>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一、新课引入</a:t>
            </a: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b="1" kern="1200" baseline="0" dirty="0">
              <a:latin typeface="黑体" panose="02010609060101010101" pitchFamily="2" charset="-122"/>
              <a:ea typeface="黑体" panose="02010609060101010101" pitchFamily="2" charset="-122"/>
              <a:cs typeface="+mn-cs"/>
              <a:sym typeface="+mn-ea"/>
            </a:endParaRPr>
          </a:p>
          <a:p>
            <a:endParaRPr lang="zh-CN" altLang="en-US" dirty="0"/>
          </a:p>
        </p:txBody>
      </p:sp>
      <p:pic>
        <p:nvPicPr>
          <p:cNvPr id="5123" name="图片 5122" descr="644c40a3d61e0294203e3dbe53104efd"/>
          <p:cNvPicPr>
            <a:picLocks noChangeAspect="1"/>
          </p:cNvPicPr>
          <p:nvPr/>
        </p:nvPicPr>
        <p:blipFill>
          <a:blip r:embed="rId5" cstate="print"/>
          <a:stretch>
            <a:fillRect/>
          </a:stretch>
        </p:blipFill>
        <p:spPr>
          <a:xfrm>
            <a:off x="1309053" y="1028700"/>
            <a:ext cx="6526212" cy="4897438"/>
          </a:xfrm>
          <a:prstGeom prst="rect">
            <a:avLst/>
          </a:prstGeom>
          <a:noFill/>
          <a:ln w="9525">
            <a:noFill/>
          </a:ln>
        </p:spPr>
      </p:pic>
      <p:sp>
        <p:nvSpPr>
          <p:cNvPr id="5124" name="Rectangle 2"/>
          <p:cNvSpPr>
            <a:spLocks noGrp="1"/>
          </p:cNvSpPr>
          <p:nvPr/>
        </p:nvSpPr>
        <p:spPr>
          <a:xfrm>
            <a:off x="1451928" y="5924550"/>
            <a:ext cx="6354762" cy="852488"/>
          </a:xfrm>
          <a:prstGeom prst="rect">
            <a:avLst/>
          </a:prstGeom>
          <a:noFill/>
          <a:ln w="9525">
            <a:noFill/>
          </a:ln>
        </p:spPr>
        <p:txBody>
          <a:bodyPr vert="horz" wrap="square" anchor="t"/>
          <a:lstStyle>
            <a:lvl1pPr marL="0" lvl="0" indent="0" algn="r" defTabSz="914400" eaLnBrk="0" fontAlgn="base" latinLnBrk="0" hangingPunct="0">
              <a:lnSpc>
                <a:spcPct val="100000"/>
              </a:lnSpc>
              <a:spcBef>
                <a:spcPct val="20000"/>
              </a:spcBef>
              <a:spcAft>
                <a:spcPct val="0"/>
              </a:spcAft>
              <a:buFont typeface="Wingdings" panose="05000000000000000000" pitchFamily="2" charset="2"/>
              <a:buNone/>
              <a:defRPr sz="2000" u="none" kern="1200" baseline="0">
                <a:solidFill>
                  <a:schemeClr val="tx1"/>
                </a:solidFill>
                <a:latin typeface="黑体" panose="02010609060101010101" pitchFamily="2" charset="-122"/>
                <a:ea typeface="黑体" panose="02010609060101010101" pitchFamily="2" charset="-122"/>
              </a:defRPr>
            </a:lvl1pPr>
            <a:lvl2pPr marL="457200" lvl="1" indent="0" algn="ctr" defTabSz="914400" eaLnBrk="0" fontAlgn="base" latinLnBrk="0" hangingPunct="0">
              <a:lnSpc>
                <a:spcPct val="100000"/>
              </a:lnSpc>
              <a:spcBef>
                <a:spcPct val="20000"/>
              </a:spcBef>
              <a:spcAft>
                <a:spcPct val="0"/>
              </a:spcAft>
              <a:buFont typeface="Wingdings" panose="05000000000000000000" pitchFamily="2" charset="2"/>
              <a:buNone/>
              <a:defRPr sz="1800" b="0" i="0" u="none" kern="1200" baseline="0">
                <a:solidFill>
                  <a:schemeClr val="tx1"/>
                </a:solidFill>
                <a:latin typeface="黑体" panose="02010609060101010101" pitchFamily="2" charset="-122"/>
                <a:ea typeface="黑体" panose="02010609060101010101" pitchFamily="2" charset="-122"/>
              </a:defRPr>
            </a:lvl2pPr>
            <a:lvl3pPr marL="914400" lvl="2" indent="0" algn="ctr" defTabSz="914400" eaLnBrk="0" fontAlgn="base" latinLnBrk="0" hangingPunct="0">
              <a:lnSpc>
                <a:spcPct val="100000"/>
              </a:lnSpc>
              <a:spcBef>
                <a:spcPct val="20000"/>
              </a:spcBef>
              <a:spcAft>
                <a:spcPct val="0"/>
              </a:spcAft>
              <a:buFont typeface="Wingdings" panose="05000000000000000000" pitchFamily="2" charset="2"/>
              <a:buNone/>
              <a:defRPr sz="1600" b="0" i="0" u="none" kern="1200" baseline="0">
                <a:solidFill>
                  <a:schemeClr val="tx1"/>
                </a:solidFill>
                <a:latin typeface="黑体" panose="02010609060101010101" pitchFamily="2" charset="-122"/>
                <a:ea typeface="黑体" panose="02010609060101010101" pitchFamily="2" charset="-122"/>
              </a:defRPr>
            </a:lvl3pPr>
            <a:lvl4pPr marL="1371600" lvl="3" indent="0" algn="ctr" defTabSz="914400" eaLnBrk="0" fontAlgn="base" latinLnBrk="0" hangingPunct="0">
              <a:lnSpc>
                <a:spcPct val="100000"/>
              </a:lnSpc>
              <a:spcBef>
                <a:spcPct val="20000"/>
              </a:spcBef>
              <a:spcAft>
                <a:spcPct val="0"/>
              </a:spcAft>
              <a:buFont typeface="Wingdings" panose="05000000000000000000" pitchFamily="2" charset="2"/>
              <a:buNone/>
              <a:defRPr sz="1400" b="0" i="0" u="none" kern="1200" baseline="0">
                <a:solidFill>
                  <a:schemeClr val="tx1"/>
                </a:solidFill>
                <a:latin typeface="黑体" panose="02010609060101010101" pitchFamily="2" charset="-122"/>
                <a:ea typeface="黑体" panose="02010609060101010101" pitchFamily="2" charset="-122"/>
              </a:defRPr>
            </a:lvl4pPr>
            <a:lvl5pPr marL="1828800" lvl="4" indent="0" algn="ctr" defTabSz="914400" eaLnBrk="0" fontAlgn="base" latinLnBrk="0" hangingPunct="0">
              <a:lnSpc>
                <a:spcPct val="100000"/>
              </a:lnSpc>
              <a:spcBef>
                <a:spcPct val="20000"/>
              </a:spcBef>
              <a:spcAft>
                <a:spcPct val="0"/>
              </a:spcAft>
              <a:buFont typeface="Wingdings" panose="05000000000000000000" pitchFamily="2" charset="2"/>
              <a:buNone/>
              <a:defRPr sz="1400" b="0" i="0" u="none" kern="1200" baseline="0">
                <a:solidFill>
                  <a:schemeClr val="tx1"/>
                </a:solidFill>
                <a:latin typeface="黑体" panose="02010609060101010101" pitchFamily="2" charset="-122"/>
                <a:ea typeface="黑体" panose="02010609060101010101" pitchFamily="2" charset="-122"/>
              </a:defRPr>
            </a:lvl5pPr>
          </a:lstStyle>
          <a:p>
            <a:pPr lvl="0" eaLnBrk="1" hangingPunct="1">
              <a:lnSpc>
                <a:spcPct val="90000"/>
              </a:lnSpc>
            </a:pPr>
            <a:r>
              <a:rPr lang="en-US" altLang="x-none" sz="2800" b="1" dirty="0">
                <a:solidFill>
                  <a:srgbClr val="3333FF"/>
                </a:solidFill>
              </a:rPr>
              <a:t> </a:t>
            </a:r>
            <a:r>
              <a:rPr lang="zh-CN" altLang="en-US" sz="2400" b="1" dirty="0">
                <a:ea typeface="宋体" panose="02010600030101010101" pitchFamily="2" charset="-122"/>
              </a:rPr>
              <a:t>眼睛是我们心灵的窗户，我们每个人都有一双明亮的眼睛。关于眼睛，同学们想知道什么？</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wipe(down)">
                                      <p:cBhvr>
                                        <p:cTn id="13" dur="580">
                                          <p:stCondLst>
                                            <p:cond delay="0"/>
                                          </p:stCondLst>
                                        </p:cTn>
                                        <p:tgtEl>
                                          <p:spTgt spid="5124"/>
                                        </p:tgtEl>
                                      </p:cBhvr>
                                    </p:animEffect>
                                    <p:anim calcmode="lin" valueType="num">
                                      <p:cBhvr>
                                        <p:cTn id="14" dur="1822">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15" dur="664">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16" dur="664">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17" dur="332">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18" dur="164">
                                          <p:stCondLst>
                                            <p:cond delay="1656"/>
                                          </p:stCondLst>
                                        </p:cTn>
                                        <p:tgtEl>
                                          <p:spTgt spid="5124"/>
                                        </p:tgtEl>
                                        <p:attrNameLst>
                                          <p:attrName>ppt_y</p:attrName>
                                        </p:attrNameLst>
                                      </p:cBhvr>
                                      <p:tavLst>
                                        <p:tav tm="0" fmla="#ppt_y-sin(pi*$)/81">
                                          <p:val>
                                            <p:fltVal val="0"/>
                                          </p:val>
                                        </p:tav>
                                        <p:tav tm="100000">
                                          <p:val>
                                            <p:fltVal val="1"/>
                                          </p:val>
                                        </p:tav>
                                      </p:tavLst>
                                    </p:anim>
                                    <p:animScale>
                                      <p:cBhvr>
                                        <p:cTn id="19" dur="26">
                                          <p:stCondLst>
                                            <p:cond delay="650"/>
                                          </p:stCondLst>
                                        </p:cTn>
                                        <p:tgtEl>
                                          <p:spTgt spid="5124"/>
                                        </p:tgtEl>
                                      </p:cBhvr>
                                      <p:to x="100000" y="60000"/>
                                    </p:animScale>
                                    <p:animScale>
                                      <p:cBhvr>
                                        <p:cTn id="20" dur="166" decel="50000">
                                          <p:stCondLst>
                                            <p:cond delay="676"/>
                                          </p:stCondLst>
                                        </p:cTn>
                                        <p:tgtEl>
                                          <p:spTgt spid="5124"/>
                                        </p:tgtEl>
                                      </p:cBhvr>
                                      <p:to x="100000" y="100000"/>
                                    </p:animScale>
                                    <p:animScale>
                                      <p:cBhvr>
                                        <p:cTn id="21" dur="26">
                                          <p:stCondLst>
                                            <p:cond delay="1312"/>
                                          </p:stCondLst>
                                        </p:cTn>
                                        <p:tgtEl>
                                          <p:spTgt spid="5124"/>
                                        </p:tgtEl>
                                      </p:cBhvr>
                                      <p:to x="100000" y="80000"/>
                                    </p:animScale>
                                    <p:animScale>
                                      <p:cBhvr>
                                        <p:cTn id="22" dur="166" decel="50000">
                                          <p:stCondLst>
                                            <p:cond delay="1338"/>
                                          </p:stCondLst>
                                        </p:cTn>
                                        <p:tgtEl>
                                          <p:spTgt spid="5124"/>
                                        </p:tgtEl>
                                      </p:cBhvr>
                                      <p:to x="100000" y="100000"/>
                                    </p:animScale>
                                    <p:animScale>
                                      <p:cBhvr>
                                        <p:cTn id="23" dur="26">
                                          <p:stCondLst>
                                            <p:cond delay="1642"/>
                                          </p:stCondLst>
                                        </p:cTn>
                                        <p:tgtEl>
                                          <p:spTgt spid="5124"/>
                                        </p:tgtEl>
                                      </p:cBhvr>
                                      <p:to x="100000" y="90000"/>
                                    </p:animScale>
                                    <p:animScale>
                                      <p:cBhvr>
                                        <p:cTn id="24" dur="166" decel="50000">
                                          <p:stCondLst>
                                            <p:cond delay="1668"/>
                                          </p:stCondLst>
                                        </p:cTn>
                                        <p:tgtEl>
                                          <p:spTgt spid="5124"/>
                                        </p:tgtEl>
                                      </p:cBhvr>
                                      <p:to x="100000" y="100000"/>
                                    </p:animScale>
                                    <p:animScale>
                                      <p:cBhvr>
                                        <p:cTn id="25" dur="26">
                                          <p:stCondLst>
                                            <p:cond delay="1808"/>
                                          </p:stCondLst>
                                        </p:cTn>
                                        <p:tgtEl>
                                          <p:spTgt spid="5124"/>
                                        </p:tgtEl>
                                      </p:cBhvr>
                                      <p:to x="100000" y="95000"/>
                                    </p:animScale>
                                    <p:animScale>
                                      <p:cBhvr>
                                        <p:cTn id="26" dur="166" decel="50000">
                                          <p:stCondLst>
                                            <p:cond delay="1834"/>
                                          </p:stCondLst>
                                        </p:cTn>
                                        <p:tgtEl>
                                          <p:spTgt spid="5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ldLvl="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单圆角矩形 5"/>
          <p:cNvSpPr/>
          <p:nvPr/>
        </p:nvSpPr>
        <p:spPr>
          <a:xfrm>
            <a:off x="-24130" y="153670"/>
            <a:ext cx="3724910" cy="77025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4"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173" name="矩形 6"/>
          <p:cNvSpPr/>
          <p:nvPr/>
        </p:nvSpPr>
        <p:spPr>
          <a:xfrm>
            <a:off x="219710" y="476250"/>
            <a:ext cx="99695" cy="447675"/>
          </a:xfrm>
          <a:prstGeom prst="rect">
            <a:avLst/>
          </a:prstGeom>
          <a:solidFill>
            <a:srgbClr val="FFCC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 name="副标题 2"/>
          <p:cNvSpPr>
            <a:spLocks noGrp="1"/>
          </p:cNvSpPr>
          <p:nvPr>
            <p:custDataLst>
              <p:tags r:id="rId2"/>
            </p:custDataLst>
          </p:nvPr>
        </p:nvSpPr>
        <p:spPr>
          <a:xfrm>
            <a:off x="402590" y="371475"/>
            <a:ext cx="3408680" cy="657225"/>
          </a:xfrm>
        </p:spPr>
        <p:txBody>
          <a:bodyPr/>
          <a:lst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二、新课讲解</a:t>
            </a: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b="1" kern="1200" baseline="0" dirty="0">
              <a:latin typeface="黑体" panose="02010609060101010101" pitchFamily="2" charset="-122"/>
              <a:ea typeface="黑体" panose="02010609060101010101" pitchFamily="2" charset="-122"/>
              <a:cs typeface="+mn-cs"/>
              <a:sym typeface="+mn-ea"/>
            </a:endParaRPr>
          </a:p>
          <a:p>
            <a:endParaRPr lang="zh-CN" altLang="en-US" dirty="0"/>
          </a:p>
        </p:txBody>
      </p:sp>
      <p:sp>
        <p:nvSpPr>
          <p:cNvPr id="5123" name="文本框 5122"/>
          <p:cNvSpPr txBox="1"/>
          <p:nvPr/>
        </p:nvSpPr>
        <p:spPr>
          <a:xfrm>
            <a:off x="1166495" y="2226945"/>
            <a:ext cx="2952750" cy="577850"/>
          </a:xfrm>
          <a:prstGeom prst="rect">
            <a:avLst/>
          </a:prstGeom>
          <a:noFill/>
          <a:ln w="9525">
            <a:noFill/>
          </a:ln>
        </p:spPr>
        <p:txBody>
          <a:bodyPr vert="horz" wrap="square" anchor="t">
            <a:spAutoFit/>
          </a:bodyPr>
          <a:lstStyle/>
          <a:p>
            <a:pPr>
              <a:spcBef>
                <a:spcPct val="50000"/>
              </a:spcBef>
            </a:pPr>
            <a:r>
              <a:rPr lang="en-US" altLang="zh-CN" sz="3200" b="1">
                <a:solidFill>
                  <a:srgbClr val="0000CC"/>
                </a:solidFill>
                <a:effectLst>
                  <a:outerShdw blurRad="38100" dist="38100" dir="2700000">
                    <a:srgbClr val="000000"/>
                  </a:outerShdw>
                </a:effectLst>
                <a:latin typeface="Arial" panose="020B0604020202020204" charset="-76"/>
                <a:ea typeface="宋体" panose="02010600030101010101" pitchFamily="2" charset="-122"/>
              </a:rPr>
              <a:t>1</a:t>
            </a:r>
            <a:r>
              <a:rPr lang="zh-CN" altLang="en-US" sz="3200" b="1">
                <a:solidFill>
                  <a:srgbClr val="0000CC"/>
                </a:solidFill>
                <a:effectLst>
                  <a:outerShdw blurRad="38100" dist="38100" dir="2700000">
                    <a:srgbClr val="000000"/>
                  </a:outerShdw>
                </a:effectLst>
                <a:latin typeface="Arial" panose="020B0604020202020204" charset="-76"/>
                <a:ea typeface="宋体" panose="02010600030101010101" pitchFamily="2" charset="-122"/>
              </a:rPr>
              <a:t>、眼球的结构</a:t>
            </a:r>
          </a:p>
        </p:txBody>
      </p:sp>
      <p:sp>
        <p:nvSpPr>
          <p:cNvPr id="5124" name="文本框 5123"/>
          <p:cNvSpPr txBox="1"/>
          <p:nvPr/>
        </p:nvSpPr>
        <p:spPr>
          <a:xfrm>
            <a:off x="736918" y="1344613"/>
            <a:ext cx="5832475" cy="645160"/>
          </a:xfrm>
          <a:prstGeom prst="rect">
            <a:avLst/>
          </a:prstGeom>
          <a:noFill/>
          <a:ln w="9525">
            <a:noFill/>
          </a:ln>
        </p:spPr>
        <p:txBody>
          <a:bodyPr vert="horz" wrap="square" anchor="t">
            <a:spAutoFit/>
          </a:bodyPr>
          <a:lstStyle/>
          <a:p>
            <a:pPr>
              <a:spcBef>
                <a:spcPct val="50000"/>
              </a:spcBef>
            </a:pPr>
            <a:r>
              <a:rPr lang="zh-CN" altLang="en-US" sz="3600" b="1">
                <a:effectLst>
                  <a:outerShdw blurRad="38100" dist="38100" dir="2700000">
                    <a:srgbClr val="FFFFFF"/>
                  </a:outerShdw>
                </a:effectLst>
                <a:latin typeface="Arial" panose="020B0604020202020204" charset="-76"/>
                <a:ea typeface="宋体" panose="02010600030101010101" pitchFamily="2" charset="-122"/>
              </a:rPr>
              <a:t> 眼睛的结构及成像原理</a:t>
            </a:r>
          </a:p>
        </p:txBody>
      </p:sp>
      <p:pic>
        <p:nvPicPr>
          <p:cNvPr id="5125" name="图片 5124" descr="W020141125508831104681[1]"/>
          <p:cNvPicPr>
            <a:picLocks noChangeAspect="1"/>
          </p:cNvPicPr>
          <p:nvPr/>
        </p:nvPicPr>
        <p:blipFill>
          <a:blip r:embed="rId4" cstate="print">
            <a:clrChange>
              <a:clrFrom>
                <a:srgbClr val="FEFEFE"/>
              </a:clrFrom>
              <a:clrTo>
                <a:srgbClr val="FEFEFE">
                  <a:alpha val="0"/>
                </a:srgbClr>
              </a:clrTo>
            </a:clrChange>
          </a:blip>
          <a:stretch>
            <a:fillRect/>
          </a:stretch>
        </p:blipFill>
        <p:spPr>
          <a:xfrm>
            <a:off x="1741170" y="2730183"/>
            <a:ext cx="5976938" cy="3744912"/>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blinds(horizontal)">
                                      <p:cBhvr>
                                        <p:cTn id="1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圆角矩形 6145"/>
          <p:cNvSpPr/>
          <p:nvPr/>
        </p:nvSpPr>
        <p:spPr>
          <a:xfrm>
            <a:off x="684530" y="1872298"/>
            <a:ext cx="7688263" cy="4679950"/>
          </a:xfrm>
          <a:prstGeom prst="roundRect">
            <a:avLst>
              <a:gd name="adj" fmla="val 16667"/>
            </a:avLst>
          </a:prstGeom>
          <a:solidFill>
            <a:srgbClr val="00FFFF">
              <a:alpha val="100000"/>
            </a:srgbClr>
          </a:solidFill>
          <a:ln w="47625" cap="flat" cmpd="sng">
            <a:solidFill>
              <a:srgbClr val="003300"/>
            </a:solidFill>
            <a:prstDash val="solid"/>
            <a:miter/>
            <a:headEnd type="none" w="med" len="med"/>
            <a:tailEnd type="none" w="med" len="med"/>
          </a:ln>
        </p:spPr>
        <p:txBody>
          <a:bodyPr/>
          <a:lstStyle/>
          <a:p>
            <a:endParaRPr lang="zh-CN" altLang="en-US"/>
          </a:p>
        </p:txBody>
      </p:sp>
      <p:pic>
        <p:nvPicPr>
          <p:cNvPr id="6147" name="图片 6146"/>
          <p:cNvPicPr>
            <a:picLocks noChangeAspect="1"/>
          </p:cNvPicPr>
          <p:nvPr/>
        </p:nvPicPr>
        <p:blipFill>
          <a:blip r:embed="rId4" cstate="print"/>
          <a:stretch>
            <a:fillRect/>
          </a:stretch>
        </p:blipFill>
        <p:spPr>
          <a:xfrm>
            <a:off x="827405" y="2232660"/>
            <a:ext cx="5597525" cy="3886200"/>
          </a:xfrm>
          <a:prstGeom prst="rect">
            <a:avLst/>
          </a:prstGeom>
          <a:noFill/>
          <a:ln w="9525" cap="flat" cmpd="sng">
            <a:solidFill>
              <a:schemeClr val="tx1"/>
            </a:solidFill>
            <a:prstDash val="solid"/>
            <a:miter/>
            <a:headEnd type="none" w="med" len="med"/>
            <a:tailEnd type="none" w="med" len="med"/>
          </a:ln>
        </p:spPr>
      </p:pic>
      <p:sp>
        <p:nvSpPr>
          <p:cNvPr id="6148" name="圆角矩形 6147"/>
          <p:cNvSpPr/>
          <p:nvPr/>
        </p:nvSpPr>
        <p:spPr>
          <a:xfrm>
            <a:off x="6301105" y="2234248"/>
            <a:ext cx="1944688" cy="4030662"/>
          </a:xfrm>
          <a:prstGeom prst="roundRect">
            <a:avLst>
              <a:gd name="adj" fmla="val 16667"/>
            </a:avLst>
          </a:prstGeom>
          <a:solidFill>
            <a:srgbClr val="00FFFF">
              <a:alpha val="100000"/>
            </a:srgbClr>
          </a:solidFill>
          <a:ln w="47625" cap="flat" cmpd="sng">
            <a:solidFill>
              <a:srgbClr val="003300"/>
            </a:solidFill>
            <a:prstDash val="solid"/>
            <a:miter/>
            <a:headEnd type="none" w="med" len="med"/>
            <a:tailEnd type="none" w="med" len="med"/>
          </a:ln>
        </p:spPr>
        <p:txBody>
          <a:bodyPr/>
          <a:lstStyle/>
          <a:p>
            <a:endParaRPr lang="zh-CN" altLang="en-US"/>
          </a:p>
        </p:txBody>
      </p:sp>
      <p:sp>
        <p:nvSpPr>
          <p:cNvPr id="6149" name="矩形 6148"/>
          <p:cNvSpPr/>
          <p:nvPr/>
        </p:nvSpPr>
        <p:spPr>
          <a:xfrm>
            <a:off x="6270625" y="2218055"/>
            <a:ext cx="2192338" cy="4108450"/>
          </a:xfrm>
          <a:prstGeom prst="rect">
            <a:avLst/>
          </a:prstGeom>
          <a:noFill/>
          <a:ln w="9525">
            <a:noFill/>
          </a:ln>
        </p:spPr>
        <p:txBody>
          <a:bodyPr vert="horz" wrap="square" anchor="ctr">
            <a:spAutoFit/>
          </a:bodyPr>
          <a:lstStyle/>
          <a:p>
            <a:r>
              <a:rPr lang="zh-CN" altLang="en-US" sz="2400" b="1">
                <a:latin typeface="Arial" panose="020B0604020202020204" charset="-76"/>
                <a:ea typeface="宋体" panose="02010600030101010101" pitchFamily="2" charset="-122"/>
              </a:rPr>
              <a:t>来自物体的光经晶状体折射后会聚在视网膜上形成物体倒立缩小的实像。视网膜上的视神经细胞受到光的刺激，把这个信号传给大脑，形成视觉。 </a:t>
            </a:r>
          </a:p>
        </p:txBody>
      </p:sp>
      <p:sp>
        <p:nvSpPr>
          <p:cNvPr id="6150" name="文本框 6149"/>
          <p:cNvSpPr txBox="1"/>
          <p:nvPr/>
        </p:nvSpPr>
        <p:spPr>
          <a:xfrm>
            <a:off x="6374765" y="2331720"/>
            <a:ext cx="1931988" cy="3749675"/>
          </a:xfrm>
          <a:prstGeom prst="rect">
            <a:avLst/>
          </a:prstGeom>
          <a:noFill/>
          <a:ln w="9525">
            <a:noFill/>
          </a:ln>
        </p:spPr>
        <p:txBody>
          <a:bodyPr vert="horz" wrap="square" anchor="t">
            <a:spAutoFit/>
          </a:bodyPr>
          <a:lstStyle/>
          <a:p>
            <a:r>
              <a:rPr lang="en-US" altLang="zh-CN" sz="2400" b="1">
                <a:latin typeface="Arial" panose="020B0604020202020204" charset="-76"/>
                <a:ea typeface="宋体" panose="02010600030101010101" pitchFamily="2" charset="-122"/>
              </a:rPr>
              <a:t>①</a:t>
            </a:r>
            <a:r>
              <a:rPr lang="zh-CN" altLang="en-US" sz="2400" b="1">
                <a:latin typeface="Arial" panose="020B0604020202020204" charset="-76"/>
                <a:ea typeface="宋体" panose="02010600030101010101" pitchFamily="2" charset="-122"/>
              </a:rPr>
              <a:t>眼球的结构很像我们曾经学过的什么？</a:t>
            </a:r>
          </a:p>
          <a:p>
            <a:r>
              <a:rPr lang="zh-CN" altLang="en-US" sz="2400" b="1">
                <a:latin typeface="Arial" panose="020B0604020202020204" charset="-76"/>
                <a:ea typeface="宋体" panose="02010600030101010101" pitchFamily="2" charset="-122"/>
              </a:rPr>
              <a:t> </a:t>
            </a:r>
            <a:r>
              <a:rPr lang="en-US" altLang="zh-CN" sz="2400" b="1">
                <a:latin typeface="Arial" panose="020B0604020202020204" charset="-76"/>
                <a:ea typeface="宋体" panose="02010600030101010101" pitchFamily="2" charset="-122"/>
              </a:rPr>
              <a:t>②</a:t>
            </a:r>
            <a:r>
              <a:rPr lang="zh-CN" altLang="en-US" sz="2400" b="1">
                <a:latin typeface="Arial" panose="020B0604020202020204" charset="-76"/>
                <a:ea typeface="宋体" panose="02010600030101010101" pitchFamily="2" charset="-122"/>
              </a:rPr>
              <a:t>晶状体和角膜的共同作用相当于什么？视网膜相当于什么？</a:t>
            </a:r>
          </a:p>
        </p:txBody>
      </p:sp>
      <p:sp>
        <p:nvSpPr>
          <p:cNvPr id="6151" name="文本框 6150"/>
          <p:cNvSpPr txBox="1"/>
          <p:nvPr/>
        </p:nvSpPr>
        <p:spPr>
          <a:xfrm>
            <a:off x="1186180" y="1080135"/>
            <a:ext cx="3851275" cy="520700"/>
          </a:xfrm>
          <a:prstGeom prst="rect">
            <a:avLst/>
          </a:prstGeom>
          <a:noFill/>
          <a:ln w="9525">
            <a:noFill/>
          </a:ln>
        </p:spPr>
        <p:txBody>
          <a:bodyPr vert="horz" wrap="square" anchor="t">
            <a:spAutoFit/>
          </a:bodyPr>
          <a:lstStyle/>
          <a:p>
            <a:pPr>
              <a:spcBef>
                <a:spcPct val="50000"/>
              </a:spcBef>
            </a:pPr>
            <a:r>
              <a:rPr lang="en-US" altLang="zh-CN" sz="2800" b="1">
                <a:effectLst>
                  <a:outerShdw blurRad="38100" dist="38100" dir="2700000">
                    <a:srgbClr val="FFFFFF"/>
                  </a:outerShdw>
                </a:effectLst>
                <a:latin typeface="Arial" panose="020B0604020202020204" charset="-76"/>
                <a:ea typeface="宋体" panose="02010600030101010101" pitchFamily="2" charset="-122"/>
              </a:rPr>
              <a:t>2</a:t>
            </a:r>
            <a:r>
              <a:rPr lang="zh-CN" altLang="en-US" sz="2800" b="1">
                <a:effectLst>
                  <a:outerShdw blurRad="38100" dist="38100" dir="2700000">
                    <a:srgbClr val="FFFFFF"/>
                  </a:outerShdw>
                </a:effectLst>
                <a:latin typeface="Arial" panose="020B0604020202020204" charset="-76"/>
                <a:ea typeface="宋体" panose="02010600030101010101" pitchFamily="2" charset="-122"/>
              </a:rPr>
              <a:t>、眼睛的成像原理</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linds(horizontal)">
                                      <p:cBhvr>
                                        <p:cTn id="7" dur="500"/>
                                        <p:tgtEl>
                                          <p:spTgt spid="6149"/>
                                        </p:tgtEl>
                                      </p:cBhvr>
                                    </p:animEffect>
                                  </p:childTnLst>
                                  <p:subTnLst>
                                    <p:set>
                                      <p:cBhvr override="childStyle">
                                        <p:cTn dur="1" fill="hold" display="0" masterRel="nextClick" afterEffect="1"/>
                                        <p:tgtEl>
                                          <p:spTgt spid="614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linds(horizontal)">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 descr="222"/>
          <p:cNvPicPr>
            <a:picLocks noChangeAspect="1"/>
          </p:cNvPicPr>
          <p:nvPr/>
        </p:nvPicPr>
        <p:blipFill>
          <a:blip r:embed="rId5" cstate="print"/>
          <a:stretch>
            <a:fillRect/>
          </a:stretch>
        </p:blipFill>
        <p:spPr>
          <a:xfrm>
            <a:off x="5940425" y="1771015"/>
            <a:ext cx="2590800" cy="2200275"/>
          </a:xfrm>
          <a:prstGeom prst="rect">
            <a:avLst/>
          </a:prstGeom>
          <a:noFill/>
          <a:ln w="9525">
            <a:noFill/>
          </a:ln>
        </p:spPr>
      </p:pic>
      <p:graphicFrame>
        <p:nvGraphicFramePr>
          <p:cNvPr id="7171" name="Object 4"/>
          <p:cNvGraphicFramePr>
            <a:graphicFrameLocks/>
          </p:cNvGraphicFramePr>
          <p:nvPr/>
        </p:nvGraphicFramePr>
        <p:xfrm>
          <a:off x="1187450" y="1624965"/>
          <a:ext cx="2619375" cy="2473325"/>
        </p:xfrm>
        <a:graphic>
          <a:graphicData uri="http://schemas.openxmlformats.org/presentationml/2006/ole">
            <p:oleObj spid="_x0000_s3076" r:id="rId6" imgW="2190476" imgH="2066667" progId="PBrush">
              <p:embed/>
            </p:oleObj>
          </a:graphicData>
        </a:graphic>
      </p:graphicFrame>
      <p:sp>
        <p:nvSpPr>
          <p:cNvPr id="7172" name="Text Box 5"/>
          <p:cNvSpPr txBox="1"/>
          <p:nvPr/>
        </p:nvSpPr>
        <p:spPr>
          <a:xfrm>
            <a:off x="250825" y="4004628"/>
            <a:ext cx="4249738" cy="1563687"/>
          </a:xfrm>
          <a:prstGeom prst="rect">
            <a:avLst/>
          </a:prstGeom>
          <a:solidFill>
            <a:schemeClr val="bg1">
              <a:alpha val="100000"/>
            </a:schemeClr>
          </a:solidFill>
          <a:ln w="9525" cap="flat" cmpd="sng">
            <a:solidFill>
              <a:srgbClr val="FF0000"/>
            </a:solidFill>
            <a:prstDash val="solid"/>
            <a:miter/>
            <a:headEnd type="none" w="med" len="med"/>
            <a:tailEnd type="none" w="med" len="med"/>
          </a:ln>
        </p:spPr>
        <p:txBody>
          <a:bodyPr vert="horz" wrap="square" anchor="t">
            <a:spAutoFit/>
          </a:bodyPr>
          <a:lstStyle/>
          <a:p>
            <a:pPr>
              <a:spcBef>
                <a:spcPct val="50000"/>
              </a:spcBef>
            </a:pPr>
            <a:endParaRPr lang="zh-CN" altLang="en-US" sz="2400" b="1" dirty="0">
              <a:latin typeface="Tahoma" panose="020B0604030504040204" pitchFamily="2" charset="0"/>
              <a:ea typeface="宋体" panose="02010600030101010101" pitchFamily="2" charset="-122"/>
            </a:endParaRPr>
          </a:p>
          <a:p>
            <a:pPr>
              <a:spcBef>
                <a:spcPct val="50000"/>
              </a:spcBef>
            </a:pPr>
            <a:endParaRPr lang="zh-CN" altLang="en-US" sz="2400" b="1" dirty="0">
              <a:latin typeface="Tahoma" panose="020B0604030504040204" pitchFamily="2" charset="0"/>
              <a:ea typeface="宋体" panose="02010600030101010101" pitchFamily="2" charset="-122"/>
            </a:endParaRPr>
          </a:p>
          <a:p>
            <a:pPr>
              <a:spcBef>
                <a:spcPct val="50000"/>
              </a:spcBef>
            </a:pPr>
            <a:endParaRPr lang="zh-CN" altLang="en-US" sz="2400" b="1" dirty="0">
              <a:latin typeface="Tahoma" panose="020B0604030504040204" pitchFamily="2" charset="0"/>
              <a:ea typeface="宋体" panose="02010600030101010101" pitchFamily="2" charset="-122"/>
            </a:endParaRPr>
          </a:p>
        </p:txBody>
      </p:sp>
      <p:sp>
        <p:nvSpPr>
          <p:cNvPr id="7173" name="Text Box 6"/>
          <p:cNvSpPr txBox="1"/>
          <p:nvPr/>
        </p:nvSpPr>
        <p:spPr>
          <a:xfrm>
            <a:off x="4787900" y="4003040"/>
            <a:ext cx="4114800" cy="1562100"/>
          </a:xfrm>
          <a:prstGeom prst="rect">
            <a:avLst/>
          </a:prstGeom>
          <a:noFill/>
          <a:ln w="9525" cap="flat" cmpd="sng">
            <a:solidFill>
              <a:srgbClr val="FF0000"/>
            </a:solidFill>
            <a:prstDash val="solid"/>
            <a:miter/>
            <a:headEnd type="none" w="med" len="med"/>
            <a:tailEnd type="none" w="med" len="med"/>
          </a:ln>
        </p:spPr>
        <p:txBody>
          <a:bodyPr vert="horz" wrap="square" anchor="t">
            <a:spAutoFit/>
          </a:bodyPr>
          <a:lstStyle/>
          <a:p>
            <a:pPr>
              <a:spcBef>
                <a:spcPct val="50000"/>
              </a:spcBef>
            </a:pPr>
            <a:r>
              <a:rPr lang="en-US" altLang="x-none" sz="2400" dirty="0">
                <a:latin typeface="Tahoma" panose="020B0604030504040204" pitchFamily="2" charset="0"/>
                <a:ea typeface="宋体" panose="02010600030101010101" pitchFamily="2" charset="-122"/>
              </a:rPr>
              <a:t>      </a:t>
            </a:r>
            <a:r>
              <a:rPr lang="zh-CN" altLang="en-US" sz="2400" b="1" dirty="0">
                <a:latin typeface="Tahoma" panose="020B0604030504040204" pitchFamily="2" charset="0"/>
                <a:ea typeface="宋体" panose="02010600030101010101" pitchFamily="2" charset="-122"/>
              </a:rPr>
              <a:t>当睫状体收缩时</a:t>
            </a:r>
            <a:r>
              <a:rPr lang="zh-CN" altLang="en-US" sz="2400" dirty="0">
                <a:latin typeface="Tahoma" panose="020B0604030504040204" pitchFamily="2" charset="0"/>
                <a:ea typeface="宋体" panose="02010600030101010101" pitchFamily="2" charset="-122"/>
              </a:rPr>
              <a:t>，</a:t>
            </a:r>
            <a:r>
              <a:rPr lang="zh-CN" altLang="en-US" sz="2400" dirty="0">
                <a:solidFill>
                  <a:srgbClr val="FF0000"/>
                </a:solidFill>
                <a:latin typeface="Tahoma" panose="020B0604030504040204" pitchFamily="2" charset="0"/>
                <a:ea typeface="宋体" panose="02010600030101010101" pitchFamily="2" charset="-122"/>
              </a:rPr>
              <a:t>晶状体变厚</a:t>
            </a:r>
            <a:r>
              <a:rPr lang="zh-CN" altLang="en-US" sz="2400" dirty="0">
                <a:latin typeface="Tahoma" panose="020B0604030504040204" pitchFamily="2" charset="0"/>
                <a:ea typeface="宋体" panose="02010600030101010101" pitchFamily="2" charset="-122"/>
              </a:rPr>
              <a:t>，</a:t>
            </a:r>
            <a:r>
              <a:rPr lang="zh-CN" altLang="en-US" sz="2400" b="1" dirty="0">
                <a:latin typeface="Tahoma" panose="020B0604030504040204" pitchFamily="2" charset="0"/>
                <a:ea typeface="宋体" panose="02010600030101010101" pitchFamily="2" charset="-122"/>
              </a:rPr>
              <a:t>近处来的光线恰好会聚在视网膜上，眼球可以看清近处的物体。</a:t>
            </a:r>
          </a:p>
        </p:txBody>
      </p:sp>
      <p:sp>
        <p:nvSpPr>
          <p:cNvPr id="7174" name="Line 7"/>
          <p:cNvSpPr/>
          <p:nvPr/>
        </p:nvSpPr>
        <p:spPr>
          <a:xfrm flipV="1">
            <a:off x="377825" y="2386965"/>
            <a:ext cx="1524000" cy="228600"/>
          </a:xfrm>
          <a:prstGeom prst="line">
            <a:avLst/>
          </a:prstGeom>
          <a:ln w="28575" cap="flat" cmpd="sng">
            <a:solidFill>
              <a:srgbClr val="FF0000"/>
            </a:solidFill>
            <a:prstDash val="solid"/>
            <a:miter/>
            <a:headEnd type="none" w="med" len="med"/>
            <a:tailEnd type="triangle" w="med" len="med"/>
          </a:ln>
        </p:spPr>
      </p:sp>
      <p:sp>
        <p:nvSpPr>
          <p:cNvPr id="7175" name="Line 8"/>
          <p:cNvSpPr/>
          <p:nvPr/>
        </p:nvSpPr>
        <p:spPr>
          <a:xfrm>
            <a:off x="377825" y="2996565"/>
            <a:ext cx="1524000" cy="152400"/>
          </a:xfrm>
          <a:prstGeom prst="line">
            <a:avLst/>
          </a:prstGeom>
          <a:ln w="28575" cap="flat" cmpd="sng">
            <a:solidFill>
              <a:srgbClr val="FF0000"/>
            </a:solidFill>
            <a:prstDash val="solid"/>
            <a:miter/>
            <a:headEnd type="none" w="med" len="med"/>
            <a:tailEnd type="triangle" w="med" len="med"/>
          </a:ln>
        </p:spPr>
      </p:sp>
      <p:sp>
        <p:nvSpPr>
          <p:cNvPr id="7176" name="Line 9"/>
          <p:cNvSpPr/>
          <p:nvPr/>
        </p:nvSpPr>
        <p:spPr>
          <a:xfrm flipV="1">
            <a:off x="1901825" y="2767965"/>
            <a:ext cx="1676400" cy="381000"/>
          </a:xfrm>
          <a:prstGeom prst="line">
            <a:avLst/>
          </a:prstGeom>
          <a:ln w="28575" cap="flat" cmpd="sng">
            <a:solidFill>
              <a:srgbClr val="FF0000"/>
            </a:solidFill>
            <a:prstDash val="solid"/>
            <a:miter/>
            <a:headEnd type="none" w="med" len="med"/>
            <a:tailEnd type="triangle" w="med" len="med"/>
          </a:ln>
        </p:spPr>
      </p:sp>
      <p:sp>
        <p:nvSpPr>
          <p:cNvPr id="7177" name="Line 10"/>
          <p:cNvSpPr/>
          <p:nvPr/>
        </p:nvSpPr>
        <p:spPr>
          <a:xfrm>
            <a:off x="1901825" y="2386965"/>
            <a:ext cx="1676400" cy="381000"/>
          </a:xfrm>
          <a:prstGeom prst="line">
            <a:avLst/>
          </a:prstGeom>
          <a:ln w="28575" cap="flat" cmpd="sng">
            <a:solidFill>
              <a:srgbClr val="FF0000"/>
            </a:solidFill>
            <a:prstDash val="solid"/>
            <a:miter/>
            <a:headEnd type="none" w="med" len="med"/>
            <a:tailEnd type="triangle" w="med" len="med"/>
          </a:ln>
        </p:spPr>
      </p:sp>
      <p:sp>
        <p:nvSpPr>
          <p:cNvPr id="7178" name="Line 11"/>
          <p:cNvSpPr/>
          <p:nvPr/>
        </p:nvSpPr>
        <p:spPr>
          <a:xfrm flipV="1">
            <a:off x="5407025" y="2609215"/>
            <a:ext cx="1371600" cy="381000"/>
          </a:xfrm>
          <a:prstGeom prst="line">
            <a:avLst/>
          </a:prstGeom>
          <a:ln w="28575" cap="flat" cmpd="sng">
            <a:solidFill>
              <a:srgbClr val="FF0000"/>
            </a:solidFill>
            <a:prstDash val="solid"/>
            <a:miter/>
            <a:headEnd type="none" w="med" len="med"/>
            <a:tailEnd type="triangle" w="med" len="med"/>
          </a:ln>
        </p:spPr>
      </p:sp>
      <p:sp>
        <p:nvSpPr>
          <p:cNvPr id="7179" name="Line 12"/>
          <p:cNvSpPr/>
          <p:nvPr/>
        </p:nvSpPr>
        <p:spPr>
          <a:xfrm>
            <a:off x="5407025" y="2914015"/>
            <a:ext cx="1371600" cy="304800"/>
          </a:xfrm>
          <a:prstGeom prst="line">
            <a:avLst/>
          </a:prstGeom>
          <a:ln w="28575" cap="flat" cmpd="sng">
            <a:solidFill>
              <a:srgbClr val="FF0000"/>
            </a:solidFill>
            <a:prstDash val="solid"/>
            <a:miter/>
            <a:headEnd type="none" w="med" len="med"/>
            <a:tailEnd type="triangle" w="med" len="med"/>
          </a:ln>
        </p:spPr>
      </p:sp>
      <p:sp>
        <p:nvSpPr>
          <p:cNvPr id="7180" name="Line 13"/>
          <p:cNvSpPr/>
          <p:nvPr/>
        </p:nvSpPr>
        <p:spPr>
          <a:xfrm>
            <a:off x="6778625" y="2609215"/>
            <a:ext cx="1600200" cy="228600"/>
          </a:xfrm>
          <a:prstGeom prst="line">
            <a:avLst/>
          </a:prstGeom>
          <a:ln w="28575" cap="flat" cmpd="sng">
            <a:solidFill>
              <a:srgbClr val="FF0000"/>
            </a:solidFill>
            <a:prstDash val="solid"/>
            <a:miter/>
            <a:headEnd type="none" w="med" len="med"/>
            <a:tailEnd type="triangle" w="med" len="med"/>
          </a:ln>
        </p:spPr>
      </p:sp>
      <p:sp>
        <p:nvSpPr>
          <p:cNvPr id="7181" name="Line 14"/>
          <p:cNvSpPr/>
          <p:nvPr/>
        </p:nvSpPr>
        <p:spPr>
          <a:xfrm flipV="1">
            <a:off x="6778625" y="2837815"/>
            <a:ext cx="1600200" cy="381000"/>
          </a:xfrm>
          <a:prstGeom prst="line">
            <a:avLst/>
          </a:prstGeom>
          <a:ln w="28575" cap="flat" cmpd="sng">
            <a:solidFill>
              <a:srgbClr val="FF0000"/>
            </a:solidFill>
            <a:prstDash val="solid"/>
            <a:miter/>
            <a:headEnd type="none" w="med" len="med"/>
            <a:tailEnd type="triangle" w="med" len="med"/>
          </a:ln>
        </p:spPr>
      </p:sp>
      <p:sp>
        <p:nvSpPr>
          <p:cNvPr id="7182" name="文本框 7181"/>
          <p:cNvSpPr txBox="1"/>
          <p:nvPr/>
        </p:nvSpPr>
        <p:spPr>
          <a:xfrm>
            <a:off x="252413" y="3998278"/>
            <a:ext cx="4232275" cy="1554162"/>
          </a:xfrm>
          <a:prstGeom prst="rect">
            <a:avLst/>
          </a:prstGeom>
          <a:noFill/>
          <a:ln w="9525">
            <a:noFill/>
          </a:ln>
        </p:spPr>
        <p:txBody>
          <a:bodyPr>
            <a:spAutoFit/>
          </a:bodyPr>
          <a:lstStyle/>
          <a:p>
            <a:r>
              <a:rPr lang="en-US" altLang="x-none" sz="2400" dirty="0">
                <a:solidFill>
                  <a:schemeClr val="bg1"/>
                </a:solidFill>
                <a:latin typeface="Tahoma" panose="020B0604030504040204" pitchFamily="2" charset="0"/>
                <a:ea typeface="宋体" panose="02010600030101010101" pitchFamily="2" charset="-122"/>
              </a:rPr>
              <a:t>  </a:t>
            </a:r>
            <a:r>
              <a:rPr lang="en-US" altLang="x-none" sz="2400" dirty="0">
                <a:latin typeface="Tahoma" panose="020B0604030504040204" pitchFamily="2" charset="0"/>
                <a:ea typeface="宋体" panose="02010600030101010101" pitchFamily="2" charset="-122"/>
              </a:rPr>
              <a:t> </a:t>
            </a:r>
            <a:r>
              <a:rPr lang="zh-CN" altLang="en-US" sz="2400" b="1" dirty="0">
                <a:latin typeface="Tahoma" panose="020B0604030504040204" pitchFamily="2" charset="0"/>
                <a:ea typeface="宋体" panose="02010600030101010101" pitchFamily="2" charset="-122"/>
              </a:rPr>
              <a:t>当睫状体放松时</a:t>
            </a:r>
            <a:r>
              <a:rPr lang="zh-CN" altLang="en-US" sz="2400" dirty="0">
                <a:latin typeface="Tahoma" panose="020B0604030504040204" pitchFamily="2" charset="0"/>
                <a:ea typeface="宋体" panose="02010600030101010101" pitchFamily="2" charset="-122"/>
              </a:rPr>
              <a:t>，</a:t>
            </a:r>
            <a:r>
              <a:rPr lang="zh-CN" altLang="en-US" sz="2400" dirty="0">
                <a:solidFill>
                  <a:srgbClr val="FF0000"/>
                </a:solidFill>
                <a:latin typeface="Tahoma" panose="020B0604030504040204" pitchFamily="2" charset="0"/>
                <a:ea typeface="宋体" panose="02010600030101010101" pitchFamily="2" charset="-122"/>
              </a:rPr>
              <a:t>晶状体变薄</a:t>
            </a:r>
            <a:r>
              <a:rPr lang="zh-CN" altLang="en-US" sz="2400" dirty="0">
                <a:latin typeface="Tahoma" panose="020B0604030504040204" pitchFamily="2" charset="0"/>
                <a:ea typeface="宋体" panose="02010600030101010101" pitchFamily="2" charset="-122"/>
              </a:rPr>
              <a:t>，</a:t>
            </a:r>
            <a:r>
              <a:rPr lang="zh-CN" altLang="en-US" sz="2400" b="1" dirty="0">
                <a:latin typeface="Tahoma" panose="020B0604030504040204" pitchFamily="2" charset="0"/>
                <a:ea typeface="宋体" panose="02010600030101010101" pitchFamily="2" charset="-122"/>
              </a:rPr>
              <a:t>远处来的光线恰好会聚在视网膜上，眼球可以看清远处的物体。</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animEffect transition="in" filter="wipe(left)">
                                      <p:cBhvr>
                                        <p:cTn id="11" dur="500"/>
                                        <p:tgtEl>
                                          <p:spTgt spid="7174"/>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7177"/>
                                        </p:tgtEl>
                                        <p:attrNameLst>
                                          <p:attrName>style.visibility</p:attrName>
                                        </p:attrNameLst>
                                      </p:cBhvr>
                                      <p:to>
                                        <p:strVal val="visible"/>
                                      </p:to>
                                    </p:set>
                                    <p:animEffect transition="in" filter="wipe(left)">
                                      <p:cBhvr>
                                        <p:cTn id="15" dur="500"/>
                                        <p:tgtEl>
                                          <p:spTgt spid="7177"/>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7175"/>
                                        </p:tgtEl>
                                        <p:attrNameLst>
                                          <p:attrName>style.visibility</p:attrName>
                                        </p:attrNameLst>
                                      </p:cBhvr>
                                      <p:to>
                                        <p:strVal val="visible"/>
                                      </p:to>
                                    </p:set>
                                    <p:animEffect transition="in" filter="wipe(left)">
                                      <p:cBhvr>
                                        <p:cTn id="19" dur="500"/>
                                        <p:tgtEl>
                                          <p:spTgt spid="717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7176"/>
                                        </p:tgtEl>
                                        <p:attrNameLst>
                                          <p:attrName>style.visibility</p:attrName>
                                        </p:attrNameLst>
                                      </p:cBhvr>
                                      <p:to>
                                        <p:strVal val="visible"/>
                                      </p:to>
                                    </p:set>
                                    <p:animEffect transition="in" filter="wipe(left)">
                                      <p:cBhvr>
                                        <p:cTn id="23" dur="500"/>
                                        <p:tgtEl>
                                          <p:spTgt spid="717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172"/>
                                        </p:tgtEl>
                                        <p:attrNameLst>
                                          <p:attrName>style.visibility</p:attrName>
                                        </p:attrNameLst>
                                      </p:cBhvr>
                                      <p:to>
                                        <p:strVal val="visible"/>
                                      </p:to>
                                    </p:set>
                                    <p:animEffect transition="in" filter="blinds(horizontal)">
                                      <p:cBhvr>
                                        <p:cTn id="28" dur="500"/>
                                        <p:tgtEl>
                                          <p:spTgt spid="717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182"/>
                                        </p:tgtEl>
                                        <p:attrNameLst>
                                          <p:attrName>style.visibility</p:attrName>
                                        </p:attrNameLst>
                                      </p:cBhvr>
                                      <p:to>
                                        <p:strVal val="visible"/>
                                      </p:to>
                                    </p:set>
                                    <p:animEffect transition="in" filter="blinds(horizontal)">
                                      <p:cBhvr>
                                        <p:cTn id="31" dur="500"/>
                                        <p:tgtEl>
                                          <p:spTgt spid="718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173"/>
                                        </p:tgtEl>
                                        <p:attrNameLst>
                                          <p:attrName>style.visibility</p:attrName>
                                        </p:attrNameLst>
                                      </p:cBhvr>
                                      <p:to>
                                        <p:strVal val="visible"/>
                                      </p:to>
                                    </p:set>
                                    <p:animEffect transition="in" filter="blinds(horizontal)">
                                      <p:cBhvr>
                                        <p:cTn id="36" dur="500"/>
                                        <p:tgtEl>
                                          <p:spTgt spid="7173"/>
                                        </p:tgtEl>
                                      </p:cBhvr>
                                    </p:animEffec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499"/>
                                          </p:stCondLst>
                                        </p:cTn>
                                        <p:tgtEl>
                                          <p:spTgt spid="717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178"/>
                                        </p:tgtEl>
                                        <p:attrNameLst>
                                          <p:attrName>style.visibility</p:attrName>
                                        </p:attrNameLst>
                                      </p:cBhvr>
                                      <p:to>
                                        <p:strVal val="visible"/>
                                      </p:to>
                                    </p:set>
                                    <p:animEffect transition="in" filter="wipe(left)">
                                      <p:cBhvr>
                                        <p:cTn id="44" dur="500"/>
                                        <p:tgtEl>
                                          <p:spTgt spid="7178"/>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7180"/>
                                        </p:tgtEl>
                                        <p:attrNameLst>
                                          <p:attrName>style.visibility</p:attrName>
                                        </p:attrNameLst>
                                      </p:cBhvr>
                                      <p:to>
                                        <p:strVal val="visible"/>
                                      </p:to>
                                    </p:set>
                                    <p:animEffect transition="in" filter="wipe(left)">
                                      <p:cBhvr>
                                        <p:cTn id="48" dur="500"/>
                                        <p:tgtEl>
                                          <p:spTgt spid="7180"/>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7179"/>
                                        </p:tgtEl>
                                        <p:attrNameLst>
                                          <p:attrName>style.visibility</p:attrName>
                                        </p:attrNameLst>
                                      </p:cBhvr>
                                      <p:to>
                                        <p:strVal val="visible"/>
                                      </p:to>
                                    </p:set>
                                    <p:animEffect transition="in" filter="wipe(left)">
                                      <p:cBhvr>
                                        <p:cTn id="52" dur="500"/>
                                        <p:tgtEl>
                                          <p:spTgt spid="7179"/>
                                        </p:tgtEl>
                                      </p:cBhvr>
                                    </p:animEffect>
                                  </p:childTnLst>
                                </p:cTn>
                              </p:par>
                            </p:childTnLst>
                          </p:cTn>
                        </p:par>
                        <p:par>
                          <p:cTn id="53" fill="hold">
                            <p:stCondLst>
                              <p:cond delay="1500"/>
                            </p:stCondLst>
                            <p:childTnLst>
                              <p:par>
                                <p:cTn id="54" presetID="22" presetClass="entr" presetSubtype="8" fill="hold" nodeType="afterEffect">
                                  <p:stCondLst>
                                    <p:cond delay="0"/>
                                  </p:stCondLst>
                                  <p:childTnLst>
                                    <p:set>
                                      <p:cBhvr>
                                        <p:cTn id="55" dur="1" fill="hold">
                                          <p:stCondLst>
                                            <p:cond delay="0"/>
                                          </p:stCondLst>
                                        </p:cTn>
                                        <p:tgtEl>
                                          <p:spTgt spid="7181"/>
                                        </p:tgtEl>
                                        <p:attrNameLst>
                                          <p:attrName>style.visibility</p:attrName>
                                        </p:attrNameLst>
                                      </p:cBhvr>
                                      <p:to>
                                        <p:strVal val="visible"/>
                                      </p:to>
                                    </p:set>
                                    <p:animEffect transition="in" filter="wipe(left)">
                                      <p:cBhvr>
                                        <p:cTn id="56"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animBg="1"/>
      <p:bldP spid="7173" grpId="0" bldLvl="0" animBg="1"/>
      <p:bldP spid="7182" grpId="0" bldLvl="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3"/>
          <p:cNvSpPr txBox="1"/>
          <p:nvPr/>
        </p:nvSpPr>
        <p:spPr>
          <a:xfrm>
            <a:off x="1284288" y="3649663"/>
            <a:ext cx="7056437" cy="519112"/>
          </a:xfrm>
          <a:prstGeom prst="rect">
            <a:avLst/>
          </a:prstGeom>
          <a:noFill/>
          <a:ln w="9525">
            <a:noFill/>
          </a:ln>
        </p:spPr>
        <p:txBody>
          <a:bodyPr vert="horz" wrap="square" anchor="t">
            <a:spAutoFit/>
          </a:bodyPr>
          <a:lstStyle/>
          <a:p>
            <a:pPr>
              <a:spcBef>
                <a:spcPct val="50000"/>
              </a:spcBef>
            </a:pPr>
            <a:r>
              <a:rPr lang="zh-CN" altLang="en-US" dirty="0">
                <a:solidFill>
                  <a:srgbClr val="0D0D0D"/>
                </a:solidFill>
                <a:latin typeface="楷体_GB2312" charset="-122"/>
              </a:rPr>
              <a:t>　　</a:t>
            </a:r>
          </a:p>
        </p:txBody>
      </p:sp>
      <p:sp>
        <p:nvSpPr>
          <p:cNvPr id="8195" name="TextBox 7"/>
          <p:cNvSpPr txBox="1"/>
          <p:nvPr/>
        </p:nvSpPr>
        <p:spPr>
          <a:xfrm>
            <a:off x="1778000" y="934403"/>
            <a:ext cx="5689600" cy="639762"/>
          </a:xfrm>
          <a:prstGeom prst="rect">
            <a:avLst/>
          </a:prstGeom>
          <a:noFill/>
          <a:ln w="9525">
            <a:noFill/>
          </a:ln>
        </p:spPr>
        <p:txBody>
          <a:bodyPr vert="horz" wrap="square" anchor="t">
            <a:spAutoFit/>
          </a:bodyPr>
          <a:lstStyle/>
          <a:p>
            <a:r>
              <a:rPr lang="zh-CN" altLang="en-US" sz="3600" dirty="0">
                <a:solidFill>
                  <a:srgbClr val="0066CC"/>
                </a:solidFill>
                <a:latin typeface="宋体" panose="02010600030101010101" pitchFamily="2" charset="-122"/>
                <a:ea typeface="宋体" panose="02010600030101010101" pitchFamily="2" charset="-122"/>
              </a:rPr>
              <a:t>人眼是如何看到物体的？</a:t>
            </a:r>
          </a:p>
        </p:txBody>
      </p:sp>
      <p:sp>
        <p:nvSpPr>
          <p:cNvPr id="8196" name="TextBox 11"/>
          <p:cNvSpPr txBox="1"/>
          <p:nvPr/>
        </p:nvSpPr>
        <p:spPr>
          <a:xfrm>
            <a:off x="7608888" y="2235200"/>
            <a:ext cx="609600" cy="3498850"/>
          </a:xfrm>
          <a:prstGeom prst="rect">
            <a:avLst/>
          </a:prstGeom>
          <a:noFill/>
          <a:ln w="9525">
            <a:noFill/>
          </a:ln>
        </p:spPr>
        <p:txBody>
          <a:bodyPr vert="eaVert" wrap="square" anchor="t">
            <a:spAutoFit/>
          </a:bodyPr>
          <a:lstStyle/>
          <a:p>
            <a:r>
              <a:rPr lang="zh-CN" altLang="en-US" sz="2800" dirty="0">
                <a:solidFill>
                  <a:srgbClr val="0066CC"/>
                </a:solidFill>
                <a:latin typeface="宋体" panose="02010600030101010101" pitchFamily="2" charset="-122"/>
                <a:ea typeface="宋体" panose="02010600030101010101" pitchFamily="2" charset="-122"/>
              </a:rPr>
              <a:t>对比，发现了什么？</a:t>
            </a:r>
          </a:p>
        </p:txBody>
      </p:sp>
      <p:sp>
        <p:nvSpPr>
          <p:cNvPr id="8197" name="左大括号 13"/>
          <p:cNvSpPr/>
          <p:nvPr/>
        </p:nvSpPr>
        <p:spPr>
          <a:xfrm flipH="1">
            <a:off x="6958013" y="1711325"/>
            <a:ext cx="357187" cy="5000625"/>
          </a:xfrm>
          <a:prstGeom prst="leftBrace">
            <a:avLst>
              <a:gd name="adj1" fmla="val 8361"/>
              <a:gd name="adj2" fmla="val 50000"/>
            </a:avLst>
          </a:prstGeom>
          <a:solidFill>
            <a:schemeClr val="bg1">
              <a:alpha val="100000"/>
            </a:schemeClr>
          </a:solidFill>
          <a:ln w="28575" cap="flat" cmpd="sng">
            <a:solidFill>
              <a:schemeClr val="tx2"/>
            </a:solidFill>
            <a:prstDash val="solid"/>
            <a:miter/>
            <a:headEnd type="none" w="med" len="med"/>
            <a:tailEnd type="none" w="med" len="med"/>
          </a:ln>
        </p:spPr>
        <p:txBody>
          <a:bodyPr vert="horz" wrap="square" anchor="t"/>
          <a:lstStyle/>
          <a:p>
            <a:endParaRPr lang="zh-CN" altLang="en-US" dirty="0">
              <a:latin typeface="Arial" panose="020B0604020202020204" charset="-76"/>
            </a:endParaRPr>
          </a:p>
        </p:txBody>
      </p:sp>
      <p:sp>
        <p:nvSpPr>
          <p:cNvPr id="8198" name="TextBox 14"/>
          <p:cNvSpPr txBox="1"/>
          <p:nvPr/>
        </p:nvSpPr>
        <p:spPr>
          <a:xfrm>
            <a:off x="1275080" y="4115435"/>
            <a:ext cx="3127375" cy="517525"/>
          </a:xfrm>
          <a:prstGeom prst="rect">
            <a:avLst/>
          </a:prstGeom>
          <a:noFill/>
          <a:ln w="9525">
            <a:noFill/>
          </a:ln>
        </p:spPr>
        <p:txBody>
          <a:bodyPr vert="horz" wrap="square" anchor="t">
            <a:spAutoFit/>
          </a:bodyPr>
          <a:lstStyle/>
          <a:p>
            <a:r>
              <a:rPr lang="zh-CN" altLang="en-US" sz="2800" dirty="0">
                <a:solidFill>
                  <a:schemeClr val="tx2"/>
                </a:solidFill>
                <a:latin typeface="宋体" panose="02010600030101010101" pitchFamily="2" charset="-122"/>
                <a:ea typeface="宋体" panose="02010600030101010101" pitchFamily="2" charset="-122"/>
              </a:rPr>
              <a:t>照相机成像的过程</a:t>
            </a:r>
          </a:p>
        </p:txBody>
      </p:sp>
      <p:sp>
        <p:nvSpPr>
          <p:cNvPr id="8199" name="TextBox 15"/>
          <p:cNvSpPr txBox="1"/>
          <p:nvPr/>
        </p:nvSpPr>
        <p:spPr>
          <a:xfrm>
            <a:off x="1274763" y="1701800"/>
            <a:ext cx="2695575" cy="519113"/>
          </a:xfrm>
          <a:prstGeom prst="rect">
            <a:avLst/>
          </a:prstGeom>
          <a:noFill/>
          <a:ln w="9525">
            <a:noFill/>
          </a:ln>
        </p:spPr>
        <p:txBody>
          <a:bodyPr vert="horz" wrap="square" anchor="t">
            <a:spAutoFit/>
          </a:bodyPr>
          <a:lstStyle/>
          <a:p>
            <a:r>
              <a:rPr lang="zh-CN" altLang="en-US" sz="2800" dirty="0">
                <a:solidFill>
                  <a:schemeClr val="tx2"/>
                </a:solidFill>
                <a:latin typeface="宋体" panose="02010600030101010101" pitchFamily="2" charset="-122"/>
                <a:ea typeface="宋体" panose="02010600030101010101" pitchFamily="2" charset="-122"/>
              </a:rPr>
              <a:t>人眼视物的过程</a:t>
            </a:r>
          </a:p>
        </p:txBody>
      </p:sp>
      <p:pic>
        <p:nvPicPr>
          <p:cNvPr id="8200" name="Picture 2"/>
          <p:cNvPicPr>
            <a:picLocks noChangeAspect="1"/>
          </p:cNvPicPr>
          <p:nvPr/>
        </p:nvPicPr>
        <p:blipFill>
          <a:blip r:embed="rId4" cstate="print"/>
          <a:stretch>
            <a:fillRect/>
          </a:stretch>
        </p:blipFill>
        <p:spPr>
          <a:xfrm>
            <a:off x="4722813" y="2341563"/>
            <a:ext cx="1709737" cy="1485900"/>
          </a:xfrm>
          <a:prstGeom prst="rect">
            <a:avLst/>
          </a:prstGeom>
          <a:noFill/>
          <a:ln w="9525">
            <a:noFill/>
          </a:ln>
        </p:spPr>
      </p:pic>
      <p:pic>
        <p:nvPicPr>
          <p:cNvPr id="8201" name="Picture 7" descr="E:\040407582722.jpg"/>
          <p:cNvPicPr>
            <a:picLocks noChangeAspect="1"/>
          </p:cNvPicPr>
          <p:nvPr/>
        </p:nvPicPr>
        <p:blipFill>
          <a:blip r:embed="rId5" cstate="print"/>
          <a:srcRect l="88086" b="77972"/>
          <a:stretch>
            <a:fillRect/>
          </a:stretch>
        </p:blipFill>
        <p:spPr>
          <a:xfrm>
            <a:off x="1385888" y="2568575"/>
            <a:ext cx="1071562" cy="1357313"/>
          </a:xfrm>
          <a:prstGeom prst="rect">
            <a:avLst/>
          </a:prstGeom>
          <a:noFill/>
          <a:ln w="9525">
            <a:noFill/>
          </a:ln>
        </p:spPr>
      </p:pic>
      <p:grpSp>
        <p:nvGrpSpPr>
          <p:cNvPr id="8202" name="组合 44"/>
          <p:cNvGrpSpPr/>
          <p:nvPr/>
        </p:nvGrpSpPr>
        <p:grpSpPr>
          <a:xfrm rot="540968">
            <a:off x="1978025" y="2767013"/>
            <a:ext cx="4275138" cy="358775"/>
            <a:chOff x="0" y="0"/>
            <a:chExt cx="4128654" cy="357190"/>
          </a:xfrm>
        </p:grpSpPr>
        <p:cxnSp>
          <p:nvCxnSpPr>
            <p:cNvPr id="8203" name="直接箭头连接符 41"/>
            <p:cNvCxnSpPr/>
            <p:nvPr/>
          </p:nvCxnSpPr>
          <p:spPr>
            <a:xfrm rot="21059033">
              <a:off x="0" y="0"/>
              <a:ext cx="2142891" cy="357190"/>
            </a:xfrm>
            <a:prstGeom prst="straightConnector1">
              <a:avLst/>
            </a:prstGeom>
            <a:ln w="28575" cap="flat" cmpd="sng">
              <a:solidFill>
                <a:srgbClr val="C00000"/>
              </a:solidFill>
              <a:prstDash val="solid"/>
              <a:miter/>
              <a:headEnd type="none" w="med" len="med"/>
              <a:tailEnd type="arrow" w="med" len="med"/>
            </a:ln>
          </p:spPr>
        </p:cxnSp>
        <p:cxnSp>
          <p:nvCxnSpPr>
            <p:cNvPr id="8204" name="直接连接符 43"/>
            <p:cNvCxnSpPr/>
            <p:nvPr/>
          </p:nvCxnSpPr>
          <p:spPr>
            <a:xfrm>
              <a:off x="2056952" y="170116"/>
              <a:ext cx="2071702" cy="1588"/>
            </a:xfrm>
            <a:prstGeom prst="line">
              <a:avLst/>
            </a:prstGeom>
            <a:ln w="28575" cap="flat" cmpd="sng">
              <a:solidFill>
                <a:srgbClr val="C00000"/>
              </a:solidFill>
              <a:prstDash val="solid"/>
              <a:miter/>
              <a:headEnd type="none" w="med" len="med"/>
              <a:tailEnd type="none" w="med" len="med"/>
            </a:ln>
          </p:spPr>
        </p:cxnSp>
      </p:grpSp>
      <p:grpSp>
        <p:nvGrpSpPr>
          <p:cNvPr id="8205" name="组合 45"/>
          <p:cNvGrpSpPr/>
          <p:nvPr/>
        </p:nvGrpSpPr>
        <p:grpSpPr>
          <a:xfrm rot="-780533">
            <a:off x="1960563" y="3097213"/>
            <a:ext cx="4295775" cy="481012"/>
            <a:chOff x="0" y="0"/>
            <a:chExt cx="4114173" cy="504061"/>
          </a:xfrm>
        </p:grpSpPr>
        <p:cxnSp>
          <p:nvCxnSpPr>
            <p:cNvPr id="8206" name="直接箭头连接符 46"/>
            <p:cNvCxnSpPr/>
            <p:nvPr/>
          </p:nvCxnSpPr>
          <p:spPr>
            <a:xfrm rot="-20819467" flipV="1">
              <a:off x="0" y="0"/>
              <a:ext cx="2143139" cy="504061"/>
            </a:xfrm>
            <a:prstGeom prst="straightConnector1">
              <a:avLst/>
            </a:prstGeom>
            <a:ln w="28575" cap="flat" cmpd="sng">
              <a:solidFill>
                <a:srgbClr val="C00000"/>
              </a:solidFill>
              <a:prstDash val="solid"/>
              <a:miter/>
              <a:headEnd type="none" w="med" len="med"/>
              <a:tailEnd type="arrow" w="med" len="med"/>
            </a:ln>
          </p:spPr>
        </p:cxnSp>
        <p:cxnSp>
          <p:nvCxnSpPr>
            <p:cNvPr id="8207" name="直接连接符 47"/>
            <p:cNvCxnSpPr/>
            <p:nvPr/>
          </p:nvCxnSpPr>
          <p:spPr>
            <a:xfrm>
              <a:off x="2042471" y="256380"/>
              <a:ext cx="2071702" cy="1588"/>
            </a:xfrm>
            <a:prstGeom prst="line">
              <a:avLst/>
            </a:prstGeom>
            <a:ln w="28575" cap="flat" cmpd="sng">
              <a:solidFill>
                <a:srgbClr val="C00000"/>
              </a:solidFill>
              <a:prstDash val="solid"/>
              <a:miter/>
              <a:headEnd type="none" w="med" len="med"/>
              <a:tailEnd type="none" w="med" len="med"/>
            </a:ln>
          </p:spPr>
        </p:cxnSp>
      </p:grpSp>
      <p:sp>
        <p:nvSpPr>
          <p:cNvPr id="8208" name="矩形 51"/>
          <p:cNvSpPr/>
          <p:nvPr/>
        </p:nvSpPr>
        <p:spPr>
          <a:xfrm>
            <a:off x="6205538" y="2855913"/>
            <a:ext cx="46037" cy="428625"/>
          </a:xfrm>
          <a:prstGeom prst="rect">
            <a:avLst/>
          </a:prstGeom>
          <a:solidFill>
            <a:srgbClr val="007300">
              <a:alpha val="100000"/>
            </a:srgbClr>
          </a:solidFill>
          <a:ln w="3175" cap="flat" cmpd="sng">
            <a:solidFill>
              <a:srgbClr val="007300"/>
            </a:solidFill>
            <a:prstDash val="solid"/>
            <a:miter/>
            <a:headEnd type="none" w="med" len="med"/>
            <a:tailEnd type="none" w="med" len="med"/>
          </a:ln>
        </p:spPr>
        <p:txBody>
          <a:bodyPr vert="horz" wrap="square" anchor="t"/>
          <a:lstStyle/>
          <a:p>
            <a:endParaRPr lang="zh-CN" altLang="en-US" dirty="0">
              <a:latin typeface="Arial" panose="020B0604020202020204" charset="-76"/>
            </a:endParaRPr>
          </a:p>
        </p:txBody>
      </p:sp>
      <p:pic>
        <p:nvPicPr>
          <p:cNvPr id="8209" name="图片 8208" descr="W020141117378839272936[1]"/>
          <p:cNvPicPr>
            <a:picLocks noChangeAspect="1"/>
          </p:cNvPicPr>
          <p:nvPr/>
        </p:nvPicPr>
        <p:blipFill>
          <a:blip r:embed="rId6" cstate="print"/>
          <a:stretch>
            <a:fillRect/>
          </a:stretch>
        </p:blipFill>
        <p:spPr>
          <a:xfrm>
            <a:off x="1492250" y="4581525"/>
            <a:ext cx="4968875" cy="2160588"/>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202"/>
                                        </p:tgtEl>
                                        <p:attrNameLst>
                                          <p:attrName>style.visibility</p:attrName>
                                        </p:attrNameLst>
                                      </p:cBhvr>
                                      <p:to>
                                        <p:strVal val="visible"/>
                                      </p:to>
                                    </p:set>
                                    <p:animEffect transition="in" filter="wipe(left)">
                                      <p:cBhvr>
                                        <p:cTn id="17" dur="500"/>
                                        <p:tgtEl>
                                          <p:spTgt spid="8202"/>
                                        </p:tgtEl>
                                      </p:cBhvr>
                                    </p:animEffect>
                                  </p:childTnLst>
                                </p:cTn>
                              </p:par>
                              <p:par>
                                <p:cTn id="18" presetID="22" presetClass="entr" presetSubtype="4" fill="hold" nodeType="withEffect">
                                  <p:stCondLst>
                                    <p:cond delay="0"/>
                                  </p:stCondLst>
                                  <p:childTnLst>
                                    <p:set>
                                      <p:cBhvr>
                                        <p:cTn id="19" dur="1" fill="hold">
                                          <p:stCondLst>
                                            <p:cond delay="0"/>
                                          </p:stCondLst>
                                        </p:cTn>
                                        <p:tgtEl>
                                          <p:spTgt spid="8205"/>
                                        </p:tgtEl>
                                        <p:attrNameLst>
                                          <p:attrName>style.visibility</p:attrName>
                                        </p:attrNameLst>
                                      </p:cBhvr>
                                      <p:to>
                                        <p:strVal val="visible"/>
                                      </p:to>
                                    </p:set>
                                    <p:animEffect transition="in" filter="wipe(down)">
                                      <p:cBhvr>
                                        <p:cTn id="20" dur="500"/>
                                        <p:tgtEl>
                                          <p:spTgt spid="8205"/>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820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198"/>
                                        </p:tgtEl>
                                        <p:attrNameLst>
                                          <p:attrName>style.visibility</p:attrName>
                                        </p:attrNameLst>
                                      </p:cBhvr>
                                      <p:to>
                                        <p:strVal val="visible"/>
                                      </p:to>
                                    </p:set>
                                  </p:childTnLst>
                                </p:cTn>
                              </p:par>
                            </p:childTnLst>
                          </p:cTn>
                        </p:par>
                        <p:par>
                          <p:cTn id="28" fill="hold">
                            <p:stCondLst>
                              <p:cond delay="0"/>
                            </p:stCondLst>
                            <p:childTnLst>
                              <p:par>
                                <p:cTn id="29" presetID="4" presetClass="entr" presetSubtype="16" fill="hold" nodeType="afterEffect">
                                  <p:stCondLst>
                                    <p:cond delay="0"/>
                                  </p:stCondLst>
                                  <p:childTnLst>
                                    <p:set>
                                      <p:cBhvr>
                                        <p:cTn id="30" dur="1" fill="hold">
                                          <p:stCondLst>
                                            <p:cond delay="0"/>
                                          </p:stCondLst>
                                        </p:cTn>
                                        <p:tgtEl>
                                          <p:spTgt spid="8209"/>
                                        </p:tgtEl>
                                        <p:attrNameLst>
                                          <p:attrName>style.visibility</p:attrName>
                                        </p:attrNameLst>
                                      </p:cBhvr>
                                      <p:to>
                                        <p:strVal val="visible"/>
                                      </p:to>
                                    </p:set>
                                    <p:animEffect transition="in" filter="box(in)">
                                      <p:cBhvr>
                                        <p:cTn id="31" dur="2000"/>
                                        <p:tgtEl>
                                          <p:spTgt spid="820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19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bldLvl="0" animBg="1"/>
      <p:bldP spid="8198" grpId="0"/>
      <p:bldP spid="8199" grpId="0"/>
      <p:bldP spid="820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矩形 9217"/>
          <p:cNvSpPr>
            <a:spLocks noGrp="1"/>
          </p:cNvSpPr>
          <p:nvPr/>
        </p:nvSpPr>
        <p:spPr>
          <a:xfrm>
            <a:off x="592138" y="1441450"/>
            <a:ext cx="8207375" cy="1143000"/>
          </a:xfrm>
          <a:prstGeom prst="rect">
            <a:avLst/>
          </a:prstGeom>
          <a:noFill/>
          <a:ln w="9525">
            <a:noFill/>
          </a:ln>
        </p:spPr>
        <p:txBody>
          <a:bodyPr vert="horz" wrap="square" anchor="ctr"/>
          <a:lstStyle>
            <a:lvl1pPr marL="0" lvl="0" indent="0" algn="l" defTabSz="914400" eaLnBrk="0" fontAlgn="base" latinLnBrk="0" hangingPunct="0">
              <a:lnSpc>
                <a:spcPct val="100000"/>
              </a:lnSpc>
              <a:spcBef>
                <a:spcPct val="0"/>
              </a:spcBef>
              <a:spcAft>
                <a:spcPct val="0"/>
              </a:spcAft>
              <a:buNone/>
              <a:defRPr sz="2400" b="1" u="none" kern="1200" baseline="0">
                <a:solidFill>
                  <a:schemeClr val="bg1"/>
                </a:solidFill>
                <a:latin typeface="黑体" panose="02010609060101010101" pitchFamily="2" charset="-122"/>
                <a:ea typeface="黑体" panose="02010609060101010101" pitchFamily="2" charset="-122"/>
              </a:defRPr>
            </a:lvl1pPr>
          </a:lstStyle>
          <a:p>
            <a:pPr lvl="0"/>
            <a:r>
              <a:rPr lang="zh-CN" altLang="en-US" sz="4000">
                <a:solidFill>
                  <a:schemeClr val="tx1"/>
                </a:solidFill>
              </a:rPr>
              <a:t>眼睛的成像原理（与照相机比较）</a:t>
            </a:r>
          </a:p>
        </p:txBody>
      </p:sp>
      <p:graphicFrame>
        <p:nvGraphicFramePr>
          <p:cNvPr id="9219" name="对象 9218"/>
          <p:cNvGraphicFramePr>
            <a:graphicFrameLocks/>
          </p:cNvGraphicFramePr>
          <p:nvPr/>
        </p:nvGraphicFramePr>
        <p:xfrm>
          <a:off x="304800" y="2376488"/>
          <a:ext cx="8534400" cy="3024187"/>
        </p:xfrm>
        <a:graphic>
          <a:graphicData uri="http://schemas.openxmlformats.org/presentationml/2006/ole">
            <p:oleObj spid="_x0000_s25601" r:id="rId5" imgW="4761905" imgH="1704762" progId="PBrush">
              <p:embed/>
            </p:oleObj>
          </a:graphicData>
        </a:graphic>
      </p:graphicFrame>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图片 10241" descr="10002"/>
          <p:cNvPicPr>
            <a:picLocks noChangeAspect="1"/>
          </p:cNvPicPr>
          <p:nvPr/>
        </p:nvPicPr>
        <p:blipFill>
          <a:blip r:embed="rId4" cstate="print"/>
          <a:srcRect l="2597" r="55408" b="18304"/>
          <a:stretch>
            <a:fillRect/>
          </a:stretch>
        </p:blipFill>
        <p:spPr>
          <a:xfrm>
            <a:off x="4523105" y="4078923"/>
            <a:ext cx="4187825" cy="2193925"/>
          </a:xfrm>
          <a:prstGeom prst="rect">
            <a:avLst/>
          </a:prstGeom>
          <a:noFill/>
          <a:ln w="9525">
            <a:noFill/>
          </a:ln>
        </p:spPr>
      </p:pic>
      <p:pic>
        <p:nvPicPr>
          <p:cNvPr id="10243" name="图片 10242" descr="10002"/>
          <p:cNvPicPr>
            <a:picLocks noChangeAspect="1"/>
          </p:cNvPicPr>
          <p:nvPr/>
        </p:nvPicPr>
        <p:blipFill>
          <a:blip r:embed="rId5" cstate="print">
            <a:clrChange>
              <a:clrFrom>
                <a:srgbClr val="FFFFFF"/>
              </a:clrFrom>
              <a:clrTo>
                <a:srgbClr val="FFFFFF">
                  <a:alpha val="0"/>
                </a:srgbClr>
              </a:clrTo>
            </a:clrChange>
          </a:blip>
          <a:srcRect l="58553" r="523" b="23051"/>
          <a:stretch>
            <a:fillRect/>
          </a:stretch>
        </p:blipFill>
        <p:spPr>
          <a:xfrm>
            <a:off x="419418" y="4150360"/>
            <a:ext cx="4230687" cy="2143125"/>
          </a:xfrm>
          <a:prstGeom prst="rect">
            <a:avLst/>
          </a:prstGeom>
          <a:noFill/>
          <a:ln w="9525">
            <a:noFill/>
          </a:ln>
        </p:spPr>
      </p:pic>
      <p:sp>
        <p:nvSpPr>
          <p:cNvPr id="10244" name="Text Box 23"/>
          <p:cNvSpPr txBox="1"/>
          <p:nvPr/>
        </p:nvSpPr>
        <p:spPr>
          <a:xfrm>
            <a:off x="635318" y="3297873"/>
            <a:ext cx="7056437" cy="366712"/>
          </a:xfrm>
          <a:prstGeom prst="rect">
            <a:avLst/>
          </a:prstGeom>
          <a:noFill/>
          <a:ln w="9525">
            <a:noFill/>
          </a:ln>
        </p:spPr>
        <p:txBody>
          <a:bodyPr vert="horz" wrap="square" anchor="t">
            <a:spAutoFit/>
          </a:bodyPr>
          <a:lstStyle/>
          <a:p>
            <a:pPr>
              <a:spcBef>
                <a:spcPct val="50000"/>
              </a:spcBef>
            </a:pPr>
            <a:r>
              <a:rPr lang="zh-CN" altLang="en-US" b="1" dirty="0">
                <a:solidFill>
                  <a:srgbClr val="0D0D0D"/>
                </a:solidFill>
                <a:latin typeface="楷体_GB2312" charset="-122"/>
                <a:ea typeface="楷体" panose="02010609060101010101" pitchFamily="1" charset="-122"/>
              </a:rPr>
              <a:t>　　</a:t>
            </a:r>
          </a:p>
        </p:txBody>
      </p:sp>
      <p:sp>
        <p:nvSpPr>
          <p:cNvPr id="10245" name="Text Box 3"/>
          <p:cNvSpPr txBox="1"/>
          <p:nvPr/>
        </p:nvSpPr>
        <p:spPr>
          <a:xfrm>
            <a:off x="563880" y="1126173"/>
            <a:ext cx="8143875" cy="1158875"/>
          </a:xfrm>
          <a:prstGeom prst="rect">
            <a:avLst/>
          </a:prstGeom>
          <a:noFill/>
          <a:ln w="9525">
            <a:noFill/>
          </a:ln>
        </p:spPr>
        <p:txBody>
          <a:bodyPr vert="horz" wrap="square" anchor="t">
            <a:spAutoFit/>
          </a:bodyPr>
          <a:lstStyle/>
          <a:p>
            <a:pPr>
              <a:lnSpc>
                <a:spcPct val="125000"/>
              </a:lnSpc>
            </a:pPr>
            <a:r>
              <a:rPr lang="zh-CN" altLang="en-US" sz="2800" b="1" dirty="0">
                <a:solidFill>
                  <a:srgbClr val="0066CC"/>
                </a:solidFill>
                <a:latin typeface="楷体_GB2312" charset="-122"/>
                <a:ea typeface="楷体" panose="02010609060101010101" pitchFamily="1" charset="-122"/>
              </a:rPr>
              <a:t>　　照相机如何使远近不同的物体都在底片上成清晰的像？</a:t>
            </a:r>
          </a:p>
        </p:txBody>
      </p:sp>
      <p:sp>
        <p:nvSpPr>
          <p:cNvPr id="10246" name="Text Box 3"/>
          <p:cNvSpPr txBox="1"/>
          <p:nvPr/>
        </p:nvSpPr>
        <p:spPr>
          <a:xfrm>
            <a:off x="490855" y="2423160"/>
            <a:ext cx="8143875" cy="1158875"/>
          </a:xfrm>
          <a:prstGeom prst="rect">
            <a:avLst/>
          </a:prstGeom>
          <a:noFill/>
          <a:ln w="9525">
            <a:noFill/>
          </a:ln>
        </p:spPr>
        <p:txBody>
          <a:bodyPr vert="horz" wrap="square" anchor="t">
            <a:spAutoFit/>
          </a:bodyPr>
          <a:lstStyle/>
          <a:p>
            <a:pPr>
              <a:lnSpc>
                <a:spcPct val="125000"/>
              </a:lnSpc>
            </a:pPr>
            <a:r>
              <a:rPr lang="zh-CN" altLang="en-US" sz="2800" b="1" dirty="0">
                <a:solidFill>
                  <a:srgbClr val="0066CC"/>
                </a:solidFill>
                <a:latin typeface="楷体_GB2312" charset="-122"/>
                <a:ea typeface="楷体" panose="02010609060101010101" pitchFamily="1" charset="-122"/>
              </a:rPr>
              <a:t>　　人眼如何使远近不同的物体都在视网膜上成清晰的像？</a:t>
            </a:r>
          </a:p>
        </p:txBody>
      </p:sp>
      <p:sp>
        <p:nvSpPr>
          <p:cNvPr id="10247" name="TextBox 23"/>
          <p:cNvSpPr txBox="1"/>
          <p:nvPr/>
        </p:nvSpPr>
        <p:spPr>
          <a:xfrm>
            <a:off x="2291080" y="1775460"/>
            <a:ext cx="1008063" cy="527050"/>
          </a:xfrm>
          <a:prstGeom prst="rect">
            <a:avLst/>
          </a:prstGeom>
          <a:noFill/>
          <a:ln w="9525" cap="flat" cmpd="sng">
            <a:solidFill>
              <a:srgbClr val="FFFFFF"/>
            </a:solidFill>
            <a:prstDash val="solid"/>
            <a:miter/>
            <a:headEnd type="none" w="med" len="med"/>
            <a:tailEnd type="none" w="med" len="med"/>
          </a:ln>
        </p:spPr>
        <p:txBody>
          <a:bodyPr vert="horz" wrap="square" anchor="t">
            <a:spAutoFit/>
          </a:bodyPr>
          <a:lstStyle/>
          <a:p>
            <a:r>
              <a:rPr lang="zh-CN" altLang="en-US" sz="2800" b="1" dirty="0">
                <a:solidFill>
                  <a:srgbClr val="FF0000"/>
                </a:solidFill>
                <a:latin typeface="楷体_GB2312" charset="-122"/>
                <a:ea typeface="楷体" panose="02010609060101010101" pitchFamily="1" charset="-122"/>
              </a:rPr>
              <a:t>调焦</a:t>
            </a:r>
          </a:p>
        </p:txBody>
      </p:sp>
      <p:sp>
        <p:nvSpPr>
          <p:cNvPr id="10248" name="TextBox 24"/>
          <p:cNvSpPr txBox="1"/>
          <p:nvPr/>
        </p:nvSpPr>
        <p:spPr>
          <a:xfrm>
            <a:off x="2075180" y="3070860"/>
            <a:ext cx="2681288" cy="527050"/>
          </a:xfrm>
          <a:prstGeom prst="rect">
            <a:avLst/>
          </a:prstGeom>
          <a:noFill/>
          <a:ln w="9525" cap="flat" cmpd="sng">
            <a:solidFill>
              <a:srgbClr val="FFFFFF"/>
            </a:solidFill>
            <a:prstDash val="solid"/>
            <a:miter/>
            <a:headEnd type="none" w="med" len="med"/>
            <a:tailEnd type="none" w="med" len="med"/>
          </a:ln>
        </p:spPr>
        <p:txBody>
          <a:bodyPr vert="horz" wrap="none" anchor="t">
            <a:spAutoFit/>
          </a:bodyPr>
          <a:lstStyle/>
          <a:p>
            <a:r>
              <a:rPr lang="zh-CN" altLang="en-US" sz="2800" b="1" dirty="0">
                <a:solidFill>
                  <a:srgbClr val="FF0000"/>
                </a:solidFill>
                <a:latin typeface="楷体_GB2312" charset="-122"/>
                <a:ea typeface="楷体" panose="02010609060101010101" pitchFamily="1" charset="-122"/>
              </a:rPr>
              <a:t>晶状体自动调节</a:t>
            </a:r>
          </a:p>
        </p:txBody>
      </p:sp>
      <p:sp>
        <p:nvSpPr>
          <p:cNvPr id="10249" name="TextBox 24"/>
          <p:cNvSpPr txBox="1"/>
          <p:nvPr/>
        </p:nvSpPr>
        <p:spPr>
          <a:xfrm>
            <a:off x="2075180" y="3718560"/>
            <a:ext cx="2206625" cy="427038"/>
          </a:xfrm>
          <a:prstGeom prst="rect">
            <a:avLst/>
          </a:prstGeom>
          <a:noFill/>
          <a:ln w="9525" cap="flat" cmpd="sng">
            <a:solidFill>
              <a:srgbClr val="FFFFFF"/>
            </a:solidFill>
            <a:prstDash val="solid"/>
            <a:miter/>
            <a:headEnd type="none" w="med" len="med"/>
            <a:tailEnd type="none" w="med" len="med"/>
          </a:ln>
        </p:spPr>
        <p:txBody>
          <a:bodyPr vert="horz" wrap="square" lIns="0" tIns="0" rIns="0" bIns="0" anchor="t">
            <a:spAutoFit/>
          </a:bodyPr>
          <a:lstStyle/>
          <a:p>
            <a:r>
              <a:rPr lang="zh-CN" altLang="en-US" sz="2800" b="1" dirty="0">
                <a:solidFill>
                  <a:srgbClr val="FF0066"/>
                </a:solidFill>
                <a:latin typeface="楷体_GB2312" charset="-122"/>
                <a:ea typeface="楷体" panose="02010609060101010101" pitchFamily="1" charset="-122"/>
              </a:rPr>
              <a:t>看近处物体</a:t>
            </a:r>
          </a:p>
        </p:txBody>
      </p:sp>
      <p:sp>
        <p:nvSpPr>
          <p:cNvPr id="10250" name="TextBox 24"/>
          <p:cNvSpPr txBox="1"/>
          <p:nvPr/>
        </p:nvSpPr>
        <p:spPr>
          <a:xfrm>
            <a:off x="6251893" y="3647123"/>
            <a:ext cx="2043112" cy="427037"/>
          </a:xfrm>
          <a:prstGeom prst="rect">
            <a:avLst/>
          </a:prstGeom>
          <a:noFill/>
          <a:ln w="9525" cap="flat" cmpd="sng">
            <a:solidFill>
              <a:srgbClr val="FFFFFF"/>
            </a:solidFill>
            <a:prstDash val="solid"/>
            <a:miter/>
            <a:headEnd type="none" w="med" len="med"/>
            <a:tailEnd type="none" w="med" len="med"/>
          </a:ln>
        </p:spPr>
        <p:txBody>
          <a:bodyPr vert="horz" wrap="square" lIns="0" tIns="0" rIns="0" bIns="0" anchor="t">
            <a:spAutoFit/>
          </a:bodyPr>
          <a:lstStyle/>
          <a:p>
            <a:r>
              <a:rPr lang="zh-CN" altLang="en-US" sz="2800" b="1" dirty="0">
                <a:solidFill>
                  <a:srgbClr val="FF0066"/>
                </a:solidFill>
                <a:latin typeface="楷体_GB2312" charset="-122"/>
                <a:ea typeface="楷体" panose="02010609060101010101" pitchFamily="1" charset="-122"/>
              </a:rPr>
              <a:t>看远处物体</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bldLvl="0" animBg="1"/>
      <p:bldP spid="10248" grpId="0" bldLvl="0" animBg="1"/>
      <p:bldP spid="10249" grpId="0" bldLvl="0" animBg="1"/>
      <p:bldP spid="1025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3"/>
          <p:cNvSpPr txBox="1"/>
          <p:nvPr/>
        </p:nvSpPr>
        <p:spPr>
          <a:xfrm>
            <a:off x="345758" y="1024573"/>
            <a:ext cx="8143875" cy="1158875"/>
          </a:xfrm>
          <a:prstGeom prst="rect">
            <a:avLst/>
          </a:prstGeom>
          <a:noFill/>
          <a:ln w="9525">
            <a:noFill/>
          </a:ln>
        </p:spPr>
        <p:txBody>
          <a:bodyPr vert="horz" wrap="square" anchor="t">
            <a:spAutoFit/>
          </a:bodyPr>
          <a:lstStyle/>
          <a:p>
            <a:pPr>
              <a:lnSpc>
                <a:spcPct val="125000"/>
              </a:lnSpc>
            </a:pPr>
            <a:r>
              <a:rPr lang="zh-CN" altLang="en-US" sz="2800" dirty="0">
                <a:solidFill>
                  <a:srgbClr val="0000FF"/>
                </a:solidFill>
                <a:latin typeface="宋体" panose="02010600030101010101" pitchFamily="2" charset="-122"/>
                <a:ea typeface="宋体" panose="02010600030101010101" pitchFamily="2" charset="-122"/>
              </a:rPr>
              <a:t>　　若晶状体不能调节或调节能力减弱会出现什么情况呢？</a:t>
            </a:r>
          </a:p>
        </p:txBody>
      </p:sp>
      <p:sp>
        <p:nvSpPr>
          <p:cNvPr id="11267" name="TextBox 23"/>
          <p:cNvSpPr txBox="1"/>
          <p:nvPr/>
        </p:nvSpPr>
        <p:spPr>
          <a:xfrm>
            <a:off x="2128838" y="2264093"/>
            <a:ext cx="4456112" cy="466725"/>
          </a:xfrm>
          <a:prstGeom prst="rect">
            <a:avLst/>
          </a:prstGeom>
          <a:noFill/>
          <a:ln w="9525" cap="flat" cmpd="sng">
            <a:solidFill>
              <a:srgbClr val="3D8F95"/>
            </a:solidFill>
            <a:prstDash val="solid"/>
            <a:miter/>
            <a:headEnd type="none" w="med" len="med"/>
            <a:tailEnd type="none" w="med" len="med"/>
          </a:ln>
        </p:spPr>
        <p:txBody>
          <a:bodyPr vert="horz" wrap="square" anchor="t">
            <a:spAutoFit/>
          </a:bodyPr>
          <a:lstStyle/>
          <a:p>
            <a:pPr algn="ctr"/>
            <a:r>
              <a:rPr lang="zh-CN" altLang="en-US" sz="2400" dirty="0">
                <a:solidFill>
                  <a:srgbClr val="FF0000"/>
                </a:solidFill>
                <a:latin typeface="楷体_GB2312" charset="-122"/>
              </a:rPr>
              <a:t>看清物体的范围减小了</a:t>
            </a:r>
          </a:p>
        </p:txBody>
      </p:sp>
      <p:sp>
        <p:nvSpPr>
          <p:cNvPr id="11268" name="AutoShape 9"/>
          <p:cNvSpPr/>
          <p:nvPr/>
        </p:nvSpPr>
        <p:spPr>
          <a:xfrm>
            <a:off x="2489200" y="2907030"/>
            <a:ext cx="500063" cy="1000125"/>
          </a:xfrm>
          <a:prstGeom prst="downArrow">
            <a:avLst>
              <a:gd name="adj1" fmla="val 50000"/>
              <a:gd name="adj2" fmla="val 36324"/>
            </a:avLst>
          </a:prstGeom>
          <a:solidFill>
            <a:srgbClr val="BBE0E3">
              <a:alpha val="100000"/>
            </a:srgbClr>
          </a:solidFill>
          <a:ln w="9525" cap="flat" cmpd="sng">
            <a:solidFill>
              <a:srgbClr val="3D8F95"/>
            </a:solidFill>
            <a:prstDash val="solid"/>
            <a:miter/>
            <a:headEnd type="none" w="med" len="med"/>
            <a:tailEnd type="none" w="med" len="med"/>
          </a:ln>
        </p:spPr>
        <p:txBody>
          <a:bodyPr vert="eaVert" wrap="none" anchor="ctr"/>
          <a:lstStyle/>
          <a:p>
            <a:pPr algn="ctr"/>
            <a:endParaRPr lang="zh-CN" altLang="en-US" dirty="0">
              <a:latin typeface="楷体_GB2312" charset="-122"/>
            </a:endParaRPr>
          </a:p>
        </p:txBody>
      </p:sp>
      <p:sp>
        <p:nvSpPr>
          <p:cNvPr id="11269" name="TextBox 10"/>
          <p:cNvSpPr txBox="1"/>
          <p:nvPr/>
        </p:nvSpPr>
        <p:spPr>
          <a:xfrm>
            <a:off x="1195388" y="3978593"/>
            <a:ext cx="2935287" cy="831850"/>
          </a:xfrm>
          <a:prstGeom prst="rect">
            <a:avLst/>
          </a:prstGeom>
          <a:solidFill>
            <a:srgbClr val="BBE0E3">
              <a:alpha val="100000"/>
            </a:srgbClr>
          </a:solidFill>
          <a:ln w="9525" cap="flat" cmpd="sng">
            <a:solidFill>
              <a:srgbClr val="3D8F95"/>
            </a:solidFill>
            <a:prstDash val="solid"/>
            <a:miter/>
            <a:headEnd type="none" w="med" len="med"/>
            <a:tailEnd type="none" w="med" len="med"/>
          </a:ln>
        </p:spPr>
        <p:txBody>
          <a:bodyPr vert="horz" wrap="none" anchor="t">
            <a:spAutoFit/>
          </a:bodyPr>
          <a:lstStyle/>
          <a:p>
            <a:pPr algn="ctr"/>
            <a:r>
              <a:rPr lang="zh-CN" altLang="en-US" sz="2400" dirty="0">
                <a:solidFill>
                  <a:schemeClr val="tx2"/>
                </a:solidFill>
                <a:latin typeface="楷体_GB2312" charset="-122"/>
              </a:rPr>
              <a:t>只能看清近处的物体</a:t>
            </a:r>
            <a:endParaRPr lang="en-US" altLang="x-none" sz="2400" dirty="0">
              <a:solidFill>
                <a:schemeClr val="tx2"/>
              </a:solidFill>
              <a:latin typeface="楷体_GB2312" charset="-122"/>
            </a:endParaRPr>
          </a:p>
          <a:p>
            <a:pPr algn="ctr"/>
            <a:r>
              <a:rPr lang="zh-CN" altLang="en-US" sz="2400" dirty="0">
                <a:solidFill>
                  <a:schemeClr val="tx2"/>
                </a:solidFill>
                <a:latin typeface="楷体_GB2312" charset="-122"/>
              </a:rPr>
              <a:t>看不清远处的物体</a:t>
            </a:r>
          </a:p>
        </p:txBody>
      </p:sp>
      <p:sp>
        <p:nvSpPr>
          <p:cNvPr id="11270" name="AutoShape 9"/>
          <p:cNvSpPr/>
          <p:nvPr/>
        </p:nvSpPr>
        <p:spPr>
          <a:xfrm>
            <a:off x="5815013" y="2907030"/>
            <a:ext cx="500062" cy="1000125"/>
          </a:xfrm>
          <a:prstGeom prst="downArrow">
            <a:avLst>
              <a:gd name="adj1" fmla="val 50000"/>
              <a:gd name="adj2" fmla="val 36324"/>
            </a:avLst>
          </a:prstGeom>
          <a:solidFill>
            <a:srgbClr val="BBE0E3">
              <a:alpha val="100000"/>
            </a:srgbClr>
          </a:solidFill>
          <a:ln w="9525" cap="flat" cmpd="sng">
            <a:solidFill>
              <a:srgbClr val="3D8F95"/>
            </a:solidFill>
            <a:prstDash val="solid"/>
            <a:miter/>
            <a:headEnd type="none" w="med" len="med"/>
            <a:tailEnd type="none" w="med" len="med"/>
          </a:ln>
        </p:spPr>
        <p:txBody>
          <a:bodyPr vert="eaVert" wrap="none" anchor="ctr"/>
          <a:lstStyle/>
          <a:p>
            <a:pPr algn="ctr"/>
            <a:endParaRPr lang="zh-CN" altLang="en-US" dirty="0">
              <a:latin typeface="楷体_GB2312" charset="-122"/>
            </a:endParaRPr>
          </a:p>
        </p:txBody>
      </p:sp>
      <p:sp>
        <p:nvSpPr>
          <p:cNvPr id="11271" name="TextBox 12"/>
          <p:cNvSpPr txBox="1"/>
          <p:nvPr/>
        </p:nvSpPr>
        <p:spPr>
          <a:xfrm>
            <a:off x="4886325" y="3978593"/>
            <a:ext cx="2935288" cy="831850"/>
          </a:xfrm>
          <a:prstGeom prst="rect">
            <a:avLst/>
          </a:prstGeom>
          <a:solidFill>
            <a:srgbClr val="BBE0E3">
              <a:alpha val="100000"/>
            </a:srgbClr>
          </a:solidFill>
          <a:ln w="9525" cap="flat" cmpd="sng">
            <a:solidFill>
              <a:srgbClr val="3D8F95"/>
            </a:solidFill>
            <a:prstDash val="solid"/>
            <a:miter/>
            <a:headEnd type="none" w="med" len="med"/>
            <a:tailEnd type="none" w="med" len="med"/>
          </a:ln>
        </p:spPr>
        <p:txBody>
          <a:bodyPr vert="horz" wrap="none" anchor="t">
            <a:spAutoFit/>
          </a:bodyPr>
          <a:lstStyle/>
          <a:p>
            <a:pPr algn="ctr"/>
            <a:r>
              <a:rPr lang="zh-CN" altLang="en-US" sz="2400" dirty="0">
                <a:solidFill>
                  <a:schemeClr val="tx2"/>
                </a:solidFill>
                <a:latin typeface="楷体_GB2312" charset="-122"/>
              </a:rPr>
              <a:t>只能看清远处的物体</a:t>
            </a:r>
            <a:endParaRPr lang="en-US" altLang="x-none" sz="2400" dirty="0">
              <a:solidFill>
                <a:schemeClr val="tx2"/>
              </a:solidFill>
              <a:latin typeface="楷体_GB2312" charset="-122"/>
            </a:endParaRPr>
          </a:p>
          <a:p>
            <a:pPr algn="ctr"/>
            <a:r>
              <a:rPr lang="zh-CN" altLang="en-US" sz="2400" dirty="0">
                <a:solidFill>
                  <a:schemeClr val="tx2"/>
                </a:solidFill>
                <a:latin typeface="楷体_GB2312" charset="-122"/>
              </a:rPr>
              <a:t>看不清近处的物体</a:t>
            </a:r>
          </a:p>
        </p:txBody>
      </p:sp>
      <p:sp>
        <p:nvSpPr>
          <p:cNvPr id="11272" name="AutoShape 9"/>
          <p:cNvSpPr/>
          <p:nvPr/>
        </p:nvSpPr>
        <p:spPr>
          <a:xfrm>
            <a:off x="2489200" y="4978718"/>
            <a:ext cx="500063" cy="1000125"/>
          </a:xfrm>
          <a:prstGeom prst="downArrow">
            <a:avLst>
              <a:gd name="adj1" fmla="val 50000"/>
              <a:gd name="adj2" fmla="val 36324"/>
            </a:avLst>
          </a:prstGeom>
          <a:solidFill>
            <a:srgbClr val="BBE0E3">
              <a:alpha val="100000"/>
            </a:srgbClr>
          </a:solidFill>
          <a:ln w="9525" cap="flat" cmpd="sng">
            <a:solidFill>
              <a:srgbClr val="3D8F95"/>
            </a:solidFill>
            <a:prstDash val="solid"/>
            <a:miter/>
            <a:headEnd type="none" w="med" len="med"/>
            <a:tailEnd type="none" w="med" len="med"/>
          </a:ln>
        </p:spPr>
        <p:txBody>
          <a:bodyPr vert="eaVert" wrap="none" anchor="ctr"/>
          <a:lstStyle/>
          <a:p>
            <a:pPr algn="ctr"/>
            <a:endParaRPr lang="zh-CN" altLang="en-US" dirty="0">
              <a:latin typeface="楷体_GB2312" charset="-122"/>
            </a:endParaRPr>
          </a:p>
        </p:txBody>
      </p:sp>
      <p:sp>
        <p:nvSpPr>
          <p:cNvPr id="11273" name="AutoShape 9"/>
          <p:cNvSpPr/>
          <p:nvPr/>
        </p:nvSpPr>
        <p:spPr>
          <a:xfrm>
            <a:off x="5859463" y="4978718"/>
            <a:ext cx="500062" cy="1000125"/>
          </a:xfrm>
          <a:prstGeom prst="downArrow">
            <a:avLst>
              <a:gd name="adj1" fmla="val 50000"/>
              <a:gd name="adj2" fmla="val 36324"/>
            </a:avLst>
          </a:prstGeom>
          <a:solidFill>
            <a:srgbClr val="BBE0E3">
              <a:alpha val="100000"/>
            </a:srgbClr>
          </a:solidFill>
          <a:ln w="9525" cap="flat" cmpd="sng">
            <a:solidFill>
              <a:srgbClr val="3D8F95"/>
            </a:solidFill>
            <a:prstDash val="solid"/>
            <a:miter/>
            <a:headEnd type="none" w="med" len="med"/>
            <a:tailEnd type="none" w="med" len="med"/>
          </a:ln>
        </p:spPr>
        <p:txBody>
          <a:bodyPr vert="eaVert" wrap="none" anchor="ctr"/>
          <a:lstStyle/>
          <a:p>
            <a:pPr algn="ctr"/>
            <a:endParaRPr lang="zh-CN" altLang="en-US" dirty="0">
              <a:latin typeface="楷体_GB2312" charset="-122"/>
            </a:endParaRPr>
          </a:p>
        </p:txBody>
      </p:sp>
      <p:sp>
        <p:nvSpPr>
          <p:cNvPr id="11274" name="TextBox 15"/>
          <p:cNvSpPr txBox="1"/>
          <p:nvPr/>
        </p:nvSpPr>
        <p:spPr>
          <a:xfrm>
            <a:off x="2070100" y="6056630"/>
            <a:ext cx="1257300" cy="527050"/>
          </a:xfrm>
          <a:prstGeom prst="rect">
            <a:avLst/>
          </a:prstGeom>
          <a:noFill/>
          <a:ln w="9525" cap="flat" cmpd="sng">
            <a:solidFill>
              <a:srgbClr val="3D8F95"/>
            </a:solidFill>
            <a:prstDash val="solid"/>
            <a:miter/>
            <a:headEnd type="none" w="med" len="med"/>
            <a:tailEnd type="none" w="med" len="med"/>
          </a:ln>
        </p:spPr>
        <p:txBody>
          <a:bodyPr vert="horz" wrap="none" anchor="t">
            <a:spAutoFit/>
          </a:bodyPr>
          <a:lstStyle/>
          <a:p>
            <a:pPr algn="ctr"/>
            <a:r>
              <a:rPr lang="zh-CN" altLang="en-US" sz="2800" dirty="0">
                <a:solidFill>
                  <a:srgbClr val="FF0000"/>
                </a:solidFill>
                <a:latin typeface="楷体_GB2312" charset="-122"/>
              </a:rPr>
              <a:t>近视眼</a:t>
            </a:r>
          </a:p>
        </p:txBody>
      </p:sp>
      <p:sp>
        <p:nvSpPr>
          <p:cNvPr id="11275" name="TextBox 16"/>
          <p:cNvSpPr txBox="1"/>
          <p:nvPr/>
        </p:nvSpPr>
        <p:spPr>
          <a:xfrm>
            <a:off x="5507038" y="6050280"/>
            <a:ext cx="1258887" cy="527050"/>
          </a:xfrm>
          <a:prstGeom prst="rect">
            <a:avLst/>
          </a:prstGeom>
          <a:noFill/>
          <a:ln w="9525" cap="flat" cmpd="sng">
            <a:solidFill>
              <a:srgbClr val="3D8F95"/>
            </a:solidFill>
            <a:prstDash val="solid"/>
            <a:miter/>
            <a:headEnd type="none" w="med" len="med"/>
            <a:tailEnd type="none" w="med" len="med"/>
          </a:ln>
        </p:spPr>
        <p:txBody>
          <a:bodyPr vert="horz" wrap="none" anchor="t">
            <a:spAutoFit/>
          </a:bodyPr>
          <a:lstStyle/>
          <a:p>
            <a:pPr algn="ctr"/>
            <a:r>
              <a:rPr lang="zh-CN" altLang="en-US" sz="2800" dirty="0">
                <a:solidFill>
                  <a:srgbClr val="FF0000"/>
                </a:solidFill>
                <a:latin typeface="楷体_GB2312" charset="-122"/>
              </a:rPr>
              <a:t>远视眼</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ldLvl="0" animBg="1"/>
      <p:bldP spid="11268" grpId="0" bldLvl="0" animBg="1"/>
      <p:bldP spid="11269" grpId="0" bldLvl="0" animBg="1"/>
      <p:bldP spid="11270" grpId="0" bldLvl="0" animBg="1"/>
      <p:bldP spid="11271" grpId="0" bldLvl="0" animBg="1"/>
      <p:bldP spid="11272" grpId="0" bldLvl="0" animBg="1"/>
      <p:bldP spid="11273" grpId="0" bldLvl="0" animBg="1"/>
      <p:bldP spid="11274" grpId="0" bldLvl="0" animBg="1"/>
      <p:bldP spid="1127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5"/>
  <p:tag name="KSO_WM_TAG_VERSION" val="1.0"/>
  <p:tag name="KSO_WM_SLIDE_ID" val="custom596_12"/>
  <p:tag name="KSO_WM_SLIDE_INDEX" val="12"/>
  <p:tag name="KSO_WM_SLIDE_ITEM_CNT" val="2"/>
  <p:tag name="KSO_WM_SLIDE_LAYOUT" val="a_b_e"/>
  <p:tag name="KSO_WM_SLIDE_LAYOUT_CNT" val="1_1_1"/>
  <p:tag name="KSO_WM_SLIDE_TYPE" val="sectionTitle"/>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15"/>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15"/>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a"/>
  <p:tag name="KSO_WM_UNIT_INDEX" val="1"/>
  <p:tag name="KSO_WM_UNIT_ID" val="custom596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15"/>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heme/theme1.xml><?xml version="1.0" encoding="utf-8"?>
<a:theme xmlns:a="http://schemas.openxmlformats.org/drawingml/2006/main" name="Office 主题">
  <a:themeElements>
    <a:clrScheme name="21515">
      <a:dk1>
        <a:srgbClr val="5F5F5F"/>
      </a:dk1>
      <a:lt1>
        <a:srgbClr val="FFFFFF"/>
      </a:lt1>
      <a:dk2>
        <a:srgbClr val="4D4D4D"/>
      </a:dk2>
      <a:lt2>
        <a:srgbClr val="FFFFFF"/>
      </a:lt2>
      <a:accent1>
        <a:srgbClr val="47B6E7"/>
      </a:accent1>
      <a:accent2>
        <a:srgbClr val="628EE3"/>
      </a:accent2>
      <a:accent3>
        <a:srgbClr val="2BC3B5"/>
      </a:accent3>
      <a:accent4>
        <a:srgbClr val="92D050"/>
      </a:accent4>
      <a:accent5>
        <a:srgbClr val="CEB9A3"/>
      </a:accent5>
      <a:accent6>
        <a:srgbClr val="FFC000"/>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553</Words>
  <Application>Microsoft Office PowerPoint</Application>
  <PresentationFormat>全屏显示(4:3)</PresentationFormat>
  <Paragraphs>102</Paragraphs>
  <Slides>14</Slides>
  <Notes>11</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14</vt:i4>
      </vt:variant>
    </vt:vector>
  </HeadingPairs>
  <TitlesOfParts>
    <vt:vector size="1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宇恒编辑部</dc:creator>
  <cp:lastModifiedBy>User</cp:lastModifiedBy>
  <cp:revision>71</cp:revision>
  <dcterms:created xsi:type="dcterms:W3CDTF">2015-11-16T05:18:00Z</dcterms:created>
  <dcterms:modified xsi:type="dcterms:W3CDTF">2019-08-20T14:28:53Z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