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tiff" ContentType="image/tiff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8" r:id="rId3"/>
    <p:sldId id="259" r:id="rId4"/>
    <p:sldId id="260" r:id="rId5"/>
    <p:sldId id="261" r:id="rId6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5.xml"/><Relationship Id="rId8" Type="http://schemas.openxmlformats.org/officeDocument/2006/relationships/slide" Target="slide5.xml"/><Relationship Id="rId7" Type="http://schemas.openxmlformats.org/officeDocument/2006/relationships/slide" Target="slide2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slide" Target="slide8.xml"/><Relationship Id="rId3" Type="http://schemas.openxmlformats.org/officeDocument/2006/relationships/image" Target="../media/image1.png"/><Relationship Id="rId2" Type="http://schemas.openxmlformats.org/officeDocument/2006/relationships/tags" Target="../tags/tag2.xml"/><Relationship Id="rId10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emf"/><Relationship Id="rId1" Type="http://schemas.openxmlformats.org/officeDocument/2006/relationships/image" Target="../media/image15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emf"/><Relationship Id="rId1" Type="http://schemas.openxmlformats.org/officeDocument/2006/relationships/image" Target="../media/image18.emf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.png"/><Relationship Id="rId3" Type="http://schemas.openxmlformats.org/officeDocument/2006/relationships/tags" Target="../tags/tag6.xml"/><Relationship Id="rId2" Type="http://schemas.openxmlformats.org/officeDocument/2006/relationships/image" Target="../media/image2.tiff"/><Relationship Id="rId1" Type="http://schemas.openxmlformats.org/officeDocument/2006/relationships/image" Target="../media/image1.tiff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openxmlformats.org/officeDocument/2006/relationships/image" Target="../media/image3.emf"/><Relationship Id="rId1" Type="http://schemas.openxmlformats.org/officeDocument/2006/relationships/tags" Target="../tags/tag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emf"/><Relationship Id="rId3" Type="http://schemas.openxmlformats.org/officeDocument/2006/relationships/image" Target="../media/image5.wmf"/><Relationship Id="rId2" Type="http://schemas.openxmlformats.org/officeDocument/2006/relationships/oleObject" Target="../embeddings/oleObject1.bin"/><Relationship Id="rId1" Type="http://schemas.openxmlformats.org/officeDocument/2006/relationships/tags" Target="../tags/tag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2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png"/><Relationship Id="rId2" Type="http://schemas.openxmlformats.org/officeDocument/2006/relationships/image" Target="../media/image3.tiff"/><Relationship Id="rId1" Type="http://schemas.openxmlformats.org/officeDocument/2006/relationships/image" Target="../media/image1.tif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流程图: 离页连接符 16"/>
          <p:cNvSpPr/>
          <p:nvPr/>
        </p:nvSpPr>
        <p:spPr>
          <a:xfrm rot="5400000">
            <a:off x="10196154" y="3291205"/>
            <a:ext cx="2831465" cy="1164590"/>
          </a:xfrm>
          <a:prstGeom prst="flowChartOffpageConnector">
            <a:avLst/>
          </a:prstGeom>
          <a:solidFill>
            <a:srgbClr val="008E4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zh-CN" altLang="en-US" sz="44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栏目导航</a:t>
            </a:r>
            <a:endParaRPr lang="zh-CN" altLang="en-US" sz="4400" b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433638" y="5055870"/>
            <a:ext cx="6904355" cy="828040"/>
            <a:chOff x="4509" y="3668"/>
            <a:chExt cx="10873" cy="1304"/>
          </a:xfrm>
        </p:grpSpPr>
        <p:sp>
          <p:nvSpPr>
            <p:cNvPr id="10" name="圆角矩形 6"/>
            <p:cNvSpPr/>
            <p:nvPr>
              <p:custDataLst>
                <p:tags r:id="rId1"/>
              </p:custDataLst>
            </p:nvPr>
          </p:nvSpPr>
          <p:spPr>
            <a:xfrm flipV="1">
              <a:off x="6040" y="3668"/>
              <a:ext cx="9342" cy="1247"/>
            </a:xfrm>
            <a:prstGeom prst="snip1Rect">
              <a:avLst/>
            </a:prstGeom>
            <a:ln>
              <a:solidFill>
                <a:srgbClr val="008E4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 rot="16200000">
              <a:off x="4510" y="3669"/>
              <a:ext cx="1302" cy="1304"/>
            </a:xfrm>
            <a:prstGeom prst="snipRoundRect">
              <a:avLst/>
            </a:prstGeom>
            <a:solidFill>
              <a:srgbClr val="008E4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 fontAlgn="auto"/>
              <a:endParaRPr lang="zh-CN" altLang="en-US" strike="noStrike" noProof="1"/>
            </a:p>
          </p:txBody>
        </p:sp>
        <p:pic>
          <p:nvPicPr>
            <p:cNvPr id="16" name="图片 8" descr="1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26" y="3942"/>
              <a:ext cx="785" cy="69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" name="文本框 18">
              <a:hlinkClick r:id="rId4" action="ppaction://hlinksldjump"/>
            </p:cNvPr>
            <p:cNvSpPr txBox="1"/>
            <p:nvPr/>
          </p:nvSpPr>
          <p:spPr>
            <a:xfrm>
              <a:off x="6089" y="3812"/>
              <a:ext cx="9092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玩转广东省卷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10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年中考真题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433640" y="3390265"/>
            <a:ext cx="6904354" cy="828040"/>
            <a:chOff x="4509" y="3668"/>
            <a:chExt cx="10873" cy="1304"/>
          </a:xfrm>
        </p:grpSpPr>
        <p:sp>
          <p:nvSpPr>
            <p:cNvPr id="21" name="圆角矩形 6"/>
            <p:cNvSpPr/>
            <p:nvPr>
              <p:custDataLst>
                <p:tags r:id="rId5"/>
              </p:custDataLst>
            </p:nvPr>
          </p:nvSpPr>
          <p:spPr>
            <a:xfrm flipV="1">
              <a:off x="6040" y="3668"/>
              <a:ext cx="9342" cy="1247"/>
            </a:xfrm>
            <a:prstGeom prst="snip1Rect">
              <a:avLst/>
            </a:prstGeom>
            <a:ln>
              <a:solidFill>
                <a:srgbClr val="008E4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/>
              <a:endParaRPr lang="zh-CN" altLang="en-US" sz="3200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22" name="椭圆 7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 rot="16200000">
              <a:off x="4510" y="3669"/>
              <a:ext cx="1302" cy="1304"/>
            </a:xfrm>
            <a:prstGeom prst="snipRoundRect">
              <a:avLst/>
            </a:prstGeom>
            <a:solidFill>
              <a:srgbClr val="008E4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/>
              <a:endParaRPr lang="zh-CN" altLang="en-US" noProof="1">
                <a:solidFill>
                  <a:prstClr val="black"/>
                </a:solidFill>
              </a:endParaRPr>
            </a:p>
          </p:txBody>
        </p:sp>
        <p:pic>
          <p:nvPicPr>
            <p:cNvPr id="23" name="图片 8" descr="1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26" y="3942"/>
              <a:ext cx="785" cy="69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" name="文本框 23">
              <a:hlinkClick r:id="rId7" action="ppaction://hlinksldjump"/>
            </p:cNvPr>
            <p:cNvSpPr txBox="1"/>
            <p:nvPr/>
          </p:nvSpPr>
          <p:spPr>
            <a:xfrm>
              <a:off x="6444" y="3812"/>
              <a:ext cx="832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知识精讲</a:t>
              </a:r>
              <a:endPara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</p:grpSp>
      <p:sp>
        <p:nvSpPr>
          <p:cNvPr id="29" name="文本框 78">
            <a:hlinkClick r:id="rId7" action="ppaction://hlinksldjump"/>
          </p:cNvPr>
          <p:cNvSpPr txBox="1"/>
          <p:nvPr/>
        </p:nvSpPr>
        <p:spPr>
          <a:xfrm>
            <a:off x="4122103" y="4362450"/>
            <a:ext cx="189357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考点清单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" name="文本框 78">
            <a:hlinkClick r:id="rId8" action="ppaction://hlinksldjump"/>
          </p:cNvPr>
          <p:cNvSpPr txBox="1"/>
          <p:nvPr/>
        </p:nvSpPr>
        <p:spPr>
          <a:xfrm>
            <a:off x="6587808" y="4362450"/>
            <a:ext cx="189293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回归教材</a:t>
            </a:r>
            <a:endParaRPr lang="zh-CN" altLang="en-US" sz="3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1805623" y="868680"/>
            <a:ext cx="8763000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60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Tahoma" panose="020B0604030504040204" pitchFamily="34" charset="0"/>
                <a:ea typeface="黑体" panose="02010609060101010101" pitchFamily="49" charset="-122"/>
                <a:cs typeface="Tahoma" panose="020B0604030504040204" pitchFamily="34" charset="0"/>
              </a:rPr>
              <a:t>第十二讲  </a:t>
            </a:r>
            <a:r>
              <a:rPr lang="zh-CN" altLang="en-US" sz="60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简单机械</a:t>
            </a:r>
            <a:endParaRPr lang="zh-CN" altLang="en-US" sz="6000" b="1" dirty="0">
              <a:ln w="9525">
                <a:solidFill>
                  <a:prstClr val="white"/>
                </a:solidFill>
                <a:prstDash val="solid"/>
              </a:ln>
              <a:solidFill>
                <a:prstClr val="black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ahoma" panose="020B0604030504040204" pitchFamily="34" charset="0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549333" y="2186940"/>
            <a:ext cx="5504815" cy="7759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50000"/>
              </a:lnSpc>
            </a:pP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</a:t>
            </a:r>
            <a:r>
              <a:rPr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　滑轮</a:t>
            </a:r>
            <a:endParaRPr sz="40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7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079183" y="1472565"/>
            <a:ext cx="986790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en-US" sz="2400" b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2019省卷19题7分</a:t>
            </a:r>
            <a:r>
              <a:rPr lang="en-US" sz="2400" b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如题图所示，质量为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960 kg</a:t>
            </a:r>
            <a:r>
              <a:rPr lang="zh-CN" sz="2400" b="0">
                <a:ea typeface="宋体" panose="02010600030101010101" pitchFamily="2" charset="-122"/>
              </a:rPr>
              <a:t>、底面积为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0.5 m</a:t>
            </a:r>
            <a:r>
              <a:rPr lang="en-US" sz="2400" b="0" baseline="30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 b="0">
                <a:ea typeface="宋体" panose="02010600030101010101" pitchFamily="2" charset="-122"/>
              </a:rPr>
              <a:t>的石材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 b="0">
                <a:ea typeface="宋体" panose="02010600030101010101" pitchFamily="2" charset="-122"/>
              </a:rPr>
              <a:t>放在水平地面上，利用滑轮组水平拉动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 b="0">
                <a:ea typeface="宋体" panose="02010600030101010101" pitchFamily="2" charset="-122"/>
              </a:rPr>
              <a:t>，使其在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20 s</a:t>
            </a:r>
            <a:r>
              <a:rPr lang="zh-CN" sz="2400" b="0">
                <a:ea typeface="宋体" panose="02010600030101010101" pitchFamily="2" charset="-122"/>
              </a:rPr>
              <a:t>的时间内匀速向墙靠近了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4 m</a:t>
            </a:r>
            <a:r>
              <a:rPr lang="zh-CN" sz="2400" b="0">
                <a:ea typeface="宋体" panose="02010600030101010101" pitchFamily="2" charset="-122"/>
              </a:rPr>
              <a:t>，水平拉力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 b="0">
                <a:ea typeface="宋体" panose="02010600030101010101" pitchFamily="2" charset="-122"/>
              </a:rPr>
              <a:t>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500 N</a:t>
            </a:r>
            <a:r>
              <a:rPr lang="zh-CN" sz="2400" b="0">
                <a:ea typeface="宋体" panose="02010600030101010101" pitchFamily="2" charset="-122"/>
              </a:rPr>
              <a:t>，不计绳、滑轮组的质量以及绳与滑轮组之间的摩擦，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g</a:t>
            </a:r>
            <a:r>
              <a:rPr lang="zh-CN" sz="2400" b="0">
                <a:ea typeface="宋体" panose="02010600030101010101" pitchFamily="2" charset="-122"/>
              </a:rPr>
              <a:t>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10 N/kg.</a:t>
            </a:r>
            <a:r>
              <a:rPr lang="zh-CN" sz="2400" b="0">
                <a:ea typeface="宋体" panose="02010600030101010101" pitchFamily="2" charset="-122"/>
              </a:rPr>
              <a:t>求：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 b="0">
                <a:ea typeface="宋体" panose="02010600030101010101" pitchFamily="2" charset="-122"/>
              </a:rPr>
              <a:t>对水平地面的压强；</a:t>
            </a:r>
            <a:endParaRPr lang="zh-CN" sz="2400" b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 b="0">
                <a:ea typeface="宋体" panose="02010600030101010101" pitchFamily="2" charset="-122"/>
              </a:rPr>
              <a:t>在运动过程中受到摩擦力的大小；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 b="0">
                <a:ea typeface="宋体" panose="02010600030101010101" pitchFamily="2" charset="-122"/>
              </a:rPr>
              <a:t>拉力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 b="0">
                <a:ea typeface="宋体" panose="02010600030101010101" pitchFamily="2" charset="-122"/>
              </a:rPr>
              <a:t>的功率．</a:t>
            </a:r>
            <a:endParaRPr lang="zh-CN" altLang="en-US"/>
          </a:p>
        </p:txBody>
      </p:sp>
      <p:pic>
        <p:nvPicPr>
          <p:cNvPr id="2" name="图片 -214748227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70103" y="3580765"/>
            <a:ext cx="3631565" cy="16167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/>
        </p:nvSpPr>
        <p:spPr>
          <a:xfrm>
            <a:off x="8616974" y="5441791"/>
            <a:ext cx="982980" cy="36830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zh-CN" dirty="0"/>
              <a:t>第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dirty="0"/>
              <a:t>题图</a:t>
            </a:r>
            <a:endParaRPr lang="zh-CN" altLang="en-US" dirty="0"/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" name="组合 5"/>
          <p:cNvGrpSpPr/>
          <p:nvPr/>
        </p:nvGrpSpPr>
        <p:grpSpPr>
          <a:xfrm>
            <a:off x="1252538" y="1244600"/>
            <a:ext cx="9545320" cy="4704715"/>
            <a:chOff x="1745" y="1960"/>
            <a:chExt cx="15032" cy="7409"/>
          </a:xfrm>
        </p:grpSpPr>
        <p:sp>
          <p:nvSpPr>
            <p:cNvPr id="100" name="文本框 99"/>
            <p:cNvSpPr txBox="1"/>
            <p:nvPr/>
          </p:nvSpPr>
          <p:spPr>
            <a:xfrm>
              <a:off x="1745" y="1960"/>
              <a:ext cx="15032" cy="71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indent="0">
                <a:lnSpc>
                  <a:spcPct val="150000"/>
                </a:lnSpc>
              </a:pPr>
              <a:r>
                <a:rPr lang="zh-CN" sz="2400" b="0">
                  <a:solidFill>
                    <a:srgbClr val="FF0000"/>
                  </a:solidFill>
                  <a:ea typeface="黑体" panose="02010609060101010101" pitchFamily="49" charset="-122"/>
                </a:rPr>
                <a:t>解：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(1)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的重力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G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mg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960 kg</a:t>
              </a:r>
              <a:r>
                <a:rPr lang="en-US" sz="2400" b="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 N/kg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9 600 N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地面水平，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对地面的压力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G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9 600 N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A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对地面的压强</a:t>
              </a:r>
              <a:endParaRPr lang="zh-CN" sz="2400" b="0">
                <a:solidFill>
                  <a:srgbClr val="FF0000"/>
                </a:solidFill>
                <a:ea typeface="宋体" panose="02010600030101010101" pitchFamily="2" charset="-122"/>
              </a:endParaRPr>
            </a:p>
            <a:p>
              <a:pPr indent="0">
                <a:lnSpc>
                  <a:spcPct val="150000"/>
                </a:lnSpc>
              </a:pP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+mn-ea"/>
                </a:rPr>
                <a:t>(2)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+mn-ea"/>
                </a:rPr>
                <a:t>A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  <a:sym typeface="+mn-ea"/>
                </a:rPr>
                <a:t>在运动过程中受到的摩擦力大小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+mn-ea"/>
                </a:rPr>
                <a:t>f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  <a:sym typeface="+mn-ea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+mn-ea"/>
                </a:rPr>
                <a:t>2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+mn-ea"/>
                </a:rPr>
                <a:t>F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  <a:sym typeface="+mn-ea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+mn-ea"/>
                </a:rPr>
                <a:t>2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  <a:sym typeface="+mn-ea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+mn-ea"/>
                </a:rPr>
                <a:t>500 N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  <a:sym typeface="+mn-ea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+mn-ea"/>
                </a:rPr>
                <a:t>1 000 N</a:t>
              </a:r>
              <a:endPara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endParaRPr>
            </a:p>
            <a:p>
              <a:pPr indent="0">
                <a:lnSpc>
                  <a:spcPct val="150000"/>
                </a:lnSpc>
              </a:pP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+mn-ea"/>
                </a:rPr>
                <a:t>(3)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  <a:sym typeface="+mn-ea"/>
                </a:rPr>
                <a:t>绳子移</a:t>
              </a:r>
              <a:r>
                <a:rPr 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+mn-ea"/>
                </a:rPr>
                <a:t>动的距离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+mn-ea"/>
                </a:rPr>
                <a:t>s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  <a:sym typeface="+mn-ea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+mn-ea"/>
                </a:rPr>
                <a:t>2 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+mn-ea"/>
                </a:rPr>
                <a:t>s</a:t>
              </a:r>
              <a:r>
                <a:rPr lang="en-US" sz="2400" i="1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+mn-ea"/>
                </a:rPr>
                <a:t>A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  <a:sym typeface="+mn-ea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+mn-ea"/>
                </a:rPr>
                <a:t>2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  <a:sym typeface="+mn-ea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+mn-ea"/>
                </a:rPr>
                <a:t>4 m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  <a:sym typeface="+mn-ea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+mn-ea"/>
                </a:rPr>
                <a:t>8 m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  <a:sym typeface="+mn-ea"/>
                </a:rPr>
                <a:t>拉力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+mn-ea"/>
                </a:rPr>
                <a:t>F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  <a:sym typeface="+mn-ea"/>
                </a:rPr>
                <a:t>做的功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+mn-ea"/>
                </a:rPr>
                <a:t>W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  <a:sym typeface="+mn-ea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+mn-ea"/>
                </a:rPr>
                <a:t>Fs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  <a:sym typeface="+mn-ea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+mn-ea"/>
                </a:rPr>
                <a:t>500 N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  <a:sym typeface="+mn-ea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+mn-ea"/>
                </a:rPr>
                <a:t>8 m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  <a:sym typeface="+mn-ea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+mn-ea"/>
                </a:rPr>
                <a:t>4 000 J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  <a:sym typeface="+mn-ea"/>
                </a:rPr>
                <a:t>拉力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+mn-ea"/>
                </a:rPr>
                <a:t>F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  <a:sym typeface="+mn-ea"/>
                </a:rPr>
                <a:t>的功率</a:t>
              </a:r>
              <a:endParaRPr lang="zh-CN" altLang="en-US" sz="2400"/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rcRect l="-3134" r="30968" b="6190"/>
            <a:stretch>
              <a:fillRect/>
            </a:stretch>
          </p:blipFill>
          <p:spPr>
            <a:xfrm>
              <a:off x="4836" y="3651"/>
              <a:ext cx="6010" cy="1182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rcRect l="-3086" r="41811" b="-5159"/>
            <a:stretch>
              <a:fillRect/>
            </a:stretch>
          </p:blipFill>
          <p:spPr>
            <a:xfrm>
              <a:off x="4609" y="8044"/>
              <a:ext cx="5103" cy="1325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82663" y="1002665"/>
            <a:ext cx="1005967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4. 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(2014省卷19题7分)</a:t>
            </a:r>
            <a:r>
              <a:rPr lang="zh-CN" sz="2400" b="0">
                <a:ea typeface="宋体" panose="02010600030101010101" pitchFamily="2" charset="-122"/>
              </a:rPr>
              <a:t>如图所示是某种升降电梯工作原理图，它由轿厢、配重、缆绳、滑轮和电动机等部件组成，连接轿厢的两根缆绳非常靠近，轿厢空载时的重量是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3 100 N</a:t>
            </a:r>
            <a:r>
              <a:rPr lang="zh-CN" sz="2400" b="0">
                <a:ea typeface="宋体" panose="02010600030101010101" pitchFamily="2" charset="-122"/>
              </a:rPr>
              <a:t>，配重的重量是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3 000 N</a:t>
            </a:r>
            <a:r>
              <a:rPr lang="zh-CN" sz="2400" b="0">
                <a:ea typeface="宋体" panose="02010600030101010101" pitchFamily="2" charset="-122"/>
              </a:rPr>
              <a:t>，某次电梯载货物的重量是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1 000 N</a:t>
            </a:r>
            <a:r>
              <a:rPr lang="zh-CN" sz="2400" b="0">
                <a:ea typeface="宋体" panose="02010600030101010101" pitchFamily="2" charset="-122"/>
              </a:rPr>
              <a:t>，当电梯匀速上升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15 m</a:t>
            </a:r>
            <a:r>
              <a:rPr lang="zh-CN" sz="2400" b="0">
                <a:ea typeface="宋体" panose="02010600030101010101" pitchFamily="2" charset="-122"/>
              </a:rPr>
              <a:t>，所用的时间为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10 s</a:t>
            </a:r>
            <a:r>
              <a:rPr lang="zh-CN" sz="2400" b="0">
                <a:ea typeface="宋体" panose="02010600030101010101" pitchFamily="2" charset="-122"/>
              </a:rPr>
              <a:t>，不计缆绳重力和一切摩擦阻力，在此运动过程中，求：</a:t>
            </a:r>
            <a:endParaRPr lang="zh-CN" sz="2400" b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 b="0">
                <a:ea typeface="宋体" panose="02010600030101010101" pitchFamily="2" charset="-122"/>
              </a:rPr>
              <a:t>轿厢的速度大小；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 b="0">
                <a:ea typeface="宋体" panose="02010600030101010101" pitchFamily="2" charset="-122"/>
              </a:rPr>
              <a:t>配重重力对配重做的功；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 b="0">
                <a:ea typeface="宋体" panose="02010600030101010101" pitchFamily="2" charset="-122"/>
              </a:rPr>
              <a:t>电动机的功率至少是多大．</a:t>
            </a:r>
            <a:endParaRPr lang="zh-CN" altLang="en-US"/>
          </a:p>
        </p:txBody>
      </p:sp>
      <p:pic>
        <p:nvPicPr>
          <p:cNvPr id="2" name="图片 -214748227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65758" y="3348990"/>
            <a:ext cx="2406015" cy="2292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/>
        </p:nvSpPr>
        <p:spPr>
          <a:xfrm>
            <a:off x="8677299" y="5795486"/>
            <a:ext cx="982980" cy="36830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zh-CN" dirty="0"/>
              <a:t>第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dirty="0"/>
              <a:t>题图</a:t>
            </a:r>
            <a:endParaRPr lang="zh-CN" altLang="en-US" dirty="0"/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" name="组合 5"/>
          <p:cNvGrpSpPr/>
          <p:nvPr/>
        </p:nvGrpSpPr>
        <p:grpSpPr>
          <a:xfrm>
            <a:off x="954723" y="701675"/>
            <a:ext cx="10082530" cy="5820410"/>
            <a:chOff x="1502" y="992"/>
            <a:chExt cx="15878" cy="916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02" y="992"/>
              <a:ext cx="8328" cy="1260"/>
            </a:xfrm>
            <a:prstGeom prst="rect">
              <a:avLst/>
            </a:prstGeom>
          </p:spPr>
        </p:pic>
        <p:sp>
          <p:nvSpPr>
            <p:cNvPr id="100" name="文本框 99"/>
            <p:cNvSpPr txBox="1"/>
            <p:nvPr/>
          </p:nvSpPr>
          <p:spPr>
            <a:xfrm>
              <a:off x="1502" y="2026"/>
              <a:ext cx="15878" cy="79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indent="0">
                <a:lnSpc>
                  <a:spcPct val="150000"/>
                </a:lnSpc>
              </a:pP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(2)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配重重力对配重做的功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W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G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h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3 000 N×15 m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4.5×10</a:t>
              </a:r>
              <a:r>
                <a:rPr lang="en-US" sz="2400" b="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J</a:t>
              </a:r>
              <a:endPara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indent="0">
                <a:lnSpc>
                  <a:spcPct val="150000"/>
                </a:lnSpc>
              </a:pP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+mn-ea"/>
                </a:rPr>
                <a:t>(3)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  <a:sym typeface="+mn-ea"/>
                </a:rPr>
                <a:t>克服轿厢重力做的功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+mn-ea"/>
                </a:rPr>
                <a:t>W</a:t>
              </a:r>
              <a:r>
                <a:rPr lang="en-US" sz="240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+mn-ea"/>
                </a:rPr>
                <a:t>2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  <a:sym typeface="+mn-ea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+mn-ea"/>
                </a:rPr>
                <a:t>G</a:t>
              </a:r>
              <a:r>
                <a:rPr lang="en-US" sz="240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+mn-ea"/>
                </a:rPr>
                <a:t>2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+mn-ea"/>
                </a:rPr>
                <a:t>h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  <a:sym typeface="+mn-ea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+mn-ea"/>
                </a:rPr>
                <a:t>3 100 N×15 m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  <a:sym typeface="+mn-ea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+mn-ea"/>
                </a:rPr>
                <a:t>4.65×10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+mn-ea"/>
                </a:rPr>
                <a:t>4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+mn-ea"/>
                </a:rPr>
                <a:t> J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  <a:sym typeface="+mn-ea"/>
                </a:rPr>
                <a:t>克服货物重力做的功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+mn-ea"/>
                </a:rPr>
                <a:t>W</a:t>
              </a:r>
              <a:r>
                <a:rPr lang="en-US" sz="240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+mn-ea"/>
                </a:rPr>
                <a:t>3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  <a:sym typeface="+mn-ea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+mn-ea"/>
                </a:rPr>
                <a:t>G</a:t>
              </a:r>
              <a:r>
                <a:rPr lang="en-US" sz="240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+mn-ea"/>
                </a:rPr>
                <a:t>3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+mn-ea"/>
                </a:rPr>
                <a:t>h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  <a:sym typeface="+mn-ea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+mn-ea"/>
                </a:rPr>
                <a:t>1 000 N×15 m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  <a:sym typeface="+mn-ea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+mn-ea"/>
                </a:rPr>
                <a:t>1.5×10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+mn-ea"/>
                </a:rPr>
                <a:t>4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+mn-ea"/>
                </a:rPr>
                <a:t> J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  <a:sym typeface="+mn-ea"/>
                </a:rPr>
                <a:t>电动机需要做的功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+mn-ea"/>
                </a:rPr>
                <a:t>W</a:t>
              </a:r>
              <a:r>
                <a:rPr lang="en-US" sz="240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+mn-ea"/>
                </a:rPr>
                <a:t>4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  <a:sym typeface="+mn-ea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+mn-ea"/>
                </a:rPr>
                <a:t>W</a:t>
              </a:r>
              <a:r>
                <a:rPr lang="en-US" sz="240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+mn-ea"/>
                </a:rPr>
                <a:t>2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  <a:sym typeface="+mn-ea"/>
                </a:rPr>
                <a:t>＋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+mn-ea"/>
                </a:rPr>
                <a:t>W</a:t>
              </a:r>
              <a:r>
                <a:rPr lang="en-US" sz="240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+mn-ea"/>
                </a:rPr>
                <a:t>3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  <a:sym typeface="+mn-ea"/>
                </a:rPr>
                <a:t>－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+mn-ea"/>
                </a:rPr>
                <a:t>W</a:t>
              </a:r>
              <a:r>
                <a:rPr lang="en-US" sz="240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+mn-ea"/>
                </a:rPr>
                <a:t>1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  <a:sym typeface="+mn-ea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+mn-ea"/>
                </a:rPr>
                <a:t>4.65×10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+mn-ea"/>
                </a:rPr>
                <a:t>4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+mn-ea"/>
                </a:rPr>
                <a:t> J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  <a:sym typeface="+mn-ea"/>
                </a:rPr>
                <a:t>＋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+mn-ea"/>
                </a:rPr>
                <a:t>1.5×10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+mn-ea"/>
                </a:rPr>
                <a:t>4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+mn-ea"/>
                </a:rPr>
                <a:t> J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  <a:sym typeface="+mn-ea"/>
                </a:rPr>
                <a:t>－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+mn-ea"/>
                </a:rPr>
                <a:t>4.5×10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+mn-ea"/>
                </a:rPr>
                <a:t>4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+mn-ea"/>
                </a:rPr>
                <a:t> J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  <a:sym typeface="+mn-ea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+mn-ea"/>
                </a:rPr>
                <a:t>1.65×10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+mn-ea"/>
                </a:rPr>
                <a:t>4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+mn-ea"/>
                </a:rPr>
                <a:t> J</a:t>
              </a:r>
              <a:endPara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endParaRPr>
            </a:p>
            <a:p>
              <a:pPr indent="0">
                <a:lnSpc>
                  <a:spcPct val="150000"/>
                </a:lnSpc>
              </a:pP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  <a:sym typeface="+mn-ea"/>
                </a:rPr>
                <a:t>电动机的功率</a:t>
              </a:r>
              <a:endParaRPr lang="zh-CN" altLang="en-US" sz="2400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843" y="8898"/>
              <a:ext cx="8328" cy="1260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971233" y="755650"/>
            <a:ext cx="7659370" cy="737235"/>
            <a:chOff x="1342" y="2852"/>
            <a:chExt cx="12062" cy="1161"/>
          </a:xfrm>
        </p:grpSpPr>
        <p:pic>
          <p:nvPicPr>
            <p:cNvPr id="3" name="图片 2" descr="带序号考点标2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42" y="3051"/>
              <a:ext cx="2803" cy="922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622" y="3092"/>
              <a:ext cx="1775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类型</a:t>
              </a:r>
              <a:endPara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390" y="3123"/>
              <a:ext cx="52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497" y="2852"/>
              <a:ext cx="8907" cy="1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滑轮组绕线作图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（</a:t>
              </a:r>
              <a:r>
                <a: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2016.15，2010.15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）</a:t>
              </a:r>
              <a:endPara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016318" y="1442085"/>
            <a:ext cx="1022477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5. </a:t>
            </a:r>
            <a:r>
              <a:rPr lang="en-US" sz="2400" b="0">
                <a:latin typeface="Times New Roman" panose="02020603050405020304" pitchFamily="18" charset="0"/>
                <a:ea typeface="黑体" panose="02010609060101010101" pitchFamily="49" charset="-122"/>
              </a:rPr>
              <a:t>[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2016省卷15(2)题2分</a:t>
            </a:r>
            <a:r>
              <a:rPr lang="en-US" sz="2400" b="0">
                <a:latin typeface="Times New Roman" panose="02020603050405020304" pitchFamily="18" charset="0"/>
                <a:ea typeface="黑体" panose="02010609060101010101" pitchFamily="49" charset="-122"/>
              </a:rPr>
              <a:t>]</a:t>
            </a:r>
            <a:r>
              <a:rPr lang="zh-CN" sz="2400" b="0">
                <a:ea typeface="宋体" panose="02010600030101010101" pitchFamily="2" charset="-122"/>
              </a:rPr>
              <a:t>用如图所示的滑轮组提升重物，用笔画线代替绳子画出最省力的绳子绕法．</a:t>
            </a:r>
            <a:endParaRPr lang="zh-CN" sz="2400" b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endParaRPr lang="zh-CN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endParaRPr lang="zh-CN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endParaRPr lang="zh-CN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6. </a:t>
            </a:r>
            <a:r>
              <a:rPr lang="en-US" sz="2400" b="0">
                <a:latin typeface="Times New Roman" panose="02020603050405020304" pitchFamily="18" charset="0"/>
                <a:ea typeface="黑体" panose="02010609060101010101" pitchFamily="49" charset="-122"/>
              </a:rPr>
              <a:t>[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2010省卷15(2)题2分</a:t>
            </a:r>
            <a:r>
              <a:rPr lang="en-US" sz="2400" b="0">
                <a:latin typeface="Times New Roman" panose="02020603050405020304" pitchFamily="18" charset="0"/>
                <a:ea typeface="黑体" panose="02010609060101010101" pitchFamily="49" charset="-122"/>
              </a:rPr>
              <a:t>]</a:t>
            </a:r>
            <a:r>
              <a:rPr lang="zh-CN" sz="2400" b="0">
                <a:ea typeface="宋体" panose="02010600030101010101" pitchFamily="2" charset="-122"/>
              </a:rPr>
              <a:t>如图所示，某人站在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 b="0">
                <a:ea typeface="宋体" panose="02010600030101010101" pitchFamily="2" charset="-122"/>
              </a:rPr>
              <a:t>处用一根绳子和两个滑轮提起物体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 b="0">
                <a:ea typeface="宋体" panose="02010600030101010101" pitchFamily="2" charset="-122"/>
              </a:rPr>
              <a:t>，画出最省力的绕线方式．</a:t>
            </a:r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1398" y="2745105"/>
            <a:ext cx="498475" cy="19926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-214748227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9283" y="2415540"/>
            <a:ext cx="1758950" cy="24771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矩形 11"/>
          <p:cNvSpPr/>
          <p:nvPr/>
        </p:nvSpPr>
        <p:spPr>
          <a:xfrm>
            <a:off x="3318534" y="4985226"/>
            <a:ext cx="982980" cy="36830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zh-CN" dirty="0"/>
              <a:t>第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dirty="0"/>
              <a:t>题图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7388884" y="4985226"/>
            <a:ext cx="982980" cy="36830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zh-CN" dirty="0"/>
              <a:t>第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dirty="0"/>
              <a:t>题图</a:t>
            </a:r>
            <a:endParaRPr lang="zh-CN" altLang="en-US" dirty="0"/>
          </a:p>
        </p:txBody>
      </p:sp>
      <p:sp>
        <p:nvSpPr>
          <p:cNvPr id="14" name="任意多边形 13"/>
          <p:cNvSpPr/>
          <p:nvPr/>
        </p:nvSpPr>
        <p:spPr>
          <a:xfrm>
            <a:off x="3819208" y="3113405"/>
            <a:ext cx="147955" cy="581025"/>
          </a:xfrm>
          <a:custGeom>
            <a:avLst/>
            <a:gdLst>
              <a:gd name="connisteX0" fmla="*/ 0 w 147955"/>
              <a:gd name="connsiteY0" fmla="*/ 581025 h 581025"/>
              <a:gd name="connisteX1" fmla="*/ 147955 w 147955"/>
              <a:gd name="connsiteY1" fmla="*/ 0 h 58102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</a:cxnLst>
            <a:rect l="l" t="t" r="r" b="b"/>
            <a:pathLst>
              <a:path w="147955" h="581025">
                <a:moveTo>
                  <a:pt x="0" y="581025"/>
                </a:moveTo>
                <a:lnTo>
                  <a:pt x="147955" y="0"/>
                </a:ln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3657283" y="3108325"/>
            <a:ext cx="5080" cy="900430"/>
          </a:xfrm>
          <a:custGeom>
            <a:avLst/>
            <a:gdLst>
              <a:gd name="connisteX0" fmla="*/ 0 w 5080"/>
              <a:gd name="connsiteY0" fmla="*/ 0 h 900430"/>
              <a:gd name="connisteX1" fmla="*/ 5080 w 5080"/>
              <a:gd name="connsiteY1" fmla="*/ 900430 h 90043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</a:cxnLst>
            <a:rect l="l" t="t" r="r" b="b"/>
            <a:pathLst>
              <a:path w="5080" h="900430">
                <a:moveTo>
                  <a:pt x="0" y="0"/>
                </a:moveTo>
                <a:lnTo>
                  <a:pt x="5080" y="900430"/>
                </a:ln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3967163" y="3199130"/>
            <a:ext cx="209550" cy="809625"/>
          </a:xfrm>
          <a:custGeom>
            <a:avLst/>
            <a:gdLst>
              <a:gd name="connisteX0" fmla="*/ 0 w 209550"/>
              <a:gd name="connsiteY0" fmla="*/ 809625 h 809625"/>
              <a:gd name="connisteX1" fmla="*/ 209550 w 209550"/>
              <a:gd name="connsiteY1" fmla="*/ 0 h 80962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</a:cxnLst>
            <a:rect l="l" t="t" r="r" b="b"/>
            <a:pathLst>
              <a:path w="209550" h="809625">
                <a:moveTo>
                  <a:pt x="0" y="809625"/>
                </a:moveTo>
                <a:lnTo>
                  <a:pt x="209550" y="0"/>
                </a:lnTo>
              </a:path>
            </a:pathLst>
          </a:custGeom>
          <a:noFill/>
          <a:ln>
            <a:solidFill>
              <a:srgbClr val="FF0000"/>
            </a:solidFill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7275513" y="2693035"/>
            <a:ext cx="175895" cy="767080"/>
          </a:xfrm>
          <a:custGeom>
            <a:avLst/>
            <a:gdLst>
              <a:gd name="connisteX0" fmla="*/ 0 w 175895"/>
              <a:gd name="connsiteY0" fmla="*/ 767080 h 767080"/>
              <a:gd name="connisteX1" fmla="*/ 175895 w 175895"/>
              <a:gd name="connsiteY1" fmla="*/ 0 h 76708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</a:cxnLst>
            <a:rect l="l" t="t" r="r" b="b"/>
            <a:pathLst>
              <a:path w="175895" h="767080">
                <a:moveTo>
                  <a:pt x="0" y="767080"/>
                </a:moveTo>
                <a:lnTo>
                  <a:pt x="175895" y="0"/>
                </a:ln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7089458" y="2702560"/>
            <a:ext cx="5080" cy="1157605"/>
          </a:xfrm>
          <a:custGeom>
            <a:avLst/>
            <a:gdLst>
              <a:gd name="connisteX0" fmla="*/ 0 w 5080"/>
              <a:gd name="connsiteY0" fmla="*/ 0 h 1157605"/>
              <a:gd name="connisteX1" fmla="*/ 5080 w 5080"/>
              <a:gd name="connsiteY1" fmla="*/ 1157605 h 115760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</a:cxnLst>
            <a:rect l="l" t="t" r="r" b="b"/>
            <a:pathLst>
              <a:path w="5080" h="1157605">
                <a:moveTo>
                  <a:pt x="0" y="0"/>
                </a:moveTo>
                <a:lnTo>
                  <a:pt x="5080" y="1157605"/>
                </a:ln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7451408" y="2888615"/>
            <a:ext cx="548005" cy="962025"/>
          </a:xfrm>
          <a:custGeom>
            <a:avLst/>
            <a:gdLst>
              <a:gd name="connisteX0" fmla="*/ 0 w 548005"/>
              <a:gd name="connsiteY0" fmla="*/ 962025 h 962025"/>
              <a:gd name="connisteX1" fmla="*/ 548005 w 548005"/>
              <a:gd name="connsiteY1" fmla="*/ 0 h 96202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</a:cxnLst>
            <a:rect l="l" t="t" r="r" b="b"/>
            <a:pathLst>
              <a:path w="548005" h="962025">
                <a:moveTo>
                  <a:pt x="0" y="962025"/>
                </a:moveTo>
                <a:lnTo>
                  <a:pt x="548005" y="0"/>
                </a:lnTo>
              </a:path>
            </a:pathLst>
          </a:custGeom>
          <a:noFill/>
          <a:ln w="31750">
            <a:solidFill>
              <a:srgbClr val="FF0000"/>
            </a:solidFill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561898" y="2576195"/>
            <a:ext cx="6375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endParaRPr lang="en-US" altLang="zh-CN" sz="2400" i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95658" y="2637061"/>
            <a:ext cx="7924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滑轮</a:t>
            </a:r>
            <a:endParaRPr 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45062" name="组合 61"/>
          <p:cNvGrpSpPr/>
          <p:nvPr/>
        </p:nvGrpSpPr>
        <p:grpSpPr>
          <a:xfrm>
            <a:off x="3124518" y="864323"/>
            <a:ext cx="6281420" cy="645039"/>
            <a:chOff x="4741" y="1321"/>
            <a:chExt cx="9592" cy="1231"/>
          </a:xfrm>
        </p:grpSpPr>
        <p:pic>
          <p:nvPicPr>
            <p:cNvPr id="45063" name="图片 62" descr="2020试题研究版式2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741" y="1379"/>
              <a:ext cx="9592" cy="113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5064" name="文本框 63"/>
            <p:cNvSpPr txBox="1"/>
            <p:nvPr/>
          </p:nvSpPr>
          <p:spPr>
            <a:xfrm>
              <a:off x="5798" y="1321"/>
              <a:ext cx="7828" cy="12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36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知识精讲</a:t>
              </a:r>
              <a:endPara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77851" y="1746885"/>
            <a:ext cx="10838815" cy="600075"/>
            <a:chOff x="921" y="2643"/>
            <a:chExt cx="17069" cy="945"/>
          </a:xfrm>
        </p:grpSpPr>
        <p:pic>
          <p:nvPicPr>
            <p:cNvPr id="39" name="图片 38" descr="9"/>
            <p:cNvPicPr>
              <a:picLocks noChangeAspect="1"/>
            </p:cNvPicPr>
            <p:nvPr/>
          </p:nvPicPr>
          <p:blipFill>
            <a:blip r:embed="rId2"/>
            <a:srcRect t="9970" r="29594" b="6445"/>
            <a:stretch>
              <a:fillRect/>
            </a:stretch>
          </p:blipFill>
          <p:spPr>
            <a:xfrm>
              <a:off x="921" y="2643"/>
              <a:ext cx="17069" cy="896"/>
            </a:xfrm>
            <a:prstGeom prst="rect">
              <a:avLst/>
            </a:prstGeom>
          </p:spPr>
        </p:pic>
        <p:sp>
          <p:nvSpPr>
            <p:cNvPr id="45079" name="文本框 78"/>
            <p:cNvSpPr txBox="1"/>
            <p:nvPr/>
          </p:nvSpPr>
          <p:spPr>
            <a:xfrm>
              <a:off x="2711" y="2717"/>
              <a:ext cx="3434" cy="87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l"/>
              <a:r>
                <a:rPr lang="zh-CN" altLang="en-US" sz="30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考点清单</a:t>
              </a:r>
              <a:endParaRPr lang="zh-CN" altLang="en-US" sz="30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3" name="表格 2"/>
          <p:cNvGraphicFramePr/>
          <p:nvPr>
            <p:custDataLst>
              <p:tags r:id="rId3"/>
            </p:custDataLst>
          </p:nvPr>
        </p:nvGraphicFramePr>
        <p:xfrm>
          <a:off x="512128" y="3302000"/>
          <a:ext cx="10975975" cy="2974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430"/>
                <a:gridCol w="1990090"/>
                <a:gridCol w="1887220"/>
                <a:gridCol w="2026285"/>
                <a:gridCol w="2159000"/>
                <a:gridCol w="2266950"/>
              </a:tblGrid>
              <a:tr h="1237615"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图示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定义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特点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zh-CN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拉力</a:t>
                      </a:r>
                      <a:r>
                        <a:rPr lang="zh-CN" sz="24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F</a:t>
                      </a:r>
                      <a:r>
                        <a:rPr lang="zh-CN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与物重</a:t>
                      </a:r>
                      <a:r>
                        <a:rPr lang="zh-CN" sz="24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G</a:t>
                      </a:r>
                      <a:r>
                        <a:rPr lang="zh-CN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的关系（忽略绳重及摩擦）</a:t>
                      </a:r>
                      <a:endParaRPr lang="zh-CN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拉力</a:t>
                      </a:r>
                      <a:r>
                        <a:rPr lang="zh-CN" altLang="en-US" sz="24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F</a:t>
                      </a: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移动距离</a:t>
                      </a:r>
                      <a:r>
                        <a:rPr lang="zh-CN" altLang="en-US" sz="24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s</a:t>
                      </a: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与物体上升高度</a:t>
                      </a:r>
                      <a:r>
                        <a:rPr lang="zh-CN" altLang="en-US" sz="24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h</a:t>
                      </a: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的关系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1556385"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定滑轮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轴固定不动的滑轮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可以改变力的</a:t>
                      </a:r>
                      <a:r>
                        <a:rPr lang="en-US" altLang="zh-CN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，</a:t>
                      </a:r>
                      <a:r>
                        <a:rPr lang="en-US" altLang="zh-CN" sz="24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</a:t>
                      </a:r>
                      <a:r>
                        <a:rPr lang="zh-CN" altLang="en-US" sz="24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 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省力和距离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i="1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</a:t>
                      </a:r>
                      <a:r>
                        <a:rPr lang="en-US" altLang="zh-CN" sz="24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</a:t>
                      </a:r>
                      <a:r>
                        <a:rPr lang="zh-CN" altLang="en-US" sz="24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 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i="1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lang="en-US" altLang="zh-CN" sz="24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</a:t>
                      </a:r>
                      <a:r>
                        <a:rPr lang="zh-CN" altLang="en-US" sz="24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 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5070793" y="5219700"/>
            <a:ext cx="12001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方向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125528" y="5224145"/>
            <a:ext cx="11728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不能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111173" y="5224145"/>
            <a:ext cx="9112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0281603" y="5224145"/>
            <a:ext cx="5137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</a:t>
            </a:r>
            <a:endParaRPr lang="zh-CN" altLang="en-US"/>
          </a:p>
        </p:txBody>
      </p:sp>
      <p:pic>
        <p:nvPicPr>
          <p:cNvPr id="5" name="图片 -2147482286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grayscl/>
          </a:blip>
          <a:stretch>
            <a:fillRect/>
          </a:stretch>
        </p:blipFill>
        <p:spPr>
          <a:xfrm>
            <a:off x="1643063" y="4642485"/>
            <a:ext cx="1002665" cy="15513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6" grpId="0"/>
      <p:bldP spid="7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格 7"/>
          <p:cNvGraphicFramePr/>
          <p:nvPr>
            <p:custDataLst>
              <p:tags r:id="rId1"/>
            </p:custDataLst>
          </p:nvPr>
        </p:nvGraphicFramePr>
        <p:xfrm>
          <a:off x="544513" y="1581785"/>
          <a:ext cx="11102975" cy="46729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9760"/>
                <a:gridCol w="1393825"/>
                <a:gridCol w="2219325"/>
                <a:gridCol w="2871470"/>
                <a:gridCol w="2173605"/>
                <a:gridCol w="1824990"/>
              </a:tblGrid>
              <a:tr h="184277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图示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定义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特点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zh-CN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拉力</a:t>
                      </a:r>
                      <a:r>
                        <a:rPr lang="zh-CN" sz="24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F</a:t>
                      </a:r>
                      <a:r>
                        <a:rPr lang="zh-CN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与物重</a:t>
                      </a:r>
                      <a:r>
                        <a:rPr lang="zh-CN" sz="24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G</a:t>
                      </a:r>
                      <a:r>
                        <a:rPr lang="zh-CN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的关系（忽略绳重及摩擦）</a:t>
                      </a:r>
                      <a:endParaRPr lang="zh-CN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l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拉力</a:t>
                      </a:r>
                      <a:r>
                        <a:rPr lang="zh-CN" altLang="en-US" sz="24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F</a:t>
                      </a: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移动距离</a:t>
                      </a:r>
                      <a:r>
                        <a:rPr lang="zh-CN" altLang="en-US" sz="24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s</a:t>
                      </a: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与物体上升高度</a:t>
                      </a:r>
                      <a:r>
                        <a:rPr lang="zh-CN" altLang="en-US" sz="24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h</a:t>
                      </a: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的关系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830195"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动滑轮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随物体在一起运动的滑轮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可以</a:t>
                      </a:r>
                      <a:r>
                        <a:rPr lang="en-US" altLang="zh-CN" sz="24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</a:t>
                      </a:r>
                      <a:r>
                        <a:rPr lang="zh-CN" altLang="en-US" sz="24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 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力，但不能改变力的</a:t>
                      </a:r>
                      <a:r>
                        <a:rPr lang="en-US" altLang="zh-CN" sz="24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</a:t>
                      </a:r>
                      <a:r>
                        <a:rPr lang="zh-CN" altLang="en-US" sz="24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 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，而且</a:t>
                      </a:r>
                      <a:r>
                        <a:rPr lang="en-US" altLang="zh-CN" sz="24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</a:t>
                      </a:r>
                      <a:r>
                        <a:rPr lang="zh-CN" altLang="en-US" sz="24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距离</a:t>
                      </a:r>
                      <a:r>
                        <a:rPr lang="zh-CN" altLang="en-US" sz="24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 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i="1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lang="en-US" altLang="zh-CN" sz="24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</a:t>
                      </a:r>
                      <a:r>
                        <a:rPr lang="zh-CN" altLang="en-US" sz="24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 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i="1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</a:t>
                      </a:r>
                      <a:r>
                        <a:rPr lang="en-US" altLang="zh-CN" sz="24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</a:t>
                      </a:r>
                      <a:r>
                        <a:rPr lang="zh-CN" altLang="en-US" sz="24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 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5552758" y="3564255"/>
            <a:ext cx="6921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省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476683" y="4112260"/>
            <a:ext cx="13379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方向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444808" y="4678045"/>
            <a:ext cx="7874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费</a:t>
            </a:r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 t="-4048" r="70413"/>
          <a:stretch>
            <a:fillRect/>
          </a:stretch>
        </p:blipFill>
        <p:spPr>
          <a:xfrm>
            <a:off x="8188643" y="3665855"/>
            <a:ext cx="1564640" cy="83248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0737533" y="4168140"/>
            <a:ext cx="8020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</a:t>
            </a:r>
            <a:endParaRPr lang="zh-CN" altLang="en-US"/>
          </a:p>
        </p:txBody>
      </p:sp>
      <p:pic>
        <p:nvPicPr>
          <p:cNvPr id="2" name="图片 -214748228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65873" y="3274695"/>
            <a:ext cx="1135380" cy="20821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6" grpId="0"/>
      <p:bldP spid="7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格 7"/>
          <p:cNvGraphicFramePr/>
          <p:nvPr>
            <p:custDataLst>
              <p:tags r:id="rId1"/>
            </p:custDataLst>
          </p:nvPr>
        </p:nvGraphicFramePr>
        <p:xfrm>
          <a:off x="386398" y="1209040"/>
          <a:ext cx="11419205" cy="41897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4835"/>
                <a:gridCol w="1749425"/>
                <a:gridCol w="2125980"/>
                <a:gridCol w="2364105"/>
                <a:gridCol w="2235835"/>
                <a:gridCol w="2359025"/>
              </a:tblGrid>
              <a:tr h="1500505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图示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定义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特点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zh-CN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拉力</a:t>
                      </a:r>
                      <a:r>
                        <a:rPr lang="zh-CN" sz="24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F</a:t>
                      </a:r>
                      <a:r>
                        <a:rPr lang="zh-CN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与物重</a:t>
                      </a:r>
                      <a:r>
                        <a:rPr lang="zh-CN" sz="24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G</a:t>
                      </a:r>
                      <a:r>
                        <a:rPr lang="zh-CN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的关系（忽略绳重及摩擦）</a:t>
                      </a:r>
                      <a:endParaRPr lang="zh-CN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拉力</a:t>
                      </a:r>
                      <a:r>
                        <a:rPr lang="zh-CN" altLang="en-US" sz="24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F</a:t>
                      </a: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移动距离</a:t>
                      </a:r>
                      <a:r>
                        <a:rPr lang="zh-CN" altLang="en-US" sz="24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s</a:t>
                      </a: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与物体上升高度</a:t>
                      </a:r>
                      <a:r>
                        <a:rPr lang="zh-CN" altLang="en-US" sz="24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h</a:t>
                      </a: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的关系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689225"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滑轮组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用定滑轮和动滑轮组合在一起构成滑轮组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既可以改变</a:t>
                      </a:r>
                      <a:r>
                        <a:rPr lang="en-US" altLang="zh-CN" sz="24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</a:t>
                      </a:r>
                      <a:r>
                        <a:rPr lang="zh-CN" altLang="en-US" sz="24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 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，又可以</a:t>
                      </a:r>
                      <a:r>
                        <a:rPr lang="en-US" altLang="zh-CN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力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i="1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</a:t>
                      </a:r>
                      <a:r>
                        <a:rPr lang="en-US" altLang="zh-CN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</a:t>
                      </a:r>
                      <a:r>
                        <a:rPr lang="en-US" altLang="zh-CN" sz="24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</a:t>
                      </a:r>
                      <a:r>
                        <a:rPr lang="zh-CN" altLang="en-US" sz="24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 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，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i="1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为承担物重的绳子段数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i="1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lang="zh-CN" altLang="en-US" sz="2400" b="0" i="1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</a:t>
                      </a:r>
                      <a:r>
                        <a:rPr lang="en-US" altLang="zh-CN" sz="24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</a:t>
                      </a:r>
                      <a:r>
                        <a:rPr lang="zh-CN" altLang="en-US" sz="24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 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i="1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为承担物重的绳子段数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763193" y="2606675"/>
          <a:ext cx="494665" cy="730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2" imgW="266700" imgH="393700" progId="Equation.KSEE3">
                  <p:embed/>
                </p:oleObj>
              </mc:Choice>
              <mc:Fallback>
                <p:oleObj name="" r:id="rId2" imgW="266700" imgH="3937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763193" y="2606675"/>
                        <a:ext cx="494665" cy="730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5146358" y="3554730"/>
            <a:ext cx="16268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力的方向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084888" y="4145915"/>
            <a:ext cx="6508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省</a:t>
            </a:r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rcRect t="-4048" r="74496"/>
          <a:stretch>
            <a:fillRect/>
          </a:stretch>
        </p:blipFill>
        <p:spPr>
          <a:xfrm>
            <a:off x="7659053" y="3110865"/>
            <a:ext cx="1056640" cy="65214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0575608" y="3029585"/>
            <a:ext cx="10356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</a:t>
            </a:r>
            <a:endParaRPr lang="zh-CN" altLang="en-US"/>
          </a:p>
        </p:txBody>
      </p:sp>
      <p:pic>
        <p:nvPicPr>
          <p:cNvPr id="2" name="图片 -2147482284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17918" y="2662555"/>
            <a:ext cx="1397000" cy="21863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386398" y="5329555"/>
            <a:ext cx="104838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ea typeface="宋体" panose="02010600030101010101" pitchFamily="2" charset="-122"/>
              </a:rPr>
              <a:t>轮轴和斜面都是可以省力但费距离的简单机械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sz="2400" b="0">
                <a:ea typeface="宋体" panose="02010600030101010101" pitchFamily="2" charset="-122"/>
              </a:rPr>
              <a:t>如门把手、盘山公路等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en-US" sz="2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7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991553" y="1275715"/>
            <a:ext cx="10075545" cy="570230"/>
            <a:chOff x="1676" y="1655"/>
            <a:chExt cx="15867" cy="898"/>
          </a:xfrm>
        </p:grpSpPr>
        <p:pic>
          <p:nvPicPr>
            <p:cNvPr id="9" name="图片 8" descr="9"/>
            <p:cNvPicPr>
              <a:picLocks noChangeAspect="1"/>
            </p:cNvPicPr>
            <p:nvPr/>
          </p:nvPicPr>
          <p:blipFill>
            <a:blip r:embed="rId1"/>
            <a:srcRect t="9289" r="40169" b="9736"/>
            <a:stretch>
              <a:fillRect/>
            </a:stretch>
          </p:blipFill>
          <p:spPr>
            <a:xfrm>
              <a:off x="1676" y="1655"/>
              <a:ext cx="15867" cy="898"/>
            </a:xfrm>
            <a:prstGeom prst="rect">
              <a:avLst/>
            </a:prstGeom>
          </p:spPr>
        </p:pic>
        <p:sp>
          <p:nvSpPr>
            <p:cNvPr id="10" name="文本框 78"/>
            <p:cNvSpPr txBox="1"/>
            <p:nvPr/>
          </p:nvSpPr>
          <p:spPr>
            <a:xfrm>
              <a:off x="3660" y="1682"/>
              <a:ext cx="3434" cy="87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l"/>
              <a:r>
                <a:rPr lang="zh-CN" altLang="en-US" sz="30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回归教材</a:t>
              </a:r>
              <a:endParaRPr lang="zh-CN" altLang="en-US" sz="30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8906193" y="5663565"/>
            <a:ext cx="11112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1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166178" y="2077085"/>
            <a:ext cx="997204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en-US" sz="2400" b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RJ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八下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P81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，想想议议改编</a:t>
            </a:r>
            <a:r>
              <a:rPr lang="en-US" sz="2400" b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如图所示，大人利用滑轮将重物吊到二楼，孩子想帮忙，却把自己提了上去，下列说法中不正确的是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　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A. </a:t>
            </a:r>
            <a:r>
              <a:rPr lang="zh-CN" sz="2400" b="0">
                <a:ea typeface="宋体" panose="02010600030101010101" pitchFamily="2" charset="-122"/>
              </a:rPr>
              <a:t>该滑轮是定滑轮，使用它可以改变力的方向 </a:t>
            </a:r>
            <a:endParaRPr lang="zh-CN" sz="2400" b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B. </a:t>
            </a:r>
            <a:r>
              <a:rPr lang="zh-CN" sz="2400" b="0">
                <a:ea typeface="宋体" panose="02010600030101010101" pitchFamily="2" charset="-122"/>
              </a:rPr>
              <a:t>孩子受到的重力小于重物受到的重力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 b="0">
                <a:ea typeface="宋体" panose="02010600030101010101" pitchFamily="2" charset="-122"/>
              </a:rPr>
              <a:t>大人拉绳的力所做的功是有用功  </a:t>
            </a:r>
            <a:endParaRPr lang="zh-CN" sz="2400" b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D. </a:t>
            </a:r>
            <a:r>
              <a:rPr lang="zh-CN" sz="2400" b="0">
                <a:ea typeface="宋体" panose="02010600030101010101" pitchFamily="2" charset="-122"/>
              </a:rPr>
              <a:t>孩子被提起，他的重力势能变大</a:t>
            </a:r>
            <a:endParaRPr lang="zh-CN" altLang="en-US"/>
          </a:p>
        </p:txBody>
      </p:sp>
      <p:pic>
        <p:nvPicPr>
          <p:cNvPr id="2" name="图片 -214748228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6868" y="3479165"/>
            <a:ext cx="2837180" cy="19659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9103678" y="2796540"/>
            <a:ext cx="10356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　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79183" y="1011555"/>
            <a:ext cx="9785350" cy="2030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en-US" sz="2400" b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RJ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八下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P82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，演示实验改编</a:t>
            </a:r>
            <a:r>
              <a:rPr lang="en-US" sz="2400" b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对比甲、乙两图可知，使用定滑轮时，不省力，但可以改变力的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，对比甲、丙两图可知，使用动滑轮时，可以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，但不能改变力的方向，而且费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．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/>
          </a:p>
        </p:txBody>
      </p:sp>
      <p:pic>
        <p:nvPicPr>
          <p:cNvPr id="3" name="图片 -214748228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55503" y="2701925"/>
            <a:ext cx="2632710" cy="2822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文本框 10"/>
          <p:cNvSpPr txBox="1"/>
          <p:nvPr/>
        </p:nvSpPr>
        <p:spPr>
          <a:xfrm>
            <a:off x="5540693" y="5946140"/>
            <a:ext cx="11112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367213" y="1698625"/>
            <a:ext cx="15995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方向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931988" y="2241550"/>
            <a:ext cx="13658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省力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462838" y="2241550"/>
            <a:ext cx="11868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距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离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986473" y="809625"/>
            <a:ext cx="1001839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zh-CN" sz="2400" b="0">
                <a:ea typeface="宋体" panose="02010600030101010101" pitchFamily="2" charset="-122"/>
              </a:rPr>
              <a:t>如图所示均为简单机械的一种，它们都属于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______(</a:t>
            </a:r>
            <a:r>
              <a:rPr lang="zh-CN" sz="2400" b="0">
                <a:ea typeface="宋体" panose="02010600030101010101" pitchFamily="2" charset="-122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杠杆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”“</a:t>
            </a:r>
            <a:r>
              <a:rPr lang="zh-CN" sz="2400" b="0">
                <a:ea typeface="宋体" panose="02010600030101010101" pitchFamily="2" charset="-122"/>
              </a:rPr>
              <a:t>滑轮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轮轴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”) </a:t>
            </a:r>
            <a:r>
              <a:rPr lang="zh-CN" sz="2400" b="0">
                <a:ea typeface="宋体" panose="02010600030101010101" pitchFamily="2" charset="-122"/>
              </a:rPr>
              <a:t>都可以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，但不能省功．</a:t>
            </a:r>
            <a:endParaRPr lang="zh-CN" sz="2400" b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endParaRPr lang="zh-CN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endParaRPr lang="zh-CN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endParaRPr lang="zh-CN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endParaRPr lang="zh-CN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endParaRPr lang="zh-CN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4. </a:t>
            </a:r>
            <a:r>
              <a:rPr lang="zh-CN" sz="2400" b="0">
                <a:ea typeface="宋体" panose="02010600030101010101" pitchFamily="2" charset="-122"/>
              </a:rPr>
              <a:t>用一个动滑轮和一个定滑轮组成滑轮组来提升重物，请在图中画出最省力的绕法．</a:t>
            </a:r>
            <a:endParaRPr lang="zh-CN" altLang="en-US"/>
          </a:p>
        </p:txBody>
      </p:sp>
      <p:pic>
        <p:nvPicPr>
          <p:cNvPr id="2" name="图片 -214748228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2553" y="2753995"/>
            <a:ext cx="7084695" cy="13061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-214748227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80233" y="1882140"/>
            <a:ext cx="629285" cy="26231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4263073" y="4432935"/>
            <a:ext cx="11112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3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271318" y="4890135"/>
            <a:ext cx="11112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4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158038" y="943610"/>
            <a:ext cx="12414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轮轴　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294063" y="1501140"/>
            <a:ext cx="10077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省力</a:t>
            </a:r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9823768" y="2332355"/>
            <a:ext cx="189230" cy="899160"/>
          </a:xfrm>
          <a:custGeom>
            <a:avLst/>
            <a:gdLst>
              <a:gd name="connisteX0" fmla="*/ 0 w 281940"/>
              <a:gd name="connsiteY0" fmla="*/ 899160 h 899160"/>
              <a:gd name="connisteX1" fmla="*/ 281940 w 281940"/>
              <a:gd name="connsiteY1" fmla="*/ 0 h 89916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</a:cxnLst>
            <a:rect l="l" t="t" r="r" b="b"/>
            <a:pathLst>
              <a:path w="281940" h="899160">
                <a:moveTo>
                  <a:pt x="0" y="899160"/>
                </a:moveTo>
                <a:lnTo>
                  <a:pt x="281940" y="0"/>
                </a:ln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9541828" y="2332355"/>
            <a:ext cx="7620" cy="1417320"/>
          </a:xfrm>
          <a:custGeom>
            <a:avLst/>
            <a:gdLst>
              <a:gd name="connisteX0" fmla="*/ 7620 w 7620"/>
              <a:gd name="connsiteY0" fmla="*/ 0 h 1417320"/>
              <a:gd name="connisteX1" fmla="*/ 0 w 7620"/>
              <a:gd name="connsiteY1" fmla="*/ 1417320 h 141732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</a:cxnLst>
            <a:rect l="l" t="t" r="r" b="b"/>
            <a:pathLst>
              <a:path w="7620" h="1417320">
                <a:moveTo>
                  <a:pt x="7620" y="0"/>
                </a:moveTo>
                <a:lnTo>
                  <a:pt x="0" y="1417320"/>
                </a:ln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10013633" y="2683510"/>
            <a:ext cx="251460" cy="1097280"/>
          </a:xfrm>
          <a:custGeom>
            <a:avLst/>
            <a:gdLst>
              <a:gd name="connisteX0" fmla="*/ 0 w 251460"/>
              <a:gd name="connsiteY0" fmla="*/ 1097280 h 1097280"/>
              <a:gd name="connisteX1" fmla="*/ 251460 w 251460"/>
              <a:gd name="connsiteY1" fmla="*/ 0 h 109728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</a:cxnLst>
            <a:rect l="l" t="t" r="r" b="b"/>
            <a:pathLst>
              <a:path w="251460" h="1097280">
                <a:moveTo>
                  <a:pt x="0" y="1097280"/>
                </a:moveTo>
                <a:lnTo>
                  <a:pt x="251460" y="0"/>
                </a:lnTo>
              </a:path>
            </a:pathLst>
          </a:custGeom>
          <a:noFill/>
          <a:ln w="28575">
            <a:solidFill>
              <a:srgbClr val="FF0000"/>
            </a:solidFill>
            <a:headEnd type="none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0382568" y="2810510"/>
            <a:ext cx="10077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en-US" altLang="zh-CN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 bldLvl="0" animBg="1"/>
      <p:bldP spid="9" grpId="0" bldLvl="0" animBg="1"/>
      <p:bldP spid="10" grpId="0" bldLvl="0" animBg="1"/>
      <p:bldP spid="11" grpId="0"/>
      <p:bldP spid="11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1676083" y="932521"/>
            <a:ext cx="8839200" cy="645147"/>
            <a:chOff x="2362" y="1210"/>
            <a:chExt cx="13920" cy="1234"/>
          </a:xfrm>
        </p:grpSpPr>
        <p:pic>
          <p:nvPicPr>
            <p:cNvPr id="21521" name="图片 12" descr="2020试题研究版式2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62" y="1246"/>
              <a:ext cx="13920" cy="113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" name="文本框 15"/>
            <p:cNvSpPr txBox="1"/>
            <p:nvPr/>
          </p:nvSpPr>
          <p:spPr>
            <a:xfrm>
              <a:off x="4087" y="1210"/>
              <a:ext cx="10252" cy="12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zh-CN" altLang="en-US" sz="3600" b="1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玩转广东省卷</a:t>
              </a:r>
              <a:r>
                <a:rPr lang="en-US" altLang="zh-CN" sz="3600" b="1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10</a:t>
              </a:r>
              <a:r>
                <a:rPr lang="zh-CN" altLang="en-US" sz="3600" b="1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年中考真题</a:t>
              </a:r>
              <a:endParaRPr lang="zh-CN" altLang="en-US" sz="36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114743" y="1660525"/>
            <a:ext cx="7658735" cy="737235"/>
            <a:chOff x="1342" y="2812"/>
            <a:chExt cx="12061" cy="1161"/>
          </a:xfrm>
        </p:grpSpPr>
        <p:pic>
          <p:nvPicPr>
            <p:cNvPr id="3" name="图片 2" descr="带序号考点标2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42" y="3051"/>
              <a:ext cx="2803" cy="922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622" y="3092"/>
              <a:ext cx="1775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类型</a:t>
              </a:r>
              <a:endPara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390" y="3123"/>
              <a:ext cx="52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537" y="2812"/>
              <a:ext cx="8866" cy="1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滑轮组绕线特点及应用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（</a:t>
              </a:r>
              <a:r>
                <a: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10年5考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）</a:t>
              </a:r>
              <a:endPara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079183" y="2434590"/>
            <a:ext cx="981265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en-US" sz="2400" b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2018省卷7题3分</a:t>
            </a:r>
            <a:r>
              <a:rPr lang="en-US" sz="2400" b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 b="0">
                <a:ea typeface="宋体" panose="02010600030101010101" pitchFamily="2" charset="-122"/>
              </a:rPr>
              <a:t>、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 b="0">
                <a:ea typeface="宋体" panose="02010600030101010101" pitchFamily="2" charset="-122"/>
              </a:rPr>
              <a:t>两种实心物体的质量与体积的关系如图甲所示，把体积相等的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 b="0">
                <a:ea typeface="宋体" panose="02010600030101010101" pitchFamily="2" charset="-122"/>
              </a:rPr>
              <a:t>、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 b="0">
                <a:ea typeface="宋体" panose="02010600030101010101" pitchFamily="2" charset="-122"/>
              </a:rPr>
              <a:t>物体挂在滑轮组下，若要使它们处于静止状态，则在图乙的虚线框内悬挂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 b="0">
                <a:ea typeface="宋体" panose="02010600030101010101" pitchFamily="2" charset="-122"/>
              </a:rPr>
              <a:t>物体的个数是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不计摩擦和滑轮的自重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)(</a:t>
            </a:r>
            <a:r>
              <a:rPr lang="zh-CN" sz="2400" b="0">
                <a:ea typeface="宋体" panose="02010600030101010101" pitchFamily="2" charset="-122"/>
              </a:rPr>
              <a:t>　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A. 1</a:t>
            </a:r>
            <a:r>
              <a:rPr lang="zh-CN" sz="2400" b="0">
                <a:ea typeface="宋体" panose="02010600030101010101" pitchFamily="2" charset="-122"/>
              </a:rPr>
              <a:t>个  </a:t>
            </a:r>
            <a:endParaRPr lang="zh-CN" sz="2400" b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B. 2</a:t>
            </a:r>
            <a:r>
              <a:rPr lang="zh-CN" sz="2400" b="0">
                <a:ea typeface="宋体" panose="02010600030101010101" pitchFamily="2" charset="-122"/>
              </a:rPr>
              <a:t>个  </a:t>
            </a:r>
            <a:endParaRPr lang="zh-CN" sz="2400" b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C. 3</a:t>
            </a:r>
            <a:r>
              <a:rPr lang="zh-CN" sz="2400" b="0">
                <a:ea typeface="宋体" panose="02010600030101010101" pitchFamily="2" charset="-122"/>
              </a:rPr>
              <a:t>个  </a:t>
            </a:r>
            <a:endParaRPr lang="zh-CN" sz="2400" b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D. 4</a:t>
            </a:r>
            <a:r>
              <a:rPr lang="zh-CN" sz="2400" b="0">
                <a:ea typeface="宋体" panose="02010600030101010101" pitchFamily="2" charset="-122"/>
              </a:rPr>
              <a:t>个</a:t>
            </a:r>
            <a:endParaRPr lang="zh-CN" altLang="en-US"/>
          </a:p>
        </p:txBody>
      </p:sp>
      <p:pic>
        <p:nvPicPr>
          <p:cNvPr id="2" name="图片 -214748227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7718" y="4314190"/>
            <a:ext cx="4039235" cy="16865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/>
        </p:nvSpPr>
        <p:spPr>
          <a:xfrm>
            <a:off x="7632089" y="6107271"/>
            <a:ext cx="982980" cy="36830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zh-CN" dirty="0"/>
              <a:t>第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dirty="0"/>
              <a:t>题图</a:t>
            </a:r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9409113" y="3714750"/>
            <a:ext cx="7023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160463" y="1049020"/>
            <a:ext cx="985393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en-US" sz="2400" b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2015省卷12题3分</a:t>
            </a:r>
            <a:r>
              <a:rPr lang="en-US" sz="2400" b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如图所示，已知物体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 b="0">
                <a:ea typeface="宋体" panose="02010600030101010101" pitchFamily="2" charset="-122"/>
              </a:rPr>
              <a:t>和动滑轮的总重为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200 N</a:t>
            </a:r>
            <a:r>
              <a:rPr lang="zh-CN" sz="2400" b="0">
                <a:ea typeface="宋体" panose="02010600030101010101" pitchFamily="2" charset="-122"/>
              </a:rPr>
              <a:t>，当物体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 b="0">
                <a:ea typeface="宋体" panose="02010600030101010101" pitchFamily="2" charset="-122"/>
              </a:rPr>
              <a:t>匀速上升高度为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1 m</a:t>
            </a:r>
            <a:r>
              <a:rPr lang="zh-CN" sz="2400" b="0">
                <a:ea typeface="宋体" panose="02010600030101010101" pitchFamily="2" charset="-122"/>
              </a:rPr>
              <a:t>时，绳子移动的距离为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________m</a:t>
            </a:r>
            <a:r>
              <a:rPr lang="zh-CN" sz="2400" b="0">
                <a:ea typeface="宋体" panose="02010600030101010101" pitchFamily="2" charset="-122"/>
              </a:rPr>
              <a:t>，人对绳子的拉力为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________N</a:t>
            </a:r>
            <a:r>
              <a:rPr lang="zh-CN" sz="2400" b="0">
                <a:ea typeface="宋体" panose="02010600030101010101" pitchFamily="2" charset="-122"/>
              </a:rPr>
              <a:t>，拉力所做的功为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________J</a:t>
            </a:r>
            <a:r>
              <a:rPr lang="zh-CN" sz="2400" b="0">
                <a:ea typeface="宋体" panose="02010600030101010101" pitchFamily="2" charset="-122"/>
              </a:rPr>
              <a:t>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绳子与滑轮的摩擦力、空气阻力忽略不计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pic>
        <p:nvPicPr>
          <p:cNvPr id="2" name="图片 -214748227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2243" y="3079115"/>
            <a:ext cx="1925955" cy="26263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/>
        </p:nvSpPr>
        <p:spPr>
          <a:xfrm>
            <a:off x="5660414" y="5914231"/>
            <a:ext cx="982980" cy="36830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zh-CN" dirty="0"/>
              <a:t>第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dirty="0"/>
              <a:t>题图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8026083" y="1739900"/>
            <a:ext cx="9188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692083" y="2301875"/>
            <a:ext cx="11652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100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643688" y="2301875"/>
            <a:ext cx="8362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200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tags/tag1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2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3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4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5.xml><?xml version="1.0" encoding="utf-8"?>
<p:tagLst xmlns:p="http://schemas.openxmlformats.org/presentationml/2006/main">
  <p:tag name="KSO_WM_BEAUTIFY_FLAG" val="#wm#"/>
  <p:tag name="KSO_WM_TEMPLATE_CATEGORY" val="preset"/>
  <p:tag name="KSO_WM_TEMPLATE_INDEX" val="1"/>
</p:tagLst>
</file>

<file path=ppt/tags/tag6.xml><?xml version="1.0" encoding="utf-8"?>
<p:tagLst xmlns:p="http://schemas.openxmlformats.org/presentationml/2006/main">
  <p:tag name="KSO_WM_UNIT_TABLE_BEAUTIFY" val="smartTable{7efb8928-e497-4bb1-8b43-064c8f6ab92c}"/>
</p:tagLst>
</file>

<file path=ppt/tags/tag7.xml><?xml version="1.0" encoding="utf-8"?>
<p:tagLst xmlns:p="http://schemas.openxmlformats.org/presentationml/2006/main">
  <p:tag name="KSO_WM_UNIT_TABLE_BEAUTIFY" val="smartTable{7efb8928-e497-4bb1-8b43-064c8f6ab92c}"/>
</p:tagLst>
</file>

<file path=ppt/tags/tag8.xml><?xml version="1.0" encoding="utf-8"?>
<p:tagLst xmlns:p="http://schemas.openxmlformats.org/presentationml/2006/main">
  <p:tag name="KSO_WM_UNIT_TABLE_BEAUTIFY" val="smartTable{7efb8928-e497-4bb1-8b43-064c8f6ab92c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2037</Words>
  <Application>WPS 演示</Application>
  <PresentationFormat>宽屏</PresentationFormat>
  <Paragraphs>230</Paragraphs>
  <Slides>14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黑体</vt:lpstr>
      <vt:lpstr>Times New Roman</vt:lpstr>
      <vt:lpstr>Tahoma</vt:lpstr>
      <vt:lpstr>楷体_GB2312</vt:lpstr>
      <vt:lpstr>新宋体</vt:lpstr>
      <vt:lpstr>Calibri</vt:lpstr>
      <vt:lpstr>Office 主题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terms:created xsi:type="dcterms:W3CDTF">2019-11-26T04:16:00Z</dcterms:created>
  <dcterms:modified xsi:type="dcterms:W3CDTF">2020-02-05T14:28:00Z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