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3" r:id="rId3"/>
  </p:sldMasterIdLst>
  <p:notesMasterIdLst>
    <p:notesMasterId r:id="rId19"/>
  </p:notesMasterIdLst>
  <p:sldIdLst>
    <p:sldId id="336" r:id="rId4"/>
    <p:sldId id="631" r:id="rId5"/>
    <p:sldId id="649" r:id="rId6"/>
    <p:sldId id="664" r:id="rId7"/>
    <p:sldId id="663" r:id="rId8"/>
    <p:sldId id="650" r:id="rId9"/>
    <p:sldId id="632" r:id="rId10"/>
    <p:sldId id="659" r:id="rId11"/>
    <p:sldId id="660" r:id="rId12"/>
    <p:sldId id="636" r:id="rId13"/>
    <p:sldId id="661" r:id="rId14"/>
    <p:sldId id="662" r:id="rId15"/>
    <p:sldId id="637" r:id="rId16"/>
    <p:sldId id="653" r:id="rId17"/>
    <p:sldId id="642" r:id="rId18"/>
  </p:sldIdLst>
  <p:sldSz cx="9144000" cy="6858000" type="screen4x3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003366"/>
    <a:srgbClr val="6499C9"/>
    <a:srgbClr val="84B4E0"/>
    <a:srgbClr val="95BADB"/>
    <a:srgbClr val="7FACD4"/>
    <a:srgbClr val="609ED6"/>
    <a:srgbClr val="5C93C6"/>
    <a:srgbClr val="7CADD8"/>
    <a:srgbClr val="85B3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1554" y="36"/>
      </p:cViewPr>
      <p:guideLst>
        <p:guide orient="horz" pos="213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7483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47775" y="1279525"/>
            <a:ext cx="4606925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C6C1A-02BF-4B1A-86F8-BA9FBA49F515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8" b="7698"/>
          <a:stretch>
            <a:fillRect/>
          </a:stretch>
        </p:blipFill>
        <p:spPr>
          <a:xfrm>
            <a:off x="0" y="-1"/>
            <a:ext cx="9144002" cy="6858001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107505" y="164638"/>
            <a:ext cx="8928992" cy="6528725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418058"/>
          </a:xfr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321E8-B17C-41F8-AC25-2BD77A7EE48D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DA88C6-0BAE-4637-AD23-DDBFB9FAA3D3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418058"/>
          </a:xfr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321E8-B17C-41F8-AC25-2BD77A7EE48D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DA88C6-0BAE-4637-AD23-DDBFB9FAA3D3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0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0" y="2665379"/>
            <a:ext cx="3655181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41805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000" b="1" kern="1200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41805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000" b="1" kern="1200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262666" y="3010136"/>
            <a:ext cx="138674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学  视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-12505" y="2608973"/>
            <a:ext cx="9143999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 b="1" dirty="0">
                <a:solidFill>
                  <a:srgbClr val="2E75B6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第十章   从粒子到宇宙</a:t>
            </a:r>
          </a:p>
        </p:txBody>
      </p:sp>
      <p:sp>
        <p:nvSpPr>
          <p:cNvPr id="31" name="矩形 30"/>
          <p:cNvSpPr/>
          <p:nvPr/>
        </p:nvSpPr>
        <p:spPr>
          <a:xfrm>
            <a:off x="-12504" y="3505734"/>
            <a:ext cx="9143998" cy="743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  10.1   </a:t>
            </a:r>
            <a:r>
              <a:rPr lang="zh-CN" altLang="en-US" sz="32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认识分子</a:t>
            </a:r>
            <a:endParaRPr lang="zh-CN" altLang="en-US" sz="3200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12505" y="1212806"/>
            <a:ext cx="9144000" cy="1359936"/>
            <a:chOff x="-12505" y="1212806"/>
            <a:chExt cx="9144000" cy="1359936"/>
          </a:xfrm>
        </p:grpSpPr>
        <p:sp>
          <p:nvSpPr>
            <p:cNvPr id="6" name="矩形 5"/>
            <p:cNvSpPr/>
            <p:nvPr/>
          </p:nvSpPr>
          <p:spPr>
            <a:xfrm>
              <a:off x="-12505" y="2337484"/>
              <a:ext cx="9144000" cy="23525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" name="椭圆 9"/>
            <p:cNvSpPr/>
            <p:nvPr/>
          </p:nvSpPr>
          <p:spPr>
            <a:xfrm>
              <a:off x="1853930" y="1212806"/>
              <a:ext cx="1050639" cy="113605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理</a:t>
              </a:r>
            </a:p>
          </p:txBody>
        </p:sp>
        <p:sp>
          <p:nvSpPr>
            <p:cNvPr id="5" name="椭圆 4"/>
            <p:cNvSpPr/>
            <p:nvPr/>
          </p:nvSpPr>
          <p:spPr>
            <a:xfrm>
              <a:off x="788895" y="1212806"/>
              <a:ext cx="1082585" cy="1136051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物</a:t>
              </a:r>
            </a:p>
          </p:txBody>
        </p:sp>
      </p:grp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占位符 2"/>
          <p:cNvSpPr txBox="1"/>
          <p:nvPr/>
        </p:nvSpPr>
        <p:spPr>
          <a:xfrm>
            <a:off x="432486" y="1415027"/>
            <a:ext cx="8229600" cy="5184576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1.</a:t>
            </a:r>
            <a:r>
              <a:rPr lang="zh-CN" altLang="zh-CN" dirty="0"/>
              <a:t>下面列举的各种现象中，不能说明物质是由分子组成的是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铁铲用久了，会变薄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博物馆门前铜像的手被人摸久了，会变小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秋风一吹，树上的叶片渐渐变少了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屋檐下的石块，出现了</a:t>
            </a:r>
            <a:r>
              <a:rPr lang="en-US" altLang="zh-CN" dirty="0"/>
              <a:t>“</a:t>
            </a:r>
            <a:r>
              <a:rPr lang="zh-CN" altLang="zh-CN" dirty="0"/>
              <a:t>滴水穿石</a:t>
            </a:r>
            <a:r>
              <a:rPr lang="en-US" altLang="zh-CN" dirty="0"/>
              <a:t>”</a:t>
            </a:r>
            <a:r>
              <a:rPr lang="zh-CN" altLang="zh-CN" dirty="0"/>
              <a:t>的现象</a:t>
            </a:r>
          </a:p>
        </p:txBody>
      </p:sp>
      <p:sp>
        <p:nvSpPr>
          <p:cNvPr id="23" name="矩形 22"/>
          <p:cNvSpPr/>
          <p:nvPr/>
        </p:nvSpPr>
        <p:spPr>
          <a:xfrm>
            <a:off x="2136072" y="1785177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占位符 2"/>
          <p:cNvSpPr txBox="1"/>
          <p:nvPr/>
        </p:nvSpPr>
        <p:spPr>
          <a:xfrm>
            <a:off x="432486" y="1415027"/>
            <a:ext cx="8229600" cy="5184576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2.</a:t>
            </a:r>
            <a:r>
              <a:rPr lang="zh-CN" altLang="zh-CN" dirty="0"/>
              <a:t>下列关于分子的说法正确的是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分子是组成物质的最小微粒，它不可再分割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分子是保持物质化学性质不变的最小微粒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小的物体是由分子组成的，而大的物体不是由分子组成的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无生命的物体是由分子组成的，而有生命的物体不是由分子组成的</a:t>
            </a:r>
          </a:p>
        </p:txBody>
      </p:sp>
      <p:sp>
        <p:nvSpPr>
          <p:cNvPr id="23" name="矩形 22"/>
          <p:cNvSpPr/>
          <p:nvPr/>
        </p:nvSpPr>
        <p:spPr>
          <a:xfrm>
            <a:off x="5661697" y="1415027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占位符 2"/>
          <p:cNvSpPr txBox="1"/>
          <p:nvPr/>
        </p:nvSpPr>
        <p:spPr>
          <a:xfrm>
            <a:off x="432486" y="1415027"/>
            <a:ext cx="8229600" cy="5184576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3.</a:t>
            </a:r>
            <a:r>
              <a:rPr lang="zh-CN" altLang="zh-CN" dirty="0"/>
              <a:t>对于飘在空中的尘埃，正确的说法是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它和一个原子差不多大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它包含有几个分子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它有几个</a:t>
            </a:r>
            <a:r>
              <a:rPr lang="en-US" altLang="zh-CN" dirty="0"/>
              <a:t>“</a:t>
            </a:r>
            <a:r>
              <a:rPr lang="zh-CN" altLang="zh-CN" dirty="0"/>
              <a:t>纳米</a:t>
            </a:r>
            <a:r>
              <a:rPr lang="en-US" altLang="zh-CN" dirty="0"/>
              <a:t>”  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它是由许多分子组成的</a:t>
            </a:r>
          </a:p>
          <a:p>
            <a:pPr marL="0" indent="0">
              <a:buNone/>
            </a:pPr>
            <a:endParaRPr lang="zh-CN" altLang="zh-CN" dirty="0"/>
          </a:p>
        </p:txBody>
      </p:sp>
      <p:sp>
        <p:nvSpPr>
          <p:cNvPr id="23" name="矩形 22"/>
          <p:cNvSpPr/>
          <p:nvPr/>
        </p:nvSpPr>
        <p:spPr>
          <a:xfrm>
            <a:off x="6726926" y="1423597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1580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4.</a:t>
            </a:r>
            <a:r>
              <a:rPr lang="zh-CN" altLang="zh-CN" dirty="0"/>
              <a:t>实验室测量油膜分子的大小：取待测油</a:t>
            </a:r>
            <a:r>
              <a:rPr lang="en-US" altLang="zh-CN" dirty="0"/>
              <a:t>1 mL</a:t>
            </a:r>
            <a:r>
              <a:rPr lang="zh-CN" altLang="zh-CN" dirty="0"/>
              <a:t>，滴入容量瓶中，再向容量瓶中倒入某有机溶剂直至总体积达到</a:t>
            </a:r>
            <a:r>
              <a:rPr lang="en-US" altLang="zh-CN" dirty="0"/>
              <a:t>500 mL</a:t>
            </a:r>
            <a:r>
              <a:rPr lang="zh-CN" altLang="zh-CN" dirty="0"/>
              <a:t>。用滴定管取去</a:t>
            </a:r>
            <a:r>
              <a:rPr lang="en-US" altLang="zh-CN" dirty="0"/>
              <a:t>1/25 mL</a:t>
            </a:r>
            <a:r>
              <a:rPr lang="zh-CN" altLang="zh-CN" dirty="0"/>
              <a:t>滴入水槽中。由于该有机溶剂与水的结合力远大于油，故水面最终留下了一层油膜，测出其面积约</a:t>
            </a:r>
            <a:r>
              <a:rPr lang="en-US" altLang="zh-CN" dirty="0"/>
              <a:t>500 cm</a:t>
            </a:r>
            <a:r>
              <a:rPr lang="en-US" altLang="zh-CN" baseline="30000" dirty="0"/>
              <a:t>2</a:t>
            </a:r>
            <a:r>
              <a:rPr lang="zh-CN" altLang="zh-CN" dirty="0"/>
              <a:t>，则该油膜分子的直径约为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A.1.6×10</a:t>
            </a:r>
            <a:r>
              <a:rPr lang="zh-CN" altLang="zh-CN" baseline="30000" dirty="0"/>
              <a:t>－</a:t>
            </a:r>
            <a:r>
              <a:rPr lang="en-US" altLang="zh-CN" baseline="30000" dirty="0"/>
              <a:t>9</a:t>
            </a:r>
            <a:r>
              <a:rPr lang="en-US" altLang="zh-CN" dirty="0"/>
              <a:t> m  </a:t>
            </a:r>
          </a:p>
          <a:p>
            <a:pPr marL="0" indent="0">
              <a:buNone/>
            </a:pPr>
            <a:r>
              <a:rPr lang="en-US" altLang="zh-CN" dirty="0"/>
              <a:t>B.1.6×10</a:t>
            </a:r>
            <a:r>
              <a:rPr lang="zh-CN" altLang="zh-CN" baseline="30000" dirty="0"/>
              <a:t>－</a:t>
            </a:r>
            <a:r>
              <a:rPr lang="en-US" altLang="zh-CN" baseline="30000" dirty="0"/>
              <a:t>10</a:t>
            </a:r>
            <a:r>
              <a:rPr lang="en-US" altLang="zh-CN" dirty="0"/>
              <a:t> m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C.3.2×10</a:t>
            </a:r>
            <a:r>
              <a:rPr lang="zh-CN" altLang="zh-CN" baseline="30000" dirty="0"/>
              <a:t>－</a:t>
            </a:r>
            <a:r>
              <a:rPr lang="en-US" altLang="zh-CN" baseline="30000" dirty="0"/>
              <a:t>9</a:t>
            </a:r>
            <a:r>
              <a:rPr lang="en-US" altLang="zh-CN" dirty="0"/>
              <a:t> m  </a:t>
            </a:r>
          </a:p>
          <a:p>
            <a:pPr marL="0" indent="0">
              <a:buNone/>
            </a:pPr>
            <a:r>
              <a:rPr lang="en-US" altLang="zh-CN" dirty="0"/>
              <a:t>D.3.2×10</a:t>
            </a:r>
            <a:r>
              <a:rPr lang="zh-CN" altLang="zh-CN" baseline="30000" dirty="0"/>
              <a:t>－</a:t>
            </a:r>
            <a:r>
              <a:rPr lang="en-US" altLang="zh-CN" baseline="30000" dirty="0"/>
              <a:t>10</a:t>
            </a:r>
            <a:r>
              <a:rPr lang="en-US" altLang="zh-CN" dirty="0"/>
              <a:t> m</a:t>
            </a:r>
            <a:endParaRPr lang="zh-CN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3" name="矩形 12"/>
          <p:cNvSpPr/>
          <p:nvPr/>
        </p:nvSpPr>
        <p:spPr>
          <a:xfrm>
            <a:off x="3670253" y="3324874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1580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5.</a:t>
            </a:r>
            <a:r>
              <a:rPr lang="zh-CN" altLang="zh-CN" u="sng" dirty="0"/>
              <a:t>　　　　</a:t>
            </a:r>
            <a:r>
              <a:rPr lang="zh-CN" altLang="zh-CN" dirty="0"/>
              <a:t>是保持物质化学性质的最小微粒；纳米是</a:t>
            </a:r>
            <a:r>
              <a:rPr lang="zh-CN" altLang="zh-CN" u="sng" dirty="0"/>
              <a:t>　　　　</a:t>
            </a:r>
            <a:r>
              <a:rPr lang="zh-CN" altLang="zh-CN" dirty="0"/>
              <a:t>的单位。</a:t>
            </a:r>
          </a:p>
          <a:p>
            <a:pPr marL="0" indent="0">
              <a:buNone/>
            </a:pP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6</a:t>
            </a:r>
            <a:r>
              <a:rPr lang="en-US" altLang="zh-CN" dirty="0"/>
              <a:t>.</a:t>
            </a:r>
            <a:r>
              <a:rPr lang="zh-CN" altLang="zh-CN" dirty="0"/>
              <a:t>宇宙万物</a:t>
            </a:r>
            <a:r>
              <a:rPr lang="en-US" altLang="zh-CN" dirty="0"/>
              <a:t>——</a:t>
            </a:r>
            <a:r>
              <a:rPr lang="zh-CN" altLang="zh-CN" dirty="0"/>
              <a:t>大至天体，小至蚂蚁等都是由</a:t>
            </a:r>
            <a:endParaRPr lang="en-US" altLang="zh-CN" dirty="0"/>
          </a:p>
          <a:p>
            <a:pPr marL="0" indent="0">
              <a:buNone/>
            </a:pPr>
            <a:r>
              <a:rPr lang="zh-CN" altLang="zh-CN" u="sng" dirty="0"/>
              <a:t>　　　　</a:t>
            </a:r>
            <a:r>
              <a:rPr lang="zh-CN" altLang="zh-CN" dirty="0"/>
              <a:t>组成。一根头发丝直径大约只有</a:t>
            </a:r>
            <a:r>
              <a:rPr lang="en-US" altLang="zh-CN" dirty="0"/>
              <a:t>7×10</a:t>
            </a:r>
            <a:r>
              <a:rPr lang="zh-CN" altLang="zh-CN" baseline="30000" dirty="0"/>
              <a:t>－</a:t>
            </a:r>
            <a:r>
              <a:rPr lang="en-US" altLang="zh-CN" baseline="30000" dirty="0"/>
              <a:t>2</a:t>
            </a:r>
            <a:r>
              <a:rPr lang="en-US" altLang="zh-CN" dirty="0"/>
              <a:t> mm</a:t>
            </a:r>
            <a:r>
              <a:rPr lang="zh-CN" altLang="zh-CN" dirty="0"/>
              <a:t>，合</a:t>
            </a:r>
            <a:r>
              <a:rPr lang="zh-CN" altLang="zh-CN" u="sng" dirty="0"/>
              <a:t>　　　　　　</a:t>
            </a:r>
            <a:r>
              <a:rPr lang="zh-CN" altLang="zh-CN" dirty="0"/>
              <a:t> </a:t>
            </a:r>
            <a:r>
              <a:rPr lang="en-US" altLang="zh-CN" dirty="0"/>
              <a:t>nm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7</a:t>
            </a:r>
            <a:r>
              <a:rPr lang="en-US" altLang="zh-CN" dirty="0"/>
              <a:t>.</a:t>
            </a:r>
            <a:r>
              <a:rPr lang="zh-CN" altLang="zh-CN" dirty="0"/>
              <a:t>分子、病毒、水珠、尘埃，由大到小的顺序是</a:t>
            </a:r>
            <a:r>
              <a:rPr lang="zh-CN" altLang="zh-CN" u="sng" dirty="0"/>
              <a:t>　　　　</a:t>
            </a:r>
            <a:r>
              <a:rPr lang="zh-CN" altLang="zh-CN" dirty="0"/>
              <a:t>、</a:t>
            </a:r>
            <a:r>
              <a:rPr lang="zh-CN" altLang="zh-CN" u="sng" dirty="0"/>
              <a:t>　　　　</a:t>
            </a:r>
            <a:r>
              <a:rPr lang="zh-CN" altLang="zh-CN" dirty="0"/>
              <a:t>、</a:t>
            </a:r>
            <a:r>
              <a:rPr lang="zh-CN" altLang="zh-CN" u="sng" dirty="0"/>
              <a:t>　　　　</a:t>
            </a:r>
            <a:r>
              <a:rPr lang="zh-CN" altLang="zh-CN" dirty="0"/>
              <a:t>、</a:t>
            </a:r>
            <a:r>
              <a:rPr lang="zh-CN" altLang="zh-CN" u="sng" dirty="0"/>
              <a:t>　　　　</a:t>
            </a:r>
            <a:r>
              <a:rPr lang="zh-CN" altLang="zh-CN" dirty="0"/>
              <a:t>。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121529" y="1347407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分子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084600" y="1752100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长度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50164" y="3196045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分子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442705" y="3659832"/>
            <a:ext cx="12041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</a:rPr>
              <a:t>7×10</a:t>
            </a:r>
            <a:r>
              <a:rPr lang="en-US" altLang="zh-CN" sz="2800" baseline="30000" dirty="0">
                <a:latin typeface="+mn-lt"/>
              </a:rPr>
              <a:t>4</a:t>
            </a:r>
            <a:endParaRPr lang="zh-CN" altLang="zh-CN" sz="2800" dirty="0">
              <a:latin typeface="+mn-lt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963059" y="5054543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水珠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795580" y="5032605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尘埃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455219" y="4998148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病毒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6350529" y="4998148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分子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46406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800" dirty="0"/>
              <a:t>       海底石油泄漏会给海洋造成很大的污染。假设石油泄漏后均匀分散形成单层分子油膜，若把石油分子看做球形，其直径约为</a:t>
            </a:r>
            <a:r>
              <a:rPr lang="en-US" altLang="zh-CN" sz="2800" dirty="0"/>
              <a:t>10</a:t>
            </a:r>
            <a:r>
              <a:rPr lang="zh-CN" altLang="en-US" sz="2800" baseline="30000" dirty="0"/>
              <a:t>－</a:t>
            </a:r>
            <a:r>
              <a:rPr lang="en-US" altLang="zh-CN" sz="2800" baseline="30000" dirty="0"/>
              <a:t>10 </a:t>
            </a:r>
            <a:r>
              <a:rPr lang="en-US" altLang="zh-CN" sz="2800" dirty="0"/>
              <a:t>m</a:t>
            </a:r>
            <a:r>
              <a:rPr lang="zh-CN" altLang="en-US" sz="2800" dirty="0"/>
              <a:t>。试计算泄漏</a:t>
            </a:r>
            <a:endParaRPr lang="en-US" altLang="zh-CN" sz="2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800" dirty="0"/>
              <a:t>1 L</a:t>
            </a:r>
            <a:r>
              <a:rPr lang="zh-CN" altLang="en-US" sz="2800" dirty="0"/>
              <a:t>石油会污染多大面积的海面。</a:t>
            </a:r>
            <a:endParaRPr lang="zh-CN" altLang="zh-CN" sz="2800" dirty="0"/>
          </a:p>
        </p:txBody>
      </p:sp>
      <p:sp>
        <p:nvSpPr>
          <p:cNvPr id="12" name="矩形 11"/>
          <p:cNvSpPr/>
          <p:nvPr/>
        </p:nvSpPr>
        <p:spPr>
          <a:xfrm>
            <a:off x="944548" y="3320017"/>
            <a:ext cx="12634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10</a:t>
            </a:r>
            <a:r>
              <a:rPr lang="en-US" altLang="zh-CN" sz="2800" b="1" baseline="30000" dirty="0">
                <a:solidFill>
                  <a:srgbClr val="FF0000"/>
                </a:solidFill>
              </a:rPr>
              <a:t>7</a:t>
            </a:r>
            <a:r>
              <a:rPr lang="en-US" altLang="zh-CN" sz="2800" b="1" dirty="0">
                <a:solidFill>
                  <a:srgbClr val="FF0000"/>
                </a:solidFill>
              </a:rPr>
              <a:t> m</a:t>
            </a:r>
            <a:r>
              <a:rPr lang="en-US" altLang="zh-CN" sz="2800" b="1" baseline="30000" dirty="0">
                <a:solidFill>
                  <a:srgbClr val="FF0000"/>
                </a:solidFill>
              </a:rPr>
              <a:t>2</a:t>
            </a:r>
            <a:r>
              <a:rPr lang="en-US" altLang="zh-CN" sz="2800" b="1" dirty="0">
                <a:solidFill>
                  <a:srgbClr val="FF0000"/>
                </a:solidFill>
              </a:rPr>
              <a:t> </a:t>
            </a:r>
            <a:endParaRPr lang="zh-CN" altLang="zh-CN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课标与考点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089756" y="2024622"/>
            <a:ext cx="6988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sym typeface="+mn-ea"/>
              </a:rPr>
              <a:t>课程标准</a:t>
            </a:r>
            <a:endParaRPr lang="en-US" altLang="zh-CN" sz="2800" b="1" dirty="0">
              <a:latin typeface="+mn-ea"/>
              <a:sym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089757" y="3493886"/>
            <a:ext cx="17646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sym typeface="+mn-ea"/>
              </a:rPr>
              <a:t>核心考点</a:t>
            </a:r>
            <a:endParaRPr lang="en-US" altLang="zh-CN" sz="2800" b="1" dirty="0">
              <a:latin typeface="+mn-ea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092940" y="2564926"/>
            <a:ext cx="6988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知道常见的物质是由分子、原子组成的。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119834" y="4098398"/>
            <a:ext cx="69582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什么是分子、分子的大小。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7135554" y="4902478"/>
            <a:ext cx="655637" cy="655637"/>
            <a:chOff x="1517331" y="1125257"/>
            <a:chExt cx="2204282" cy="2204282"/>
          </a:xfrm>
        </p:grpSpPr>
        <p:sp>
          <p:nvSpPr>
            <p:cNvPr id="15" name="椭圆 14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16" name="椭圆 15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8294262" y="4986793"/>
            <a:ext cx="655637" cy="655637"/>
            <a:chOff x="1517331" y="1125257"/>
            <a:chExt cx="2204282" cy="2204282"/>
          </a:xfrm>
        </p:grpSpPr>
        <p:sp>
          <p:nvSpPr>
            <p:cNvPr id="18" name="椭圆 17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19" name="椭圆 18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7477787" y="5551599"/>
            <a:ext cx="935391" cy="935391"/>
            <a:chOff x="1517331" y="1125257"/>
            <a:chExt cx="2204282" cy="2204282"/>
          </a:xfrm>
        </p:grpSpPr>
        <p:sp>
          <p:nvSpPr>
            <p:cNvPr id="21" name="椭圆 20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22" name="椭圆 21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6743640" y="6067044"/>
            <a:ext cx="452009" cy="452172"/>
            <a:chOff x="1463339" y="1072758"/>
            <a:chExt cx="1546058" cy="1546058"/>
          </a:xfrm>
          <a:effectLst>
            <a:outerShdw blurRad="330200" dist="215900" dir="6900000" sx="71000" sy="71000" algn="t" rotWithShape="0">
              <a:prstClr val="black">
                <a:alpha val="54000"/>
              </a:prstClr>
            </a:outerShdw>
          </a:effectLst>
        </p:grpSpPr>
        <p:sp>
          <p:nvSpPr>
            <p:cNvPr id="24" name="同心圆 23"/>
            <p:cNvSpPr/>
            <p:nvPr/>
          </p:nvSpPr>
          <p:spPr>
            <a:xfrm>
              <a:off x="1463339" y="1072758"/>
              <a:ext cx="1546058" cy="1546058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484232" y="1093651"/>
              <a:ext cx="1504274" cy="1504273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rgbClr val="C5C5C5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7637" y="1463570"/>
            <a:ext cx="2548856" cy="1911642"/>
          </a:xfrm>
          <a:prstGeom prst="rect">
            <a:avLst/>
          </a:prstGeom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162" y="2623277"/>
            <a:ext cx="5934433" cy="395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圆角矩形标注 25"/>
          <p:cNvSpPr/>
          <p:nvPr/>
        </p:nvSpPr>
        <p:spPr>
          <a:xfrm>
            <a:off x="1503020" y="1693274"/>
            <a:ext cx="6088532" cy="607278"/>
          </a:xfrm>
          <a:prstGeom prst="wedgeRoundRectCallout">
            <a:avLst>
              <a:gd name="adj1" fmla="val -56657"/>
              <a:gd name="adj2" fmla="val 5609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</a:rPr>
              <a:t>滴水时间长了，为什么能：水滴石穿？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129" y="2640383"/>
            <a:ext cx="3789416" cy="3949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圆角矩形标注 29"/>
          <p:cNvSpPr/>
          <p:nvPr/>
        </p:nvSpPr>
        <p:spPr>
          <a:xfrm>
            <a:off x="1503019" y="1693274"/>
            <a:ext cx="6484533" cy="607278"/>
          </a:xfrm>
          <a:prstGeom prst="wedgeRoundRectCallout">
            <a:avLst>
              <a:gd name="adj1" fmla="val -56657"/>
              <a:gd name="adj2" fmla="val 5609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</a:rPr>
              <a:t>铜像被人摸多了，为什么会变小变光滑？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374" y="2623277"/>
            <a:ext cx="3169024" cy="3929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圆角矩形标注 31"/>
          <p:cNvSpPr/>
          <p:nvPr/>
        </p:nvSpPr>
        <p:spPr>
          <a:xfrm>
            <a:off x="1503019" y="1693274"/>
            <a:ext cx="4749863" cy="607278"/>
          </a:xfrm>
          <a:prstGeom prst="wedgeRoundRectCallout">
            <a:avLst>
              <a:gd name="adj1" fmla="val -56657"/>
              <a:gd name="adj2" fmla="val 5609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</a:rPr>
              <a:t>铁</a:t>
            </a:r>
            <a:r>
              <a:rPr lang="zh-CN" altLang="en-US" sz="2800" dirty="0" smtClean="0">
                <a:solidFill>
                  <a:schemeClr val="tx1"/>
                </a:solidFill>
              </a:rPr>
              <a:t>铲用久了，为什么会变薄？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  <p:pic>
        <p:nvPicPr>
          <p:cNvPr id="34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179" y="2623277"/>
            <a:ext cx="5905416" cy="3933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圆角矩形标注 34"/>
          <p:cNvSpPr/>
          <p:nvPr/>
        </p:nvSpPr>
        <p:spPr>
          <a:xfrm>
            <a:off x="1503019" y="1693274"/>
            <a:ext cx="6215593" cy="607278"/>
          </a:xfrm>
          <a:prstGeom prst="wedgeRoundRectCallout">
            <a:avLst>
              <a:gd name="adj1" fmla="val -56657"/>
              <a:gd name="adj2" fmla="val 5609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tx1"/>
                </a:solidFill>
              </a:rPr>
              <a:t>走进花园，为什么很远就能闻到花香？</a:t>
            </a:r>
            <a:endParaRPr lang="zh-CN" alt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30" grpId="0" animBg="1"/>
      <p:bldP spid="30" grpId="1" animBg="1"/>
      <p:bldP spid="32" grpId="0" animBg="1"/>
      <p:bldP spid="32" grpId="1" animBg="1"/>
      <p:bldP spid="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5360" y="1463116"/>
            <a:ext cx="2994699" cy="553943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eaLnBrk="1" hangingPunct="1"/>
            <a:r>
              <a:rPr lang="zh-CN" altLang="en-US" sz="2800" dirty="0" smtClean="0">
                <a:latin typeface="+mn-ea"/>
                <a:ea typeface="+mn-ea"/>
              </a:rPr>
              <a:t>德谟克里特猜想：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304950" y="2769059"/>
            <a:ext cx="5090905" cy="22739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Tx/>
              <a:buNone/>
            </a:pPr>
            <a:r>
              <a:rPr lang="zh-CN" altLang="en-US" dirty="0" smtClean="0">
                <a:latin typeface="+mn-ea"/>
              </a:rPr>
              <a:t>他认为，石块、铁铲、铜像的手、花粉……它们是很微小的一点一点散失的，因此，他猜想，大块物体是由极小的物质粒子组成的。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41492" y="5251393"/>
            <a:ext cx="305724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en-US" sz="2800" dirty="0" smtClean="0">
                <a:latin typeface="+mn-ea"/>
                <a:ea typeface="+mn-ea"/>
              </a:rPr>
              <a:t>古希腊哲学家</a:t>
            </a:r>
            <a:endParaRPr kumimoji="1" lang="en-US" altLang="zh-CN" sz="2800" dirty="0" smtClean="0">
              <a:latin typeface="+mn-ea"/>
              <a:ea typeface="+mn-ea"/>
            </a:endParaRPr>
          </a:p>
          <a:p>
            <a:pPr algn="ctr"/>
            <a:r>
              <a:rPr kumimoji="1" lang="zh-CN" altLang="en-US" sz="2800" dirty="0">
                <a:latin typeface="+mn-ea"/>
                <a:ea typeface="+mn-ea"/>
              </a:rPr>
              <a:t>（</a:t>
            </a:r>
            <a:r>
              <a:rPr kumimoji="1" lang="zh-CN" altLang="en-US" sz="2800" dirty="0" smtClean="0">
                <a:latin typeface="+mn-ea"/>
                <a:ea typeface="+mn-ea"/>
              </a:rPr>
              <a:t>前</a:t>
            </a:r>
            <a:r>
              <a:rPr kumimoji="1" lang="zh-CN" altLang="en-US" sz="2800" dirty="0">
                <a:latin typeface="+mn-ea"/>
                <a:ea typeface="+mn-ea"/>
              </a:rPr>
              <a:t>460—前370）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42" y="2439428"/>
            <a:ext cx="2457450" cy="271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32486" y="1511459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1.</a:t>
            </a:r>
            <a:r>
              <a:rPr lang="zh-CN" altLang="zh-CN" dirty="0"/>
              <a:t>自然界中存在着能保持物质</a:t>
            </a:r>
            <a:r>
              <a:rPr lang="zh-CN" altLang="zh-CN" u="sng" dirty="0"/>
              <a:t>　　　　　</a:t>
            </a:r>
            <a:r>
              <a:rPr lang="zh-CN" altLang="zh-CN" dirty="0"/>
              <a:t>性质不变的最小微粒，叫做</a:t>
            </a:r>
            <a:r>
              <a:rPr lang="zh-CN" altLang="zh-CN" u="sng" dirty="0"/>
              <a:t>　　　　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r>
              <a:rPr lang="en-US" altLang="zh-CN" dirty="0"/>
              <a:t>2.</a:t>
            </a:r>
            <a:r>
              <a:rPr lang="zh-CN" altLang="zh-CN" dirty="0"/>
              <a:t>我们常见的物体，都是由</a:t>
            </a:r>
            <a:r>
              <a:rPr lang="zh-CN" altLang="zh-CN" u="sng" dirty="0"/>
              <a:t>　　　　</a:t>
            </a:r>
            <a:r>
              <a:rPr lang="zh-CN" altLang="zh-CN" dirty="0"/>
              <a:t>组成的。</a:t>
            </a:r>
          </a:p>
          <a:p>
            <a:pPr marL="0" indent="0">
              <a:buNone/>
            </a:pPr>
            <a:r>
              <a:rPr lang="en-US" altLang="zh-CN" dirty="0"/>
              <a:t>3.</a:t>
            </a:r>
            <a:r>
              <a:rPr lang="zh-CN" altLang="zh-CN" dirty="0"/>
              <a:t>大多数分子直径的尺度，其数量级为</a:t>
            </a:r>
            <a:r>
              <a:rPr lang="zh-CN" altLang="zh-CN" u="sng" dirty="0"/>
              <a:t>　　　　</a:t>
            </a:r>
            <a:r>
              <a:rPr lang="en-US" altLang="zh-CN" dirty="0"/>
              <a:t>m</a:t>
            </a:r>
            <a:r>
              <a:rPr lang="zh-CN" altLang="zh-CN" dirty="0"/>
              <a:t>，即</a:t>
            </a:r>
            <a:r>
              <a:rPr lang="zh-CN" altLang="zh-CN" u="sng" dirty="0"/>
              <a:t>　　　　</a:t>
            </a:r>
            <a:r>
              <a:rPr lang="en-US" altLang="zh-CN" dirty="0"/>
              <a:t>nm</a:t>
            </a:r>
            <a:r>
              <a:rPr lang="zh-CN" altLang="zh-CN" dirty="0"/>
              <a:t>。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5417663" y="1463570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化学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641269" y="1856572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分子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792545" y="2367977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分子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6709040" y="2891197"/>
            <a:ext cx="9108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dirty="0">
                <a:latin typeface="+mn-lt"/>
              </a:rPr>
              <a:t>10</a:t>
            </a:r>
            <a:r>
              <a:rPr lang="zh-CN" altLang="zh-CN" baseline="30000" dirty="0">
                <a:latin typeface="+mn-lt"/>
              </a:rPr>
              <a:t>－</a:t>
            </a:r>
            <a:r>
              <a:rPr lang="en-US" altLang="zh-CN" baseline="30000" dirty="0">
                <a:latin typeface="+mn-lt"/>
              </a:rPr>
              <a:t>10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259538" y="3259421"/>
            <a:ext cx="6335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0.</a:t>
            </a:r>
            <a:r>
              <a:rPr lang="en-US" altLang="en-US" sz="2800" dirty="0">
                <a:latin typeface="+mn-lt"/>
                <a:sym typeface="+mn-ea"/>
              </a:rPr>
              <a:t>1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586791" y="3910380"/>
            <a:ext cx="3733695" cy="2903686"/>
            <a:chOff x="586791" y="3910380"/>
            <a:chExt cx="3733695" cy="2903686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791" y="3910380"/>
              <a:ext cx="3733695" cy="24866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1893045" y="6444734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/>
                <a:t>水分子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4792545" y="3561875"/>
            <a:ext cx="3780195" cy="3082785"/>
            <a:chOff x="4792545" y="3561875"/>
            <a:chExt cx="3780195" cy="3082785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92545" y="3561875"/>
              <a:ext cx="3780195" cy="28351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0" name="TextBox 19"/>
            <p:cNvSpPr txBox="1"/>
            <p:nvPr/>
          </p:nvSpPr>
          <p:spPr>
            <a:xfrm>
              <a:off x="5789443" y="6275328"/>
              <a:ext cx="20313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 smtClean="0"/>
                <a:t>蛋白质大分子结构</a:t>
              </a:r>
              <a:endParaRPr lang="zh-CN" altLang="en-US" dirty="0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8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课堂导学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占位符 2"/>
          <p:cNvSpPr txBox="1"/>
          <p:nvPr/>
        </p:nvSpPr>
        <p:spPr>
          <a:xfrm>
            <a:off x="324331" y="1641642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   </a:t>
            </a:r>
            <a:r>
              <a:rPr lang="zh-CN" altLang="zh-CN" dirty="0"/>
              <a:t>在</a:t>
            </a:r>
            <a:r>
              <a:rPr lang="en-US" altLang="zh-CN" dirty="0"/>
              <a:t>“</a:t>
            </a:r>
            <a:r>
              <a:rPr lang="zh-CN" altLang="zh-CN" dirty="0"/>
              <a:t>用油膜法测分子的大小</a:t>
            </a:r>
            <a:r>
              <a:rPr lang="en-US" altLang="zh-CN" dirty="0"/>
              <a:t>”</a:t>
            </a:r>
            <a:r>
              <a:rPr lang="zh-CN" altLang="zh-CN" dirty="0"/>
              <a:t>的实验中，如果测</a:t>
            </a:r>
            <a:r>
              <a:rPr lang="zh-CN" altLang="zh-CN" dirty="0" smtClean="0"/>
              <a:t>得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zh-CN" dirty="0" smtClean="0"/>
              <a:t>体积</a:t>
            </a:r>
            <a:r>
              <a:rPr lang="zh-CN" altLang="zh-CN" dirty="0"/>
              <a:t>为</a:t>
            </a:r>
            <a:r>
              <a:rPr lang="en-US" altLang="zh-CN" i="1" dirty="0"/>
              <a:t>V</a:t>
            </a:r>
            <a:r>
              <a:rPr lang="zh-CN" altLang="zh-CN" dirty="0"/>
              <a:t>的一滴油在水面上散开形成单分子油膜的</a:t>
            </a:r>
            <a:r>
              <a:rPr lang="zh-CN" altLang="zh-CN" dirty="0" smtClean="0"/>
              <a:t>面</a:t>
            </a:r>
            <a:endParaRPr lang="en-US" altLang="zh-CN" dirty="0"/>
          </a:p>
          <a:p>
            <a:pPr marL="0" indent="0">
              <a:lnSpc>
                <a:spcPct val="150000"/>
              </a:lnSpc>
              <a:buNone/>
            </a:pPr>
            <a:r>
              <a:rPr lang="zh-CN" altLang="zh-CN" dirty="0" smtClean="0"/>
              <a:t>积</a:t>
            </a:r>
            <a:r>
              <a:rPr lang="zh-CN" altLang="zh-CN" dirty="0"/>
              <a:t>为</a:t>
            </a:r>
            <a:r>
              <a:rPr lang="en-US" altLang="zh-CN" i="1" dirty="0"/>
              <a:t>S</a:t>
            </a:r>
            <a:r>
              <a:rPr lang="zh-CN" altLang="zh-CN" dirty="0"/>
              <a:t>，则这种油分子的直径为</a:t>
            </a:r>
            <a:r>
              <a:rPr lang="zh-CN" altLang="zh-CN" u="sng" dirty="0"/>
              <a:t>　　　　</a:t>
            </a:r>
            <a:r>
              <a:rPr lang="zh-CN" altLang="zh-CN" dirty="0"/>
              <a:t>。测量</a:t>
            </a:r>
            <a:r>
              <a:rPr lang="zh-CN" altLang="zh-CN" dirty="0" smtClean="0"/>
              <a:t>结果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zh-CN" dirty="0" smtClean="0"/>
              <a:t>表明</a:t>
            </a:r>
            <a:r>
              <a:rPr lang="zh-CN" altLang="zh-CN" dirty="0"/>
              <a:t>分子直径的数量级一般为</a:t>
            </a:r>
            <a:r>
              <a:rPr lang="zh-CN" altLang="zh-CN" u="sng" dirty="0"/>
              <a:t>　　　　</a:t>
            </a:r>
            <a:r>
              <a:rPr lang="en-US" altLang="zh-CN" dirty="0"/>
              <a:t>m</a:t>
            </a:r>
            <a:r>
              <a:rPr lang="zh-CN" altLang="zh-CN" dirty="0"/>
              <a:t>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本框 30"/>
              <p:cNvSpPr txBox="1"/>
              <p:nvPr/>
            </p:nvSpPr>
            <p:spPr>
              <a:xfrm>
                <a:off x="5577872" y="2546655"/>
                <a:ext cx="556563" cy="8989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defRPr sz="2400" b="1">
                    <a:solidFill>
                      <a:srgbClr val="FF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800" i="1" smtClean="0">
                              <a:latin typeface="Cambria Math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2800" i="1" dirty="0">
                              <a:latin typeface="Cambria Math"/>
                              <a:sym typeface="+mn-ea"/>
                            </a:rPr>
                            <m:t>𝑽</m:t>
                          </m:r>
                        </m:num>
                        <m:den>
                          <m:r>
                            <a:rPr lang="en-US" altLang="zh-CN" sz="2800" i="1" dirty="0">
                              <a:latin typeface="Cambria Math"/>
                              <a:sym typeface="+mn-ea"/>
                            </a:rPr>
                            <m:t>𝑺</m:t>
                          </m:r>
                          <m:r>
                            <a:rPr lang="en-US" altLang="en-US" sz="2800" i="1" dirty="0">
                              <a:latin typeface="Cambria Math"/>
                              <a:sym typeface="+mn-ea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altLang="en-US" sz="2800" i="1" dirty="0">
                  <a:latin typeface="+mn-lt"/>
                  <a:sym typeface="+mn-ea"/>
                </a:endParaRPr>
              </a:p>
            </p:txBody>
          </p:sp>
        </mc:Choice>
        <mc:Fallback xmlns="">
          <p:sp>
            <p:nvSpPr>
              <p:cNvPr id="31" name="文本框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7872" y="2546655"/>
                <a:ext cx="556563" cy="89896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  <a:endParaRPr lang="zh-CN" altLang="en-US">
                  <a:noFill/>
                </a:endParaRPr>
              </a:p>
            </p:txBody>
          </p:sp>
        </mc:Fallback>
      </mc:AlternateContent>
      <p:sp>
        <p:nvSpPr>
          <p:cNvPr id="37" name="文本框 36"/>
          <p:cNvSpPr txBox="1"/>
          <p:nvPr/>
        </p:nvSpPr>
        <p:spPr>
          <a:xfrm>
            <a:off x="5164479" y="3360780"/>
            <a:ext cx="1114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</a:rPr>
              <a:t>10</a:t>
            </a:r>
            <a:r>
              <a:rPr lang="zh-CN" altLang="zh-CN" sz="2800" baseline="30000" dirty="0">
                <a:latin typeface="+mn-lt"/>
              </a:rPr>
              <a:t>－</a:t>
            </a:r>
            <a:r>
              <a:rPr lang="en-US" altLang="zh-CN" sz="2800" baseline="30000" dirty="0">
                <a:latin typeface="+mn-lt"/>
              </a:rPr>
              <a:t>10</a:t>
            </a:r>
            <a:r>
              <a:rPr lang="en-US" altLang="zh-CN" sz="2800" dirty="0">
                <a:latin typeface="+mn-lt"/>
              </a:rPr>
              <a:t> 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5361" y="1421904"/>
            <a:ext cx="1490925" cy="556945"/>
            <a:chOff x="165361" y="1471332"/>
            <a:chExt cx="1490925" cy="556945"/>
          </a:xfrm>
        </p:grpSpPr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165361" y="1507520"/>
              <a:ext cx="1490443" cy="52075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7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1204" y="1471332"/>
              <a:ext cx="146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知识点</a:t>
              </a:r>
              <a:r>
                <a:rPr lang="en-US" altLang="zh-CN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1</a:t>
              </a:r>
              <a:endParaRPr lang="zh-CN" altLang="en-US" sz="28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68161" y="1482807"/>
            <a:ext cx="4893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E75B6"/>
                </a:solidFill>
              </a:rPr>
              <a:t>什么是分子</a:t>
            </a:r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2006027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1.</a:t>
            </a:r>
            <a:r>
              <a:rPr lang="zh-CN" altLang="zh-CN" dirty="0"/>
              <a:t>保持化学性质不变的最小微粒是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分子</a:t>
            </a:r>
            <a:r>
              <a:rPr lang="en-US" altLang="zh-CN" dirty="0"/>
              <a:t>      B.</a:t>
            </a:r>
            <a:r>
              <a:rPr lang="zh-CN" altLang="zh-CN" dirty="0"/>
              <a:t>质子</a:t>
            </a:r>
            <a:r>
              <a:rPr lang="en-US" altLang="zh-CN" dirty="0"/>
              <a:t>        C.</a:t>
            </a:r>
            <a:r>
              <a:rPr lang="zh-CN" altLang="zh-CN" dirty="0"/>
              <a:t>电子</a:t>
            </a:r>
            <a:r>
              <a:rPr lang="en-US" altLang="zh-CN" dirty="0"/>
              <a:t>       D.</a:t>
            </a:r>
            <a:r>
              <a:rPr lang="zh-CN" altLang="zh-CN" dirty="0"/>
              <a:t>原子核</a:t>
            </a:r>
          </a:p>
          <a:p>
            <a:pPr marL="0" indent="0">
              <a:buNone/>
            </a:pP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2</a:t>
            </a:r>
            <a:r>
              <a:rPr lang="en-US" altLang="zh-CN" dirty="0"/>
              <a:t>.</a:t>
            </a:r>
            <a:r>
              <a:rPr lang="zh-CN" altLang="zh-CN" dirty="0"/>
              <a:t>宇宙是由</a:t>
            </a:r>
            <a:r>
              <a:rPr lang="zh-CN" altLang="zh-CN" u="sng" dirty="0"/>
              <a:t>　　　　</a:t>
            </a:r>
            <a:r>
              <a:rPr lang="zh-CN" altLang="zh-CN" dirty="0"/>
              <a:t>组成的，物质是由</a:t>
            </a:r>
            <a:r>
              <a:rPr lang="zh-CN" altLang="zh-CN" u="sng" dirty="0"/>
              <a:t>　　　　</a:t>
            </a:r>
            <a:r>
              <a:rPr lang="zh-CN" altLang="zh-CN" dirty="0"/>
              <a:t>和</a:t>
            </a:r>
            <a:endParaRPr lang="en-US" altLang="zh-CN" dirty="0"/>
          </a:p>
          <a:p>
            <a:pPr marL="0" indent="0">
              <a:buNone/>
            </a:pPr>
            <a:r>
              <a:rPr lang="zh-CN" altLang="zh-CN" u="sng" dirty="0"/>
              <a:t>　　　　</a:t>
            </a:r>
            <a:r>
              <a:rPr lang="zh-CN" altLang="zh-CN" dirty="0"/>
              <a:t>组成的，分子是由</a:t>
            </a:r>
            <a:r>
              <a:rPr lang="zh-CN" altLang="zh-CN" u="sng" dirty="0"/>
              <a:t>　　　　</a:t>
            </a:r>
            <a:r>
              <a:rPr lang="zh-CN" altLang="zh-CN" dirty="0"/>
              <a:t>组成的。</a:t>
            </a:r>
          </a:p>
          <a:p>
            <a:pPr marL="0" indent="0">
              <a:buNone/>
            </a:pP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3</a:t>
            </a:r>
            <a:r>
              <a:rPr lang="en-US" altLang="zh-CN" dirty="0"/>
              <a:t>.</a:t>
            </a:r>
            <a:r>
              <a:rPr lang="zh-CN" altLang="zh-CN" dirty="0"/>
              <a:t>一个原子的直径约是</a:t>
            </a:r>
            <a:r>
              <a:rPr lang="en-US" altLang="zh-CN" dirty="0"/>
              <a:t>10</a:t>
            </a:r>
            <a:r>
              <a:rPr lang="zh-CN" altLang="zh-CN" baseline="30000" dirty="0"/>
              <a:t>－</a:t>
            </a:r>
            <a:r>
              <a:rPr lang="en-US" altLang="zh-CN" baseline="30000" dirty="0"/>
              <a:t>10</a:t>
            </a:r>
            <a:r>
              <a:rPr lang="en-US" altLang="zh-CN" dirty="0"/>
              <a:t> m</a:t>
            </a:r>
            <a:r>
              <a:rPr lang="zh-CN" altLang="zh-CN" dirty="0"/>
              <a:t>，我国科学家制造的纳米碳纤维管的直径是</a:t>
            </a:r>
            <a:r>
              <a:rPr lang="en-US" altLang="zh-CN" dirty="0"/>
              <a:t>27 nm</a:t>
            </a:r>
            <a:r>
              <a:rPr lang="zh-CN" altLang="zh-CN" dirty="0"/>
              <a:t>，相当于</a:t>
            </a:r>
            <a:r>
              <a:rPr lang="zh-CN" altLang="zh-CN" u="sng" dirty="0"/>
              <a:t>　　　　</a:t>
            </a:r>
            <a:r>
              <a:rPr lang="zh-CN" altLang="zh-CN" dirty="0"/>
              <a:t>个原子一个挨着一个排列起来的长度。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6026297" y="2056041"/>
            <a:ext cx="36507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dirty="0">
                <a:latin typeface="+mn-lt"/>
                <a:sym typeface="+mn-ea"/>
              </a:rPr>
              <a:t>A</a:t>
            </a:r>
            <a:endParaRPr lang="en-US" altLang="en-US" sz="2600" dirty="0">
              <a:latin typeface="+mn-lt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463595" y="3412847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物质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723834" y="3385790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分子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791704" y="3892545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原子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6588329" y="5394966"/>
            <a:ext cx="723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270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5063664" y="3892545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原子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19" grpId="0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05591" y="1481594"/>
            <a:ext cx="8409857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4.</a:t>
            </a:r>
            <a:r>
              <a:rPr lang="zh-CN" altLang="zh-CN" dirty="0"/>
              <a:t>我们生活在一个多姿多彩的物质世界里，所有的物质都在不停地运动和发展中。下列与物质有关的说法中正确的是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物质是由分子组成的，分子不能再分割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分子是由原子组成的，原子是不可分割的最小粒子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纳米科学技术研究的对象是比原子更小的微粒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人类对客观粒子的认识随着科技的发展不断地深入，永无止境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2563798" y="2248045"/>
            <a:ext cx="3650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D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5361" y="1421904"/>
            <a:ext cx="1490925" cy="556945"/>
            <a:chOff x="165361" y="1471332"/>
            <a:chExt cx="1490925" cy="556945"/>
          </a:xfrm>
        </p:grpSpPr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165361" y="1507520"/>
              <a:ext cx="1490443" cy="52075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7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1204" y="1471332"/>
              <a:ext cx="146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知识点</a:t>
              </a:r>
              <a:r>
                <a:rPr lang="en-US" altLang="zh-CN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2</a:t>
              </a:r>
              <a:endParaRPr lang="zh-CN" altLang="en-US" sz="28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68161" y="1482807"/>
            <a:ext cx="4893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E75B6"/>
                </a:solidFill>
              </a:rPr>
              <a:t>分子的大小</a:t>
            </a:r>
          </a:p>
        </p:txBody>
      </p:sp>
      <p:sp>
        <p:nvSpPr>
          <p:cNvPr id="28" name="文本占位符 2"/>
          <p:cNvSpPr txBox="1"/>
          <p:nvPr/>
        </p:nvSpPr>
        <p:spPr>
          <a:xfrm>
            <a:off x="432485" y="2006027"/>
            <a:ext cx="8409857" cy="48519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5.</a:t>
            </a:r>
            <a:r>
              <a:rPr lang="zh-CN" altLang="zh-CN" dirty="0"/>
              <a:t>下列说法正确的是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分子很小，可以用肉眼直接看到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分子很小，可以用一般的显微镜看到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分子很小，只有借助电子显微镜才能看到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分子很小，只有用放大镜才能看到</a:t>
            </a:r>
          </a:p>
          <a:p>
            <a:pPr marL="0" indent="0">
              <a:buNone/>
            </a:pP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6</a:t>
            </a:r>
            <a:r>
              <a:rPr lang="en-US" altLang="zh-CN" dirty="0"/>
              <a:t>.</a:t>
            </a:r>
            <a:r>
              <a:rPr lang="zh-CN" altLang="zh-CN" dirty="0"/>
              <a:t>分子的体积非常小，如果把分子看成球形，它的直径大约是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A.10</a:t>
            </a:r>
            <a:r>
              <a:rPr lang="en-US" altLang="zh-CN" baseline="30000" dirty="0"/>
              <a:t>3</a:t>
            </a:r>
            <a:r>
              <a:rPr lang="en-US" altLang="zh-CN" dirty="0"/>
              <a:t> m      B.10</a:t>
            </a:r>
            <a:r>
              <a:rPr lang="zh-CN" altLang="zh-CN" baseline="30000" dirty="0"/>
              <a:t>－</a:t>
            </a:r>
            <a:r>
              <a:rPr lang="en-US" altLang="zh-CN" baseline="30000" dirty="0"/>
              <a:t>6</a:t>
            </a:r>
            <a:r>
              <a:rPr lang="en-US" altLang="zh-CN" dirty="0"/>
              <a:t> m      C.10</a:t>
            </a:r>
            <a:r>
              <a:rPr lang="zh-CN" altLang="zh-CN" baseline="30000" dirty="0"/>
              <a:t>－</a:t>
            </a:r>
            <a:r>
              <a:rPr lang="en-US" altLang="zh-CN" baseline="30000" dirty="0"/>
              <a:t>10</a:t>
            </a:r>
            <a:r>
              <a:rPr lang="en-US" altLang="zh-CN" dirty="0"/>
              <a:t> m       D.10</a:t>
            </a:r>
            <a:r>
              <a:rPr lang="zh-CN" altLang="zh-CN" baseline="30000" dirty="0"/>
              <a:t>－</a:t>
            </a:r>
            <a:r>
              <a:rPr lang="en-US" altLang="zh-CN" baseline="30000" dirty="0"/>
              <a:t>15</a:t>
            </a:r>
            <a:r>
              <a:rPr lang="en-US" altLang="zh-CN" dirty="0"/>
              <a:t> m</a:t>
            </a:r>
            <a:endParaRPr lang="zh-CN" altLang="zh-CN" dirty="0"/>
          </a:p>
        </p:txBody>
      </p:sp>
      <p:sp>
        <p:nvSpPr>
          <p:cNvPr id="16" name="文本框 15"/>
          <p:cNvSpPr txBox="1"/>
          <p:nvPr/>
        </p:nvSpPr>
        <p:spPr>
          <a:xfrm>
            <a:off x="3892429" y="1986790"/>
            <a:ext cx="3650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C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225615" y="5471598"/>
            <a:ext cx="3650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C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.1希望你喜爱物理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1.1希望你喜爱物理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522</Words>
  <Application>Microsoft Office PowerPoint</Application>
  <PresentationFormat>全屏显示(4:3)</PresentationFormat>
  <Paragraphs>122</Paragraphs>
  <Slides>15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3</vt:i4>
      </vt:variant>
      <vt:variant>
        <vt:lpstr>幻灯片标题</vt:lpstr>
      </vt:variant>
      <vt:variant>
        <vt:i4>15</vt:i4>
      </vt:variant>
    </vt:vector>
  </HeadingPairs>
  <TitlesOfParts>
    <vt:vector size="18" baseType="lpstr">
      <vt:lpstr>Office 主题</vt:lpstr>
      <vt:lpstr>1.1希望你喜爱物理</vt:lpstr>
      <vt:lpstr>1_1.1希望你喜爱物理</vt:lpstr>
      <vt:lpstr>PowerPoint 演示文稿</vt:lpstr>
      <vt:lpstr>PowerPoint 演示文稿</vt:lpstr>
      <vt:lpstr>PowerPoint 演示文稿</vt:lpstr>
      <vt:lpstr>德谟克里特猜想：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1</cp:revision>
  <dcterms:created xsi:type="dcterms:W3CDTF">2018-06-13T02:01:00Z</dcterms:created>
  <dcterms:modified xsi:type="dcterms:W3CDTF">2020-04-09T08:13:58Z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2052-11.1.0.9513</vt:lpwstr>
  </property>
</Properties>
</file>