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19"/>
  </p:notesMasterIdLst>
  <p:sldIdLst>
    <p:sldId id="336" r:id="rId4"/>
    <p:sldId id="631" r:id="rId5"/>
    <p:sldId id="649" r:id="rId6"/>
    <p:sldId id="664" r:id="rId7"/>
    <p:sldId id="663" r:id="rId8"/>
    <p:sldId id="650" r:id="rId9"/>
    <p:sldId id="632" r:id="rId10"/>
    <p:sldId id="659" r:id="rId11"/>
    <p:sldId id="660" r:id="rId12"/>
    <p:sldId id="636" r:id="rId13"/>
    <p:sldId id="661" r:id="rId14"/>
    <p:sldId id="662" r:id="rId15"/>
    <p:sldId id="637" r:id="rId16"/>
    <p:sldId id="653" r:id="rId17"/>
    <p:sldId id="642" r:id="rId18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36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48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第十章   从粒子到宇宙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10.1   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认识分子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下面列举的各种现象中，不能说明物质是由分子组成的是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铁铲用久了，会变薄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博物馆门前铜像的手被人摸久了，会变小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秋风一吹，树上的叶片渐渐变少了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屋檐下的石块，出现了</a:t>
            </a:r>
            <a:r>
              <a:rPr lang="en-US" altLang="zh-CN" dirty="0"/>
              <a:t>“</a:t>
            </a:r>
            <a:r>
              <a:rPr lang="zh-CN" altLang="zh-CN" dirty="0"/>
              <a:t>滴水穿石</a:t>
            </a:r>
            <a:r>
              <a:rPr lang="en-US" altLang="zh-CN" dirty="0"/>
              <a:t>”</a:t>
            </a:r>
            <a:r>
              <a:rPr lang="zh-CN" altLang="zh-CN" dirty="0"/>
              <a:t>的现象</a:t>
            </a:r>
          </a:p>
        </p:txBody>
      </p:sp>
      <p:sp>
        <p:nvSpPr>
          <p:cNvPr id="23" name="矩形 22"/>
          <p:cNvSpPr/>
          <p:nvPr/>
        </p:nvSpPr>
        <p:spPr>
          <a:xfrm>
            <a:off x="2136072" y="178517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下列关于分子的说法正确的是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分子是组成物质的最小微粒，它不可再分割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分子是保持物质化学性质不变的最小微粒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小的物体是由分子组成的，而大的物体不是由分子组成的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无生命的物体是由分子组成的，而有生命的物体不是由分子组成的</a:t>
            </a:r>
          </a:p>
        </p:txBody>
      </p:sp>
      <p:sp>
        <p:nvSpPr>
          <p:cNvPr id="23" name="矩形 22"/>
          <p:cNvSpPr/>
          <p:nvPr/>
        </p:nvSpPr>
        <p:spPr>
          <a:xfrm>
            <a:off x="5661697" y="1415027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对于飘在空中的尘埃，正确的说法是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它和一个原子差不多大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它包含有几个分子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它有几个</a:t>
            </a:r>
            <a:r>
              <a:rPr lang="en-US" altLang="zh-CN" dirty="0"/>
              <a:t>“</a:t>
            </a:r>
            <a:r>
              <a:rPr lang="zh-CN" altLang="zh-CN" dirty="0"/>
              <a:t>纳米</a:t>
            </a:r>
            <a:r>
              <a:rPr lang="en-US" altLang="zh-CN" dirty="0"/>
              <a:t>”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它是由许多分子组成的</a:t>
            </a:r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23" name="矩形 22"/>
          <p:cNvSpPr/>
          <p:nvPr/>
        </p:nvSpPr>
        <p:spPr>
          <a:xfrm>
            <a:off x="6726926" y="142359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实验室测量油膜分子的大小：取待测油</a:t>
            </a:r>
            <a:r>
              <a:rPr lang="en-US" altLang="zh-CN" dirty="0"/>
              <a:t>1 mL</a:t>
            </a:r>
            <a:r>
              <a:rPr lang="zh-CN" altLang="zh-CN" dirty="0"/>
              <a:t>，滴入容量瓶中，再向容量瓶中倒入某有机溶剂直至总体积达到</a:t>
            </a:r>
            <a:r>
              <a:rPr lang="en-US" altLang="zh-CN" dirty="0"/>
              <a:t>500 mL</a:t>
            </a:r>
            <a:r>
              <a:rPr lang="zh-CN" altLang="zh-CN" dirty="0"/>
              <a:t>。用滴定管取去</a:t>
            </a:r>
            <a:r>
              <a:rPr lang="en-US" altLang="zh-CN" dirty="0"/>
              <a:t>1/25 mL</a:t>
            </a:r>
            <a:r>
              <a:rPr lang="zh-CN" altLang="zh-CN" dirty="0"/>
              <a:t>滴入水槽中。由于该有机溶剂与水的结合力远大于油，故水面最终留下了一层油膜，测出其面积约</a:t>
            </a:r>
            <a:r>
              <a:rPr lang="en-US" altLang="zh-CN" dirty="0"/>
              <a:t>500 cm</a:t>
            </a:r>
            <a:r>
              <a:rPr lang="en-US" altLang="zh-CN" baseline="30000" dirty="0"/>
              <a:t>2</a:t>
            </a:r>
            <a:r>
              <a:rPr lang="zh-CN" altLang="zh-CN" dirty="0"/>
              <a:t>，则该油膜分子的直径约为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A.1.6×10</a:t>
            </a:r>
            <a:r>
              <a:rPr lang="zh-CN" altLang="zh-CN" baseline="30000" dirty="0"/>
              <a:t>－</a:t>
            </a:r>
            <a:r>
              <a:rPr lang="en-US" altLang="zh-CN" baseline="30000" dirty="0"/>
              <a:t>9</a:t>
            </a:r>
            <a:r>
              <a:rPr lang="en-US" altLang="zh-CN" dirty="0"/>
              <a:t> m  </a:t>
            </a:r>
          </a:p>
          <a:p>
            <a:pPr marL="0" indent="0">
              <a:buNone/>
            </a:pPr>
            <a:r>
              <a:rPr lang="en-US" altLang="zh-CN" dirty="0"/>
              <a:t>B.1.6×10</a:t>
            </a:r>
            <a:r>
              <a:rPr lang="zh-CN" altLang="zh-CN" baseline="30000" dirty="0"/>
              <a:t>－</a:t>
            </a:r>
            <a:r>
              <a:rPr lang="en-US" altLang="zh-CN" baseline="30000" dirty="0"/>
              <a:t>10</a:t>
            </a:r>
            <a:r>
              <a:rPr lang="en-US" altLang="zh-CN" dirty="0"/>
              <a:t> m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C.3.2×10</a:t>
            </a:r>
            <a:r>
              <a:rPr lang="zh-CN" altLang="zh-CN" baseline="30000" dirty="0"/>
              <a:t>－</a:t>
            </a:r>
            <a:r>
              <a:rPr lang="en-US" altLang="zh-CN" baseline="30000" dirty="0"/>
              <a:t>9</a:t>
            </a:r>
            <a:r>
              <a:rPr lang="en-US" altLang="zh-CN" dirty="0"/>
              <a:t> m  </a:t>
            </a:r>
          </a:p>
          <a:p>
            <a:pPr marL="0" indent="0">
              <a:buNone/>
            </a:pPr>
            <a:r>
              <a:rPr lang="en-US" altLang="zh-CN" dirty="0"/>
              <a:t>D.3.2×10</a:t>
            </a:r>
            <a:r>
              <a:rPr lang="zh-CN" altLang="zh-CN" baseline="30000" dirty="0"/>
              <a:t>－</a:t>
            </a:r>
            <a:r>
              <a:rPr lang="en-US" altLang="zh-CN" baseline="30000" dirty="0"/>
              <a:t>10</a:t>
            </a:r>
            <a:r>
              <a:rPr lang="en-US" altLang="zh-CN" dirty="0"/>
              <a:t> m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3670253" y="332487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u="sng" dirty="0"/>
              <a:t>　　　　</a:t>
            </a:r>
            <a:r>
              <a:rPr lang="zh-CN" altLang="zh-CN" dirty="0"/>
              <a:t>是保持物质化学性质的最小微粒；纳米是</a:t>
            </a:r>
            <a:r>
              <a:rPr lang="zh-CN" altLang="zh-CN" u="sng" dirty="0"/>
              <a:t>　　　　</a:t>
            </a:r>
            <a:r>
              <a:rPr lang="zh-CN" altLang="zh-CN" dirty="0"/>
              <a:t>的单位。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6</a:t>
            </a:r>
            <a:r>
              <a:rPr lang="en-US" altLang="zh-CN" dirty="0"/>
              <a:t>.</a:t>
            </a:r>
            <a:r>
              <a:rPr lang="zh-CN" altLang="zh-CN" dirty="0"/>
              <a:t>宇宙万物</a:t>
            </a:r>
            <a:r>
              <a:rPr lang="en-US" altLang="zh-CN" dirty="0"/>
              <a:t>——</a:t>
            </a:r>
            <a:r>
              <a:rPr lang="zh-CN" altLang="zh-CN" dirty="0"/>
              <a:t>大至天体，小至蚂蚁等都是由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u="sng" dirty="0"/>
              <a:t>　　　　</a:t>
            </a:r>
            <a:r>
              <a:rPr lang="zh-CN" altLang="zh-CN" dirty="0"/>
              <a:t>组成。一根头发丝直径大约只有</a:t>
            </a:r>
            <a:r>
              <a:rPr lang="en-US" altLang="zh-CN" dirty="0"/>
              <a:t>7×10</a:t>
            </a:r>
            <a:r>
              <a:rPr lang="zh-CN" altLang="zh-CN" baseline="30000" dirty="0"/>
              <a:t>－</a:t>
            </a:r>
            <a:r>
              <a:rPr lang="en-US" altLang="zh-CN" baseline="30000" dirty="0"/>
              <a:t>2</a:t>
            </a:r>
            <a:r>
              <a:rPr lang="en-US" altLang="zh-CN" dirty="0"/>
              <a:t> mm</a:t>
            </a:r>
            <a:r>
              <a:rPr lang="zh-CN" altLang="zh-CN" dirty="0"/>
              <a:t>，合</a:t>
            </a:r>
            <a:r>
              <a:rPr lang="zh-CN" altLang="zh-CN" u="sng" dirty="0"/>
              <a:t>　　　　　　</a:t>
            </a:r>
            <a:r>
              <a:rPr lang="zh-CN" altLang="zh-CN" dirty="0"/>
              <a:t> </a:t>
            </a:r>
            <a:r>
              <a:rPr lang="en-US" altLang="zh-CN" dirty="0"/>
              <a:t>nm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7</a:t>
            </a:r>
            <a:r>
              <a:rPr lang="en-US" altLang="zh-CN" dirty="0"/>
              <a:t>.</a:t>
            </a:r>
            <a:r>
              <a:rPr lang="zh-CN" altLang="zh-CN" dirty="0"/>
              <a:t>分子、病毒、水珠、尘埃，由大到小的顺序是</a:t>
            </a:r>
            <a:r>
              <a:rPr lang="zh-CN" altLang="zh-CN" u="sng" dirty="0"/>
              <a:t>　　　　</a:t>
            </a:r>
            <a:r>
              <a:rPr lang="zh-CN" altLang="zh-CN" dirty="0"/>
              <a:t>、</a:t>
            </a:r>
            <a:r>
              <a:rPr lang="zh-CN" altLang="zh-CN" u="sng" dirty="0"/>
              <a:t>　　　　</a:t>
            </a:r>
            <a:r>
              <a:rPr lang="zh-CN" altLang="zh-CN" dirty="0"/>
              <a:t>、</a:t>
            </a:r>
            <a:r>
              <a:rPr lang="zh-CN" altLang="zh-CN" u="sng" dirty="0"/>
              <a:t>　　　　</a:t>
            </a:r>
            <a:r>
              <a:rPr lang="zh-CN" altLang="zh-CN" dirty="0"/>
              <a:t>、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121529" y="134740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分子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84600" y="175210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长度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0164" y="319604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分子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42705" y="3659832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</a:rPr>
              <a:t>7×10</a:t>
            </a:r>
            <a:r>
              <a:rPr lang="en-US" altLang="zh-CN" sz="2800" baseline="30000" dirty="0">
                <a:latin typeface="+mn-lt"/>
              </a:rPr>
              <a:t>4</a:t>
            </a:r>
            <a:endParaRPr lang="zh-CN" altLang="zh-CN" sz="2800" dirty="0">
              <a:latin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63059" y="505454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水珠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95580" y="503260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尘埃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55219" y="499814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病毒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50529" y="499814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分子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800" dirty="0"/>
              <a:t>       海底石油泄漏会给海洋造成很大的污染。假设石油泄漏后均匀分散形成单层分子油膜，若把石油分子看做球形，其直径约为</a:t>
            </a:r>
            <a:r>
              <a:rPr lang="en-US" altLang="zh-CN" sz="2800" dirty="0"/>
              <a:t>10</a:t>
            </a:r>
            <a:r>
              <a:rPr lang="zh-CN" altLang="en-US" sz="2800" baseline="30000" dirty="0"/>
              <a:t>－</a:t>
            </a:r>
            <a:r>
              <a:rPr lang="en-US" altLang="zh-CN" sz="2800" baseline="30000" dirty="0"/>
              <a:t>10 </a:t>
            </a:r>
            <a:r>
              <a:rPr lang="en-US" altLang="zh-CN" sz="2800" dirty="0"/>
              <a:t>m</a:t>
            </a:r>
            <a:r>
              <a:rPr lang="zh-CN" altLang="en-US" sz="2800" dirty="0"/>
              <a:t>。试计算泄漏</a:t>
            </a: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1 L</a:t>
            </a:r>
            <a:r>
              <a:rPr lang="zh-CN" altLang="en-US" sz="2800" dirty="0"/>
              <a:t>石油会污染多大面积的海面。</a:t>
            </a: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944548" y="3320017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10</a:t>
            </a:r>
            <a:r>
              <a:rPr lang="en-US" altLang="zh-CN" sz="2800" b="1" baseline="30000" dirty="0">
                <a:solidFill>
                  <a:srgbClr val="FF0000"/>
                </a:solidFill>
              </a:rPr>
              <a:t>7</a:t>
            </a:r>
            <a:r>
              <a:rPr lang="en-US" altLang="zh-CN" sz="2800" b="1" dirty="0">
                <a:solidFill>
                  <a:srgbClr val="FF0000"/>
                </a:solidFill>
              </a:rPr>
              <a:t> m</a:t>
            </a:r>
            <a:r>
              <a:rPr lang="en-US" altLang="zh-CN" sz="2800" b="1" baseline="30000" dirty="0">
                <a:solidFill>
                  <a:srgbClr val="FF0000"/>
                </a:solidFill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endParaRPr lang="zh-CN" altLang="zh-C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知道常见的物质是由分子、原子组成的。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什么是分子、分子的大小。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637" y="1463570"/>
            <a:ext cx="2548856" cy="19116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62" y="2623277"/>
            <a:ext cx="5934433" cy="395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圆角矩形标注 25"/>
          <p:cNvSpPr/>
          <p:nvPr/>
        </p:nvSpPr>
        <p:spPr>
          <a:xfrm>
            <a:off x="1503020" y="1693274"/>
            <a:ext cx="6088532" cy="607278"/>
          </a:xfrm>
          <a:prstGeom prst="wedgeRoundRectCallout">
            <a:avLst>
              <a:gd name="adj1" fmla="val -56657"/>
              <a:gd name="adj2" fmla="val 5609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滴水时间长了，为什么能：水滴石穿？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129" y="2640383"/>
            <a:ext cx="3789416" cy="394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圆角矩形标注 29"/>
          <p:cNvSpPr/>
          <p:nvPr/>
        </p:nvSpPr>
        <p:spPr>
          <a:xfrm>
            <a:off x="1503019" y="1693274"/>
            <a:ext cx="6484533" cy="607278"/>
          </a:xfrm>
          <a:prstGeom prst="wedgeRoundRectCallout">
            <a:avLst>
              <a:gd name="adj1" fmla="val -56657"/>
              <a:gd name="adj2" fmla="val 5609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铜像被人摸多了，为什么会变小变光滑？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74" y="2623277"/>
            <a:ext cx="3169024" cy="392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圆角矩形标注 31"/>
          <p:cNvSpPr/>
          <p:nvPr/>
        </p:nvSpPr>
        <p:spPr>
          <a:xfrm>
            <a:off x="1503019" y="1693274"/>
            <a:ext cx="4749863" cy="607278"/>
          </a:xfrm>
          <a:prstGeom prst="wedgeRoundRectCallout">
            <a:avLst>
              <a:gd name="adj1" fmla="val -56657"/>
              <a:gd name="adj2" fmla="val 5609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</a:rPr>
              <a:t>铁</a:t>
            </a:r>
            <a:r>
              <a:rPr lang="zh-CN" altLang="en-US" sz="2800" dirty="0" smtClean="0">
                <a:solidFill>
                  <a:schemeClr val="tx1"/>
                </a:solidFill>
              </a:rPr>
              <a:t>铲用久了，为什么会变薄？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79" y="2623277"/>
            <a:ext cx="5905416" cy="393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圆角矩形标注 34"/>
          <p:cNvSpPr/>
          <p:nvPr/>
        </p:nvSpPr>
        <p:spPr>
          <a:xfrm>
            <a:off x="1503019" y="1693274"/>
            <a:ext cx="6215593" cy="607278"/>
          </a:xfrm>
          <a:prstGeom prst="wedgeRoundRectCallout">
            <a:avLst>
              <a:gd name="adj1" fmla="val -56657"/>
              <a:gd name="adj2" fmla="val 5609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走进花园，为什么很远就能闻到花香？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  <p:bldP spid="32" grpId="0" animBg="1"/>
      <p:bldP spid="32" grpId="1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360" y="1463116"/>
            <a:ext cx="2994699" cy="55394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zh-CN" altLang="en-US" sz="2800" dirty="0" smtClean="0">
                <a:latin typeface="+mn-ea"/>
                <a:ea typeface="+mn-ea"/>
              </a:rPr>
              <a:t>德谟克里特猜想：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304950" y="2769059"/>
            <a:ext cx="5090905" cy="227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zh-CN" altLang="en-US" dirty="0" smtClean="0">
                <a:latin typeface="+mn-ea"/>
              </a:rPr>
              <a:t>他认为，石块、铁铲、铜像的手、花粉……它们是很微小的一点一点散失的，因此，他猜想，大块物体是由极小的物质粒子组成的。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1492" y="5251393"/>
            <a:ext cx="30572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800" dirty="0" smtClean="0">
                <a:latin typeface="+mn-ea"/>
                <a:ea typeface="+mn-ea"/>
              </a:rPr>
              <a:t>古希腊哲学家</a:t>
            </a:r>
            <a:endParaRPr kumimoji="1" lang="en-US" altLang="zh-CN" sz="2800" dirty="0" smtClean="0">
              <a:latin typeface="+mn-ea"/>
              <a:ea typeface="+mn-ea"/>
            </a:endParaRPr>
          </a:p>
          <a:p>
            <a:pPr algn="ctr"/>
            <a:r>
              <a:rPr kumimoji="1" lang="zh-CN" altLang="en-US" sz="2800" dirty="0">
                <a:latin typeface="+mn-ea"/>
                <a:ea typeface="+mn-ea"/>
              </a:rPr>
              <a:t>（</a:t>
            </a:r>
            <a:r>
              <a:rPr kumimoji="1" lang="zh-CN" altLang="en-US" sz="2800" dirty="0" smtClean="0">
                <a:latin typeface="+mn-ea"/>
                <a:ea typeface="+mn-ea"/>
              </a:rPr>
              <a:t>前</a:t>
            </a:r>
            <a:r>
              <a:rPr kumimoji="1" lang="zh-CN" altLang="en-US" sz="2800" dirty="0">
                <a:latin typeface="+mn-ea"/>
                <a:ea typeface="+mn-ea"/>
              </a:rPr>
              <a:t>460—前370）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2" y="2439428"/>
            <a:ext cx="24574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自然界中存在着能保持物质</a:t>
            </a:r>
            <a:r>
              <a:rPr lang="zh-CN" altLang="zh-CN" u="sng" dirty="0"/>
              <a:t>　　　　　</a:t>
            </a:r>
            <a:r>
              <a:rPr lang="zh-CN" altLang="zh-CN" dirty="0"/>
              <a:t>性质不变的最小微粒，叫做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我们常见的物体，都是由</a:t>
            </a:r>
            <a:r>
              <a:rPr lang="zh-CN" altLang="zh-CN" u="sng" dirty="0"/>
              <a:t>　　　　</a:t>
            </a:r>
            <a:r>
              <a:rPr lang="zh-CN" altLang="zh-CN" dirty="0"/>
              <a:t>组成的。</a:t>
            </a:r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大多数分子直径的尺度，其数量级为</a:t>
            </a:r>
            <a:r>
              <a:rPr lang="zh-CN" altLang="zh-CN" u="sng" dirty="0"/>
              <a:t>　　　　</a:t>
            </a:r>
            <a:r>
              <a:rPr lang="en-US" altLang="zh-CN" dirty="0"/>
              <a:t>m</a:t>
            </a:r>
            <a:r>
              <a:rPr lang="zh-CN" altLang="zh-CN" dirty="0"/>
              <a:t>，即</a:t>
            </a:r>
            <a:r>
              <a:rPr lang="zh-CN" altLang="zh-CN" u="sng" dirty="0"/>
              <a:t>　　　　</a:t>
            </a:r>
            <a:r>
              <a:rPr lang="en-US" altLang="zh-CN" dirty="0"/>
              <a:t>nm</a:t>
            </a:r>
            <a:r>
              <a:rPr lang="zh-CN" altLang="zh-CN" dirty="0"/>
              <a:t>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417663" y="146357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化学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641269" y="185657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分子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92545" y="236797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分子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09040" y="2891197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latin typeface="+mn-lt"/>
              </a:rPr>
              <a:t>10</a:t>
            </a:r>
            <a:r>
              <a:rPr lang="zh-CN" altLang="zh-CN" baseline="30000" dirty="0">
                <a:latin typeface="+mn-lt"/>
              </a:rPr>
              <a:t>－</a:t>
            </a:r>
            <a:r>
              <a:rPr lang="en-US" altLang="zh-CN" baseline="30000" dirty="0">
                <a:latin typeface="+mn-lt"/>
              </a:rPr>
              <a:t>10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259538" y="3259421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0.</a:t>
            </a:r>
            <a:r>
              <a:rPr lang="en-US" altLang="en-US" sz="2800" dirty="0">
                <a:latin typeface="+mn-lt"/>
                <a:sym typeface="+mn-ea"/>
              </a:rPr>
              <a:t>1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86791" y="3910380"/>
            <a:ext cx="3733695" cy="2903686"/>
            <a:chOff x="586791" y="3910380"/>
            <a:chExt cx="3733695" cy="29036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91" y="3910380"/>
              <a:ext cx="3733695" cy="2486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93045" y="644473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水分子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92545" y="3561875"/>
            <a:ext cx="3780195" cy="3082785"/>
            <a:chOff x="4792545" y="3561875"/>
            <a:chExt cx="3780195" cy="308278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545" y="3561875"/>
              <a:ext cx="3780195" cy="2835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789443" y="6275328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蛋白质大分子结构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324331" y="164164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   </a:t>
            </a:r>
            <a:r>
              <a:rPr lang="zh-CN" altLang="zh-CN" dirty="0"/>
              <a:t>在</a:t>
            </a:r>
            <a:r>
              <a:rPr lang="en-US" altLang="zh-CN" dirty="0"/>
              <a:t>“</a:t>
            </a:r>
            <a:r>
              <a:rPr lang="zh-CN" altLang="zh-CN" dirty="0"/>
              <a:t>用油膜法测分子的大小</a:t>
            </a:r>
            <a:r>
              <a:rPr lang="en-US" altLang="zh-CN" dirty="0"/>
              <a:t>”</a:t>
            </a:r>
            <a:r>
              <a:rPr lang="zh-CN" altLang="zh-CN" dirty="0"/>
              <a:t>的实验中，如果测</a:t>
            </a:r>
            <a:r>
              <a:rPr lang="zh-CN" altLang="zh-CN" dirty="0" smtClean="0"/>
              <a:t>得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 smtClean="0"/>
              <a:t>体积</a:t>
            </a:r>
            <a:r>
              <a:rPr lang="zh-CN" altLang="zh-CN" dirty="0"/>
              <a:t>为</a:t>
            </a:r>
            <a:r>
              <a:rPr lang="en-US" altLang="zh-CN" i="1" dirty="0"/>
              <a:t>V</a:t>
            </a:r>
            <a:r>
              <a:rPr lang="zh-CN" altLang="zh-CN" dirty="0"/>
              <a:t>的一滴油在水面上散开形成单分子油膜的</a:t>
            </a:r>
            <a:r>
              <a:rPr lang="zh-CN" altLang="zh-CN" dirty="0" smtClean="0"/>
              <a:t>面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dirty="0" smtClean="0"/>
              <a:t>积</a:t>
            </a:r>
            <a:r>
              <a:rPr lang="zh-CN" altLang="zh-CN" dirty="0"/>
              <a:t>为</a:t>
            </a:r>
            <a:r>
              <a:rPr lang="en-US" altLang="zh-CN" i="1" dirty="0"/>
              <a:t>S</a:t>
            </a:r>
            <a:r>
              <a:rPr lang="zh-CN" altLang="zh-CN" dirty="0"/>
              <a:t>，则这种油分子的直径为</a:t>
            </a:r>
            <a:r>
              <a:rPr lang="zh-CN" altLang="zh-CN" u="sng" dirty="0"/>
              <a:t>　　　　</a:t>
            </a:r>
            <a:r>
              <a:rPr lang="zh-CN" altLang="zh-CN" dirty="0"/>
              <a:t>。测量</a:t>
            </a:r>
            <a:r>
              <a:rPr lang="zh-CN" altLang="zh-CN" dirty="0" smtClean="0"/>
              <a:t>结果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 smtClean="0"/>
              <a:t>表明</a:t>
            </a:r>
            <a:r>
              <a:rPr lang="zh-CN" altLang="zh-CN" dirty="0"/>
              <a:t>分子直径的数量级一般为</a:t>
            </a:r>
            <a:r>
              <a:rPr lang="zh-CN" altLang="zh-CN" u="sng" dirty="0"/>
              <a:t>　　　　</a:t>
            </a:r>
            <a:r>
              <a:rPr lang="en-US" altLang="zh-CN" dirty="0"/>
              <a:t>m</a:t>
            </a:r>
            <a:r>
              <a:rPr lang="zh-CN" altLang="zh-CN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5577872" y="2546655"/>
                <a:ext cx="55656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800" i="1" dirty="0">
                              <a:latin typeface="Cambria Math"/>
                              <a:sym typeface="+mn-ea"/>
                            </a:rPr>
                            <m:t>𝑽</m:t>
                          </m:r>
                        </m:num>
                        <m:den>
                          <m:r>
                            <a:rPr lang="en-US" altLang="zh-CN" sz="2800" i="1" dirty="0">
                              <a:latin typeface="Cambria Math"/>
                              <a:sym typeface="+mn-ea"/>
                            </a:rPr>
                            <m:t>𝑺</m:t>
                          </m:r>
                          <m:r>
                            <a:rPr lang="en-US" altLang="en-US" sz="2800" i="1" dirty="0">
                              <a:latin typeface="Cambria Math"/>
                              <a:sym typeface="+mn-ea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en-US" sz="2800" i="1" dirty="0">
                  <a:latin typeface="+mn-lt"/>
                  <a:sym typeface="+mn-ea"/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872" y="2546655"/>
                <a:ext cx="556563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7" name="文本框 36"/>
          <p:cNvSpPr txBox="1"/>
          <p:nvPr/>
        </p:nvSpPr>
        <p:spPr>
          <a:xfrm>
            <a:off x="5164479" y="3360780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</a:rPr>
              <a:t>10</a:t>
            </a:r>
            <a:r>
              <a:rPr lang="zh-CN" altLang="zh-CN" sz="2800" baseline="30000" dirty="0">
                <a:latin typeface="+mn-lt"/>
              </a:rPr>
              <a:t>－</a:t>
            </a:r>
            <a:r>
              <a:rPr lang="en-US" altLang="zh-CN" sz="2800" baseline="30000" dirty="0">
                <a:latin typeface="+mn-lt"/>
              </a:rPr>
              <a:t>10</a:t>
            </a:r>
            <a:r>
              <a:rPr lang="en-US" altLang="zh-CN" sz="2800" dirty="0">
                <a:latin typeface="+mn-lt"/>
              </a:rPr>
              <a:t> 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什么是分子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保持化学性质不变的最小微粒是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分子</a:t>
            </a:r>
            <a:r>
              <a:rPr lang="en-US" altLang="zh-CN" dirty="0"/>
              <a:t>      B.</a:t>
            </a:r>
            <a:r>
              <a:rPr lang="zh-CN" altLang="zh-CN" dirty="0"/>
              <a:t>质子</a:t>
            </a:r>
            <a:r>
              <a:rPr lang="en-US" altLang="zh-CN" dirty="0"/>
              <a:t>        C.</a:t>
            </a:r>
            <a:r>
              <a:rPr lang="zh-CN" altLang="zh-CN" dirty="0"/>
              <a:t>电子</a:t>
            </a:r>
            <a:r>
              <a:rPr lang="en-US" altLang="zh-CN" dirty="0"/>
              <a:t>       D.</a:t>
            </a:r>
            <a:r>
              <a:rPr lang="zh-CN" altLang="zh-CN" dirty="0"/>
              <a:t>原子核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zh-CN" dirty="0"/>
              <a:t>宇宙是由</a:t>
            </a:r>
            <a:r>
              <a:rPr lang="zh-CN" altLang="zh-CN" u="sng" dirty="0"/>
              <a:t>　　　　</a:t>
            </a:r>
            <a:r>
              <a:rPr lang="zh-CN" altLang="zh-CN" dirty="0"/>
              <a:t>组成的，物质是由</a:t>
            </a:r>
            <a:r>
              <a:rPr lang="zh-CN" altLang="zh-CN" u="sng" dirty="0"/>
              <a:t>　　　　</a:t>
            </a:r>
            <a:r>
              <a:rPr lang="zh-CN" altLang="zh-CN" dirty="0"/>
              <a:t>和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u="sng" dirty="0"/>
              <a:t>　　　　</a:t>
            </a:r>
            <a:r>
              <a:rPr lang="zh-CN" altLang="zh-CN" dirty="0"/>
              <a:t>组成的，分子是由</a:t>
            </a:r>
            <a:r>
              <a:rPr lang="zh-CN" altLang="zh-CN" u="sng" dirty="0"/>
              <a:t>　　　　</a:t>
            </a:r>
            <a:r>
              <a:rPr lang="zh-CN" altLang="zh-CN" dirty="0"/>
              <a:t>组成的。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zh-CN" dirty="0"/>
              <a:t>一个原子的直径约是</a:t>
            </a:r>
            <a:r>
              <a:rPr lang="en-US" altLang="zh-CN" dirty="0"/>
              <a:t>10</a:t>
            </a:r>
            <a:r>
              <a:rPr lang="zh-CN" altLang="zh-CN" baseline="30000" dirty="0"/>
              <a:t>－</a:t>
            </a:r>
            <a:r>
              <a:rPr lang="en-US" altLang="zh-CN" baseline="30000" dirty="0"/>
              <a:t>10</a:t>
            </a:r>
            <a:r>
              <a:rPr lang="en-US" altLang="zh-CN" dirty="0"/>
              <a:t> m</a:t>
            </a:r>
            <a:r>
              <a:rPr lang="zh-CN" altLang="zh-CN" dirty="0"/>
              <a:t>，我国科学家制造的纳米碳纤维管的直径是</a:t>
            </a:r>
            <a:r>
              <a:rPr lang="en-US" altLang="zh-CN" dirty="0"/>
              <a:t>27 nm</a:t>
            </a:r>
            <a:r>
              <a:rPr lang="zh-CN" altLang="zh-CN" dirty="0"/>
              <a:t>，相当于</a:t>
            </a:r>
            <a:r>
              <a:rPr lang="zh-CN" altLang="zh-CN" u="sng" dirty="0"/>
              <a:t>　　　　</a:t>
            </a:r>
            <a:r>
              <a:rPr lang="zh-CN" altLang="zh-CN" dirty="0"/>
              <a:t>个原子一个挨着一个排列起来的长度。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26297" y="2056041"/>
            <a:ext cx="3650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A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63595" y="341284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物质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23834" y="338579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分子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1704" y="389254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原子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88329" y="539496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270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63664" y="389254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原子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05591" y="1481594"/>
            <a:ext cx="8409857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我们生活在一个多姿多彩的物质世界里，所有的物质都在不停地运动和发展中。下列与物质有关的说法中正确的是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物质是由分子组成的，分子不能再分割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分子是由原子组成的，原子是不可分割的最小粒子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纳米科学技术研究的对象是比原子更小的微粒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人类对客观粒子的认识随着科技的发展不断地深入，永无止境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63798" y="2248045"/>
            <a:ext cx="36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D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分子的大小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5" y="2006027"/>
            <a:ext cx="8409857" cy="4851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下列说法正确的是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分子很小，可以用肉眼直接看到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分子很小，可以用一般的显微镜看到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分子很小，只有借助电子显微镜才能看到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分子很小，只有用放大镜才能看到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6</a:t>
            </a:r>
            <a:r>
              <a:rPr lang="en-US" altLang="zh-CN" dirty="0"/>
              <a:t>.</a:t>
            </a:r>
            <a:r>
              <a:rPr lang="zh-CN" altLang="zh-CN" dirty="0"/>
              <a:t>分子的体积非常小，如果把分子看成球形，它的直径大约是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A.10</a:t>
            </a:r>
            <a:r>
              <a:rPr lang="en-US" altLang="zh-CN" baseline="30000" dirty="0"/>
              <a:t>3</a:t>
            </a:r>
            <a:r>
              <a:rPr lang="en-US" altLang="zh-CN" dirty="0"/>
              <a:t> m      B.10</a:t>
            </a:r>
            <a:r>
              <a:rPr lang="zh-CN" altLang="zh-CN" baseline="30000" dirty="0"/>
              <a:t>－</a:t>
            </a:r>
            <a:r>
              <a:rPr lang="en-US" altLang="zh-CN" baseline="30000" dirty="0"/>
              <a:t>6</a:t>
            </a:r>
            <a:r>
              <a:rPr lang="en-US" altLang="zh-CN" dirty="0"/>
              <a:t> m      C.10</a:t>
            </a:r>
            <a:r>
              <a:rPr lang="zh-CN" altLang="zh-CN" baseline="30000" dirty="0"/>
              <a:t>－</a:t>
            </a:r>
            <a:r>
              <a:rPr lang="en-US" altLang="zh-CN" baseline="30000" dirty="0"/>
              <a:t>10</a:t>
            </a:r>
            <a:r>
              <a:rPr lang="en-US" altLang="zh-CN" dirty="0"/>
              <a:t> m       D.10</a:t>
            </a:r>
            <a:r>
              <a:rPr lang="zh-CN" altLang="zh-CN" baseline="30000" dirty="0"/>
              <a:t>－</a:t>
            </a:r>
            <a:r>
              <a:rPr lang="en-US" altLang="zh-CN" baseline="30000" dirty="0"/>
              <a:t>15</a:t>
            </a:r>
            <a:r>
              <a:rPr lang="en-US" altLang="zh-CN" dirty="0"/>
              <a:t> m</a:t>
            </a:r>
            <a:endParaRPr lang="zh-CN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3892429" y="1986790"/>
            <a:ext cx="36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C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25615" y="5471598"/>
            <a:ext cx="36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C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522</Words>
  <Application>Microsoft Office PowerPoint</Application>
  <PresentationFormat>全屏显示(4:3)</PresentationFormat>
  <Paragraphs>122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德谟克里特猜想：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2018-06-13T02:01:00Z</dcterms:created>
  <dcterms:modified xsi:type="dcterms:W3CDTF">2020-04-09T08:13:58Z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