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65" r:id="rId3"/>
    <p:sldId id="366" r:id="rId4"/>
    <p:sldId id="367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68" r:id="rId13"/>
    <p:sldId id="369" r:id="rId14"/>
    <p:sldId id="370" r:id="rId15"/>
    <p:sldId id="371" r:id="rId16"/>
    <p:sldId id="372" r:id="rId17"/>
    <p:sldId id="373" r:id="rId18"/>
    <p:sldId id="374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4" autoAdjust="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38" r:link="rId3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9667" y="1589877"/>
            <a:ext cx="4147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章 光的世界</a:t>
            </a:r>
          </a:p>
        </p:txBody>
      </p:sp>
      <p:sp>
        <p:nvSpPr>
          <p:cNvPr id="5" name="矩形 4"/>
          <p:cNvSpPr/>
          <p:nvPr/>
        </p:nvSpPr>
        <p:spPr>
          <a:xfrm>
            <a:off x="3362960" y="2682047"/>
            <a:ext cx="2418080" cy="110680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本章复习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444011" y="51178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教科版八年级物理上册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5601" y="853673"/>
          <a:ext cx="8133342" cy="373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05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物距</a:t>
                      </a:r>
                      <a:r>
                        <a:rPr lang="en-US" altLang="zh-CN" sz="2200" b="1" i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u</a:t>
                      </a: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与焦距</a:t>
                      </a:r>
                      <a:r>
                        <a:rPr lang="en-US" altLang="zh-CN" sz="2200" b="1" i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f </a:t>
                      </a: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的关系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像的性质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像距</a:t>
                      </a:r>
                      <a:r>
                        <a:rPr lang="en-US" altLang="zh-CN" sz="2200" b="1" i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v</a:t>
                      </a: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与焦距</a:t>
                      </a:r>
                      <a:r>
                        <a:rPr lang="en-US" altLang="zh-CN" sz="2200" b="1" i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f </a:t>
                      </a: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的关系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像与物体相对与透镜的位置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正倒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j-ea"/>
                        </a:rPr>
                        <a:t>虚实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</a:rPr>
                        <a:t>＞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</a:rPr>
                        <a:t>=2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zh-CN" altLang="en-US" sz="2400" b="1" i="0">
                          <a:solidFill>
                            <a:schemeClr val="tx1"/>
                          </a:solidFill>
                          <a:latin typeface="+mn-lt"/>
                        </a:rPr>
                        <a:t>＜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zh-CN" altLang="en-US" sz="2400" b="1" i="0">
                          <a:solidFill>
                            <a:schemeClr val="tx1"/>
                          </a:solidFill>
                          <a:latin typeface="+mn-lt"/>
                        </a:rPr>
                        <a:t>＜</a:t>
                      </a:r>
                      <a:r>
                        <a:rPr lang="en-US" altLang="zh-CN" sz="2400" b="1" i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</a:rPr>
                        <a:t>=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05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</a:rPr>
                        <a:t>＜</a:t>
                      </a: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zh-CN" altLang="en-US" sz="2400" b="1" i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08177" y="2029785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倒立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08177" y="251791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倒立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14662" y="3092740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倒立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8196" y="2029784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缩小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08176" y="412293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正立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08195" y="2518116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等大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08194" y="3088448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放大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08193" y="412293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放大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24945" y="2029783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实像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24943" y="251791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实像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24943" y="306626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实像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24942" y="4110455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虚像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72821" y="2029782"/>
            <a:ext cx="168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f</a:t>
            </a:r>
            <a:r>
              <a:rPr lang="zh-CN" altLang="en-US" sz="2400" b="1" i="0">
                <a:solidFill>
                  <a:srgbClr val="FF0000"/>
                </a:solidFill>
                <a:latin typeface="+mn-lt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v</a:t>
            </a:r>
            <a:r>
              <a:rPr lang="zh-CN" altLang="en-US" sz="2400" b="1" i="0">
                <a:solidFill>
                  <a:srgbClr val="FF0000"/>
                </a:solidFill>
                <a:latin typeface="+mn-lt"/>
              </a:rPr>
              <a:t>＜</a:t>
            </a:r>
            <a:r>
              <a:rPr lang="en-US" altLang="zh-CN" sz="2400" b="1" i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45827" y="2530889"/>
            <a:ext cx="168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v</a:t>
            </a:r>
            <a:r>
              <a:rPr lang="en-US" altLang="zh-CN" sz="2400" b="1" i="0">
                <a:solidFill>
                  <a:srgbClr val="FF0000"/>
                </a:solidFill>
                <a:latin typeface="+mn-lt"/>
              </a:rPr>
              <a:t>=2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72820" y="3059783"/>
            <a:ext cx="168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v</a:t>
            </a:r>
            <a:r>
              <a:rPr lang="zh-CN" altLang="en-US" sz="2400" b="1" i="0">
                <a:solidFill>
                  <a:srgbClr val="FF0000"/>
                </a:solidFill>
                <a:latin typeface="+mn-lt"/>
              </a:rPr>
              <a:t>＞</a:t>
            </a:r>
            <a:r>
              <a:rPr lang="en-US" altLang="zh-CN" sz="2400" b="1" i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+mn-lt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13385" y="3595163"/>
            <a:ext cx="15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不成像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41312" y="2033603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异侧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41312" y="253088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异侧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41312" y="3066269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异侧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52814" y="4110454"/>
            <a:ext cx="9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同侧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0560" y="890276"/>
            <a:ext cx="7802880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8.___________</a:t>
            </a:r>
            <a:r>
              <a:rPr lang="zh-CN" altLang="en-US" sz="2400" b="1"/>
              <a:t>叫作色光的三原色，利用三种色光可以混合出各种色光。</a:t>
            </a:r>
            <a:endParaRPr lang="en-US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935112" y="890276"/>
            <a:ext cx="25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红、绿、蓝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2"/>
          <a:stretch>
            <a:fillRect/>
          </a:stretch>
        </p:blipFill>
        <p:spPr bwMode="auto">
          <a:xfrm>
            <a:off x="2888885" y="1702542"/>
            <a:ext cx="3366229" cy="309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3610" y="855657"/>
            <a:ext cx="7603957" cy="27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1.我国很多成语里包含了丰富的光学知识。以下成语分别包含什么光学知识？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①形影不离                              ②一叶障目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③杯弓蛇影                              ④镜花水月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⑤海市蜃楼                              ⑥长虹饮涧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61937" y="2057039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光的直线传播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9748" y="2034889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光的直线传播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49905" y="2588701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平面镜成像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99747" y="2600940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平面镜成像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61936" y="3118298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光的折射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2043" y="3142361"/>
            <a:ext cx="241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光的色散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本章习题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1894" y="795500"/>
            <a:ext cx="7339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n-lt"/>
                <a:ea typeface="+mj-ea"/>
              </a:rPr>
              <a:t>2.站在穿衣镜前，伸出右手，可以发现镜中的“你”左右颠倒；当站在河岸边时，发现对岸的树木在水中的像是上下颠倒的。请解释这种现象。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1894" y="2149048"/>
            <a:ext cx="7086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平面镜成像中，像和物体关于镜面是对称的。人站在穿衣镜前，伸出右手，右手的像在镜中“人”的左侧，为其左手，故人与镜中“人”左右颠倒。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水面相当于平面镜，树顶离水面远，故其像离水面远，树的底部离水面近，故其像离水面近，因此看上去树的像与树上下颠倒。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262" y="789619"/>
            <a:ext cx="78370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3.如图所示，是一个三棱镜，将一束激光射向它的侧面，这束光通过三棱镜后会向什么方向偏折射出？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608262" y="2293536"/>
            <a:ext cx="1927476" cy="1803186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36540" y="3004149"/>
            <a:ext cx="703892" cy="38195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712309" y="3004149"/>
            <a:ext cx="703892" cy="38195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063240" y="3195128"/>
            <a:ext cx="1025246" cy="594552"/>
            <a:chOff x="3063240" y="3195128"/>
            <a:chExt cx="1025246" cy="594552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3063240" y="3195128"/>
              <a:ext cx="1025246" cy="5945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等腰三角形 19"/>
            <p:cNvSpPr/>
            <p:nvPr/>
          </p:nvSpPr>
          <p:spPr>
            <a:xfrm rot="3590871">
              <a:off x="3455735" y="3429000"/>
              <a:ext cx="124496" cy="1943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79852" y="3132437"/>
            <a:ext cx="974017" cy="124496"/>
            <a:chOff x="4079852" y="3132437"/>
            <a:chExt cx="974017" cy="124496"/>
          </a:xfrm>
        </p:grpSpPr>
        <p:cxnSp>
          <p:nvCxnSpPr>
            <p:cNvPr id="16" name="直接连接符 15"/>
            <p:cNvCxnSpPr>
              <a:endCxn id="6" idx="5"/>
            </p:cNvCxnSpPr>
            <p:nvPr/>
          </p:nvCxnSpPr>
          <p:spPr>
            <a:xfrm>
              <a:off x="4079852" y="3195128"/>
              <a:ext cx="974017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等腰三角形 21"/>
            <p:cNvSpPr/>
            <p:nvPr/>
          </p:nvSpPr>
          <p:spPr>
            <a:xfrm rot="5555274">
              <a:off x="4537188" y="3097530"/>
              <a:ext cx="124496" cy="1943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59052" y="3195128"/>
            <a:ext cx="1025246" cy="594552"/>
            <a:chOff x="5059052" y="3195128"/>
            <a:chExt cx="1025246" cy="594552"/>
          </a:xfrm>
        </p:grpSpPr>
        <p:cxnSp>
          <p:nvCxnSpPr>
            <p:cNvPr id="19" name="直接连接符 18"/>
            <p:cNvCxnSpPr/>
            <p:nvPr/>
          </p:nvCxnSpPr>
          <p:spPr>
            <a:xfrm flipH="1" flipV="1">
              <a:off x="5059052" y="3195128"/>
              <a:ext cx="1025246" cy="5945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等腰三角形 23"/>
            <p:cNvSpPr/>
            <p:nvPr/>
          </p:nvSpPr>
          <p:spPr>
            <a:xfrm rot="7184270">
              <a:off x="5588628" y="3446528"/>
              <a:ext cx="124496" cy="1943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8159380">
            <a:off x="3957000" y="3164433"/>
            <a:ext cx="121345" cy="121345"/>
            <a:chOff x="2983805" y="1973444"/>
            <a:chExt cx="121345" cy="121345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983805" y="1975449"/>
              <a:ext cx="1213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16200000">
              <a:off x="2927231" y="2034117"/>
              <a:ext cx="1213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rot="9272671">
            <a:off x="5074056" y="3163715"/>
            <a:ext cx="121345" cy="121345"/>
            <a:chOff x="2983805" y="1973444"/>
            <a:chExt cx="121345" cy="121345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983805" y="1975449"/>
              <a:ext cx="1213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16200000">
              <a:off x="2927231" y="2034117"/>
              <a:ext cx="1213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1737" y="825441"/>
            <a:ext cx="70986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4.《渡荆门送别》是诗人李白的千古名篇。“月下飞天镜，云生结海楼”描述了诗人乘船看到的壮丽景象：月影好似天上飞来的明镜，天空中的云层变幻无穷，幻化出海市蜃楼般的奇观。这其中包含哪些光学知识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0811" y="3117730"/>
            <a:ext cx="7002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水面的“月影”是光的反射形成的；“海市蜃楼”是光的折射形成的。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64800" y="10579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463" y="860944"/>
            <a:ext cx="8199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5.如图展示了照相机的成像原理。用照相机拍照时，在拍摄远景或近景时，镜头分别应该如何调节才能使像更清楚？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2464" y="3642181"/>
            <a:ext cx="8199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拍摄远景时，物距变大，像距变小，因此应将镜头向里缩；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拍摄近景时，物距变小，像距变大，因此应将镜头向外伸。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129" y="1777680"/>
            <a:ext cx="3429599" cy="1462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72" y="1777680"/>
            <a:ext cx="2292926" cy="1794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3610" y="592669"/>
            <a:ext cx="75077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6.如图所示，将一个镜子倾斜放在水中，让太阳光透过水照在镜子上，在反射光路上放一个光屏，调整镜子角度和光屏的位置，在光屏上就可看到彩色光带。请解释其原因。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20" y="2279637"/>
            <a:ext cx="2369695" cy="2181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3610" y="2154667"/>
            <a:ext cx="48968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光通过水照在镜子上，被镜子反射后，又回到空气中，前后两次经过水面。由于太阳光(白光)是由多种色光混合而成的，不同色光发生折射时偏折程度不同，所以太阳光在经过水面时发生色散，在光屏上就可看到彩色光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6747" y="813683"/>
            <a:ext cx="6833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>
                <a:latin typeface="+mj-lt"/>
                <a:ea typeface="+mj-ea"/>
              </a:rPr>
              <a:t>7.在天官课堂中，航天员王亚平制作了一个水球，透过水球可以看到她倒立、缩小的像，这个像位于（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6747" y="2014012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n-lt"/>
                <a:ea typeface="+mj-ea"/>
              </a:rPr>
              <a:t>A.王亚平与水球之间</a:t>
            </a:r>
            <a:endParaRPr lang="en-US" altLang="zh-CN" sz="2400" b="1">
              <a:latin typeface="+mn-lt"/>
              <a:ea typeface="+mj-ea"/>
            </a:endParaRPr>
          </a:p>
          <a:p>
            <a:r>
              <a:rPr lang="zh-CN" altLang="en-US" sz="2400" b="1">
                <a:latin typeface="+mn-lt"/>
                <a:ea typeface="+mj-ea"/>
              </a:rPr>
              <a:t>B.水球内部</a:t>
            </a:r>
            <a:endParaRPr lang="en-US" altLang="zh-CN" sz="2400" b="1">
              <a:latin typeface="+mn-lt"/>
              <a:ea typeface="+mj-ea"/>
            </a:endParaRPr>
          </a:p>
          <a:p>
            <a:r>
              <a:rPr lang="zh-CN" altLang="en-US" sz="2400" b="1">
                <a:latin typeface="+mn-lt"/>
                <a:ea typeface="+mj-ea"/>
              </a:rPr>
              <a:t>C.拍摄相机的胶片上</a:t>
            </a:r>
            <a:endParaRPr lang="en-US" altLang="zh-CN" sz="2400" b="1">
              <a:latin typeface="+mn-lt"/>
              <a:ea typeface="+mj-ea"/>
            </a:endParaRPr>
          </a:p>
          <a:p>
            <a:r>
              <a:rPr lang="zh-CN" altLang="en-US" sz="2400" b="1">
                <a:latin typeface="+mn-lt"/>
                <a:ea typeface="+mj-ea"/>
              </a:rPr>
              <a:t>D.水球与拍摄相机之间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9390" y="3581014"/>
            <a:ext cx="7868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水球相当于凸透镜，王亚平通过水球在另一侧成倒立、缩小的实像。用相机拍摄时，此像再经过相机镜头成像在胶片上，故原来的像位于水球与拍摄相机之间。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15643" y="1543422"/>
            <a:ext cx="35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D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6" b="15820"/>
          <a:stretch>
            <a:fillRect/>
          </a:stretch>
        </p:blipFill>
        <p:spPr>
          <a:xfrm>
            <a:off x="5239673" y="1854060"/>
            <a:ext cx="2019753" cy="1517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核心要点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4351" y="2153155"/>
            <a:ext cx="57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光的世界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771728" y="1128408"/>
            <a:ext cx="199808" cy="35603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1676" y="897575"/>
            <a:ext cx="178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九个概念：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3571" y="1832008"/>
            <a:ext cx="178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五条规律：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1676" y="2747153"/>
            <a:ext cx="2512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五种光学仪器：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19780" y="3722815"/>
            <a:ext cx="177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四个实验：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9780" y="4416724"/>
            <a:ext cx="177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三种方法：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496765" y="764922"/>
            <a:ext cx="6335950" cy="830997"/>
            <a:chOff x="2496765" y="764922"/>
            <a:chExt cx="6335950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2496765" y="764922"/>
              <a:ext cx="633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光源、光线、光的反射、镜面反射、漫反射、光的折射、凸透镜、凹透镜、光的色散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2517716" y="791235"/>
              <a:ext cx="6045867" cy="787625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96765" y="1709282"/>
            <a:ext cx="6098854" cy="830997"/>
            <a:chOff x="2496765" y="1709282"/>
            <a:chExt cx="6098854" cy="830997"/>
          </a:xfrm>
        </p:grpSpPr>
        <p:sp>
          <p:nvSpPr>
            <p:cNvPr id="9" name="文本框 8"/>
            <p:cNvSpPr txBox="1"/>
            <p:nvPr/>
          </p:nvSpPr>
          <p:spPr>
            <a:xfrm>
              <a:off x="2496765" y="1709282"/>
              <a:ext cx="6066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光的直线传播、光的反射定律、平面镜成像的特点、光的折射特点、凸透镜成像规律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2549752" y="1715540"/>
              <a:ext cx="6045867" cy="787625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68619" y="2664837"/>
            <a:ext cx="5178564" cy="835051"/>
            <a:chOff x="3168619" y="2664837"/>
            <a:chExt cx="5178564" cy="835051"/>
          </a:xfrm>
        </p:grpSpPr>
        <p:sp>
          <p:nvSpPr>
            <p:cNvPr id="11" name="文本框 10"/>
            <p:cNvSpPr txBox="1"/>
            <p:nvPr/>
          </p:nvSpPr>
          <p:spPr>
            <a:xfrm>
              <a:off x="3175104" y="2668891"/>
              <a:ext cx="5172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放大镜、照相机、投影仪、望远镜、显微镜</a:t>
              </a: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3168619" y="2664837"/>
              <a:ext cx="4950735" cy="787625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85810" y="3550839"/>
            <a:ext cx="6350668" cy="830997"/>
            <a:chOff x="2585810" y="3550839"/>
            <a:chExt cx="6350668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2585810" y="3550839"/>
              <a:ext cx="6350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accent6">
                      <a:lumMod val="75000"/>
                    </a:schemeClr>
                  </a:solidFill>
                </a:rPr>
                <a:t>探究光的反射定律</a:t>
              </a:r>
              <a:r>
                <a:rPr lang="zh-CN" altLang="en-US" sz="2400" b="1"/>
                <a:t>、</a:t>
              </a:r>
              <a:r>
                <a:rPr lang="zh-CN" altLang="en-US" sz="2400" b="1">
                  <a:solidFill>
                    <a:schemeClr val="accent6">
                      <a:lumMod val="75000"/>
                    </a:schemeClr>
                  </a:solidFill>
                </a:rPr>
                <a:t>探究平面镜成像的特点</a:t>
              </a:r>
              <a:r>
                <a:rPr lang="zh-CN" altLang="en-US" sz="2400" b="1"/>
                <a:t>、探究光的折射特点、</a:t>
              </a:r>
              <a:r>
                <a:rPr lang="zh-CN" altLang="en-US" sz="2400" b="1">
                  <a:solidFill>
                    <a:schemeClr val="accent6">
                      <a:lumMod val="75000"/>
                    </a:schemeClr>
                  </a:solidFill>
                </a:rPr>
                <a:t>探究凸透镜成像的规律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2641806" y="3589969"/>
              <a:ext cx="6045867" cy="787625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98390" y="4509788"/>
            <a:ext cx="4262465" cy="461665"/>
            <a:chOff x="2598390" y="4509788"/>
            <a:chExt cx="4262465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2598390" y="4509788"/>
              <a:ext cx="4262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模型法、等效替代法、类比法</a:t>
              </a: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654387" y="4524996"/>
              <a:ext cx="4206468" cy="446457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知识要点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6448" y="865632"/>
            <a:ext cx="7802880" cy="14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1.</a:t>
            </a:r>
            <a:r>
              <a:rPr lang="zh-CN" altLang="en-US" sz="2400" b="1"/>
              <a:t>光在</a:t>
            </a:r>
            <a:r>
              <a:rPr lang="en-US" altLang="zh-CN" sz="2400" b="1"/>
              <a:t>________________</a:t>
            </a:r>
            <a:r>
              <a:rPr lang="zh-CN" altLang="en-US" sz="2400" b="1"/>
              <a:t>沿直线传播。光在真空中传播的速度为</a:t>
            </a:r>
            <a:r>
              <a:rPr lang="en-US" altLang="zh-CN" sz="2400" b="1"/>
              <a:t>2.99792×10</a:t>
            </a:r>
            <a:r>
              <a:rPr lang="en-US" altLang="zh-CN" sz="2400" b="1" baseline="30000"/>
              <a:t>8</a:t>
            </a:r>
            <a:r>
              <a:rPr lang="en-US" altLang="zh-CN" sz="2400" b="1"/>
              <a:t>m/s</a:t>
            </a:r>
            <a:r>
              <a:rPr lang="zh-CN" altLang="en-US" sz="2400" b="1"/>
              <a:t>，光在各种介质中的速度都比在真空中的速度</a:t>
            </a:r>
            <a:r>
              <a:rPr lang="en-US" altLang="zh-CN" sz="2400" b="1"/>
              <a:t>_____</a:t>
            </a:r>
            <a:r>
              <a:rPr lang="zh-CN" altLang="en-US" sz="2400" b="1"/>
              <a:t>。</a:t>
            </a:r>
            <a:endParaRPr lang="en-US" altLang="zh-CN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536448" y="2435562"/>
            <a:ext cx="4320897" cy="244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400" b="1"/>
              <a:t>2.</a:t>
            </a:r>
            <a:r>
              <a:rPr lang="zh-CN" altLang="en-US" sz="2400" b="1"/>
              <a:t>光的反射定律：①反射光线、入射光线和法线</a:t>
            </a:r>
            <a:r>
              <a:rPr lang="en-US" altLang="zh-CN" sz="2400" b="1"/>
              <a:t>_____________</a:t>
            </a:r>
            <a:r>
              <a:rPr lang="zh-CN" altLang="en-US" sz="2400" b="1"/>
              <a:t>；②反射光线、入射光线分别位于法线</a:t>
            </a:r>
            <a:r>
              <a:rPr lang="en-US" altLang="zh-CN" sz="2400" b="1"/>
              <a:t>_____</a:t>
            </a:r>
            <a:r>
              <a:rPr lang="zh-CN" altLang="en-US" sz="2400" b="1"/>
              <a:t>；③反射角</a:t>
            </a:r>
            <a:r>
              <a:rPr lang="en-US" altLang="zh-CN" sz="2400" b="1"/>
              <a:t>_____</a:t>
            </a:r>
            <a:r>
              <a:rPr lang="zh-CN" altLang="en-US" sz="2400" b="1"/>
              <a:t>入射角。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92" y="2571750"/>
            <a:ext cx="3877949" cy="19735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1976" y="878602"/>
            <a:ext cx="242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同种均匀介质中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85352" y="1815517"/>
            <a:ext cx="5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03293" y="2896983"/>
            <a:ext cx="228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在同一平面内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69096" y="3860256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3157" y="3873913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等于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72842" y="4530239"/>
            <a:ext cx="387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</a:rPr>
              <a:t>在反射现象中，光路可逆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26024" y="1855532"/>
            <a:ext cx="387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00B0F0"/>
                </a:solidFill>
              </a:rPr>
              <a:t>c </a:t>
            </a:r>
            <a:r>
              <a:rPr lang="zh-CN" altLang="en-US" sz="2400" b="1">
                <a:solidFill>
                  <a:srgbClr val="00B0F0"/>
                </a:solidFill>
              </a:rPr>
              <a:t>≈</a:t>
            </a:r>
            <a:r>
              <a:rPr lang="en-US" altLang="zh-CN" sz="2400" b="1">
                <a:solidFill>
                  <a:srgbClr val="00B0F0"/>
                </a:solidFill>
              </a:rPr>
              <a:t>3.0×10</a:t>
            </a:r>
            <a:r>
              <a:rPr lang="en-US" altLang="zh-CN" sz="2400" b="1" baseline="30000">
                <a:solidFill>
                  <a:srgbClr val="00B0F0"/>
                </a:solidFill>
              </a:rPr>
              <a:t>8</a:t>
            </a:r>
            <a:r>
              <a:rPr lang="en-US" altLang="zh-CN" sz="2400" b="1">
                <a:solidFill>
                  <a:srgbClr val="00B0F0"/>
                </a:solidFill>
              </a:rPr>
              <a:t>m/s</a:t>
            </a:r>
            <a:endParaRPr lang="zh-CN" altLang="en-US" sz="24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4723" y="957721"/>
            <a:ext cx="7802880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3.</a:t>
            </a:r>
            <a:r>
              <a:rPr lang="zh-CN" altLang="en-US" sz="2400" b="1"/>
              <a:t>物体对光的反射分</a:t>
            </a:r>
            <a:r>
              <a:rPr lang="en-US" altLang="zh-CN" sz="2400" b="1"/>
              <a:t>_________</a:t>
            </a:r>
            <a:r>
              <a:rPr lang="zh-CN" altLang="en-US" sz="2400" b="1"/>
              <a:t>和</a:t>
            </a:r>
            <a:r>
              <a:rPr lang="en-US" altLang="zh-CN" sz="2400" b="1"/>
              <a:t>_______</a:t>
            </a:r>
            <a:r>
              <a:rPr lang="zh-CN" altLang="en-US" sz="2400" b="1"/>
              <a:t>两类。</a:t>
            </a:r>
            <a:r>
              <a:rPr lang="en-US" altLang="zh-CN" sz="2400" b="1"/>
              <a:t>______</a:t>
            </a:r>
            <a:r>
              <a:rPr lang="zh-CN" altLang="en-US" sz="2400" b="1"/>
              <a:t>使我们从不同方向都能看到物体。</a:t>
            </a:r>
            <a:endParaRPr lang="en-US" altLang="zh-CN" sz="2400" b="1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20" y="2562963"/>
            <a:ext cx="2589378" cy="15278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0693" y="2479527"/>
            <a:ext cx="2774683" cy="1694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291321" y="977091"/>
            <a:ext cx="16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镜面反射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17267" y="977091"/>
            <a:ext cx="16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漫反射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79336" y="979481"/>
            <a:ext cx="125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漫反射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7466" y="586742"/>
          <a:ext cx="7980009" cy="443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镜面反射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漫反射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0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光路图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反射面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反射光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7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现象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共同点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5116" y="1024392"/>
            <a:ext cx="2589378" cy="15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905" y="927384"/>
            <a:ext cx="2774683" cy="16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965116" y="2612006"/>
            <a:ext cx="245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表面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平整、光滑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85935" y="2606733"/>
            <a:ext cx="260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表面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凹凸不平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99591" y="3201180"/>
            <a:ext cx="21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仍然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31483" y="3201180"/>
            <a:ext cx="226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射向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各个方向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82277" y="3778447"/>
            <a:ext cx="3279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某一方向上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能看见亮光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5271" y="3757170"/>
            <a:ext cx="317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各个方向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都能看见物体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31529" y="4540412"/>
            <a:ext cx="564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镜面反射和漫反射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都遵循光的反射定律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256" y="743712"/>
            <a:ext cx="780288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4.</a:t>
            </a:r>
            <a:r>
              <a:rPr lang="zh-CN" altLang="en-US" sz="2400" b="1"/>
              <a:t>①平面镜所成的像是</a:t>
            </a:r>
            <a:r>
              <a:rPr lang="en-US" altLang="zh-CN" sz="2400" b="1"/>
              <a:t>___</a:t>
            </a:r>
            <a:r>
              <a:rPr lang="zh-CN" altLang="en-US" sz="2400" b="1"/>
              <a:t>像；②像与物体的大小</a:t>
            </a:r>
            <a:r>
              <a:rPr lang="en-US" altLang="zh-CN" sz="2400" b="1"/>
              <a:t>_____</a:t>
            </a:r>
            <a:r>
              <a:rPr lang="zh-CN" altLang="en-US" sz="2400" b="1"/>
              <a:t>；</a:t>
            </a:r>
            <a:endParaRPr lang="en-US" altLang="zh-CN" sz="2400" b="1"/>
          </a:p>
          <a:p>
            <a:pPr>
              <a:lnSpc>
                <a:spcPct val="130000"/>
              </a:lnSpc>
            </a:pPr>
            <a:r>
              <a:rPr lang="zh-CN" altLang="en-US" sz="2400" b="1"/>
              <a:t>③像到平面镜的距离</a:t>
            </a:r>
            <a:r>
              <a:rPr lang="en-US" altLang="zh-CN" sz="2400" b="1"/>
              <a:t>_____</a:t>
            </a:r>
            <a:r>
              <a:rPr lang="zh-CN" altLang="en-US" sz="2400" b="1"/>
              <a:t>物体到平面镜的距离。</a:t>
            </a:r>
            <a:endParaRPr lang="en-US" altLang="zh-CN" sz="2400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5169" y="1837406"/>
          <a:ext cx="7601054" cy="3129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834"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成因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特点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实例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9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实像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5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虚像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28883" y="2443138"/>
            <a:ext cx="2631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实际光线会聚而成的像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60151" y="2265329"/>
            <a:ext cx="2671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倒立的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，既可以用眼睛直接观察，又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可以用光屏承接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99762" y="2369386"/>
            <a:ext cx="102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小孔成像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9706" y="3402345"/>
            <a:ext cx="2701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不是由实际光线会聚而成的，而是由实际光线的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反向延长线相交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形成的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67992" y="3536815"/>
            <a:ext cx="248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正立的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，只能用眼睛直接观察，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不能用光屏承接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40054" y="3771676"/>
            <a:ext cx="1383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平面镜成像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5543" y="762780"/>
            <a:ext cx="64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40054" y="746330"/>
            <a:ext cx="96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99167" y="1212015"/>
            <a:ext cx="96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256" y="591844"/>
            <a:ext cx="7802880" cy="244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5.</a:t>
            </a:r>
            <a:r>
              <a:rPr lang="zh-CN" altLang="en-US" sz="2400" b="1"/>
              <a:t>光的折射特点：①折射光线与入射光线、法线</a:t>
            </a:r>
            <a:r>
              <a:rPr lang="en-US" altLang="zh-CN" sz="2400" b="1"/>
              <a:t>________</a:t>
            </a:r>
          </a:p>
          <a:p>
            <a:pPr>
              <a:lnSpc>
                <a:spcPct val="130000"/>
              </a:lnSpc>
            </a:pPr>
            <a:r>
              <a:rPr lang="en-US" altLang="zh-CN" sz="2400" b="1"/>
              <a:t>______</a:t>
            </a:r>
            <a:r>
              <a:rPr lang="zh-CN" altLang="en-US" sz="2400" b="1"/>
              <a:t>；②折射光线和入射光线分居法线的</a:t>
            </a:r>
            <a:r>
              <a:rPr lang="en-US" altLang="zh-CN" sz="2400" b="1"/>
              <a:t>_____</a:t>
            </a:r>
            <a:r>
              <a:rPr lang="zh-CN" altLang="en-US" sz="2400" b="1"/>
              <a:t>；③光从空气斜射入玻璃或其他介质中时，折射光线</a:t>
            </a:r>
            <a:r>
              <a:rPr lang="en-US" altLang="zh-CN" sz="2400" b="1"/>
              <a:t>_____</a:t>
            </a:r>
            <a:r>
              <a:rPr lang="zh-CN" altLang="en-US" sz="2400" b="1"/>
              <a:t>法线偏折，折射角</a:t>
            </a:r>
            <a:r>
              <a:rPr lang="en-US" altLang="zh-CN" sz="2400" b="1"/>
              <a:t>_____</a:t>
            </a:r>
            <a:r>
              <a:rPr lang="zh-CN" altLang="en-US" sz="2400" b="1"/>
              <a:t>入射角；④当光线垂直射向介质表面时，传播方向</a:t>
            </a:r>
            <a:r>
              <a:rPr lang="en-US" altLang="zh-CN" sz="2400" b="1"/>
              <a:t>_____</a:t>
            </a:r>
            <a:r>
              <a:rPr lang="zh-CN" altLang="en-US" sz="2400" b="1"/>
              <a:t>。</a:t>
            </a:r>
            <a:endParaRPr lang="en-US" altLang="zh-CN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93" y="3118038"/>
            <a:ext cx="2284789" cy="180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767" y="3118038"/>
            <a:ext cx="2302247" cy="1802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00" y="3118037"/>
            <a:ext cx="2315985" cy="18027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88814" y="591844"/>
            <a:ext cx="133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在同一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97128" y="1080309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14871" y="1586320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靠近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20734" y="2580796"/>
            <a:ext cx="387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</a:rPr>
              <a:t>在折射现象中，光路可逆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4256" y="1053509"/>
            <a:ext cx="129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平面内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29130" y="2023601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03250" y="2485266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256" y="646436"/>
            <a:ext cx="7802880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6.</a:t>
            </a:r>
            <a:r>
              <a:rPr lang="zh-CN" altLang="en-US" sz="2400" b="1"/>
              <a:t>透镜分凸透镜和凹透镜。光从空气射入透镜时，凸透镜对光有</a:t>
            </a:r>
            <a:r>
              <a:rPr lang="en-US" altLang="zh-CN" sz="2400" b="1"/>
              <a:t>_____</a:t>
            </a:r>
            <a:r>
              <a:rPr lang="zh-CN" altLang="en-US" sz="2400" b="1"/>
              <a:t>作用；凹透镜对光有</a:t>
            </a:r>
            <a:r>
              <a:rPr lang="en-US" altLang="zh-CN" sz="2400" b="1"/>
              <a:t>_____</a:t>
            </a:r>
            <a:r>
              <a:rPr lang="zh-CN" altLang="en-US" sz="2400" b="1"/>
              <a:t>作用。利用透镜成像，可以制作照相机、投影仪、放大镜、望远镜、显微镜等光学仪器。人眼相当于一个可自动调节焦距的</a:t>
            </a:r>
            <a:r>
              <a:rPr lang="en-US" altLang="zh-CN" sz="2400" b="1"/>
              <a:t>_______</a:t>
            </a:r>
            <a:r>
              <a:rPr lang="zh-CN" altLang="en-US" sz="2400" b="1"/>
              <a:t>。</a:t>
            </a:r>
            <a:endParaRPr lang="en-US" altLang="zh-CN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2" y="3091529"/>
            <a:ext cx="3525408" cy="1709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00" y="2818417"/>
            <a:ext cx="2177625" cy="19830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8136" y="1139909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7548" y="1139908"/>
            <a:ext cx="94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4256" y="2571750"/>
            <a:ext cx="14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照相机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904" y="1365764"/>
            <a:ext cx="7802880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7.</a:t>
            </a:r>
            <a:r>
              <a:rPr lang="zh-CN" altLang="en-US" sz="2400" b="1"/>
              <a:t>凸透镜成像的规律：①当物体到凸透镜的距离大于</a:t>
            </a:r>
            <a:r>
              <a:rPr lang="en-US" altLang="zh-CN" sz="2400" b="1"/>
              <a:t>2</a:t>
            </a:r>
            <a:r>
              <a:rPr lang="zh-CN" altLang="en-US" sz="2400" b="1"/>
              <a:t>倍焦距时，通过透镜将成</a:t>
            </a:r>
            <a:r>
              <a:rPr lang="en-US" altLang="zh-CN" sz="2400" b="1"/>
              <a:t>_______________</a:t>
            </a:r>
            <a:r>
              <a:rPr lang="zh-CN" altLang="en-US" sz="2400" b="1"/>
              <a:t>；②当距离在</a:t>
            </a:r>
            <a:r>
              <a:rPr lang="en-US" altLang="zh-CN" sz="2400" b="1"/>
              <a:t>2</a:t>
            </a:r>
            <a:r>
              <a:rPr lang="zh-CN" altLang="en-US" sz="2400" b="1"/>
              <a:t>倍焦距和</a:t>
            </a:r>
            <a:r>
              <a:rPr lang="en-US" altLang="zh-CN" sz="2400" b="1"/>
              <a:t>1</a:t>
            </a:r>
            <a:r>
              <a:rPr lang="zh-CN" altLang="en-US" sz="2400" b="1"/>
              <a:t>倍焦距之间时，成</a:t>
            </a:r>
            <a:r>
              <a:rPr lang="en-US" altLang="zh-CN" sz="2400" b="1"/>
              <a:t>________________</a:t>
            </a:r>
            <a:r>
              <a:rPr lang="zh-CN" altLang="en-US" sz="2400" b="1"/>
              <a:t>；当距离小于</a:t>
            </a:r>
            <a:r>
              <a:rPr lang="en-US" altLang="zh-CN" sz="2400" b="1"/>
              <a:t>1</a:t>
            </a:r>
            <a:r>
              <a:rPr lang="zh-CN" altLang="en-US" sz="2400" b="1"/>
              <a:t>倍焦距时，将成</a:t>
            </a:r>
            <a:r>
              <a:rPr lang="en-US" altLang="zh-CN" sz="2400" b="1"/>
              <a:t>________________</a:t>
            </a:r>
            <a:r>
              <a:rPr lang="zh-CN" altLang="en-US" sz="2400" b="1"/>
              <a:t>。</a:t>
            </a:r>
            <a:endParaRPr lang="en-US" altLang="zh-CN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849000" y="1862195"/>
            <a:ext cx="25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倒立缩小的实像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57344" y="2334242"/>
            <a:ext cx="25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倒立放大的实像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49000" y="2808099"/>
            <a:ext cx="25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正立放大的虚像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47d55594-218d-4957-998b-6cb7596d9b0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全屏显示(16:9)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黑体</vt:lpstr>
      <vt:lpstr>楷体</vt:lpstr>
      <vt:lpstr>宋体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2024-08-21T20:27:24Z</cp:lastPrinted>
  <dcterms:created xsi:type="dcterms:W3CDTF">2024-08-21T20:27:24Z</dcterms:created>
  <dcterms:modified xsi:type="dcterms:W3CDTF">2024-08-01T00:39:25Z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