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23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8" r:id="rId3"/>
    <p:sldId id="271" r:id="rId4"/>
    <p:sldId id="257" r:id="rId5"/>
    <p:sldId id="261" r:id="rId6"/>
    <p:sldId id="283" r:id="rId7"/>
    <p:sldId id="262" r:id="rId8"/>
    <p:sldId id="301" r:id="rId9"/>
    <p:sldId id="266" r:id="rId10"/>
    <p:sldId id="302" r:id="rId11"/>
    <p:sldId id="260" r:id="rId12"/>
    <p:sldId id="265" r:id="rId13"/>
    <p:sldId id="303" r:id="rId14"/>
    <p:sldId id="268" r:id="rId15"/>
    <p:sldId id="295" r:id="rId16"/>
    <p:sldId id="267" r:id="rId17"/>
    <p:sldId id="305" r:id="rId18"/>
    <p:sldId id="315" r:id="rId19"/>
    <p:sldId id="294" r:id="rId20"/>
    <p:sldId id="306" r:id="rId21"/>
    <p:sldId id="272" r:id="rId22"/>
    <p:sldId id="307" r:id="rId23"/>
    <p:sldId id="308" r:id="rId24"/>
    <p:sldId id="298" r:id="rId25"/>
    <p:sldId id="297" r:id="rId26"/>
    <p:sldId id="309" r:id="rId27"/>
    <p:sldId id="310" r:id="rId28"/>
    <p:sldId id="270" r:id="rId29"/>
    <p:sldId id="311" r:id="rId30"/>
  </p:sldIdLst>
  <p:sldSz cx="9144000" cy="5143500" type="screen16x9"/>
  <p:notesSz cx="6858000" cy="9144000"/>
  <p:embeddedFontLst>
    <p:embeddedFont>
      <p:font typeface="微软雅黑" pitchFamily="34" charset="-122"/>
      <p:regular r:id="rId33"/>
      <p:bold r:id="rId34"/>
    </p:embeddedFont>
    <p:embeddedFont>
      <p:font typeface="黑体" pitchFamily="49" charset="-122"/>
      <p:regular r:id="rId35"/>
    </p:embeddedFont>
    <p:embeddedFont>
      <p:font typeface="楷体" pitchFamily="49" charset="-122"/>
      <p:regular r:id="rId36"/>
    </p:embeddedFont>
    <p:embeddedFont>
      <p:font typeface="Segoe Print" pitchFamily="2" charset="0"/>
      <p:regular r:id="rId37"/>
      <p:bold r:id="rId38"/>
    </p:embeddedFont>
    <p:embeddedFont>
      <p:font typeface="仿宋" pitchFamily="49" charset="-122"/>
      <p:regular r:id="rId39"/>
    </p:embeddedFont>
    <p:embeddedFont>
      <p:font typeface="楷体_GB2312" charset="-122"/>
      <p:regular r:id="rId40"/>
    </p:embeddedFont>
    <p:embeddedFont>
      <p:font typeface="华文新魏" pitchFamily="2" charset="-122"/>
      <p:regular r:id="rId41"/>
    </p:embeddedFon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Impact" pitchFamily="34" charset="0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F1"/>
    <a:srgbClr val="1D41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85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4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6878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8535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096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0136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1120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244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85574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79548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6579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617985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2020/9/16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7737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2020/9/16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9907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694141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050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73203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482633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77075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4759231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2020/9/16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692977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46261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7712075" y="4139565"/>
            <a:ext cx="1395730" cy="101028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文本框 7"/>
          <p:cNvSpPr txBox="1"/>
          <p:nvPr userDrawn="1"/>
        </p:nvSpPr>
        <p:spPr>
          <a:xfrm>
            <a:off x="6608237" y="28817"/>
            <a:ext cx="146304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14.1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热机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xmlns="" val="1641839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&#27773;&#27833;&#26426;.swf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&#26612;&#27833;&#26426;.swf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&#28909;&#26426;.swf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3" Type="http://schemas.openxmlformats.org/officeDocument/2006/relationships/tags" Target="../tags/tag12.xml"/><Relationship Id="rId21" Type="http://schemas.openxmlformats.org/officeDocument/2006/relationships/tags" Target="../tags/tag30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hyperlink" Target="&#21033;&#29992;&#20869;&#33021;&#20570;&#21151;_&#39640;&#28165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21cyh47687387436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6151" y="1778450"/>
            <a:ext cx="3936683" cy="31418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1211574" y="532378"/>
            <a:ext cx="6858000" cy="164147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第十四章 内能的利用</a:t>
            </a:r>
            <a:b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第1节  热机</a:t>
            </a:r>
          </a:p>
        </p:txBody>
      </p:sp>
      <p:pic>
        <p:nvPicPr>
          <p:cNvPr id="8" name="图片 7" descr="2438de8c1456493787363b890e16ad9b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971" y="1793531"/>
            <a:ext cx="4239578" cy="312753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10" name="圆角矩形 9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2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a1ksuq53956773395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134" y="750432"/>
            <a:ext cx="4285774" cy="37076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11750" y="587375"/>
            <a:ext cx="369824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汽油机工作时，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活塞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在汽缸内做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往复运动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，从汽缸的一端运动到另一端的过程，叫作一个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冲程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汽油机一个工作循环有四个冲程：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吸气冲程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压缩冲程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做功冲程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排气冲程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4805" y="4316728"/>
            <a:ext cx="5955499" cy="40011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点击播放：了解</a:t>
            </a:r>
            <a:r>
              <a:rPr lang="zh-CN" altLang="zh-CN" sz="20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汽油机</a:t>
            </a:r>
            <a:r>
              <a:rPr lang="zh-CN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的结构和工作过程</a:t>
            </a:r>
          </a:p>
        </p:txBody>
      </p:sp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746" y="49821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汽油机的结构与工作过程 </a:t>
            </a:r>
          </a:p>
        </p:txBody>
      </p:sp>
      <p:pic>
        <p:nvPicPr>
          <p:cNvPr id="6" name="图片 5">
            <a:hlinkClick r:id="rId2" action="ppaction://hlinkfile"/>
            <a:extLst>
              <a:ext uri="{FF2B5EF4-FFF2-40B4-BE49-F238E27FC236}">
                <a16:creationId xmlns:a16="http://schemas.microsoft.com/office/drawing/2014/main" xmlns="" id="{3A7A1962-0132-431F-8819-D4D55B4AA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3472" y="1138822"/>
            <a:ext cx="3898165" cy="3077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77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9"/>
          <p:cNvSpPr/>
          <p:nvPr/>
        </p:nvSpPr>
        <p:spPr>
          <a:xfrm>
            <a:off x="2074545" y="437515"/>
            <a:ext cx="5191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汽油机在四个冲程中的工作过程</a:t>
            </a:r>
          </a:p>
        </p:txBody>
      </p:sp>
      <p:grpSp>
        <p:nvGrpSpPr>
          <p:cNvPr id="13326" name="组合 13325"/>
          <p:cNvGrpSpPr/>
          <p:nvPr/>
        </p:nvGrpSpPr>
        <p:grpSpPr>
          <a:xfrm>
            <a:off x="1219835" y="1176020"/>
            <a:ext cx="2120265" cy="2431415"/>
            <a:chOff x="2788" y="164"/>
            <a:chExt cx="1361" cy="1980"/>
          </a:xfrm>
        </p:grpSpPr>
        <p:pic>
          <p:nvPicPr>
            <p:cNvPr id="13316" name="Picture 8" descr="14-1-4甲乙"/>
            <p:cNvPicPr>
              <a:picLocks noChangeAspect="1"/>
            </p:cNvPicPr>
            <p:nvPr/>
          </p:nvPicPr>
          <p:blipFill>
            <a:blip r:embed="rId2" cstate="print"/>
            <a:srcRect r="50879"/>
            <a:stretch>
              <a:fillRect/>
            </a:stretch>
          </p:blipFill>
          <p:spPr>
            <a:xfrm>
              <a:off x="2788" y="164"/>
              <a:ext cx="1361" cy="1980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3322" name="图片 13321" descr=")AVQFT}[$)C8`ZVNPEK6C{8"/>
            <p:cNvPicPr>
              <a:picLocks noChangeAspect="1"/>
            </p:cNvPicPr>
            <p:nvPr/>
          </p:nvPicPr>
          <p:blipFill>
            <a:blip r:embed="rId3" cstate="print">
              <a:lum bright="-18000" contrast="30000"/>
            </a:blip>
            <a:srcRect r="81113"/>
            <a:stretch>
              <a:fillRect/>
            </a:stretch>
          </p:blipFill>
          <p:spPr>
            <a:xfrm>
              <a:off x="2993" y="164"/>
              <a:ext cx="998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7" name="组合 13326"/>
          <p:cNvGrpSpPr/>
          <p:nvPr/>
        </p:nvGrpSpPr>
        <p:grpSpPr>
          <a:xfrm>
            <a:off x="5172075" y="1176020"/>
            <a:ext cx="2224405" cy="2470150"/>
            <a:chOff x="4239" y="164"/>
            <a:chExt cx="1363" cy="1980"/>
          </a:xfrm>
        </p:grpSpPr>
        <p:pic>
          <p:nvPicPr>
            <p:cNvPr id="13319" name="Picture 8" descr="14-1-4甲乙"/>
            <p:cNvPicPr>
              <a:picLocks noChangeAspect="1"/>
            </p:cNvPicPr>
            <p:nvPr/>
          </p:nvPicPr>
          <p:blipFill>
            <a:blip r:embed="rId2" cstate="print"/>
            <a:srcRect l="50804"/>
            <a:stretch>
              <a:fillRect/>
            </a:stretch>
          </p:blipFill>
          <p:spPr>
            <a:xfrm>
              <a:off x="4239" y="164"/>
              <a:ext cx="1363" cy="1980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3323" name="图片 13322" descr=")AVQFT}[$)C8`ZVNPEK6C{8"/>
            <p:cNvPicPr>
              <a:picLocks noChangeAspect="1"/>
            </p:cNvPicPr>
            <p:nvPr/>
          </p:nvPicPr>
          <p:blipFill>
            <a:blip r:embed="rId3" cstate="print">
              <a:lum bright="-18000" contrast="30000"/>
            </a:blip>
            <a:srcRect l="26192" r="53198"/>
            <a:stretch>
              <a:fillRect/>
            </a:stretch>
          </p:blipFill>
          <p:spPr>
            <a:xfrm>
              <a:off x="4377" y="164"/>
              <a:ext cx="1089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518160" y="3768090"/>
            <a:ext cx="381952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进气门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打开，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排气门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关闭，活塞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向下运动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，汽油和空气混合物进入汽缸。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85005" y="3768090"/>
            <a:ext cx="381952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进气门和排气门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关闭，活塞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向上运动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，燃料混合物被压缩。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9"/>
          <p:cNvSpPr/>
          <p:nvPr/>
        </p:nvSpPr>
        <p:spPr>
          <a:xfrm>
            <a:off x="2095500" y="368935"/>
            <a:ext cx="5191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汽油机在四个冲程中的工作过程</a:t>
            </a:r>
          </a:p>
        </p:txBody>
      </p:sp>
      <p:grpSp>
        <p:nvGrpSpPr>
          <p:cNvPr id="13329" name="组合 13328"/>
          <p:cNvGrpSpPr/>
          <p:nvPr/>
        </p:nvGrpSpPr>
        <p:grpSpPr>
          <a:xfrm>
            <a:off x="5700395" y="890270"/>
            <a:ext cx="1831975" cy="2571115"/>
            <a:chOff x="4240" y="2208"/>
            <a:chExt cx="1337" cy="2039"/>
          </a:xfrm>
        </p:grpSpPr>
        <p:pic>
          <p:nvPicPr>
            <p:cNvPr id="13317" name="Picture 5" descr="14-1-4丙丁"/>
            <p:cNvPicPr>
              <a:picLocks noChangeAspect="1"/>
            </p:cNvPicPr>
            <p:nvPr/>
          </p:nvPicPr>
          <p:blipFill>
            <a:blip r:embed="rId2" cstate="print"/>
            <a:srcRect l="52048"/>
            <a:stretch>
              <a:fillRect/>
            </a:stretch>
          </p:blipFill>
          <p:spPr>
            <a:xfrm>
              <a:off x="4240" y="2208"/>
              <a:ext cx="1337" cy="2039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3325" name="图片 13324" descr=")AVQFT}[$)C8`ZVNPEK6C{8"/>
            <p:cNvPicPr>
              <a:picLocks noChangeAspect="1"/>
            </p:cNvPicPr>
            <p:nvPr/>
          </p:nvPicPr>
          <p:blipFill>
            <a:blip r:embed="rId3" cstate="print">
              <a:lum bright="-24000" contrast="42000"/>
            </a:blip>
            <a:srcRect l="80696" r="-455"/>
            <a:stretch>
              <a:fillRect/>
            </a:stretch>
          </p:blipFill>
          <p:spPr>
            <a:xfrm>
              <a:off x="4354" y="2228"/>
              <a:ext cx="1044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4963795" y="3646170"/>
            <a:ext cx="381952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进气门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，排气门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，活塞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向上运动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，把废气排出汽缸。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15085" y="920750"/>
            <a:ext cx="2047875" cy="2500630"/>
            <a:chOff x="2789" y="2208"/>
            <a:chExt cx="1360" cy="2039"/>
          </a:xfrm>
        </p:grpSpPr>
        <p:pic>
          <p:nvPicPr>
            <p:cNvPr id="5" name="Picture 5" descr="14-1-4丙丁"/>
            <p:cNvPicPr>
              <a:picLocks noChangeAspect="1"/>
            </p:cNvPicPr>
            <p:nvPr/>
          </p:nvPicPr>
          <p:blipFill>
            <a:blip r:embed="rId2" cstate="print"/>
            <a:srcRect l="3264" r="47949"/>
            <a:stretch>
              <a:fillRect/>
            </a:stretch>
          </p:blipFill>
          <p:spPr>
            <a:xfrm>
              <a:off x="2789" y="2208"/>
              <a:ext cx="1360" cy="2039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7" name="图片 6" descr=")AVQFT}[$)C8`ZVNPEK6C{8"/>
            <p:cNvPicPr>
              <a:picLocks noChangeAspect="1"/>
            </p:cNvPicPr>
            <p:nvPr/>
          </p:nvPicPr>
          <p:blipFill>
            <a:blip r:embed="rId3" cstate="print">
              <a:lum bright="-24000" contrast="42000"/>
            </a:blip>
            <a:srcRect l="53236" r="26590"/>
            <a:stretch>
              <a:fillRect/>
            </a:stretch>
          </p:blipFill>
          <p:spPr>
            <a:xfrm>
              <a:off x="2925" y="2228"/>
              <a:ext cx="1066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218440" y="3472180"/>
            <a:ext cx="4624705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在压缩冲程结束时，火花塞产生电火花，使燃料猛烈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燃烧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，产生高温高压气体，推动活塞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向下运动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，带动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曲轴转动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对外做功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8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/>
          <p:nvPr/>
        </p:nvSpPr>
        <p:spPr>
          <a:xfrm>
            <a:off x="518160" y="554355"/>
            <a:ext cx="81229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【想想议</a:t>
            </a:r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议</a:t>
            </a:r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zh-CN" sz="2800" b="1" dirty="0">
                <a:solidFill>
                  <a:srgbClr val="0101F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在四个冲程中，哪些冲程发生了能量的转化？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4840" y="2435860"/>
            <a:ext cx="8324850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rgbClr val="0101F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 dirty="0">
                <a:solidFill>
                  <a:srgbClr val="0101F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．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哪个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冲程使汽车获得动力？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做功冲程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使汽车获得动力，</a:t>
            </a:r>
            <a:r>
              <a:rPr lang="zh-CN" altLang="en-US" sz="2800" b="1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其他三个冲程依靠</a:t>
            </a:r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飞轮的惯性。</a:t>
            </a:r>
            <a:endParaRPr lang="zh-CN" altLang="en-US" sz="2800" b="1" dirty="0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840" y="3931735"/>
            <a:ext cx="541366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0101F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0101F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哪个冲程排出了汽车的尾气？</a:t>
            </a:r>
            <a:endParaRPr lang="en-US" altLang="zh-CN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8015" y="1392052"/>
            <a:ext cx="16129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压缩冲程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98015" y="1981809"/>
            <a:ext cx="16129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做功冲程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41716" y="1350777"/>
            <a:ext cx="304292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机械能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转化为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内能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41716" y="1914022"/>
            <a:ext cx="304292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内能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转化为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机械能</a:t>
            </a:r>
          </a:p>
        </p:txBody>
      </p:sp>
      <p:sp>
        <p:nvSpPr>
          <p:cNvPr id="8" name="右箭头 7"/>
          <p:cNvSpPr/>
          <p:nvPr/>
        </p:nvSpPr>
        <p:spPr>
          <a:xfrm>
            <a:off x="3604895" y="1507490"/>
            <a:ext cx="1142365" cy="208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右箭头 8"/>
          <p:cNvSpPr/>
          <p:nvPr/>
        </p:nvSpPr>
        <p:spPr>
          <a:xfrm>
            <a:off x="3604895" y="2092325"/>
            <a:ext cx="1155700" cy="2235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416050" y="445370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排气冲程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1610" y="947076"/>
            <a:ext cx="878109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0101F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</a:t>
            </a:r>
            <a:r>
              <a:rPr lang="en-US" altLang="zh-CN" sz="2800" b="1" dirty="0">
                <a:solidFill>
                  <a:srgbClr val="0101F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</a:t>
            </a:r>
            <a:r>
              <a:rPr lang="zh-CN" sz="2800" b="1" dirty="0"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 </a:t>
            </a:r>
            <a:r>
              <a:rPr 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下列</a:t>
            </a:r>
            <a:r>
              <a:rPr 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表示四冲程汽油机处于压缩冲程的是（　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</a:t>
            </a:r>
            <a:endParaRPr lang="zh-CN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128395" y="3797115"/>
            <a:ext cx="6366986" cy="64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en-US" sz="790" b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79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A                B              C                 D</a:t>
            </a:r>
            <a:endParaRPr lang="en-US" altLang="en-US" sz="28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1436" y="888525"/>
            <a:ext cx="4762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59339" y="1900211"/>
          <a:ext cx="6436519" cy="2106930"/>
        </p:xfrm>
        <a:graphic>
          <a:graphicData uri="http://schemas.openxmlformats.org/presentationml/2006/ole">
            <p:oleObj spid="_x0000_s2062" r:id="rId3" imgW="3677163" imgH="1257476" progId="PBrush">
              <p:embed/>
            </p:oleObj>
          </a:graphicData>
        </a:graphic>
      </p:graphicFrame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图片 16390" descr="柴zMzc"/>
          <p:cNvPicPr preferRelativeResize="0"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5960" y="1826075"/>
            <a:ext cx="2471738" cy="2038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92" name="组合 16391"/>
          <p:cNvGrpSpPr/>
          <p:nvPr/>
        </p:nvGrpSpPr>
        <p:grpSpPr>
          <a:xfrm>
            <a:off x="5106750" y="1650021"/>
            <a:ext cx="3078956" cy="2214563"/>
            <a:chOff x="0" y="0"/>
            <a:chExt cx="2586" cy="1860"/>
          </a:xfrm>
        </p:grpSpPr>
        <p:pic>
          <p:nvPicPr>
            <p:cNvPr id="16393" name="图片 16392" descr="柴5741"/>
            <p:cNvPicPr preferRelativeResize="0"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160" cy="18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4" name="直接连接符 16393"/>
            <p:cNvSpPr/>
            <p:nvPr/>
          </p:nvSpPr>
          <p:spPr>
            <a:xfrm>
              <a:off x="1134" y="545"/>
              <a:ext cx="817" cy="0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5" name="文本框 16394"/>
            <p:cNvSpPr txBox="1"/>
            <p:nvPr/>
          </p:nvSpPr>
          <p:spPr>
            <a:xfrm>
              <a:off x="1951" y="454"/>
              <a:ext cx="635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350" b="1" dirty="0">
                  <a:latin typeface="Arial" panose="020B0604020202020204" pitchFamily="34" charset="0"/>
                  <a:ea typeface="宋体" panose="02010600030101010101" pitchFamily="2" charset="-122"/>
                </a:rPr>
                <a:t>喷油嘴</a:t>
              </a:r>
            </a:p>
          </p:txBody>
        </p:sp>
      </p:grpSp>
      <p:sp>
        <p:nvSpPr>
          <p:cNvPr id="18" name="Freeform 74"/>
          <p:cNvSpPr>
            <a:spLocks noChangeAspect="1" noEditPoints="1"/>
          </p:cNvSpPr>
          <p:nvPr/>
        </p:nvSpPr>
        <p:spPr bwMode="auto">
          <a:xfrm>
            <a:off x="157163" y="49213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rgbClr val="FFBF53">
              <a:lumMod val="75000"/>
            </a:srgb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7" name="组合 18"/>
          <p:cNvGrpSpPr/>
          <p:nvPr/>
        </p:nvGrpSpPr>
        <p:grpSpPr bwMode="auto">
          <a:xfrm>
            <a:off x="2587943" y="459396"/>
            <a:ext cx="1487805" cy="426720"/>
            <a:chOff x="2004695" y="686607"/>
            <a:chExt cx="1983740" cy="570436"/>
          </a:xfrm>
        </p:grpSpPr>
        <p:sp>
          <p:nvSpPr>
            <p:cNvPr id="19" name="圆角矩形 18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291965" y="459105"/>
            <a:ext cx="12230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柴油机</a:t>
            </a:r>
          </a:p>
        </p:txBody>
      </p:sp>
      <p:sp>
        <p:nvSpPr>
          <p:cNvPr id="12293" name="Rectangle 9"/>
          <p:cNvSpPr/>
          <p:nvPr/>
        </p:nvSpPr>
        <p:spPr>
          <a:xfrm>
            <a:off x="3414395" y="4420235"/>
            <a:ext cx="2511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柴油机的构造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16386"/>
          <p:cNvSpPr/>
          <p:nvPr/>
        </p:nvSpPr>
        <p:spPr>
          <a:xfrm>
            <a:off x="180340" y="775970"/>
            <a:ext cx="8783320" cy="3449955"/>
          </a:xfrm>
          <a:prstGeom prst="rect">
            <a:avLst/>
          </a:prstGeom>
          <a:ln w="349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eaLnBrk="0" fontAlgn="auto" hangingPunct="0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柴油机结构和汽油机相似，它们的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主要区别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是：柴油机通过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压缩空气直接点燃柴油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。柴油机的汽缸顶部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没有火花塞，而有一个喷油嘴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algn="just" eaLnBrk="0" fontAlgn="auto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吸入物质也只有空气，在压缩冲程结束时，压缩空气的温度已经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柴油的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燃点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，此时从喷油嘴喷出的雾状柴油遇到热空气就立刻燃烧起来。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9129" y="4470447"/>
            <a:ext cx="608504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点击播放：了解</a:t>
            </a:r>
            <a:r>
              <a:rPr lang="zh-CN" altLang="zh-CN" sz="20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柴油机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的结构和工作过程</a:t>
            </a:r>
          </a:p>
        </p:txBody>
      </p:sp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746" y="49821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柴油机的结构与工作过程 </a:t>
            </a:r>
          </a:p>
        </p:txBody>
      </p:sp>
      <p:pic>
        <p:nvPicPr>
          <p:cNvPr id="6" name="图片 5">
            <a:hlinkClick r:id="rId2" action="ppaction://hlinkfile"/>
            <a:extLst>
              <a:ext uri="{FF2B5EF4-FFF2-40B4-BE49-F238E27FC236}">
                <a16:creationId xmlns:a16="http://schemas.microsoft.com/office/drawing/2014/main" xmlns="" id="{3B3A0F2E-A01A-47F1-BF73-D31CC5CF85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1656" y="1363510"/>
            <a:ext cx="3655422" cy="284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77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9355" y="4483563"/>
            <a:ext cx="6853158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000" b="1" dirty="0">
                <a:latin typeface="黑体" pitchFamily="49" charset="-122"/>
                <a:ea typeface="黑体" pitchFamily="49" charset="-122"/>
                <a:sym typeface="+mn-ea"/>
              </a:rPr>
              <a:t>点击播放：了解</a:t>
            </a:r>
            <a:r>
              <a:rPr lang="zh-CN" altLang="zh-CN" sz="2000" b="1" dirty="0">
                <a:solidFill>
                  <a:srgbClr val="0101F1"/>
                </a:solidFill>
                <a:latin typeface="黑体" pitchFamily="49" charset="-122"/>
                <a:ea typeface="黑体" pitchFamily="49" charset="-122"/>
                <a:sym typeface="+mn-ea"/>
              </a:rPr>
              <a:t>汽油机、柴油机</a:t>
            </a:r>
            <a:r>
              <a:rPr lang="zh-CN" altLang="zh-CN" sz="2000" b="1" dirty="0">
                <a:latin typeface="黑体" pitchFamily="49" charset="-122"/>
                <a:ea typeface="黑体" pitchFamily="49" charset="-122"/>
                <a:sym typeface="+mn-ea"/>
              </a:rPr>
              <a:t>的结构和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  <a:sym typeface="+mn-ea"/>
              </a:rPr>
              <a:t>工作过程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  <a:sym typeface="+mn-ea"/>
              </a:rPr>
              <a:t>的</a:t>
            </a:r>
            <a:r>
              <a:rPr lang="zh-CN" altLang="en-US" sz="2000" b="1" dirty="0" smtClean="0">
                <a:solidFill>
                  <a:srgbClr val="0101F1"/>
                </a:solidFill>
                <a:latin typeface="黑体" pitchFamily="49" charset="-122"/>
                <a:ea typeface="黑体" pitchFamily="49" charset="-122"/>
                <a:sym typeface="+mn-ea"/>
              </a:rPr>
              <a:t>异同点</a:t>
            </a:r>
            <a:endParaRPr lang="zh-CN" altLang="zh-CN" sz="2000" b="1" dirty="0">
              <a:solidFill>
                <a:srgbClr val="0101F1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746" y="49821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汽油机与柴油机的结构与工作过程的异同点</a:t>
            </a:r>
          </a:p>
        </p:txBody>
      </p:sp>
      <p:pic>
        <p:nvPicPr>
          <p:cNvPr id="6" name="图片 5">
            <a:hlinkClick r:id="rId2" action="ppaction://hlinkfile"/>
            <a:extLst>
              <a:ext uri="{FF2B5EF4-FFF2-40B4-BE49-F238E27FC236}">
                <a16:creationId xmlns:a16="http://schemas.microsoft.com/office/drawing/2014/main" xmlns="" id="{0E102FAB-F2BF-4C62-86B7-C333314BB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6584" y="1136790"/>
            <a:ext cx="4118700" cy="329136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77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ziqian\Desktop\下载.jpg下载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02393" y="673100"/>
            <a:ext cx="4402455" cy="22809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8274" y="3324943"/>
            <a:ext cx="8828246" cy="1426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18</a:t>
            </a:r>
            <a:r>
              <a:rPr lang="zh-CN" altLang="en-US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世纪第一辆汽车问世时，它的速度只有数千米每小时，而目前最快的汽车速度已经超过了声速。汽车是如何获得机械能的呢？</a:t>
            </a:r>
          </a:p>
        </p:txBody>
      </p:sp>
      <p:pic>
        <p:nvPicPr>
          <p:cNvPr id="14" name="图片 13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3925" y="709930"/>
            <a:ext cx="2759075" cy="22072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3705" y="1047750"/>
            <a:ext cx="490220" cy="1725930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第一辆汽车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05165" y="1047750"/>
            <a:ext cx="490220" cy="1725930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最快的汽车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矩形 17416"/>
          <p:cNvSpPr/>
          <p:nvPr/>
        </p:nvSpPr>
        <p:spPr>
          <a:xfrm>
            <a:off x="2559368" y="369226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汽油机和柴油机的优缺点</a:t>
            </a:r>
          </a:p>
        </p:txBody>
      </p:sp>
      <p:cxnSp>
        <p:nvCxnSpPr>
          <p:cNvPr id="3" name="直线连接符 10"/>
          <p:cNvCxnSpPr/>
          <p:nvPr/>
        </p:nvCxnSpPr>
        <p:spPr>
          <a:xfrm>
            <a:off x="1588" y="412750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2185459" y="846316"/>
            <a:ext cx="685800" cy="685800"/>
          </a:xfrm>
          <a:prstGeom prst="ellipse">
            <a:avLst/>
          </a:prstGeom>
          <a:gradFill>
            <a:gsLst>
              <a:gs pos="19000">
                <a:schemeClr val="bg1">
                  <a:lumMod val="85000"/>
                </a:schemeClr>
              </a:gs>
              <a:gs pos="81000">
                <a:schemeClr val="bg1"/>
              </a:gs>
            </a:gsLst>
            <a:lin ang="3000000" scaled="0"/>
          </a:gradFill>
          <a:ln w="285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4888865" y="1143635"/>
            <a:ext cx="3482975" cy="258762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椭圆 16"/>
          <p:cNvSpPr/>
          <p:nvPr>
            <p:custDataLst>
              <p:tags r:id="rId3"/>
            </p:custDataLst>
          </p:nvPr>
        </p:nvSpPr>
        <p:spPr>
          <a:xfrm>
            <a:off x="6263859" y="846316"/>
            <a:ext cx="685800" cy="685800"/>
          </a:xfrm>
          <a:prstGeom prst="ellipse">
            <a:avLst/>
          </a:prstGeom>
          <a:gradFill>
            <a:gsLst>
              <a:gs pos="19000">
                <a:schemeClr val="bg1">
                  <a:lumMod val="85000"/>
                </a:schemeClr>
              </a:gs>
              <a:gs pos="81000">
                <a:schemeClr val="bg1"/>
              </a:gs>
            </a:gsLst>
            <a:lin ang="3000000" scaled="0"/>
          </a:gradFill>
          <a:ln w="285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183505" y="1652270"/>
            <a:ext cx="3117215" cy="2134235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柴油机比较笨重，主要用于载重汽车、拖拉机、火车轮船上。 </a:t>
            </a:r>
          </a:p>
        </p:txBody>
      </p:sp>
      <p:grpSp>
        <p:nvGrpSpPr>
          <p:cNvPr id="11" name="稻壳儿小白白(http://dwz.cn/Wu2UP)"/>
          <p:cNvGrpSpPr/>
          <p:nvPr>
            <p:custDataLst>
              <p:tags r:id="rId5"/>
            </p:custDataLst>
          </p:nvPr>
        </p:nvGrpSpPr>
        <p:grpSpPr>
          <a:xfrm>
            <a:off x="2363678" y="1024534"/>
            <a:ext cx="329363" cy="329363"/>
            <a:chOff x="8780463" y="1906588"/>
            <a:chExt cx="360363" cy="360363"/>
          </a:xfrm>
          <a:solidFill>
            <a:schemeClr val="bg1">
              <a:lumMod val="50000"/>
            </a:schemeClr>
          </a:solidFill>
        </p:grpSpPr>
        <p:sp>
          <p:nvSpPr>
            <p:cNvPr id="12" name="稻壳儿小白白(http://dwz.cn/Wu2UP)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稻壳儿小白白(http://dwz.cn/Wu2UP)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稻壳儿小白白(http://dwz.cn/Wu2UP)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稻壳儿小白白(http://dwz.cn/Wu2UP)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0" name="稻壳儿小白白(http://dwz.cn/Wu2UP)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6"/>
            </p:custDataLst>
          </p:nvPr>
        </p:nvGrpSpPr>
        <p:grpSpPr>
          <a:xfrm>
            <a:off x="6501953" y="1049926"/>
            <a:ext cx="209613" cy="278580"/>
            <a:chOff x="2443163" y="2125663"/>
            <a:chExt cx="315913" cy="511175"/>
          </a:xfrm>
        </p:grpSpPr>
        <p:sp>
          <p:nvSpPr>
            <p:cNvPr id="22" name="Freeform 78"/>
            <p:cNvSpPr/>
            <p:nvPr>
              <p:custDataLst>
                <p:tags r:id="rId9"/>
              </p:custDataLst>
            </p:nvPr>
          </p:nvSpPr>
          <p:spPr bwMode="auto">
            <a:xfrm>
              <a:off x="2443163" y="2125663"/>
              <a:ext cx="315913" cy="396875"/>
            </a:xfrm>
            <a:custGeom>
              <a:avLst/>
              <a:gdLst>
                <a:gd name="T0" fmla="*/ 180 w 362"/>
                <a:gd name="T1" fmla="*/ 0 h 455"/>
                <a:gd name="T2" fmla="*/ 1 w 362"/>
                <a:gd name="T3" fmla="*/ 181 h 455"/>
                <a:gd name="T4" fmla="*/ 73 w 362"/>
                <a:gd name="T5" fmla="*/ 323 h 455"/>
                <a:gd name="T6" fmla="*/ 109 w 362"/>
                <a:gd name="T7" fmla="*/ 431 h 455"/>
                <a:gd name="T8" fmla="*/ 181 w 362"/>
                <a:gd name="T9" fmla="*/ 455 h 455"/>
                <a:gd name="T10" fmla="*/ 253 w 362"/>
                <a:gd name="T11" fmla="*/ 431 h 455"/>
                <a:gd name="T12" fmla="*/ 253 w 362"/>
                <a:gd name="T13" fmla="*/ 431 h 455"/>
                <a:gd name="T14" fmla="*/ 289 w 362"/>
                <a:gd name="T15" fmla="*/ 323 h 455"/>
                <a:gd name="T16" fmla="*/ 361 w 362"/>
                <a:gd name="T17" fmla="*/ 181 h 455"/>
                <a:gd name="T18" fmla="*/ 183 w 362"/>
                <a:gd name="T19" fmla="*/ 0 h 455"/>
                <a:gd name="T20" fmla="*/ 180 w 362"/>
                <a:gd name="T2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455">
                  <a:moveTo>
                    <a:pt x="180" y="0"/>
                  </a:moveTo>
                  <a:cubicBezTo>
                    <a:pt x="80" y="0"/>
                    <a:pt x="0" y="81"/>
                    <a:pt x="1" y="181"/>
                  </a:cubicBezTo>
                  <a:cubicBezTo>
                    <a:pt x="1" y="239"/>
                    <a:pt x="44" y="290"/>
                    <a:pt x="73" y="323"/>
                  </a:cubicBezTo>
                  <a:cubicBezTo>
                    <a:pt x="103" y="356"/>
                    <a:pt x="109" y="431"/>
                    <a:pt x="109" y="431"/>
                  </a:cubicBezTo>
                  <a:cubicBezTo>
                    <a:pt x="109" y="431"/>
                    <a:pt x="142" y="455"/>
                    <a:pt x="181" y="455"/>
                  </a:cubicBezTo>
                  <a:cubicBezTo>
                    <a:pt x="221" y="455"/>
                    <a:pt x="253" y="431"/>
                    <a:pt x="253" y="431"/>
                  </a:cubicBezTo>
                  <a:cubicBezTo>
                    <a:pt x="253" y="431"/>
                    <a:pt x="253" y="431"/>
                    <a:pt x="253" y="431"/>
                  </a:cubicBezTo>
                  <a:cubicBezTo>
                    <a:pt x="253" y="431"/>
                    <a:pt x="260" y="356"/>
                    <a:pt x="289" y="323"/>
                  </a:cubicBezTo>
                  <a:cubicBezTo>
                    <a:pt x="318" y="290"/>
                    <a:pt x="361" y="239"/>
                    <a:pt x="361" y="181"/>
                  </a:cubicBezTo>
                  <a:cubicBezTo>
                    <a:pt x="362" y="81"/>
                    <a:pt x="282" y="0"/>
                    <a:pt x="183" y="0"/>
                  </a:cubicBezTo>
                  <a:lnTo>
                    <a:pt x="180" y="0"/>
                  </a:lnTo>
                  <a:close/>
                </a:path>
              </a:pathLst>
            </a:custGeom>
            <a:noFill/>
            <a:ln w="3492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9"/>
            <p:cNvSpPr/>
            <p:nvPr>
              <p:custDataLst>
                <p:tags r:id="rId10"/>
              </p:custDataLst>
            </p:nvPr>
          </p:nvSpPr>
          <p:spPr bwMode="auto">
            <a:xfrm>
              <a:off x="2530475" y="2508250"/>
              <a:ext cx="69850" cy="55563"/>
            </a:xfrm>
            <a:custGeom>
              <a:avLst/>
              <a:gdLst>
                <a:gd name="T0" fmla="*/ 13 w 81"/>
                <a:gd name="T1" fmla="*/ 0 h 64"/>
                <a:gd name="T2" fmla="*/ 5 w 81"/>
                <a:gd name="T3" fmla="*/ 28 h 64"/>
                <a:gd name="T4" fmla="*/ 81 w 81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4">
                  <a:moveTo>
                    <a:pt x="13" y="0"/>
                  </a:moveTo>
                  <a:cubicBezTo>
                    <a:pt x="8" y="14"/>
                    <a:pt x="0" y="16"/>
                    <a:pt x="5" y="28"/>
                  </a:cubicBezTo>
                  <a:cubicBezTo>
                    <a:pt x="11" y="40"/>
                    <a:pt x="42" y="64"/>
                    <a:pt x="81" y="64"/>
                  </a:cubicBezTo>
                </a:path>
              </a:pathLst>
            </a:custGeom>
            <a:noFill/>
            <a:ln w="34925" cap="rnd">
              <a:solidFill>
                <a:schemeClr val="bg1">
                  <a:lumMod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80"/>
            <p:cNvSpPr/>
            <p:nvPr>
              <p:custDataLst>
                <p:tags r:id="rId11"/>
              </p:custDataLst>
            </p:nvPr>
          </p:nvSpPr>
          <p:spPr bwMode="auto">
            <a:xfrm>
              <a:off x="2600325" y="2508250"/>
              <a:ext cx="71438" cy="55563"/>
            </a:xfrm>
            <a:custGeom>
              <a:avLst/>
              <a:gdLst>
                <a:gd name="T0" fmla="*/ 68 w 82"/>
                <a:gd name="T1" fmla="*/ 0 h 64"/>
                <a:gd name="T2" fmla="*/ 76 w 82"/>
                <a:gd name="T3" fmla="*/ 28 h 64"/>
                <a:gd name="T4" fmla="*/ 0 w 82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64">
                  <a:moveTo>
                    <a:pt x="68" y="0"/>
                  </a:moveTo>
                  <a:cubicBezTo>
                    <a:pt x="74" y="14"/>
                    <a:pt x="82" y="16"/>
                    <a:pt x="76" y="28"/>
                  </a:cubicBezTo>
                  <a:cubicBezTo>
                    <a:pt x="71" y="40"/>
                    <a:pt x="40" y="64"/>
                    <a:pt x="0" y="64"/>
                  </a:cubicBezTo>
                </a:path>
              </a:pathLst>
            </a:custGeom>
            <a:noFill/>
            <a:ln w="34925" cap="rnd">
              <a:solidFill>
                <a:schemeClr val="bg1">
                  <a:lumMod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81"/>
            <p:cNvSpPr/>
            <p:nvPr>
              <p:custDataLst>
                <p:tags r:id="rId12"/>
              </p:custDataLst>
            </p:nvPr>
          </p:nvSpPr>
          <p:spPr bwMode="auto">
            <a:xfrm>
              <a:off x="2530475" y="2551113"/>
              <a:ext cx="69850" cy="55563"/>
            </a:xfrm>
            <a:custGeom>
              <a:avLst/>
              <a:gdLst>
                <a:gd name="T0" fmla="*/ 13 w 81"/>
                <a:gd name="T1" fmla="*/ 0 h 64"/>
                <a:gd name="T2" fmla="*/ 5 w 81"/>
                <a:gd name="T3" fmla="*/ 28 h 64"/>
                <a:gd name="T4" fmla="*/ 81 w 81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4">
                  <a:moveTo>
                    <a:pt x="13" y="0"/>
                  </a:moveTo>
                  <a:cubicBezTo>
                    <a:pt x="8" y="14"/>
                    <a:pt x="0" y="16"/>
                    <a:pt x="5" y="28"/>
                  </a:cubicBezTo>
                  <a:cubicBezTo>
                    <a:pt x="11" y="40"/>
                    <a:pt x="42" y="64"/>
                    <a:pt x="81" y="64"/>
                  </a:cubicBezTo>
                </a:path>
              </a:pathLst>
            </a:custGeom>
            <a:noFill/>
            <a:ln w="34925" cap="rnd">
              <a:solidFill>
                <a:schemeClr val="bg1">
                  <a:lumMod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82"/>
            <p:cNvSpPr/>
            <p:nvPr>
              <p:custDataLst>
                <p:tags r:id="rId13"/>
              </p:custDataLst>
            </p:nvPr>
          </p:nvSpPr>
          <p:spPr bwMode="auto">
            <a:xfrm>
              <a:off x="2600325" y="2551113"/>
              <a:ext cx="71438" cy="55563"/>
            </a:xfrm>
            <a:custGeom>
              <a:avLst/>
              <a:gdLst>
                <a:gd name="T0" fmla="*/ 68 w 82"/>
                <a:gd name="T1" fmla="*/ 0 h 64"/>
                <a:gd name="T2" fmla="*/ 76 w 82"/>
                <a:gd name="T3" fmla="*/ 28 h 64"/>
                <a:gd name="T4" fmla="*/ 0 w 82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64">
                  <a:moveTo>
                    <a:pt x="68" y="0"/>
                  </a:moveTo>
                  <a:cubicBezTo>
                    <a:pt x="74" y="14"/>
                    <a:pt x="82" y="16"/>
                    <a:pt x="76" y="28"/>
                  </a:cubicBezTo>
                  <a:cubicBezTo>
                    <a:pt x="71" y="40"/>
                    <a:pt x="40" y="64"/>
                    <a:pt x="0" y="64"/>
                  </a:cubicBezTo>
                </a:path>
              </a:pathLst>
            </a:custGeom>
            <a:noFill/>
            <a:ln w="34925" cap="rnd">
              <a:solidFill>
                <a:schemeClr val="bg1">
                  <a:lumMod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83"/>
            <p:cNvSpPr/>
            <p:nvPr>
              <p:custDataLst>
                <p:tags r:id="rId14"/>
              </p:custDataLst>
            </p:nvPr>
          </p:nvSpPr>
          <p:spPr bwMode="auto">
            <a:xfrm>
              <a:off x="2562225" y="2613025"/>
              <a:ext cx="77788" cy="23813"/>
            </a:xfrm>
            <a:custGeom>
              <a:avLst/>
              <a:gdLst>
                <a:gd name="T0" fmla="*/ 88 w 88"/>
                <a:gd name="T1" fmla="*/ 0 h 27"/>
                <a:gd name="T2" fmla="*/ 44 w 88"/>
                <a:gd name="T3" fmla="*/ 27 h 27"/>
                <a:gd name="T4" fmla="*/ 0 w 88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27">
                  <a:moveTo>
                    <a:pt x="88" y="0"/>
                  </a:moveTo>
                  <a:cubicBezTo>
                    <a:pt x="88" y="0"/>
                    <a:pt x="69" y="27"/>
                    <a:pt x="44" y="27"/>
                  </a:cubicBezTo>
                  <a:cubicBezTo>
                    <a:pt x="20" y="27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 w="9525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84"/>
            <p:cNvSpPr/>
            <p:nvPr>
              <p:custDataLst>
                <p:tags r:id="rId15"/>
              </p:custDataLst>
            </p:nvPr>
          </p:nvSpPr>
          <p:spPr bwMode="auto">
            <a:xfrm>
              <a:off x="2544763" y="2297113"/>
              <a:ext cx="112713" cy="219075"/>
            </a:xfrm>
            <a:custGeom>
              <a:avLst/>
              <a:gdLst>
                <a:gd name="T0" fmla="*/ 24 w 71"/>
                <a:gd name="T1" fmla="*/ 138 h 138"/>
                <a:gd name="T2" fmla="*/ 0 w 71"/>
                <a:gd name="T3" fmla="*/ 10 h 138"/>
                <a:gd name="T4" fmla="*/ 6 w 71"/>
                <a:gd name="T5" fmla="*/ 0 h 138"/>
                <a:gd name="T6" fmla="*/ 16 w 71"/>
                <a:gd name="T7" fmla="*/ 20 h 138"/>
                <a:gd name="T8" fmla="*/ 25 w 71"/>
                <a:gd name="T9" fmla="*/ 0 h 138"/>
                <a:gd name="T10" fmla="*/ 35 w 71"/>
                <a:gd name="T11" fmla="*/ 20 h 138"/>
                <a:gd name="T12" fmla="*/ 45 w 71"/>
                <a:gd name="T13" fmla="*/ 0 h 138"/>
                <a:gd name="T14" fmla="*/ 55 w 71"/>
                <a:gd name="T15" fmla="*/ 20 h 138"/>
                <a:gd name="T16" fmla="*/ 65 w 71"/>
                <a:gd name="T17" fmla="*/ 0 h 138"/>
                <a:gd name="T18" fmla="*/ 71 w 71"/>
                <a:gd name="T19" fmla="*/ 10 h 138"/>
                <a:gd name="T20" fmla="*/ 46 w 71"/>
                <a:gd name="T2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4" y="138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6" y="20"/>
                  </a:lnTo>
                  <a:lnTo>
                    <a:pt x="25" y="0"/>
                  </a:lnTo>
                  <a:lnTo>
                    <a:pt x="35" y="20"/>
                  </a:lnTo>
                  <a:lnTo>
                    <a:pt x="45" y="0"/>
                  </a:lnTo>
                  <a:lnTo>
                    <a:pt x="55" y="20"/>
                  </a:lnTo>
                  <a:lnTo>
                    <a:pt x="65" y="0"/>
                  </a:lnTo>
                  <a:lnTo>
                    <a:pt x="71" y="10"/>
                  </a:lnTo>
                  <a:lnTo>
                    <a:pt x="46" y="138"/>
                  </a:lnTo>
                </a:path>
              </a:pathLst>
            </a:custGeom>
            <a:noFill/>
            <a:ln w="11113" cap="rnd">
              <a:solidFill>
                <a:schemeClr val="bg1">
                  <a:lumMod val="5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18160" y="3869690"/>
            <a:ext cx="806196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柴油发动机与汽油发动机相比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热效率高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30%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，因而从节约能源、降低燃料成本角度上讲，柴油发动机轿车的推广使用具有重大意义。</a:t>
            </a:r>
            <a:endParaRPr lang="zh-CN" altLang="en-US" sz="3600" b="1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856615" y="1143635"/>
            <a:ext cx="3861435" cy="25654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971550" y="1543685"/>
            <a:ext cx="3746500" cy="205676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汽油机转速高，结构简单，质量轻，造价低廉，运转平稳，使用维修方便。汽油机在汽车上，特别是小型汽车上大量使用。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2" grpId="0" animBg="1"/>
      <p:bldP spid="16" grpId="0" animBg="1"/>
      <p:bldP spid="17" grpId="0" animBg="1"/>
      <p:bldP spid="4" grpId="0"/>
      <p:bldP spid="7" grpId="0" animBg="1"/>
      <p:bldP spid="8" grpId="0" bldLvl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/>
          <p:nvPr/>
        </p:nvSpPr>
        <p:spPr>
          <a:xfrm>
            <a:off x="518001" y="541946"/>
            <a:ext cx="7793831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【思考】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老式摩托在启动时，需踏动启动杆，这是为什么？现代汽车里的“马达”（起动机）起什么作用？</a:t>
            </a:r>
          </a:p>
        </p:txBody>
      </p:sp>
      <p:sp>
        <p:nvSpPr>
          <p:cNvPr id="50187" name="矩形 50186"/>
          <p:cNvSpPr/>
          <p:nvPr/>
        </p:nvSpPr>
        <p:spPr>
          <a:xfrm>
            <a:off x="648970" y="1432878"/>
            <a:ext cx="7943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101F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答：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老式摩托在启动时，需踏动启动杆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，带动飞轮转动，完成吸气与压缩冲程、排气冲程，然后发动机（汽油机）才能开始正常工作。</a:t>
            </a:r>
          </a:p>
        </p:txBody>
      </p:sp>
      <p:sp>
        <p:nvSpPr>
          <p:cNvPr id="50188" name="矩形 50187"/>
          <p:cNvSpPr/>
          <p:nvPr/>
        </p:nvSpPr>
        <p:spPr>
          <a:xfrm>
            <a:off x="701040" y="2578709"/>
            <a:ext cx="80257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同样，小汽车启动时，转动钥匙，电动机开始带动飞轮转动，完成吸气与压缩冲程、排气冲程，从而启动发动机。</a:t>
            </a:r>
            <a:endParaRPr lang="zh-CN" altLang="en-US" sz="24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970" y="3777615"/>
            <a:ext cx="7924165" cy="1198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 fontAlgn="base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内燃机不能自行启动。开始运转时，要靠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外力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使飞轮和曲轴转动起来，由曲轴通过连杆带动活塞运动，以后内燃机才能自己工作。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50187" grpId="0"/>
      <p:bldP spid="50188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418" y="1313815"/>
            <a:ext cx="8190230" cy="246221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101F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rgbClr val="0101F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常规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潜艇以四冲程柴油内燃机为动力，工作时包括吸气、压缩、做功、排气四个冲程，其中机械能转化为内能的是</a:t>
            </a:r>
            <a:r>
              <a:rPr lang="zh-CN" altLang="en-US" sz="2800" b="1" u="sng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冲程。</a:t>
            </a:r>
          </a:p>
          <a:p>
            <a:endParaRPr lang="zh-CN" altLang="en-US" sz="2800" b="1" dirty="0">
              <a:solidFill>
                <a:srgbClr val="0101F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5" name="组合 3"/>
          <p:cNvGrpSpPr/>
          <p:nvPr/>
        </p:nvGrpSpPr>
        <p:grpSpPr bwMode="auto">
          <a:xfrm>
            <a:off x="3363383" y="747766"/>
            <a:ext cx="1879997" cy="474345"/>
            <a:chOff x="497257" y="753279"/>
            <a:chExt cx="1881032" cy="475146"/>
          </a:xfrm>
        </p:grpSpPr>
        <p:grpSp>
          <p:nvGrpSpPr>
            <p:cNvPr id="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87112" y="2638359"/>
            <a:ext cx="121348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压缩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>
            <a:off x="436880" y="999892"/>
            <a:ext cx="828802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汽油机在压缩冲程中工作物质被压缩，汽缸中的（        ）</a:t>
            </a:r>
          </a:p>
          <a:p>
            <a:pPr lvl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A．压强增大，温度降低              </a:t>
            </a:r>
          </a:p>
          <a:p>
            <a:pPr lvl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B．压强减小，温度升高</a:t>
            </a:r>
          </a:p>
          <a:p>
            <a:pPr lvl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C．压强增大，温度升高              </a:t>
            </a:r>
          </a:p>
          <a:p>
            <a:pPr lvl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D．压强减小，温度降低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1343343" y="1548897"/>
            <a:ext cx="697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</a:p>
        </p:txBody>
      </p:sp>
      <p:grpSp>
        <p:nvGrpSpPr>
          <p:cNvPr id="3" name="组合 1"/>
          <p:cNvGrpSpPr>
            <a:grpSpLocks noChangeAspect="1"/>
          </p:cNvGrpSpPr>
          <p:nvPr/>
        </p:nvGrpSpPr>
        <p:grpSpPr bwMode="auto">
          <a:xfrm>
            <a:off x="3288348" y="467255"/>
            <a:ext cx="2411016" cy="450056"/>
            <a:chOff x="3564387" y="597378"/>
            <a:chExt cx="2247990" cy="419195"/>
          </a:xfrm>
        </p:grpSpPr>
        <p:sp>
          <p:nvSpPr>
            <p:cNvPr id="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3253820" y="424392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文本框 20484"/>
          <p:cNvSpPr txBox="1"/>
          <p:nvPr/>
        </p:nvSpPr>
        <p:spPr>
          <a:xfrm>
            <a:off x="1145646" y="1091697"/>
            <a:ext cx="697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21506" name="文本占位符 21505"/>
          <p:cNvSpPr>
            <a:spLocks noGrp="1"/>
          </p:cNvSpPr>
          <p:nvPr/>
        </p:nvSpPr>
        <p:spPr>
          <a:xfrm>
            <a:off x="581025" y="512656"/>
            <a:ext cx="7961841" cy="49682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汽油机和柴油机相比较，下列叙述中正确的是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       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．柴油机吸入汽缸的是柴油和空气的混合物，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油机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吸入的是空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气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．在压缩冲程中它们的压缩程度是一样的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．柴油机里推动活塞做功的燃气的压强比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汽油机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里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的高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．在压缩冲程末，汽油机汽缸内的温度比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柴油机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的高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8638" y="671962"/>
            <a:ext cx="8086725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3.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科学家发明了一款单缸六冲程内燃机，它每一个工作循环的前四个冲程与单缸四冲程内燃机相同，在第四冲程结束后，立即向汽缸内喷水，水在高温汽缸内迅速汽化成高温、高压水蒸汽，推动活塞再次做功，第五冲程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冲程，这一冲程将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能转化成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能。为进入下一个工作循环，这款内燃机的第六冲程是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冲程。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34949" y="293875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做功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06304" y="354660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11391" y="3546607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机械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79503" y="40682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排气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54710" y="1390650"/>
            <a:ext cx="6390640" cy="194950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一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台单缸四冲程汽油机，如图所示为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冲程，若飞轮转速为3600r/min，该汽油机活塞1s对外做功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次。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28566" y="214484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做功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20811" y="283890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30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537609" y="1585569"/>
          <a:ext cx="1171575" cy="1972628"/>
        </p:xfrm>
        <a:graphic>
          <a:graphicData uri="http://schemas.openxmlformats.org/presentationml/2006/ole">
            <p:oleObj spid="_x0000_s5134" r:id="rId3" imgW="1305107" imgH="2333333" progId="PBrush">
              <p:embed/>
            </p:oleObj>
          </a:graphicData>
        </a:graphic>
      </p:graphicFrame>
      <p:grpSp>
        <p:nvGrpSpPr>
          <p:cNvPr id="12" name="组合 1"/>
          <p:cNvGrpSpPr>
            <a:grpSpLocks noChangeAspect="1"/>
          </p:cNvGrpSpPr>
          <p:nvPr/>
        </p:nvGrpSpPr>
        <p:grpSpPr bwMode="auto">
          <a:xfrm>
            <a:off x="2987358" y="725700"/>
            <a:ext cx="2411016" cy="450056"/>
            <a:chOff x="3564387" y="597378"/>
            <a:chExt cx="2247990" cy="419195"/>
          </a:xfrm>
        </p:grpSpPr>
        <p:sp>
          <p:nvSpPr>
            <p:cNvPr id="1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2952830" y="68283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160" y="650875"/>
            <a:ext cx="8363585" cy="4346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 fontAlgn="base">
              <a:lnSpc>
                <a:spcPct val="125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根据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汽油机和柴油机的区别，下列说法正确的是（      ）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514350" indent="-514350" algn="l" fontAlgn="base">
              <a:lnSpc>
                <a:spcPct val="125000"/>
              </a:lnSpc>
              <a:buFont typeface="Arial" panose="020B0604020202020204" pitchFamily="34" charset="0"/>
              <a:buAutoNum type="alphaUcPeriod"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汽油机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汽缸顶部有一个火花塞，柴油机汽缸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顶部是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一个喷油嘴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algn="l" fontAlgn="base">
              <a:lnSpc>
                <a:spcPct val="125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汽油机吸入的是空气，柴油机吸入的是空气和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柴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algn="l" fontAlgn="base">
              <a:lnSpc>
                <a:spcPct val="125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油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的混合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algn="l" fontAlgn="base">
              <a:lnSpc>
                <a:spcPct val="125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吸气冲程是内能转化为机械能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algn="l" fontAlgn="base">
              <a:lnSpc>
                <a:spcPct val="125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压缩冲程是内能转化为机械能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1084898" y="1238383"/>
            <a:ext cx="6972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3" name="组合 22532"/>
          <p:cNvGrpSpPr/>
          <p:nvPr/>
        </p:nvGrpSpPr>
        <p:grpSpPr>
          <a:xfrm>
            <a:off x="1052513" y="532739"/>
            <a:ext cx="2546985" cy="1851660"/>
            <a:chOff x="0" y="0"/>
            <a:chExt cx="1674" cy="1555"/>
          </a:xfrm>
        </p:grpSpPr>
        <p:pic>
          <p:nvPicPr>
            <p:cNvPr id="22534" name="单圆角矩形 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22534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宋体" panose="02010600030101010101" pitchFamily="2" charset="-122"/>
                </a:rPr>
                <a:t>热机是利用内能做功的机器</a:t>
              </a:r>
            </a:p>
          </p:txBody>
        </p:sp>
      </p:grpSp>
      <p:grpSp>
        <p:nvGrpSpPr>
          <p:cNvPr id="22536" name="组合 22535"/>
          <p:cNvGrpSpPr/>
          <p:nvPr/>
        </p:nvGrpSpPr>
        <p:grpSpPr>
          <a:xfrm>
            <a:off x="3516364" y="497899"/>
            <a:ext cx="1916906" cy="1851184"/>
            <a:chOff x="92" y="-35"/>
            <a:chExt cx="1152" cy="1555"/>
          </a:xfrm>
        </p:grpSpPr>
        <p:pic>
          <p:nvPicPr>
            <p:cNvPr id="22537" name="单圆角矩形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" y="-35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8" name="文本框 22537"/>
            <p:cNvSpPr txBox="1"/>
            <p:nvPr/>
          </p:nvSpPr>
          <p:spPr>
            <a:xfrm>
              <a:off x="199" y="75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宋体" panose="02010600030101010101" pitchFamily="2" charset="-122"/>
                </a:rPr>
                <a:t>内燃机分为汽油机和柴油机两大类</a:t>
              </a:r>
            </a:p>
          </p:txBody>
        </p:sp>
      </p:grpSp>
      <p:grpSp>
        <p:nvGrpSpPr>
          <p:cNvPr id="22539" name="组合 22538"/>
          <p:cNvGrpSpPr/>
          <p:nvPr/>
        </p:nvGrpSpPr>
        <p:grpSpPr>
          <a:xfrm>
            <a:off x="5494814" y="537660"/>
            <a:ext cx="2772251" cy="1852613"/>
            <a:chOff x="0" y="0"/>
            <a:chExt cx="1682" cy="1556"/>
          </a:xfrm>
        </p:grpSpPr>
        <p:pic>
          <p:nvPicPr>
            <p:cNvPr id="22540" name="单圆角矩形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682" cy="15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1" name="文本框 22540"/>
            <p:cNvSpPr txBox="1"/>
            <p:nvPr/>
          </p:nvSpPr>
          <p:spPr>
            <a:xfrm>
              <a:off x="476" y="62"/>
              <a:ext cx="1158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宋体" panose="02010600030101010101" pitchFamily="2" charset="-122"/>
                </a:rPr>
                <a:t>汽油机和柴油机的异同</a:t>
              </a:r>
            </a:p>
          </p:txBody>
        </p:sp>
      </p:grpSp>
      <p:grpSp>
        <p:nvGrpSpPr>
          <p:cNvPr id="22542" name="组合 22541"/>
          <p:cNvGrpSpPr/>
          <p:nvPr/>
        </p:nvGrpSpPr>
        <p:grpSpPr>
          <a:xfrm>
            <a:off x="2898458" y="951839"/>
            <a:ext cx="589598" cy="991553"/>
            <a:chOff x="0" y="0"/>
            <a:chExt cx="388" cy="833"/>
          </a:xfrm>
        </p:grpSpPr>
        <p:pic>
          <p:nvPicPr>
            <p:cNvPr id="22543" name="燕尾形 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4" name="文本框 22543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350" dirty="0">
                <a:latin typeface="华文新魏" panose="0201080004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545" name="组合 22544"/>
          <p:cNvGrpSpPr/>
          <p:nvPr/>
        </p:nvGrpSpPr>
        <p:grpSpPr>
          <a:xfrm>
            <a:off x="5604986" y="950410"/>
            <a:ext cx="588645" cy="996315"/>
            <a:chOff x="0" y="0"/>
            <a:chExt cx="387" cy="837"/>
          </a:xfrm>
        </p:grpSpPr>
        <p:pic>
          <p:nvPicPr>
            <p:cNvPr id="22546" name="燕尾形 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387" cy="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7" name="文本框 22546"/>
            <p:cNvSpPr txBox="1"/>
            <p:nvPr/>
          </p:nvSpPr>
          <p:spPr>
            <a:xfrm>
              <a:off x="36" y="24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350" dirty="0">
                <a:latin typeface="华文新魏" panose="0201080004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57521" y="2895097"/>
            <a:ext cx="529114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四冲程热机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65743" y="2838424"/>
            <a:ext cx="14071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吸气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冲程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5743" y="3386587"/>
            <a:ext cx="14071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压缩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冲程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65743" y="3934751"/>
            <a:ext cx="14071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做功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冲程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65743" y="4490059"/>
            <a:ext cx="14071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排气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冲程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379028" y="2983204"/>
            <a:ext cx="226219" cy="172783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5129213" y="3264667"/>
            <a:ext cx="2925604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一个工作循环，活塞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往复两次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，飞轮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转动两周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做功一次</a:t>
            </a:r>
          </a:p>
        </p:txBody>
      </p:sp>
      <p:sp>
        <p:nvSpPr>
          <p:cNvPr id="9" name="左大括号 8"/>
          <p:cNvSpPr/>
          <p:nvPr/>
        </p:nvSpPr>
        <p:spPr>
          <a:xfrm rot="10800000">
            <a:off x="4538345" y="2983204"/>
            <a:ext cx="226219" cy="172783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238273" y="1058077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351010" y="1714719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400481" y="1861800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400481" y="2795786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658553" y="1714764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658553" y="2051949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658553" y="2648691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658553" y="2951109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46430" y="2829560"/>
            <a:ext cx="7279005" cy="1383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热机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的工作原理。了解四冲程汽油机、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柴油机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的基本工作过程。</a:t>
            </a:r>
            <a:endParaRPr lang="zh-CN" altLang="en-US" sz="2800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263650" y="863600"/>
            <a:ext cx="7101840" cy="13773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通过分析汽油机和柴油机的构造及工作过程的异同，学习分析和比较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等</a:t>
            </a:r>
            <a:r>
              <a: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研究方法。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43230" y="64516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80050" y="1966079"/>
            <a:ext cx="4570810" cy="1569660"/>
          </a:xfrm>
          <a:prstGeom prst="rect">
            <a:avLst/>
          </a:prstGeom>
          <a:ln w="44450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该实验中，燃料燃烧时产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生的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热量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传给水和水蒸气；塞子受到水蒸气的压力而冲出去，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水蒸气的内能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转化为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塞子的动能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9" name="下箭头 8"/>
          <p:cNvSpPr/>
          <p:nvPr/>
        </p:nvSpPr>
        <p:spPr>
          <a:xfrm>
            <a:off x="6488289" y="3683268"/>
            <a:ext cx="354330" cy="5308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12002" y="4248092"/>
            <a:ext cx="1906905" cy="50673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蒸汽机原理</a:t>
            </a:r>
          </a:p>
        </p:txBody>
      </p:sp>
      <p:cxnSp>
        <p:nvCxnSpPr>
          <p:cNvPr id="6" name="直线连接符 10"/>
          <p:cNvCxnSpPr/>
          <p:nvPr/>
        </p:nvCxnSpPr>
        <p:spPr>
          <a:xfrm>
            <a:off x="1588" y="412750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5846" name="文本框 18"/>
          <p:cNvSpPr txBox="1"/>
          <p:nvPr/>
        </p:nvSpPr>
        <p:spPr>
          <a:xfrm>
            <a:off x="518160" y="-38100"/>
            <a:ext cx="145796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500" b="1" dirty="0">
                <a:latin typeface="Segoe Print" panose="02000600000000000000" charset="0"/>
                <a:ea typeface="Segoe Print" panose="02000600000000000000" charset="0"/>
              </a:rPr>
              <a:t>探究新知</a:t>
            </a:r>
          </a:p>
        </p:txBody>
      </p:sp>
      <p:sp>
        <p:nvSpPr>
          <p:cNvPr id="18" name="Freeform 74"/>
          <p:cNvSpPr>
            <a:spLocks noChangeAspect="1" noEditPoints="1"/>
          </p:cNvSpPr>
          <p:nvPr/>
        </p:nvSpPr>
        <p:spPr bwMode="auto">
          <a:xfrm>
            <a:off x="157163" y="49213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rgbClr val="FFBF53">
              <a:lumMod val="75000"/>
            </a:srgb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7" name="组合 18"/>
          <p:cNvGrpSpPr/>
          <p:nvPr/>
        </p:nvGrpSpPr>
        <p:grpSpPr bwMode="auto">
          <a:xfrm>
            <a:off x="2587943" y="459396"/>
            <a:ext cx="1487805" cy="426720"/>
            <a:chOff x="2004695" y="686607"/>
            <a:chExt cx="1983740" cy="570436"/>
          </a:xfrm>
        </p:grpSpPr>
        <p:sp>
          <p:nvSpPr>
            <p:cNvPr id="19" name="圆角矩形 18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291965" y="459105"/>
            <a:ext cx="12230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热   机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12538" y="2245895"/>
            <a:ext cx="385820" cy="1702803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673B77"/>
            </a:solidFill>
            <a:prstDash val="solid"/>
          </a:ln>
          <a:effectLst/>
        </p:spPr>
        <p:txBody>
          <a:bodyPr anchor="ctr"/>
          <a:lstStyle/>
          <a:p>
            <a:pPr algn="ctr" defTabSz="457200">
              <a:defRPr/>
            </a:pPr>
            <a:r>
              <a:rPr lang="zh-CN" altLang="en-US" sz="1600" b="1" dirty="0">
                <a:solidFill>
                  <a:srgbClr val="7030A0"/>
                </a:solidFill>
              </a:rPr>
              <a:t>点击图片播放</a:t>
            </a:r>
          </a:p>
        </p:txBody>
      </p:sp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746" y="1010656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探究实验 能量之间的转化 </a:t>
            </a:r>
          </a:p>
        </p:txBody>
      </p:sp>
      <p:pic>
        <p:nvPicPr>
          <p:cNvPr id="3" name="图片 2">
            <a:hlinkClick r:id="rId4" action="ppaction://hlinkfile"/>
            <a:extLst>
              <a:ext uri="{FF2B5EF4-FFF2-40B4-BE49-F238E27FC236}">
                <a16:creationId xmlns:a16="http://schemas.microsoft.com/office/drawing/2014/main" xmlns="" id="{3F1BB434-4138-4BD3-A68C-10E564B424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5363" y="2058318"/>
            <a:ext cx="3185159" cy="2077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23" grpId="0" bldLvl="0" animBg="1"/>
      <p:bldP spid="3277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2f14ce508d4495ebd72da83ce178be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8680" y="3293745"/>
            <a:ext cx="3064510" cy="17373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4173" y="437806"/>
            <a:ext cx="8414861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人们发现内能可以做功，并制造了各种利用内能做功的机械</a:t>
            </a: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热机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</a:t>
            </a: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735" y="1390465"/>
            <a:ext cx="2915126" cy="1795463"/>
          </a:xfrm>
          <a:prstGeom prst="rect">
            <a:avLst/>
          </a:prstGeom>
        </p:spPr>
      </p:pic>
      <p:pic>
        <p:nvPicPr>
          <p:cNvPr id="7" name="图片 6" descr="494a0d12c56740e1bb2206d9faae24a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51266" y="1012005"/>
            <a:ext cx="2934176" cy="2201228"/>
          </a:xfrm>
          <a:prstGeom prst="rect">
            <a:avLst/>
          </a:prstGeom>
        </p:spPr>
      </p:pic>
      <p:pic>
        <p:nvPicPr>
          <p:cNvPr id="9" name="图片 8" descr="13592T232-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61159" y="3071945"/>
            <a:ext cx="2928461" cy="195929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46881" y="1781307"/>
            <a:ext cx="480536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蒸汽机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6881" y="3544702"/>
            <a:ext cx="574358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内燃机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19123" y="1605730"/>
            <a:ext cx="507683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汽轮机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72145" y="3236410"/>
            <a:ext cx="402431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喷气发动机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81976" y="1979427"/>
            <a:ext cx="561975" cy="2168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热机的种类</a:t>
            </a:r>
          </a:p>
        </p:txBody>
      </p:sp>
      <p:sp>
        <p:nvSpPr>
          <p:cNvPr id="8" name="左箭头 7"/>
          <p:cNvSpPr/>
          <p:nvPr/>
        </p:nvSpPr>
        <p:spPr>
          <a:xfrm rot="19860000">
            <a:off x="3746659" y="3436752"/>
            <a:ext cx="651986" cy="2400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/>
          </a:p>
        </p:txBody>
      </p:sp>
      <p:sp>
        <p:nvSpPr>
          <p:cNvPr id="19" name="左箭头 18"/>
          <p:cNvSpPr/>
          <p:nvPr/>
        </p:nvSpPr>
        <p:spPr>
          <a:xfrm rot="12000000">
            <a:off x="4813935" y="3398176"/>
            <a:ext cx="651986" cy="2400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/>
          </a:p>
        </p:txBody>
      </p:sp>
      <p:sp>
        <p:nvSpPr>
          <p:cNvPr id="20" name="左箭头 19"/>
          <p:cNvSpPr/>
          <p:nvPr/>
        </p:nvSpPr>
        <p:spPr>
          <a:xfrm rot="1320000">
            <a:off x="3794284" y="2334710"/>
            <a:ext cx="651986" cy="2400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/>
          </a:p>
        </p:txBody>
      </p:sp>
      <p:sp>
        <p:nvSpPr>
          <p:cNvPr id="21" name="左箭头 20"/>
          <p:cNvSpPr/>
          <p:nvPr/>
        </p:nvSpPr>
        <p:spPr>
          <a:xfrm rot="9480000">
            <a:off x="4813935" y="2289942"/>
            <a:ext cx="651986" cy="2400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/>
      <p:bldP spid="11" grpId="0"/>
      <p:bldP spid="12" grpId="0"/>
      <p:bldP spid="14" grpId="0"/>
      <p:bldP spid="18" grpId="0" bldLvl="0" animBg="1"/>
      <p:bldP spid="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5122" descr="蒸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850" y="1097254"/>
            <a:ext cx="3884771" cy="3101816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24" name="图片 5123" descr="放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8204" y="1097254"/>
            <a:ext cx="4144328" cy="3101816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5125" name="矩形 5124"/>
          <p:cNvSpPr/>
          <p:nvPr/>
        </p:nvSpPr>
        <p:spPr>
          <a:xfrm>
            <a:off x="323850" y="557186"/>
            <a:ext cx="5573078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蒸汽机带来一场革命！第一次工业革命！</a:t>
            </a:r>
          </a:p>
        </p:txBody>
      </p:sp>
      <p:pic>
        <p:nvPicPr>
          <p:cNvPr id="5127" name="图片 5126" descr="火车人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1194885"/>
            <a:ext cx="3884771" cy="3101340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28" name="图片 5127" descr="泰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8204" y="1194885"/>
            <a:ext cx="4144328" cy="3101816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481614" y="4391951"/>
            <a:ext cx="1795939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2700" b="1">
                <a:ea typeface="宋体" panose="02010600030101010101" pitchFamily="2" charset="-122"/>
              </a:rPr>
              <a:t>蒸汽轮机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96928" y="4391951"/>
            <a:ext cx="2160746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2700" b="1">
                <a:ea typeface="宋体" panose="02010600030101010101" pitchFamily="2" charset="-122"/>
              </a:rPr>
              <a:t>蒸汽纺纱机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03496" y="4391951"/>
            <a:ext cx="1795939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2700" b="1">
                <a:ea typeface="宋体" panose="02010600030101010101" pitchFamily="2" charset="-122"/>
              </a:rPr>
              <a:t>蒸汽火车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35968" y="4391951"/>
            <a:ext cx="2221706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2700" b="1">
                <a:ea typeface="宋体" panose="02010600030101010101" pitchFamily="2" charset="-122"/>
              </a:rPr>
              <a:t>蒸汽轮船</a:t>
            </a:r>
          </a:p>
        </p:txBody>
      </p:sp>
      <p:sp>
        <p:nvSpPr>
          <p:cNvPr id="5122" name="矩形 5121"/>
          <p:cNvSpPr/>
          <p:nvPr/>
        </p:nvSpPr>
        <p:spPr>
          <a:xfrm>
            <a:off x="324009" y="4297336"/>
            <a:ext cx="8630126" cy="8299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C00000"/>
            </a:solidFill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热蒸汽为我们提供了强大的推力，把人们从繁重的体力劳作中解放出来。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2" grpId="0" bldLvl="0" animBg="1"/>
      <p:bldP spid="4" grpId="1" bldLvl="0" animBg="1"/>
      <p:bldP spid="5" grpId="0" bldLvl="0" animBg="1"/>
      <p:bldP spid="6" grpId="0" bldLvl="0" animBg="1"/>
      <p:bldP spid="51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矩形 9226"/>
          <p:cNvSpPr/>
          <p:nvPr/>
        </p:nvSpPr>
        <p:spPr>
          <a:xfrm>
            <a:off x="391795" y="639445"/>
            <a:ext cx="8510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内燃机：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燃料直接在发动机汽缸内燃烧产生动力的热机。</a:t>
            </a:r>
          </a:p>
        </p:txBody>
      </p:sp>
      <p:pic>
        <p:nvPicPr>
          <p:cNvPr id="12310" name="Picture 6" descr="14-1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7020" y="1183005"/>
            <a:ext cx="3303905" cy="3364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106805" y="4456430"/>
            <a:ext cx="632396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一种内燃机的剖面图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1157605" y="619125"/>
            <a:ext cx="6493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内燃机分为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汽油机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柴油机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两大类。</a:t>
            </a:r>
          </a:p>
        </p:txBody>
      </p:sp>
      <p:sp>
        <p:nvSpPr>
          <p:cNvPr id="9219" name="矩形 9218"/>
          <p:cNvSpPr/>
          <p:nvPr/>
        </p:nvSpPr>
        <p:spPr>
          <a:xfrm>
            <a:off x="449580" y="2739205"/>
            <a:ext cx="448722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使用汽油作为燃料的叫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汽油机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9223" name="矩形 9222"/>
          <p:cNvSpPr/>
          <p:nvPr/>
        </p:nvSpPr>
        <p:spPr>
          <a:xfrm>
            <a:off x="4739164" y="2739205"/>
            <a:ext cx="426100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使用柴油作为燃料的叫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柴油机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" y="1241875"/>
            <a:ext cx="4092893" cy="1497330"/>
          </a:xfrm>
          <a:prstGeom prst="rect">
            <a:avLst/>
          </a:prstGeom>
        </p:spPr>
      </p:pic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78241" y="3130682"/>
            <a:ext cx="3911918" cy="1618298"/>
          </a:xfrm>
          <a:prstGeom prst="rect">
            <a:avLst/>
          </a:prstGeom>
        </p:spPr>
      </p:pic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78241" y="1242986"/>
            <a:ext cx="3911918" cy="1496854"/>
          </a:xfrm>
          <a:prstGeom prst="rect">
            <a:avLst/>
          </a:prstGeom>
        </p:spPr>
      </p:pic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" y="3130682"/>
            <a:ext cx="4092893" cy="161829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3" name="图片 12312" descr="ZD2B8AS{M%6J6}D9(WG]@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3755" y="962475"/>
            <a:ext cx="3569970" cy="3615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angle 9"/>
          <p:cNvSpPr/>
          <p:nvPr/>
        </p:nvSpPr>
        <p:spPr>
          <a:xfrm>
            <a:off x="1568609" y="4641506"/>
            <a:ext cx="21002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汽油机的构造</a:t>
            </a:r>
          </a:p>
        </p:txBody>
      </p:sp>
      <p:grpSp>
        <p:nvGrpSpPr>
          <p:cNvPr id="17" name="组合 18"/>
          <p:cNvGrpSpPr/>
          <p:nvPr/>
        </p:nvGrpSpPr>
        <p:grpSpPr bwMode="auto">
          <a:xfrm>
            <a:off x="2587943" y="459396"/>
            <a:ext cx="1487805" cy="426720"/>
            <a:chOff x="2004695" y="686607"/>
            <a:chExt cx="1983740" cy="570436"/>
          </a:xfrm>
        </p:grpSpPr>
        <p:sp>
          <p:nvSpPr>
            <p:cNvPr id="19" name="圆角矩形 18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291965" y="459105"/>
            <a:ext cx="12230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汽油机</a:t>
            </a:r>
          </a:p>
        </p:txBody>
      </p:sp>
      <p:sp>
        <p:nvSpPr>
          <p:cNvPr id="72716" name="矩形 72715"/>
          <p:cNvSpPr/>
          <p:nvPr/>
        </p:nvSpPr>
        <p:spPr>
          <a:xfrm>
            <a:off x="4575493" y="1539875"/>
            <a:ext cx="4178300" cy="177038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29000">
                  <a:srgbClr val="FF0000">
                    <a:alpha val="100000"/>
                  </a:srgbClr>
                </a:gs>
                <a:gs pos="64000">
                  <a:srgbClr val="BED7EF">
                    <a:alpha val="100000"/>
                  </a:srgbClr>
                </a:gs>
                <a:gs pos="55000">
                  <a:srgbClr val="C6DCF1">
                    <a:alpha val="100000"/>
                  </a:srgbClr>
                </a:gs>
                <a:gs pos="37000">
                  <a:srgbClr val="D6E6F5">
                    <a:alpha val="100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汽油机由汽缸、火花塞、进气门、排气门、活塞、曲轴、连杆组成。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727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fd26351-6b3e-4df6-857d-de2cd302f233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2"/>
  <p:tag name="KSO_WM_UNIT_LAYERLEVEL" val="1_1"/>
  <p:tag name="KSO_WM_DIAGRAM_GROUP_CODE" val="r1-1"/>
  <p:tag name="KSO_WM_UNIT_ID" val="diagram20170817_1*r_i*1_2"/>
  <p:tag name="KSO_WM_UNIT_DIAGRAM_CONTRAST_TITLE_CNT" val="1"/>
  <p:tag name="KSO_WM_UNIT_DIAGRAM_DIMENSION_TITLE_CNT" val="2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UNIT_DIAGRAM_SCHEMECOLOR_ID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9"/>
  <p:tag name="KSO_WM_UNIT_LAYERLEVEL" val="1_1"/>
  <p:tag name="KSO_WM_DIAGRAM_GROUP_CODE" val="r1-1"/>
  <p:tag name="KSO_WM_UNIT_ID" val="diagram20170817_1*r_i*1_9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0"/>
  <p:tag name="KSO_WM_UNIT_LAYERLEVEL" val="1_1"/>
  <p:tag name="KSO_WM_DIAGRAM_GROUP_CODE" val="r1-1"/>
  <p:tag name="KSO_WM_UNIT_ID" val="diagram20170817_1*r_i*1_10"/>
  <p:tag name="KSO_WM_UNIT_DIAGRAM_CONTRAST_TITLE_CNT" val="1"/>
  <p:tag name="KSO_WM_UNIT_DIAGRAM_DIMENSION_TITLE_CNT" val="2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UNIT_DIAGRAM_SCHEMECOLOR_ID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v"/>
  <p:tag name="KSO_WM_UNIT_INDEX" val="1_2"/>
  <p:tag name="KSO_WM_UNIT_LAYERLEVEL" val="1_1"/>
  <p:tag name="KSO_WM_UNIT_DIAGRAM_CONTRAST_TITLE_CNT" val="1"/>
  <p:tag name="KSO_WM_UNIT_DIAGRAM_DIMENSION_TITLE_CNT" val="2"/>
  <p:tag name="KSO_WM_UNIT_VALUE" val="126"/>
  <p:tag name="KSO_WM_UNIT_HIGHLIGHT" val="0"/>
  <p:tag name="KSO_WM_UNIT_COMPATIBLE" val="0"/>
  <p:tag name="KSO_WM_UNIT_CLEAR" val="0"/>
  <p:tag name="KSO_WM_UNIT_PRESET_TEXT_INDEX" val="5"/>
  <p:tag name="KSO_WM_UNIT_PRESET_TEXT_LEN" val="232"/>
  <p:tag name="KSO_WM_DIAGRAM_GROUP_CODE" val="r1-1"/>
  <p:tag name="KSO_WM_UNIT_ID" val="diagram20170817_1*r_v*1_2"/>
  <p:tag name="KSO_WM_UNIT_TEXT_FILL_FORE_SCHEMECOLOR_INDEX" val="14"/>
  <p:tag name="KSO_WM_UNIT_TEXT_FILL_TYPE" val="1"/>
  <p:tag name="KSO_WM_UNIT_DIAGRAM_SCHEMECOLOR_ID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817_1*i*7"/>
  <p:tag name="KSO_WM_TEMPLATE_CATEGORY" val="diagram"/>
  <p:tag name="KSO_WM_TEMPLATE_INDEX" val="20170817"/>
  <p:tag name="KSO_WM_UNIT_INDEX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817_1*i*20"/>
  <p:tag name="KSO_WM_TEMPLATE_CATEGORY" val="diagram"/>
  <p:tag name="KSO_WM_TEMPLATE_INDEX" val="20170817"/>
  <p:tag name="KSO_WM_UNIT_INDEX" val="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"/>
  <p:tag name="KSO_WM_UNIT_LAYERLEVEL" val="1_1"/>
  <p:tag name="KSO_WM_DIAGRAM_GROUP_CODE" val="r1-1"/>
  <p:tag name="KSO_WM_UNIT_ID" val="diagram20170817_1*r_i*1_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v"/>
  <p:tag name="KSO_WM_UNIT_INDEX" val="1_1"/>
  <p:tag name="KSO_WM_UNIT_LAYERLEVEL" val="1_1"/>
  <p:tag name="KSO_WM_UNIT_DIAGRAM_CONTRAST_TITLE_CNT" val="1"/>
  <p:tag name="KSO_WM_UNIT_DIAGRAM_DIMENSION_TITLE_CNT" val="2"/>
  <p:tag name="KSO_WM_UNIT_VALUE" val="126"/>
  <p:tag name="KSO_WM_UNIT_HIGHLIGHT" val="0"/>
  <p:tag name="KSO_WM_UNIT_COMPATIBLE" val="0"/>
  <p:tag name="KSO_WM_UNIT_CLEAR" val="0"/>
  <p:tag name="KSO_WM_UNIT_PRESET_TEXT_INDEX" val="5"/>
  <p:tag name="KSO_WM_UNIT_PRESET_TEXT_LEN" val="232"/>
  <p:tag name="KSO_WM_DIAGRAM_GROUP_CODE" val="r1-1"/>
  <p:tag name="KSO_WM_UNIT_ID" val="diagram20170817_1*r_v*1_1"/>
  <p:tag name="KSO_WM_UNIT_TEXT_FILL_FORE_SCHEMECOLOR_INDEX" val="14"/>
  <p:tag name="KSO_WM_UNIT_TEXT_FILL_TYPE" val="1"/>
  <p:tag name="KSO_WM_UNIT_DIAGRAM_SCHEMECOLOR_ID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1"/>
  <p:tag name="KSO_WM_UNIT_ID" val="diagram20170817_1*r_i*1_11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2"/>
  <p:tag name="KSO_WM_UNIT_ID" val="diagram20170817_1*r_i*1_12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3"/>
  <p:tag name="KSO_WM_UNIT_ID" val="diagram20170817_1*r_i*1_13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4"/>
  <p:tag name="KSO_WM_UNIT_ID" val="diagram20170817_1*r_i*1_14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5"/>
  <p:tag name="KSO_WM_UNIT_ID" val="diagram20170817_1*r_i*1_15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6"/>
  <p:tag name="KSO_WM_UNIT_ID" val="diagram20170817_1*r_i*1_16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17"/>
  <p:tag name="KSO_WM_UNIT_ID" val="diagram20170817_1*r_i*1_17"/>
  <p:tag name="KSO_WM_UNIT_LAYERLEVEL" val="1_1"/>
  <p:tag name="KSO_WM_DIAGRAM_GROUP_CODE" val="r1-1"/>
  <p:tag name="KSO_WM_UNIT_DIAGRAM_CONTRAST_TITLE_CNT" val="1"/>
  <p:tag name="KSO_WM_UNIT_DIAGRAM_DIMENSION_TITLE_CNT" val="2"/>
  <p:tag name="KSO_WM_UNIT_LINE_FORE_SCHEMECOLOR_INDEX" val="14"/>
  <p:tag name="KSO_WM_UNIT_LINE_FILL_TYPE" val="2"/>
  <p:tag name="KSO_WM_UNIT_DIAGRAM_SCHEMECOLOR_ID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3"/>
  <p:tag name="KSO_WM_UNIT_ID" val="diagram20170817_1*r_i*1_3"/>
  <p:tag name="KSO_WM_UNIT_LAYERLEVEL" val="1_1"/>
  <p:tag name="KSO_WM_DIAGRAM_GROUP_CODE" val="r1-1"/>
  <p:tag name="KSO_WM_UNIT_DIAGRAM_CONTRAST_TITLE_CNT" val="1"/>
  <p:tag name="KSO_WM_UNIT_DIAGRAM_DIMENSION_TITLE_CNT" val="2"/>
  <p:tag name="KSO_WM_UNIT_FILL_FORE_SCHEMECOLOR_INDEX" val="14"/>
  <p:tag name="KSO_WM_UNIT_FILL_TYPE" val="1"/>
  <p:tag name="KSO_WM_UNIT_DIAGRAM_SCHEMECOLOR_ID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4"/>
  <p:tag name="KSO_WM_UNIT_ID" val="diagram20170817_1*r_i*1_4"/>
  <p:tag name="KSO_WM_UNIT_LAYERLEVEL" val="1_1"/>
  <p:tag name="KSO_WM_DIAGRAM_GROUP_CODE" val="r1-1"/>
  <p:tag name="KSO_WM_UNIT_DIAGRAM_CONTRAST_TITLE_CNT" val="1"/>
  <p:tag name="KSO_WM_UNIT_DIAGRAM_DIMENSION_TITLE_CNT" val="2"/>
  <p:tag name="KSO_WM_UNIT_FILL_FORE_SCHEMECOLOR_INDEX" val="14"/>
  <p:tag name="KSO_WM_UNIT_FILL_TYPE" val="1"/>
  <p:tag name="KSO_WM_UNIT_DIAGRAM_SCHEMECOLOR_ID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5"/>
  <p:tag name="KSO_WM_UNIT_ID" val="diagram20170817_1*r_i*1_5"/>
  <p:tag name="KSO_WM_UNIT_LAYERLEVEL" val="1_1"/>
  <p:tag name="KSO_WM_DIAGRAM_GROUP_CODE" val="r1-1"/>
  <p:tag name="KSO_WM_UNIT_DIAGRAM_CONTRAST_TITLE_CNT" val="1"/>
  <p:tag name="KSO_WM_UNIT_DIAGRAM_DIMENSION_TITLE_CNT" val="2"/>
  <p:tag name="KSO_WM_UNIT_FILL_FORE_SCHEMECOLOR_INDEX" val="14"/>
  <p:tag name="KSO_WM_UNIT_FILL_TYPE" val="1"/>
  <p:tag name="KSO_WM_UNIT_DIAGRAM_SCHEMECOLOR_ID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6"/>
  <p:tag name="KSO_WM_UNIT_ID" val="diagram20170817_1*r_i*1_6"/>
  <p:tag name="KSO_WM_UNIT_LAYERLEVEL" val="1_1"/>
  <p:tag name="KSO_WM_DIAGRAM_GROUP_CODE" val="r1-1"/>
  <p:tag name="KSO_WM_UNIT_DIAGRAM_CONTRAST_TITLE_CNT" val="1"/>
  <p:tag name="KSO_WM_UNIT_DIAGRAM_DIMENSION_TITLE_CNT" val="2"/>
  <p:tag name="KSO_WM_UNIT_FILL_FORE_SCHEMECOLOR_INDEX" val="14"/>
  <p:tag name="KSO_WM_UNIT_FILL_TYPE" val="1"/>
  <p:tag name="KSO_WM_UNIT_DIAGRAM_SCHEMECOLOR_ID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7"/>
  <p:tag name="KSO_WM_UNIT_ID" val="diagram20170817_1*r_i*1_7"/>
  <p:tag name="KSO_WM_UNIT_LAYERLEVEL" val="1_1"/>
  <p:tag name="KSO_WM_DIAGRAM_GROUP_CODE" val="r1-1"/>
  <p:tag name="KSO_WM_UNIT_DIAGRAM_CONTRAST_TITLE_CNT" val="1"/>
  <p:tag name="KSO_WM_UNIT_DIAGRAM_DIMENSION_TITLE_CNT" val="2"/>
  <p:tag name="KSO_WM_UNIT_FILL_FORE_SCHEMECOLOR_INDEX" val="14"/>
  <p:tag name="KSO_WM_UNIT_FILL_TYPE" val="1"/>
  <p:tag name="KSO_WM_UNIT_DIAGRAM_SCHEMECOLOR_ID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17"/>
  <p:tag name="KSO_WM_UNIT_TYPE" val="r_i"/>
  <p:tag name="KSO_WM_UNIT_INDEX" val="1_8"/>
  <p:tag name="KSO_WM_UNIT_ID" val="diagram20170817_1*r_i*1_8"/>
  <p:tag name="KSO_WM_UNIT_LAYERLEVEL" val="1_1"/>
  <p:tag name="KSO_WM_DIAGRAM_GROUP_CODE" val="r1-1"/>
  <p:tag name="KSO_WM_UNIT_DIAGRAM_CONTRAST_TITLE_CNT" val="1"/>
  <p:tag name="KSO_WM_UNIT_DIAGRAM_DIMENSION_TITLE_CNT" val="2"/>
  <p:tag name="KSO_WM_UNIT_FILL_FORE_SCHEMECOLOR_INDEX" val="14"/>
  <p:tag name="KSO_WM_UNIT_FILL_TYPE" val="1"/>
  <p:tag name="KSO_WM_UNIT_DIAGRAM_SCHEMECOLOR_ID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1313</Words>
  <Application>Microsoft Office PowerPoint</Application>
  <PresentationFormat>全屏显示(16:9)</PresentationFormat>
  <Paragraphs>129</Paragraphs>
  <Slides>29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Times New Roman</vt:lpstr>
      <vt:lpstr>微软雅黑</vt:lpstr>
      <vt:lpstr>黑体</vt:lpstr>
      <vt:lpstr>楷体</vt:lpstr>
      <vt:lpstr>Segoe Print</vt:lpstr>
      <vt:lpstr>仿宋</vt:lpstr>
      <vt:lpstr>楷体_GB2312</vt:lpstr>
      <vt:lpstr>华文新魏</vt:lpstr>
      <vt:lpstr>Calibri</vt:lpstr>
      <vt:lpstr>Impact</vt:lpstr>
      <vt:lpstr>1_《七彩课堂》课件模板（新）</vt:lpstr>
      <vt:lpstr>第十四章 内能的利用 第1节  热机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40</cp:revision>
  <dcterms:created xsi:type="dcterms:W3CDTF">2018-03-01T02:03:00Z</dcterms:created>
  <dcterms:modified xsi:type="dcterms:W3CDTF">2020-09-16T08:50:12Z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