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264" r:id="rId3"/>
    <p:sldId id="308" r:id="rId4"/>
    <p:sldId id="309" r:id="rId5"/>
    <p:sldId id="310" r:id="rId6"/>
    <p:sldId id="306" r:id="rId7"/>
    <p:sldId id="311" r:id="rId8"/>
    <p:sldId id="312" r:id="rId9"/>
    <p:sldId id="313" r:id="rId10"/>
    <p:sldId id="314" r:id="rId11"/>
    <p:sldId id="315" r:id="rId12"/>
    <p:sldId id="307" r:id="rId13"/>
    <p:sldId id="316"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9FE8"/>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333" autoAdjust="0"/>
  </p:normalViewPr>
  <p:slideViewPr>
    <p:cSldViewPr snapToGrid="0">
      <p:cViewPr varScale="1">
        <p:scale>
          <a:sx n="86" d="100"/>
          <a:sy n="86" d="100"/>
        </p:scale>
        <p:origin x="-72" y="-156"/>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2019/10/3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56475" y="469878"/>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知识要点基础练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rId2" action="ppaction://hlinksldjump"/>
          </p:cNvPr>
          <p:cNvSpPr/>
          <p:nvPr userDrawn="1"/>
        </p:nvSpPr>
        <p:spPr>
          <a:xfrm>
            <a:off x="4890282"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综合能力提升练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10" name="同侧圆角矩形 9">
            <a:hlinkClick r:id="rId2" action="ppaction://hlinksldjump"/>
          </p:cNvPr>
          <p:cNvSpPr/>
          <p:nvPr userDrawn="1"/>
        </p:nvSpPr>
        <p:spPr>
          <a:xfrm>
            <a:off x="6952855"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拓展探究突破练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2019/10/3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2019/10/3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2019/10/3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19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19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黑体" panose="02010600030101010101" pitchFamily="2" charset="-122"/>
                <a:ea typeface="黑体" panose="02010600030101010101" pitchFamily="2" charset="-122"/>
              </a:rPr>
              <a:t>第十九章</a:t>
            </a:r>
            <a:endParaRPr lang="zh-CN" altLang="en-US" sz="3200" b="1" dirty="0">
              <a:latin typeface="黑体" panose="02010600030101010101" pitchFamily="2" charset="-122"/>
              <a:ea typeface="黑体" panose="02010600030101010101" pitchFamily="2" charset="-122"/>
            </a:endParaRPr>
          </a:p>
        </p:txBody>
      </p:sp>
      <p:sp>
        <p:nvSpPr>
          <p:cNvPr id="12" name="同侧圆角矩形 11">
            <a:hlinkClick r:id="rId12" action="ppaction://hlinksldjump" tooltip="点击进入"/>
          </p:cNvPr>
          <p:cNvSpPr/>
          <p:nvPr/>
        </p:nvSpPr>
        <p:spPr>
          <a:xfrm>
            <a:off x="2833306" y="485731"/>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知识要点基础练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3" action="ppaction://hlinksldjump" tooltip="点击进入"/>
          </p:cNvPr>
          <p:cNvSpPr/>
          <p:nvPr/>
        </p:nvSpPr>
        <p:spPr>
          <a:xfrm>
            <a:off x="4884356" y="485730"/>
            <a:ext cx="1821600"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综合能力提升练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1" name="同侧圆角矩形 10">
            <a:hlinkClick r:id="rId14" action="ppaction://hlinksldjump" tooltip="点击进入"/>
          </p:cNvPr>
          <p:cNvSpPr/>
          <p:nvPr userDrawn="1"/>
        </p:nvSpPr>
        <p:spPr>
          <a:xfrm>
            <a:off x="6941756" y="485730"/>
            <a:ext cx="1821600"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拓展探究突破练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19.2</a:t>
            </a:r>
            <a:r>
              <a:rPr lang="zh-CN" altLang="zh-CN" dirty="0"/>
              <a:t>　广播电视与通信</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189472"/>
            <a:ext cx="11430000" cy="273305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16.</a:t>
            </a:r>
            <a:r>
              <a:rPr lang="zh-CN" altLang="zh-CN" sz="2400" dirty="0">
                <a:solidFill>
                  <a:srgbClr val="000000"/>
                </a:solidFill>
                <a:latin typeface="Times New Roman" panose="02020603050405020304" pitchFamily="18" charset="0"/>
                <a:cs typeface="Times New Roman" panose="02020603050405020304" pitchFamily="18" charset="0"/>
              </a:rPr>
              <a:t>广州的小茗同学用新买的</a:t>
            </a:r>
            <a:r>
              <a:rPr lang="en-US" altLang="zh-CN" sz="2400" dirty="0">
                <a:solidFill>
                  <a:srgbClr val="000000"/>
                </a:solidFill>
                <a:latin typeface="Times New Roman" panose="02020603050405020304" pitchFamily="18" charset="0"/>
                <a:cs typeface="Times New Roman" panose="02020603050405020304" pitchFamily="18" charset="0"/>
              </a:rPr>
              <a:t>5G</a:t>
            </a:r>
            <a:r>
              <a:rPr lang="zh-CN" altLang="zh-CN" sz="2400" dirty="0">
                <a:solidFill>
                  <a:srgbClr val="000000"/>
                </a:solidFill>
                <a:latin typeface="Times New Roman" panose="02020603050405020304" pitchFamily="18" charset="0"/>
                <a:cs typeface="Times New Roman" panose="02020603050405020304" pitchFamily="18" charset="0"/>
              </a:rPr>
              <a:t>手机听广州交通电台</a:t>
            </a:r>
            <a:r>
              <a:rPr lang="en-US" altLang="zh-CN" sz="2400" dirty="0">
                <a:solidFill>
                  <a:srgbClr val="000000"/>
                </a:solidFill>
                <a:latin typeface="Times New Roman" panose="02020603050405020304" pitchFamily="18" charset="0"/>
                <a:cs typeface="Times New Roman" panose="02020603050405020304" pitchFamily="18" charset="0"/>
              </a:rPr>
              <a:t>(  FM106.1  )</a:t>
            </a:r>
            <a:r>
              <a:rPr lang="zh-CN" altLang="zh-CN" sz="2400" dirty="0">
                <a:solidFill>
                  <a:srgbClr val="000000"/>
                </a:solidFill>
                <a:latin typeface="Times New Roman" panose="02020603050405020304" pitchFamily="18" charset="0"/>
                <a:cs typeface="Times New Roman" panose="02020603050405020304" pitchFamily="18" charset="0"/>
              </a:rPr>
              <a:t>的交通信息</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北京的小萱同学用收音机听北京音乐广播</a:t>
            </a:r>
            <a:r>
              <a:rPr lang="en-US" altLang="zh-CN" sz="2400" dirty="0">
                <a:solidFill>
                  <a:srgbClr val="000000"/>
                </a:solidFill>
                <a:latin typeface="Times New Roman" panose="02020603050405020304" pitchFamily="18" charset="0"/>
                <a:cs typeface="Times New Roman" panose="02020603050405020304" pitchFamily="18" charset="0"/>
              </a:rPr>
              <a:t>(  FM97.4  )</a:t>
            </a:r>
            <a:r>
              <a:rPr lang="zh-CN" altLang="zh-CN" sz="2400" dirty="0">
                <a:solidFill>
                  <a:srgbClr val="000000"/>
                </a:solidFill>
                <a:latin typeface="Times New Roman" panose="02020603050405020304" pitchFamily="18" charset="0"/>
                <a:cs typeface="Times New Roman" panose="02020603050405020304" pitchFamily="18" charset="0"/>
              </a:rPr>
              <a:t>的音乐节目。下列说法正确的是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A.5G</a:t>
            </a:r>
            <a:r>
              <a:rPr lang="zh-CN" altLang="zh-CN" sz="2400" dirty="0">
                <a:solidFill>
                  <a:srgbClr val="000000"/>
                </a:solidFill>
                <a:latin typeface="Times New Roman" panose="02020603050405020304" pitchFamily="18" charset="0"/>
                <a:cs typeface="Times New Roman" panose="02020603050405020304" pitchFamily="18" charset="0"/>
              </a:rPr>
              <a:t>手机比原来的</a:t>
            </a:r>
            <a:r>
              <a:rPr lang="en-US" altLang="zh-CN" sz="2400" dirty="0">
                <a:solidFill>
                  <a:srgbClr val="000000"/>
                </a:solidFill>
                <a:latin typeface="Times New Roman" panose="02020603050405020304" pitchFamily="18" charset="0"/>
                <a:cs typeface="Times New Roman" panose="02020603050405020304" pitchFamily="18" charset="0"/>
              </a:rPr>
              <a:t>4G</a:t>
            </a:r>
            <a:r>
              <a:rPr lang="zh-CN" altLang="zh-CN" sz="2400" dirty="0">
                <a:solidFill>
                  <a:srgbClr val="000000"/>
                </a:solidFill>
                <a:latin typeface="Times New Roman" panose="02020603050405020304" pitchFamily="18" charset="0"/>
                <a:cs typeface="Times New Roman" panose="02020603050405020304" pitchFamily="18" charset="0"/>
              </a:rPr>
              <a:t>手机上网速度快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是因为</a:t>
            </a:r>
            <a:r>
              <a:rPr lang="en-US" altLang="zh-CN" sz="2400" dirty="0">
                <a:solidFill>
                  <a:srgbClr val="000000"/>
                </a:solidFill>
                <a:latin typeface="Times New Roman" panose="02020603050405020304" pitchFamily="18" charset="0"/>
                <a:cs typeface="Times New Roman" panose="02020603050405020304" pitchFamily="18" charset="0"/>
              </a:rPr>
              <a:t>5G</a:t>
            </a:r>
            <a:r>
              <a:rPr lang="zh-CN" altLang="zh-CN" sz="2400" dirty="0">
                <a:solidFill>
                  <a:srgbClr val="000000"/>
                </a:solidFill>
                <a:latin typeface="Times New Roman" panose="02020603050405020304" pitchFamily="18" charset="0"/>
                <a:cs typeface="Times New Roman" panose="02020603050405020304" pitchFamily="18" charset="0"/>
              </a:rPr>
              <a:t>网络的电磁波传播速度比</a:t>
            </a:r>
            <a:r>
              <a:rPr lang="en-US" altLang="zh-CN" sz="2400" dirty="0">
                <a:solidFill>
                  <a:srgbClr val="000000"/>
                </a:solidFill>
                <a:latin typeface="Times New Roman" panose="02020603050405020304" pitchFamily="18" charset="0"/>
                <a:cs typeface="Times New Roman" panose="02020603050405020304" pitchFamily="18" charset="0"/>
              </a:rPr>
              <a:t>4G</a:t>
            </a:r>
            <a:r>
              <a:rPr lang="zh-CN" altLang="zh-CN" sz="2400" dirty="0">
                <a:solidFill>
                  <a:srgbClr val="000000"/>
                </a:solidFill>
                <a:latin typeface="Times New Roman" panose="02020603050405020304" pitchFamily="18" charset="0"/>
                <a:cs typeface="Times New Roman" panose="02020603050405020304" pitchFamily="18" charset="0"/>
              </a:rPr>
              <a:t>的快</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广州交通电台发射的电磁波比北京音乐广播电台发射的电磁波速度快</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收听广州交通电台能听到</a:t>
            </a:r>
            <a:r>
              <a:rPr lang="en-US" altLang="zh-CN" sz="2400" dirty="0">
                <a:solidFill>
                  <a:srgbClr val="000000"/>
                </a:solidFill>
                <a:latin typeface="Times New Roman" panose="02020603050405020304" pitchFamily="18" charset="0"/>
                <a:cs typeface="Times New Roman" panose="02020603050405020304" pitchFamily="18" charset="0"/>
              </a:rPr>
              <a:t>106.1 MHz</a:t>
            </a:r>
            <a:r>
              <a:rPr lang="zh-CN" altLang="zh-CN" sz="2400" dirty="0">
                <a:solidFill>
                  <a:srgbClr val="000000"/>
                </a:solidFill>
                <a:latin typeface="Times New Roman" panose="02020603050405020304" pitchFamily="18" charset="0"/>
                <a:cs typeface="Times New Roman" panose="02020603050405020304" pitchFamily="18" charset="0"/>
              </a:rPr>
              <a:t>频率的声音</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D.5G</a:t>
            </a:r>
            <a:r>
              <a:rPr lang="zh-CN" altLang="zh-CN" sz="2400" dirty="0">
                <a:solidFill>
                  <a:srgbClr val="000000"/>
                </a:solidFill>
                <a:latin typeface="Times New Roman" panose="02020603050405020304" pitchFamily="18" charset="0"/>
                <a:cs typeface="Times New Roman" panose="02020603050405020304" pitchFamily="18" charset="0"/>
              </a:rPr>
              <a:t>手机发射的电磁波和北京音乐广播电台发射的电磁波速度一样</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10929472" y="2762337"/>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33614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46274"/>
            <a:ext cx="11430000" cy="3619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17.2017</a:t>
            </a:r>
            <a:r>
              <a:rPr lang="zh-CN" altLang="zh-CN" sz="2400" dirty="0">
                <a:solidFill>
                  <a:srgbClr val="000000"/>
                </a:solidFill>
                <a:latin typeface="Times New Roman" panose="02020603050405020304" pitchFamily="18" charset="0"/>
                <a:cs typeface="Times New Roman" panose="02020603050405020304" pitchFamily="18" charset="0"/>
              </a:rPr>
              <a:t>年</a:t>
            </a:r>
            <a:r>
              <a:rPr lang="en-US" altLang="zh-CN" sz="2400" dirty="0">
                <a:solidFill>
                  <a:srgbClr val="000000"/>
                </a:solidFill>
                <a:latin typeface="Times New Roman" panose="02020603050405020304" pitchFamily="18" charset="0"/>
                <a:cs typeface="Times New Roman" panose="02020603050405020304" pitchFamily="18" charset="0"/>
              </a:rPr>
              <a:t>9</a:t>
            </a:r>
            <a:r>
              <a:rPr lang="zh-CN" altLang="zh-CN" sz="2400" dirty="0">
                <a:solidFill>
                  <a:srgbClr val="000000"/>
                </a:solidFill>
                <a:latin typeface="Times New Roman" panose="02020603050405020304" pitchFamily="18" charset="0"/>
                <a:cs typeface="Times New Roman" panose="02020603050405020304" pitchFamily="18" charset="0"/>
              </a:rPr>
              <a:t>月</a:t>
            </a:r>
            <a:r>
              <a:rPr lang="en-US" altLang="zh-CN" sz="2400" dirty="0">
                <a:solidFill>
                  <a:srgbClr val="000000"/>
                </a:solidFill>
                <a:latin typeface="Times New Roman" panose="02020603050405020304" pitchFamily="18" charset="0"/>
                <a:cs typeface="Times New Roman" panose="02020603050405020304" pitchFamily="18" charset="0"/>
              </a:rPr>
              <a:t>6</a:t>
            </a:r>
            <a:r>
              <a:rPr lang="zh-CN" altLang="zh-CN" sz="2400" dirty="0">
                <a:solidFill>
                  <a:srgbClr val="000000"/>
                </a:solidFill>
                <a:latin typeface="Times New Roman" panose="02020603050405020304" pitchFamily="18" charset="0"/>
                <a:cs typeface="Times New Roman" panose="02020603050405020304" pitchFamily="18" charset="0"/>
              </a:rPr>
              <a:t>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太阳爆发</a:t>
            </a:r>
            <a:r>
              <a:rPr lang="en-US" altLang="zh-CN" sz="2400" dirty="0">
                <a:solidFill>
                  <a:srgbClr val="000000"/>
                </a:solidFill>
                <a:latin typeface="Times New Roman" panose="02020603050405020304" pitchFamily="18" charset="0"/>
                <a:cs typeface="Times New Roman" panose="02020603050405020304" pitchFamily="18" charset="0"/>
              </a:rPr>
              <a:t>12</a:t>
            </a:r>
            <a:r>
              <a:rPr lang="zh-CN" altLang="zh-CN" sz="2400" dirty="0">
                <a:solidFill>
                  <a:srgbClr val="000000"/>
                </a:solidFill>
                <a:latin typeface="Times New Roman" panose="02020603050405020304" pitchFamily="18" charset="0"/>
                <a:cs typeface="Times New Roman" panose="02020603050405020304" pitchFamily="18" charset="0"/>
              </a:rPr>
              <a:t>年来最强耀斑。耀斑发生时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可能会对地球带来的影响是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panose="02010600010101010101" pitchFamily="2" charset="-122"/>
                <a:cs typeface="宋体" panose="02010600030101010101" pitchFamily="2" charset="-122"/>
              </a:rPr>
              <a:t>①</a:t>
            </a:r>
            <a:r>
              <a:rPr lang="zh-CN" altLang="zh-CN" sz="2400" dirty="0">
                <a:solidFill>
                  <a:srgbClr val="000000"/>
                </a:solidFill>
                <a:latin typeface="Times New Roman" panose="02020603050405020304" pitchFamily="18" charset="0"/>
                <a:cs typeface="Times New Roman" panose="02020603050405020304" pitchFamily="18" charset="0"/>
              </a:rPr>
              <a:t>无线电短波通讯受干扰甚至中断</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panose="02010600010101010101" pitchFamily="2" charset="-122"/>
                <a:cs typeface="宋体" panose="02010600030101010101" pitchFamily="2" charset="-122"/>
              </a:rPr>
              <a:t>②</a:t>
            </a:r>
            <a:r>
              <a:rPr lang="zh-CN" altLang="zh-CN" sz="2400" dirty="0">
                <a:solidFill>
                  <a:srgbClr val="000000"/>
                </a:solidFill>
                <a:latin typeface="Times New Roman" panose="02020603050405020304" pitchFamily="18" charset="0"/>
                <a:cs typeface="Times New Roman" panose="02020603050405020304" pitchFamily="18" charset="0"/>
              </a:rPr>
              <a:t>高纬度地区产生大规模极光</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panose="02010600010101010101" pitchFamily="2" charset="-122"/>
                <a:cs typeface="宋体" panose="02010600030101010101" pitchFamily="2" charset="-122"/>
              </a:rPr>
              <a:t>③</a:t>
            </a:r>
            <a:r>
              <a:rPr lang="zh-CN" altLang="zh-CN" sz="2400" dirty="0">
                <a:solidFill>
                  <a:srgbClr val="000000"/>
                </a:solidFill>
                <a:latin typeface="Times New Roman" panose="02020603050405020304" pitchFamily="18" charset="0"/>
                <a:cs typeface="Times New Roman" panose="02020603050405020304" pitchFamily="18" charset="0"/>
              </a:rPr>
              <a:t>干扰地球磁场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影响导航系统</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panose="02010600010101010101" pitchFamily="2" charset="-122"/>
                <a:cs typeface="宋体" panose="02010600030101010101" pitchFamily="2" charset="-122"/>
              </a:rPr>
              <a:t>④</a:t>
            </a:r>
            <a:r>
              <a:rPr lang="zh-CN" altLang="zh-CN" sz="2400" dirty="0">
                <a:solidFill>
                  <a:srgbClr val="000000"/>
                </a:solidFill>
                <a:latin typeface="Times New Roman" panose="02020603050405020304" pitchFamily="18" charset="0"/>
                <a:cs typeface="Times New Roman" panose="02020603050405020304" pitchFamily="18" charset="0"/>
              </a:rPr>
              <a:t>全球各地降水异常增多</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NEU-BZ-S92" panose="02010600010101010101" pitchFamily="2" charset="-122"/>
                <a:cs typeface="宋体" panose="02010600030101010101" pitchFamily="2" charset="-122"/>
              </a:rPr>
              <a:t>①②③</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NEU-BZ-S92" panose="02010600010101010101" pitchFamily="2" charset="-122"/>
                <a:cs typeface="宋体" panose="02010600030101010101" pitchFamily="2" charset="-122"/>
              </a:rPr>
              <a:t>②③④</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NEU-BZ-S92" panose="02010600010101010101" pitchFamily="2" charset="-122"/>
                <a:cs typeface="宋体" panose="02010600030101010101" pitchFamily="2" charset="-122"/>
              </a:rPr>
              <a:t>①③④</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NEU-BZ-S92" panose="02010600010101010101" pitchFamily="2" charset="-122"/>
                <a:cs typeface="宋体" panose="02010600030101010101" pitchFamily="2" charset="-122"/>
              </a:rPr>
              <a:t>①②④</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599224" y="2317494"/>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218719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46274"/>
            <a:ext cx="11430000" cy="3619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18.</a:t>
            </a:r>
            <a:r>
              <a:rPr lang="zh-CN" altLang="zh-CN" sz="2400" dirty="0">
                <a:solidFill>
                  <a:srgbClr val="000000"/>
                </a:solidFill>
                <a:latin typeface="Times New Roman" panose="02020603050405020304" pitchFamily="18" charset="0"/>
                <a:cs typeface="Times New Roman" panose="02020603050405020304" pitchFamily="18" charset="0"/>
              </a:rPr>
              <a:t>阅读材料</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回答问题。</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激光的应用</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1958</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人类在实验室里激发出一种自然界中没有的光</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这就是激光。激光束的平行度特别好</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在传播很远的距离后仍能保持一定的强度。激光的这个特点使它可以用来进行精确的测距。对准目标发出一个极短的激光脉冲</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测量发射脉冲和接收反射脉冲的时间间隔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就可以求出目标的距离。激光测距雷达就是根据这个原理制成的。</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由于平行度好</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激光可以会聚到很小的一点上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让这一点照射到光盘上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就可以读出光盘上记录的信息</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经处理后还原成声音和图像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由于会聚点很小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光盘记录信息密度很高。</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Tree>
    <p:extLst>
      <p:ext uri="{BB962C8B-B14F-4D97-AF65-F5344CB8AC3E}">
        <p14:creationId xmlns:p14="http://schemas.microsoft.com/office/powerpoint/2010/main" val="16434660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03076"/>
            <a:ext cx="11430000" cy="45058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激光还有一个特点是亮度高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它可以在很小的空间和很短的时间内集中很大的能量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如果把强大的激光束会聚起来照射到物体上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可以使物体被照的部分迅速上升到极高的温度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最难熔化的物质在一瞬间也要汽化了。因此可以利用激光束来切割各种物质、焊接金属以及在硬质材料上打孔。医学上可以用激光作</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光刀</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来切割皮肤</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切除肿瘤</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还可以用激光</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焊接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脱落的视网膜。强激光可以在瞬间破坏敌人的飞行器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在军事上有广泛的应用。</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1  )</a:t>
            </a:r>
            <a:r>
              <a:rPr lang="zh-CN" altLang="zh-CN" sz="2400" dirty="0">
                <a:solidFill>
                  <a:srgbClr val="000000"/>
                </a:solidFill>
                <a:latin typeface="Times New Roman" panose="02020603050405020304" pitchFamily="18" charset="0"/>
                <a:cs typeface="Times New Roman" panose="02020603050405020304" pitchFamily="18" charset="0"/>
              </a:rPr>
              <a:t>激光在真空中的传播速度为</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3×10</a:t>
            </a:r>
            <a:r>
              <a:rPr lang="en-US" altLang="zh-CN" sz="2400" baseline="30000" dirty="0">
                <a:solidFill>
                  <a:srgbClr val="FF00FF"/>
                </a:solidFill>
                <a:latin typeface="Times New Roman" panose="02020603050405020304" pitchFamily="18" charset="0"/>
                <a:cs typeface="Times New Roman" panose="02020603050405020304" pitchFamily="18" charset="0"/>
              </a:rPr>
              <a:t>5</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km/s;</a:t>
            </a:r>
            <a:r>
              <a:rPr lang="en-US" altLang="zh-CN" sz="2400" dirty="0">
                <a:solidFill>
                  <a:srgbClr val="000000"/>
                </a:solidFill>
                <a:latin typeface="宋体" panose="02010600030101010101" pitchFamily="2" charset="-122"/>
                <a:ea typeface="NEU-BZ-S92" panose="02010600010101010101" pitchFamily="2" charset="-122"/>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2  )</a:t>
            </a:r>
            <a:r>
              <a:rPr lang="zh-CN" altLang="zh-CN" sz="2400" dirty="0">
                <a:solidFill>
                  <a:srgbClr val="000000"/>
                </a:solidFill>
                <a:latin typeface="Times New Roman" panose="02020603050405020304" pitchFamily="18" charset="0"/>
                <a:cs typeface="Times New Roman" panose="02020603050405020304" pitchFamily="18" charset="0"/>
              </a:rPr>
              <a:t>激光测距与初中物理学到的</a:t>
            </a:r>
            <a:r>
              <a:rPr lang="zh-CN" altLang="zh-CN" sz="2400" dirty="0">
                <a:solidFill>
                  <a:srgbClr val="FF00FF"/>
                </a:solidFill>
                <a:latin typeface="Times New Roman" panose="02020603050405020304" pitchFamily="18" charset="0"/>
                <a:cs typeface="Times New Roman" panose="02020603050405020304" pitchFamily="18" charset="0"/>
              </a:rPr>
              <a:t>　声呐　</a:t>
            </a:r>
            <a:r>
              <a:rPr lang="zh-CN" altLang="zh-CN" sz="2400" dirty="0">
                <a:solidFill>
                  <a:srgbClr val="000000"/>
                </a:solidFill>
                <a:latin typeface="Times New Roman" panose="02020603050405020304" pitchFamily="18" charset="0"/>
                <a:cs typeface="Times New Roman" panose="02020603050405020304" pitchFamily="18" charset="0"/>
              </a:rPr>
              <a:t>测距原理相同</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NEU-BZ-S92" panose="02010600010101010101" pitchFamily="2" charset="-122"/>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3  )</a:t>
            </a:r>
            <a:r>
              <a:rPr lang="zh-CN" altLang="zh-CN" sz="2400" dirty="0">
                <a:solidFill>
                  <a:srgbClr val="000000"/>
                </a:solidFill>
                <a:latin typeface="Times New Roman" panose="02020603050405020304" pitchFamily="18" charset="0"/>
                <a:cs typeface="Times New Roman" panose="02020603050405020304" pitchFamily="18" charset="0"/>
              </a:rPr>
              <a:t>用激光作</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光刀</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来切割皮肤、切除肿瘤、</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焊接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脱落的视网膜</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是利用激光的</a:t>
            </a:r>
            <a:r>
              <a:rPr lang="zh-CN" altLang="zh-CN" sz="2400" dirty="0">
                <a:solidFill>
                  <a:srgbClr val="FF00FF"/>
                </a:solidFill>
                <a:latin typeface="Times New Roman" panose="02020603050405020304" pitchFamily="18" charset="0"/>
                <a:cs typeface="Times New Roman" panose="02020603050405020304" pitchFamily="18" charset="0"/>
              </a:rPr>
              <a:t>　能量大　</a:t>
            </a:r>
            <a:r>
              <a:rPr lang="zh-CN" altLang="zh-CN" sz="2400" dirty="0">
                <a:solidFill>
                  <a:srgbClr val="000000"/>
                </a:solidFill>
                <a:latin typeface="Times New Roman" panose="02020603050405020304" pitchFamily="18" charset="0"/>
                <a:cs typeface="Times New Roman" panose="02020603050405020304" pitchFamily="18" charset="0"/>
              </a:rPr>
              <a:t>的特点。</a:t>
            </a:r>
            <a:r>
              <a:rPr lang="en-US" altLang="zh-CN" sz="2400">
                <a:solidFill>
                  <a:srgbClr val="000000"/>
                </a:solidFill>
                <a:latin typeface="Times New Roman" panose="02020603050405020304" pitchFamily="18" charset="0"/>
                <a:cs typeface="Times New Roman" panose="02020603050405020304" pitchFamily="18" charset="0"/>
              </a:rPr>
              <a:t> </a:t>
            </a:r>
            <a:endParaRPr lang="zh-CN" altLang="zh-CN" sz="240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4948801" y="4022727"/>
            <a:ext cx="1097771"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4948802" y="4344943"/>
            <a:ext cx="10977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948800" y="4502037"/>
            <a:ext cx="86711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4948801" y="4824253"/>
            <a:ext cx="8671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81000" y="5365494"/>
            <a:ext cx="1126524"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p:cNvCxnSpPr/>
          <p:nvPr/>
        </p:nvCxnSpPr>
        <p:spPr>
          <a:xfrm>
            <a:off x="381000" y="5687710"/>
            <a:ext cx="11265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6657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81476"/>
            <a:ext cx="11430000" cy="494904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1</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无线电广播和电视</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无线电广播用电磁波传递声音信号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无线电广播的</a:t>
            </a:r>
            <a:r>
              <a:rPr lang="zh-CN" altLang="zh-CN" sz="2400" dirty="0">
                <a:solidFill>
                  <a:srgbClr val="FF00FF"/>
                </a:solidFill>
                <a:latin typeface="Times New Roman" panose="02020603050405020304" pitchFamily="18" charset="0"/>
                <a:cs typeface="Times New Roman" panose="02020603050405020304" pitchFamily="18" charset="0"/>
              </a:rPr>
              <a:t>　发射　</a:t>
            </a:r>
            <a:r>
              <a:rPr lang="zh-CN" altLang="zh-CN" sz="2400" dirty="0">
                <a:solidFill>
                  <a:srgbClr val="000000"/>
                </a:solidFill>
                <a:latin typeface="Times New Roman" panose="02020603050405020304" pitchFamily="18" charset="0"/>
                <a:cs typeface="Times New Roman" panose="02020603050405020304" pitchFamily="18" charset="0"/>
              </a:rPr>
              <a:t>和</a:t>
            </a:r>
            <a:r>
              <a:rPr lang="zh-CN" altLang="zh-CN" sz="2400" dirty="0">
                <a:solidFill>
                  <a:srgbClr val="FF00FF"/>
                </a:solidFill>
                <a:latin typeface="Times New Roman" panose="02020603050405020304" pitchFamily="18" charset="0"/>
                <a:cs typeface="Times New Roman" panose="02020603050405020304" pitchFamily="18" charset="0"/>
              </a:rPr>
              <a:t>　接收　</a:t>
            </a:r>
            <a:r>
              <a:rPr lang="zh-CN" altLang="zh-CN" sz="2400" dirty="0">
                <a:solidFill>
                  <a:srgbClr val="000000"/>
                </a:solidFill>
                <a:latin typeface="Times New Roman" panose="02020603050405020304" pitchFamily="18" charset="0"/>
                <a:cs typeface="Times New Roman" panose="02020603050405020304" pitchFamily="18" charset="0"/>
              </a:rPr>
              <a:t>分别由广播电台和收音机来完成。</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接收电磁波的接收天线</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只接收高频信号</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只接收低频信号</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只接收中频信号</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可以接收各种频率的信号</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在使用收音机来选台或换台时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常须旋动收音机上的某个旋钮</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这实际上是调节</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电流</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音量</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波速</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频率</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7387202" y="1617278"/>
            <a:ext cx="727068"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7387202" y="1939494"/>
            <a:ext cx="7270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8878251" y="1617278"/>
            <a:ext cx="727068"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8878251" y="1939494"/>
            <a:ext cx="7270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869645" y="2506964"/>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11044802" y="4698228"/>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189472"/>
            <a:ext cx="11430000" cy="273305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4.</a:t>
            </a:r>
            <a:r>
              <a:rPr lang="zh-CN" altLang="zh-CN" sz="2400" dirty="0">
                <a:solidFill>
                  <a:srgbClr val="000000"/>
                </a:solidFill>
                <a:latin typeface="Times New Roman" panose="02020603050405020304" pitchFamily="18" charset="0"/>
                <a:cs typeface="Times New Roman" panose="02020603050405020304" pitchFamily="18" charset="0"/>
              </a:rPr>
              <a:t>电视信号包含图像信号和声音信号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电视信号从电视台发射机到电视机的传递过程中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声音信号和图像信号都是加载在电磁波上的</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声音信号和图像信号都是加载在电流上的</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图像信号是加载在电流上的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声音信号是加载在电磁波上的</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声音信号是加载在电流上的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图像信号是加载在电磁波上的</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3465991" y="2754099"/>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748094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03076"/>
            <a:ext cx="11430000" cy="45058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2</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卫星通信</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5.</a:t>
            </a:r>
            <a:r>
              <a:rPr lang="zh-CN" altLang="zh-CN" sz="2400" dirty="0">
                <a:solidFill>
                  <a:srgbClr val="000000"/>
                </a:solidFill>
                <a:latin typeface="Times New Roman" panose="02020603050405020304" pitchFamily="18" charset="0"/>
                <a:cs typeface="Times New Roman" panose="02020603050405020304" pitchFamily="18" charset="0"/>
              </a:rPr>
              <a:t>实现卫星通信首先需要</a:t>
            </a:r>
            <a:r>
              <a:rPr lang="zh-CN" altLang="zh-CN" sz="2400" dirty="0">
                <a:solidFill>
                  <a:srgbClr val="FF00FF"/>
                </a:solidFill>
                <a:latin typeface="Times New Roman" panose="02020603050405020304" pitchFamily="18" charset="0"/>
                <a:cs typeface="Times New Roman" panose="02020603050405020304" pitchFamily="18" charset="0"/>
              </a:rPr>
              <a:t>　同步　</a:t>
            </a:r>
            <a:r>
              <a:rPr lang="zh-CN" altLang="zh-CN" sz="2400" dirty="0">
                <a:solidFill>
                  <a:srgbClr val="000000"/>
                </a:solidFill>
                <a:latin typeface="Times New Roman" panose="02020603050405020304" pitchFamily="18" charset="0"/>
                <a:cs typeface="Times New Roman" panose="02020603050405020304" pitchFamily="18" charset="0"/>
              </a:rPr>
              <a:t>卫星</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即环绕地球转动且周期跟地球自转周期相同的卫星。在地球赤道上方某一高度的圆周上均匀放置</a:t>
            </a:r>
            <a:r>
              <a:rPr lang="zh-CN" altLang="zh-CN" sz="2400" dirty="0">
                <a:solidFill>
                  <a:srgbClr val="FF00FF"/>
                </a:solidFill>
                <a:latin typeface="Times New Roman" panose="02020603050405020304" pitchFamily="18" charset="0"/>
                <a:cs typeface="Times New Roman" panose="02020603050405020304" pitchFamily="18" charset="0"/>
              </a:rPr>
              <a:t>　三　</a:t>
            </a:r>
            <a:r>
              <a:rPr lang="zh-CN" altLang="zh-CN" sz="2400" dirty="0">
                <a:solidFill>
                  <a:srgbClr val="000000"/>
                </a:solidFill>
                <a:latin typeface="Times New Roman" panose="02020603050405020304" pitchFamily="18" charset="0"/>
                <a:cs typeface="Times New Roman" panose="02020603050405020304" pitchFamily="18" charset="0"/>
              </a:rPr>
              <a:t>颗同步卫星</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就可以实现全球通信。</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6.</a:t>
            </a:r>
            <a:r>
              <a:rPr lang="zh-CN" altLang="zh-CN" sz="2400" dirty="0">
                <a:solidFill>
                  <a:srgbClr val="000000"/>
                </a:solidFill>
                <a:latin typeface="Times New Roman" panose="02020603050405020304" pitchFamily="18" charset="0"/>
                <a:cs typeface="Times New Roman" panose="02020603050405020304" pitchFamily="18" charset="0"/>
              </a:rPr>
              <a:t>现代卫星通信能实时将世界各地的新闻传递到我们的眼前</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关于卫星通信下列说法正确的是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它是用超声波传递信息的</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它是用次声波传递信息的</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它是用激光传递信息的</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它是用微波传递信息的</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3902596" y="1864412"/>
            <a:ext cx="78473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3902597" y="2186628"/>
            <a:ext cx="78473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7510769" y="2325731"/>
            <a:ext cx="78473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7510770" y="2647947"/>
            <a:ext cx="78473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826661" y="3619072"/>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722286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189472"/>
            <a:ext cx="11430000" cy="273305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3</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光纤通信</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7.</a:t>
            </a:r>
            <a:r>
              <a:rPr lang="zh-CN" altLang="zh-CN" sz="2400" dirty="0">
                <a:solidFill>
                  <a:srgbClr val="000000"/>
                </a:solidFill>
                <a:latin typeface="Times New Roman" panose="02020603050405020304" pitchFamily="18" charset="0"/>
                <a:cs typeface="Times New Roman" panose="02020603050405020304" pitchFamily="18" charset="0"/>
              </a:rPr>
              <a:t>光纤通信是利用</a:t>
            </a:r>
            <a:r>
              <a:rPr lang="zh-CN" altLang="zh-CN" sz="2400" dirty="0">
                <a:solidFill>
                  <a:srgbClr val="FF00FF"/>
                </a:solidFill>
                <a:latin typeface="Times New Roman" panose="02020603050405020304" pitchFamily="18" charset="0"/>
                <a:cs typeface="Times New Roman" panose="02020603050405020304" pitchFamily="18" charset="0"/>
              </a:rPr>
              <a:t>　电磁波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电磁波</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超声波</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在光导纤维中</a:t>
            </a:r>
            <a:r>
              <a:rPr lang="zh-CN" altLang="zh-CN" sz="2400" dirty="0">
                <a:solidFill>
                  <a:srgbClr val="FF00FF"/>
                </a:solidFill>
                <a:latin typeface="Times New Roman" panose="02020603050405020304" pitchFamily="18" charset="0"/>
                <a:cs typeface="Times New Roman" panose="02020603050405020304" pitchFamily="18" charset="0"/>
              </a:rPr>
              <a:t>　反射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反射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折射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直线传播</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实现信息传输的。</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8.</a:t>
            </a:r>
            <a:r>
              <a:rPr lang="zh-CN" altLang="zh-CN" sz="2400" dirty="0">
                <a:solidFill>
                  <a:srgbClr val="000000"/>
                </a:solidFill>
                <a:latin typeface="Times New Roman" panose="02020603050405020304" pitchFamily="18" charset="0"/>
                <a:cs typeface="Times New Roman" panose="02020603050405020304" pitchFamily="18" charset="0"/>
              </a:rPr>
              <a:t>随着社会的进步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光纤网络开始进入普通老百姓家庭。光纤的主要用途是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输电</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导热</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通信</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照明</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3004671" y="2729386"/>
            <a:ext cx="1106009"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3004672" y="3051602"/>
            <a:ext cx="11060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080974" y="2729386"/>
            <a:ext cx="1106009"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10080975" y="3051602"/>
            <a:ext cx="11060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0410489" y="3599545"/>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564302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75129" y="1745164"/>
            <a:ext cx="5212976" cy="363791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9.</a:t>
            </a:r>
            <a:r>
              <a:rPr lang="zh-CN" altLang="zh-CN" sz="2400" dirty="0">
                <a:solidFill>
                  <a:srgbClr val="000000"/>
                </a:solidFill>
                <a:latin typeface="Times New Roman" panose="02020603050405020304" pitchFamily="18" charset="0"/>
                <a:cs typeface="Times New Roman" panose="02020603050405020304" pitchFamily="18" charset="0"/>
              </a:rPr>
              <a:t>如图所示是无线电广播过程的简易图。话筒把播音员的声音信号转换成电信号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调制解调器把音频信号加载到</a:t>
            </a:r>
            <a:r>
              <a:rPr lang="zh-CN" altLang="zh-CN" sz="2400" dirty="0">
                <a:solidFill>
                  <a:srgbClr val="FF00FF"/>
                </a:solidFill>
                <a:latin typeface="Times New Roman" panose="02020603050405020304" pitchFamily="18" charset="0"/>
                <a:cs typeface="Times New Roman" panose="02020603050405020304" pitchFamily="18" charset="0"/>
              </a:rPr>
              <a:t>　高频　</a:t>
            </a:r>
            <a:r>
              <a:rPr lang="zh-CN" altLang="zh-CN" sz="2400" dirty="0">
                <a:solidFill>
                  <a:srgbClr val="000000"/>
                </a:solidFill>
                <a:latin typeface="Times New Roman" panose="02020603050405020304" pitchFamily="18" charset="0"/>
                <a:cs typeface="Times New Roman" panose="02020603050405020304" pitchFamily="18" charset="0"/>
              </a:rPr>
              <a:t>电流上发射到空中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收音机接收到各种电磁波并从中选出特定频率的信号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通过解调将</a:t>
            </a:r>
            <a:r>
              <a:rPr lang="zh-CN" altLang="zh-CN" sz="2400" dirty="0">
                <a:solidFill>
                  <a:srgbClr val="FF00FF"/>
                </a:solidFill>
                <a:latin typeface="Times New Roman" panose="02020603050405020304" pitchFamily="18" charset="0"/>
                <a:cs typeface="Times New Roman" panose="02020603050405020304" pitchFamily="18" charset="0"/>
              </a:rPr>
              <a:t>　音频　</a:t>
            </a:r>
            <a:r>
              <a:rPr lang="zh-CN" altLang="zh-CN" sz="2400" dirty="0">
                <a:solidFill>
                  <a:srgbClr val="000000"/>
                </a:solidFill>
                <a:latin typeface="Times New Roman" panose="02020603050405020304" pitchFamily="18" charset="0"/>
                <a:cs typeface="Times New Roman" panose="02020603050405020304" pitchFamily="18" charset="0"/>
              </a:rPr>
              <a:t>信号留下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通过扬声器把播音员的声音从收音机播放出来。</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04070511"/>
              </p:ext>
            </p:extLst>
          </p:nvPr>
        </p:nvGraphicFramePr>
        <p:xfrm>
          <a:off x="5194525" y="1448291"/>
          <a:ext cx="7294847" cy="4856667"/>
        </p:xfrm>
        <a:graphic>
          <a:graphicData uri="http://schemas.openxmlformats.org/presentationml/2006/ole">
            <mc:AlternateContent xmlns:mc="http://schemas.openxmlformats.org/markup-compatibility/2006">
              <mc:Choice xmlns:v="urn:schemas-microsoft-com:vml" Requires="v">
                <p:oleObj spid="_x0000_s1032" name="文档" r:id="rId3" imgW="3837724" imgH="2555029" progId="Word.Document.12">
                  <p:embed/>
                </p:oleObj>
              </mc:Choice>
              <mc:Fallback>
                <p:oleObj name="文档" r:id="rId3" imgW="3837724" imgH="2555029" progId="Word.Document.12">
                  <p:embed/>
                  <p:pic>
                    <p:nvPicPr>
                      <p:cNvPr id="0" name=""/>
                      <p:cNvPicPr/>
                      <p:nvPr/>
                    </p:nvPicPr>
                    <p:blipFill>
                      <a:blip r:embed="rId4"/>
                      <a:stretch>
                        <a:fillRect/>
                      </a:stretch>
                    </p:blipFill>
                    <p:spPr>
                      <a:xfrm>
                        <a:off x="5194525" y="1448291"/>
                        <a:ext cx="7294847" cy="4856667"/>
                      </a:xfrm>
                      <a:prstGeom prst="rect">
                        <a:avLst/>
                      </a:prstGeom>
                    </p:spPr>
                  </p:pic>
                </p:oleObj>
              </mc:Fallback>
            </mc:AlternateContent>
          </a:graphicData>
        </a:graphic>
      </p:graphicFrame>
      <p:sp>
        <p:nvSpPr>
          <p:cNvPr id="4" name="矩形 3"/>
          <p:cNvSpPr/>
          <p:nvPr/>
        </p:nvSpPr>
        <p:spPr>
          <a:xfrm>
            <a:off x="475129" y="3165915"/>
            <a:ext cx="76644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p:cNvCxnSpPr/>
          <p:nvPr/>
        </p:nvCxnSpPr>
        <p:spPr>
          <a:xfrm>
            <a:off x="475129" y="3488131"/>
            <a:ext cx="7664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941491" y="4038370"/>
            <a:ext cx="875499"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p:cNvCxnSpPr/>
          <p:nvPr/>
        </p:nvCxnSpPr>
        <p:spPr>
          <a:xfrm>
            <a:off x="2941492" y="4360586"/>
            <a:ext cx="8754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7553" y="1227730"/>
            <a:ext cx="11430000" cy="22898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10.</a:t>
            </a:r>
            <a:r>
              <a:rPr lang="zh-CN" altLang="zh-CN" sz="2400" dirty="0">
                <a:solidFill>
                  <a:srgbClr val="000000"/>
                </a:solidFill>
                <a:latin typeface="Times New Roman" panose="02020603050405020304" pitchFamily="18" charset="0"/>
                <a:cs typeface="Times New Roman" panose="02020603050405020304" pitchFamily="18" charset="0"/>
              </a:rPr>
              <a:t>我们平时观看足球比赛的电视转播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其实是通讯卫星通过</a:t>
            </a:r>
            <a:r>
              <a:rPr lang="zh-CN" altLang="zh-CN" sz="2400" dirty="0">
                <a:solidFill>
                  <a:srgbClr val="FF00FF"/>
                </a:solidFill>
                <a:latin typeface="Times New Roman" panose="02020603050405020304" pitchFamily="18" charset="0"/>
                <a:cs typeface="Times New Roman" panose="02020603050405020304" pitchFamily="18" charset="0"/>
              </a:rPr>
              <a:t>　电磁波　</a:t>
            </a:r>
            <a:r>
              <a:rPr lang="zh-CN" altLang="zh-CN" sz="2400" dirty="0">
                <a:solidFill>
                  <a:srgbClr val="000000"/>
                </a:solidFill>
                <a:latin typeface="Times New Roman" panose="02020603050405020304" pitchFamily="18" charset="0"/>
                <a:cs typeface="Times New Roman" panose="02020603050405020304" pitchFamily="18" charset="0"/>
              </a:rPr>
              <a:t>来传递信息的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我们利用遥控器来调换不同的电视频道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其实是改变了电视机接收信号的</a:t>
            </a:r>
            <a:r>
              <a:rPr lang="zh-CN" altLang="zh-CN" sz="2400" dirty="0">
                <a:solidFill>
                  <a:srgbClr val="FF00FF"/>
                </a:solidFill>
                <a:latin typeface="Times New Roman" panose="02020603050405020304" pitchFamily="18" charset="0"/>
                <a:cs typeface="Times New Roman" panose="02020603050405020304" pitchFamily="18" charset="0"/>
              </a:rPr>
              <a:t>　频率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11.</a:t>
            </a:r>
            <a:r>
              <a:rPr lang="zh-CN" altLang="zh-CN" sz="2400" dirty="0">
                <a:solidFill>
                  <a:srgbClr val="000000"/>
                </a:solidFill>
                <a:latin typeface="Times New Roman" panose="02020603050405020304" pitchFamily="18" charset="0"/>
                <a:cs typeface="Times New Roman" panose="02020603050405020304" pitchFamily="18" charset="0"/>
              </a:rPr>
              <a:t>如图所示的实验研究的是</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光纤是怎样传输信号的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。光纤是</a:t>
            </a:r>
            <a:r>
              <a:rPr lang="zh-CN" altLang="zh-CN" sz="2400" dirty="0">
                <a:solidFill>
                  <a:srgbClr val="FF00FF"/>
                </a:solidFill>
                <a:latin typeface="Times New Roman" panose="02020603050405020304" pitchFamily="18" charset="0"/>
                <a:cs typeface="Times New Roman" panose="02020603050405020304" pitchFamily="18" charset="0"/>
              </a:rPr>
              <a:t>　绝缘体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导体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绝缘体</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实验中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在光纤的一端附近放上发光的小电灯</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在另一端可以观察到</a:t>
            </a:r>
            <a:r>
              <a:rPr lang="zh-CN" altLang="zh-CN" sz="2400" dirty="0">
                <a:solidFill>
                  <a:srgbClr val="FF00FF"/>
                </a:solidFill>
                <a:latin typeface="Times New Roman" panose="02020603050405020304" pitchFamily="18" charset="0"/>
                <a:cs typeface="Times New Roman" panose="02020603050405020304" pitchFamily="18" charset="0"/>
              </a:rPr>
              <a:t>　灯光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用光纤传输光信号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主要应用的物理知识是</a:t>
            </a:r>
            <a:r>
              <a:rPr lang="zh-CN" altLang="zh-CN" sz="2400" dirty="0">
                <a:solidFill>
                  <a:srgbClr val="FF00FF"/>
                </a:solidFill>
                <a:latin typeface="Times New Roman" panose="02020603050405020304" pitchFamily="18" charset="0"/>
                <a:cs typeface="Times New Roman" panose="02020603050405020304" pitchFamily="18" charset="0"/>
              </a:rPr>
              <a:t>　光的反射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46207193"/>
              </p:ext>
            </p:extLst>
          </p:nvPr>
        </p:nvGraphicFramePr>
        <p:xfrm>
          <a:off x="1470212" y="4062459"/>
          <a:ext cx="8826765" cy="763805"/>
        </p:xfrm>
        <a:graphic>
          <a:graphicData uri="http://schemas.openxmlformats.org/presentationml/2006/ole">
            <mc:AlternateContent xmlns:mc="http://schemas.openxmlformats.org/markup-compatibility/2006">
              <mc:Choice xmlns:v="urn:schemas-microsoft-com:vml" Requires="v">
                <p:oleObj spid="_x0000_s2056" name="文档" r:id="rId3" imgW="3837724" imgH="332089" progId="Word.Document.12">
                  <p:embed/>
                </p:oleObj>
              </mc:Choice>
              <mc:Fallback>
                <p:oleObj name="文档" r:id="rId3" imgW="3837724" imgH="332089" progId="Word.Document.12">
                  <p:embed/>
                  <p:pic>
                    <p:nvPicPr>
                      <p:cNvPr id="0" name=""/>
                      <p:cNvPicPr/>
                      <p:nvPr/>
                    </p:nvPicPr>
                    <p:blipFill>
                      <a:blip r:embed="rId4"/>
                      <a:stretch>
                        <a:fillRect/>
                      </a:stretch>
                    </p:blipFill>
                    <p:spPr>
                      <a:xfrm>
                        <a:off x="1470212" y="4062459"/>
                        <a:ext cx="8826765" cy="763805"/>
                      </a:xfrm>
                      <a:prstGeom prst="rect">
                        <a:avLst/>
                      </a:prstGeom>
                    </p:spPr>
                  </p:pic>
                </p:oleObj>
              </mc:Fallback>
            </mc:AlternateContent>
          </a:graphicData>
        </a:graphic>
      </p:graphicFrame>
      <p:sp>
        <p:nvSpPr>
          <p:cNvPr id="4" name="矩形 3"/>
          <p:cNvSpPr/>
          <p:nvPr/>
        </p:nvSpPr>
        <p:spPr>
          <a:xfrm>
            <a:off x="8469457" y="1320337"/>
            <a:ext cx="1035270"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p:cNvCxnSpPr/>
          <p:nvPr/>
        </p:nvCxnSpPr>
        <p:spPr>
          <a:xfrm>
            <a:off x="8469457" y="1642553"/>
            <a:ext cx="10352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172422" y="1731398"/>
            <a:ext cx="800377"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p:cNvCxnSpPr/>
          <p:nvPr/>
        </p:nvCxnSpPr>
        <p:spPr>
          <a:xfrm>
            <a:off x="10172423" y="2053614"/>
            <a:ext cx="8003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8922462" y="2187425"/>
            <a:ext cx="108560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p:cNvCxnSpPr/>
          <p:nvPr/>
        </p:nvCxnSpPr>
        <p:spPr>
          <a:xfrm>
            <a:off x="8922463" y="2509641"/>
            <a:ext cx="108560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432803" y="3107192"/>
            <a:ext cx="657765"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p:cNvCxnSpPr/>
          <p:nvPr/>
        </p:nvCxnSpPr>
        <p:spPr>
          <a:xfrm>
            <a:off x="432804" y="3429408"/>
            <a:ext cx="6577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7169163" y="3107192"/>
            <a:ext cx="1496665"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p:cNvCxnSpPr/>
          <p:nvPr/>
        </p:nvCxnSpPr>
        <p:spPr>
          <a:xfrm>
            <a:off x="7169164" y="3429408"/>
            <a:ext cx="14966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6772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14220"/>
            <a:ext cx="11430000" cy="58354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12.</a:t>
            </a:r>
            <a:r>
              <a:rPr lang="zh-CN" altLang="zh-CN" sz="2400" dirty="0">
                <a:solidFill>
                  <a:srgbClr val="000000"/>
                </a:solidFill>
                <a:latin typeface="Times New Roman" panose="02020603050405020304" pitchFamily="18" charset="0"/>
                <a:cs typeface="Times New Roman" panose="02020603050405020304" pitchFamily="18" charset="0"/>
              </a:rPr>
              <a:t>关于广播和电视信号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广播信号是超声波</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广播信号是次声波</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电视信号是电磁波</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电视信号是激光</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13.</a:t>
            </a:r>
            <a:r>
              <a:rPr lang="zh-CN" altLang="zh-CN" sz="2400" dirty="0">
                <a:solidFill>
                  <a:srgbClr val="000000"/>
                </a:solidFill>
                <a:latin typeface="Times New Roman" panose="02020603050405020304" pitchFamily="18" charset="0"/>
                <a:cs typeface="Times New Roman" panose="02020603050405020304" pitchFamily="18" charset="0"/>
              </a:rPr>
              <a:t>一台简单的无线电收音机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除了天线外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至少必须具备的电路是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panose="02010600010101010101" pitchFamily="2" charset="-122"/>
                <a:cs typeface="宋体" panose="02010600030101010101" pitchFamily="2" charset="-122"/>
              </a:rPr>
              <a:t>①</a:t>
            </a:r>
            <a:r>
              <a:rPr lang="zh-CN" altLang="zh-CN" sz="2400" dirty="0">
                <a:solidFill>
                  <a:srgbClr val="000000"/>
                </a:solidFill>
                <a:latin typeface="Times New Roman" panose="02020603050405020304" pitchFamily="18" charset="0"/>
                <a:cs typeface="Times New Roman" panose="02020603050405020304" pitchFamily="18" charset="0"/>
              </a:rPr>
              <a:t>调制电路</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panose="02010600010101010101" pitchFamily="2" charset="-122"/>
                <a:cs typeface="宋体" panose="02010600030101010101" pitchFamily="2" charset="-122"/>
              </a:rPr>
              <a:t>②</a:t>
            </a:r>
            <a:r>
              <a:rPr lang="zh-CN" altLang="zh-CN" sz="2400" dirty="0">
                <a:solidFill>
                  <a:srgbClr val="000000"/>
                </a:solidFill>
                <a:latin typeface="Times New Roman" panose="02020603050405020304" pitchFamily="18" charset="0"/>
                <a:cs typeface="Times New Roman" panose="02020603050405020304" pitchFamily="18" charset="0"/>
              </a:rPr>
              <a:t>调谐电路</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panose="02010600010101010101" pitchFamily="2" charset="-122"/>
                <a:cs typeface="宋体" panose="02010600030101010101" pitchFamily="2" charset="-122"/>
              </a:rPr>
              <a:t>③</a:t>
            </a:r>
            <a:r>
              <a:rPr lang="zh-CN" altLang="zh-CN" sz="2400" dirty="0">
                <a:solidFill>
                  <a:srgbClr val="000000"/>
                </a:solidFill>
                <a:latin typeface="Times New Roman" panose="02020603050405020304" pitchFamily="18" charset="0"/>
                <a:cs typeface="Times New Roman" panose="02020603050405020304" pitchFamily="18" charset="0"/>
              </a:rPr>
              <a:t>检波电路</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panose="02010600010101010101" pitchFamily="2" charset="-122"/>
                <a:cs typeface="宋体" panose="02010600030101010101" pitchFamily="2" charset="-122"/>
              </a:rPr>
              <a:t>④</a:t>
            </a:r>
            <a:r>
              <a:rPr lang="zh-CN" altLang="zh-CN" sz="2400" dirty="0">
                <a:solidFill>
                  <a:srgbClr val="000000"/>
                </a:solidFill>
                <a:latin typeface="Times New Roman" panose="02020603050405020304" pitchFamily="18" charset="0"/>
                <a:cs typeface="Times New Roman" panose="02020603050405020304" pitchFamily="18" charset="0"/>
              </a:rPr>
              <a:t>等幅振荡电路</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panose="02010600010101010101" pitchFamily="2" charset="-122"/>
                <a:cs typeface="宋体" panose="02010600030101010101" pitchFamily="2" charset="-122"/>
              </a:rPr>
              <a:t>⑤</a:t>
            </a:r>
            <a:r>
              <a:rPr lang="zh-CN" altLang="zh-CN" sz="2400" dirty="0">
                <a:solidFill>
                  <a:srgbClr val="000000"/>
                </a:solidFill>
                <a:latin typeface="Times New Roman" panose="02020603050405020304" pitchFamily="18" charset="0"/>
                <a:cs typeface="Times New Roman" panose="02020603050405020304" pitchFamily="18" charset="0"/>
              </a:rPr>
              <a:t>经声音信号调制的高频电磁波</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panose="02010600010101010101" pitchFamily="2" charset="-122"/>
                <a:cs typeface="宋体" panose="02010600030101010101" pitchFamily="2" charset="-122"/>
              </a:rPr>
              <a:t>⑥</a:t>
            </a:r>
            <a:r>
              <a:rPr lang="zh-CN" altLang="zh-CN" sz="2400" dirty="0">
                <a:solidFill>
                  <a:srgbClr val="000000"/>
                </a:solidFill>
                <a:latin typeface="Times New Roman" panose="02020603050405020304" pitchFamily="18" charset="0"/>
                <a:cs typeface="Times New Roman" panose="02020603050405020304" pitchFamily="18" charset="0"/>
              </a:rPr>
              <a:t>经图像信号调制的高频电磁波</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NEU-BZ-S92" panose="02010600010101010101" pitchFamily="2" charset="-122"/>
                <a:cs typeface="宋体" panose="02010600030101010101" pitchFamily="2" charset="-122"/>
              </a:rPr>
              <a:t>①②</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NEU-BZ-S92" panose="02010600010101010101" pitchFamily="2" charset="-122"/>
                <a:cs typeface="宋体" panose="02010600030101010101" pitchFamily="2" charset="-122"/>
              </a:rPr>
              <a:t>②③</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NEU-BZ-S92" panose="02010600010101010101" pitchFamily="2" charset="-122"/>
                <a:cs typeface="宋体" panose="02010600030101010101" pitchFamily="2" charset="-122"/>
              </a:rPr>
              <a:t>③⑤</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NEU-BZ-S92" panose="02010600010101010101" pitchFamily="2" charset="-122"/>
                <a:cs typeface="宋体" panose="02010600030101010101" pitchFamily="2" charset="-122"/>
              </a:rPr>
              <a:t>④⑥</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6266856" y="1057105"/>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p:nvSpPr>
        <p:spPr>
          <a:xfrm>
            <a:off x="9092434" y="3240133"/>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16393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81476"/>
            <a:ext cx="11430000" cy="494904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14.</a:t>
            </a:r>
            <a:r>
              <a:rPr lang="zh-CN" altLang="zh-CN" sz="2400" dirty="0">
                <a:solidFill>
                  <a:srgbClr val="000000"/>
                </a:solidFill>
                <a:latin typeface="Times New Roman" panose="02020603050405020304" pitchFamily="18" charset="0"/>
                <a:cs typeface="Times New Roman" panose="02020603050405020304" pitchFamily="18" charset="0"/>
              </a:rPr>
              <a:t>各地高高耸立的电视塔是地标性建筑</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电视塔上天线的作用是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让声音、图像信号转化为电信号</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让声音、图像信号加载到高频电流上</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让音频、视频电信号加载到高频电流上</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让载有音频、视频信号的高频电流产生电磁波</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15.</a:t>
            </a:r>
            <a:r>
              <a:rPr lang="zh-CN" altLang="zh-CN" sz="2400" dirty="0">
                <a:solidFill>
                  <a:srgbClr val="000000"/>
                </a:solidFill>
                <a:latin typeface="Times New Roman" panose="02020603050405020304" pitchFamily="18" charset="0"/>
                <a:cs typeface="Times New Roman" panose="02020603050405020304" pitchFamily="18" charset="0"/>
              </a:rPr>
              <a:t>科学家高锟由于在光纤领域的特殊贡献</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获</a:t>
            </a:r>
            <a:r>
              <a:rPr lang="en-US" altLang="zh-CN" sz="2400" dirty="0">
                <a:solidFill>
                  <a:srgbClr val="000000"/>
                </a:solidFill>
                <a:latin typeface="Times New Roman" panose="02020603050405020304" pitchFamily="18" charset="0"/>
                <a:cs typeface="Times New Roman" panose="02020603050405020304" pitchFamily="18" charset="0"/>
              </a:rPr>
              <a:t>2009</a:t>
            </a:r>
            <a:r>
              <a:rPr lang="zh-CN" altLang="zh-CN" sz="2400" dirty="0">
                <a:solidFill>
                  <a:srgbClr val="000000"/>
                </a:solidFill>
                <a:latin typeface="Times New Roman" panose="02020603050405020304" pitchFamily="18" charset="0"/>
                <a:cs typeface="Times New Roman" panose="02020603050405020304" pitchFamily="18" charset="0"/>
              </a:rPr>
              <a:t>年诺贝尔物理学奖。关于光纤通信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下列说法错误的是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在光纤中光波是经过多次折射向前传播的</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光纤通信中使用的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导线</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是光导纤维</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光纤的能量损耗比一般通信电缆小得多</a:t>
            </a:r>
            <a:endParaRPr lang="zh-CN" altLang="zh-CN" sz="24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采用光纤通信在一定时间内可以传输大量信息</a:t>
            </a:r>
            <a:endParaRPr lang="zh-CN" alt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9010056" y="1213624"/>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p:nvSpPr>
        <p:spPr>
          <a:xfrm>
            <a:off x="3078813" y="3808543"/>
            <a:ext cx="39088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646353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35A1A427-B0BE-4EBA-BD37-B5B7F39F28CC}" vid="{6F90AB7F-A1D5-45F3-B48B-DC487930784E}"/>
    </a:ext>
  </a:extLst>
</a:theme>
</file>

<file path=docProps/app.xml><?xml version="1.0" encoding="utf-8"?>
<Properties xmlns="http://schemas.openxmlformats.org/officeDocument/2006/extended-properties" xmlns:vt="http://schemas.openxmlformats.org/officeDocument/2006/docPropsVTypes">
  <Template>数学模板</Template>
  <TotalTime>158</TotalTime>
  <Words>861</Words>
  <Application>Microsoft Office PowerPoint</Application>
  <PresentationFormat>自定义</PresentationFormat>
  <Paragraphs>74</Paragraphs>
  <Slides>13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15" baseType="lpstr">
      <vt:lpstr>数学模板</vt:lpstr>
      <vt:lpstr>文档</vt:lpstr>
      <vt:lpstr>19.2　广播电视与通信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19.2　广播电视与通信</dc:title>
  <dc:creator>微软用户</dc:creator>
  <cp:lastModifiedBy>dreamsummit</cp:lastModifiedBy>
  <cp:revision>5</cp:revision>
  <dcterms:created xsi:type="dcterms:W3CDTF">2019-09-24T06:33:30Z</dcterms:created>
  <dcterms:modified xsi:type="dcterms:W3CDTF">2019-10-03T00:44:57Z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