
<file path=[Content_Types].xml><?xml version="1.0" encoding="utf-8"?>
<Types xmlns="http://schemas.openxmlformats.org/package/2006/content-types">
  <Default Extension="bin" ContentType="application/vnd.openxmlformats-officedocument.oleObject"/>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2" r:id="rId2"/>
    <p:sldMasterId id="2147483655" r:id="rId3"/>
  </p:sldMasterIdLst>
  <p:sldIdLst>
    <p:sldId id="256" r:id="rId4"/>
    <p:sldId id="257" r:id="rId5"/>
    <p:sldId id="258" r:id="rId6"/>
    <p:sldId id="260" r:id="rId7"/>
    <p:sldId id="278" r:id="rId8"/>
    <p:sldId id="261" r:id="rId9"/>
    <p:sldId id="259" r:id="rId10"/>
    <p:sldId id="262" r:id="rId11"/>
    <p:sldId id="263" r:id="rId12"/>
    <p:sldId id="265" r:id="rId13"/>
    <p:sldId id="266" r:id="rId14"/>
    <p:sldId id="267" r:id="rId15"/>
    <p:sldId id="268" r:id="rId16"/>
    <p:sldId id="269" r:id="rId17"/>
    <p:sldId id="271" r:id="rId18"/>
    <p:sldId id="272" r:id="rId19"/>
    <p:sldId id="273" r:id="rId20"/>
    <p:sldId id="274" r:id="rId21"/>
    <p:sldId id="279" r:id="rId22"/>
    <p:sldId id="275" r:id="rId23"/>
    <p:sldId id="280" r:id="rId24"/>
    <p:sldId id="276" r:id="rId25"/>
    <p:sldId id="277" r:id="rId26"/>
    <p:sldId id="282" r:id="rId27"/>
    <p:sldId id="284" r:id="rId28"/>
    <p:sldId id="283" r:id="rId29"/>
    <p:sldId id="285" r:id="rId30"/>
    <p:sldId id="286" r:id="rId31"/>
    <p:sldId id="287" r:id="rId32"/>
    <p:sldId id="288" r:id="rId33"/>
  </p:sldIdLst>
  <p:sldSz cx="12192000" cy="6858000"/>
  <p:notesSz cx="6858000" cy="9144000"/>
  <p:embeddedFontLst>
    <p:embeddedFont>
      <p:font typeface="Cambria Math" panose="02040503050406030204" pitchFamily="18" charset="0"/>
      <p:regular r:id="rId34"/>
    </p:embeddedFont>
    <p:embeddedFont>
      <p:font typeface="微软雅黑" panose="020B0503020204020204" pitchFamily="34" charset="-122"/>
      <p:regular r:id="rId35"/>
      <p:bold r:id="rId36"/>
    </p:embeddedFont>
  </p:embeddedFontLst>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2" userDrawn="1">
          <p15:clr>
            <a:srgbClr val="A4A3A4"/>
          </p15:clr>
        </p15:guide>
        <p15:guide id="2" pos="383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 id="5" name="作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DFBF8"/>
    <a:srgbClr val="FBF9F6"/>
    <a:srgbClr val="F5F3F0"/>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86" d="100"/>
          <a:sy n="86" d="100"/>
        </p:scale>
        <p:origin x="614" y="72"/>
      </p:cViewPr>
      <p:guideLst>
        <p:guide orient="horz" pos="2132"/>
        <p:guide pos="3839"/>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font" Target="fonts/font1.fntdata"/><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3.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2.fntdata"/><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木牍原创课件-封面">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木牍原创课件-导入新课">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导入新课</a:t>
            </a:r>
            <a:endParaRPr lang="en-US" altLang="zh-CN" sz="2935" b="1">
              <a:solidFill>
                <a:schemeClr val="bg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木牍原创课件-讲授新课">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讲授新课</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木牍原创课件-习题解析">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习题解析</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木牍原创课件-课堂小结">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课堂小结</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木牍原创课件-课后作业">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altLang="en-US" sz="2935" b="1">
                <a:solidFill>
                  <a:schemeClr val="bg1"/>
                </a:solidFill>
              </a:rPr>
              <a:t>课后作业</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2025/1/20</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2025/1/20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2025/1/20</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数学">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7190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征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64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声明">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7143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木牍原创课件-目录">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2025/1/20</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木牍原创课件-前言">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userDrawn="1"/>
        </p:nvSpPr>
        <p:spPr>
          <a:xfrm>
            <a:off x="467982" y="28888"/>
            <a:ext cx="1398117" cy="542925"/>
          </a:xfrm>
          <a:prstGeom prst="rect">
            <a:avLst/>
          </a:prstGeom>
          <a:noFill/>
        </p:spPr>
        <p:txBody>
          <a:bodyPr wrap="square" rtlCol="0">
            <a:spAutoFit/>
          </a:bodyPr>
          <a:lstStyle/>
          <a:p>
            <a:pPr algn="ctr"/>
            <a:r>
              <a:rPr lang="zh-CN" altLang="en-US" sz="2935" b="1">
                <a:solidFill>
                  <a:schemeClr val="bg1"/>
                </a:solidFill>
              </a:rPr>
              <a:t>前</a:t>
            </a:r>
            <a:r>
              <a:rPr lang="en-US" altLang="zh-CN" sz="2935" b="1">
                <a:solidFill>
                  <a:schemeClr val="bg1"/>
                </a:solidFill>
              </a:rPr>
              <a:t>  </a:t>
            </a:r>
            <a:r>
              <a:rPr lang="zh-CN" altLang="en-US" sz="2935" b="1">
                <a:solidFill>
                  <a:schemeClr val="bg1"/>
                </a:solidFill>
              </a:rPr>
              <a:t>言</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theme" Target="../theme/theme2.xml"/><Relationship Id="rId7" Type="http://schemas.openxmlformats.org/officeDocument/2006/relationships/image" Target="../media/image4.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0" name="矩形 169"/>
          <p:cNvSpPr/>
          <p:nvPr userDrawn="1"/>
        </p:nvSpPr>
        <p:spPr>
          <a:xfrm>
            <a:off x="0" y="1303655"/>
            <a:ext cx="12192000" cy="4018280"/>
          </a:xfrm>
          <a:prstGeom prst="rect">
            <a:avLst/>
          </a:prstGeom>
          <a:solidFill>
            <a:srgbClr val="008D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50">
              <a:cs typeface="+mn-ea"/>
              <a:sym typeface="+mn-lt"/>
            </a:endParaRPr>
          </a:p>
        </p:txBody>
      </p:sp>
      <p:pic>
        <p:nvPicPr>
          <p:cNvPr id="227" name="图片 226" descr="C:/Users/Administrator/Desktop/依据新课标编写-02.png依据新课标编写-02"/>
          <p:cNvPicPr>
            <a:picLocks noChangeAspect="1"/>
          </p:cNvPicPr>
          <p:nvPr userDrawn="1"/>
        </p:nvPicPr>
        <p:blipFill>
          <a:blip r:embed="rId8"/>
          <a:srcRect/>
          <a:stretch>
            <a:fillRect/>
          </a:stretch>
        </p:blipFill>
        <p:spPr>
          <a:xfrm>
            <a:off x="8703310" y="196850"/>
            <a:ext cx="2861310" cy="687705"/>
          </a:xfrm>
          <a:prstGeom prst="rect">
            <a:avLst/>
          </a:prstGeom>
        </p:spPr>
      </p:pic>
      <p:sp>
        <p:nvSpPr>
          <p:cNvPr id="242" name="文本框 241"/>
          <p:cNvSpPr txBox="1"/>
          <p:nvPr userDrawn="1"/>
        </p:nvSpPr>
        <p:spPr>
          <a:xfrm>
            <a:off x="7773670" y="5741035"/>
            <a:ext cx="1131570" cy="542925"/>
          </a:xfrm>
          <a:prstGeom prst="rect">
            <a:avLst/>
          </a:prstGeom>
          <a:noFill/>
        </p:spPr>
        <p:txBody>
          <a:bodyPr wrap="square" rtlCol="0">
            <a:spAutoFit/>
          </a:bodyPr>
          <a:lstStyle/>
          <a:p>
            <a:pPr algn="ctr"/>
            <a:r>
              <a:rPr lang="zh-CN" altLang="en-US" sz="2935" b="1" dirty="0">
                <a:solidFill>
                  <a:schemeClr val="tx1"/>
                </a:solidFill>
                <a:latin typeface="微软雅黑" panose="020B0503020204020204" charset="-122"/>
                <a:ea typeface="微软雅黑" panose="020B0503020204020204" charset="-122"/>
              </a:rPr>
              <a:t>物理</a:t>
            </a:r>
          </a:p>
        </p:txBody>
      </p:sp>
      <p:grpSp>
        <p:nvGrpSpPr>
          <p:cNvPr id="247" name="组合 246"/>
          <p:cNvGrpSpPr/>
          <p:nvPr userDrawn="1"/>
        </p:nvGrpSpPr>
        <p:grpSpPr>
          <a:xfrm>
            <a:off x="8858111" y="5773420"/>
            <a:ext cx="636061" cy="514985"/>
            <a:chOff x="3513" y="9087"/>
            <a:chExt cx="1042" cy="815"/>
          </a:xfrm>
        </p:grpSpPr>
        <p:sp>
          <p:nvSpPr>
            <p:cNvPr id="245" name="椭圆 244"/>
            <p:cNvSpPr/>
            <p:nvPr userDrawn="1"/>
          </p:nvSpPr>
          <p:spPr>
            <a:xfrm>
              <a:off x="3590" y="9087"/>
              <a:ext cx="815" cy="815"/>
            </a:xfrm>
            <a:prstGeom prst="ellipse">
              <a:avLst/>
            </a:prstGeom>
            <a:solidFill>
              <a:srgbClr val="008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85"/>
            </a:p>
          </p:txBody>
        </p:sp>
        <p:sp>
          <p:nvSpPr>
            <p:cNvPr id="246" name="文本框 245"/>
            <p:cNvSpPr txBox="1"/>
            <p:nvPr userDrawn="1"/>
          </p:nvSpPr>
          <p:spPr>
            <a:xfrm>
              <a:off x="3513" y="9130"/>
              <a:ext cx="1042" cy="682"/>
            </a:xfrm>
            <a:prstGeom prst="rect">
              <a:avLst/>
            </a:prstGeom>
            <a:noFill/>
          </p:spPr>
          <p:txBody>
            <a:bodyPr wrap="square" rtlCol="0">
              <a:spAutoFit/>
            </a:bodyPr>
            <a:lstStyle/>
            <a:p>
              <a:r>
                <a:rPr lang="en-US" altLang="zh-CN" sz="2205" b="1" dirty="0">
                  <a:solidFill>
                    <a:srgbClr val="FFFF00"/>
                  </a:solidFill>
                  <a:latin typeface="微软雅黑" panose="020B0503020204020204" charset="-122"/>
                  <a:ea typeface="微软雅黑" panose="020B0503020204020204" charset="-122"/>
                  <a:cs typeface="Times New Roman" panose="02020603050405020304" pitchFamily="18" charset="0"/>
                </a:rPr>
                <a:t>HY</a:t>
              </a:r>
            </a:p>
          </p:txBody>
        </p:sp>
      </p:grpSp>
      <p:sp>
        <p:nvSpPr>
          <p:cNvPr id="243" name="文本框 242"/>
          <p:cNvSpPr txBox="1"/>
          <p:nvPr userDrawn="1"/>
        </p:nvSpPr>
        <p:spPr>
          <a:xfrm>
            <a:off x="9469755" y="5741035"/>
            <a:ext cx="2279650" cy="542925"/>
          </a:xfrm>
          <a:prstGeom prst="rect">
            <a:avLst/>
          </a:prstGeom>
          <a:noFill/>
        </p:spPr>
        <p:txBody>
          <a:bodyPr wrap="square" rtlCol="0">
            <a:spAutoFit/>
          </a:bodyPr>
          <a:lstStyle/>
          <a:p>
            <a:r>
              <a:rPr lang="zh-CN" altLang="en-US" sz="2935" b="1" dirty="0">
                <a:solidFill>
                  <a:schemeClr val="tx1"/>
                </a:solidFill>
                <a:uFillTx/>
                <a:latin typeface="微软雅黑" panose="020B0503020204020204" charset="-122"/>
                <a:ea typeface="微软雅黑" panose="020B0503020204020204" charset="-122"/>
              </a:rPr>
              <a:t>八年级下册</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71" r:id="rId4"/>
    <p:sldLayoutId id="2147483672" r:id="rId5"/>
    <p:sldLayoutId id="214748367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alphaModFix amt="14000"/>
            <a:lum/>
          </a:blip>
          <a:srcRect/>
          <a:tile tx="0" ty="0" sx="100000" sy="100000" flip="none" algn="tl"/>
        </a:blipFill>
        <a:effectLst/>
      </p:bgPr>
    </p:bg>
    <p:spTree>
      <p:nvGrpSpPr>
        <p:cNvPr id="1" name=""/>
        <p:cNvGrpSpPr/>
        <p:nvPr/>
      </p:nvGrpSpPr>
      <p:grpSpPr>
        <a:xfrm>
          <a:off x="0" y="0"/>
          <a:ext cx="0" cy="0"/>
          <a:chOff x="0" y="0"/>
          <a:chExt cx="0" cy="0"/>
        </a:xfrm>
      </p:grpSpPr>
      <p:pic>
        <p:nvPicPr>
          <p:cNvPr id="2" name="图片 1" descr="E:/LOGO/木牍中考logo/木牍中考logo效果图/木牍中考logo-5%蓝-11.png木牍中考logo-5%蓝-11"/>
          <p:cNvPicPr>
            <a:picLocks noChangeAspect="1"/>
          </p:cNvPicPr>
          <p:nvPr userDrawn="1"/>
        </p:nvPicPr>
        <p:blipFill>
          <a:blip r:embed="rId5"/>
          <a:srcRect r="25347" b="26975"/>
          <a:stretch>
            <a:fillRect/>
          </a:stretch>
        </p:blipFill>
        <p:spPr>
          <a:xfrm>
            <a:off x="8159750" y="2906395"/>
            <a:ext cx="4032250" cy="3945255"/>
          </a:xfrm>
          <a:prstGeom prst="rect">
            <a:avLst/>
          </a:prstGeom>
        </p:spPr>
      </p:pic>
      <p:sp>
        <p:nvSpPr>
          <p:cNvPr id="17" name="矩形 16"/>
          <p:cNvSpPr/>
          <p:nvPr userDrawn="1"/>
        </p:nvSpPr>
        <p:spPr>
          <a:xfrm>
            <a:off x="635" y="0"/>
            <a:ext cx="1428115" cy="685800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
        <p:nvSpPr>
          <p:cNvPr id="75" name="文本框 74"/>
          <p:cNvSpPr txBox="1"/>
          <p:nvPr userDrawn="1"/>
        </p:nvSpPr>
        <p:spPr>
          <a:xfrm>
            <a:off x="156210" y="1054735"/>
            <a:ext cx="1116965" cy="1108075"/>
          </a:xfrm>
          <a:prstGeom prst="rect">
            <a:avLst/>
          </a:prstGeom>
          <a:noFill/>
        </p:spPr>
        <p:txBody>
          <a:bodyPr wrap="square" rtlCol="0">
            <a:spAutoFit/>
          </a:bodyPr>
          <a:lstStyle/>
          <a:p>
            <a:r>
              <a:rPr lang="zh-CN" altLang="en-US" sz="6610" b="1" dirty="0">
                <a:solidFill>
                  <a:schemeClr val="bg1"/>
                </a:solidFill>
                <a:latin typeface="微软雅黑" panose="020B0503020204020204" charset="-122"/>
                <a:ea typeface="微软雅黑" panose="020B0503020204020204" charset="-122"/>
              </a:rPr>
              <a:t>目</a:t>
            </a:r>
          </a:p>
        </p:txBody>
      </p:sp>
      <p:sp>
        <p:nvSpPr>
          <p:cNvPr id="76" name="文本框 75"/>
          <p:cNvSpPr txBox="1"/>
          <p:nvPr userDrawn="1"/>
        </p:nvSpPr>
        <p:spPr>
          <a:xfrm>
            <a:off x="185420" y="2625090"/>
            <a:ext cx="1058545" cy="1108075"/>
          </a:xfrm>
          <a:prstGeom prst="rect">
            <a:avLst/>
          </a:prstGeom>
          <a:noFill/>
        </p:spPr>
        <p:txBody>
          <a:bodyPr wrap="square" rtlCol="0">
            <a:spAutoFit/>
          </a:bodyPr>
          <a:lstStyle/>
          <a:p>
            <a:r>
              <a:rPr lang="zh-CN" altLang="en-US" sz="6610" b="1" dirty="0">
                <a:solidFill>
                  <a:schemeClr val="bg1"/>
                </a:solidFill>
                <a:latin typeface="微软雅黑" panose="020B0503020204020204" charset="-122"/>
                <a:ea typeface="微软雅黑" panose="020B0503020204020204" charset="-122"/>
              </a:rPr>
              <a:t>录</a:t>
            </a:r>
          </a:p>
        </p:txBody>
      </p:sp>
      <p:pic>
        <p:nvPicPr>
          <p:cNvPr id="227" name="图片 226" descr="C:/Users/Administrator/Desktop/依据新课标编写-02.png依据新课标编写-02"/>
          <p:cNvPicPr>
            <a:picLocks noChangeAspect="1"/>
          </p:cNvPicPr>
          <p:nvPr userDrawn="1"/>
        </p:nvPicPr>
        <p:blipFill>
          <a:blip r:embed="rId6"/>
          <a:srcRect/>
          <a:stretch>
            <a:fillRect/>
          </a:stretch>
        </p:blipFill>
        <p:spPr>
          <a:xfrm>
            <a:off x="8703310" y="196850"/>
            <a:ext cx="2861310" cy="687705"/>
          </a:xfrm>
          <a:prstGeom prst="rect">
            <a:avLst/>
          </a:prstGeom>
        </p:spPr>
      </p:pic>
      <p:grpSp>
        <p:nvGrpSpPr>
          <p:cNvPr id="3" name="组合 2"/>
          <p:cNvGrpSpPr/>
          <p:nvPr userDrawn="1"/>
        </p:nvGrpSpPr>
        <p:grpSpPr>
          <a:xfrm>
            <a:off x="2756021" y="2327928"/>
            <a:ext cx="2936104" cy="607259"/>
            <a:chOff x="4408" y="1365"/>
            <a:chExt cx="5038" cy="1009"/>
          </a:xfrm>
        </p:grpSpPr>
        <p:sp>
          <p:nvSpPr>
            <p:cNvPr id="5" name="文本框 4"/>
            <p:cNvSpPr txBox="1"/>
            <p:nvPr userDrawn="1"/>
          </p:nvSpPr>
          <p:spPr>
            <a:xfrm>
              <a:off x="5966" y="1365"/>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导入新课</a:t>
              </a:r>
              <a:endParaRPr lang="en-US" altLang="zh-CN" sz="3120" b="1" u="none" baseline="0" dirty="0">
                <a:solidFill>
                  <a:srgbClr val="008DFF"/>
                </a:solidFill>
                <a:uFill>
                  <a:solidFill>
                    <a:srgbClr val="FE970E"/>
                  </a:solidFill>
                </a:uFill>
              </a:endParaRPr>
            </a:p>
          </p:txBody>
        </p:sp>
        <p:sp>
          <p:nvSpPr>
            <p:cNvPr id="4" name="文本框 3"/>
            <p:cNvSpPr txBox="1"/>
            <p:nvPr userDrawn="1"/>
          </p:nvSpPr>
          <p:spPr>
            <a:xfrm>
              <a:off x="4408" y="1425"/>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01</a:t>
              </a:r>
            </a:p>
          </p:txBody>
        </p:sp>
        <p:sp>
          <p:nvSpPr>
            <p:cNvPr id="6" name="矩形 5"/>
            <p:cNvSpPr/>
            <p:nvPr userDrawn="1"/>
          </p:nvSpPr>
          <p:spPr>
            <a:xfrm>
              <a:off x="5600" y="1564"/>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8" name="组合 7"/>
          <p:cNvGrpSpPr/>
          <p:nvPr userDrawn="1"/>
        </p:nvGrpSpPr>
        <p:grpSpPr>
          <a:xfrm>
            <a:off x="6464907" y="2345984"/>
            <a:ext cx="2936104" cy="571149"/>
            <a:chOff x="4408" y="2978"/>
            <a:chExt cx="5038" cy="949"/>
          </a:xfrm>
        </p:grpSpPr>
        <p:sp>
          <p:nvSpPr>
            <p:cNvPr id="10" name="文本框 9"/>
            <p:cNvSpPr txBox="1"/>
            <p:nvPr/>
          </p:nvSpPr>
          <p:spPr>
            <a:xfrm>
              <a:off x="5966" y="2978"/>
              <a:ext cx="3480" cy="949"/>
            </a:xfrm>
            <a:prstGeom prst="rect">
              <a:avLst/>
            </a:prstGeom>
            <a:noFill/>
          </p:spPr>
          <p:txBody>
            <a:bodyPr wrap="square" rtlCol="0">
              <a:spAutoFit/>
            </a:bodyPr>
            <a:lstStyle/>
            <a:p>
              <a:r>
                <a:rPr lang="zh-CN" sz="3120" b="1" u="none" baseline="0" dirty="0">
                  <a:solidFill>
                    <a:srgbClr val="008DFF"/>
                  </a:solidFill>
                  <a:uFill>
                    <a:solidFill>
                      <a:srgbClr val="FE970E"/>
                    </a:solidFill>
                  </a:uFill>
                </a:rPr>
                <a:t>讲授新课</a:t>
              </a:r>
            </a:p>
          </p:txBody>
        </p:sp>
        <p:sp>
          <p:nvSpPr>
            <p:cNvPr id="13" name="文本框 12"/>
            <p:cNvSpPr txBox="1"/>
            <p:nvPr userDrawn="1"/>
          </p:nvSpPr>
          <p:spPr>
            <a:xfrm>
              <a:off x="4408" y="2978"/>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02</a:t>
              </a:r>
            </a:p>
          </p:txBody>
        </p:sp>
        <p:sp>
          <p:nvSpPr>
            <p:cNvPr id="46" name="矩形 45"/>
            <p:cNvSpPr/>
            <p:nvPr userDrawn="1"/>
          </p:nvSpPr>
          <p:spPr>
            <a:xfrm>
              <a:off x="5600" y="3120"/>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14" name="组合 13"/>
          <p:cNvGrpSpPr/>
          <p:nvPr userDrawn="1"/>
        </p:nvGrpSpPr>
        <p:grpSpPr>
          <a:xfrm>
            <a:off x="2756021" y="3678464"/>
            <a:ext cx="2936104" cy="571149"/>
            <a:chOff x="4408" y="5262"/>
            <a:chExt cx="5038" cy="949"/>
          </a:xfrm>
        </p:grpSpPr>
        <p:sp>
          <p:nvSpPr>
            <p:cNvPr id="15" name="文本框 14"/>
            <p:cNvSpPr txBox="1"/>
            <p:nvPr/>
          </p:nvSpPr>
          <p:spPr>
            <a:xfrm>
              <a:off x="5966" y="5262"/>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习题解析</a:t>
              </a:r>
            </a:p>
          </p:txBody>
        </p:sp>
        <p:sp>
          <p:nvSpPr>
            <p:cNvPr id="44" name="文本框 43"/>
            <p:cNvSpPr txBox="1"/>
            <p:nvPr userDrawn="1"/>
          </p:nvSpPr>
          <p:spPr>
            <a:xfrm>
              <a:off x="4408" y="5262"/>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03</a:t>
              </a:r>
            </a:p>
          </p:txBody>
        </p:sp>
        <p:sp>
          <p:nvSpPr>
            <p:cNvPr id="51" name="矩形 50"/>
            <p:cNvSpPr/>
            <p:nvPr userDrawn="1"/>
          </p:nvSpPr>
          <p:spPr>
            <a:xfrm>
              <a:off x="5600" y="5429"/>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16" name="组合 15"/>
          <p:cNvGrpSpPr/>
          <p:nvPr userDrawn="1"/>
        </p:nvGrpSpPr>
        <p:grpSpPr>
          <a:xfrm>
            <a:off x="6464907" y="3678464"/>
            <a:ext cx="2936104" cy="571149"/>
            <a:chOff x="4408" y="8000"/>
            <a:chExt cx="5038" cy="949"/>
          </a:xfrm>
        </p:grpSpPr>
        <p:sp>
          <p:nvSpPr>
            <p:cNvPr id="7" name="文本框 6"/>
            <p:cNvSpPr txBox="1"/>
            <p:nvPr userDrawn="1"/>
          </p:nvSpPr>
          <p:spPr>
            <a:xfrm>
              <a:off x="5966" y="8000"/>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课堂小结</a:t>
              </a:r>
            </a:p>
          </p:txBody>
        </p:sp>
        <p:sp>
          <p:nvSpPr>
            <p:cNvPr id="45" name="文本框 44"/>
            <p:cNvSpPr txBox="1"/>
            <p:nvPr userDrawn="1"/>
          </p:nvSpPr>
          <p:spPr>
            <a:xfrm>
              <a:off x="4408" y="8000"/>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04</a:t>
              </a:r>
            </a:p>
          </p:txBody>
        </p:sp>
        <p:sp>
          <p:nvSpPr>
            <p:cNvPr id="53" name="矩形 52"/>
            <p:cNvSpPr/>
            <p:nvPr userDrawn="1"/>
          </p:nvSpPr>
          <p:spPr>
            <a:xfrm>
              <a:off x="5600" y="8142"/>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pic>
        <p:nvPicPr>
          <p:cNvPr id="9" name="图片 8" descr="数学书"/>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68084" y="4436786"/>
            <a:ext cx="839220" cy="866654"/>
          </a:xfrm>
          <a:prstGeom prst="rect">
            <a:avLst/>
          </a:prstGeom>
        </p:spPr>
      </p:pic>
    </p:spTree>
  </p:cSld>
  <p:clrMap bg1="lt1" tx1="dk1" bg2="lt2" tx2="dk2" accent1="accent1" accent2="accent2" accent3="accent3" accent4="accent4" accent5="accent5" accent6="accent6" hlink="hlink" folHlink="folHlink"/>
  <p:sldLayoutIdLst>
    <p:sldLayoutId id="2147483653" r:id="rId1"/>
    <p:sldLayoutId id="214748365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9">
            <a:alphaModFix amt="14000"/>
          </a:blip>
          <a:tile tx="0" ty="0" sx="100000" sy="100000" flip="none" algn="tl"/>
        </a:blipFill>
        <a:effectLst/>
      </p:bgPr>
    </p:bg>
    <p:spTree>
      <p:nvGrpSpPr>
        <p:cNvPr id="1" name=""/>
        <p:cNvGrpSpPr/>
        <p:nvPr/>
      </p:nvGrpSpPr>
      <p:grpSpPr>
        <a:xfrm>
          <a:off x="0" y="0"/>
          <a:ext cx="0" cy="0"/>
          <a:chOff x="0" y="0"/>
          <a:chExt cx="0" cy="0"/>
        </a:xfrm>
      </p:grpSpPr>
      <p:sp>
        <p:nvSpPr>
          <p:cNvPr id="20" name="矩形 19"/>
          <p:cNvSpPr/>
          <p:nvPr userDrawn="1"/>
        </p:nvSpPr>
        <p:spPr>
          <a:xfrm>
            <a:off x="0" y="0"/>
            <a:ext cx="12192000" cy="61087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
        <p:nvSpPr>
          <p:cNvPr id="29" name="同侧圆角矩形 28"/>
          <p:cNvSpPr/>
          <p:nvPr userDrawn="1"/>
        </p:nvSpPr>
        <p:spPr>
          <a:xfrm rot="16200000">
            <a:off x="891272" y="-944880"/>
            <a:ext cx="619125" cy="2493645"/>
          </a:xfrm>
          <a:prstGeom prst="round2SameRect">
            <a:avLst>
              <a:gd name="adj1" fmla="val 0"/>
              <a:gd name="adj2" fmla="val 50000"/>
            </a:avLst>
          </a:prstGeom>
          <a:solidFill>
            <a:srgbClr val="FE970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1.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microsoft.com/office/2007/relationships/media" Target="../media/media2.mp4"/><Relationship Id="rId2" Type="http://schemas.openxmlformats.org/officeDocument/2006/relationships/video" Target="NULL" TargetMode="External"/><Relationship Id="rId1" Type="http://schemas.openxmlformats.org/officeDocument/2006/relationships/tags" Target="../tags/tag12.xml"/><Relationship Id="rId5" Type="http://schemas.openxmlformats.org/officeDocument/2006/relationships/image" Target="../media/image24.png"/><Relationship Id="rId4"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1.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video" Target="../media/media3.mp4"/><Relationship Id="rId2" Type="http://schemas.microsoft.com/office/2007/relationships/media" Target="../media/media3.mp4"/><Relationship Id="rId1" Type="http://schemas.openxmlformats.org/officeDocument/2006/relationships/tags" Target="../tags/tag14.xml"/><Relationship Id="rId5" Type="http://schemas.openxmlformats.org/officeDocument/2006/relationships/image" Target="../media/image26.png"/><Relationship Id="rId4"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1.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1.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1.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video" Target="../media/media4.mp4"/><Relationship Id="rId2" Type="http://schemas.microsoft.com/office/2007/relationships/media" Target="../media/media4.mp4"/><Relationship Id="rId1" Type="http://schemas.openxmlformats.org/officeDocument/2006/relationships/tags" Target="../tags/tag20.xml"/><Relationship Id="rId5" Type="http://schemas.openxmlformats.org/officeDocument/2006/relationships/image" Target="../media/image28.png"/><Relationship Id="rId4"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22.xml"/><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11.xml"/><Relationship Id="rId1" Type="http://schemas.openxmlformats.org/officeDocument/2006/relationships/tags" Target="../tags/tag23.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26" Type="http://schemas.openxmlformats.org/officeDocument/2006/relationships/tags" Target="../tags/tag49.xml"/><Relationship Id="rId117" Type="http://schemas.openxmlformats.org/officeDocument/2006/relationships/tags" Target="../tags/tag140.xml"/><Relationship Id="rId21" Type="http://schemas.openxmlformats.org/officeDocument/2006/relationships/tags" Target="../tags/tag44.xml"/><Relationship Id="rId42" Type="http://schemas.openxmlformats.org/officeDocument/2006/relationships/tags" Target="../tags/tag65.xml"/><Relationship Id="rId47" Type="http://schemas.openxmlformats.org/officeDocument/2006/relationships/tags" Target="../tags/tag70.xml"/><Relationship Id="rId63" Type="http://schemas.openxmlformats.org/officeDocument/2006/relationships/tags" Target="../tags/tag86.xml"/><Relationship Id="rId68" Type="http://schemas.openxmlformats.org/officeDocument/2006/relationships/tags" Target="../tags/tag91.xml"/><Relationship Id="rId84" Type="http://schemas.openxmlformats.org/officeDocument/2006/relationships/tags" Target="../tags/tag107.xml"/><Relationship Id="rId89" Type="http://schemas.openxmlformats.org/officeDocument/2006/relationships/tags" Target="../tags/tag112.xml"/><Relationship Id="rId112" Type="http://schemas.openxmlformats.org/officeDocument/2006/relationships/tags" Target="../tags/tag135.xml"/><Relationship Id="rId16" Type="http://schemas.openxmlformats.org/officeDocument/2006/relationships/tags" Target="../tags/tag39.xml"/><Relationship Id="rId107" Type="http://schemas.openxmlformats.org/officeDocument/2006/relationships/tags" Target="../tags/tag130.xml"/><Relationship Id="rId11" Type="http://schemas.openxmlformats.org/officeDocument/2006/relationships/tags" Target="../tags/tag34.xml"/><Relationship Id="rId32" Type="http://schemas.openxmlformats.org/officeDocument/2006/relationships/tags" Target="../tags/tag55.xml"/><Relationship Id="rId37" Type="http://schemas.openxmlformats.org/officeDocument/2006/relationships/tags" Target="../tags/tag60.xml"/><Relationship Id="rId53" Type="http://schemas.openxmlformats.org/officeDocument/2006/relationships/tags" Target="../tags/tag76.xml"/><Relationship Id="rId58" Type="http://schemas.openxmlformats.org/officeDocument/2006/relationships/tags" Target="../tags/tag81.xml"/><Relationship Id="rId74" Type="http://schemas.openxmlformats.org/officeDocument/2006/relationships/tags" Target="../tags/tag97.xml"/><Relationship Id="rId79" Type="http://schemas.openxmlformats.org/officeDocument/2006/relationships/tags" Target="../tags/tag102.xml"/><Relationship Id="rId102" Type="http://schemas.openxmlformats.org/officeDocument/2006/relationships/tags" Target="../tags/tag125.xml"/><Relationship Id="rId123" Type="http://schemas.openxmlformats.org/officeDocument/2006/relationships/image" Target="../media/image31.wmf"/><Relationship Id="rId5" Type="http://schemas.openxmlformats.org/officeDocument/2006/relationships/tags" Target="../tags/tag28.xml"/><Relationship Id="rId90" Type="http://schemas.openxmlformats.org/officeDocument/2006/relationships/tags" Target="../tags/tag113.xml"/><Relationship Id="rId95" Type="http://schemas.openxmlformats.org/officeDocument/2006/relationships/tags" Target="../tags/tag118.xml"/><Relationship Id="rId22" Type="http://schemas.openxmlformats.org/officeDocument/2006/relationships/tags" Target="../tags/tag45.xml"/><Relationship Id="rId27" Type="http://schemas.openxmlformats.org/officeDocument/2006/relationships/tags" Target="../tags/tag50.xml"/><Relationship Id="rId43" Type="http://schemas.openxmlformats.org/officeDocument/2006/relationships/tags" Target="../tags/tag66.xml"/><Relationship Id="rId48" Type="http://schemas.openxmlformats.org/officeDocument/2006/relationships/tags" Target="../tags/tag71.xml"/><Relationship Id="rId64" Type="http://schemas.openxmlformats.org/officeDocument/2006/relationships/tags" Target="../tags/tag87.xml"/><Relationship Id="rId69" Type="http://schemas.openxmlformats.org/officeDocument/2006/relationships/tags" Target="../tags/tag92.xml"/><Relationship Id="rId113" Type="http://schemas.openxmlformats.org/officeDocument/2006/relationships/tags" Target="../tags/tag136.xml"/><Relationship Id="rId118" Type="http://schemas.openxmlformats.org/officeDocument/2006/relationships/tags" Target="../tags/tag141.xml"/><Relationship Id="rId80" Type="http://schemas.openxmlformats.org/officeDocument/2006/relationships/tags" Target="../tags/tag103.xml"/><Relationship Id="rId85" Type="http://schemas.openxmlformats.org/officeDocument/2006/relationships/tags" Target="../tags/tag108.xml"/><Relationship Id="rId12" Type="http://schemas.openxmlformats.org/officeDocument/2006/relationships/tags" Target="../tags/tag35.xml"/><Relationship Id="rId17" Type="http://schemas.openxmlformats.org/officeDocument/2006/relationships/tags" Target="../tags/tag40.xml"/><Relationship Id="rId33" Type="http://schemas.openxmlformats.org/officeDocument/2006/relationships/tags" Target="../tags/tag56.xml"/><Relationship Id="rId38" Type="http://schemas.openxmlformats.org/officeDocument/2006/relationships/tags" Target="../tags/tag61.xml"/><Relationship Id="rId59" Type="http://schemas.openxmlformats.org/officeDocument/2006/relationships/tags" Target="../tags/tag82.xml"/><Relationship Id="rId103" Type="http://schemas.openxmlformats.org/officeDocument/2006/relationships/tags" Target="../tags/tag126.xml"/><Relationship Id="rId108" Type="http://schemas.openxmlformats.org/officeDocument/2006/relationships/tags" Target="../tags/tag131.xml"/><Relationship Id="rId54" Type="http://schemas.openxmlformats.org/officeDocument/2006/relationships/tags" Target="../tags/tag77.xml"/><Relationship Id="rId70" Type="http://schemas.openxmlformats.org/officeDocument/2006/relationships/tags" Target="../tags/tag93.xml"/><Relationship Id="rId75" Type="http://schemas.openxmlformats.org/officeDocument/2006/relationships/tags" Target="../tags/tag98.xml"/><Relationship Id="rId91" Type="http://schemas.openxmlformats.org/officeDocument/2006/relationships/tags" Target="../tags/tag114.xml"/><Relationship Id="rId96" Type="http://schemas.openxmlformats.org/officeDocument/2006/relationships/tags" Target="../tags/tag119.xml"/><Relationship Id="rId1" Type="http://schemas.openxmlformats.org/officeDocument/2006/relationships/tags" Target="../tags/tag24.xml"/><Relationship Id="rId6" Type="http://schemas.openxmlformats.org/officeDocument/2006/relationships/tags" Target="../tags/tag29.xml"/><Relationship Id="rId23" Type="http://schemas.openxmlformats.org/officeDocument/2006/relationships/tags" Target="../tags/tag46.xml"/><Relationship Id="rId28" Type="http://schemas.openxmlformats.org/officeDocument/2006/relationships/tags" Target="../tags/tag51.xml"/><Relationship Id="rId49" Type="http://schemas.openxmlformats.org/officeDocument/2006/relationships/tags" Target="../tags/tag72.xml"/><Relationship Id="rId114" Type="http://schemas.openxmlformats.org/officeDocument/2006/relationships/tags" Target="../tags/tag137.xml"/><Relationship Id="rId119" Type="http://schemas.openxmlformats.org/officeDocument/2006/relationships/slideLayout" Target="../slideLayouts/slideLayout11.xml"/><Relationship Id="rId44" Type="http://schemas.openxmlformats.org/officeDocument/2006/relationships/tags" Target="../tags/tag67.xml"/><Relationship Id="rId60" Type="http://schemas.openxmlformats.org/officeDocument/2006/relationships/tags" Target="../tags/tag83.xml"/><Relationship Id="rId65" Type="http://schemas.openxmlformats.org/officeDocument/2006/relationships/tags" Target="../tags/tag88.xml"/><Relationship Id="rId81" Type="http://schemas.openxmlformats.org/officeDocument/2006/relationships/tags" Target="../tags/tag104.xml"/><Relationship Id="rId86" Type="http://schemas.openxmlformats.org/officeDocument/2006/relationships/tags" Target="../tags/tag109.xml"/><Relationship Id="rId4" Type="http://schemas.openxmlformats.org/officeDocument/2006/relationships/tags" Target="../tags/tag27.xml"/><Relationship Id="rId9" Type="http://schemas.openxmlformats.org/officeDocument/2006/relationships/tags" Target="../tags/tag32.xml"/><Relationship Id="rId13" Type="http://schemas.openxmlformats.org/officeDocument/2006/relationships/tags" Target="../tags/tag36.xml"/><Relationship Id="rId18" Type="http://schemas.openxmlformats.org/officeDocument/2006/relationships/tags" Target="../tags/tag41.xml"/><Relationship Id="rId39" Type="http://schemas.openxmlformats.org/officeDocument/2006/relationships/tags" Target="../tags/tag62.xml"/><Relationship Id="rId109" Type="http://schemas.openxmlformats.org/officeDocument/2006/relationships/tags" Target="../tags/tag132.xml"/><Relationship Id="rId34" Type="http://schemas.openxmlformats.org/officeDocument/2006/relationships/tags" Target="../tags/tag57.xml"/><Relationship Id="rId50" Type="http://schemas.openxmlformats.org/officeDocument/2006/relationships/tags" Target="../tags/tag73.xml"/><Relationship Id="rId55" Type="http://schemas.openxmlformats.org/officeDocument/2006/relationships/tags" Target="../tags/tag78.xml"/><Relationship Id="rId76" Type="http://schemas.openxmlformats.org/officeDocument/2006/relationships/tags" Target="../tags/tag99.xml"/><Relationship Id="rId97" Type="http://schemas.openxmlformats.org/officeDocument/2006/relationships/tags" Target="../tags/tag120.xml"/><Relationship Id="rId104" Type="http://schemas.openxmlformats.org/officeDocument/2006/relationships/tags" Target="../tags/tag127.xml"/><Relationship Id="rId120" Type="http://schemas.openxmlformats.org/officeDocument/2006/relationships/oleObject" Target="../embeddings/oleObject1.bin"/><Relationship Id="rId7" Type="http://schemas.openxmlformats.org/officeDocument/2006/relationships/tags" Target="../tags/tag30.xml"/><Relationship Id="rId71" Type="http://schemas.openxmlformats.org/officeDocument/2006/relationships/tags" Target="../tags/tag94.xml"/><Relationship Id="rId92" Type="http://schemas.openxmlformats.org/officeDocument/2006/relationships/tags" Target="../tags/tag115.xml"/><Relationship Id="rId2" Type="http://schemas.openxmlformats.org/officeDocument/2006/relationships/tags" Target="../tags/tag25.xml"/><Relationship Id="rId29" Type="http://schemas.openxmlformats.org/officeDocument/2006/relationships/tags" Target="../tags/tag52.xml"/><Relationship Id="rId24" Type="http://schemas.openxmlformats.org/officeDocument/2006/relationships/tags" Target="../tags/tag47.xml"/><Relationship Id="rId40" Type="http://schemas.openxmlformats.org/officeDocument/2006/relationships/tags" Target="../tags/tag63.xml"/><Relationship Id="rId45" Type="http://schemas.openxmlformats.org/officeDocument/2006/relationships/tags" Target="../tags/tag68.xml"/><Relationship Id="rId66" Type="http://schemas.openxmlformats.org/officeDocument/2006/relationships/tags" Target="../tags/tag89.xml"/><Relationship Id="rId87" Type="http://schemas.openxmlformats.org/officeDocument/2006/relationships/tags" Target="../tags/tag110.xml"/><Relationship Id="rId110" Type="http://schemas.openxmlformats.org/officeDocument/2006/relationships/tags" Target="../tags/tag133.xml"/><Relationship Id="rId115" Type="http://schemas.openxmlformats.org/officeDocument/2006/relationships/tags" Target="../tags/tag138.xml"/><Relationship Id="rId61" Type="http://schemas.openxmlformats.org/officeDocument/2006/relationships/tags" Target="../tags/tag84.xml"/><Relationship Id="rId82" Type="http://schemas.openxmlformats.org/officeDocument/2006/relationships/tags" Target="../tags/tag105.xml"/><Relationship Id="rId19" Type="http://schemas.openxmlformats.org/officeDocument/2006/relationships/tags" Target="../tags/tag42.xml"/><Relationship Id="rId14" Type="http://schemas.openxmlformats.org/officeDocument/2006/relationships/tags" Target="../tags/tag37.xml"/><Relationship Id="rId30" Type="http://schemas.openxmlformats.org/officeDocument/2006/relationships/tags" Target="../tags/tag53.xml"/><Relationship Id="rId35" Type="http://schemas.openxmlformats.org/officeDocument/2006/relationships/tags" Target="../tags/tag58.xml"/><Relationship Id="rId56" Type="http://schemas.openxmlformats.org/officeDocument/2006/relationships/tags" Target="../tags/tag79.xml"/><Relationship Id="rId77" Type="http://schemas.openxmlformats.org/officeDocument/2006/relationships/tags" Target="../tags/tag100.xml"/><Relationship Id="rId100" Type="http://schemas.openxmlformats.org/officeDocument/2006/relationships/tags" Target="../tags/tag123.xml"/><Relationship Id="rId105" Type="http://schemas.openxmlformats.org/officeDocument/2006/relationships/tags" Target="../tags/tag128.xml"/><Relationship Id="rId8" Type="http://schemas.openxmlformats.org/officeDocument/2006/relationships/tags" Target="../tags/tag31.xml"/><Relationship Id="rId51" Type="http://schemas.openxmlformats.org/officeDocument/2006/relationships/tags" Target="../tags/tag74.xml"/><Relationship Id="rId72" Type="http://schemas.openxmlformats.org/officeDocument/2006/relationships/tags" Target="../tags/tag95.xml"/><Relationship Id="rId93" Type="http://schemas.openxmlformats.org/officeDocument/2006/relationships/tags" Target="../tags/tag116.xml"/><Relationship Id="rId98" Type="http://schemas.openxmlformats.org/officeDocument/2006/relationships/tags" Target="../tags/tag121.xml"/><Relationship Id="rId121" Type="http://schemas.openxmlformats.org/officeDocument/2006/relationships/image" Target="../media/image30.wmf"/><Relationship Id="rId3" Type="http://schemas.openxmlformats.org/officeDocument/2006/relationships/tags" Target="../tags/tag26.xml"/><Relationship Id="rId25" Type="http://schemas.openxmlformats.org/officeDocument/2006/relationships/tags" Target="../tags/tag48.xml"/><Relationship Id="rId46" Type="http://schemas.openxmlformats.org/officeDocument/2006/relationships/tags" Target="../tags/tag69.xml"/><Relationship Id="rId67" Type="http://schemas.openxmlformats.org/officeDocument/2006/relationships/tags" Target="../tags/tag90.xml"/><Relationship Id="rId116" Type="http://schemas.openxmlformats.org/officeDocument/2006/relationships/tags" Target="../tags/tag139.xml"/><Relationship Id="rId20" Type="http://schemas.openxmlformats.org/officeDocument/2006/relationships/tags" Target="../tags/tag43.xml"/><Relationship Id="rId41" Type="http://schemas.openxmlformats.org/officeDocument/2006/relationships/tags" Target="../tags/tag64.xml"/><Relationship Id="rId62" Type="http://schemas.openxmlformats.org/officeDocument/2006/relationships/tags" Target="../tags/tag85.xml"/><Relationship Id="rId83" Type="http://schemas.openxmlformats.org/officeDocument/2006/relationships/tags" Target="../tags/tag106.xml"/><Relationship Id="rId88" Type="http://schemas.openxmlformats.org/officeDocument/2006/relationships/tags" Target="../tags/tag111.xml"/><Relationship Id="rId111" Type="http://schemas.openxmlformats.org/officeDocument/2006/relationships/tags" Target="../tags/tag134.xml"/><Relationship Id="rId15" Type="http://schemas.openxmlformats.org/officeDocument/2006/relationships/tags" Target="../tags/tag38.xml"/><Relationship Id="rId36" Type="http://schemas.openxmlformats.org/officeDocument/2006/relationships/tags" Target="../tags/tag59.xml"/><Relationship Id="rId57" Type="http://schemas.openxmlformats.org/officeDocument/2006/relationships/tags" Target="../tags/tag80.xml"/><Relationship Id="rId106" Type="http://schemas.openxmlformats.org/officeDocument/2006/relationships/tags" Target="../tags/tag129.xml"/><Relationship Id="rId10" Type="http://schemas.openxmlformats.org/officeDocument/2006/relationships/tags" Target="../tags/tag33.xml"/><Relationship Id="rId31" Type="http://schemas.openxmlformats.org/officeDocument/2006/relationships/tags" Target="../tags/tag54.xml"/><Relationship Id="rId52" Type="http://schemas.openxmlformats.org/officeDocument/2006/relationships/tags" Target="../tags/tag75.xml"/><Relationship Id="rId73" Type="http://schemas.openxmlformats.org/officeDocument/2006/relationships/tags" Target="../tags/tag96.xml"/><Relationship Id="rId78" Type="http://schemas.openxmlformats.org/officeDocument/2006/relationships/tags" Target="../tags/tag101.xml"/><Relationship Id="rId94" Type="http://schemas.openxmlformats.org/officeDocument/2006/relationships/tags" Target="../tags/tag117.xml"/><Relationship Id="rId99" Type="http://schemas.openxmlformats.org/officeDocument/2006/relationships/tags" Target="../tags/tag122.xml"/><Relationship Id="rId101" Type="http://schemas.openxmlformats.org/officeDocument/2006/relationships/tags" Target="../tags/tag124.xml"/><Relationship Id="rId122" Type="http://schemas.openxmlformats.org/officeDocument/2006/relationships/oleObject" Target="../embeddings/oleObject2.bin"/></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11.xml"/><Relationship Id="rId1" Type="http://schemas.openxmlformats.org/officeDocument/2006/relationships/tags" Target="../tags/tag142.xml"/><Relationship Id="rId6" Type="http://schemas.openxmlformats.org/officeDocument/2006/relationships/image" Target="../media/image35.GIF"/><Relationship Id="rId5" Type="http://schemas.openxmlformats.org/officeDocument/2006/relationships/image" Target="../media/image34.jpeg"/><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slideLayout" Target="../slideLayouts/slideLayout11.xml"/><Relationship Id="rId1" Type="http://schemas.openxmlformats.org/officeDocument/2006/relationships/tags" Target="../tags/tag143.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12.xml"/><Relationship Id="rId1" Type="http://schemas.openxmlformats.org/officeDocument/2006/relationships/tags" Target="../tags/tag144.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12.xml"/><Relationship Id="rId1" Type="http://schemas.openxmlformats.org/officeDocument/2006/relationships/tags" Target="../tags/tag145.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12.xml"/><Relationship Id="rId1" Type="http://schemas.openxmlformats.org/officeDocument/2006/relationships/tags" Target="../tags/tag146.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13.xml"/><Relationship Id="rId1" Type="http://schemas.openxmlformats.org/officeDocument/2006/relationships/tags" Target="../tags/tag14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48.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49.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0.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0.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1.xml"/><Relationship Id="rId1" Type="http://schemas.openxmlformats.org/officeDocument/2006/relationships/tags" Target="../tags/tag5.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6.xml"/><Relationship Id="rId5" Type="http://schemas.openxmlformats.org/officeDocument/2006/relationships/image" Target="../media/image11.png"/><Relationship Id="rId4"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1.xml"/><Relationship Id="rId1" Type="http://schemas.openxmlformats.org/officeDocument/2006/relationships/tags" Target="../tags/tag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1.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slideLayout" Target="../slideLayouts/slideLayout11.xml"/><Relationship Id="rId1" Type="http://schemas.openxmlformats.org/officeDocument/2006/relationships/tags" Target="../tags/tag9.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1.xml"/><Relationship Id="rId1" Type="http://schemas.openxmlformats.org/officeDocument/2006/relationships/tags" Target="../tags/tag10.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文本框 173"/>
          <p:cNvSpPr txBox="1"/>
          <p:nvPr userDrawn="1"/>
        </p:nvSpPr>
        <p:spPr>
          <a:xfrm>
            <a:off x="-319597" y="2317497"/>
            <a:ext cx="12192000" cy="1322070"/>
          </a:xfrm>
          <a:prstGeom prst="rect">
            <a:avLst/>
          </a:prstGeom>
          <a:noFill/>
          <a:effectLst/>
        </p:spPr>
        <p:txBody>
          <a:bodyPr wrap="square" rtlCol="0">
            <a:spAutoFit/>
            <a:scene3d>
              <a:camera prst="orthographicFront"/>
              <a:lightRig rig="threePt" dir="t"/>
            </a:scene3d>
            <a:sp3d contourW="12700"/>
          </a:bodyPr>
          <a:lstStyle/>
          <a:p>
            <a:pPr algn="ctr"/>
            <a:r>
              <a:rPr lang="en-US" sz="8000" b="1" dirty="0">
                <a:solidFill>
                  <a:schemeClr val="bg1"/>
                </a:solidFill>
                <a:latin typeface="微软雅黑" panose="020B0503020204020204" charset="-122"/>
                <a:ea typeface="微软雅黑" panose="020B0503020204020204" charset="-122"/>
                <a:cs typeface="微软雅黑" panose="020B0503020204020204" charset="-122"/>
                <a:sym typeface="+mn-ea"/>
              </a:rPr>
              <a:t>6.6  </a:t>
            </a:r>
            <a:r>
              <a:rPr lang="zh-CN" altLang="en-US" sz="8000" b="1" dirty="0">
                <a:solidFill>
                  <a:schemeClr val="bg1"/>
                </a:solidFill>
                <a:latin typeface="微软雅黑" panose="020B0503020204020204" charset="-122"/>
                <a:ea typeface="微软雅黑" panose="020B0503020204020204" charset="-122"/>
                <a:cs typeface="微软雅黑" panose="020B0503020204020204" charset="-122"/>
                <a:sym typeface="+mn-ea"/>
              </a:rPr>
              <a:t>滑轮</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03542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探究两类滑轮的作用</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899795" y="1827530"/>
            <a:ext cx="4064000" cy="521970"/>
          </a:xfrm>
          <a:prstGeom prst="rect">
            <a:avLst/>
          </a:prstGeom>
          <a:noFill/>
        </p:spPr>
        <p:txBody>
          <a:bodyPr wrap="square" rtlCol="0">
            <a:spAutoFit/>
          </a:bodyPr>
          <a:lstStyle/>
          <a:p>
            <a:r>
              <a:rPr lang="zh-CN" altLang="en-US" sz="2800"/>
              <a:t>活动</a:t>
            </a:r>
            <a:r>
              <a:rPr lang="en-US" altLang="zh-CN" sz="2800"/>
              <a:t>2 </a:t>
            </a:r>
            <a:r>
              <a:rPr lang="zh-CN" altLang="en-US" sz="2800"/>
              <a:t>两类滑轮的比较</a:t>
            </a:r>
          </a:p>
        </p:txBody>
      </p:sp>
      <p:sp>
        <p:nvSpPr>
          <p:cNvPr id="3" name="文本框 2"/>
          <p:cNvSpPr txBox="1"/>
          <p:nvPr/>
        </p:nvSpPr>
        <p:spPr>
          <a:xfrm>
            <a:off x="899795" y="2470150"/>
            <a:ext cx="5277485" cy="3969385"/>
          </a:xfrm>
          <a:prstGeom prst="rect">
            <a:avLst/>
          </a:prstGeom>
          <a:noFill/>
        </p:spPr>
        <p:txBody>
          <a:bodyPr wrap="square" rtlCol="0">
            <a:spAutoFit/>
          </a:bodyPr>
          <a:lstStyle/>
          <a:p>
            <a:pPr>
              <a:lnSpc>
                <a:spcPct val="150000"/>
              </a:lnSpc>
            </a:pPr>
            <a:r>
              <a:rPr lang="en-US" altLang="zh-CN" sz="2800"/>
              <a:t>1. </a:t>
            </a:r>
            <a:r>
              <a:rPr lang="zh-CN" altLang="en-US" sz="2800"/>
              <a:t>定滑轮的作用</a:t>
            </a:r>
          </a:p>
          <a:p>
            <a:pPr indent="457200">
              <a:lnSpc>
                <a:spcPct val="150000"/>
              </a:lnSpc>
            </a:pPr>
            <a:r>
              <a:rPr lang="zh-CN" altLang="en-US" sz="2800">
                <a:latin typeface="宋体" panose="02010600030101010101" pitchFamily="2" charset="-122"/>
                <a:ea typeface="宋体" panose="02010600030101010101" pitchFamily="2" charset="-122"/>
              </a:rPr>
              <a:t>先用弹簧测力计直接测出每一个钩码的重力，再按右图所示用弹簧测力计测量拉力，改变钩码的数量或拉力的方向，比较每次拉力和钩码重力的大小关系。</a:t>
            </a:r>
          </a:p>
        </p:txBody>
      </p:sp>
      <p:pic>
        <p:nvPicPr>
          <p:cNvPr id="5" name="https://img8.file.cache.docer.com/storage/1643101759845214000/e54b7807423dc2704dd47461f326f7b9.png" descr="动滑轮和定滑轮.png"/>
          <p:cNvPicPr>
            <a:picLocks noChangeAspect="1"/>
          </p:cNvPicPr>
          <p:nvPr/>
        </p:nvPicPr>
        <p:blipFill>
          <a:blip r:embed="rId3"/>
          <a:srcRect r="38815"/>
          <a:stretch>
            <a:fillRect/>
          </a:stretch>
        </p:blipFill>
        <p:spPr>
          <a:xfrm>
            <a:off x="6502400" y="0"/>
            <a:ext cx="4196080" cy="6858000"/>
          </a:xfrm>
          <a:prstGeom prst="rect">
            <a:avLst/>
          </a:prstGeom>
        </p:spPr>
      </p:pic>
      <p:pic>
        <p:nvPicPr>
          <p:cNvPr id="9" name="https://img8.file.cache.docer.com/storage/1643101759845214000/e54b7807423dc2704dd47461f326f7b9.png" descr="动滑轮和定滑轮.png"/>
          <p:cNvPicPr>
            <a:picLocks noChangeAspect="1"/>
          </p:cNvPicPr>
          <p:nvPr/>
        </p:nvPicPr>
        <p:blipFill>
          <a:blip r:embed="rId3"/>
          <a:srcRect l="44944" t="37134" r="39074" b="22250"/>
          <a:stretch>
            <a:fillRect/>
          </a:stretch>
        </p:blipFill>
        <p:spPr>
          <a:xfrm rot="20820000">
            <a:off x="9886950" y="2434900"/>
            <a:ext cx="1096010" cy="278543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03542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探究两类滑轮的作用</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899795" y="1827530"/>
            <a:ext cx="4064000" cy="521970"/>
          </a:xfrm>
          <a:prstGeom prst="rect">
            <a:avLst/>
          </a:prstGeom>
          <a:noFill/>
        </p:spPr>
        <p:txBody>
          <a:bodyPr wrap="square" rtlCol="0">
            <a:spAutoFit/>
          </a:bodyPr>
          <a:lstStyle/>
          <a:p>
            <a:r>
              <a:rPr lang="zh-CN" altLang="en-US" sz="2800"/>
              <a:t>活动</a:t>
            </a:r>
            <a:r>
              <a:rPr lang="en-US" altLang="zh-CN" sz="2800"/>
              <a:t>2 </a:t>
            </a:r>
            <a:r>
              <a:rPr lang="zh-CN" altLang="en-US" sz="2800"/>
              <a:t>两类滑轮的比较</a:t>
            </a:r>
          </a:p>
        </p:txBody>
      </p:sp>
      <p:pic>
        <p:nvPicPr>
          <p:cNvPr id="5" name="定滑轮">
            <a:hlinkClick r:id="" action="ppaction://media"/>
          </p:cNvPr>
          <p:cNvPicPr/>
          <p:nvPr>
            <a:videoFile r:link="rId2"/>
            <p:extLst>
              <p:ext uri="{DAA4B4D4-6D71-4841-9C94-3DE7FCFB9230}">
                <p14:media xmlns:p14="http://schemas.microsoft.com/office/powerpoint/2010/main" r:embed="rId3">
                  <p14:trim end="13807"/>
                </p14:media>
              </p:ext>
            </p:extLst>
          </p:nvPr>
        </p:nvPicPr>
        <p:blipFill>
          <a:blip r:embed="rId5"/>
          <a:stretch>
            <a:fillRect/>
          </a:stretch>
        </p:blipFill>
        <p:spPr>
          <a:xfrm>
            <a:off x="2279015" y="2404745"/>
            <a:ext cx="7477760" cy="420624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video fullScrn="1">
              <p:cMediaNode>
                <p:cTn id="2" fill="hold" display="1">
                  <p:stCondLst>
                    <p:cond delay="indefinite"/>
                  </p:stCondLst>
                </p:cTn>
                <p:tgtEl>
                  <p:spTgt spid="5"/>
                </p:tgtEl>
              </p:cMediaNode>
            </p:video>
            <p:seq concurrent="1" nextAc="seek">
              <p:cTn id="3" restart="whenNotActive" fill="hold" evtFilter="cancelBubble" nodeType="interactiveSeq">
                <p:stCondLst>
                  <p:cond evt="onClick" delay="0">
                    <p:tgtEl>
                      <p:spTgt spid="5"/>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03542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探究两类滑轮的作用</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899795" y="1827530"/>
            <a:ext cx="4064000" cy="521970"/>
          </a:xfrm>
          <a:prstGeom prst="rect">
            <a:avLst/>
          </a:prstGeom>
          <a:noFill/>
        </p:spPr>
        <p:txBody>
          <a:bodyPr wrap="square" rtlCol="0">
            <a:spAutoFit/>
          </a:bodyPr>
          <a:lstStyle/>
          <a:p>
            <a:r>
              <a:rPr lang="zh-CN" altLang="en-US" sz="2800"/>
              <a:t>活动</a:t>
            </a:r>
            <a:r>
              <a:rPr lang="en-US" altLang="zh-CN" sz="2800"/>
              <a:t>2 </a:t>
            </a:r>
            <a:r>
              <a:rPr lang="zh-CN" altLang="en-US" sz="2800"/>
              <a:t>两类滑轮的比较</a:t>
            </a:r>
          </a:p>
        </p:txBody>
      </p:sp>
      <p:sp>
        <p:nvSpPr>
          <p:cNvPr id="3" name="文本框 2"/>
          <p:cNvSpPr txBox="1"/>
          <p:nvPr/>
        </p:nvSpPr>
        <p:spPr>
          <a:xfrm>
            <a:off x="1009650" y="2574925"/>
            <a:ext cx="4675505" cy="3969385"/>
          </a:xfrm>
          <a:prstGeom prst="rect">
            <a:avLst/>
          </a:prstGeom>
          <a:noFill/>
        </p:spPr>
        <p:txBody>
          <a:bodyPr wrap="square" rtlCol="0">
            <a:spAutoFit/>
          </a:bodyPr>
          <a:lstStyle/>
          <a:p>
            <a:pPr>
              <a:lnSpc>
                <a:spcPct val="150000"/>
              </a:lnSpc>
            </a:pPr>
            <a:r>
              <a:rPr lang="en-US" altLang="zh-CN" sz="2800"/>
              <a:t>2. </a:t>
            </a:r>
            <a:r>
              <a:rPr lang="zh-CN" altLang="en-US" sz="2800"/>
              <a:t>动滑轮的作用</a:t>
            </a:r>
          </a:p>
          <a:p>
            <a:pPr indent="457200">
              <a:lnSpc>
                <a:spcPct val="150000"/>
              </a:lnSpc>
            </a:pPr>
            <a:r>
              <a:rPr lang="zh-CN" altLang="en-US" sz="2800">
                <a:latin typeface="Times New Roman" panose="02020603050405020304" pitchFamily="18" charset="0"/>
                <a:ea typeface="宋体" panose="02010600030101010101" pitchFamily="2" charset="-122"/>
                <a:cs typeface="Times New Roman" panose="02020603050405020304" pitchFamily="18" charset="0"/>
              </a:rPr>
              <a:t>按右图所示的方法，通过动滑轮来提起钩码，读出弹簧测力计的示数</a:t>
            </a:r>
            <a:r>
              <a:rPr lang="en-US" altLang="zh-CN" sz="2800" i="1">
                <a:latin typeface="Times New Roman" panose="02020603050405020304" pitchFamily="18" charset="0"/>
                <a:ea typeface="宋体" panose="02010600030101010101" pitchFamily="2" charset="-122"/>
                <a:cs typeface="Times New Roman" panose="02020603050405020304" pitchFamily="18" charset="0"/>
              </a:rPr>
              <a:t>F</a:t>
            </a:r>
            <a:r>
              <a:rPr lang="zh-CN" altLang="en-US" sz="2800">
                <a:latin typeface="Times New Roman" panose="02020603050405020304" pitchFamily="18" charset="0"/>
                <a:ea typeface="宋体" panose="02010600030101010101" pitchFamily="2" charset="-122"/>
                <a:cs typeface="Times New Roman" panose="02020603050405020304" pitchFamily="18" charset="0"/>
              </a:rPr>
              <a:t>，并与钩码的重力</a:t>
            </a:r>
            <a:r>
              <a:rPr lang="en-US" altLang="zh-CN" sz="2800" i="1">
                <a:latin typeface="Times New Roman" panose="02020603050405020304" pitchFamily="18" charset="0"/>
                <a:ea typeface="宋体" panose="02010600030101010101" pitchFamily="2" charset="-122"/>
                <a:cs typeface="Times New Roman" panose="02020603050405020304" pitchFamily="18" charset="0"/>
              </a:rPr>
              <a:t>G</a:t>
            </a:r>
            <a:r>
              <a:rPr lang="zh-CN" altLang="en-US" sz="2800">
                <a:latin typeface="Times New Roman" panose="02020603050405020304" pitchFamily="18" charset="0"/>
                <a:ea typeface="宋体" panose="02010600030101010101" pitchFamily="2" charset="-122"/>
                <a:cs typeface="Times New Roman" panose="02020603050405020304" pitchFamily="18" charset="0"/>
              </a:rPr>
              <a:t>比较，可以得出什么结论？</a:t>
            </a:r>
          </a:p>
        </p:txBody>
      </p:sp>
      <p:pic>
        <p:nvPicPr>
          <p:cNvPr id="5" name="https://img8.file.cache.docer.com/storage/1643101707005288200/6ca98564067bf2facea79a4479c4aad1.png" descr="使用动滑轮是否省力.png"/>
          <p:cNvPicPr>
            <a:picLocks noChangeAspect="1"/>
          </p:cNvPicPr>
          <p:nvPr/>
        </p:nvPicPr>
        <p:blipFill>
          <a:blip r:embed="rId3"/>
          <a:stretch>
            <a:fillRect/>
          </a:stretch>
        </p:blipFill>
        <p:spPr>
          <a:xfrm>
            <a:off x="6096000" y="857250"/>
            <a:ext cx="5625465" cy="562546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03542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探究两类滑轮的作用</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899795" y="1827530"/>
            <a:ext cx="4064000" cy="521970"/>
          </a:xfrm>
          <a:prstGeom prst="rect">
            <a:avLst/>
          </a:prstGeom>
          <a:noFill/>
        </p:spPr>
        <p:txBody>
          <a:bodyPr wrap="square" rtlCol="0">
            <a:spAutoFit/>
          </a:bodyPr>
          <a:lstStyle/>
          <a:p>
            <a:r>
              <a:rPr lang="zh-CN" altLang="en-US" sz="2800"/>
              <a:t>活动</a:t>
            </a:r>
            <a:r>
              <a:rPr lang="en-US" altLang="zh-CN" sz="2800"/>
              <a:t>2 </a:t>
            </a:r>
            <a:r>
              <a:rPr lang="zh-CN" altLang="en-US" sz="2800"/>
              <a:t>两类滑轮的比较</a:t>
            </a:r>
          </a:p>
        </p:txBody>
      </p:sp>
      <p:sp>
        <p:nvSpPr>
          <p:cNvPr id="3" name="文本框 2"/>
          <p:cNvSpPr txBox="1"/>
          <p:nvPr/>
        </p:nvSpPr>
        <p:spPr>
          <a:xfrm>
            <a:off x="1009650" y="2574925"/>
            <a:ext cx="4064000" cy="368300"/>
          </a:xfrm>
          <a:prstGeom prst="rect">
            <a:avLst/>
          </a:prstGeom>
          <a:noFill/>
        </p:spPr>
        <p:txBody>
          <a:bodyPr wrap="square" rtlCol="0">
            <a:spAutoFit/>
          </a:bodyPr>
          <a:lstStyle/>
          <a:p>
            <a:endParaRPr lang="zh-CN" altLang="en-US"/>
          </a:p>
        </p:txBody>
      </p:sp>
      <p:pic>
        <p:nvPicPr>
          <p:cNvPr id="5" name="动滑轮">
            <a:hlinkClick r:id="" action="ppaction://media"/>
          </p:cNvPr>
          <p:cNvPicPr/>
          <p:nvPr>
            <a:videoFile r:link="rId3"/>
            <p:extLst>
              <p:ext uri="{DAA4B4D4-6D71-4841-9C94-3DE7FCFB9230}">
                <p14:media xmlns:p14="http://schemas.microsoft.com/office/powerpoint/2010/main" r:embed="rId2"/>
              </p:ext>
            </p:extLst>
          </p:nvPr>
        </p:nvPicPr>
        <p:blipFill>
          <a:blip r:embed="rId5"/>
          <a:stretch>
            <a:fillRect/>
          </a:stretch>
        </p:blipFill>
        <p:spPr>
          <a:xfrm>
            <a:off x="2520315" y="2439670"/>
            <a:ext cx="7151370" cy="402272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video fullScrn="1">
              <p:cMediaNode>
                <p:cTn id="2" fill="hold" display="1">
                  <p:stCondLst>
                    <p:cond delay="indefinite"/>
                  </p:stCondLst>
                </p:cTn>
                <p:tgtEl>
                  <p:spTgt spid="5"/>
                </p:tgtEl>
              </p:cMediaNode>
            </p:video>
            <p:seq concurrent="1" nextAc="seek">
              <p:cTn id="3" restart="whenNotActive" fill="hold" evtFilter="cancelBubble" nodeType="interactiveSeq">
                <p:stCondLst>
                  <p:cond evt="onClick" delay="0">
                    <p:tgtEl>
                      <p:spTgt spid="5"/>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03542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探究两类滑轮的作用</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899795" y="1827530"/>
            <a:ext cx="4064000" cy="521970"/>
          </a:xfrm>
          <a:prstGeom prst="rect">
            <a:avLst/>
          </a:prstGeom>
          <a:noFill/>
        </p:spPr>
        <p:txBody>
          <a:bodyPr wrap="square" rtlCol="0">
            <a:spAutoFit/>
          </a:bodyPr>
          <a:lstStyle/>
          <a:p>
            <a:r>
              <a:rPr lang="zh-CN" altLang="en-US" sz="2800"/>
              <a:t>活动</a:t>
            </a:r>
            <a:r>
              <a:rPr lang="en-US" altLang="zh-CN" sz="2800"/>
              <a:t>2 </a:t>
            </a:r>
            <a:r>
              <a:rPr lang="zh-CN" altLang="en-US" sz="2800"/>
              <a:t>两类滑轮的比较</a:t>
            </a:r>
          </a:p>
        </p:txBody>
      </p:sp>
      <p:sp>
        <p:nvSpPr>
          <p:cNvPr id="3" name="文本框 2"/>
          <p:cNvSpPr txBox="1"/>
          <p:nvPr/>
        </p:nvSpPr>
        <p:spPr>
          <a:xfrm>
            <a:off x="899795" y="2487295"/>
            <a:ext cx="1809750" cy="521970"/>
          </a:xfrm>
          <a:prstGeom prst="rect">
            <a:avLst/>
          </a:prstGeom>
          <a:noFill/>
        </p:spPr>
        <p:txBody>
          <a:bodyPr wrap="square" rtlCol="0">
            <a:spAutoFit/>
          </a:bodyPr>
          <a:lstStyle/>
          <a:p>
            <a:r>
              <a:rPr lang="zh-CN" altLang="en-US" sz="2800"/>
              <a:t>实验结论：</a:t>
            </a:r>
          </a:p>
        </p:txBody>
      </p:sp>
      <p:sp>
        <p:nvSpPr>
          <p:cNvPr id="5" name="文本框 4"/>
          <p:cNvSpPr txBox="1"/>
          <p:nvPr/>
        </p:nvSpPr>
        <p:spPr>
          <a:xfrm>
            <a:off x="899795" y="3147060"/>
            <a:ext cx="4035425" cy="2676525"/>
          </a:xfrm>
          <a:prstGeom prst="rect">
            <a:avLst/>
          </a:prstGeom>
          <a:noFill/>
        </p:spPr>
        <p:txBody>
          <a:bodyPr wrap="square" rtlCol="0">
            <a:spAutoFit/>
          </a:bodyPr>
          <a:lstStyle/>
          <a:p>
            <a:pPr>
              <a:lnSpc>
                <a:spcPct val="150000"/>
              </a:lnSpc>
            </a:pPr>
            <a:r>
              <a:rPr lang="zh-CN" altLang="en-US" sz="2800"/>
              <a:t>使用</a:t>
            </a:r>
            <a:r>
              <a:rPr lang="zh-CN" altLang="en-US" sz="2800" b="1">
                <a:solidFill>
                  <a:schemeClr val="accent5"/>
                </a:solidFill>
              </a:rPr>
              <a:t>定滑轮不省力</a:t>
            </a:r>
            <a:r>
              <a:rPr lang="zh-CN" altLang="en-US" sz="2800"/>
              <a:t>，但</a:t>
            </a:r>
            <a:r>
              <a:rPr lang="zh-CN" altLang="en-US" sz="2800" b="1">
                <a:solidFill>
                  <a:schemeClr val="accent5"/>
                </a:solidFill>
              </a:rPr>
              <a:t>可以改变力的方向</a:t>
            </a:r>
            <a:r>
              <a:rPr lang="zh-CN" altLang="en-US" sz="2800"/>
              <a:t>。</a:t>
            </a:r>
          </a:p>
          <a:p>
            <a:pPr>
              <a:lnSpc>
                <a:spcPct val="150000"/>
              </a:lnSpc>
            </a:pPr>
            <a:r>
              <a:rPr lang="zh-CN" altLang="en-US" sz="2800"/>
              <a:t>使用</a:t>
            </a:r>
            <a:r>
              <a:rPr lang="zh-CN" altLang="en-US" sz="2800" b="1">
                <a:solidFill>
                  <a:schemeClr val="accent5"/>
                </a:solidFill>
              </a:rPr>
              <a:t>动滑轮可以省力</a:t>
            </a:r>
            <a:r>
              <a:rPr lang="zh-CN" altLang="en-US" sz="2800"/>
              <a:t>，但</a:t>
            </a:r>
            <a:r>
              <a:rPr lang="zh-CN" altLang="en-US" sz="2800" b="1">
                <a:solidFill>
                  <a:schemeClr val="accent5"/>
                </a:solidFill>
              </a:rPr>
              <a:t>不改变力的方向</a:t>
            </a:r>
            <a:r>
              <a:rPr lang="zh-CN" altLang="en-US" sz="2800"/>
              <a:t>。</a:t>
            </a:r>
          </a:p>
        </p:txBody>
      </p:sp>
      <p:grpSp>
        <p:nvGrpSpPr>
          <p:cNvPr id="9" name="组合 8"/>
          <p:cNvGrpSpPr/>
          <p:nvPr/>
        </p:nvGrpSpPr>
        <p:grpSpPr>
          <a:xfrm>
            <a:off x="334900" y="2643217"/>
            <a:ext cx="295322" cy="210471"/>
            <a:chOff x="435463" y="1226414"/>
            <a:chExt cx="295380" cy="210512"/>
          </a:xfrm>
        </p:grpSpPr>
        <p:sp>
          <p:nvSpPr>
            <p:cNvPr id="10" name="矩形 9"/>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2" name="https://img8.file.cache.docer.com/storage/1643101759845214000/e54b7807423dc2704dd47461f326f7b9.png" descr="动滑轮和定滑轮.png"/>
          <p:cNvPicPr>
            <a:picLocks noChangeAspect="1"/>
          </p:cNvPicPr>
          <p:nvPr/>
        </p:nvPicPr>
        <p:blipFill>
          <a:blip r:embed="rId3"/>
          <a:stretch>
            <a:fillRect/>
          </a:stretch>
        </p:blipFill>
        <p:spPr>
          <a:xfrm>
            <a:off x="5313680" y="0"/>
            <a:ext cx="6858000" cy="685800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https://img8.file.cache.docer.com/storage/1643102261629718000/62aa254d6bc5c9955752c6ed72d6a8bd.png" descr="动滑轮4.png"/>
          <p:cNvPicPr>
            <a:picLocks noChangeAspect="1"/>
          </p:cNvPicPr>
          <p:nvPr/>
        </p:nvPicPr>
        <p:blipFill>
          <a:blip r:embed="rId3"/>
          <a:stretch>
            <a:fillRect/>
          </a:stretch>
        </p:blipFill>
        <p:spPr>
          <a:xfrm>
            <a:off x="6774815" y="1286510"/>
            <a:ext cx="5417185" cy="5417185"/>
          </a:xfrm>
          <a:prstGeom prst="rect">
            <a:avLst/>
          </a:prstGeom>
        </p:spPr>
      </p:pic>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03542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探究两类滑轮的作用</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899795" y="1827530"/>
            <a:ext cx="4064000" cy="521970"/>
          </a:xfrm>
          <a:prstGeom prst="rect">
            <a:avLst/>
          </a:prstGeom>
          <a:noFill/>
        </p:spPr>
        <p:txBody>
          <a:bodyPr wrap="square" rtlCol="0">
            <a:spAutoFit/>
          </a:bodyPr>
          <a:lstStyle/>
          <a:p>
            <a:r>
              <a:rPr lang="zh-CN" sz="2800"/>
              <a:t>滑轮的理论分析</a:t>
            </a:r>
          </a:p>
        </p:txBody>
      </p:sp>
      <p:sp>
        <p:nvSpPr>
          <p:cNvPr id="3" name="文本框 2"/>
          <p:cNvSpPr txBox="1"/>
          <p:nvPr/>
        </p:nvSpPr>
        <p:spPr>
          <a:xfrm>
            <a:off x="899795" y="2461260"/>
            <a:ext cx="6968490" cy="1383665"/>
          </a:xfrm>
          <a:prstGeom prst="rect">
            <a:avLst/>
          </a:prstGeom>
          <a:noFill/>
        </p:spPr>
        <p:txBody>
          <a:bodyPr wrap="square" rtlCol="0">
            <a:spAutoFit/>
          </a:bodyPr>
          <a:lstStyle/>
          <a:p>
            <a:pPr>
              <a:lnSpc>
                <a:spcPct val="150000"/>
              </a:lnSpc>
            </a:pPr>
            <a:r>
              <a:rPr lang="zh-CN" altLang="en-US" sz="2800">
                <a:latin typeface="宋体" panose="02010600030101010101" pitchFamily="2" charset="-122"/>
                <a:ea typeface="宋体" panose="02010600030101010101" pitchFamily="2" charset="-122"/>
              </a:rPr>
              <a:t>滑轮属于</a:t>
            </a:r>
            <a:r>
              <a:rPr lang="zh-CN" altLang="en-US" sz="2800" b="1">
                <a:solidFill>
                  <a:schemeClr val="accent5"/>
                </a:solidFill>
              </a:rPr>
              <a:t>杠杆类机械</a:t>
            </a:r>
            <a:r>
              <a:rPr lang="zh-CN" altLang="en-US" sz="2800">
                <a:latin typeface="宋体" panose="02010600030101010101" pitchFamily="2" charset="-122"/>
                <a:ea typeface="宋体" panose="02010600030101010101" pitchFamily="2" charset="-122"/>
              </a:rPr>
              <a:t>，上述实验得出的两个结论，可以用杠杆平衡条件来进一步论证。</a:t>
            </a:r>
          </a:p>
        </p:txBody>
      </p:sp>
      <p:grpSp>
        <p:nvGrpSpPr>
          <p:cNvPr id="5" name="组合 4"/>
          <p:cNvGrpSpPr/>
          <p:nvPr/>
        </p:nvGrpSpPr>
        <p:grpSpPr>
          <a:xfrm>
            <a:off x="334900" y="4303742"/>
            <a:ext cx="295322" cy="210471"/>
            <a:chOff x="435463" y="1226414"/>
            <a:chExt cx="295380" cy="210512"/>
          </a:xfrm>
        </p:grpSpPr>
        <p:sp>
          <p:nvSpPr>
            <p:cNvPr id="9" name="矩形 8"/>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文本框 10"/>
          <p:cNvSpPr txBox="1"/>
          <p:nvPr/>
        </p:nvSpPr>
        <p:spPr>
          <a:xfrm>
            <a:off x="899795" y="3956685"/>
            <a:ext cx="5195570" cy="2676525"/>
          </a:xfrm>
          <a:prstGeom prst="rect">
            <a:avLst/>
          </a:prstGeom>
          <a:noFill/>
        </p:spPr>
        <p:txBody>
          <a:bodyPr wrap="square" rtlCol="0">
            <a:spAutoFit/>
          </a:bodyPr>
          <a:lstStyle/>
          <a:p>
            <a:pPr>
              <a:lnSpc>
                <a:spcPct val="150000"/>
              </a:lnSpc>
            </a:pPr>
            <a:r>
              <a:rPr lang="zh-CN" altLang="en-US" sz="2800"/>
              <a:t>使用定滑轮时，相当于使用一个</a:t>
            </a:r>
            <a:r>
              <a:rPr lang="zh-CN" altLang="en-US" sz="2800" b="1">
                <a:solidFill>
                  <a:schemeClr val="accent5"/>
                </a:solidFill>
              </a:rPr>
              <a:t>等臂杠杆</a:t>
            </a:r>
            <a:r>
              <a:rPr lang="zh-CN" altLang="en-US" sz="2800"/>
              <a:t>，定滑轮的</a:t>
            </a:r>
            <a:r>
              <a:rPr lang="zh-CN" altLang="en-US" sz="2800" b="1"/>
              <a:t>轴</a:t>
            </a:r>
            <a:r>
              <a:rPr lang="zh-CN" altLang="en-US" sz="2800"/>
              <a:t>是杠杆的</a:t>
            </a:r>
            <a:r>
              <a:rPr lang="zh-CN" altLang="en-US" sz="2800" b="1"/>
              <a:t>支点</a:t>
            </a:r>
            <a:r>
              <a:rPr lang="zh-CN" altLang="en-US" sz="2800"/>
              <a:t>，</a:t>
            </a:r>
            <a:r>
              <a:rPr lang="zh-CN" altLang="en-US" sz="2800" b="1"/>
              <a:t>动力臂和阻力臂</a:t>
            </a:r>
            <a:r>
              <a:rPr lang="zh-CN" altLang="en-US" sz="2800"/>
              <a:t>都等于</a:t>
            </a:r>
            <a:r>
              <a:rPr lang="zh-CN" altLang="en-US" sz="2800" b="1"/>
              <a:t>定滑轮的半径</a:t>
            </a:r>
            <a:r>
              <a:rPr lang="zh-CN" altLang="en-US" sz="2800"/>
              <a:t>。</a:t>
            </a:r>
          </a:p>
        </p:txBody>
      </p:sp>
      <p:grpSp>
        <p:nvGrpSpPr>
          <p:cNvPr id="21" name="组合 20"/>
          <p:cNvGrpSpPr/>
          <p:nvPr/>
        </p:nvGrpSpPr>
        <p:grpSpPr>
          <a:xfrm>
            <a:off x="9478645" y="1939925"/>
            <a:ext cx="862965" cy="1747520"/>
            <a:chOff x="14927" y="3055"/>
            <a:chExt cx="1359" cy="2752"/>
          </a:xfrm>
        </p:grpSpPr>
        <p:sp>
          <p:nvSpPr>
            <p:cNvPr id="14" name="椭圆 13"/>
            <p:cNvSpPr/>
            <p:nvPr/>
          </p:nvSpPr>
          <p:spPr>
            <a:xfrm>
              <a:off x="14927" y="4160"/>
              <a:ext cx="239" cy="239"/>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13" name="直接连接符 12"/>
            <p:cNvCxnSpPr/>
            <p:nvPr/>
          </p:nvCxnSpPr>
          <p:spPr>
            <a:xfrm>
              <a:off x="15047" y="3055"/>
              <a:ext cx="0" cy="2752"/>
            </a:xfrm>
            <a:prstGeom prst="line">
              <a:avLst/>
            </a:prstGeom>
            <a:ln w="31750">
              <a:solidFill>
                <a:srgbClr val="FF0000"/>
              </a:solidFill>
            </a:ln>
          </p:spPr>
          <p:style>
            <a:lnRef idx="2">
              <a:schemeClr val="accent1"/>
            </a:lnRef>
            <a:fillRef idx="0">
              <a:srgbClr val="FFFFFF"/>
            </a:fillRef>
            <a:effectRef idx="0">
              <a:srgbClr val="FFFFFF"/>
            </a:effectRef>
            <a:fontRef idx="minor">
              <a:schemeClr val="tx1"/>
            </a:fontRef>
          </p:style>
        </p:cxnSp>
        <p:sp>
          <p:nvSpPr>
            <p:cNvPr id="15" name="文本框 14"/>
            <p:cNvSpPr txBox="1"/>
            <p:nvPr/>
          </p:nvSpPr>
          <p:spPr>
            <a:xfrm>
              <a:off x="15166" y="3524"/>
              <a:ext cx="1120" cy="822"/>
            </a:xfrm>
            <a:prstGeom prst="rect">
              <a:avLst/>
            </a:prstGeom>
            <a:noFill/>
          </p:spPr>
          <p:txBody>
            <a:bodyPr wrap="square" rtlCol="0">
              <a:spAutoFit/>
            </a:bodyPr>
            <a:lstStyle/>
            <a:p>
              <a:pPr algn="ctr"/>
              <a:r>
                <a:rPr lang="en-US" altLang="zh-CN" sz="2800" i="1"/>
                <a:t>O</a:t>
              </a:r>
            </a:p>
          </p:txBody>
        </p:sp>
      </p:grpSp>
      <p:grpSp>
        <p:nvGrpSpPr>
          <p:cNvPr id="24" name="组合 23"/>
          <p:cNvGrpSpPr/>
          <p:nvPr/>
        </p:nvGrpSpPr>
        <p:grpSpPr>
          <a:xfrm>
            <a:off x="8768080" y="3357880"/>
            <a:ext cx="795655" cy="593090"/>
            <a:chOff x="13808" y="5288"/>
            <a:chExt cx="1253" cy="934"/>
          </a:xfrm>
        </p:grpSpPr>
        <p:cxnSp>
          <p:nvCxnSpPr>
            <p:cNvPr id="16" name="直接箭头连接符 15"/>
            <p:cNvCxnSpPr/>
            <p:nvPr/>
          </p:nvCxnSpPr>
          <p:spPr>
            <a:xfrm>
              <a:off x="14005" y="5288"/>
              <a:ext cx="1056" cy="0"/>
            </a:xfrm>
            <a:prstGeom prst="straightConnector1">
              <a:avLst/>
            </a:prstGeom>
            <a:ln w="31750">
              <a:solidFill>
                <a:schemeClr val="accent5"/>
              </a:solidFill>
              <a:headEnd type="arrow"/>
              <a:tailEnd type="arrow"/>
            </a:ln>
          </p:spPr>
          <p:style>
            <a:lnRef idx="2">
              <a:schemeClr val="accent1"/>
            </a:lnRef>
            <a:fillRef idx="0">
              <a:srgbClr val="FFFFFF"/>
            </a:fillRef>
            <a:effectRef idx="0">
              <a:srgbClr val="FFFFFF"/>
            </a:effectRef>
            <a:fontRef idx="minor">
              <a:schemeClr val="tx1"/>
            </a:fontRef>
          </p:style>
        </p:cxnSp>
        <p:sp>
          <p:nvSpPr>
            <p:cNvPr id="22" name="文本框 21"/>
            <p:cNvSpPr txBox="1"/>
            <p:nvPr/>
          </p:nvSpPr>
          <p:spPr>
            <a:xfrm>
              <a:off x="13808" y="5400"/>
              <a:ext cx="1120" cy="822"/>
            </a:xfrm>
            <a:prstGeom prst="rect">
              <a:avLst/>
            </a:prstGeom>
            <a:noFill/>
          </p:spPr>
          <p:txBody>
            <a:bodyPr wrap="square" rtlCol="0">
              <a:spAutoFit/>
            </a:bodyPr>
            <a:lstStyle/>
            <a:p>
              <a:pPr algn="ctr"/>
              <a:r>
                <a:rPr lang="en-US" altLang="zh-CN" sz="2800" i="1"/>
                <a:t>L</a:t>
              </a:r>
              <a:r>
                <a:rPr lang="en-US" altLang="zh-CN" sz="3200" i="1" baseline="-25000"/>
                <a:t>1</a:t>
              </a:r>
            </a:p>
          </p:txBody>
        </p:sp>
      </p:grpSp>
      <p:grpSp>
        <p:nvGrpSpPr>
          <p:cNvPr id="25" name="组合 24"/>
          <p:cNvGrpSpPr/>
          <p:nvPr/>
        </p:nvGrpSpPr>
        <p:grpSpPr>
          <a:xfrm>
            <a:off x="9563735" y="3357880"/>
            <a:ext cx="721360" cy="588645"/>
            <a:chOff x="15061" y="5288"/>
            <a:chExt cx="1136" cy="927"/>
          </a:xfrm>
        </p:grpSpPr>
        <p:cxnSp>
          <p:nvCxnSpPr>
            <p:cNvPr id="20" name="直接箭头连接符 19"/>
            <p:cNvCxnSpPr/>
            <p:nvPr/>
          </p:nvCxnSpPr>
          <p:spPr>
            <a:xfrm>
              <a:off x="15061" y="5288"/>
              <a:ext cx="1056" cy="0"/>
            </a:xfrm>
            <a:prstGeom prst="straightConnector1">
              <a:avLst/>
            </a:prstGeom>
            <a:ln w="31750">
              <a:solidFill>
                <a:schemeClr val="accent5"/>
              </a:solidFill>
              <a:headEnd type="arrow"/>
              <a:tailEnd type="arrow"/>
            </a:ln>
          </p:spPr>
          <p:style>
            <a:lnRef idx="2">
              <a:schemeClr val="accent1"/>
            </a:lnRef>
            <a:fillRef idx="0">
              <a:srgbClr val="FFFFFF"/>
            </a:fillRef>
            <a:effectRef idx="0">
              <a:srgbClr val="FFFFFF"/>
            </a:effectRef>
            <a:fontRef idx="minor">
              <a:schemeClr val="tx1"/>
            </a:fontRef>
          </p:style>
        </p:cxnSp>
        <p:sp>
          <p:nvSpPr>
            <p:cNvPr id="23" name="文本框 22"/>
            <p:cNvSpPr txBox="1"/>
            <p:nvPr/>
          </p:nvSpPr>
          <p:spPr>
            <a:xfrm>
              <a:off x="15077" y="5393"/>
              <a:ext cx="1120" cy="822"/>
            </a:xfrm>
            <a:prstGeom prst="rect">
              <a:avLst/>
            </a:prstGeom>
            <a:noFill/>
          </p:spPr>
          <p:txBody>
            <a:bodyPr wrap="square" rtlCol="0">
              <a:spAutoFit/>
            </a:bodyPr>
            <a:lstStyle/>
            <a:p>
              <a:pPr algn="ctr"/>
              <a:r>
                <a:rPr lang="en-US" altLang="zh-CN" sz="2800" i="1"/>
                <a:t>L</a:t>
              </a:r>
              <a:r>
                <a:rPr lang="en-US" altLang="zh-CN" sz="3200" i="1" baseline="-25000"/>
                <a:t>2</a:t>
              </a:r>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gtEl>
                                        <p:attrNameLst>
                                          <p:attrName>fillcolor</p:attrName>
                                        </p:attrNameLst>
                                      </p:cBhvr>
                                      <p:tavLst>
                                        <p:tav tm="0">
                                          <p:val>
                                            <p:clrVal>
                                              <a:schemeClr val="accent2"/>
                                            </p:clrVal>
                                          </p:val>
                                        </p:tav>
                                        <p:tav tm="50000">
                                          <p:val>
                                            <p:clrVal>
                                              <a:schemeClr val="hlink"/>
                                            </p:clrVal>
                                          </p:val>
                                        </p:tav>
                                      </p:tavLst>
                                    </p:anim>
                                    <p:set>
                                      <p:cBhvr>
                                        <p:cTn id="9" dur="80"/>
                                        <p:tgtEl>
                                          <p:spTgt spid="3"/>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up)">
                                      <p:cBhvr>
                                        <p:cTn id="14" dur="500"/>
                                        <p:tgtEl>
                                          <p:spTgt spid="12"/>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up)">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up)">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https://img8.file.cache.docer.com/storage/1643101404045763900/338d7d132a0c22d85042fde0d158e766.png" descr="动滑轮3.png"/>
          <p:cNvPicPr>
            <a:picLocks noChangeAspect="1"/>
          </p:cNvPicPr>
          <p:nvPr/>
        </p:nvPicPr>
        <p:blipFill>
          <a:blip r:embed="rId3"/>
          <a:srcRect t="6" b="6"/>
          <a:stretch>
            <a:fillRect/>
          </a:stretch>
        </p:blipFill>
        <p:spPr>
          <a:xfrm>
            <a:off x="6179820" y="539115"/>
            <a:ext cx="5941695" cy="5941695"/>
          </a:xfrm>
          <a:prstGeom prst="rect">
            <a:avLst/>
          </a:prstGeom>
        </p:spPr>
      </p:pic>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03542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探究两类滑轮的作用</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899795" y="1827530"/>
            <a:ext cx="4064000" cy="521970"/>
          </a:xfrm>
          <a:prstGeom prst="rect">
            <a:avLst/>
          </a:prstGeom>
          <a:noFill/>
        </p:spPr>
        <p:txBody>
          <a:bodyPr wrap="square" rtlCol="0">
            <a:spAutoFit/>
          </a:bodyPr>
          <a:lstStyle/>
          <a:p>
            <a:r>
              <a:rPr lang="zh-CN" sz="2800"/>
              <a:t>滑轮的理论分析</a:t>
            </a:r>
          </a:p>
        </p:txBody>
      </p:sp>
      <p:grpSp>
        <p:nvGrpSpPr>
          <p:cNvPr id="5" name="组合 4"/>
          <p:cNvGrpSpPr/>
          <p:nvPr/>
        </p:nvGrpSpPr>
        <p:grpSpPr>
          <a:xfrm>
            <a:off x="334900" y="2714972"/>
            <a:ext cx="295322" cy="210471"/>
            <a:chOff x="435463" y="1226414"/>
            <a:chExt cx="295380" cy="210512"/>
          </a:xfrm>
        </p:grpSpPr>
        <p:sp>
          <p:nvSpPr>
            <p:cNvPr id="9" name="矩形 8"/>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文本框 10"/>
          <p:cNvSpPr txBox="1"/>
          <p:nvPr/>
        </p:nvSpPr>
        <p:spPr>
          <a:xfrm>
            <a:off x="899795" y="2366645"/>
            <a:ext cx="5280025" cy="3969385"/>
          </a:xfrm>
          <a:prstGeom prst="rect">
            <a:avLst/>
          </a:prstGeom>
          <a:noFill/>
        </p:spPr>
        <p:txBody>
          <a:bodyPr wrap="square" rtlCol="0">
            <a:spAutoFit/>
          </a:bodyPr>
          <a:lstStyle/>
          <a:p>
            <a:pPr>
              <a:lnSpc>
                <a:spcPct val="150000"/>
              </a:lnSpc>
            </a:pPr>
            <a:r>
              <a:rPr lang="zh-CN" altLang="en-US" sz="2800"/>
              <a:t>使用动滑轮时，相当于使用一个</a:t>
            </a:r>
            <a:r>
              <a:rPr lang="zh-CN" altLang="en-US" sz="2800" b="1">
                <a:solidFill>
                  <a:schemeClr val="accent5"/>
                </a:solidFill>
              </a:rPr>
              <a:t>省力杠杆</a:t>
            </a:r>
            <a:r>
              <a:rPr lang="zh-CN" altLang="en-US" sz="2800"/>
              <a:t>。如图所示，点</a:t>
            </a:r>
            <a:r>
              <a:rPr lang="en-US" altLang="zh-CN" sz="2800" b="1" i="1"/>
              <a:t>O</a:t>
            </a:r>
            <a:r>
              <a:rPr lang="zh-CN" altLang="en-US" sz="2800"/>
              <a:t>为</a:t>
            </a:r>
            <a:r>
              <a:rPr lang="zh-CN" altLang="en-US" sz="2800" b="1"/>
              <a:t>杠杆的支点</a:t>
            </a:r>
            <a:r>
              <a:rPr lang="zh-CN" altLang="en-US" sz="2800"/>
              <a:t>，滑轮的</a:t>
            </a:r>
            <a:r>
              <a:rPr lang="zh-CN" altLang="en-US" sz="2800" b="1"/>
              <a:t>轴</a:t>
            </a:r>
            <a:r>
              <a:rPr lang="en-US" altLang="zh-CN" sz="2800" b="1" i="1"/>
              <a:t>A</a:t>
            </a:r>
            <a:r>
              <a:rPr lang="zh-CN" altLang="en-US" sz="2800"/>
              <a:t>为</a:t>
            </a:r>
            <a:r>
              <a:rPr lang="zh-CN" altLang="en-US" sz="2800" b="1"/>
              <a:t>阻力的作用点</a:t>
            </a:r>
            <a:r>
              <a:rPr lang="zh-CN" altLang="en-US" sz="2800"/>
              <a:t>，</a:t>
            </a:r>
            <a:r>
              <a:rPr lang="en-US" altLang="zh-CN" sz="2800" b="1" i="1"/>
              <a:t>B</a:t>
            </a:r>
            <a:r>
              <a:rPr lang="zh-CN" altLang="en-US" sz="2800"/>
              <a:t>为动</a:t>
            </a:r>
            <a:r>
              <a:rPr lang="zh-CN" altLang="en-US" sz="2800" b="1"/>
              <a:t>力的作用点</a:t>
            </a:r>
            <a:r>
              <a:rPr lang="zh-CN" altLang="en-US" sz="2800"/>
              <a:t>。提升重物时，如果两边绳子平行，</a:t>
            </a:r>
            <a:r>
              <a:rPr lang="zh-CN" altLang="en-US" sz="2800" b="1"/>
              <a:t>动力臂为阻力臂的两倍</a:t>
            </a:r>
            <a:r>
              <a:rPr lang="zh-CN" altLang="en-US" sz="2800"/>
              <a:t>。</a:t>
            </a:r>
          </a:p>
        </p:txBody>
      </p:sp>
      <p:grpSp>
        <p:nvGrpSpPr>
          <p:cNvPr id="3" name="组合 2"/>
          <p:cNvGrpSpPr/>
          <p:nvPr/>
        </p:nvGrpSpPr>
        <p:grpSpPr>
          <a:xfrm>
            <a:off x="7864475" y="3538220"/>
            <a:ext cx="958850" cy="521970"/>
            <a:chOff x="12385" y="5572"/>
            <a:chExt cx="1510" cy="822"/>
          </a:xfrm>
        </p:grpSpPr>
        <p:sp>
          <p:nvSpPr>
            <p:cNvPr id="14" name="椭圆 13"/>
            <p:cNvSpPr/>
            <p:nvPr/>
          </p:nvSpPr>
          <p:spPr>
            <a:xfrm>
              <a:off x="13657" y="5864"/>
              <a:ext cx="239" cy="239"/>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5" name="文本框 14"/>
            <p:cNvSpPr txBox="1"/>
            <p:nvPr/>
          </p:nvSpPr>
          <p:spPr>
            <a:xfrm>
              <a:off x="12385" y="5572"/>
              <a:ext cx="1120" cy="822"/>
            </a:xfrm>
            <a:prstGeom prst="rect">
              <a:avLst/>
            </a:prstGeom>
            <a:noFill/>
          </p:spPr>
          <p:txBody>
            <a:bodyPr wrap="square" rtlCol="0">
              <a:spAutoFit/>
            </a:bodyPr>
            <a:lstStyle/>
            <a:p>
              <a:pPr algn="ctr"/>
              <a:r>
                <a:rPr lang="en-US" altLang="zh-CN" sz="2800" i="1"/>
                <a:t>O</a:t>
              </a:r>
            </a:p>
          </p:txBody>
        </p:sp>
      </p:grpSp>
      <p:grpSp>
        <p:nvGrpSpPr>
          <p:cNvPr id="27" name="组合 26"/>
          <p:cNvGrpSpPr/>
          <p:nvPr/>
        </p:nvGrpSpPr>
        <p:grpSpPr>
          <a:xfrm>
            <a:off x="9845675" y="3201670"/>
            <a:ext cx="760095" cy="1308735"/>
            <a:chOff x="15505" y="5042"/>
            <a:chExt cx="1197" cy="2061"/>
          </a:xfrm>
        </p:grpSpPr>
        <p:cxnSp>
          <p:nvCxnSpPr>
            <p:cNvPr id="13" name="直接连接符 12"/>
            <p:cNvCxnSpPr/>
            <p:nvPr/>
          </p:nvCxnSpPr>
          <p:spPr>
            <a:xfrm>
              <a:off x="15651" y="5213"/>
              <a:ext cx="0" cy="1890"/>
            </a:xfrm>
            <a:prstGeom prst="line">
              <a:avLst/>
            </a:prstGeom>
            <a:ln w="31750">
              <a:solidFill>
                <a:srgbClr val="FF0000"/>
              </a:solidFill>
            </a:ln>
          </p:spPr>
          <p:style>
            <a:lnRef idx="2">
              <a:schemeClr val="accent1"/>
            </a:lnRef>
            <a:fillRef idx="0">
              <a:srgbClr val="FFFFFF"/>
            </a:fillRef>
            <a:effectRef idx="0">
              <a:srgbClr val="FFFFFF"/>
            </a:effectRef>
            <a:fontRef idx="minor">
              <a:schemeClr val="tx1"/>
            </a:fontRef>
          </p:style>
        </p:cxnSp>
        <p:sp>
          <p:nvSpPr>
            <p:cNvPr id="25" name="椭圆 24"/>
            <p:cNvSpPr/>
            <p:nvPr/>
          </p:nvSpPr>
          <p:spPr>
            <a:xfrm>
              <a:off x="15505" y="5354"/>
              <a:ext cx="239" cy="239"/>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6" name="文本框 25"/>
            <p:cNvSpPr txBox="1"/>
            <p:nvPr/>
          </p:nvSpPr>
          <p:spPr>
            <a:xfrm>
              <a:off x="15582" y="5042"/>
              <a:ext cx="1120" cy="822"/>
            </a:xfrm>
            <a:prstGeom prst="rect">
              <a:avLst/>
            </a:prstGeom>
            <a:noFill/>
          </p:spPr>
          <p:txBody>
            <a:bodyPr wrap="square" rtlCol="0">
              <a:spAutoFit/>
            </a:bodyPr>
            <a:lstStyle/>
            <a:p>
              <a:pPr algn="ctr"/>
              <a:r>
                <a:rPr lang="en-US" altLang="zh-CN" sz="2800" i="1"/>
                <a:t>B</a:t>
              </a:r>
            </a:p>
          </p:txBody>
        </p:sp>
      </p:grpSp>
      <p:grpSp>
        <p:nvGrpSpPr>
          <p:cNvPr id="32" name="组合 31"/>
          <p:cNvGrpSpPr/>
          <p:nvPr/>
        </p:nvGrpSpPr>
        <p:grpSpPr>
          <a:xfrm>
            <a:off x="9227185" y="3716020"/>
            <a:ext cx="711200" cy="622300"/>
            <a:chOff x="14531" y="5852"/>
            <a:chExt cx="1120" cy="980"/>
          </a:xfrm>
        </p:grpSpPr>
        <p:sp>
          <p:nvSpPr>
            <p:cNvPr id="24" name="文本框 23"/>
            <p:cNvSpPr txBox="1"/>
            <p:nvPr/>
          </p:nvSpPr>
          <p:spPr>
            <a:xfrm>
              <a:off x="14531" y="6010"/>
              <a:ext cx="1120" cy="822"/>
            </a:xfrm>
            <a:prstGeom prst="rect">
              <a:avLst/>
            </a:prstGeom>
            <a:noFill/>
          </p:spPr>
          <p:txBody>
            <a:bodyPr wrap="square" rtlCol="0">
              <a:spAutoFit/>
            </a:bodyPr>
            <a:lstStyle/>
            <a:p>
              <a:pPr algn="ctr"/>
              <a:r>
                <a:rPr lang="en-US" altLang="zh-CN" sz="2800" i="1"/>
                <a:t>A</a:t>
              </a:r>
            </a:p>
          </p:txBody>
        </p:sp>
        <p:sp>
          <p:nvSpPr>
            <p:cNvPr id="31" name="椭圆 30"/>
            <p:cNvSpPr/>
            <p:nvPr/>
          </p:nvSpPr>
          <p:spPr>
            <a:xfrm>
              <a:off x="14546" y="5852"/>
              <a:ext cx="239" cy="239"/>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grpSp>
        <p:nvGrpSpPr>
          <p:cNvPr id="28" name="组合 27"/>
          <p:cNvGrpSpPr/>
          <p:nvPr/>
        </p:nvGrpSpPr>
        <p:grpSpPr>
          <a:xfrm>
            <a:off x="8723630" y="3230245"/>
            <a:ext cx="1285240" cy="569595"/>
            <a:chOff x="13738" y="5087"/>
            <a:chExt cx="2024" cy="897"/>
          </a:xfrm>
        </p:grpSpPr>
        <p:cxnSp>
          <p:nvCxnSpPr>
            <p:cNvPr id="16" name="直接箭头连接符 15"/>
            <p:cNvCxnSpPr/>
            <p:nvPr/>
          </p:nvCxnSpPr>
          <p:spPr>
            <a:xfrm>
              <a:off x="13738" y="5984"/>
              <a:ext cx="1844" cy="0"/>
            </a:xfrm>
            <a:prstGeom prst="straightConnector1">
              <a:avLst/>
            </a:prstGeom>
            <a:ln w="50800">
              <a:solidFill>
                <a:schemeClr val="accent6"/>
              </a:solidFill>
              <a:headEnd type="arrow"/>
              <a:tailEnd type="arrow"/>
            </a:ln>
          </p:spPr>
          <p:style>
            <a:lnRef idx="2">
              <a:schemeClr val="accent1"/>
            </a:lnRef>
            <a:fillRef idx="0">
              <a:srgbClr val="FFFFFF"/>
            </a:fillRef>
            <a:effectRef idx="0">
              <a:srgbClr val="FFFFFF"/>
            </a:effectRef>
            <a:fontRef idx="minor">
              <a:schemeClr val="tx1"/>
            </a:fontRef>
          </p:style>
        </p:cxnSp>
        <p:sp>
          <p:nvSpPr>
            <p:cNvPr id="22" name="文本框 21"/>
            <p:cNvSpPr txBox="1"/>
            <p:nvPr/>
          </p:nvSpPr>
          <p:spPr>
            <a:xfrm>
              <a:off x="14642" y="5087"/>
              <a:ext cx="1120" cy="822"/>
            </a:xfrm>
            <a:prstGeom prst="rect">
              <a:avLst/>
            </a:prstGeom>
            <a:noFill/>
          </p:spPr>
          <p:txBody>
            <a:bodyPr wrap="square" rtlCol="0">
              <a:spAutoFit/>
            </a:bodyPr>
            <a:lstStyle/>
            <a:p>
              <a:pPr algn="ctr"/>
              <a:r>
                <a:rPr lang="en-US" altLang="zh-CN" sz="2800" i="1"/>
                <a:t>L</a:t>
              </a:r>
              <a:r>
                <a:rPr lang="en-US" altLang="zh-CN" sz="3200" i="1" baseline="-25000"/>
                <a:t>1</a:t>
              </a:r>
            </a:p>
          </p:txBody>
        </p:sp>
      </p:grpSp>
      <p:grpSp>
        <p:nvGrpSpPr>
          <p:cNvPr id="29" name="组合 28"/>
          <p:cNvGrpSpPr/>
          <p:nvPr/>
        </p:nvGrpSpPr>
        <p:grpSpPr>
          <a:xfrm>
            <a:off x="8624570" y="3221990"/>
            <a:ext cx="718185" cy="592455"/>
            <a:chOff x="13582" y="5074"/>
            <a:chExt cx="1131" cy="933"/>
          </a:xfrm>
        </p:grpSpPr>
        <p:cxnSp>
          <p:nvCxnSpPr>
            <p:cNvPr id="20" name="直接箭头连接符 19"/>
            <p:cNvCxnSpPr/>
            <p:nvPr/>
          </p:nvCxnSpPr>
          <p:spPr>
            <a:xfrm>
              <a:off x="13759" y="5987"/>
              <a:ext cx="954" cy="20"/>
            </a:xfrm>
            <a:prstGeom prst="straightConnector1">
              <a:avLst/>
            </a:prstGeom>
            <a:ln w="31750">
              <a:solidFill>
                <a:schemeClr val="accent5"/>
              </a:solidFill>
              <a:headEnd type="arrow"/>
              <a:tailEnd type="arrow"/>
            </a:ln>
          </p:spPr>
          <p:style>
            <a:lnRef idx="2">
              <a:schemeClr val="accent1"/>
            </a:lnRef>
            <a:fillRef idx="0">
              <a:srgbClr val="FFFFFF"/>
            </a:fillRef>
            <a:effectRef idx="0">
              <a:srgbClr val="FFFFFF"/>
            </a:effectRef>
            <a:fontRef idx="minor">
              <a:schemeClr val="tx1"/>
            </a:fontRef>
          </p:style>
        </p:cxnSp>
        <p:sp>
          <p:nvSpPr>
            <p:cNvPr id="23" name="文本框 22"/>
            <p:cNvSpPr txBox="1"/>
            <p:nvPr/>
          </p:nvSpPr>
          <p:spPr>
            <a:xfrm>
              <a:off x="13582" y="5074"/>
              <a:ext cx="1120" cy="822"/>
            </a:xfrm>
            <a:prstGeom prst="rect">
              <a:avLst/>
            </a:prstGeom>
            <a:noFill/>
          </p:spPr>
          <p:txBody>
            <a:bodyPr wrap="square" rtlCol="0">
              <a:spAutoFit/>
            </a:bodyPr>
            <a:lstStyle/>
            <a:p>
              <a:pPr algn="ctr"/>
              <a:r>
                <a:rPr lang="en-US" altLang="zh-CN" sz="2800" i="1"/>
                <a:t>L</a:t>
              </a:r>
              <a:r>
                <a:rPr lang="en-US" altLang="zh-CN" sz="3200" i="1" baseline="-25000"/>
                <a:t>2</a:t>
              </a:r>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par>
                                <p:cTn id="8" presetID="22"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down)">
                                      <p:cBhvr>
                                        <p:cTn id="20" dur="5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down)">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down)">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down)">
                                      <p:cBhvr>
                                        <p:cTn id="3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custDataLst>
              <p:tags r:id="rId2"/>
            </p:custDataLst>
          </p:nvPr>
        </p:nvPicPr>
        <p:blipFill>
          <a:blip r:embed="rId4">
            <a:clrChange>
              <a:clrFrom>
                <a:srgbClr val="FFFFFF">
                  <a:alpha val="100000"/>
                </a:srgbClr>
              </a:clrFrom>
              <a:clrTo>
                <a:srgbClr val="FFFFFF">
                  <a:alpha val="100000"/>
                  <a:alpha val="0"/>
                </a:srgbClr>
              </a:clrTo>
            </a:clrChange>
          </a:blip>
          <a:stretch>
            <a:fillRect/>
          </a:stretch>
        </p:blipFill>
        <p:spPr>
          <a:xfrm>
            <a:off x="5281930" y="3474085"/>
            <a:ext cx="6577330" cy="3315335"/>
          </a:xfrm>
          <a:prstGeom prst="rect">
            <a:avLst/>
          </a:prstGeom>
        </p:spPr>
      </p:pic>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97167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滑轮组</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p:cNvGrpSpPr/>
          <p:nvPr/>
        </p:nvGrpSpPr>
        <p:grpSpPr>
          <a:xfrm>
            <a:off x="334900" y="3107402"/>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899795" y="1868170"/>
            <a:ext cx="10343515" cy="953135"/>
          </a:xfrm>
          <a:prstGeom prst="rect">
            <a:avLst/>
          </a:prstGeom>
          <a:noFill/>
        </p:spPr>
        <p:txBody>
          <a:bodyPr wrap="square" rtlCol="0">
            <a:spAutoFit/>
          </a:bodyPr>
          <a:lstStyle/>
          <a:p>
            <a:r>
              <a:rPr lang="zh-CN" altLang="en-US" sz="2800"/>
              <a:t>使用定滑轮能改变力的方向，使用动滑轮能省力，把它们组合起来使用，就可以既省力又改变力的方向</a:t>
            </a:r>
          </a:p>
        </p:txBody>
      </p:sp>
      <p:sp>
        <p:nvSpPr>
          <p:cNvPr id="12" name="文本框 11"/>
          <p:cNvSpPr txBox="1"/>
          <p:nvPr/>
        </p:nvSpPr>
        <p:spPr>
          <a:xfrm>
            <a:off x="899795" y="2952115"/>
            <a:ext cx="6632575" cy="521970"/>
          </a:xfrm>
          <a:prstGeom prst="rect">
            <a:avLst/>
          </a:prstGeom>
          <a:noFill/>
        </p:spPr>
        <p:txBody>
          <a:bodyPr wrap="square" rtlCol="0">
            <a:spAutoFit/>
          </a:bodyPr>
          <a:lstStyle/>
          <a:p>
            <a:r>
              <a:rPr lang="zh-CN" altLang="en-US" sz="2800"/>
              <a:t>活动</a:t>
            </a:r>
            <a:r>
              <a:rPr lang="en-US" altLang="zh-CN" sz="2800"/>
              <a:t>3 </a:t>
            </a:r>
            <a:r>
              <a:rPr lang="zh-CN" altLang="en-US" sz="2800"/>
              <a:t>使用滑轮组时拉力与物重的关系</a:t>
            </a:r>
          </a:p>
        </p:txBody>
      </p:sp>
      <p:sp>
        <p:nvSpPr>
          <p:cNvPr id="13" name="文本框 12"/>
          <p:cNvSpPr txBox="1"/>
          <p:nvPr/>
        </p:nvSpPr>
        <p:spPr>
          <a:xfrm>
            <a:off x="1071245" y="3710305"/>
            <a:ext cx="4064000" cy="2676525"/>
          </a:xfrm>
          <a:prstGeom prst="rect">
            <a:avLst/>
          </a:prstGeom>
          <a:noFill/>
        </p:spPr>
        <p:txBody>
          <a:bodyPr wrap="square" rtlCol="0">
            <a:spAutoFit/>
          </a:bodyPr>
          <a:lstStyle/>
          <a:p>
            <a:pPr indent="711200" fontAlgn="auto">
              <a:lnSpc>
                <a:spcPct val="150000"/>
              </a:lnSpc>
              <a:extLst>
                <a:ext uri="{35155182-B16C-46BC-9424-99874614C6A1}">
                  <wpsdc:indentchars xmlns:wpsdc="http://www.wps.cn/officeDocument/2017/drawingmlCustomData" xmlns="" val="200" checksum="3773799597"/>
                </a:ext>
              </a:extLst>
            </a:pPr>
            <a:r>
              <a:rPr lang="zh-CN" altLang="en-US" sz="2800">
                <a:latin typeface="Times New Roman" panose="02020603050405020304" pitchFamily="18" charset="0"/>
                <a:ea typeface="宋体" panose="02010600030101010101" pitchFamily="2" charset="-122"/>
                <a:cs typeface="Times New Roman" panose="02020603050405020304" pitchFamily="18" charset="0"/>
              </a:rPr>
              <a:t>请用两个滑轮组成如图所示的滑轮组，并测出不同情况下拉力</a:t>
            </a:r>
            <a:r>
              <a:rPr lang="en-US" altLang="zh-CN" sz="2800" i="1">
                <a:latin typeface="Times New Roman" panose="02020603050405020304" pitchFamily="18" charset="0"/>
                <a:ea typeface="宋体" panose="02010600030101010101" pitchFamily="2" charset="-122"/>
                <a:cs typeface="Times New Roman" panose="02020603050405020304" pitchFamily="18" charset="0"/>
              </a:rPr>
              <a:t>F</a:t>
            </a:r>
            <a:r>
              <a:rPr lang="zh-CN" altLang="en-US" sz="2800">
                <a:latin typeface="Times New Roman" panose="02020603050405020304" pitchFamily="18" charset="0"/>
                <a:ea typeface="宋体" panose="02010600030101010101" pitchFamily="2" charset="-122"/>
                <a:cs typeface="Times New Roman" panose="02020603050405020304" pitchFamily="18" charset="0"/>
              </a:rPr>
              <a:t>和钩码的重力</a:t>
            </a:r>
            <a:r>
              <a:rPr lang="en-US" altLang="zh-CN" sz="2800" i="1">
                <a:latin typeface="Times New Roman" panose="02020603050405020304" pitchFamily="18" charset="0"/>
                <a:ea typeface="宋体" panose="02010600030101010101" pitchFamily="2" charset="-122"/>
                <a:cs typeface="Times New Roman" panose="02020603050405020304" pitchFamily="18" charset="0"/>
              </a:rPr>
              <a:t>G</a:t>
            </a:r>
            <a:r>
              <a:rPr lang="zh-CN" altLang="en-US" sz="2800">
                <a:latin typeface="Times New Roman" panose="02020603050405020304" pitchFamily="18" charset="0"/>
                <a:ea typeface="宋体" panose="02010600030101010101" pitchFamily="2" charset="-122"/>
                <a:cs typeface="Times New Roman" panose="02020603050405020304" pitchFamily="18" charset="0"/>
              </a:rPr>
              <a:t>，填入表中。</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up)">
                                      <p:cBhvr>
                                        <p:cTn id="16" dur="500"/>
                                        <p:tgtEl>
                                          <p:spTgt spid="13"/>
                                        </p:tgtEl>
                                      </p:cBhvr>
                                    </p:animEffect>
                                  </p:childTnLst>
                                </p:cTn>
                              </p:par>
                              <p:par>
                                <p:cTn id="17" presetID="22" presetClass="entr" presetSubtype="1"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97167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滑轮组</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899795" y="1827530"/>
            <a:ext cx="6632575" cy="521970"/>
          </a:xfrm>
          <a:prstGeom prst="rect">
            <a:avLst/>
          </a:prstGeom>
          <a:noFill/>
        </p:spPr>
        <p:txBody>
          <a:bodyPr wrap="square" rtlCol="0">
            <a:spAutoFit/>
          </a:bodyPr>
          <a:lstStyle/>
          <a:p>
            <a:r>
              <a:rPr lang="zh-CN" altLang="en-US" sz="2800"/>
              <a:t>活动</a:t>
            </a:r>
            <a:r>
              <a:rPr lang="en-US" altLang="zh-CN" sz="2800"/>
              <a:t>3 </a:t>
            </a:r>
            <a:r>
              <a:rPr lang="zh-CN" altLang="en-US" sz="2800"/>
              <a:t>使用滑轮组时拉力与物重的关系</a:t>
            </a:r>
          </a:p>
        </p:txBody>
      </p:sp>
      <p:pic>
        <p:nvPicPr>
          <p:cNvPr id="2" name="MyVideo_2.mp4">
            <a:hlinkClick r:id="" action="ppaction://media"/>
          </p:cNvPr>
          <p:cNvPicPr/>
          <p:nvPr>
            <a:videoFile r:link="rId3"/>
            <p:extLst>
              <p:ext uri="{DAA4B4D4-6D71-4841-9C94-3DE7FCFB9230}">
                <p14:media xmlns:p14="http://schemas.microsoft.com/office/powerpoint/2010/main" r:embed="rId2"/>
              </p:ext>
            </p:extLst>
          </p:nvPr>
        </p:nvPicPr>
        <p:blipFill>
          <a:blip r:embed="rId5"/>
          <a:stretch>
            <a:fillRect/>
          </a:stretch>
        </p:blipFill>
        <p:spPr>
          <a:xfrm>
            <a:off x="3091180" y="2567940"/>
            <a:ext cx="6827520" cy="384111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video fullScrn="1">
              <p:cMediaNode>
                <p:cTn id="2" fill="hold" display="1">
                  <p:stCondLst>
                    <p:cond delay="indefinite"/>
                  </p:stCondLst>
                </p:cTn>
                <p:tgtEl>
                  <p:spTgt spid="2"/>
                </p:tgtEl>
              </p:cMediaNode>
            </p:video>
            <p:seq concurrent="1" nextAc="seek">
              <p:cTn id="3" restart="whenNotActive" fill="hold" evtFilter="cancelBubble" nodeType="interactiveSeq">
                <p:stCondLst>
                  <p:cond evt="onClick" delay="0">
                    <p:tgtEl>
                      <p:spTgt spid="2"/>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97167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滑轮组</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899795" y="1827530"/>
            <a:ext cx="6632575" cy="521970"/>
          </a:xfrm>
          <a:prstGeom prst="rect">
            <a:avLst/>
          </a:prstGeom>
          <a:noFill/>
        </p:spPr>
        <p:txBody>
          <a:bodyPr wrap="square" rtlCol="0">
            <a:spAutoFit/>
          </a:bodyPr>
          <a:lstStyle/>
          <a:p>
            <a:r>
              <a:rPr lang="zh-CN" altLang="en-US" sz="2800"/>
              <a:t>活动</a:t>
            </a:r>
            <a:r>
              <a:rPr lang="en-US" altLang="zh-CN" sz="2800"/>
              <a:t>3 </a:t>
            </a:r>
            <a:r>
              <a:rPr lang="zh-CN" altLang="en-US" sz="2800"/>
              <a:t>使用滑轮组时拉力与物重的关系</a:t>
            </a:r>
          </a:p>
        </p:txBody>
      </p:sp>
      <p:grpSp>
        <p:nvGrpSpPr>
          <p:cNvPr id="5" name="组合 4"/>
          <p:cNvGrpSpPr/>
          <p:nvPr/>
        </p:nvGrpSpPr>
        <p:grpSpPr>
          <a:xfrm>
            <a:off x="334900" y="2645757"/>
            <a:ext cx="295322" cy="210471"/>
            <a:chOff x="435463" y="1226414"/>
            <a:chExt cx="295380" cy="210512"/>
          </a:xfrm>
        </p:grpSpPr>
        <p:sp>
          <p:nvSpPr>
            <p:cNvPr id="9" name="矩形 8"/>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899795" y="2489835"/>
            <a:ext cx="4064000" cy="521970"/>
          </a:xfrm>
          <a:prstGeom prst="rect">
            <a:avLst/>
          </a:prstGeom>
          <a:noFill/>
        </p:spPr>
        <p:txBody>
          <a:bodyPr wrap="square" rtlCol="0">
            <a:spAutoFit/>
          </a:bodyPr>
          <a:lstStyle/>
          <a:p>
            <a:r>
              <a:rPr lang="zh-CN" altLang="en-US" sz="2800"/>
              <a:t>实验数据</a:t>
            </a:r>
          </a:p>
        </p:txBody>
      </p:sp>
      <p:graphicFrame>
        <p:nvGraphicFramePr>
          <p:cNvPr id="11" name="表格 10"/>
          <p:cNvGraphicFramePr/>
          <p:nvPr>
            <p:custDataLst>
              <p:tags r:id="rId2"/>
            </p:custDataLst>
          </p:nvPr>
        </p:nvGraphicFramePr>
        <p:xfrm>
          <a:off x="1080770" y="3152140"/>
          <a:ext cx="10846435" cy="3217545"/>
        </p:xfrm>
        <a:graphic>
          <a:graphicData uri="http://schemas.openxmlformats.org/drawingml/2006/table">
            <a:tbl>
              <a:tblPr firstRow="1" bandRow="1">
                <a:tableStyleId>{5C22544A-7EE6-4342-B048-85BDC9FD1C3A}</a:tableStyleId>
              </a:tblPr>
              <a:tblGrid>
                <a:gridCol w="1977390">
                  <a:extLst>
                    <a:ext uri="{9D8B030D-6E8A-4147-A177-3AD203B41FA5}">
                      <a16:colId xmlns:a16="http://schemas.microsoft.com/office/drawing/2014/main" val="20000"/>
                    </a:ext>
                  </a:extLst>
                </a:gridCol>
                <a:gridCol w="2050415">
                  <a:extLst>
                    <a:ext uri="{9D8B030D-6E8A-4147-A177-3AD203B41FA5}">
                      <a16:colId xmlns:a16="http://schemas.microsoft.com/office/drawing/2014/main" val="20001"/>
                    </a:ext>
                  </a:extLst>
                </a:gridCol>
                <a:gridCol w="3046730">
                  <a:extLst>
                    <a:ext uri="{9D8B030D-6E8A-4147-A177-3AD203B41FA5}">
                      <a16:colId xmlns:a16="http://schemas.microsoft.com/office/drawing/2014/main" val="20002"/>
                    </a:ext>
                  </a:extLst>
                </a:gridCol>
                <a:gridCol w="3771900">
                  <a:extLst>
                    <a:ext uri="{9D8B030D-6E8A-4147-A177-3AD203B41FA5}">
                      <a16:colId xmlns:a16="http://schemas.microsoft.com/office/drawing/2014/main" val="20003"/>
                    </a:ext>
                  </a:extLst>
                </a:gridCol>
              </a:tblGrid>
              <a:tr h="757555">
                <a:tc>
                  <a:txBody>
                    <a:bodyPr/>
                    <a:lstStyle/>
                    <a:p>
                      <a:pPr algn="ctr">
                        <a:buNone/>
                      </a:pPr>
                      <a:r>
                        <a:rPr lang="zh-CN" altLang="en-US" sz="2800"/>
                        <a:t>实验序号</a:t>
                      </a:r>
                    </a:p>
                  </a:txBody>
                  <a:tcPr anchor="ctr"/>
                </a:tc>
                <a:tc>
                  <a:txBody>
                    <a:bodyPr/>
                    <a:lstStyle/>
                    <a:p>
                      <a:pPr algn="ctr">
                        <a:buNone/>
                      </a:pPr>
                      <a:r>
                        <a:rPr lang="zh-CN" altLang="en-US" sz="2800"/>
                        <a:t>钩码的重力</a:t>
                      </a:r>
                      <a:r>
                        <a:rPr lang="en-US" altLang="zh-CN" sz="2800" i="1"/>
                        <a:t>G/N</a:t>
                      </a:r>
                    </a:p>
                  </a:txBody>
                  <a:tcPr anchor="ctr"/>
                </a:tc>
                <a:tc>
                  <a:txBody>
                    <a:bodyPr/>
                    <a:lstStyle/>
                    <a:p>
                      <a:pPr algn="ctr">
                        <a:buNone/>
                      </a:pPr>
                      <a:r>
                        <a:rPr lang="zh-CN" altLang="en-US" sz="2800"/>
                        <a:t>弹簧测力计的拉力</a:t>
                      </a:r>
                      <a:r>
                        <a:rPr lang="en-US" altLang="zh-CN" sz="2800" i="1"/>
                        <a:t>F/N</a:t>
                      </a:r>
                    </a:p>
                  </a:txBody>
                  <a:tcPr anchor="ctr"/>
                </a:tc>
                <a:tc>
                  <a:txBody>
                    <a:bodyPr/>
                    <a:lstStyle/>
                    <a:p>
                      <a:pPr algn="ctr">
                        <a:buNone/>
                      </a:pPr>
                      <a:r>
                        <a:rPr lang="zh-CN" altLang="en-US" sz="2800"/>
                        <a:t>吊起动滑轮的绳子段数</a:t>
                      </a:r>
                      <a:r>
                        <a:rPr lang="en-US" altLang="zh-CN" sz="2800" i="1"/>
                        <a:t>n</a:t>
                      </a:r>
                    </a:p>
                  </a:txBody>
                  <a:tcPr anchor="ctr"/>
                </a:tc>
                <a:extLst>
                  <a:ext uri="{0D108BD9-81ED-4DB2-BD59-A6C34878D82A}">
                    <a16:rowId xmlns:a16="http://schemas.microsoft.com/office/drawing/2014/main" val="10000"/>
                  </a:ext>
                </a:extLst>
              </a:tr>
              <a:tr h="757555">
                <a:tc>
                  <a:txBody>
                    <a:bodyPr/>
                    <a:lstStyle/>
                    <a:p>
                      <a:pPr algn="ctr">
                        <a:buNone/>
                      </a:pPr>
                      <a:r>
                        <a:rPr lang="en-US" altLang="zh-CN" sz="2800"/>
                        <a:t>1</a:t>
                      </a:r>
                    </a:p>
                  </a:txBody>
                  <a:tcPr anchor="ctr"/>
                </a:tc>
                <a:tc>
                  <a:txBody>
                    <a:bodyPr/>
                    <a:lstStyle/>
                    <a:p>
                      <a:pPr algn="ctr">
                        <a:buNone/>
                      </a:pPr>
                      <a:r>
                        <a:rPr lang="en-US" altLang="zh-CN" sz="2800"/>
                        <a:t>2.13</a:t>
                      </a:r>
                    </a:p>
                  </a:txBody>
                  <a:tcPr anchor="ctr"/>
                </a:tc>
                <a:tc>
                  <a:txBody>
                    <a:bodyPr/>
                    <a:lstStyle/>
                    <a:p>
                      <a:pPr algn="ctr">
                        <a:buNone/>
                      </a:pPr>
                      <a:r>
                        <a:rPr lang="en-US" altLang="zh-CN" sz="2800"/>
                        <a:t>1.05</a:t>
                      </a:r>
                    </a:p>
                  </a:txBody>
                  <a:tcPr anchor="ctr"/>
                </a:tc>
                <a:tc>
                  <a:txBody>
                    <a:bodyPr/>
                    <a:lstStyle/>
                    <a:p>
                      <a:pPr algn="ctr">
                        <a:buNone/>
                      </a:pPr>
                      <a:r>
                        <a:rPr lang="en-US" altLang="zh-CN" sz="2800"/>
                        <a:t>2</a:t>
                      </a:r>
                    </a:p>
                  </a:txBody>
                  <a:tcPr anchor="ctr"/>
                </a:tc>
                <a:extLst>
                  <a:ext uri="{0D108BD9-81ED-4DB2-BD59-A6C34878D82A}">
                    <a16:rowId xmlns:a16="http://schemas.microsoft.com/office/drawing/2014/main" val="10001"/>
                  </a:ext>
                </a:extLst>
              </a:tr>
              <a:tr h="757555">
                <a:tc>
                  <a:txBody>
                    <a:bodyPr/>
                    <a:lstStyle/>
                    <a:p>
                      <a:pPr algn="ctr">
                        <a:buNone/>
                      </a:pPr>
                      <a:r>
                        <a:rPr lang="en-US" altLang="zh-CN" sz="2800"/>
                        <a:t>2</a:t>
                      </a:r>
                    </a:p>
                  </a:txBody>
                  <a:tcPr anchor="ctr"/>
                </a:tc>
                <a:tc>
                  <a:txBody>
                    <a:bodyPr/>
                    <a:lstStyle/>
                    <a:p>
                      <a:pPr algn="ctr">
                        <a:buNone/>
                      </a:pPr>
                      <a:r>
                        <a:rPr lang="en-US" altLang="zh-CN" sz="2800"/>
                        <a:t>2.13</a:t>
                      </a:r>
                    </a:p>
                  </a:txBody>
                  <a:tcPr anchor="ctr"/>
                </a:tc>
                <a:tc>
                  <a:txBody>
                    <a:bodyPr/>
                    <a:lstStyle/>
                    <a:p>
                      <a:pPr algn="ctr">
                        <a:buNone/>
                      </a:pPr>
                      <a:r>
                        <a:rPr lang="en-US" altLang="zh-CN" sz="2800"/>
                        <a:t>1.10</a:t>
                      </a:r>
                    </a:p>
                  </a:txBody>
                  <a:tcPr anchor="ctr"/>
                </a:tc>
                <a:tc>
                  <a:txBody>
                    <a:bodyPr/>
                    <a:lstStyle/>
                    <a:p>
                      <a:pPr algn="ctr">
                        <a:buNone/>
                      </a:pPr>
                      <a:r>
                        <a:rPr lang="en-US" altLang="zh-CN" sz="2800"/>
                        <a:t>2</a:t>
                      </a:r>
                    </a:p>
                  </a:txBody>
                  <a:tcPr anchor="ctr"/>
                </a:tc>
                <a:extLst>
                  <a:ext uri="{0D108BD9-81ED-4DB2-BD59-A6C34878D82A}">
                    <a16:rowId xmlns:a16="http://schemas.microsoft.com/office/drawing/2014/main" val="10002"/>
                  </a:ext>
                </a:extLst>
              </a:tr>
              <a:tr h="757555">
                <a:tc>
                  <a:txBody>
                    <a:bodyPr/>
                    <a:lstStyle/>
                    <a:p>
                      <a:pPr algn="ctr">
                        <a:buNone/>
                      </a:pPr>
                      <a:r>
                        <a:rPr lang="en-US" altLang="zh-CN" sz="2800"/>
                        <a:t>3</a:t>
                      </a:r>
                    </a:p>
                  </a:txBody>
                  <a:tcPr anchor="ctr"/>
                </a:tc>
                <a:tc>
                  <a:txBody>
                    <a:bodyPr/>
                    <a:lstStyle/>
                    <a:p>
                      <a:pPr algn="ctr">
                        <a:buNone/>
                      </a:pPr>
                      <a:r>
                        <a:rPr lang="en-US" altLang="zh-CN" sz="2800"/>
                        <a:t>2.13</a:t>
                      </a:r>
                    </a:p>
                  </a:txBody>
                  <a:tcPr anchor="ctr"/>
                </a:tc>
                <a:tc>
                  <a:txBody>
                    <a:bodyPr/>
                    <a:lstStyle/>
                    <a:p>
                      <a:pPr algn="ctr">
                        <a:buNone/>
                      </a:pPr>
                      <a:r>
                        <a:rPr lang="en-US" altLang="zh-CN" sz="2800"/>
                        <a:t>0.73</a:t>
                      </a:r>
                    </a:p>
                  </a:txBody>
                  <a:tcPr anchor="ctr"/>
                </a:tc>
                <a:tc>
                  <a:txBody>
                    <a:bodyPr/>
                    <a:lstStyle/>
                    <a:p>
                      <a:pPr algn="ctr">
                        <a:buNone/>
                      </a:pPr>
                      <a:r>
                        <a:rPr lang="en-US" altLang="zh-CN" sz="2800"/>
                        <a:t>3</a:t>
                      </a:r>
                    </a:p>
                  </a:txBody>
                  <a:tcPr anchor="ctr"/>
                </a:tc>
                <a:extLst>
                  <a:ext uri="{0D108BD9-81ED-4DB2-BD59-A6C34878D82A}">
                    <a16:rowId xmlns:a16="http://schemas.microsoft.com/office/drawing/2014/main" val="10003"/>
                  </a:ext>
                </a:extLst>
              </a:tr>
            </a:tbl>
          </a:graphicData>
        </a:graphic>
      </p:graphicFrame>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amp;pky8327875789&amp;"/>
          <p:cNvPicPr>
            <a:picLocks noChangeAspect="1"/>
          </p:cNvPicPr>
          <p:nvPr/>
        </p:nvPicPr>
        <p:blipFill>
          <a:blip r:embed="rId3">
            <a:alphaModFix amt="90000"/>
          </a:blip>
          <a:srcRect l="10230" t="92" r="7678" b="31456"/>
          <a:stretch>
            <a:fillRect/>
          </a:stretch>
        </p:blipFill>
        <p:spPr>
          <a:xfrm>
            <a:off x="0" y="621030"/>
            <a:ext cx="12209780" cy="6252210"/>
          </a:xfrm>
          <a:prstGeom prst="rect">
            <a:avLst/>
          </a:prstGeom>
        </p:spPr>
      </p:pic>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97167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滑轮组</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899795" y="1827530"/>
            <a:ext cx="9397365" cy="467995"/>
          </a:xfrm>
          <a:prstGeom prst="rect">
            <a:avLst/>
          </a:prstGeom>
          <a:solidFill>
            <a:schemeClr val="bg1">
              <a:alpha val="70000"/>
            </a:schemeClr>
          </a:solidFill>
        </p:spPr>
        <p:txBody>
          <a:bodyPr wrap="square" rtlCol="0">
            <a:noAutofit/>
          </a:bodyPr>
          <a:lstStyle/>
          <a:p>
            <a:r>
              <a:rPr lang="zh-CN" altLang="en-US" sz="2800"/>
              <a:t>活动</a:t>
            </a:r>
            <a:r>
              <a:rPr lang="en-US" altLang="zh-CN" sz="2800"/>
              <a:t>3 </a:t>
            </a:r>
            <a:r>
              <a:rPr lang="zh-CN" altLang="en-US" sz="2800"/>
              <a:t>使用滑轮组时拉力与物重的关系</a:t>
            </a:r>
          </a:p>
        </p:txBody>
      </p:sp>
      <p:sp>
        <p:nvSpPr>
          <p:cNvPr id="2" name="文本框 1"/>
          <p:cNvSpPr txBox="1"/>
          <p:nvPr/>
        </p:nvSpPr>
        <p:spPr>
          <a:xfrm>
            <a:off x="899795" y="2294890"/>
            <a:ext cx="9397365" cy="3292475"/>
          </a:xfrm>
          <a:prstGeom prst="rect">
            <a:avLst/>
          </a:prstGeom>
          <a:solidFill>
            <a:schemeClr val="bg1">
              <a:alpha val="70000"/>
            </a:schemeClr>
          </a:solidFill>
        </p:spPr>
        <p:txBody>
          <a:bodyPr wrap="square" rtlCol="0">
            <a:noAutofit/>
          </a:bodyPr>
          <a:lstStyle/>
          <a:p>
            <a:pPr>
              <a:lnSpc>
                <a:spcPct val="150000"/>
              </a:lnSpc>
            </a:pPr>
            <a:r>
              <a:rPr lang="zh-CN" altLang="en-US" sz="2800"/>
              <a:t>实验结论：</a:t>
            </a:r>
          </a:p>
          <a:p>
            <a:pPr>
              <a:lnSpc>
                <a:spcPct val="150000"/>
              </a:lnSpc>
            </a:pPr>
            <a:r>
              <a:rPr lang="zh-CN" altLang="en-US" sz="2800"/>
              <a:t>使用滑轮组吊起重物时，若动滑轮自重、绳重和摩擦不计，</a:t>
            </a:r>
            <a:r>
              <a:rPr lang="zh-CN" altLang="en-US" sz="2800" b="1">
                <a:solidFill>
                  <a:srgbClr val="FF0000"/>
                </a:solidFill>
              </a:rPr>
              <a:t>动滑轮被几段绳子吊起，所用的力就是物重的几分之一</a:t>
            </a:r>
            <a:r>
              <a:rPr lang="zh-CN" altLang="en-US" sz="2800"/>
              <a:t>。即：</a:t>
            </a:r>
          </a:p>
          <a:p>
            <a:pPr>
              <a:lnSpc>
                <a:spcPct val="150000"/>
              </a:lnSpc>
            </a:pPr>
            <a:endParaRPr lang="zh-CN" altLang="en-US" sz="2800"/>
          </a:p>
        </p:txBody>
      </p:sp>
      <mc:AlternateContent xmlns:mc="http://schemas.openxmlformats.org/markup-compatibility/2006" xmlns:a14="http://schemas.microsoft.com/office/drawing/2010/main">
        <mc:Choice Requires="a14">
          <p:sp>
            <p:nvSpPr>
              <p:cNvPr id="3" name="文本框 2"/>
              <p:cNvSpPr txBox="1"/>
              <p:nvPr/>
            </p:nvSpPr>
            <p:spPr>
              <a:xfrm>
                <a:off x="1537335" y="4294505"/>
                <a:ext cx="2720340" cy="1118185"/>
              </a:xfrm>
              <a:prstGeom prst="roundRect">
                <a:avLst/>
              </a:prstGeom>
              <a:noFill/>
              <a:ln w="12700" cmpd="sng">
                <a:noFill/>
                <a:prstDash val="solid"/>
              </a:ln>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sz="3200" b="1" i="1">
                          <a:solidFill>
                            <a:srgbClr val="FF0000"/>
                          </a:solidFill>
                          <a:latin typeface="Cambria Math" panose="02040503050406030204" charset="0"/>
                          <a:cs typeface="Cambria Math" panose="02040503050406030204" charset="0"/>
                        </a:rPr>
                        <m:t>𝑭</m:t>
                      </m:r>
                      <m:r>
                        <a:rPr lang="en-US" altLang="zh-CN" sz="3200" b="1" i="1">
                          <a:solidFill>
                            <a:srgbClr val="FF0000"/>
                          </a:solidFill>
                          <a:latin typeface="Cambria Math" panose="02040503050406030204" charset="0"/>
                          <a:cs typeface="Cambria Math" panose="02040503050406030204" charset="0"/>
                        </a:rPr>
                        <m:t>=</m:t>
                      </m:r>
                      <m:f>
                        <m:fPr>
                          <m:ctrlPr>
                            <a:rPr lang="en-US" altLang="zh-CN" sz="3200" b="1" i="1">
                              <a:solidFill>
                                <a:srgbClr val="FF0000"/>
                              </a:solidFill>
                              <a:latin typeface="Cambria Math" panose="02040503050406030204" pitchFamily="18" charset="0"/>
                              <a:cs typeface="Cambria Math" panose="02040503050406030204" charset="0"/>
                            </a:rPr>
                          </m:ctrlPr>
                        </m:fPr>
                        <m:num>
                          <m:r>
                            <a:rPr lang="en-US" altLang="zh-CN" sz="3200" b="1" i="1">
                              <a:solidFill>
                                <a:srgbClr val="FF0000"/>
                              </a:solidFill>
                              <a:latin typeface="Cambria Math" panose="02040503050406030204" charset="0"/>
                              <a:cs typeface="Cambria Math" panose="02040503050406030204" charset="0"/>
                            </a:rPr>
                            <m:t>𝟏</m:t>
                          </m:r>
                        </m:num>
                        <m:den>
                          <m:r>
                            <a:rPr lang="en-US" altLang="zh-CN" sz="3200" b="1" i="1">
                              <a:solidFill>
                                <a:srgbClr val="FF0000"/>
                              </a:solidFill>
                              <a:latin typeface="Cambria Math" panose="02040503050406030204" charset="0"/>
                              <a:cs typeface="Cambria Math" panose="02040503050406030204" charset="0"/>
                            </a:rPr>
                            <m:t>𝒏</m:t>
                          </m:r>
                        </m:den>
                      </m:f>
                      <m:r>
                        <a:rPr lang="en-US" altLang="zh-CN" sz="3200" b="1" i="1">
                          <a:solidFill>
                            <a:srgbClr val="FF0000"/>
                          </a:solidFill>
                          <a:latin typeface="Cambria Math" panose="02040503050406030204" charset="0"/>
                          <a:cs typeface="Cambria Math" panose="02040503050406030204" charset="0"/>
                        </a:rPr>
                        <m:t>𝑮</m:t>
                      </m:r>
                    </m:oMath>
                  </m:oMathPara>
                </a14:m>
                <a:endParaRPr lang="en-US" altLang="zh-CN" sz="3200" b="1" i="1">
                  <a:solidFill>
                    <a:srgbClr val="FF0000"/>
                  </a:solidFill>
                  <a:latin typeface="Cambria Math" panose="02040503050406030204" charset="0"/>
                  <a:cs typeface="Cambria Math" panose="02040503050406030204" charset="0"/>
                </a:endParaRPr>
              </a:p>
            </p:txBody>
          </p:sp>
        </mc:Choice>
        <mc:Fallback xmlns="">
          <p:sp>
            <p:nvSpPr>
              <p:cNvPr id="3" name="文本框 2"/>
              <p:cNvSpPr txBox="1">
                <a:spLocks noRot="1" noChangeAspect="1" noMove="1" noResize="1" noEditPoints="1" noAdjustHandles="1" noChangeArrowheads="1" noChangeShapeType="1" noTextEdit="1"/>
              </p:cNvSpPr>
              <p:nvPr/>
            </p:nvSpPr>
            <p:spPr>
              <a:xfrm>
                <a:off x="1537335" y="4294505"/>
                <a:ext cx="2720340" cy="1118185"/>
              </a:xfrm>
              <a:prstGeom prst="roundRect">
                <a:avLst/>
              </a:prstGeom>
              <a:blipFill rotWithShape="1">
                <a:blip r:embed="rId4"/>
                <a:stretch>
                  <a:fillRect b="52"/>
                </a:stretch>
              </a:blipFill>
              <a:ln w="12700" cmpd="sng">
                <a:noFill/>
                <a:prstDash val="solid"/>
              </a:ln>
            </p:spPr>
            <p:txBody>
              <a:bodyPr/>
              <a:lstStyle/>
              <a:p>
                <a:r>
                  <a:rPr lang="zh-CN" altLang="en-US">
                    <a:noFill/>
                  </a:rPr>
                  <a:t> </a:t>
                </a:r>
              </a:p>
            </p:txBody>
          </p:sp>
        </mc:Fallback>
      </mc:AlternateContent>
      <p:grpSp>
        <p:nvGrpSpPr>
          <p:cNvPr id="5" name="组合 4"/>
          <p:cNvGrpSpPr/>
          <p:nvPr/>
        </p:nvGrpSpPr>
        <p:grpSpPr>
          <a:xfrm>
            <a:off x="334900" y="2645757"/>
            <a:ext cx="295322" cy="210471"/>
            <a:chOff x="435463" y="1226414"/>
            <a:chExt cx="295380" cy="210512"/>
          </a:xfrm>
        </p:grpSpPr>
        <p:sp>
          <p:nvSpPr>
            <p:cNvPr id="9" name="矩形 8"/>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97167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滑轮组</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899795" y="1827530"/>
            <a:ext cx="2795270" cy="521970"/>
          </a:xfrm>
          <a:prstGeom prst="rect">
            <a:avLst/>
          </a:prstGeom>
          <a:noFill/>
        </p:spPr>
        <p:txBody>
          <a:bodyPr wrap="square" rtlCol="0">
            <a:spAutoFit/>
          </a:bodyPr>
          <a:lstStyle/>
          <a:p>
            <a:r>
              <a:rPr lang="zh-CN" sz="2800"/>
              <a:t>滑轮组的设计</a:t>
            </a:r>
          </a:p>
        </p:txBody>
      </p:sp>
      <p:sp>
        <p:nvSpPr>
          <p:cNvPr id="2" name="文本框 1"/>
          <p:cNvSpPr txBox="1"/>
          <p:nvPr/>
        </p:nvSpPr>
        <p:spPr>
          <a:xfrm>
            <a:off x="942975" y="2600960"/>
            <a:ext cx="4772025" cy="3322955"/>
          </a:xfrm>
          <a:prstGeom prst="rect">
            <a:avLst/>
          </a:prstGeom>
          <a:noFill/>
        </p:spPr>
        <p:txBody>
          <a:bodyPr wrap="square" rtlCol="0">
            <a:spAutoFit/>
          </a:bodyPr>
          <a:lstStyle/>
          <a:p>
            <a:pPr marL="0" marR="0" lvl="0" indent="0" eaLnBrk="1" hangingPunct="1">
              <a:lnSpc>
                <a:spcPct val="150000"/>
              </a:lnSpc>
            </a:pPr>
            <a:r>
              <a:rPr lang="en-US" altLang="zh-CN" sz="2800">
                <a:latin typeface="Times New Roman" panose="02020603050405020304" pitchFamily="18" charset="0"/>
                <a:ea typeface="微软雅黑" panose="020B0503020204020204" charset="-122"/>
                <a:cs typeface="Times New Roman" panose="02020603050405020304" pitchFamily="18" charset="0"/>
                <a:sym typeface="+mn-ea"/>
              </a:rPr>
              <a:t>(1)</a:t>
            </a:r>
            <a:r>
              <a:rPr lang="zh-CN" altLang="en-US" sz="2800">
                <a:latin typeface="Times New Roman" panose="02020603050405020304" pitchFamily="18" charset="0"/>
                <a:ea typeface="微软雅黑" panose="020B0503020204020204" charset="-122"/>
                <a:cs typeface="Times New Roman" panose="02020603050405020304" pitchFamily="18" charset="0"/>
                <a:sym typeface="+mn-ea"/>
              </a:rPr>
              <a:t>滑轮组绕出绳子的股数：</a:t>
            </a:r>
            <a:r>
              <a:rPr lang="en-US" altLang="zh-CN" sz="2800" i="1">
                <a:latin typeface="Times New Roman" panose="02020603050405020304" pitchFamily="18" charset="0"/>
                <a:ea typeface="微软雅黑" panose="020B0503020204020204" charset="-122"/>
                <a:cs typeface="Times New Roman" panose="02020603050405020304" pitchFamily="18" charset="0"/>
                <a:sym typeface="+mn-ea"/>
              </a:rPr>
              <a:t>n</a:t>
            </a:r>
            <a:r>
              <a:rPr lang="zh-CN" altLang="en-US" sz="2800">
                <a:latin typeface="Times New Roman" panose="02020603050405020304" pitchFamily="18" charset="0"/>
                <a:ea typeface="微软雅黑" panose="020B0503020204020204" charset="-122"/>
                <a:cs typeface="Times New Roman" panose="02020603050405020304" pitchFamily="18" charset="0"/>
                <a:sym typeface="+mn-ea"/>
              </a:rPr>
              <a:t>个滑轮可以绕出</a:t>
            </a:r>
            <a:r>
              <a:rPr lang="en-US" altLang="zh-CN" sz="2800" i="1">
                <a:latin typeface="Times New Roman" panose="02020603050405020304" pitchFamily="18" charset="0"/>
                <a:ea typeface="微软雅黑" panose="020B0503020204020204" charset="-122"/>
                <a:cs typeface="Times New Roman" panose="02020603050405020304" pitchFamily="18" charset="0"/>
                <a:sym typeface="+mn-ea"/>
              </a:rPr>
              <a:t>n</a:t>
            </a:r>
            <a:r>
              <a:rPr lang="zh-CN" altLang="en-US" sz="2800">
                <a:latin typeface="Times New Roman" panose="02020603050405020304" pitchFamily="18" charset="0"/>
                <a:ea typeface="微软雅黑" panose="020B0503020204020204" charset="-122"/>
                <a:cs typeface="Times New Roman" panose="02020603050405020304" pitchFamily="18" charset="0"/>
                <a:sym typeface="+mn-ea"/>
              </a:rPr>
              <a:t>股绳子，也可以绕出</a:t>
            </a:r>
            <a:r>
              <a:rPr lang="en-US" altLang="zh-CN" sz="2800" i="1">
                <a:latin typeface="Times New Roman" panose="02020603050405020304" pitchFamily="18" charset="0"/>
                <a:ea typeface="微软雅黑" panose="020B0503020204020204" charset="-122"/>
                <a:cs typeface="Times New Roman" panose="02020603050405020304" pitchFamily="18" charset="0"/>
                <a:sym typeface="+mn-ea"/>
              </a:rPr>
              <a:t>n</a:t>
            </a:r>
            <a:r>
              <a:rPr lang="en-US" altLang="zh-CN" sz="2800">
                <a:latin typeface="Times New Roman" panose="02020603050405020304" pitchFamily="18" charset="0"/>
                <a:ea typeface="微软雅黑" panose="020B0503020204020204" charset="-122"/>
                <a:cs typeface="Times New Roman" panose="02020603050405020304" pitchFamily="18" charset="0"/>
                <a:sym typeface="+mn-ea"/>
              </a:rPr>
              <a:t>+1</a:t>
            </a:r>
            <a:r>
              <a:rPr lang="zh-CN" altLang="en-US" sz="2800">
                <a:latin typeface="Times New Roman" panose="02020603050405020304" pitchFamily="18" charset="0"/>
                <a:ea typeface="微软雅黑" panose="020B0503020204020204" charset="-122"/>
                <a:cs typeface="Times New Roman" panose="02020603050405020304" pitchFamily="18" charset="0"/>
                <a:sym typeface="+mn-ea"/>
              </a:rPr>
              <a:t>股绳子。</a:t>
            </a:r>
            <a:endParaRPr lang="zh-CN" altLang="en-US" sz="2800">
              <a:latin typeface="Times New Roman" panose="02020603050405020304" pitchFamily="18" charset="0"/>
              <a:ea typeface="微软雅黑" panose="020B0503020204020204" charset="-122"/>
              <a:cs typeface="Times New Roman" panose="02020603050405020304" pitchFamily="18" charset="0"/>
            </a:endParaRPr>
          </a:p>
          <a:p>
            <a:pPr marL="0" marR="0" lvl="0" indent="0" eaLnBrk="1" hangingPunct="1">
              <a:lnSpc>
                <a:spcPct val="150000"/>
              </a:lnSpc>
            </a:pPr>
            <a:r>
              <a:rPr lang="en-US" altLang="zh-CN" sz="2800">
                <a:latin typeface="Times New Roman" panose="02020603050405020304" pitchFamily="18" charset="0"/>
                <a:ea typeface="微软雅黑" panose="020B0503020204020204" charset="-122"/>
                <a:cs typeface="Times New Roman" panose="02020603050405020304" pitchFamily="18" charset="0"/>
                <a:sym typeface="+mn-ea"/>
              </a:rPr>
              <a:t>(2)</a:t>
            </a:r>
            <a:r>
              <a:rPr lang="zh-CN" altLang="en-US" sz="2800">
                <a:latin typeface="Times New Roman" panose="02020603050405020304" pitchFamily="18" charset="0"/>
                <a:ea typeface="微软雅黑" panose="020B0503020204020204" charset="-122"/>
                <a:cs typeface="Times New Roman" panose="02020603050405020304" pitchFamily="18" charset="0"/>
                <a:sym typeface="+mn-ea"/>
              </a:rPr>
              <a:t>绕绳子采用奇动偶定的方法，由里向外或由外向里。</a:t>
            </a:r>
          </a:p>
        </p:txBody>
      </p:sp>
      <p:grpSp>
        <p:nvGrpSpPr>
          <p:cNvPr id="41990" name="Group 13"/>
          <p:cNvGrpSpPr/>
          <p:nvPr>
            <p:custDataLst>
              <p:tags r:id="rId2"/>
            </p:custDataLst>
          </p:nvPr>
        </p:nvGrpSpPr>
        <p:grpSpPr>
          <a:xfrm>
            <a:off x="9555798" y="3099118"/>
            <a:ext cx="522287" cy="1058862"/>
            <a:chOff x="0" y="0"/>
            <a:chExt cx="405" cy="768"/>
          </a:xfrm>
        </p:grpSpPr>
        <p:cxnSp>
          <p:nvCxnSpPr>
            <p:cNvPr id="42102" name="Line 14"/>
            <p:cNvCxnSpPr/>
            <p:nvPr>
              <p:custDataLst>
                <p:tags r:id="rId117"/>
              </p:custDataLst>
            </p:nvPr>
          </p:nvCxnSpPr>
          <p:spPr>
            <a:xfrm flipV="1">
              <a:off x="0" y="48"/>
              <a:ext cx="144" cy="720"/>
            </a:xfrm>
            <a:prstGeom prst="line">
              <a:avLst/>
            </a:prstGeom>
            <a:noFill/>
            <a:ln w="31750">
              <a:solidFill>
                <a:schemeClr val="tx1"/>
              </a:solidFill>
              <a:miter lim="800000"/>
              <a:tailEnd type="triangle"/>
            </a:ln>
          </p:spPr>
        </p:cxnSp>
        <p:sp>
          <p:nvSpPr>
            <p:cNvPr id="42103" name="Text Box 15"/>
            <p:cNvSpPr/>
            <p:nvPr>
              <p:custDataLst>
                <p:tags r:id="rId118"/>
              </p:custDataLst>
            </p:nvPr>
          </p:nvSpPr>
          <p:spPr>
            <a:xfrm>
              <a:off x="165" y="0"/>
              <a:ext cx="240" cy="288"/>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spcBef>
                  <a:spcPct val="50000"/>
                </a:spcBef>
                <a:buFont typeface="Arial" panose="020B0604020202020204"/>
              </a:pPr>
              <a:r>
                <a:rPr lang="en-US" altLang="zh-CN" sz="2400" b="1" i="1">
                  <a:latin typeface="Times New Roman" panose="02020603050405020304" pitchFamily="18" charset="0"/>
                </a:rPr>
                <a:t>F</a:t>
              </a:r>
            </a:p>
          </p:txBody>
        </p:sp>
      </p:grpSp>
      <p:grpSp>
        <p:nvGrpSpPr>
          <p:cNvPr id="41991" name="Group 16"/>
          <p:cNvGrpSpPr/>
          <p:nvPr>
            <p:custDataLst>
              <p:tags r:id="rId3"/>
            </p:custDataLst>
          </p:nvPr>
        </p:nvGrpSpPr>
        <p:grpSpPr>
          <a:xfrm>
            <a:off x="6672898" y="2578418"/>
            <a:ext cx="838200" cy="1905000"/>
            <a:chOff x="0" y="0"/>
            <a:chExt cx="528" cy="1200"/>
          </a:xfrm>
        </p:grpSpPr>
        <p:cxnSp>
          <p:nvCxnSpPr>
            <p:cNvPr id="42100" name="Line 17"/>
            <p:cNvCxnSpPr/>
            <p:nvPr>
              <p:custDataLst>
                <p:tags r:id="rId115"/>
              </p:custDataLst>
            </p:nvPr>
          </p:nvCxnSpPr>
          <p:spPr>
            <a:xfrm>
              <a:off x="0" y="0"/>
              <a:ext cx="288" cy="1104"/>
            </a:xfrm>
            <a:prstGeom prst="line">
              <a:avLst/>
            </a:prstGeom>
            <a:noFill/>
            <a:ln w="28575">
              <a:solidFill>
                <a:schemeClr val="tx1"/>
              </a:solidFill>
              <a:miter lim="800000"/>
              <a:tailEnd type="triangle"/>
            </a:ln>
          </p:spPr>
        </p:cxnSp>
        <p:sp>
          <p:nvSpPr>
            <p:cNvPr id="42101" name="Text Box 18"/>
            <p:cNvSpPr/>
            <p:nvPr>
              <p:custDataLst>
                <p:tags r:id="rId116"/>
              </p:custDataLst>
            </p:nvPr>
          </p:nvSpPr>
          <p:spPr>
            <a:xfrm>
              <a:off x="336" y="912"/>
              <a:ext cx="192" cy="288"/>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spcBef>
                  <a:spcPct val="50000"/>
                </a:spcBef>
                <a:buFont typeface="Arial" panose="020B0604020202020204"/>
              </a:pPr>
              <a:r>
                <a:rPr lang="en-US" altLang="zh-CN" sz="2400" b="1" i="1">
                  <a:latin typeface="Times New Roman" panose="02020603050405020304" pitchFamily="18" charset="0"/>
                </a:rPr>
                <a:t>F</a:t>
              </a:r>
            </a:p>
          </p:txBody>
        </p:sp>
      </p:grpSp>
      <p:grpSp>
        <p:nvGrpSpPr>
          <p:cNvPr id="41992" name="Group 19"/>
          <p:cNvGrpSpPr/>
          <p:nvPr>
            <p:custDataLst>
              <p:tags r:id="rId4"/>
            </p:custDataLst>
          </p:nvPr>
        </p:nvGrpSpPr>
        <p:grpSpPr>
          <a:xfrm>
            <a:off x="5979160" y="1610043"/>
            <a:ext cx="1104900" cy="4129087"/>
            <a:chOff x="0" y="0"/>
            <a:chExt cx="864" cy="2937"/>
          </a:xfrm>
        </p:grpSpPr>
        <p:grpSp>
          <p:nvGrpSpPr>
            <p:cNvPr id="42050" name="Group 20"/>
            <p:cNvGrpSpPr/>
            <p:nvPr>
              <p:custDataLst>
                <p:tags r:id="rId65"/>
              </p:custDataLst>
            </p:nvPr>
          </p:nvGrpSpPr>
          <p:grpSpPr>
            <a:xfrm>
              <a:off x="0" y="0"/>
              <a:ext cx="706" cy="2937"/>
              <a:chOff x="0" y="0"/>
              <a:chExt cx="706" cy="2937"/>
            </a:xfrm>
          </p:grpSpPr>
          <p:grpSp>
            <p:nvGrpSpPr>
              <p:cNvPr id="42052" name="Group 21"/>
              <p:cNvGrpSpPr/>
              <p:nvPr>
                <p:custDataLst>
                  <p:tags r:id="rId67"/>
                </p:custDataLst>
              </p:nvPr>
            </p:nvGrpSpPr>
            <p:grpSpPr>
              <a:xfrm>
                <a:off x="192" y="1440"/>
                <a:ext cx="340" cy="794"/>
                <a:chOff x="0" y="0"/>
                <a:chExt cx="340" cy="794"/>
              </a:xfrm>
            </p:grpSpPr>
            <p:grpSp>
              <p:nvGrpSpPr>
                <p:cNvPr id="42088" name="Group 22"/>
                <p:cNvGrpSpPr/>
                <p:nvPr>
                  <p:custDataLst>
                    <p:tags r:id="rId103"/>
                  </p:custDataLst>
                </p:nvPr>
              </p:nvGrpSpPr>
              <p:grpSpPr>
                <a:xfrm>
                  <a:off x="0" y="231"/>
                  <a:ext cx="340" cy="340"/>
                  <a:chOff x="0" y="0"/>
                  <a:chExt cx="680" cy="681"/>
                </a:xfrm>
              </p:grpSpPr>
              <p:grpSp>
                <p:nvGrpSpPr>
                  <p:cNvPr id="42095" name="Group 23"/>
                  <p:cNvGrpSpPr/>
                  <p:nvPr>
                    <p:custDataLst>
                      <p:tags r:id="rId110"/>
                    </p:custDataLst>
                  </p:nvPr>
                </p:nvGrpSpPr>
                <p:grpSpPr>
                  <a:xfrm>
                    <a:off x="0" y="0"/>
                    <a:ext cx="680" cy="680"/>
                    <a:chOff x="0" y="0"/>
                    <a:chExt cx="680" cy="680"/>
                  </a:xfrm>
                </p:grpSpPr>
                <p:sp>
                  <p:nvSpPr>
                    <p:cNvPr id="42098" name="Oval 24"/>
                    <p:cNvSpPr/>
                    <p:nvPr>
                      <p:custDataLst>
                        <p:tags r:id="rId113"/>
                      </p:custDataLst>
                    </p:nvPr>
                  </p:nvSpPr>
                  <p:spPr>
                    <a:xfrm>
                      <a:off x="0" y="0"/>
                      <a:ext cx="680" cy="681"/>
                    </a:xfrm>
                    <a:prstGeom prst="ellipse">
                      <a:avLst/>
                    </a:prstGeom>
                    <a:solidFill>
                      <a:schemeClr val="accent1"/>
                    </a:solidFill>
                    <a:ln w="38100">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99" name="Oval 25"/>
                    <p:cNvSpPr/>
                    <p:nvPr>
                      <p:custDataLst>
                        <p:tags r:id="rId114"/>
                      </p:custDataLst>
                    </p:nvPr>
                  </p:nvSpPr>
                  <p:spPr>
                    <a:xfrm>
                      <a:off x="48" y="58"/>
                      <a:ext cx="576" cy="577"/>
                    </a:xfrm>
                    <a:prstGeom prst="ellipse">
                      <a:avLst/>
                    </a:prstGeom>
                    <a:solidFill>
                      <a:schemeClr val="accent1"/>
                    </a:solidFill>
                    <a:ln w="38100">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grpSp>
              <p:sp>
                <p:nvSpPr>
                  <p:cNvPr id="42096" name="Oval 26"/>
                  <p:cNvSpPr/>
                  <p:nvPr>
                    <p:custDataLst>
                      <p:tags r:id="rId111"/>
                    </p:custDataLst>
                  </p:nvPr>
                </p:nvSpPr>
                <p:spPr>
                  <a:xfrm>
                    <a:off x="238" y="242"/>
                    <a:ext cx="192" cy="192"/>
                  </a:xfrm>
                  <a:prstGeom prst="ellipse">
                    <a:avLst/>
                  </a:prstGeom>
                  <a:solidFill>
                    <a:schemeClr val="tx2"/>
                  </a:solidFill>
                  <a:ln>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97" name="AutoShape 27"/>
                  <p:cNvSpPr/>
                  <p:nvPr>
                    <p:custDataLst>
                      <p:tags r:id="rId112"/>
                    </p:custDataLst>
                  </p:nvPr>
                </p:nvSpPr>
                <p:spPr>
                  <a:xfrm>
                    <a:off x="280" y="8"/>
                    <a:ext cx="96" cy="673"/>
                  </a:xfrm>
                  <a:prstGeom prst="diamond">
                    <a:avLst/>
                  </a:prstGeom>
                  <a:solidFill>
                    <a:srgbClr val="663300"/>
                  </a:solidFill>
                  <a:ln>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grpSp>
            <p:grpSp>
              <p:nvGrpSpPr>
                <p:cNvPr id="42089" name="Group 28"/>
                <p:cNvGrpSpPr/>
                <p:nvPr>
                  <p:custDataLst>
                    <p:tags r:id="rId104"/>
                  </p:custDataLst>
                </p:nvPr>
              </p:nvGrpSpPr>
              <p:grpSpPr>
                <a:xfrm>
                  <a:off x="114" y="567"/>
                  <a:ext cx="102" cy="227"/>
                  <a:chOff x="0" y="0"/>
                  <a:chExt cx="148" cy="320"/>
                </a:xfrm>
              </p:grpSpPr>
              <p:sp>
                <p:nvSpPr>
                  <p:cNvPr id="42093" name="Oval 29"/>
                  <p:cNvSpPr/>
                  <p:nvPr>
                    <p:custDataLst>
                      <p:tags r:id="rId108"/>
                    </p:custDataLst>
                  </p:nvPr>
                </p:nvSpPr>
                <p:spPr>
                  <a:xfrm>
                    <a:off x="41" y="0"/>
                    <a:ext cx="48" cy="48"/>
                  </a:xfrm>
                  <a:prstGeom prst="ellipse">
                    <a:avLst/>
                  </a:prstGeom>
                  <a:solidFill>
                    <a:schemeClr val="accent1"/>
                  </a:solidFill>
                  <a:ln w="38100">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94" name="未知"/>
                  <p:cNvSpPr/>
                  <p:nvPr>
                    <p:custDataLst>
                      <p:tags r:id="rId109"/>
                    </p:custDataLst>
                  </p:nvPr>
                </p:nvSpPr>
                <p:spPr bwMode="auto">
                  <a:xfrm>
                    <a:off x="0" y="46"/>
                    <a:ext cx="148" cy="274"/>
                  </a:xfrm>
                  <a:custGeom>
                    <a:avLst/>
                    <a:gdLst>
                      <a:gd name="GT0" fmla="+- l w 0"/>
                      <a:gd name="GT1" fmla="+- t h 0"/>
                    </a:gdLst>
                    <a:ahLst/>
                    <a:cxnLst>
                      <a:cxn ang="0">
                        <a:pos x="64" y="0"/>
                      </a:cxn>
                      <a:cxn ang="0">
                        <a:pos x="100" y="119"/>
                      </a:cxn>
                      <a:cxn ang="0">
                        <a:pos x="73" y="274"/>
                      </a:cxn>
                      <a:cxn ang="0">
                        <a:pos x="0" y="210"/>
                      </a:cxn>
                    </a:cxnLst>
                    <a:rect l="l" t="t" r="GT0" b="GT1"/>
                    <a:pathLst>
                      <a:path w="148" h="274">
                        <a:moveTo>
                          <a:pt x="64" y="0"/>
                        </a:moveTo>
                        <a:cubicBezTo>
                          <a:pt x="55" y="62"/>
                          <a:pt x="31" y="100"/>
                          <a:pt x="100" y="119"/>
                        </a:cubicBezTo>
                        <a:cubicBezTo>
                          <a:pt x="148" y="164"/>
                          <a:pt x="138" y="252"/>
                          <a:pt x="73" y="274"/>
                        </a:cubicBezTo>
                        <a:cubicBezTo>
                          <a:pt x="39" y="263"/>
                          <a:pt x="16" y="243"/>
                          <a:pt x="0" y="210"/>
                        </a:cubicBezTo>
                      </a:path>
                    </a:pathLst>
                  </a:custGeom>
                  <a:noFill/>
                  <a:ln w="38100">
                    <a:solidFill>
                      <a:schemeClr val="tx1"/>
                    </a:solidFill>
                    <a:round/>
                  </a:ln>
                </p:spPr>
                <p:txBody>
                  <a:bodyPr/>
                  <a:lstStyle/>
                  <a:p>
                    <a:endParaRPr/>
                  </a:p>
                </p:txBody>
              </p:sp>
            </p:grpSp>
            <p:grpSp>
              <p:nvGrpSpPr>
                <p:cNvPr id="42090" name="Group 31"/>
                <p:cNvGrpSpPr/>
                <p:nvPr>
                  <p:custDataLst>
                    <p:tags r:id="rId105"/>
                  </p:custDataLst>
                </p:nvPr>
              </p:nvGrpSpPr>
              <p:grpSpPr>
                <a:xfrm flipH="1" flipV="1">
                  <a:off x="105" y="0"/>
                  <a:ext cx="102" cy="227"/>
                  <a:chOff x="0" y="0"/>
                  <a:chExt cx="148" cy="320"/>
                </a:xfrm>
              </p:grpSpPr>
              <p:sp>
                <p:nvSpPr>
                  <p:cNvPr id="42091" name="Oval 32"/>
                  <p:cNvSpPr/>
                  <p:nvPr>
                    <p:custDataLst>
                      <p:tags r:id="rId106"/>
                    </p:custDataLst>
                  </p:nvPr>
                </p:nvSpPr>
                <p:spPr>
                  <a:xfrm>
                    <a:off x="41" y="0"/>
                    <a:ext cx="48" cy="48"/>
                  </a:xfrm>
                  <a:prstGeom prst="ellipse">
                    <a:avLst/>
                  </a:prstGeom>
                  <a:solidFill>
                    <a:schemeClr val="accent1"/>
                  </a:solidFill>
                  <a:ln w="38100">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92" name="未知"/>
                  <p:cNvSpPr/>
                  <p:nvPr>
                    <p:custDataLst>
                      <p:tags r:id="rId107"/>
                    </p:custDataLst>
                  </p:nvPr>
                </p:nvSpPr>
                <p:spPr bwMode="auto">
                  <a:xfrm>
                    <a:off x="0" y="46"/>
                    <a:ext cx="148" cy="274"/>
                  </a:xfrm>
                  <a:custGeom>
                    <a:avLst/>
                    <a:gdLst>
                      <a:gd name="GT0" fmla="+- l w 0"/>
                      <a:gd name="GT1" fmla="+- t h 0"/>
                    </a:gdLst>
                    <a:ahLst/>
                    <a:cxnLst>
                      <a:cxn ang="0">
                        <a:pos x="64" y="0"/>
                      </a:cxn>
                      <a:cxn ang="0">
                        <a:pos x="100" y="119"/>
                      </a:cxn>
                      <a:cxn ang="0">
                        <a:pos x="73" y="274"/>
                      </a:cxn>
                      <a:cxn ang="0">
                        <a:pos x="0" y="210"/>
                      </a:cxn>
                    </a:cxnLst>
                    <a:rect l="l" t="t" r="GT0" b="GT1"/>
                    <a:pathLst>
                      <a:path w="148" h="274">
                        <a:moveTo>
                          <a:pt x="64" y="0"/>
                        </a:moveTo>
                        <a:cubicBezTo>
                          <a:pt x="55" y="62"/>
                          <a:pt x="31" y="100"/>
                          <a:pt x="100" y="119"/>
                        </a:cubicBezTo>
                        <a:cubicBezTo>
                          <a:pt x="148" y="164"/>
                          <a:pt x="138" y="252"/>
                          <a:pt x="73" y="274"/>
                        </a:cubicBezTo>
                        <a:cubicBezTo>
                          <a:pt x="39" y="263"/>
                          <a:pt x="16" y="243"/>
                          <a:pt x="0" y="210"/>
                        </a:cubicBezTo>
                      </a:path>
                    </a:pathLst>
                  </a:custGeom>
                  <a:noFill/>
                  <a:ln w="38100">
                    <a:solidFill>
                      <a:schemeClr val="tx1"/>
                    </a:solidFill>
                    <a:round/>
                  </a:ln>
                </p:spPr>
                <p:txBody>
                  <a:bodyPr/>
                  <a:lstStyle/>
                  <a:p>
                    <a:endParaRPr/>
                  </a:p>
                </p:txBody>
              </p:sp>
            </p:grpSp>
          </p:grpSp>
          <p:grpSp>
            <p:nvGrpSpPr>
              <p:cNvPr id="42053" name="Group 34"/>
              <p:cNvGrpSpPr/>
              <p:nvPr>
                <p:custDataLst>
                  <p:tags r:id="rId68"/>
                </p:custDataLst>
              </p:nvPr>
            </p:nvGrpSpPr>
            <p:grpSpPr>
              <a:xfrm>
                <a:off x="192" y="306"/>
                <a:ext cx="340" cy="794"/>
                <a:chOff x="0" y="0"/>
                <a:chExt cx="340" cy="794"/>
              </a:xfrm>
            </p:grpSpPr>
            <p:grpSp>
              <p:nvGrpSpPr>
                <p:cNvPr id="42076" name="Group 35"/>
                <p:cNvGrpSpPr/>
                <p:nvPr>
                  <p:custDataLst>
                    <p:tags r:id="rId91"/>
                  </p:custDataLst>
                </p:nvPr>
              </p:nvGrpSpPr>
              <p:grpSpPr>
                <a:xfrm>
                  <a:off x="0" y="231"/>
                  <a:ext cx="340" cy="340"/>
                  <a:chOff x="0" y="0"/>
                  <a:chExt cx="680" cy="681"/>
                </a:xfrm>
              </p:grpSpPr>
              <p:grpSp>
                <p:nvGrpSpPr>
                  <p:cNvPr id="42083" name="Group 36"/>
                  <p:cNvGrpSpPr/>
                  <p:nvPr>
                    <p:custDataLst>
                      <p:tags r:id="rId98"/>
                    </p:custDataLst>
                  </p:nvPr>
                </p:nvGrpSpPr>
                <p:grpSpPr>
                  <a:xfrm>
                    <a:off x="0" y="0"/>
                    <a:ext cx="680" cy="680"/>
                    <a:chOff x="0" y="0"/>
                    <a:chExt cx="680" cy="680"/>
                  </a:xfrm>
                </p:grpSpPr>
                <p:sp>
                  <p:nvSpPr>
                    <p:cNvPr id="42086" name="Oval 37"/>
                    <p:cNvSpPr/>
                    <p:nvPr>
                      <p:custDataLst>
                        <p:tags r:id="rId101"/>
                      </p:custDataLst>
                    </p:nvPr>
                  </p:nvSpPr>
                  <p:spPr>
                    <a:xfrm>
                      <a:off x="0" y="0"/>
                      <a:ext cx="680" cy="681"/>
                    </a:xfrm>
                    <a:prstGeom prst="ellipse">
                      <a:avLst/>
                    </a:prstGeom>
                    <a:solidFill>
                      <a:schemeClr val="accent1"/>
                    </a:solidFill>
                    <a:ln w="38100">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87" name="Oval 38"/>
                    <p:cNvSpPr/>
                    <p:nvPr>
                      <p:custDataLst>
                        <p:tags r:id="rId102"/>
                      </p:custDataLst>
                    </p:nvPr>
                  </p:nvSpPr>
                  <p:spPr>
                    <a:xfrm>
                      <a:off x="48" y="58"/>
                      <a:ext cx="576" cy="577"/>
                    </a:xfrm>
                    <a:prstGeom prst="ellipse">
                      <a:avLst/>
                    </a:prstGeom>
                    <a:solidFill>
                      <a:schemeClr val="accent1"/>
                    </a:solidFill>
                    <a:ln w="38100">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grpSp>
              <p:sp>
                <p:nvSpPr>
                  <p:cNvPr id="42084" name="Oval 39"/>
                  <p:cNvSpPr/>
                  <p:nvPr>
                    <p:custDataLst>
                      <p:tags r:id="rId99"/>
                    </p:custDataLst>
                  </p:nvPr>
                </p:nvSpPr>
                <p:spPr>
                  <a:xfrm>
                    <a:off x="238" y="242"/>
                    <a:ext cx="192" cy="192"/>
                  </a:xfrm>
                  <a:prstGeom prst="ellipse">
                    <a:avLst/>
                  </a:prstGeom>
                  <a:solidFill>
                    <a:schemeClr val="tx2"/>
                  </a:solidFill>
                  <a:ln>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85" name="AutoShape 40"/>
                  <p:cNvSpPr/>
                  <p:nvPr>
                    <p:custDataLst>
                      <p:tags r:id="rId100"/>
                    </p:custDataLst>
                  </p:nvPr>
                </p:nvSpPr>
                <p:spPr>
                  <a:xfrm>
                    <a:off x="280" y="8"/>
                    <a:ext cx="96" cy="673"/>
                  </a:xfrm>
                  <a:prstGeom prst="diamond">
                    <a:avLst/>
                  </a:prstGeom>
                  <a:solidFill>
                    <a:srgbClr val="663300"/>
                  </a:solidFill>
                  <a:ln>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grpSp>
            <p:grpSp>
              <p:nvGrpSpPr>
                <p:cNvPr id="42077" name="Group 41"/>
                <p:cNvGrpSpPr/>
                <p:nvPr>
                  <p:custDataLst>
                    <p:tags r:id="rId92"/>
                  </p:custDataLst>
                </p:nvPr>
              </p:nvGrpSpPr>
              <p:grpSpPr>
                <a:xfrm>
                  <a:off x="114" y="567"/>
                  <a:ext cx="102" cy="227"/>
                  <a:chOff x="0" y="0"/>
                  <a:chExt cx="148" cy="320"/>
                </a:xfrm>
              </p:grpSpPr>
              <p:sp>
                <p:nvSpPr>
                  <p:cNvPr id="42081" name="Oval 42"/>
                  <p:cNvSpPr/>
                  <p:nvPr>
                    <p:custDataLst>
                      <p:tags r:id="rId96"/>
                    </p:custDataLst>
                  </p:nvPr>
                </p:nvSpPr>
                <p:spPr>
                  <a:xfrm>
                    <a:off x="41" y="0"/>
                    <a:ext cx="48" cy="48"/>
                  </a:xfrm>
                  <a:prstGeom prst="ellipse">
                    <a:avLst/>
                  </a:prstGeom>
                  <a:solidFill>
                    <a:schemeClr val="accent1"/>
                  </a:solidFill>
                  <a:ln w="38100">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82" name="未知"/>
                  <p:cNvSpPr/>
                  <p:nvPr>
                    <p:custDataLst>
                      <p:tags r:id="rId97"/>
                    </p:custDataLst>
                  </p:nvPr>
                </p:nvSpPr>
                <p:spPr bwMode="auto">
                  <a:xfrm>
                    <a:off x="0" y="46"/>
                    <a:ext cx="148" cy="274"/>
                  </a:xfrm>
                  <a:custGeom>
                    <a:avLst/>
                    <a:gdLst>
                      <a:gd name="GT0" fmla="+- l w 0"/>
                      <a:gd name="GT1" fmla="+- t h 0"/>
                    </a:gdLst>
                    <a:ahLst/>
                    <a:cxnLst>
                      <a:cxn ang="0">
                        <a:pos x="64" y="0"/>
                      </a:cxn>
                      <a:cxn ang="0">
                        <a:pos x="100" y="119"/>
                      </a:cxn>
                      <a:cxn ang="0">
                        <a:pos x="73" y="274"/>
                      </a:cxn>
                      <a:cxn ang="0">
                        <a:pos x="0" y="210"/>
                      </a:cxn>
                    </a:cxnLst>
                    <a:rect l="l" t="t" r="GT0" b="GT1"/>
                    <a:pathLst>
                      <a:path w="148" h="274">
                        <a:moveTo>
                          <a:pt x="64" y="0"/>
                        </a:moveTo>
                        <a:cubicBezTo>
                          <a:pt x="55" y="62"/>
                          <a:pt x="31" y="100"/>
                          <a:pt x="100" y="119"/>
                        </a:cubicBezTo>
                        <a:cubicBezTo>
                          <a:pt x="148" y="164"/>
                          <a:pt x="138" y="252"/>
                          <a:pt x="73" y="274"/>
                        </a:cubicBezTo>
                        <a:cubicBezTo>
                          <a:pt x="39" y="263"/>
                          <a:pt x="16" y="243"/>
                          <a:pt x="0" y="210"/>
                        </a:cubicBezTo>
                      </a:path>
                    </a:pathLst>
                  </a:custGeom>
                  <a:noFill/>
                  <a:ln w="38100">
                    <a:solidFill>
                      <a:schemeClr val="tx1"/>
                    </a:solidFill>
                    <a:round/>
                  </a:ln>
                </p:spPr>
                <p:txBody>
                  <a:bodyPr/>
                  <a:lstStyle/>
                  <a:p>
                    <a:endParaRPr/>
                  </a:p>
                </p:txBody>
              </p:sp>
            </p:grpSp>
            <p:grpSp>
              <p:nvGrpSpPr>
                <p:cNvPr id="42078" name="Group 44"/>
                <p:cNvGrpSpPr/>
                <p:nvPr>
                  <p:custDataLst>
                    <p:tags r:id="rId93"/>
                  </p:custDataLst>
                </p:nvPr>
              </p:nvGrpSpPr>
              <p:grpSpPr>
                <a:xfrm flipH="1" flipV="1">
                  <a:off x="105" y="0"/>
                  <a:ext cx="102" cy="227"/>
                  <a:chOff x="0" y="0"/>
                  <a:chExt cx="148" cy="320"/>
                </a:xfrm>
              </p:grpSpPr>
              <p:sp>
                <p:nvSpPr>
                  <p:cNvPr id="42079" name="Oval 45"/>
                  <p:cNvSpPr/>
                  <p:nvPr>
                    <p:custDataLst>
                      <p:tags r:id="rId94"/>
                    </p:custDataLst>
                  </p:nvPr>
                </p:nvSpPr>
                <p:spPr>
                  <a:xfrm>
                    <a:off x="41" y="0"/>
                    <a:ext cx="48" cy="48"/>
                  </a:xfrm>
                  <a:prstGeom prst="ellipse">
                    <a:avLst/>
                  </a:prstGeom>
                  <a:solidFill>
                    <a:schemeClr val="accent1"/>
                  </a:solidFill>
                  <a:ln w="38100">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80" name="未知"/>
                  <p:cNvSpPr/>
                  <p:nvPr>
                    <p:custDataLst>
                      <p:tags r:id="rId95"/>
                    </p:custDataLst>
                  </p:nvPr>
                </p:nvSpPr>
                <p:spPr bwMode="auto">
                  <a:xfrm>
                    <a:off x="0" y="46"/>
                    <a:ext cx="148" cy="274"/>
                  </a:xfrm>
                  <a:custGeom>
                    <a:avLst/>
                    <a:gdLst>
                      <a:gd name="GT0" fmla="+- l w 0"/>
                      <a:gd name="GT1" fmla="+- t h 0"/>
                    </a:gdLst>
                    <a:ahLst/>
                    <a:cxnLst>
                      <a:cxn ang="0">
                        <a:pos x="64" y="0"/>
                      </a:cxn>
                      <a:cxn ang="0">
                        <a:pos x="100" y="119"/>
                      </a:cxn>
                      <a:cxn ang="0">
                        <a:pos x="73" y="274"/>
                      </a:cxn>
                      <a:cxn ang="0">
                        <a:pos x="0" y="210"/>
                      </a:cxn>
                    </a:cxnLst>
                    <a:rect l="l" t="t" r="GT0" b="GT1"/>
                    <a:pathLst>
                      <a:path w="148" h="274">
                        <a:moveTo>
                          <a:pt x="64" y="0"/>
                        </a:moveTo>
                        <a:cubicBezTo>
                          <a:pt x="55" y="62"/>
                          <a:pt x="31" y="100"/>
                          <a:pt x="100" y="119"/>
                        </a:cubicBezTo>
                        <a:cubicBezTo>
                          <a:pt x="148" y="164"/>
                          <a:pt x="138" y="252"/>
                          <a:pt x="73" y="274"/>
                        </a:cubicBezTo>
                        <a:cubicBezTo>
                          <a:pt x="39" y="263"/>
                          <a:pt x="16" y="243"/>
                          <a:pt x="0" y="210"/>
                        </a:cubicBezTo>
                      </a:path>
                    </a:pathLst>
                  </a:custGeom>
                  <a:noFill/>
                  <a:ln w="38100">
                    <a:solidFill>
                      <a:schemeClr val="tx1"/>
                    </a:solidFill>
                    <a:round/>
                  </a:ln>
                </p:spPr>
                <p:txBody>
                  <a:bodyPr/>
                  <a:lstStyle/>
                  <a:p>
                    <a:endParaRPr/>
                  </a:p>
                </p:txBody>
              </p:sp>
            </p:grpSp>
          </p:grpSp>
          <p:grpSp>
            <p:nvGrpSpPr>
              <p:cNvPr id="42054" name="Group 47"/>
              <p:cNvGrpSpPr/>
              <p:nvPr>
                <p:custDataLst>
                  <p:tags r:id="rId69"/>
                </p:custDataLst>
              </p:nvPr>
            </p:nvGrpSpPr>
            <p:grpSpPr>
              <a:xfrm flipV="1">
                <a:off x="0" y="0"/>
                <a:ext cx="706" cy="49"/>
                <a:chOff x="0" y="0"/>
                <a:chExt cx="1764" cy="123"/>
              </a:xfrm>
            </p:grpSpPr>
            <p:grpSp>
              <p:nvGrpSpPr>
                <p:cNvPr id="42063" name="Group 48"/>
                <p:cNvGrpSpPr/>
                <p:nvPr>
                  <p:custDataLst>
                    <p:tags r:id="rId78"/>
                  </p:custDataLst>
                </p:nvPr>
              </p:nvGrpSpPr>
              <p:grpSpPr>
                <a:xfrm>
                  <a:off x="0" y="3"/>
                  <a:ext cx="864" cy="120"/>
                  <a:chOff x="0" y="0"/>
                  <a:chExt cx="864" cy="120"/>
                </a:xfrm>
              </p:grpSpPr>
              <p:cxnSp>
                <p:nvCxnSpPr>
                  <p:cNvPr id="42071" name="Line 49"/>
                  <p:cNvCxnSpPr/>
                  <p:nvPr>
                    <p:custDataLst>
                      <p:tags r:id="rId86"/>
                    </p:custDataLst>
                  </p:nvPr>
                </p:nvCxnSpPr>
                <p:spPr>
                  <a:xfrm flipH="1">
                    <a:off x="0" y="0"/>
                    <a:ext cx="180" cy="113"/>
                  </a:xfrm>
                  <a:prstGeom prst="line">
                    <a:avLst/>
                  </a:prstGeom>
                  <a:noFill/>
                  <a:ln>
                    <a:solidFill>
                      <a:prstClr val="black"/>
                    </a:solidFill>
                    <a:miter lim="800000"/>
                  </a:ln>
                </p:spPr>
              </p:cxnSp>
              <p:cxnSp>
                <p:nvCxnSpPr>
                  <p:cNvPr id="42072" name="Line 50"/>
                  <p:cNvCxnSpPr/>
                  <p:nvPr>
                    <p:custDataLst>
                      <p:tags r:id="rId87"/>
                    </p:custDataLst>
                  </p:nvPr>
                </p:nvCxnSpPr>
                <p:spPr>
                  <a:xfrm flipH="1">
                    <a:off x="180" y="0"/>
                    <a:ext cx="180" cy="113"/>
                  </a:xfrm>
                  <a:prstGeom prst="line">
                    <a:avLst/>
                  </a:prstGeom>
                  <a:noFill/>
                  <a:ln>
                    <a:solidFill>
                      <a:prstClr val="black"/>
                    </a:solidFill>
                    <a:miter lim="800000"/>
                  </a:ln>
                </p:spPr>
              </p:cxnSp>
              <p:cxnSp>
                <p:nvCxnSpPr>
                  <p:cNvPr id="42073" name="Line 51"/>
                  <p:cNvCxnSpPr/>
                  <p:nvPr>
                    <p:custDataLst>
                      <p:tags r:id="rId88"/>
                    </p:custDataLst>
                  </p:nvPr>
                </p:nvCxnSpPr>
                <p:spPr>
                  <a:xfrm flipH="1">
                    <a:off x="360" y="0"/>
                    <a:ext cx="180" cy="113"/>
                  </a:xfrm>
                  <a:prstGeom prst="line">
                    <a:avLst/>
                  </a:prstGeom>
                  <a:noFill/>
                  <a:ln>
                    <a:solidFill>
                      <a:prstClr val="black"/>
                    </a:solidFill>
                    <a:miter lim="800000"/>
                  </a:ln>
                </p:spPr>
              </p:cxnSp>
              <p:cxnSp>
                <p:nvCxnSpPr>
                  <p:cNvPr id="42074" name="Line 52"/>
                  <p:cNvCxnSpPr/>
                  <p:nvPr>
                    <p:custDataLst>
                      <p:tags r:id="rId89"/>
                    </p:custDataLst>
                  </p:nvPr>
                </p:nvCxnSpPr>
                <p:spPr>
                  <a:xfrm flipH="1">
                    <a:off x="540" y="0"/>
                    <a:ext cx="180" cy="113"/>
                  </a:xfrm>
                  <a:prstGeom prst="line">
                    <a:avLst/>
                  </a:prstGeom>
                  <a:noFill/>
                  <a:ln>
                    <a:solidFill>
                      <a:prstClr val="black"/>
                    </a:solidFill>
                    <a:miter lim="800000"/>
                  </a:ln>
                </p:spPr>
              </p:cxnSp>
              <p:cxnSp>
                <p:nvCxnSpPr>
                  <p:cNvPr id="42075" name="Line 53"/>
                  <p:cNvCxnSpPr/>
                  <p:nvPr>
                    <p:custDataLst>
                      <p:tags r:id="rId90"/>
                    </p:custDataLst>
                  </p:nvPr>
                </p:nvCxnSpPr>
                <p:spPr>
                  <a:xfrm flipH="1">
                    <a:off x="684" y="7"/>
                    <a:ext cx="180" cy="113"/>
                  </a:xfrm>
                  <a:prstGeom prst="line">
                    <a:avLst/>
                  </a:prstGeom>
                  <a:noFill/>
                  <a:ln>
                    <a:solidFill>
                      <a:prstClr val="black"/>
                    </a:solidFill>
                    <a:miter lim="800000"/>
                  </a:ln>
                </p:spPr>
              </p:cxnSp>
            </p:grpSp>
            <p:cxnSp>
              <p:nvCxnSpPr>
                <p:cNvPr id="42064" name="Line 54"/>
                <p:cNvCxnSpPr/>
                <p:nvPr>
                  <p:custDataLst>
                    <p:tags r:id="rId79"/>
                  </p:custDataLst>
                </p:nvPr>
              </p:nvCxnSpPr>
              <p:spPr>
                <a:xfrm>
                  <a:off x="165" y="0"/>
                  <a:ext cx="1593" cy="0"/>
                </a:xfrm>
                <a:prstGeom prst="line">
                  <a:avLst/>
                </a:prstGeom>
                <a:noFill/>
                <a:ln>
                  <a:solidFill>
                    <a:prstClr val="black"/>
                  </a:solidFill>
                  <a:miter lim="800000"/>
                </a:ln>
              </p:spPr>
            </p:cxnSp>
            <p:grpSp>
              <p:nvGrpSpPr>
                <p:cNvPr id="42065" name="Group 55"/>
                <p:cNvGrpSpPr/>
                <p:nvPr>
                  <p:custDataLst>
                    <p:tags r:id="rId80"/>
                  </p:custDataLst>
                </p:nvPr>
              </p:nvGrpSpPr>
              <p:grpSpPr>
                <a:xfrm>
                  <a:off x="900" y="3"/>
                  <a:ext cx="864" cy="120"/>
                  <a:chOff x="0" y="0"/>
                  <a:chExt cx="864" cy="120"/>
                </a:xfrm>
              </p:grpSpPr>
              <p:cxnSp>
                <p:nvCxnSpPr>
                  <p:cNvPr id="42066" name="Line 56"/>
                  <p:cNvCxnSpPr/>
                  <p:nvPr>
                    <p:custDataLst>
                      <p:tags r:id="rId81"/>
                    </p:custDataLst>
                  </p:nvPr>
                </p:nvCxnSpPr>
                <p:spPr>
                  <a:xfrm flipH="1">
                    <a:off x="0" y="0"/>
                    <a:ext cx="180" cy="113"/>
                  </a:xfrm>
                  <a:prstGeom prst="line">
                    <a:avLst/>
                  </a:prstGeom>
                  <a:noFill/>
                  <a:ln>
                    <a:solidFill>
                      <a:prstClr val="black"/>
                    </a:solidFill>
                    <a:miter lim="800000"/>
                  </a:ln>
                </p:spPr>
              </p:cxnSp>
              <p:cxnSp>
                <p:nvCxnSpPr>
                  <p:cNvPr id="42067" name="Line 57"/>
                  <p:cNvCxnSpPr/>
                  <p:nvPr>
                    <p:custDataLst>
                      <p:tags r:id="rId82"/>
                    </p:custDataLst>
                  </p:nvPr>
                </p:nvCxnSpPr>
                <p:spPr>
                  <a:xfrm flipH="1">
                    <a:off x="180" y="0"/>
                    <a:ext cx="180" cy="113"/>
                  </a:xfrm>
                  <a:prstGeom prst="line">
                    <a:avLst/>
                  </a:prstGeom>
                  <a:noFill/>
                  <a:ln>
                    <a:solidFill>
                      <a:prstClr val="black"/>
                    </a:solidFill>
                    <a:miter lim="800000"/>
                  </a:ln>
                </p:spPr>
              </p:cxnSp>
              <p:cxnSp>
                <p:nvCxnSpPr>
                  <p:cNvPr id="42068" name="Line 58"/>
                  <p:cNvCxnSpPr/>
                  <p:nvPr>
                    <p:custDataLst>
                      <p:tags r:id="rId83"/>
                    </p:custDataLst>
                  </p:nvPr>
                </p:nvCxnSpPr>
                <p:spPr>
                  <a:xfrm flipH="1">
                    <a:off x="360" y="0"/>
                    <a:ext cx="180" cy="113"/>
                  </a:xfrm>
                  <a:prstGeom prst="line">
                    <a:avLst/>
                  </a:prstGeom>
                  <a:noFill/>
                  <a:ln>
                    <a:solidFill>
                      <a:prstClr val="black"/>
                    </a:solidFill>
                    <a:miter lim="800000"/>
                  </a:ln>
                </p:spPr>
              </p:cxnSp>
              <p:cxnSp>
                <p:nvCxnSpPr>
                  <p:cNvPr id="42069" name="Line 59"/>
                  <p:cNvCxnSpPr/>
                  <p:nvPr>
                    <p:custDataLst>
                      <p:tags r:id="rId84"/>
                    </p:custDataLst>
                  </p:nvPr>
                </p:nvCxnSpPr>
                <p:spPr>
                  <a:xfrm flipH="1">
                    <a:off x="540" y="0"/>
                    <a:ext cx="180" cy="113"/>
                  </a:xfrm>
                  <a:prstGeom prst="line">
                    <a:avLst/>
                  </a:prstGeom>
                  <a:noFill/>
                  <a:ln>
                    <a:solidFill>
                      <a:prstClr val="black"/>
                    </a:solidFill>
                    <a:miter lim="800000"/>
                  </a:ln>
                </p:spPr>
              </p:cxnSp>
              <p:cxnSp>
                <p:nvCxnSpPr>
                  <p:cNvPr id="42070" name="Line 60"/>
                  <p:cNvCxnSpPr/>
                  <p:nvPr>
                    <p:custDataLst>
                      <p:tags r:id="rId85"/>
                    </p:custDataLst>
                  </p:nvPr>
                </p:nvCxnSpPr>
                <p:spPr>
                  <a:xfrm flipH="1">
                    <a:off x="684" y="7"/>
                    <a:ext cx="180" cy="113"/>
                  </a:xfrm>
                  <a:prstGeom prst="line">
                    <a:avLst/>
                  </a:prstGeom>
                  <a:noFill/>
                  <a:ln>
                    <a:solidFill>
                      <a:prstClr val="black"/>
                    </a:solidFill>
                    <a:miter lim="800000"/>
                  </a:ln>
                </p:spPr>
              </p:cxnSp>
            </p:grpSp>
          </p:grpSp>
          <p:cxnSp>
            <p:nvCxnSpPr>
              <p:cNvPr id="42055" name="Line 61"/>
              <p:cNvCxnSpPr/>
              <p:nvPr>
                <p:custDataLst>
                  <p:tags r:id="rId70"/>
                </p:custDataLst>
              </p:nvPr>
            </p:nvCxnSpPr>
            <p:spPr>
              <a:xfrm flipH="1">
                <a:off x="348" y="48"/>
                <a:ext cx="0" cy="288"/>
              </a:xfrm>
              <a:prstGeom prst="line">
                <a:avLst/>
              </a:prstGeom>
              <a:noFill/>
              <a:ln>
                <a:solidFill>
                  <a:schemeClr val="tx1"/>
                </a:solidFill>
                <a:miter lim="800000"/>
              </a:ln>
            </p:spPr>
          </p:cxnSp>
          <p:grpSp>
            <p:nvGrpSpPr>
              <p:cNvPr id="42056" name="Group 62"/>
              <p:cNvGrpSpPr/>
              <p:nvPr>
                <p:custDataLst>
                  <p:tags r:id="rId71"/>
                </p:custDataLst>
              </p:nvPr>
            </p:nvGrpSpPr>
            <p:grpSpPr>
              <a:xfrm>
                <a:off x="270" y="2217"/>
                <a:ext cx="192" cy="720"/>
                <a:chOff x="0" y="0"/>
                <a:chExt cx="192" cy="720"/>
              </a:xfrm>
            </p:grpSpPr>
            <p:sp>
              <p:nvSpPr>
                <p:cNvPr id="42057" name="Rectangle 63"/>
                <p:cNvSpPr/>
                <p:nvPr>
                  <p:custDataLst>
                    <p:tags r:id="rId72"/>
                  </p:custDataLst>
                </p:nvPr>
              </p:nvSpPr>
              <p:spPr>
                <a:xfrm>
                  <a:off x="0" y="96"/>
                  <a:ext cx="192" cy="144"/>
                </a:xfrm>
                <a:prstGeom prst="rect">
                  <a:avLst/>
                </a:prstGeom>
                <a:solidFill>
                  <a:srgbClr val="663300"/>
                </a:solidFill>
                <a:ln>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58" name="Rectangle 64"/>
                <p:cNvSpPr/>
                <p:nvPr>
                  <p:custDataLst>
                    <p:tags r:id="rId73"/>
                  </p:custDataLst>
                </p:nvPr>
              </p:nvSpPr>
              <p:spPr>
                <a:xfrm>
                  <a:off x="0" y="336"/>
                  <a:ext cx="192" cy="144"/>
                </a:xfrm>
                <a:prstGeom prst="rect">
                  <a:avLst/>
                </a:prstGeom>
                <a:solidFill>
                  <a:srgbClr val="663300"/>
                </a:solidFill>
                <a:ln>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59" name="Rectangle 65"/>
                <p:cNvSpPr/>
                <p:nvPr>
                  <p:custDataLst>
                    <p:tags r:id="rId74"/>
                  </p:custDataLst>
                </p:nvPr>
              </p:nvSpPr>
              <p:spPr>
                <a:xfrm>
                  <a:off x="0" y="576"/>
                  <a:ext cx="192" cy="144"/>
                </a:xfrm>
                <a:prstGeom prst="rect">
                  <a:avLst/>
                </a:prstGeom>
                <a:solidFill>
                  <a:srgbClr val="663300"/>
                </a:solidFill>
                <a:ln>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cxnSp>
              <p:nvCxnSpPr>
                <p:cNvPr id="42060" name="Line 66"/>
                <p:cNvCxnSpPr/>
                <p:nvPr>
                  <p:custDataLst>
                    <p:tags r:id="rId75"/>
                  </p:custDataLst>
                </p:nvPr>
              </p:nvCxnSpPr>
              <p:spPr>
                <a:xfrm flipH="1">
                  <a:off x="87" y="240"/>
                  <a:ext cx="0" cy="96"/>
                </a:xfrm>
                <a:prstGeom prst="line">
                  <a:avLst/>
                </a:prstGeom>
                <a:noFill/>
                <a:ln>
                  <a:solidFill>
                    <a:schemeClr val="tx1"/>
                  </a:solidFill>
                  <a:miter lim="800000"/>
                </a:ln>
              </p:spPr>
            </p:cxnSp>
            <p:cxnSp>
              <p:nvCxnSpPr>
                <p:cNvPr id="42061" name="Line 67"/>
                <p:cNvCxnSpPr/>
                <p:nvPr>
                  <p:custDataLst>
                    <p:tags r:id="rId76"/>
                  </p:custDataLst>
                </p:nvPr>
              </p:nvCxnSpPr>
              <p:spPr>
                <a:xfrm flipH="1">
                  <a:off x="87" y="0"/>
                  <a:ext cx="0" cy="96"/>
                </a:xfrm>
                <a:prstGeom prst="line">
                  <a:avLst/>
                </a:prstGeom>
                <a:noFill/>
                <a:ln>
                  <a:solidFill>
                    <a:schemeClr val="tx1"/>
                  </a:solidFill>
                  <a:miter lim="800000"/>
                </a:ln>
              </p:spPr>
            </p:cxnSp>
            <p:cxnSp>
              <p:nvCxnSpPr>
                <p:cNvPr id="42062" name="Line 68"/>
                <p:cNvCxnSpPr/>
                <p:nvPr>
                  <p:custDataLst>
                    <p:tags r:id="rId77"/>
                  </p:custDataLst>
                </p:nvPr>
              </p:nvCxnSpPr>
              <p:spPr>
                <a:xfrm flipH="1">
                  <a:off x="87" y="480"/>
                  <a:ext cx="0" cy="96"/>
                </a:xfrm>
                <a:prstGeom prst="line">
                  <a:avLst/>
                </a:prstGeom>
                <a:noFill/>
                <a:ln>
                  <a:solidFill>
                    <a:schemeClr val="tx1"/>
                  </a:solidFill>
                  <a:miter lim="800000"/>
                </a:ln>
              </p:spPr>
            </p:cxnSp>
          </p:grpSp>
        </p:grpSp>
        <p:sp>
          <p:nvSpPr>
            <p:cNvPr id="42051" name="Text Box 69"/>
            <p:cNvSpPr/>
            <p:nvPr>
              <p:custDataLst>
                <p:tags r:id="rId66"/>
              </p:custDataLst>
            </p:nvPr>
          </p:nvSpPr>
          <p:spPr>
            <a:xfrm>
              <a:off x="528" y="2631"/>
              <a:ext cx="336" cy="288"/>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spcBef>
                  <a:spcPct val="50000"/>
                </a:spcBef>
                <a:buFont typeface="Arial" panose="020B0604020202020204"/>
              </a:pPr>
              <a:r>
                <a:rPr lang="en-US" altLang="zh-CN" sz="2400" b="1" i="1">
                  <a:latin typeface="Times New Roman" panose="02020603050405020304" pitchFamily="18" charset="0"/>
                </a:rPr>
                <a:t>G</a:t>
              </a:r>
            </a:p>
          </p:txBody>
        </p:sp>
      </p:grpSp>
      <p:grpSp>
        <p:nvGrpSpPr>
          <p:cNvPr id="41993" name="Group 120"/>
          <p:cNvGrpSpPr/>
          <p:nvPr>
            <p:custDataLst>
              <p:tags r:id="rId5"/>
            </p:custDataLst>
          </p:nvPr>
        </p:nvGrpSpPr>
        <p:grpSpPr>
          <a:xfrm>
            <a:off x="8801735" y="1664018"/>
            <a:ext cx="1114425" cy="4035425"/>
            <a:chOff x="0" y="0"/>
            <a:chExt cx="864" cy="2928"/>
          </a:xfrm>
        </p:grpSpPr>
        <p:grpSp>
          <p:nvGrpSpPr>
            <p:cNvPr id="42001" name="Group 121"/>
            <p:cNvGrpSpPr/>
            <p:nvPr>
              <p:custDataLst>
                <p:tags r:id="rId16"/>
              </p:custDataLst>
            </p:nvPr>
          </p:nvGrpSpPr>
          <p:grpSpPr>
            <a:xfrm>
              <a:off x="240" y="288"/>
              <a:ext cx="340" cy="794"/>
              <a:chOff x="0" y="0"/>
              <a:chExt cx="340" cy="794"/>
            </a:xfrm>
          </p:grpSpPr>
          <p:grpSp>
            <p:nvGrpSpPr>
              <p:cNvPr id="42038" name="Group 122"/>
              <p:cNvGrpSpPr/>
              <p:nvPr>
                <p:custDataLst>
                  <p:tags r:id="rId53"/>
                </p:custDataLst>
              </p:nvPr>
            </p:nvGrpSpPr>
            <p:grpSpPr>
              <a:xfrm>
                <a:off x="0" y="231"/>
                <a:ext cx="340" cy="340"/>
                <a:chOff x="0" y="0"/>
                <a:chExt cx="680" cy="681"/>
              </a:xfrm>
            </p:grpSpPr>
            <p:grpSp>
              <p:nvGrpSpPr>
                <p:cNvPr id="42045" name="Group 123"/>
                <p:cNvGrpSpPr/>
                <p:nvPr>
                  <p:custDataLst>
                    <p:tags r:id="rId60"/>
                  </p:custDataLst>
                </p:nvPr>
              </p:nvGrpSpPr>
              <p:grpSpPr>
                <a:xfrm>
                  <a:off x="0" y="0"/>
                  <a:ext cx="680" cy="680"/>
                  <a:chOff x="0" y="0"/>
                  <a:chExt cx="680" cy="680"/>
                </a:xfrm>
              </p:grpSpPr>
              <p:sp>
                <p:nvSpPr>
                  <p:cNvPr id="42048" name="Oval 124"/>
                  <p:cNvSpPr/>
                  <p:nvPr>
                    <p:custDataLst>
                      <p:tags r:id="rId63"/>
                    </p:custDataLst>
                  </p:nvPr>
                </p:nvSpPr>
                <p:spPr>
                  <a:xfrm>
                    <a:off x="0" y="0"/>
                    <a:ext cx="680" cy="681"/>
                  </a:xfrm>
                  <a:prstGeom prst="ellipse">
                    <a:avLst/>
                  </a:prstGeom>
                  <a:solidFill>
                    <a:schemeClr val="accent1"/>
                  </a:solidFill>
                  <a:ln w="38100">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49" name="Oval 125"/>
                  <p:cNvSpPr/>
                  <p:nvPr>
                    <p:custDataLst>
                      <p:tags r:id="rId64"/>
                    </p:custDataLst>
                  </p:nvPr>
                </p:nvSpPr>
                <p:spPr>
                  <a:xfrm>
                    <a:off x="48" y="58"/>
                    <a:ext cx="576" cy="577"/>
                  </a:xfrm>
                  <a:prstGeom prst="ellipse">
                    <a:avLst/>
                  </a:prstGeom>
                  <a:solidFill>
                    <a:schemeClr val="accent1"/>
                  </a:solidFill>
                  <a:ln w="38100">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grpSp>
            <p:sp>
              <p:nvSpPr>
                <p:cNvPr id="42046" name="Oval 126"/>
                <p:cNvSpPr/>
                <p:nvPr>
                  <p:custDataLst>
                    <p:tags r:id="rId61"/>
                  </p:custDataLst>
                </p:nvPr>
              </p:nvSpPr>
              <p:spPr>
                <a:xfrm>
                  <a:off x="238" y="242"/>
                  <a:ext cx="192" cy="192"/>
                </a:xfrm>
                <a:prstGeom prst="ellipse">
                  <a:avLst/>
                </a:prstGeom>
                <a:solidFill>
                  <a:schemeClr val="tx2"/>
                </a:solidFill>
                <a:ln>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47" name="AutoShape 127"/>
                <p:cNvSpPr/>
                <p:nvPr>
                  <p:custDataLst>
                    <p:tags r:id="rId62"/>
                  </p:custDataLst>
                </p:nvPr>
              </p:nvSpPr>
              <p:spPr>
                <a:xfrm>
                  <a:off x="280" y="8"/>
                  <a:ext cx="96" cy="673"/>
                </a:xfrm>
                <a:prstGeom prst="diamond">
                  <a:avLst/>
                </a:prstGeom>
                <a:solidFill>
                  <a:srgbClr val="663300"/>
                </a:solidFill>
                <a:ln>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grpSp>
          <p:grpSp>
            <p:nvGrpSpPr>
              <p:cNvPr id="42039" name="Group 128"/>
              <p:cNvGrpSpPr/>
              <p:nvPr>
                <p:custDataLst>
                  <p:tags r:id="rId54"/>
                </p:custDataLst>
              </p:nvPr>
            </p:nvGrpSpPr>
            <p:grpSpPr>
              <a:xfrm>
                <a:off x="114" y="567"/>
                <a:ext cx="102" cy="227"/>
                <a:chOff x="0" y="0"/>
                <a:chExt cx="148" cy="320"/>
              </a:xfrm>
            </p:grpSpPr>
            <p:sp>
              <p:nvSpPr>
                <p:cNvPr id="42043" name="Oval 129"/>
                <p:cNvSpPr/>
                <p:nvPr>
                  <p:custDataLst>
                    <p:tags r:id="rId58"/>
                  </p:custDataLst>
                </p:nvPr>
              </p:nvSpPr>
              <p:spPr>
                <a:xfrm>
                  <a:off x="41" y="0"/>
                  <a:ext cx="48" cy="48"/>
                </a:xfrm>
                <a:prstGeom prst="ellipse">
                  <a:avLst/>
                </a:prstGeom>
                <a:solidFill>
                  <a:schemeClr val="accent1"/>
                </a:solidFill>
                <a:ln w="38100">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44" name="未知"/>
                <p:cNvSpPr/>
                <p:nvPr>
                  <p:custDataLst>
                    <p:tags r:id="rId59"/>
                  </p:custDataLst>
                </p:nvPr>
              </p:nvSpPr>
              <p:spPr bwMode="auto">
                <a:xfrm>
                  <a:off x="0" y="46"/>
                  <a:ext cx="148" cy="274"/>
                </a:xfrm>
                <a:custGeom>
                  <a:avLst/>
                  <a:gdLst>
                    <a:gd name="GT0" fmla="+- l w 0"/>
                    <a:gd name="GT1" fmla="+- t h 0"/>
                  </a:gdLst>
                  <a:ahLst/>
                  <a:cxnLst>
                    <a:cxn ang="0">
                      <a:pos x="64" y="0"/>
                    </a:cxn>
                    <a:cxn ang="0">
                      <a:pos x="100" y="119"/>
                    </a:cxn>
                    <a:cxn ang="0">
                      <a:pos x="73" y="274"/>
                    </a:cxn>
                    <a:cxn ang="0">
                      <a:pos x="0" y="210"/>
                    </a:cxn>
                  </a:cxnLst>
                  <a:rect l="l" t="t" r="GT0" b="GT1"/>
                  <a:pathLst>
                    <a:path w="148" h="274">
                      <a:moveTo>
                        <a:pt x="64" y="0"/>
                      </a:moveTo>
                      <a:cubicBezTo>
                        <a:pt x="55" y="62"/>
                        <a:pt x="31" y="100"/>
                        <a:pt x="100" y="119"/>
                      </a:cubicBezTo>
                      <a:cubicBezTo>
                        <a:pt x="148" y="164"/>
                        <a:pt x="138" y="252"/>
                        <a:pt x="73" y="274"/>
                      </a:cubicBezTo>
                      <a:cubicBezTo>
                        <a:pt x="39" y="263"/>
                        <a:pt x="16" y="243"/>
                        <a:pt x="0" y="210"/>
                      </a:cubicBezTo>
                    </a:path>
                  </a:pathLst>
                </a:custGeom>
                <a:noFill/>
                <a:ln w="38100">
                  <a:solidFill>
                    <a:schemeClr val="tx1"/>
                  </a:solidFill>
                  <a:round/>
                </a:ln>
              </p:spPr>
              <p:txBody>
                <a:bodyPr/>
                <a:lstStyle/>
                <a:p>
                  <a:endParaRPr/>
                </a:p>
              </p:txBody>
            </p:sp>
          </p:grpSp>
          <p:grpSp>
            <p:nvGrpSpPr>
              <p:cNvPr id="42040" name="Group 131"/>
              <p:cNvGrpSpPr/>
              <p:nvPr>
                <p:custDataLst>
                  <p:tags r:id="rId55"/>
                </p:custDataLst>
              </p:nvPr>
            </p:nvGrpSpPr>
            <p:grpSpPr>
              <a:xfrm flipH="1" flipV="1">
                <a:off x="105" y="0"/>
                <a:ext cx="102" cy="227"/>
                <a:chOff x="0" y="0"/>
                <a:chExt cx="148" cy="320"/>
              </a:xfrm>
            </p:grpSpPr>
            <p:sp>
              <p:nvSpPr>
                <p:cNvPr id="42041" name="Oval 132"/>
                <p:cNvSpPr/>
                <p:nvPr>
                  <p:custDataLst>
                    <p:tags r:id="rId56"/>
                  </p:custDataLst>
                </p:nvPr>
              </p:nvSpPr>
              <p:spPr>
                <a:xfrm>
                  <a:off x="41" y="0"/>
                  <a:ext cx="48" cy="48"/>
                </a:xfrm>
                <a:prstGeom prst="ellipse">
                  <a:avLst/>
                </a:prstGeom>
                <a:solidFill>
                  <a:schemeClr val="accent1"/>
                </a:solidFill>
                <a:ln w="38100">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42" name="未知"/>
                <p:cNvSpPr/>
                <p:nvPr>
                  <p:custDataLst>
                    <p:tags r:id="rId57"/>
                  </p:custDataLst>
                </p:nvPr>
              </p:nvSpPr>
              <p:spPr bwMode="auto">
                <a:xfrm>
                  <a:off x="0" y="46"/>
                  <a:ext cx="148" cy="274"/>
                </a:xfrm>
                <a:custGeom>
                  <a:avLst/>
                  <a:gdLst>
                    <a:gd name="GT0" fmla="+- l w 0"/>
                    <a:gd name="GT1" fmla="+- t h 0"/>
                  </a:gdLst>
                  <a:ahLst/>
                  <a:cxnLst>
                    <a:cxn ang="0">
                      <a:pos x="64" y="0"/>
                    </a:cxn>
                    <a:cxn ang="0">
                      <a:pos x="100" y="119"/>
                    </a:cxn>
                    <a:cxn ang="0">
                      <a:pos x="73" y="274"/>
                    </a:cxn>
                    <a:cxn ang="0">
                      <a:pos x="0" y="210"/>
                    </a:cxn>
                  </a:cxnLst>
                  <a:rect l="l" t="t" r="GT0" b="GT1"/>
                  <a:pathLst>
                    <a:path w="148" h="274">
                      <a:moveTo>
                        <a:pt x="64" y="0"/>
                      </a:moveTo>
                      <a:cubicBezTo>
                        <a:pt x="55" y="62"/>
                        <a:pt x="31" y="100"/>
                        <a:pt x="100" y="119"/>
                      </a:cubicBezTo>
                      <a:cubicBezTo>
                        <a:pt x="148" y="164"/>
                        <a:pt x="138" y="252"/>
                        <a:pt x="73" y="274"/>
                      </a:cubicBezTo>
                      <a:cubicBezTo>
                        <a:pt x="39" y="263"/>
                        <a:pt x="16" y="243"/>
                        <a:pt x="0" y="210"/>
                      </a:cubicBezTo>
                    </a:path>
                  </a:pathLst>
                </a:custGeom>
                <a:noFill/>
                <a:ln w="38100">
                  <a:solidFill>
                    <a:schemeClr val="tx1"/>
                  </a:solidFill>
                  <a:round/>
                </a:ln>
              </p:spPr>
              <p:txBody>
                <a:bodyPr/>
                <a:lstStyle/>
                <a:p>
                  <a:endParaRPr/>
                </a:p>
              </p:txBody>
            </p:sp>
          </p:grpSp>
        </p:grpSp>
        <p:grpSp>
          <p:nvGrpSpPr>
            <p:cNvPr id="42002" name="Group 134"/>
            <p:cNvGrpSpPr/>
            <p:nvPr>
              <p:custDataLst>
                <p:tags r:id="rId17"/>
              </p:custDataLst>
            </p:nvPr>
          </p:nvGrpSpPr>
          <p:grpSpPr>
            <a:xfrm>
              <a:off x="240" y="1414"/>
              <a:ext cx="340" cy="794"/>
              <a:chOff x="0" y="0"/>
              <a:chExt cx="340" cy="794"/>
            </a:xfrm>
          </p:grpSpPr>
          <p:grpSp>
            <p:nvGrpSpPr>
              <p:cNvPr id="42026" name="Group 135"/>
              <p:cNvGrpSpPr/>
              <p:nvPr>
                <p:custDataLst>
                  <p:tags r:id="rId41"/>
                </p:custDataLst>
              </p:nvPr>
            </p:nvGrpSpPr>
            <p:grpSpPr>
              <a:xfrm>
                <a:off x="0" y="231"/>
                <a:ext cx="340" cy="340"/>
                <a:chOff x="0" y="0"/>
                <a:chExt cx="680" cy="681"/>
              </a:xfrm>
            </p:grpSpPr>
            <p:grpSp>
              <p:nvGrpSpPr>
                <p:cNvPr id="42033" name="Group 136"/>
                <p:cNvGrpSpPr/>
                <p:nvPr>
                  <p:custDataLst>
                    <p:tags r:id="rId48"/>
                  </p:custDataLst>
                </p:nvPr>
              </p:nvGrpSpPr>
              <p:grpSpPr>
                <a:xfrm>
                  <a:off x="0" y="0"/>
                  <a:ext cx="680" cy="680"/>
                  <a:chOff x="0" y="0"/>
                  <a:chExt cx="680" cy="680"/>
                </a:xfrm>
              </p:grpSpPr>
              <p:sp>
                <p:nvSpPr>
                  <p:cNvPr id="42036" name="Oval 137"/>
                  <p:cNvSpPr/>
                  <p:nvPr>
                    <p:custDataLst>
                      <p:tags r:id="rId51"/>
                    </p:custDataLst>
                  </p:nvPr>
                </p:nvSpPr>
                <p:spPr>
                  <a:xfrm>
                    <a:off x="0" y="0"/>
                    <a:ext cx="680" cy="681"/>
                  </a:xfrm>
                  <a:prstGeom prst="ellipse">
                    <a:avLst/>
                  </a:prstGeom>
                  <a:solidFill>
                    <a:schemeClr val="accent1"/>
                  </a:solidFill>
                  <a:ln w="38100">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37" name="Oval 138"/>
                  <p:cNvSpPr/>
                  <p:nvPr>
                    <p:custDataLst>
                      <p:tags r:id="rId52"/>
                    </p:custDataLst>
                  </p:nvPr>
                </p:nvSpPr>
                <p:spPr>
                  <a:xfrm>
                    <a:off x="48" y="58"/>
                    <a:ext cx="576" cy="577"/>
                  </a:xfrm>
                  <a:prstGeom prst="ellipse">
                    <a:avLst/>
                  </a:prstGeom>
                  <a:solidFill>
                    <a:schemeClr val="accent1"/>
                  </a:solidFill>
                  <a:ln w="38100">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grpSp>
            <p:sp>
              <p:nvSpPr>
                <p:cNvPr id="42034" name="Oval 139"/>
                <p:cNvSpPr/>
                <p:nvPr>
                  <p:custDataLst>
                    <p:tags r:id="rId49"/>
                  </p:custDataLst>
                </p:nvPr>
              </p:nvSpPr>
              <p:spPr>
                <a:xfrm>
                  <a:off x="238" y="242"/>
                  <a:ext cx="192" cy="192"/>
                </a:xfrm>
                <a:prstGeom prst="ellipse">
                  <a:avLst/>
                </a:prstGeom>
                <a:solidFill>
                  <a:schemeClr val="tx2"/>
                </a:solidFill>
                <a:ln>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35" name="AutoShape 140"/>
                <p:cNvSpPr/>
                <p:nvPr>
                  <p:custDataLst>
                    <p:tags r:id="rId50"/>
                  </p:custDataLst>
                </p:nvPr>
              </p:nvSpPr>
              <p:spPr>
                <a:xfrm>
                  <a:off x="280" y="8"/>
                  <a:ext cx="96" cy="673"/>
                </a:xfrm>
                <a:prstGeom prst="diamond">
                  <a:avLst/>
                </a:prstGeom>
                <a:solidFill>
                  <a:srgbClr val="663300"/>
                </a:solidFill>
                <a:ln>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grpSp>
          <p:grpSp>
            <p:nvGrpSpPr>
              <p:cNvPr id="42027" name="Group 141"/>
              <p:cNvGrpSpPr/>
              <p:nvPr>
                <p:custDataLst>
                  <p:tags r:id="rId42"/>
                </p:custDataLst>
              </p:nvPr>
            </p:nvGrpSpPr>
            <p:grpSpPr>
              <a:xfrm>
                <a:off x="114" y="567"/>
                <a:ext cx="102" cy="227"/>
                <a:chOff x="0" y="0"/>
                <a:chExt cx="148" cy="320"/>
              </a:xfrm>
            </p:grpSpPr>
            <p:sp>
              <p:nvSpPr>
                <p:cNvPr id="42031" name="Oval 142"/>
                <p:cNvSpPr/>
                <p:nvPr>
                  <p:custDataLst>
                    <p:tags r:id="rId46"/>
                  </p:custDataLst>
                </p:nvPr>
              </p:nvSpPr>
              <p:spPr>
                <a:xfrm>
                  <a:off x="41" y="0"/>
                  <a:ext cx="48" cy="48"/>
                </a:xfrm>
                <a:prstGeom prst="ellipse">
                  <a:avLst/>
                </a:prstGeom>
                <a:solidFill>
                  <a:schemeClr val="accent1"/>
                </a:solidFill>
                <a:ln w="38100">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32" name="未知"/>
                <p:cNvSpPr/>
                <p:nvPr>
                  <p:custDataLst>
                    <p:tags r:id="rId47"/>
                  </p:custDataLst>
                </p:nvPr>
              </p:nvSpPr>
              <p:spPr bwMode="auto">
                <a:xfrm>
                  <a:off x="0" y="46"/>
                  <a:ext cx="148" cy="274"/>
                </a:xfrm>
                <a:custGeom>
                  <a:avLst/>
                  <a:gdLst>
                    <a:gd name="GT0" fmla="+- l w 0"/>
                    <a:gd name="GT1" fmla="+- t h 0"/>
                  </a:gdLst>
                  <a:ahLst/>
                  <a:cxnLst>
                    <a:cxn ang="0">
                      <a:pos x="64" y="0"/>
                    </a:cxn>
                    <a:cxn ang="0">
                      <a:pos x="100" y="119"/>
                    </a:cxn>
                    <a:cxn ang="0">
                      <a:pos x="73" y="274"/>
                    </a:cxn>
                    <a:cxn ang="0">
                      <a:pos x="0" y="210"/>
                    </a:cxn>
                  </a:cxnLst>
                  <a:rect l="l" t="t" r="GT0" b="GT1"/>
                  <a:pathLst>
                    <a:path w="148" h="274">
                      <a:moveTo>
                        <a:pt x="64" y="0"/>
                      </a:moveTo>
                      <a:cubicBezTo>
                        <a:pt x="55" y="62"/>
                        <a:pt x="31" y="100"/>
                        <a:pt x="100" y="119"/>
                      </a:cubicBezTo>
                      <a:cubicBezTo>
                        <a:pt x="148" y="164"/>
                        <a:pt x="138" y="252"/>
                        <a:pt x="73" y="274"/>
                      </a:cubicBezTo>
                      <a:cubicBezTo>
                        <a:pt x="39" y="263"/>
                        <a:pt x="16" y="243"/>
                        <a:pt x="0" y="210"/>
                      </a:cubicBezTo>
                    </a:path>
                  </a:pathLst>
                </a:custGeom>
                <a:noFill/>
                <a:ln w="38100">
                  <a:solidFill>
                    <a:schemeClr val="tx1"/>
                  </a:solidFill>
                  <a:round/>
                </a:ln>
              </p:spPr>
              <p:txBody>
                <a:bodyPr/>
                <a:lstStyle/>
                <a:p>
                  <a:endParaRPr/>
                </a:p>
              </p:txBody>
            </p:sp>
          </p:grpSp>
          <p:grpSp>
            <p:nvGrpSpPr>
              <p:cNvPr id="42028" name="Group 144"/>
              <p:cNvGrpSpPr/>
              <p:nvPr>
                <p:custDataLst>
                  <p:tags r:id="rId43"/>
                </p:custDataLst>
              </p:nvPr>
            </p:nvGrpSpPr>
            <p:grpSpPr>
              <a:xfrm flipH="1" flipV="1">
                <a:off x="105" y="0"/>
                <a:ext cx="102" cy="227"/>
                <a:chOff x="0" y="0"/>
                <a:chExt cx="148" cy="320"/>
              </a:xfrm>
            </p:grpSpPr>
            <p:sp>
              <p:nvSpPr>
                <p:cNvPr id="42029" name="Oval 145"/>
                <p:cNvSpPr/>
                <p:nvPr>
                  <p:custDataLst>
                    <p:tags r:id="rId44"/>
                  </p:custDataLst>
                </p:nvPr>
              </p:nvSpPr>
              <p:spPr>
                <a:xfrm>
                  <a:off x="41" y="0"/>
                  <a:ext cx="48" cy="48"/>
                </a:xfrm>
                <a:prstGeom prst="ellipse">
                  <a:avLst/>
                </a:prstGeom>
                <a:solidFill>
                  <a:schemeClr val="accent1"/>
                </a:solidFill>
                <a:ln w="38100">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30" name="未知"/>
                <p:cNvSpPr/>
                <p:nvPr>
                  <p:custDataLst>
                    <p:tags r:id="rId45"/>
                  </p:custDataLst>
                </p:nvPr>
              </p:nvSpPr>
              <p:spPr bwMode="auto">
                <a:xfrm>
                  <a:off x="0" y="46"/>
                  <a:ext cx="148" cy="274"/>
                </a:xfrm>
                <a:custGeom>
                  <a:avLst/>
                  <a:gdLst>
                    <a:gd name="GT0" fmla="+- l w 0"/>
                    <a:gd name="GT1" fmla="+- t h 0"/>
                  </a:gdLst>
                  <a:ahLst/>
                  <a:cxnLst>
                    <a:cxn ang="0">
                      <a:pos x="64" y="0"/>
                    </a:cxn>
                    <a:cxn ang="0">
                      <a:pos x="100" y="119"/>
                    </a:cxn>
                    <a:cxn ang="0">
                      <a:pos x="73" y="274"/>
                    </a:cxn>
                    <a:cxn ang="0">
                      <a:pos x="0" y="210"/>
                    </a:cxn>
                  </a:cxnLst>
                  <a:rect l="l" t="t" r="GT0" b="GT1"/>
                  <a:pathLst>
                    <a:path w="148" h="274">
                      <a:moveTo>
                        <a:pt x="64" y="0"/>
                      </a:moveTo>
                      <a:cubicBezTo>
                        <a:pt x="55" y="62"/>
                        <a:pt x="31" y="100"/>
                        <a:pt x="100" y="119"/>
                      </a:cubicBezTo>
                      <a:cubicBezTo>
                        <a:pt x="148" y="164"/>
                        <a:pt x="138" y="252"/>
                        <a:pt x="73" y="274"/>
                      </a:cubicBezTo>
                      <a:cubicBezTo>
                        <a:pt x="39" y="263"/>
                        <a:pt x="16" y="243"/>
                        <a:pt x="0" y="210"/>
                      </a:cubicBezTo>
                    </a:path>
                  </a:pathLst>
                </a:custGeom>
                <a:noFill/>
                <a:ln w="38100">
                  <a:solidFill>
                    <a:schemeClr val="tx1"/>
                  </a:solidFill>
                  <a:round/>
                </a:ln>
              </p:spPr>
              <p:txBody>
                <a:bodyPr/>
                <a:lstStyle/>
                <a:p>
                  <a:endParaRPr/>
                </a:p>
              </p:txBody>
            </p:sp>
          </p:grpSp>
        </p:grpSp>
        <p:grpSp>
          <p:nvGrpSpPr>
            <p:cNvPr id="42003" name="Group 147"/>
            <p:cNvGrpSpPr/>
            <p:nvPr>
              <p:custDataLst>
                <p:tags r:id="rId18"/>
              </p:custDataLst>
            </p:nvPr>
          </p:nvGrpSpPr>
          <p:grpSpPr>
            <a:xfrm flipV="1">
              <a:off x="0" y="0"/>
              <a:ext cx="706" cy="49"/>
              <a:chOff x="0" y="0"/>
              <a:chExt cx="1764" cy="123"/>
            </a:xfrm>
          </p:grpSpPr>
          <p:grpSp>
            <p:nvGrpSpPr>
              <p:cNvPr id="42013" name="Group 148"/>
              <p:cNvGrpSpPr/>
              <p:nvPr>
                <p:custDataLst>
                  <p:tags r:id="rId28"/>
                </p:custDataLst>
              </p:nvPr>
            </p:nvGrpSpPr>
            <p:grpSpPr>
              <a:xfrm>
                <a:off x="0" y="3"/>
                <a:ext cx="864" cy="120"/>
                <a:chOff x="0" y="0"/>
                <a:chExt cx="864" cy="120"/>
              </a:xfrm>
            </p:grpSpPr>
            <p:cxnSp>
              <p:nvCxnSpPr>
                <p:cNvPr id="42021" name="Line 149"/>
                <p:cNvCxnSpPr/>
                <p:nvPr>
                  <p:custDataLst>
                    <p:tags r:id="rId36"/>
                  </p:custDataLst>
                </p:nvPr>
              </p:nvCxnSpPr>
              <p:spPr>
                <a:xfrm flipH="1">
                  <a:off x="0" y="0"/>
                  <a:ext cx="180" cy="113"/>
                </a:xfrm>
                <a:prstGeom prst="line">
                  <a:avLst/>
                </a:prstGeom>
                <a:noFill/>
                <a:ln>
                  <a:solidFill>
                    <a:prstClr val="black"/>
                  </a:solidFill>
                  <a:miter lim="800000"/>
                </a:ln>
              </p:spPr>
            </p:cxnSp>
            <p:cxnSp>
              <p:nvCxnSpPr>
                <p:cNvPr id="42022" name="Line 150"/>
                <p:cNvCxnSpPr/>
                <p:nvPr>
                  <p:custDataLst>
                    <p:tags r:id="rId37"/>
                  </p:custDataLst>
                </p:nvPr>
              </p:nvCxnSpPr>
              <p:spPr>
                <a:xfrm flipH="1">
                  <a:off x="180" y="0"/>
                  <a:ext cx="180" cy="113"/>
                </a:xfrm>
                <a:prstGeom prst="line">
                  <a:avLst/>
                </a:prstGeom>
                <a:noFill/>
                <a:ln>
                  <a:solidFill>
                    <a:prstClr val="black"/>
                  </a:solidFill>
                  <a:miter lim="800000"/>
                </a:ln>
              </p:spPr>
            </p:cxnSp>
            <p:cxnSp>
              <p:nvCxnSpPr>
                <p:cNvPr id="42023" name="Line 151"/>
                <p:cNvCxnSpPr/>
                <p:nvPr>
                  <p:custDataLst>
                    <p:tags r:id="rId38"/>
                  </p:custDataLst>
                </p:nvPr>
              </p:nvCxnSpPr>
              <p:spPr>
                <a:xfrm flipH="1">
                  <a:off x="360" y="0"/>
                  <a:ext cx="180" cy="113"/>
                </a:xfrm>
                <a:prstGeom prst="line">
                  <a:avLst/>
                </a:prstGeom>
                <a:noFill/>
                <a:ln>
                  <a:solidFill>
                    <a:prstClr val="black"/>
                  </a:solidFill>
                  <a:miter lim="800000"/>
                </a:ln>
              </p:spPr>
            </p:cxnSp>
            <p:cxnSp>
              <p:nvCxnSpPr>
                <p:cNvPr id="42024" name="Line 152"/>
                <p:cNvCxnSpPr/>
                <p:nvPr>
                  <p:custDataLst>
                    <p:tags r:id="rId39"/>
                  </p:custDataLst>
                </p:nvPr>
              </p:nvCxnSpPr>
              <p:spPr>
                <a:xfrm flipH="1">
                  <a:off x="540" y="0"/>
                  <a:ext cx="180" cy="113"/>
                </a:xfrm>
                <a:prstGeom prst="line">
                  <a:avLst/>
                </a:prstGeom>
                <a:noFill/>
                <a:ln>
                  <a:solidFill>
                    <a:prstClr val="black"/>
                  </a:solidFill>
                  <a:miter lim="800000"/>
                </a:ln>
              </p:spPr>
            </p:cxnSp>
            <p:cxnSp>
              <p:nvCxnSpPr>
                <p:cNvPr id="42025" name="Line 153"/>
                <p:cNvCxnSpPr/>
                <p:nvPr>
                  <p:custDataLst>
                    <p:tags r:id="rId40"/>
                  </p:custDataLst>
                </p:nvPr>
              </p:nvCxnSpPr>
              <p:spPr>
                <a:xfrm flipH="1">
                  <a:off x="684" y="7"/>
                  <a:ext cx="180" cy="113"/>
                </a:xfrm>
                <a:prstGeom prst="line">
                  <a:avLst/>
                </a:prstGeom>
                <a:noFill/>
                <a:ln>
                  <a:solidFill>
                    <a:prstClr val="black"/>
                  </a:solidFill>
                  <a:miter lim="800000"/>
                </a:ln>
              </p:spPr>
            </p:cxnSp>
          </p:grpSp>
          <p:cxnSp>
            <p:nvCxnSpPr>
              <p:cNvPr id="42014" name="Line 154"/>
              <p:cNvCxnSpPr/>
              <p:nvPr>
                <p:custDataLst>
                  <p:tags r:id="rId29"/>
                </p:custDataLst>
              </p:nvPr>
            </p:nvCxnSpPr>
            <p:spPr>
              <a:xfrm>
                <a:off x="165" y="0"/>
                <a:ext cx="1593" cy="0"/>
              </a:xfrm>
              <a:prstGeom prst="line">
                <a:avLst/>
              </a:prstGeom>
              <a:noFill/>
              <a:ln>
                <a:solidFill>
                  <a:prstClr val="black"/>
                </a:solidFill>
                <a:miter lim="800000"/>
              </a:ln>
            </p:spPr>
          </p:cxnSp>
          <p:grpSp>
            <p:nvGrpSpPr>
              <p:cNvPr id="42015" name="Group 155"/>
              <p:cNvGrpSpPr/>
              <p:nvPr>
                <p:custDataLst>
                  <p:tags r:id="rId30"/>
                </p:custDataLst>
              </p:nvPr>
            </p:nvGrpSpPr>
            <p:grpSpPr>
              <a:xfrm>
                <a:off x="900" y="3"/>
                <a:ext cx="864" cy="120"/>
                <a:chOff x="0" y="0"/>
                <a:chExt cx="864" cy="120"/>
              </a:xfrm>
            </p:grpSpPr>
            <p:cxnSp>
              <p:nvCxnSpPr>
                <p:cNvPr id="42016" name="Line 156"/>
                <p:cNvCxnSpPr/>
                <p:nvPr>
                  <p:custDataLst>
                    <p:tags r:id="rId31"/>
                  </p:custDataLst>
                </p:nvPr>
              </p:nvCxnSpPr>
              <p:spPr>
                <a:xfrm flipH="1">
                  <a:off x="0" y="0"/>
                  <a:ext cx="180" cy="113"/>
                </a:xfrm>
                <a:prstGeom prst="line">
                  <a:avLst/>
                </a:prstGeom>
                <a:noFill/>
                <a:ln>
                  <a:solidFill>
                    <a:prstClr val="black"/>
                  </a:solidFill>
                  <a:miter lim="800000"/>
                </a:ln>
              </p:spPr>
            </p:cxnSp>
            <p:cxnSp>
              <p:nvCxnSpPr>
                <p:cNvPr id="42017" name="Line 157"/>
                <p:cNvCxnSpPr/>
                <p:nvPr>
                  <p:custDataLst>
                    <p:tags r:id="rId32"/>
                  </p:custDataLst>
                </p:nvPr>
              </p:nvCxnSpPr>
              <p:spPr>
                <a:xfrm flipH="1">
                  <a:off x="180" y="0"/>
                  <a:ext cx="180" cy="113"/>
                </a:xfrm>
                <a:prstGeom prst="line">
                  <a:avLst/>
                </a:prstGeom>
                <a:noFill/>
                <a:ln>
                  <a:solidFill>
                    <a:prstClr val="black"/>
                  </a:solidFill>
                  <a:miter lim="800000"/>
                </a:ln>
              </p:spPr>
            </p:cxnSp>
            <p:cxnSp>
              <p:nvCxnSpPr>
                <p:cNvPr id="42018" name="Line 158"/>
                <p:cNvCxnSpPr/>
                <p:nvPr>
                  <p:custDataLst>
                    <p:tags r:id="rId33"/>
                  </p:custDataLst>
                </p:nvPr>
              </p:nvCxnSpPr>
              <p:spPr>
                <a:xfrm flipH="1">
                  <a:off x="360" y="0"/>
                  <a:ext cx="180" cy="113"/>
                </a:xfrm>
                <a:prstGeom prst="line">
                  <a:avLst/>
                </a:prstGeom>
                <a:noFill/>
                <a:ln>
                  <a:solidFill>
                    <a:prstClr val="black"/>
                  </a:solidFill>
                  <a:miter lim="800000"/>
                </a:ln>
              </p:spPr>
            </p:cxnSp>
            <p:cxnSp>
              <p:nvCxnSpPr>
                <p:cNvPr id="42019" name="Line 159"/>
                <p:cNvCxnSpPr/>
                <p:nvPr>
                  <p:custDataLst>
                    <p:tags r:id="rId34"/>
                  </p:custDataLst>
                </p:nvPr>
              </p:nvCxnSpPr>
              <p:spPr>
                <a:xfrm flipH="1">
                  <a:off x="540" y="0"/>
                  <a:ext cx="180" cy="113"/>
                </a:xfrm>
                <a:prstGeom prst="line">
                  <a:avLst/>
                </a:prstGeom>
                <a:noFill/>
                <a:ln>
                  <a:solidFill>
                    <a:prstClr val="black"/>
                  </a:solidFill>
                  <a:miter lim="800000"/>
                </a:ln>
              </p:spPr>
            </p:cxnSp>
            <p:cxnSp>
              <p:nvCxnSpPr>
                <p:cNvPr id="42020" name="Line 160"/>
                <p:cNvCxnSpPr/>
                <p:nvPr>
                  <p:custDataLst>
                    <p:tags r:id="rId35"/>
                  </p:custDataLst>
                </p:nvPr>
              </p:nvCxnSpPr>
              <p:spPr>
                <a:xfrm flipH="1">
                  <a:off x="684" y="7"/>
                  <a:ext cx="180" cy="113"/>
                </a:xfrm>
                <a:prstGeom prst="line">
                  <a:avLst/>
                </a:prstGeom>
                <a:noFill/>
                <a:ln>
                  <a:solidFill>
                    <a:prstClr val="black"/>
                  </a:solidFill>
                  <a:miter lim="800000"/>
                </a:ln>
              </p:spPr>
            </p:cxnSp>
          </p:grpSp>
        </p:grpSp>
        <p:cxnSp>
          <p:nvCxnSpPr>
            <p:cNvPr id="42004" name="Line 161"/>
            <p:cNvCxnSpPr/>
            <p:nvPr>
              <p:custDataLst>
                <p:tags r:id="rId19"/>
              </p:custDataLst>
            </p:nvPr>
          </p:nvCxnSpPr>
          <p:spPr>
            <a:xfrm flipH="1">
              <a:off x="384" y="48"/>
              <a:ext cx="0" cy="240"/>
            </a:xfrm>
            <a:prstGeom prst="line">
              <a:avLst/>
            </a:prstGeom>
            <a:noFill/>
            <a:ln>
              <a:solidFill>
                <a:schemeClr val="tx1"/>
              </a:solidFill>
              <a:miter lim="800000"/>
            </a:ln>
          </p:spPr>
        </p:cxnSp>
        <p:grpSp>
          <p:nvGrpSpPr>
            <p:cNvPr id="42005" name="Group 162"/>
            <p:cNvGrpSpPr/>
            <p:nvPr>
              <p:custDataLst>
                <p:tags r:id="rId20"/>
              </p:custDataLst>
            </p:nvPr>
          </p:nvGrpSpPr>
          <p:grpSpPr>
            <a:xfrm>
              <a:off x="315" y="2208"/>
              <a:ext cx="192" cy="720"/>
              <a:chOff x="0" y="0"/>
              <a:chExt cx="192" cy="720"/>
            </a:xfrm>
          </p:grpSpPr>
          <p:sp>
            <p:nvSpPr>
              <p:cNvPr id="42007" name="Rectangle 163"/>
              <p:cNvSpPr/>
              <p:nvPr>
                <p:custDataLst>
                  <p:tags r:id="rId22"/>
                </p:custDataLst>
              </p:nvPr>
            </p:nvSpPr>
            <p:spPr>
              <a:xfrm>
                <a:off x="0" y="96"/>
                <a:ext cx="192" cy="144"/>
              </a:xfrm>
              <a:prstGeom prst="rect">
                <a:avLst/>
              </a:prstGeom>
              <a:solidFill>
                <a:srgbClr val="663300"/>
              </a:solidFill>
              <a:ln>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08" name="Rectangle 164"/>
              <p:cNvSpPr/>
              <p:nvPr>
                <p:custDataLst>
                  <p:tags r:id="rId23"/>
                </p:custDataLst>
              </p:nvPr>
            </p:nvSpPr>
            <p:spPr>
              <a:xfrm>
                <a:off x="0" y="336"/>
                <a:ext cx="192" cy="144"/>
              </a:xfrm>
              <a:prstGeom prst="rect">
                <a:avLst/>
              </a:prstGeom>
              <a:solidFill>
                <a:srgbClr val="663300"/>
              </a:solidFill>
              <a:ln>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sp>
            <p:nvSpPr>
              <p:cNvPr id="42009" name="Rectangle 165"/>
              <p:cNvSpPr/>
              <p:nvPr>
                <p:custDataLst>
                  <p:tags r:id="rId24"/>
                </p:custDataLst>
              </p:nvPr>
            </p:nvSpPr>
            <p:spPr>
              <a:xfrm>
                <a:off x="0" y="576"/>
                <a:ext cx="192" cy="144"/>
              </a:xfrm>
              <a:prstGeom prst="rect">
                <a:avLst/>
              </a:prstGeom>
              <a:solidFill>
                <a:srgbClr val="663300"/>
              </a:solidFill>
              <a:ln>
                <a:solidFill>
                  <a:schemeClr val="tx1"/>
                </a:solid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buFont typeface="Arial" panose="020B0604020202020204"/>
                </a:pPr>
                <a:endParaRPr lang="zh-CN" altLang="en-US" sz="2400" b="1"/>
              </a:p>
            </p:txBody>
          </p:sp>
          <p:cxnSp>
            <p:nvCxnSpPr>
              <p:cNvPr id="42010" name="Line 166"/>
              <p:cNvCxnSpPr/>
              <p:nvPr>
                <p:custDataLst>
                  <p:tags r:id="rId25"/>
                </p:custDataLst>
              </p:nvPr>
            </p:nvCxnSpPr>
            <p:spPr>
              <a:xfrm flipH="1">
                <a:off x="87" y="240"/>
                <a:ext cx="0" cy="96"/>
              </a:xfrm>
              <a:prstGeom prst="line">
                <a:avLst/>
              </a:prstGeom>
              <a:noFill/>
              <a:ln>
                <a:solidFill>
                  <a:schemeClr val="tx1"/>
                </a:solidFill>
                <a:miter lim="800000"/>
              </a:ln>
            </p:spPr>
          </p:cxnSp>
          <p:cxnSp>
            <p:nvCxnSpPr>
              <p:cNvPr id="42011" name="Line 167"/>
              <p:cNvCxnSpPr/>
              <p:nvPr>
                <p:custDataLst>
                  <p:tags r:id="rId26"/>
                </p:custDataLst>
              </p:nvPr>
            </p:nvCxnSpPr>
            <p:spPr>
              <a:xfrm flipH="1">
                <a:off x="87" y="0"/>
                <a:ext cx="0" cy="96"/>
              </a:xfrm>
              <a:prstGeom prst="line">
                <a:avLst/>
              </a:prstGeom>
              <a:noFill/>
              <a:ln>
                <a:solidFill>
                  <a:schemeClr val="tx1"/>
                </a:solidFill>
                <a:miter lim="800000"/>
              </a:ln>
            </p:spPr>
          </p:cxnSp>
          <p:cxnSp>
            <p:nvCxnSpPr>
              <p:cNvPr id="42012" name="Line 168"/>
              <p:cNvCxnSpPr/>
              <p:nvPr>
                <p:custDataLst>
                  <p:tags r:id="rId27"/>
                </p:custDataLst>
              </p:nvPr>
            </p:nvCxnSpPr>
            <p:spPr>
              <a:xfrm flipH="1">
                <a:off x="87" y="480"/>
                <a:ext cx="0" cy="96"/>
              </a:xfrm>
              <a:prstGeom prst="line">
                <a:avLst/>
              </a:prstGeom>
              <a:noFill/>
              <a:ln>
                <a:solidFill>
                  <a:schemeClr val="tx1"/>
                </a:solidFill>
                <a:miter lim="800000"/>
              </a:ln>
            </p:spPr>
          </p:cxnSp>
        </p:grpSp>
        <p:sp>
          <p:nvSpPr>
            <p:cNvPr id="42006" name="Text Box 169"/>
            <p:cNvSpPr/>
            <p:nvPr>
              <p:custDataLst>
                <p:tags r:id="rId21"/>
              </p:custDataLst>
            </p:nvPr>
          </p:nvSpPr>
          <p:spPr>
            <a:xfrm>
              <a:off x="576" y="2608"/>
              <a:ext cx="288" cy="288"/>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spcBef>
                  <a:spcPct val="50000"/>
                </a:spcBef>
                <a:buFont typeface="Arial" panose="020B0604020202020204"/>
              </a:pPr>
              <a:r>
                <a:rPr lang="en-US" altLang="zh-CN" sz="2400" b="1" i="1">
                  <a:latin typeface="Times New Roman" panose="02020603050405020304" pitchFamily="18" charset="0"/>
                </a:rPr>
                <a:t>G</a:t>
              </a:r>
            </a:p>
          </p:txBody>
        </p:sp>
      </p:grpSp>
      <p:sp>
        <p:nvSpPr>
          <p:cNvPr id="41994" name="Text Box 193"/>
          <p:cNvSpPr/>
          <p:nvPr>
            <p:custDataLst>
              <p:tags r:id="rId6"/>
            </p:custDataLst>
          </p:nvPr>
        </p:nvSpPr>
        <p:spPr>
          <a:xfrm>
            <a:off x="6842760" y="4646930"/>
            <a:ext cx="2054225" cy="461963"/>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spcBef>
                <a:spcPct val="50000"/>
              </a:spcBef>
              <a:buFont typeface="Arial" panose="020B0604020202020204"/>
            </a:pPr>
            <a:r>
              <a:rPr lang="en-US" altLang="zh-CN" sz="2400" b="1">
                <a:latin typeface="Times New Roman" panose="02020603050405020304" pitchFamily="18" charset="0"/>
              </a:rPr>
              <a:t>  </a:t>
            </a:r>
            <a:r>
              <a:rPr lang="en-US" altLang="zh-CN" sz="2400" b="1" i="1">
                <a:latin typeface="Times New Roman" panose="02020603050405020304" pitchFamily="18" charset="0"/>
              </a:rPr>
              <a:t>F</a:t>
            </a:r>
            <a:r>
              <a:rPr lang="en-US" altLang="zh-CN" sz="2400" b="1">
                <a:latin typeface="Times New Roman" panose="02020603050405020304" pitchFamily="18" charset="0"/>
              </a:rPr>
              <a:t>=    </a:t>
            </a:r>
            <a:r>
              <a:rPr lang="en-US" altLang="zh-CN" sz="2400" b="1" i="1">
                <a:latin typeface="Times New Roman" panose="02020603050405020304" pitchFamily="18" charset="0"/>
              </a:rPr>
              <a:t>G</a:t>
            </a:r>
            <a:r>
              <a:rPr lang="en-US" altLang="zh-CN" sz="2400" b="1">
                <a:latin typeface="Times New Roman" panose="02020603050405020304" pitchFamily="18" charset="0"/>
              </a:rPr>
              <a:t>  </a:t>
            </a:r>
            <a:r>
              <a:rPr lang="en-US" altLang="zh-CN" sz="2400" b="1" i="1">
                <a:latin typeface="Times New Roman" panose="02020603050405020304" pitchFamily="18" charset="0"/>
              </a:rPr>
              <a:t>n</a:t>
            </a:r>
            <a:r>
              <a:rPr lang="en-US" altLang="zh-CN" sz="2400" b="1">
                <a:latin typeface="Times New Roman" panose="02020603050405020304" pitchFamily="18" charset="0"/>
              </a:rPr>
              <a:t>=2</a:t>
            </a:r>
          </a:p>
        </p:txBody>
      </p:sp>
      <p:sp>
        <p:nvSpPr>
          <p:cNvPr id="41998" name="Text Box 193"/>
          <p:cNvSpPr/>
          <p:nvPr>
            <p:custDataLst>
              <p:tags r:id="rId7"/>
            </p:custDataLst>
          </p:nvPr>
        </p:nvSpPr>
        <p:spPr>
          <a:xfrm>
            <a:off x="9905048" y="4246880"/>
            <a:ext cx="2097087" cy="461963"/>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宋体" panose="02010600030101010101" pitchFamily="2" charset="-122"/>
              </a:defRPr>
            </a:lvl5pPr>
          </a:lstStyle>
          <a:p>
            <a:pPr marL="0" lvl="0" indent="0" eaLnBrk="1" hangingPunct="1">
              <a:spcBef>
                <a:spcPct val="50000"/>
              </a:spcBef>
              <a:buFont typeface="Arial" panose="020B0604020202020204"/>
            </a:pPr>
            <a:r>
              <a:rPr lang="en-US" altLang="zh-CN" sz="2400" b="1">
                <a:solidFill>
                  <a:schemeClr val="accent2"/>
                </a:solidFill>
                <a:latin typeface="Times New Roman" panose="02020603050405020304" pitchFamily="18" charset="0"/>
              </a:rPr>
              <a:t>  </a:t>
            </a:r>
            <a:r>
              <a:rPr lang="en-US" altLang="zh-CN" sz="2400" b="1" i="1">
                <a:latin typeface="Times New Roman" panose="02020603050405020304" pitchFamily="18" charset="0"/>
              </a:rPr>
              <a:t>F</a:t>
            </a:r>
            <a:r>
              <a:rPr lang="en-US" altLang="zh-CN" sz="2400" b="1">
                <a:latin typeface="Times New Roman" panose="02020603050405020304" pitchFamily="18" charset="0"/>
              </a:rPr>
              <a:t>=    </a:t>
            </a:r>
            <a:r>
              <a:rPr lang="en-US" altLang="zh-CN" sz="2400" b="1" i="1">
                <a:latin typeface="Times New Roman" panose="02020603050405020304" pitchFamily="18" charset="0"/>
              </a:rPr>
              <a:t>G</a:t>
            </a:r>
            <a:r>
              <a:rPr lang="en-US" altLang="zh-CN" sz="2400" b="1">
                <a:latin typeface="Times New Roman" panose="02020603050405020304" pitchFamily="18" charset="0"/>
              </a:rPr>
              <a:t>  </a:t>
            </a:r>
            <a:r>
              <a:rPr lang="en-US" altLang="zh-CN" sz="2400" b="1" i="1">
                <a:latin typeface="Times New Roman" panose="02020603050405020304" pitchFamily="18" charset="0"/>
              </a:rPr>
              <a:t>n</a:t>
            </a:r>
            <a:r>
              <a:rPr lang="en-US" altLang="zh-CN" sz="2400" b="1">
                <a:latin typeface="Times New Roman" panose="02020603050405020304" pitchFamily="18" charset="0"/>
              </a:rPr>
              <a:t>=3</a:t>
            </a:r>
          </a:p>
        </p:txBody>
      </p:sp>
      <p:graphicFrame>
        <p:nvGraphicFramePr>
          <p:cNvPr id="41999" name="Object 2"/>
          <p:cNvGraphicFramePr>
            <a:graphicFrameLocks noChangeAspect="1"/>
          </p:cNvGraphicFramePr>
          <p:nvPr>
            <p:custDataLst>
              <p:tags r:id="rId8"/>
            </p:custDataLst>
          </p:nvPr>
        </p:nvGraphicFramePr>
        <p:xfrm>
          <a:off x="7442835" y="4464368"/>
          <a:ext cx="360363" cy="809625"/>
        </p:xfrm>
        <a:graphic>
          <a:graphicData uri="http://schemas.openxmlformats.org/presentationml/2006/ole">
            <mc:AlternateContent xmlns:mc="http://schemas.openxmlformats.org/markup-compatibility/2006">
              <mc:Choice xmlns:v="urn:schemas-microsoft-com:vml" Requires="v">
                <p:oleObj name="Equation" r:id="rId120" imgW="152400" imgH="405765" progId="Equation.DSMT4">
                  <p:embed/>
                </p:oleObj>
              </mc:Choice>
              <mc:Fallback>
                <p:oleObj name="Equation" r:id="rId120" imgW="152400" imgH="405765" progId="Equation.DSMT4">
                  <p:embed/>
                  <p:pic>
                    <p:nvPicPr>
                      <p:cNvPr id="0" name="OLE substitute image"/>
                      <p:cNvPicPr/>
                      <p:nvPr/>
                    </p:nvPicPr>
                    <p:blipFill>
                      <a:blip r:embed="rId121"/>
                      <a:stretch>
                        <a:fillRect/>
                      </a:stretch>
                    </p:blipFill>
                    <p:spPr>
                      <a:xfrm>
                        <a:off x="7442835" y="4464368"/>
                        <a:ext cx="360363" cy="809625"/>
                      </a:xfrm>
                      <a:prstGeom prst="rect">
                        <a:avLst/>
                      </a:prstGeom>
                      <a:noFill/>
                      <a:ln>
                        <a:noFill/>
                        <a:miter lim="800000"/>
                        <a:headEnd/>
                        <a:tailEnd/>
                      </a:ln>
                      <a:effectLst/>
                    </p:spPr>
                  </p:pic>
                </p:oleObj>
              </mc:Fallback>
            </mc:AlternateContent>
          </a:graphicData>
        </a:graphic>
      </p:graphicFrame>
      <p:graphicFrame>
        <p:nvGraphicFramePr>
          <p:cNvPr id="42000" name="Object 3"/>
          <p:cNvGraphicFramePr>
            <a:graphicFrameLocks noChangeAspect="1"/>
          </p:cNvGraphicFramePr>
          <p:nvPr>
            <p:custDataLst>
              <p:tags r:id="rId9"/>
            </p:custDataLst>
          </p:nvPr>
        </p:nvGraphicFramePr>
        <p:xfrm>
          <a:off x="10552748" y="4086543"/>
          <a:ext cx="360362" cy="809625"/>
        </p:xfrm>
        <a:graphic>
          <a:graphicData uri="http://schemas.openxmlformats.org/presentationml/2006/ole">
            <mc:AlternateContent xmlns:mc="http://schemas.openxmlformats.org/markup-compatibility/2006">
              <mc:Choice xmlns:v="urn:schemas-microsoft-com:vml" Requires="v">
                <p:oleObj name="Equation" r:id="rId122" imgW="152400" imgH="405765" progId="Equation.DSMT4">
                  <p:embed/>
                </p:oleObj>
              </mc:Choice>
              <mc:Fallback>
                <p:oleObj name="Equation" r:id="rId122" imgW="152400" imgH="405765" progId="Equation.DSMT4">
                  <p:embed/>
                  <p:pic>
                    <p:nvPicPr>
                      <p:cNvPr id="0" name="OLE substitute image"/>
                      <p:cNvPicPr/>
                      <p:nvPr/>
                    </p:nvPicPr>
                    <p:blipFill>
                      <a:blip r:embed="rId123"/>
                      <a:stretch>
                        <a:fillRect/>
                      </a:stretch>
                    </p:blipFill>
                    <p:spPr>
                      <a:xfrm>
                        <a:off x="10552748" y="4086543"/>
                        <a:ext cx="360362" cy="809625"/>
                      </a:xfrm>
                      <a:prstGeom prst="rect">
                        <a:avLst/>
                      </a:prstGeom>
                      <a:noFill/>
                      <a:ln>
                        <a:noFill/>
                        <a:miter lim="800000"/>
                        <a:headEnd/>
                        <a:tailEnd/>
                      </a:ln>
                      <a:effectLst/>
                    </p:spPr>
                  </p:pic>
                </p:oleObj>
              </mc:Fallback>
            </mc:AlternateContent>
          </a:graphicData>
        </a:graphic>
      </p:graphicFrame>
      <p:cxnSp>
        <p:nvCxnSpPr>
          <p:cNvPr id="41986" name="Line 2"/>
          <p:cNvCxnSpPr>
            <a:endCxn id="42098" idx="6"/>
          </p:cNvCxnSpPr>
          <p:nvPr>
            <p:custDataLst>
              <p:tags r:id="rId10"/>
            </p:custDataLst>
          </p:nvPr>
        </p:nvCxnSpPr>
        <p:spPr>
          <a:xfrm>
            <a:off x="6427788" y="3126105"/>
            <a:ext cx="231775" cy="1072515"/>
          </a:xfrm>
          <a:prstGeom prst="line">
            <a:avLst/>
          </a:prstGeom>
          <a:noFill/>
          <a:ln w="31750">
            <a:solidFill>
              <a:schemeClr val="tx1"/>
            </a:solidFill>
            <a:miter lim="800000"/>
          </a:ln>
        </p:spPr>
      </p:cxnSp>
      <p:cxnSp>
        <p:nvCxnSpPr>
          <p:cNvPr id="41987" name="Line 3"/>
          <p:cNvCxnSpPr/>
          <p:nvPr>
            <p:custDataLst>
              <p:tags r:id="rId11"/>
            </p:custDataLst>
          </p:nvPr>
        </p:nvCxnSpPr>
        <p:spPr>
          <a:xfrm flipH="1" flipV="1">
            <a:off x="6205855" y="2540318"/>
            <a:ext cx="29845" cy="1657985"/>
          </a:xfrm>
          <a:prstGeom prst="line">
            <a:avLst/>
          </a:prstGeom>
          <a:noFill/>
          <a:ln w="31750">
            <a:solidFill>
              <a:schemeClr val="tx1"/>
            </a:solidFill>
            <a:miter lim="800000"/>
          </a:ln>
        </p:spPr>
      </p:cxnSp>
      <p:cxnSp>
        <p:nvCxnSpPr>
          <p:cNvPr id="41995" name="Line 196"/>
          <p:cNvCxnSpPr/>
          <p:nvPr>
            <p:custDataLst>
              <p:tags r:id="rId12"/>
            </p:custDataLst>
          </p:nvPr>
        </p:nvCxnSpPr>
        <p:spPr>
          <a:xfrm>
            <a:off x="6027738" y="3771265"/>
            <a:ext cx="762000" cy="0"/>
          </a:xfrm>
          <a:prstGeom prst="line">
            <a:avLst/>
          </a:prstGeom>
          <a:noFill/>
          <a:ln w="41275">
            <a:solidFill>
              <a:srgbClr val="FF0000"/>
            </a:solidFill>
            <a:miter lim="800000"/>
          </a:ln>
        </p:spPr>
      </p:cxnSp>
      <p:cxnSp>
        <p:nvCxnSpPr>
          <p:cNvPr id="41988" name="Line 6"/>
          <p:cNvCxnSpPr>
            <a:endCxn id="42037" idx="2"/>
          </p:cNvCxnSpPr>
          <p:nvPr>
            <p:custDataLst>
              <p:tags r:id="rId13"/>
            </p:custDataLst>
          </p:nvPr>
        </p:nvCxnSpPr>
        <p:spPr>
          <a:xfrm>
            <a:off x="9094153" y="2600960"/>
            <a:ext cx="47625" cy="1568450"/>
          </a:xfrm>
          <a:prstGeom prst="line">
            <a:avLst/>
          </a:prstGeom>
          <a:noFill/>
          <a:ln w="31750">
            <a:solidFill>
              <a:schemeClr val="tx1"/>
            </a:solidFill>
            <a:miter lim="800000"/>
          </a:ln>
        </p:spPr>
      </p:cxnSp>
      <p:cxnSp>
        <p:nvCxnSpPr>
          <p:cNvPr id="41989" name="Line 7"/>
          <p:cNvCxnSpPr/>
          <p:nvPr>
            <p:custDataLst>
              <p:tags r:id="rId14"/>
            </p:custDataLst>
          </p:nvPr>
        </p:nvCxnSpPr>
        <p:spPr>
          <a:xfrm flipV="1">
            <a:off x="9347200" y="2619693"/>
            <a:ext cx="217170" cy="1011555"/>
          </a:xfrm>
          <a:prstGeom prst="line">
            <a:avLst/>
          </a:prstGeom>
          <a:noFill/>
          <a:ln w="28575">
            <a:solidFill>
              <a:schemeClr val="tx1"/>
            </a:solidFill>
            <a:miter lim="800000"/>
          </a:ln>
        </p:spPr>
      </p:cxnSp>
      <p:cxnSp>
        <p:nvCxnSpPr>
          <p:cNvPr id="41996" name="Line 198"/>
          <p:cNvCxnSpPr/>
          <p:nvPr>
            <p:custDataLst>
              <p:tags r:id="rId15"/>
            </p:custDataLst>
          </p:nvPr>
        </p:nvCxnSpPr>
        <p:spPr>
          <a:xfrm>
            <a:off x="8952865" y="3501073"/>
            <a:ext cx="866775" cy="0"/>
          </a:xfrm>
          <a:prstGeom prst="line">
            <a:avLst/>
          </a:prstGeom>
          <a:noFill/>
          <a:ln w="38100">
            <a:solidFill>
              <a:srgbClr val="FF0000"/>
            </a:solidFill>
            <a:miter lim="800000"/>
          </a:ln>
        </p:spPr>
      </p:cxn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1995"/>
                                        </p:tgtEl>
                                        <p:attrNameLst>
                                          <p:attrName>style.visibility</p:attrName>
                                        </p:attrNameLst>
                                      </p:cBhvr>
                                      <p:to>
                                        <p:strVal val="visible"/>
                                      </p:to>
                                    </p:set>
                                    <p:animEffect transition="in" filter="wipe(down)">
                                      <p:cBhvr>
                                        <p:cTn id="7" dur="500"/>
                                        <p:tgtEl>
                                          <p:spTgt spid="4199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1986"/>
                                        </p:tgtEl>
                                        <p:attrNameLst>
                                          <p:attrName>style.visibility</p:attrName>
                                        </p:attrNameLst>
                                      </p:cBhvr>
                                      <p:to>
                                        <p:strVal val="visible"/>
                                      </p:to>
                                    </p:set>
                                    <p:animEffect transition="in" filter="wipe(down)">
                                      <p:cBhvr>
                                        <p:cTn id="12" dur="500"/>
                                        <p:tgtEl>
                                          <p:spTgt spid="4198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1987"/>
                                        </p:tgtEl>
                                        <p:attrNameLst>
                                          <p:attrName>style.visibility</p:attrName>
                                        </p:attrNameLst>
                                      </p:cBhvr>
                                      <p:to>
                                        <p:strVal val="visible"/>
                                      </p:to>
                                    </p:set>
                                    <p:animEffect transition="in" filter="wipe(down)">
                                      <p:cBhvr>
                                        <p:cTn id="17" dur="500"/>
                                        <p:tgtEl>
                                          <p:spTgt spid="4198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1991"/>
                                        </p:tgtEl>
                                        <p:attrNameLst>
                                          <p:attrName>style.visibility</p:attrName>
                                        </p:attrNameLst>
                                      </p:cBhvr>
                                      <p:to>
                                        <p:strVal val="visible"/>
                                      </p:to>
                                    </p:set>
                                    <p:animEffect transition="in" filter="wipe(down)">
                                      <p:cBhvr>
                                        <p:cTn id="22" dur="500"/>
                                        <p:tgtEl>
                                          <p:spTgt spid="4199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1996"/>
                                        </p:tgtEl>
                                        <p:attrNameLst>
                                          <p:attrName>style.visibility</p:attrName>
                                        </p:attrNameLst>
                                      </p:cBhvr>
                                      <p:to>
                                        <p:strVal val="visible"/>
                                      </p:to>
                                    </p:set>
                                    <p:animEffect transition="in" filter="wipe(down)">
                                      <p:cBhvr>
                                        <p:cTn id="27" dur="500"/>
                                        <p:tgtEl>
                                          <p:spTgt spid="4199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1989"/>
                                        </p:tgtEl>
                                        <p:attrNameLst>
                                          <p:attrName>style.visibility</p:attrName>
                                        </p:attrNameLst>
                                      </p:cBhvr>
                                      <p:to>
                                        <p:strVal val="visible"/>
                                      </p:to>
                                    </p:set>
                                    <p:animEffect transition="in" filter="wipe(down)">
                                      <p:cBhvr>
                                        <p:cTn id="32" dur="500"/>
                                        <p:tgtEl>
                                          <p:spTgt spid="4198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1988"/>
                                        </p:tgtEl>
                                        <p:attrNameLst>
                                          <p:attrName>style.visibility</p:attrName>
                                        </p:attrNameLst>
                                      </p:cBhvr>
                                      <p:to>
                                        <p:strVal val="visible"/>
                                      </p:to>
                                    </p:set>
                                    <p:animEffect transition="in" filter="wipe(down)">
                                      <p:cBhvr>
                                        <p:cTn id="37" dur="500"/>
                                        <p:tgtEl>
                                          <p:spTgt spid="4198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41990"/>
                                        </p:tgtEl>
                                        <p:attrNameLst>
                                          <p:attrName>style.visibility</p:attrName>
                                        </p:attrNameLst>
                                      </p:cBhvr>
                                      <p:to>
                                        <p:strVal val="visible"/>
                                      </p:to>
                                    </p:set>
                                    <p:animEffect transition="in" filter="wipe(down)">
                                      <p:cBhvr>
                                        <p:cTn id="42" dur="500"/>
                                        <p:tgtEl>
                                          <p:spTgt spid="419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97167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滑轮组</a:t>
            </a:r>
          </a:p>
        </p:txBody>
      </p:sp>
      <p:grpSp>
        <p:nvGrpSpPr>
          <p:cNvPr id="17" name="组合 16"/>
          <p:cNvGrpSpPr/>
          <p:nvPr/>
        </p:nvGrpSpPr>
        <p:grpSpPr>
          <a:xfrm>
            <a:off x="334900" y="1859627"/>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899795" y="1703705"/>
            <a:ext cx="2107565" cy="521970"/>
          </a:xfrm>
          <a:prstGeom prst="rect">
            <a:avLst/>
          </a:prstGeom>
          <a:noFill/>
        </p:spPr>
        <p:txBody>
          <a:bodyPr wrap="square" rtlCol="0">
            <a:spAutoFit/>
          </a:bodyPr>
          <a:lstStyle/>
          <a:p>
            <a:r>
              <a:rPr lang="zh-CN" altLang="en-US" sz="2800"/>
              <a:t>信息浏览</a:t>
            </a:r>
          </a:p>
        </p:txBody>
      </p:sp>
      <p:sp>
        <p:nvSpPr>
          <p:cNvPr id="3" name="文本框 2"/>
          <p:cNvSpPr txBox="1"/>
          <p:nvPr/>
        </p:nvSpPr>
        <p:spPr>
          <a:xfrm>
            <a:off x="1009650" y="2225675"/>
            <a:ext cx="4336415" cy="4500245"/>
          </a:xfrm>
          <a:prstGeom prst="rect">
            <a:avLst/>
          </a:prstGeom>
          <a:noFill/>
        </p:spPr>
        <p:txBody>
          <a:bodyPr wrap="square" rtlCol="0">
            <a:noAutofit/>
          </a:bodyPr>
          <a:lstStyle/>
          <a:p>
            <a:pPr indent="609600" fontAlgn="auto">
              <a:extLst>
                <a:ext uri="{35155182-B16C-46BC-9424-99874614C6A1}">
                  <wpsdc:indentchars xmlns:wpsdc="http://www.wps.cn/officeDocument/2017/drawingmlCustomData" xmlns="" val="200" checksum="4158780845"/>
                </a:ext>
              </a:extLst>
            </a:pPr>
            <a:r>
              <a:rPr lang="zh-CN" altLang="en-US" sz="2400">
                <a:latin typeface="宋体" panose="02010600030101010101" pitchFamily="2" charset="-122"/>
                <a:ea typeface="宋体" panose="02010600030101010101" pitchFamily="2" charset="-122"/>
              </a:rPr>
              <a:t>杠杆还可以变形为轮轴，如图所示，由轮和轴组成的能绕共同轴心转动的简单机械就是轮轴。</a:t>
            </a:r>
          </a:p>
          <a:p>
            <a:pPr indent="609600" fontAlgn="auto">
              <a:extLst>
                <a:ext uri="{35155182-B16C-46BC-9424-99874614C6A1}">
                  <wpsdc:indentchars xmlns:wpsdc="http://www.wps.cn/officeDocument/2017/drawingmlCustomData" xmlns="" val="200" checksum="4158780845"/>
                </a:ext>
              </a:extLst>
            </a:pPr>
            <a:r>
              <a:rPr lang="zh-CN" altLang="en-US" sz="2400">
                <a:latin typeface="宋体" panose="02010600030101010101" pitchFamily="2" charset="-122"/>
                <a:ea typeface="宋体" panose="02010600030101010101" pitchFamily="2" charset="-122"/>
              </a:rPr>
              <a:t>轮轴可以看成不等臂杠杆。若动力作用在轮上，阻力作用在轴上，就省力，如汽车方向盘、井上的辘轳和水龙头等；反之，若动力作用在轴上，阻力作用在轮上，就费力，如汽车前窗上的雨刮器、自行车通过链条带动车轮转动等。</a:t>
            </a:r>
          </a:p>
          <a:p>
            <a:pPr indent="609600" fontAlgn="auto">
              <a:extLst>
                <a:ext uri="{35155182-B16C-46BC-9424-99874614C6A1}">
                  <wpsdc:indentchars xmlns:wpsdc="http://www.wps.cn/officeDocument/2017/drawingmlCustomData" xmlns="" val="200" checksum="4158780845"/>
                </a:ext>
              </a:extLst>
            </a:pPr>
            <a:endParaRPr lang="zh-CN" altLang="en-US" sz="2400">
              <a:latin typeface="宋体" panose="02010600030101010101" pitchFamily="2" charset="-122"/>
              <a:ea typeface="宋体" panose="02010600030101010101" pitchFamily="2" charset="-122"/>
            </a:endParaRPr>
          </a:p>
        </p:txBody>
      </p:sp>
      <p:pic>
        <p:nvPicPr>
          <p:cNvPr id="5" name="https://docer-ks3.wpscdn.cn/picture/17997121/f29525d906e74039466361f246e97d94_612.jpg" descr="Hands on"/>
          <p:cNvPicPr>
            <a:picLocks noChangeAspect="1"/>
          </p:cNvPicPr>
          <p:nvPr/>
        </p:nvPicPr>
        <p:blipFill>
          <a:blip r:embed="rId3"/>
          <a:srcRect r="22030"/>
          <a:stretch>
            <a:fillRect/>
          </a:stretch>
        </p:blipFill>
        <p:spPr>
          <a:xfrm>
            <a:off x="5361305" y="948055"/>
            <a:ext cx="3269615" cy="2795270"/>
          </a:xfrm>
          <a:prstGeom prst="rect">
            <a:avLst/>
          </a:prstGeom>
        </p:spPr>
      </p:pic>
      <p:pic>
        <p:nvPicPr>
          <p:cNvPr id="10" name="图片 9"/>
          <p:cNvPicPr>
            <a:picLocks noChangeAspect="1"/>
          </p:cNvPicPr>
          <p:nvPr/>
        </p:nvPicPr>
        <p:blipFill>
          <a:blip r:embed="rId4"/>
          <a:srcRect l="17400" t="10986" r="13964" b="7716"/>
          <a:stretch>
            <a:fillRect/>
          </a:stretch>
        </p:blipFill>
        <p:spPr>
          <a:xfrm>
            <a:off x="8630920" y="948055"/>
            <a:ext cx="3323590" cy="2795270"/>
          </a:xfrm>
          <a:prstGeom prst="rect">
            <a:avLst/>
          </a:prstGeom>
        </p:spPr>
      </p:pic>
      <p:pic>
        <p:nvPicPr>
          <p:cNvPr id="11" name="https://docer-ks3.wpscdn.cn/picture/22871286/614eb26aa8578f974f7fa69fff2fca41_612.jpg" descr="Brass tap isolated"/>
          <p:cNvPicPr>
            <a:picLocks noChangeAspect="1"/>
          </p:cNvPicPr>
          <p:nvPr/>
        </p:nvPicPr>
        <p:blipFill>
          <a:blip r:embed="rId5"/>
          <a:srcRect t="4583" b="15034"/>
          <a:stretch>
            <a:fillRect/>
          </a:stretch>
        </p:blipFill>
        <p:spPr>
          <a:xfrm>
            <a:off x="5346065" y="3743325"/>
            <a:ext cx="3268980" cy="2505710"/>
          </a:xfrm>
          <a:prstGeom prst="rect">
            <a:avLst/>
          </a:prstGeom>
        </p:spPr>
      </p:pic>
      <p:pic>
        <p:nvPicPr>
          <p:cNvPr id="12" name="图片 11"/>
          <p:cNvPicPr>
            <a:picLocks noChangeAspect="1"/>
          </p:cNvPicPr>
          <p:nvPr/>
        </p:nvPicPr>
        <p:blipFill>
          <a:blip r:embed="rId6"/>
          <a:stretch>
            <a:fillRect/>
          </a:stretch>
        </p:blipFill>
        <p:spPr>
          <a:xfrm>
            <a:off x="8630920" y="3743325"/>
            <a:ext cx="3332480" cy="250190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99795" y="2113915"/>
            <a:ext cx="10054590" cy="1383665"/>
          </a:xfrm>
          <a:prstGeom prst="rect">
            <a:avLst/>
          </a:prstGeom>
          <a:noFill/>
        </p:spPr>
        <p:txBody>
          <a:bodyPr wrap="square" rtlCol="0">
            <a:spAutoFit/>
          </a:bodyPr>
          <a:lstStyle/>
          <a:p>
            <a:pPr indent="711200" fontAlgn="auto">
              <a:lnSpc>
                <a:spcPct val="150000"/>
              </a:lnSpc>
              <a:extLst>
                <a:ext uri="{35155182-B16C-46BC-9424-99874614C6A1}">
                  <wpsdc:indentchars xmlns:wpsdc="http://www.wps.cn/officeDocument/2017/drawingmlCustomData" xmlns="" val="200" checksum="3773799597"/>
                </a:ext>
              </a:extLst>
            </a:pPr>
            <a:r>
              <a:rPr lang="zh-CN" altLang="en-US" sz="2800">
                <a:latin typeface="宋体" panose="02010600030101010101" pitchFamily="2" charset="-122"/>
                <a:ea typeface="宋体" panose="02010600030101010101" pitchFamily="2" charset="-122"/>
                <a:sym typeface="+mn-ea"/>
              </a:rPr>
              <a:t>生产和生活中常用的机械，往往是杠杆、滑轮等简单机械的组合。</a:t>
            </a:r>
          </a:p>
        </p:txBody>
      </p:sp>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197167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滑轮组</a:t>
            </a:r>
          </a:p>
        </p:txBody>
      </p:sp>
      <p:grpSp>
        <p:nvGrpSpPr>
          <p:cNvPr id="17" name="组合 16"/>
          <p:cNvGrpSpPr/>
          <p:nvPr/>
        </p:nvGrpSpPr>
        <p:grpSpPr>
          <a:xfrm>
            <a:off x="334900" y="1859627"/>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文本框 2"/>
          <p:cNvSpPr txBox="1"/>
          <p:nvPr/>
        </p:nvSpPr>
        <p:spPr>
          <a:xfrm>
            <a:off x="899795" y="1703705"/>
            <a:ext cx="2107565" cy="521970"/>
          </a:xfrm>
          <a:prstGeom prst="rect">
            <a:avLst/>
          </a:prstGeom>
          <a:noFill/>
        </p:spPr>
        <p:txBody>
          <a:bodyPr wrap="square" rtlCol="0">
            <a:spAutoFit/>
          </a:bodyPr>
          <a:lstStyle/>
          <a:p>
            <a:r>
              <a:rPr lang="zh-CN" altLang="en-US" sz="2800"/>
              <a:t>信息浏览</a:t>
            </a:r>
          </a:p>
        </p:txBody>
      </p:sp>
      <p:pic>
        <p:nvPicPr>
          <p:cNvPr id="5" name="图片 4"/>
          <p:cNvPicPr/>
          <p:nvPr/>
        </p:nvPicPr>
        <p:blipFill>
          <a:blip r:embed="rId3"/>
          <a:stretch>
            <a:fillRect/>
          </a:stretch>
        </p:blipFill>
        <p:spPr>
          <a:xfrm>
            <a:off x="1034415" y="3497580"/>
            <a:ext cx="5061585" cy="3221355"/>
          </a:xfrm>
          <a:prstGeom prst="rect">
            <a:avLst/>
          </a:prstGeom>
        </p:spPr>
      </p:pic>
      <p:pic>
        <p:nvPicPr>
          <p:cNvPr id="9" name="图片 8"/>
          <p:cNvPicPr/>
          <p:nvPr/>
        </p:nvPicPr>
        <p:blipFill>
          <a:blip r:embed="rId4"/>
          <a:stretch>
            <a:fillRect/>
          </a:stretch>
        </p:blipFill>
        <p:spPr>
          <a:xfrm>
            <a:off x="6376035" y="3244850"/>
            <a:ext cx="3474085" cy="347408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534160" y="1767840"/>
            <a:ext cx="5346700" cy="3322955"/>
          </a:xfrm>
          <a:prstGeom prst="rect">
            <a:avLst/>
          </a:prstGeom>
          <a:noFill/>
        </p:spPr>
        <p:txBody>
          <a:bodyPr wrap="square" rtlCol="0">
            <a:spAutoFit/>
          </a:bodyPr>
          <a:lstStyle/>
          <a:p>
            <a:pPr>
              <a:lnSpc>
                <a:spcPct val="150000"/>
              </a:lnSpc>
            </a:pPr>
            <a:r>
              <a:rPr lang="en-US" altLang="zh-CN" sz="2800"/>
              <a:t>1. </a:t>
            </a:r>
            <a:r>
              <a:rPr lang="zh-CN" altLang="en-US" sz="2800"/>
              <a:t>如图所示，美丽乡村建设的工地上，工人使用一个</a:t>
            </a:r>
            <a:r>
              <a:rPr lang="en-US" altLang="zh-CN" sz="2800" u="sng"/>
              <a:t>           </a:t>
            </a:r>
            <a:r>
              <a:rPr lang="zh-CN" altLang="en-US" sz="2800"/>
              <a:t>（选填</a:t>
            </a:r>
            <a:r>
              <a:rPr lang="en-US" altLang="zh-CN" sz="2800"/>
              <a:t>“</a:t>
            </a:r>
            <a:r>
              <a:rPr lang="zh-CN" altLang="en-US" sz="2800"/>
              <a:t>定</a:t>
            </a:r>
            <a:r>
              <a:rPr lang="en-US" altLang="zh-CN" sz="2800"/>
              <a:t>”</a:t>
            </a:r>
            <a:r>
              <a:rPr lang="zh-CN" altLang="en-US" sz="2800"/>
              <a:t>或</a:t>
            </a:r>
            <a:r>
              <a:rPr lang="en-US" altLang="zh-CN" sz="2800"/>
              <a:t>“</a:t>
            </a:r>
            <a:r>
              <a:rPr lang="zh-CN" altLang="en-US" sz="2800"/>
              <a:t>动</a:t>
            </a:r>
            <a:r>
              <a:rPr lang="en-US" altLang="zh-CN" sz="2800"/>
              <a:t>”</a:t>
            </a:r>
            <a:r>
              <a:rPr lang="zh-CN" altLang="en-US" sz="2800"/>
              <a:t>）滑轮匀速提升重</a:t>
            </a:r>
            <a:r>
              <a:rPr lang="en-US" altLang="zh-CN" sz="2800"/>
              <a:t>300N</a:t>
            </a:r>
            <a:r>
              <a:rPr lang="zh-CN" altLang="en-US" sz="2800"/>
              <a:t>的建筑材料（不计绳重和摩擦），则人的拉力为</a:t>
            </a:r>
            <a:r>
              <a:rPr lang="en-US" altLang="zh-CN" sz="2800" u="sng"/>
              <a:t>             </a:t>
            </a:r>
            <a:r>
              <a:rPr lang="en-US" altLang="zh-CN" sz="2800"/>
              <a:t>N</a:t>
            </a:r>
            <a:r>
              <a:rPr lang="zh-CN" altLang="en-US" sz="2800"/>
              <a:t>。</a:t>
            </a:r>
          </a:p>
        </p:txBody>
      </p:sp>
      <p:pic>
        <p:nvPicPr>
          <p:cNvPr id="100063" name="图片 100063" descr="@@@55ff3b1d-4467-4d15-8bfb-5bd161a902f5"/>
          <p:cNvPicPr>
            <a:picLocks noChangeAspect="1"/>
          </p:cNvPicPr>
          <p:nvPr/>
        </p:nvPicPr>
        <p:blipFill>
          <a:blip r:embed="rId3"/>
          <a:stretch>
            <a:fillRect/>
          </a:stretch>
        </p:blipFill>
        <p:spPr>
          <a:xfrm>
            <a:off x="8065135" y="1698625"/>
            <a:ext cx="2344420" cy="3696970"/>
          </a:xfrm>
          <a:prstGeom prst="rect">
            <a:avLst/>
          </a:prstGeom>
        </p:spPr>
      </p:pic>
      <p:sp>
        <p:nvSpPr>
          <p:cNvPr id="3" name="文本框 2"/>
          <p:cNvSpPr txBox="1"/>
          <p:nvPr/>
        </p:nvSpPr>
        <p:spPr>
          <a:xfrm>
            <a:off x="4887595" y="2520315"/>
            <a:ext cx="892175" cy="583565"/>
          </a:xfrm>
          <a:prstGeom prst="rect">
            <a:avLst/>
          </a:prstGeom>
          <a:noFill/>
        </p:spPr>
        <p:txBody>
          <a:bodyPr wrap="square" rtlCol="0">
            <a:spAutoFit/>
          </a:bodyPr>
          <a:lstStyle/>
          <a:p>
            <a:pPr algn="ctr"/>
            <a:r>
              <a:rPr lang="zh-CN" altLang="en-US" sz="3200">
                <a:solidFill>
                  <a:srgbClr val="FF0000"/>
                </a:solidFill>
              </a:rPr>
              <a:t>定</a:t>
            </a:r>
          </a:p>
        </p:txBody>
      </p:sp>
      <p:sp>
        <p:nvSpPr>
          <p:cNvPr id="4" name="文本框 3"/>
          <p:cNvSpPr txBox="1"/>
          <p:nvPr/>
        </p:nvSpPr>
        <p:spPr>
          <a:xfrm>
            <a:off x="4968875" y="4507230"/>
            <a:ext cx="892175" cy="583565"/>
          </a:xfrm>
          <a:prstGeom prst="rect">
            <a:avLst/>
          </a:prstGeom>
          <a:noFill/>
        </p:spPr>
        <p:txBody>
          <a:bodyPr wrap="square" rtlCol="0">
            <a:spAutoFit/>
          </a:bodyPr>
          <a:lstStyle/>
          <a:p>
            <a:pPr algn="ctr"/>
            <a:r>
              <a:rPr lang="en-US" altLang="zh-CN" sz="3200">
                <a:solidFill>
                  <a:srgbClr val="FF0000"/>
                </a:solidFill>
              </a:rPr>
              <a:t>300</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534160" y="1767840"/>
            <a:ext cx="5346700" cy="3969385"/>
          </a:xfrm>
          <a:prstGeom prst="rect">
            <a:avLst/>
          </a:prstGeom>
          <a:noFill/>
        </p:spPr>
        <p:txBody>
          <a:bodyPr wrap="square" rtlCol="0">
            <a:spAutoFit/>
          </a:bodyPr>
          <a:lstStyle/>
          <a:p>
            <a:pPr>
              <a:lnSpc>
                <a:spcPct val="150000"/>
              </a:lnSpc>
            </a:pPr>
            <a:r>
              <a:rPr lang="en-US" altLang="zh-CN" sz="2800"/>
              <a:t>2. </a:t>
            </a:r>
            <a:r>
              <a:rPr lang="zh-CN" altLang="en-US" sz="2800"/>
              <a:t>工人利用如图所示装置提升物料，该装置中的滑轮为</a:t>
            </a:r>
            <a:r>
              <a:rPr lang="en-US" altLang="zh-CN" sz="2800"/>
              <a:t>________</a:t>
            </a:r>
            <a:r>
              <a:rPr lang="zh-CN" altLang="en-US" sz="2800"/>
              <a:t>滑轮。已知滑轮重</a:t>
            </a:r>
            <a:r>
              <a:rPr lang="en-US" altLang="zh-CN" sz="2800"/>
              <a:t>80N</a:t>
            </a:r>
            <a:r>
              <a:rPr lang="zh-CN" altLang="en-US" sz="2800"/>
              <a:t>，货篮重</a:t>
            </a:r>
            <a:r>
              <a:rPr lang="en-US" altLang="zh-CN" sz="2800"/>
              <a:t>120N</a:t>
            </a:r>
            <a:r>
              <a:rPr lang="zh-CN" altLang="en-US" sz="2800"/>
              <a:t>，不计绳重及摩擦。工人用该装置匀速提升空货篮时的拉力为</a:t>
            </a:r>
            <a:r>
              <a:rPr lang="en-US" altLang="zh-CN" sz="2800"/>
              <a:t>________N</a:t>
            </a:r>
            <a:r>
              <a:rPr lang="zh-CN" altLang="en-US" sz="2800"/>
              <a:t>。。</a:t>
            </a:r>
          </a:p>
        </p:txBody>
      </p:sp>
      <p:sp>
        <p:nvSpPr>
          <p:cNvPr id="3" name="文本框 2"/>
          <p:cNvSpPr txBox="1"/>
          <p:nvPr/>
        </p:nvSpPr>
        <p:spPr>
          <a:xfrm>
            <a:off x="5402580" y="2520315"/>
            <a:ext cx="892175" cy="583565"/>
          </a:xfrm>
          <a:prstGeom prst="rect">
            <a:avLst/>
          </a:prstGeom>
          <a:noFill/>
        </p:spPr>
        <p:txBody>
          <a:bodyPr wrap="square" rtlCol="0">
            <a:spAutoFit/>
          </a:bodyPr>
          <a:lstStyle/>
          <a:p>
            <a:pPr algn="ctr"/>
            <a:r>
              <a:rPr lang="zh-CN" altLang="en-US" sz="3200">
                <a:solidFill>
                  <a:srgbClr val="FF0000"/>
                </a:solidFill>
              </a:rPr>
              <a:t>动</a:t>
            </a:r>
          </a:p>
        </p:txBody>
      </p:sp>
      <p:sp>
        <p:nvSpPr>
          <p:cNvPr id="4" name="文本框 3"/>
          <p:cNvSpPr txBox="1"/>
          <p:nvPr/>
        </p:nvSpPr>
        <p:spPr>
          <a:xfrm>
            <a:off x="2200275" y="5147945"/>
            <a:ext cx="892175" cy="583565"/>
          </a:xfrm>
          <a:prstGeom prst="rect">
            <a:avLst/>
          </a:prstGeom>
          <a:noFill/>
        </p:spPr>
        <p:txBody>
          <a:bodyPr wrap="square" rtlCol="0">
            <a:spAutoFit/>
          </a:bodyPr>
          <a:lstStyle/>
          <a:p>
            <a:pPr algn="ctr"/>
            <a:r>
              <a:rPr lang="en-US" altLang="zh-CN" sz="3200">
                <a:solidFill>
                  <a:srgbClr val="FF0000"/>
                </a:solidFill>
              </a:rPr>
              <a:t>100</a:t>
            </a:r>
          </a:p>
        </p:txBody>
      </p:sp>
      <p:pic>
        <p:nvPicPr>
          <p:cNvPr id="100023" name="图片 100023" descr="学科网(www.zxxk.com)--教育资源门户，提供试卷、教案、课件、论文、素材以及各类教学资源下载，还有大量而丰富的教学相关资讯！"/>
          <p:cNvPicPr>
            <a:picLocks noChangeAspect="1"/>
          </p:cNvPicPr>
          <p:nvPr/>
        </p:nvPicPr>
        <p:blipFill>
          <a:blip r:embed="rId3"/>
          <a:stretch>
            <a:fillRect/>
          </a:stretch>
        </p:blipFill>
        <p:spPr>
          <a:xfrm>
            <a:off x="7395845" y="1647825"/>
            <a:ext cx="2541905" cy="428244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534160" y="1767840"/>
            <a:ext cx="5346700" cy="3322955"/>
          </a:xfrm>
          <a:prstGeom prst="rect">
            <a:avLst/>
          </a:prstGeom>
          <a:noFill/>
        </p:spPr>
        <p:txBody>
          <a:bodyPr wrap="square" rtlCol="0">
            <a:spAutoFit/>
          </a:bodyPr>
          <a:lstStyle/>
          <a:p>
            <a:pPr>
              <a:lnSpc>
                <a:spcPct val="150000"/>
              </a:lnSpc>
            </a:pPr>
            <a:r>
              <a:rPr lang="en-US" altLang="zh-CN" sz="2800"/>
              <a:t>3. </a:t>
            </a:r>
            <a:r>
              <a:rPr lang="zh-CN" altLang="en-US" sz="2800"/>
              <a:t>如图所示，三个测力计的示数都是</a:t>
            </a:r>
            <a:r>
              <a:rPr lang="en-US" altLang="zh-CN" sz="2800"/>
              <a:t>6N</a:t>
            </a:r>
            <a:r>
              <a:rPr lang="zh-CN" altLang="en-US" sz="2800"/>
              <a:t>，不考虑滑轮重及绳轮间摩擦，则各物体的重分别是：</a:t>
            </a:r>
            <a:r>
              <a:rPr lang="en-US" altLang="zh-CN" sz="2800"/>
              <a:t>           </a:t>
            </a:r>
            <a:r>
              <a:rPr lang="en-US" altLang="zh-CN" sz="2800" i="1"/>
              <a:t>G</a:t>
            </a:r>
            <a:r>
              <a:rPr lang="en-US" altLang="zh-CN" sz="3600" i="1" baseline="-25000"/>
              <a:t>a</a:t>
            </a:r>
            <a:r>
              <a:rPr lang="en-US" altLang="zh-CN" sz="2800"/>
              <a:t>=________N</a:t>
            </a:r>
            <a:r>
              <a:rPr lang="zh-CN" altLang="en-US" sz="2800"/>
              <a:t>，</a:t>
            </a:r>
            <a:r>
              <a:rPr lang="en-US" altLang="zh-CN" sz="2800" i="1"/>
              <a:t>G</a:t>
            </a:r>
            <a:r>
              <a:rPr lang="en-US" altLang="zh-CN" sz="3600" i="1" baseline="-25000"/>
              <a:t>b</a:t>
            </a:r>
            <a:r>
              <a:rPr lang="en-US" altLang="zh-CN" sz="2800"/>
              <a:t>=_________N</a:t>
            </a:r>
            <a:r>
              <a:rPr lang="zh-CN" altLang="en-US" sz="2800"/>
              <a:t>，</a:t>
            </a:r>
            <a:r>
              <a:rPr lang="en-US" altLang="zh-CN" sz="2800"/>
              <a:t>         </a:t>
            </a:r>
            <a:r>
              <a:rPr lang="en-US" altLang="zh-CN" sz="2800" i="1"/>
              <a:t>G</a:t>
            </a:r>
            <a:r>
              <a:rPr lang="en-US" altLang="zh-CN" sz="3600" i="1" baseline="-25000"/>
              <a:t>c</a:t>
            </a:r>
            <a:r>
              <a:rPr lang="en-US" altLang="zh-CN" sz="2800"/>
              <a:t>=_________N</a:t>
            </a:r>
            <a:r>
              <a:rPr lang="zh-CN" altLang="en-US" sz="2800"/>
              <a:t>。</a:t>
            </a:r>
          </a:p>
        </p:txBody>
      </p:sp>
      <p:sp>
        <p:nvSpPr>
          <p:cNvPr id="3" name="文本框 2"/>
          <p:cNvSpPr txBox="1"/>
          <p:nvPr/>
        </p:nvSpPr>
        <p:spPr>
          <a:xfrm>
            <a:off x="2493645" y="3776980"/>
            <a:ext cx="892175" cy="583565"/>
          </a:xfrm>
          <a:prstGeom prst="rect">
            <a:avLst/>
          </a:prstGeom>
          <a:noFill/>
        </p:spPr>
        <p:txBody>
          <a:bodyPr wrap="square" rtlCol="0">
            <a:spAutoFit/>
          </a:bodyPr>
          <a:lstStyle/>
          <a:p>
            <a:pPr algn="ctr"/>
            <a:r>
              <a:rPr lang="en-US" altLang="zh-CN" sz="3200">
                <a:solidFill>
                  <a:srgbClr val="FF0000"/>
                </a:solidFill>
              </a:rPr>
              <a:t>12</a:t>
            </a:r>
          </a:p>
        </p:txBody>
      </p:sp>
      <p:sp>
        <p:nvSpPr>
          <p:cNvPr id="4" name="文本框 3"/>
          <p:cNvSpPr txBox="1"/>
          <p:nvPr/>
        </p:nvSpPr>
        <p:spPr>
          <a:xfrm>
            <a:off x="5292090" y="3776980"/>
            <a:ext cx="892175" cy="583565"/>
          </a:xfrm>
          <a:prstGeom prst="rect">
            <a:avLst/>
          </a:prstGeom>
          <a:noFill/>
        </p:spPr>
        <p:txBody>
          <a:bodyPr wrap="square" rtlCol="0">
            <a:spAutoFit/>
          </a:bodyPr>
          <a:lstStyle/>
          <a:p>
            <a:pPr algn="ctr"/>
            <a:r>
              <a:rPr lang="en-US" altLang="zh-CN" sz="3200">
                <a:solidFill>
                  <a:srgbClr val="FF0000"/>
                </a:solidFill>
              </a:rPr>
              <a:t>6</a:t>
            </a:r>
          </a:p>
        </p:txBody>
      </p:sp>
      <p:pic>
        <p:nvPicPr>
          <p:cNvPr id="1063" name="图片 1063" descr="@@@1892ba95-3980-4ccf-8df6-3d4197ded31b"/>
          <p:cNvPicPr>
            <a:picLocks noChangeAspect="1"/>
          </p:cNvPicPr>
          <p:nvPr/>
        </p:nvPicPr>
        <p:blipFill>
          <a:blip r:embed="rId3" cstate="print"/>
          <a:stretch>
            <a:fillRect/>
          </a:stretch>
        </p:blipFill>
        <p:spPr>
          <a:xfrm>
            <a:off x="6965315" y="1987550"/>
            <a:ext cx="4500245" cy="3103245"/>
          </a:xfrm>
          <a:prstGeom prst="rect">
            <a:avLst/>
          </a:prstGeom>
        </p:spPr>
      </p:pic>
      <p:sp>
        <p:nvSpPr>
          <p:cNvPr id="5" name="文本框 4"/>
          <p:cNvSpPr txBox="1"/>
          <p:nvPr/>
        </p:nvSpPr>
        <p:spPr>
          <a:xfrm>
            <a:off x="2493645" y="4507230"/>
            <a:ext cx="892175" cy="583565"/>
          </a:xfrm>
          <a:prstGeom prst="rect">
            <a:avLst/>
          </a:prstGeom>
          <a:noFill/>
        </p:spPr>
        <p:txBody>
          <a:bodyPr wrap="square" rtlCol="0">
            <a:spAutoFit/>
          </a:bodyPr>
          <a:lstStyle/>
          <a:p>
            <a:pPr algn="ctr"/>
            <a:r>
              <a:rPr lang="en-US" altLang="zh-CN" sz="3200">
                <a:solidFill>
                  <a:srgbClr val="FF0000"/>
                </a:solidFill>
              </a:rPr>
              <a:t>12</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786380" y="1853565"/>
            <a:ext cx="2852420" cy="578450"/>
          </a:xfrm>
          <a:prstGeom prst="roundRect">
            <a:avLst/>
          </a:prstGeom>
          <a:noFill/>
          <a:ln>
            <a:solidFill>
              <a:srgbClr val="036EB8"/>
            </a:solidFill>
          </a:ln>
        </p:spPr>
        <p:txBody>
          <a:bodyPr wrap="square" rtlCol="0">
            <a:spAutoFit/>
          </a:bodyPr>
          <a:lstStyle/>
          <a:p>
            <a:pPr algn="ctr"/>
            <a:r>
              <a:rPr lang="zh-CN" altLang="en-US" sz="2800" dirty="0">
                <a:latin typeface="微软雅黑" panose="020B0503020204020204" charset="-122"/>
                <a:ea typeface="微软雅黑" panose="020B0503020204020204" charset="-122"/>
                <a:sym typeface="+mn-ea"/>
              </a:rPr>
              <a:t>定滑轮和动滑轮</a:t>
            </a:r>
          </a:p>
        </p:txBody>
      </p:sp>
      <p:sp>
        <p:nvSpPr>
          <p:cNvPr id="2" name="圆角矩形 1"/>
          <p:cNvSpPr/>
          <p:nvPr/>
        </p:nvSpPr>
        <p:spPr>
          <a:xfrm>
            <a:off x="774065" y="2917190"/>
            <a:ext cx="716280" cy="2560955"/>
          </a:xfrm>
          <a:prstGeom prst="roundRect">
            <a:avLst/>
          </a:prstGeom>
          <a:solidFill>
            <a:srgbClr val="036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a:t>滑轮</a:t>
            </a:r>
          </a:p>
        </p:txBody>
      </p:sp>
      <p:sp>
        <p:nvSpPr>
          <p:cNvPr id="14" name="左大括号 13"/>
          <p:cNvSpPr/>
          <p:nvPr/>
        </p:nvSpPr>
        <p:spPr>
          <a:xfrm>
            <a:off x="1790065" y="2171700"/>
            <a:ext cx="906145" cy="3775710"/>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左大括号 7"/>
          <p:cNvSpPr/>
          <p:nvPr/>
        </p:nvSpPr>
        <p:spPr>
          <a:xfrm>
            <a:off x="5795010" y="1594485"/>
            <a:ext cx="800735" cy="1097280"/>
          </a:xfrm>
          <a:prstGeom prst="leftBrace">
            <a:avLst/>
          </a:prstGeom>
          <a:noFill/>
          <a:ln w="28575">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r>
              <a:rPr lang="en-US" altLang="zh-CN"/>
              <a:t>                                         </a:t>
            </a:r>
          </a:p>
        </p:txBody>
      </p:sp>
      <p:sp>
        <p:nvSpPr>
          <p:cNvPr id="3" name="文本框 2"/>
          <p:cNvSpPr txBox="1"/>
          <p:nvPr/>
        </p:nvSpPr>
        <p:spPr>
          <a:xfrm>
            <a:off x="2785745" y="3694430"/>
            <a:ext cx="3525520" cy="582996"/>
          </a:xfrm>
          <a:prstGeom prst="roundRect">
            <a:avLst/>
          </a:prstGeom>
          <a:noFill/>
          <a:ln>
            <a:solidFill>
              <a:srgbClr val="036EB8"/>
            </a:solidFill>
          </a:ln>
        </p:spPr>
        <p:txBody>
          <a:bodyPr wrap="square" rtlCol="0">
            <a:spAutoFit/>
          </a:bodyPr>
          <a:lstStyle/>
          <a:p>
            <a:pPr algn="ctr"/>
            <a:r>
              <a:rPr lang="zh-CN" altLang="en-US" sz="2800" dirty="0">
                <a:latin typeface="微软雅黑" panose="020B0503020204020204" charset="-122"/>
                <a:ea typeface="微软雅黑" panose="020B0503020204020204" charset="-122"/>
                <a:sym typeface="+mn-ea"/>
              </a:rPr>
              <a:t>探究两类滑轮的作用</a:t>
            </a:r>
          </a:p>
        </p:txBody>
      </p:sp>
      <p:sp>
        <p:nvSpPr>
          <p:cNvPr id="6" name="左大括号 5"/>
          <p:cNvSpPr/>
          <p:nvPr/>
        </p:nvSpPr>
        <p:spPr>
          <a:xfrm>
            <a:off x="6451600" y="3225165"/>
            <a:ext cx="806450" cy="1562735"/>
          </a:xfrm>
          <a:prstGeom prst="leftBrace">
            <a:avLst/>
          </a:prstGeom>
          <a:noFill/>
          <a:ln w="28575">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文本框 3"/>
          <p:cNvSpPr txBox="1"/>
          <p:nvPr/>
        </p:nvSpPr>
        <p:spPr>
          <a:xfrm>
            <a:off x="6751955" y="2303780"/>
            <a:ext cx="1275080" cy="521970"/>
          </a:xfrm>
          <a:prstGeom prst="rect">
            <a:avLst/>
          </a:prstGeom>
          <a:noFill/>
          <a:ln>
            <a:solidFill>
              <a:srgbClr val="036EB8"/>
            </a:solidFill>
          </a:ln>
        </p:spPr>
        <p:txBody>
          <a:bodyPr wrap="square" rtlCol="0">
            <a:spAutoFit/>
          </a:bodyPr>
          <a:lstStyle/>
          <a:p>
            <a:pPr lvl="0" algn="l">
              <a:buClrTx/>
              <a:buSzTx/>
              <a:buFontTx/>
            </a:pPr>
            <a:r>
              <a:rPr lang="zh-CN" sz="2800" dirty="0">
                <a:latin typeface="微软雅黑" panose="020B0503020204020204" charset="-122"/>
                <a:ea typeface="微软雅黑" panose="020B0503020204020204" charset="-122"/>
                <a:sym typeface="+mn-ea"/>
              </a:rPr>
              <a:t>动滑轮</a:t>
            </a:r>
            <a:endParaRPr lang="zh-CN" altLang="en-US" sz="2800" dirty="0">
              <a:latin typeface="微软雅黑" panose="020B0503020204020204" charset="-122"/>
              <a:ea typeface="微软雅黑" panose="020B0503020204020204" charset="-122"/>
              <a:sym typeface="+mn-ea"/>
            </a:endParaRPr>
          </a:p>
        </p:txBody>
      </p:sp>
      <p:sp>
        <p:nvSpPr>
          <p:cNvPr id="7" name="文本框 6"/>
          <p:cNvSpPr txBox="1"/>
          <p:nvPr/>
        </p:nvSpPr>
        <p:spPr>
          <a:xfrm>
            <a:off x="7417435" y="2946400"/>
            <a:ext cx="2363470" cy="521970"/>
          </a:xfrm>
          <a:prstGeom prst="rect">
            <a:avLst/>
          </a:prstGeom>
          <a:noFill/>
          <a:ln>
            <a:solidFill>
              <a:srgbClr val="036EB8"/>
            </a:solidFill>
          </a:ln>
        </p:spPr>
        <p:txBody>
          <a:bodyPr wrap="square" rtlCol="0">
            <a:spAutoFit/>
          </a:bodyPr>
          <a:lstStyle/>
          <a:p>
            <a:pPr lvl="0" algn="l">
              <a:buClrTx/>
              <a:buSzTx/>
              <a:buFontTx/>
            </a:pPr>
            <a:r>
              <a:rPr lang="zh-CN" sz="2800" dirty="0">
                <a:sym typeface="宋体" panose="02010600030101010101" pitchFamily="2" charset="-122"/>
              </a:rPr>
              <a:t>定滑轮的作用</a:t>
            </a:r>
            <a:endParaRPr lang="zh-CN" sz="2800" dirty="0">
              <a:latin typeface="微软雅黑" panose="020B0503020204020204" charset="-122"/>
              <a:ea typeface="微软雅黑" panose="020B0503020204020204" charset="-122"/>
              <a:sym typeface="+mn-ea"/>
            </a:endParaRPr>
          </a:p>
        </p:txBody>
      </p:sp>
      <p:sp>
        <p:nvSpPr>
          <p:cNvPr id="11" name="文本框 10"/>
          <p:cNvSpPr txBox="1"/>
          <p:nvPr/>
        </p:nvSpPr>
        <p:spPr>
          <a:xfrm>
            <a:off x="7425055" y="3723005"/>
            <a:ext cx="2358390" cy="521970"/>
          </a:xfrm>
          <a:prstGeom prst="rect">
            <a:avLst/>
          </a:prstGeom>
          <a:noFill/>
          <a:ln>
            <a:solidFill>
              <a:srgbClr val="036EB8"/>
            </a:solidFill>
          </a:ln>
        </p:spPr>
        <p:txBody>
          <a:bodyPr wrap="square" rtlCol="0">
            <a:spAutoFit/>
          </a:bodyPr>
          <a:lstStyle/>
          <a:p>
            <a:pPr lvl="0" algn="l">
              <a:buClrTx/>
              <a:buSzTx/>
              <a:buFontTx/>
            </a:pPr>
            <a:r>
              <a:rPr lang="zh-CN" altLang="en-US" sz="2800" dirty="0">
                <a:sym typeface="宋体" panose="02010600030101010101" pitchFamily="2" charset="-122"/>
              </a:rPr>
              <a:t>动滑轮的作用</a:t>
            </a:r>
            <a:endParaRPr lang="zh-CN" altLang="en-US" sz="2800" dirty="0">
              <a:latin typeface="微软雅黑" panose="020B0503020204020204" charset="-122"/>
              <a:ea typeface="微软雅黑" panose="020B0503020204020204" charset="-122"/>
              <a:sym typeface="+mn-ea"/>
            </a:endParaRPr>
          </a:p>
        </p:txBody>
      </p:sp>
      <p:sp>
        <p:nvSpPr>
          <p:cNvPr id="10" name="文本框 9"/>
          <p:cNvSpPr txBox="1"/>
          <p:nvPr/>
        </p:nvSpPr>
        <p:spPr>
          <a:xfrm>
            <a:off x="6751955" y="1331595"/>
            <a:ext cx="1275080" cy="521970"/>
          </a:xfrm>
          <a:prstGeom prst="rect">
            <a:avLst/>
          </a:prstGeom>
          <a:noFill/>
          <a:ln>
            <a:solidFill>
              <a:srgbClr val="036EB8"/>
            </a:solidFill>
          </a:ln>
        </p:spPr>
        <p:txBody>
          <a:bodyPr wrap="square" rtlCol="0">
            <a:spAutoFit/>
          </a:bodyPr>
          <a:lstStyle/>
          <a:p>
            <a:pPr lvl="0" algn="l">
              <a:buClrTx/>
              <a:buSzTx/>
              <a:buFontTx/>
            </a:pPr>
            <a:r>
              <a:rPr lang="zh-CN" sz="2800" dirty="0">
                <a:latin typeface="微软雅黑" panose="020B0503020204020204" charset="-122"/>
                <a:ea typeface="微软雅黑" panose="020B0503020204020204" charset="-122"/>
                <a:sym typeface="+mn-ea"/>
              </a:rPr>
              <a:t>定滑轮</a:t>
            </a:r>
          </a:p>
        </p:txBody>
      </p:sp>
      <p:sp>
        <p:nvSpPr>
          <p:cNvPr id="9" name="文本框 8"/>
          <p:cNvSpPr txBox="1"/>
          <p:nvPr/>
        </p:nvSpPr>
        <p:spPr>
          <a:xfrm>
            <a:off x="7425055" y="4499610"/>
            <a:ext cx="2770505" cy="521970"/>
          </a:xfrm>
          <a:prstGeom prst="rect">
            <a:avLst/>
          </a:prstGeom>
          <a:noFill/>
          <a:ln>
            <a:solidFill>
              <a:srgbClr val="036EB8"/>
            </a:solidFill>
          </a:ln>
        </p:spPr>
        <p:txBody>
          <a:bodyPr wrap="square" rtlCol="0">
            <a:spAutoFit/>
          </a:bodyPr>
          <a:lstStyle/>
          <a:p>
            <a:pPr lvl="0" algn="l">
              <a:buClrTx/>
              <a:buSzTx/>
              <a:buFontTx/>
            </a:pPr>
            <a:r>
              <a:rPr lang="zh-CN" altLang="en-US" sz="2800" dirty="0">
                <a:sym typeface="+mn-ea"/>
              </a:rPr>
              <a:t>滑轮的理论分析</a:t>
            </a:r>
            <a:endParaRPr lang="zh-CN" altLang="en-US" sz="2800" dirty="0">
              <a:latin typeface="微软雅黑" panose="020B0503020204020204" charset="-122"/>
              <a:ea typeface="微软雅黑" panose="020B0503020204020204" charset="-122"/>
              <a:sym typeface="+mn-ea"/>
            </a:endParaRPr>
          </a:p>
        </p:txBody>
      </p:sp>
      <p:sp>
        <p:nvSpPr>
          <p:cNvPr id="13" name="文本框 12"/>
          <p:cNvSpPr txBox="1"/>
          <p:nvPr/>
        </p:nvSpPr>
        <p:spPr>
          <a:xfrm>
            <a:off x="2786380" y="5640705"/>
            <a:ext cx="1421130" cy="578444"/>
          </a:xfrm>
          <a:prstGeom prst="roundRect">
            <a:avLst/>
          </a:prstGeom>
          <a:noFill/>
          <a:ln>
            <a:solidFill>
              <a:srgbClr val="036EB8"/>
            </a:solidFill>
          </a:ln>
        </p:spPr>
        <p:txBody>
          <a:bodyPr wrap="square" rtlCol="0">
            <a:spAutoFit/>
          </a:bodyPr>
          <a:lstStyle/>
          <a:p>
            <a:pPr algn="ctr"/>
            <a:r>
              <a:rPr lang="zh-CN" altLang="en-US" sz="2800" dirty="0">
                <a:latin typeface="微软雅黑" panose="020B0503020204020204" charset="-122"/>
                <a:ea typeface="微软雅黑" panose="020B0503020204020204" charset="-122"/>
                <a:sym typeface="+mn-ea"/>
              </a:rPr>
              <a:t>滑轮组</a:t>
            </a:r>
          </a:p>
        </p:txBody>
      </p:sp>
      <mc:AlternateContent xmlns:mc="http://schemas.openxmlformats.org/markup-compatibility/2006" xmlns:a14="http://schemas.microsoft.com/office/drawing/2010/main">
        <mc:Choice Requires="a14">
          <p:sp>
            <p:nvSpPr>
              <p:cNvPr id="12" name="文本框 11"/>
              <p:cNvSpPr txBox="1"/>
              <p:nvPr/>
            </p:nvSpPr>
            <p:spPr>
              <a:xfrm>
                <a:off x="5281930" y="5233670"/>
                <a:ext cx="6675120" cy="702945"/>
              </a:xfrm>
              <a:prstGeom prst="rect">
                <a:avLst/>
              </a:prstGeom>
              <a:noFill/>
              <a:ln>
                <a:solidFill>
                  <a:srgbClr val="036EB8"/>
                </a:solidFill>
              </a:ln>
            </p:spPr>
            <p:txBody>
              <a:bodyPr wrap="square" rtlCol="0">
                <a:spAutoFit/>
              </a:bodyPr>
              <a:lstStyle/>
              <a:p>
                <a:pPr lvl="0" algn="l">
                  <a:buClrTx/>
                  <a:buSzTx/>
                  <a:buFontTx/>
                </a:pPr>
                <a:r>
                  <a:rPr lang="zh-CN" sz="2800" dirty="0">
                    <a:sym typeface="宋体" panose="02010600030101010101" pitchFamily="2" charset="-122"/>
                  </a:rPr>
                  <a:t>使用滑轮组时拉力与重物的关系：</a:t>
                </a:r>
                <a14:m>
                  <m:oMath xmlns:m="http://schemas.openxmlformats.org/officeDocument/2006/math">
                    <m:r>
                      <a:rPr lang="en-US" altLang="zh-CN" sz="2800" b="1" i="1">
                        <a:solidFill>
                          <a:srgbClr val="FF0000"/>
                        </a:solidFill>
                        <a:latin typeface="Cambria Math" panose="02040503050406030204" charset="0"/>
                        <a:cs typeface="Cambria Math" panose="02040503050406030204" charset="0"/>
                      </a:rPr>
                      <m:t>𝑭</m:t>
                    </m:r>
                    <m:r>
                      <a:rPr lang="en-US" altLang="zh-CN" sz="2800" b="1" i="1">
                        <a:solidFill>
                          <a:srgbClr val="FF0000"/>
                        </a:solidFill>
                        <a:latin typeface="Cambria Math" panose="02040503050406030204" charset="0"/>
                        <a:cs typeface="Cambria Math" panose="02040503050406030204" charset="0"/>
                      </a:rPr>
                      <m:t>=</m:t>
                    </m:r>
                    <m:f>
                      <m:fPr>
                        <m:ctrlPr>
                          <a:rPr lang="en-US" altLang="zh-CN" sz="2800" b="1" i="1">
                            <a:solidFill>
                              <a:srgbClr val="FF0000"/>
                            </a:solidFill>
                            <a:latin typeface="Cambria Math" panose="02040503050406030204" pitchFamily="18" charset="0"/>
                            <a:cs typeface="Cambria Math" panose="02040503050406030204" charset="0"/>
                          </a:rPr>
                        </m:ctrlPr>
                      </m:fPr>
                      <m:num>
                        <m:r>
                          <a:rPr lang="en-US" altLang="zh-CN" sz="2800" b="1" i="1">
                            <a:solidFill>
                              <a:srgbClr val="FF0000"/>
                            </a:solidFill>
                            <a:latin typeface="Cambria Math" panose="02040503050406030204" charset="0"/>
                            <a:cs typeface="Cambria Math" panose="02040503050406030204" charset="0"/>
                          </a:rPr>
                          <m:t>𝟏</m:t>
                        </m:r>
                      </m:num>
                      <m:den>
                        <m:r>
                          <a:rPr lang="en-US" altLang="zh-CN" sz="2800" b="1" i="1">
                            <a:solidFill>
                              <a:srgbClr val="FF0000"/>
                            </a:solidFill>
                            <a:latin typeface="Cambria Math" panose="02040503050406030204" charset="0"/>
                            <a:cs typeface="Cambria Math" panose="02040503050406030204" charset="0"/>
                          </a:rPr>
                          <m:t>𝒏</m:t>
                        </m:r>
                      </m:den>
                    </m:f>
                    <m:r>
                      <a:rPr lang="en-US" altLang="zh-CN" sz="2800" b="1" i="1">
                        <a:solidFill>
                          <a:srgbClr val="FF0000"/>
                        </a:solidFill>
                        <a:latin typeface="Cambria Math" panose="02040503050406030204" charset="0"/>
                        <a:cs typeface="Cambria Math" panose="02040503050406030204" charset="0"/>
                      </a:rPr>
                      <m:t>𝑮</m:t>
                    </m:r>
                  </m:oMath>
                </a14:m>
                <a:endParaRPr lang="zh-CN" sz="2800" dirty="0">
                  <a:latin typeface="微软雅黑" panose="020B0503020204020204" charset="-122"/>
                  <a:ea typeface="微软雅黑" panose="020B0503020204020204" charset="-122"/>
                  <a:sym typeface="+mn-ea"/>
                </a:endParaRPr>
              </a:p>
            </p:txBody>
          </p:sp>
        </mc:Choice>
        <mc:Fallback xmlns="">
          <p:sp>
            <p:nvSpPr>
              <p:cNvPr id="12" name="文本框 11"/>
              <p:cNvSpPr txBox="1">
                <a:spLocks noRot="1" noChangeAspect="1" noMove="1" noResize="1" noEditPoints="1" noAdjustHandles="1" noChangeArrowheads="1" noChangeShapeType="1" noTextEdit="1"/>
              </p:cNvSpPr>
              <p:nvPr/>
            </p:nvSpPr>
            <p:spPr>
              <a:xfrm>
                <a:off x="5281930" y="5233670"/>
                <a:ext cx="6675120" cy="702945"/>
              </a:xfrm>
              <a:prstGeom prst="rect">
                <a:avLst/>
              </a:prstGeom>
              <a:blipFill rotWithShape="1">
                <a:blip r:embed="rId3"/>
                <a:stretch>
                  <a:fillRect l="-76" t="-723" r="-67" b="-632"/>
                </a:stretch>
              </a:blipFill>
              <a:ln>
                <a:solidFill>
                  <a:srgbClr val="036EB8"/>
                </a:solidFill>
              </a:ln>
            </p:spPr>
            <p:txBody>
              <a:bodyPr/>
              <a:lstStyle/>
              <a:p>
                <a:r>
                  <a:rPr lang="zh-CN" altLang="en-US">
                    <a:noFill/>
                  </a:rPr>
                  <a:t> </a:t>
                </a:r>
              </a:p>
            </p:txBody>
          </p:sp>
        </mc:Fallback>
      </mc:AlternateContent>
      <p:sp>
        <p:nvSpPr>
          <p:cNvPr id="15" name="文本框 14"/>
          <p:cNvSpPr txBox="1"/>
          <p:nvPr/>
        </p:nvSpPr>
        <p:spPr>
          <a:xfrm>
            <a:off x="5281930" y="6159500"/>
            <a:ext cx="2358390" cy="521970"/>
          </a:xfrm>
          <a:prstGeom prst="rect">
            <a:avLst/>
          </a:prstGeom>
          <a:noFill/>
          <a:ln>
            <a:solidFill>
              <a:srgbClr val="036EB8"/>
            </a:solidFill>
          </a:ln>
        </p:spPr>
        <p:txBody>
          <a:bodyPr wrap="square" rtlCol="0">
            <a:spAutoFit/>
          </a:bodyPr>
          <a:lstStyle/>
          <a:p>
            <a:pPr lvl="0" algn="l">
              <a:buClrTx/>
              <a:buSzTx/>
              <a:buFontTx/>
            </a:pPr>
            <a:r>
              <a:rPr lang="zh-CN" altLang="en-US" sz="2800" dirty="0">
                <a:sym typeface="宋体" panose="02010600030101010101" pitchFamily="2" charset="-122"/>
              </a:rPr>
              <a:t>滑轮组的设计</a:t>
            </a:r>
            <a:endParaRPr lang="zh-CN" altLang="en-US" sz="2800" dirty="0">
              <a:latin typeface="微软雅黑" panose="020B0503020204020204" charset="-122"/>
              <a:ea typeface="微软雅黑" panose="020B0503020204020204" charset="-122"/>
              <a:sym typeface="+mn-ea"/>
            </a:endParaRPr>
          </a:p>
        </p:txBody>
      </p:sp>
      <p:sp>
        <p:nvSpPr>
          <p:cNvPr id="16" name="左大括号 15"/>
          <p:cNvSpPr/>
          <p:nvPr/>
        </p:nvSpPr>
        <p:spPr>
          <a:xfrm>
            <a:off x="4386580" y="5280025"/>
            <a:ext cx="806450" cy="1270000"/>
          </a:xfrm>
          <a:prstGeom prst="leftBrace">
            <a:avLst/>
          </a:prstGeom>
          <a:noFill/>
          <a:ln w="28575">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left)">
                                      <p:cBhvr>
                                        <p:cTn id="35" dur="500"/>
                                        <p:tgtEl>
                                          <p:spTgt spid="11"/>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left)">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wipe(left)">
                                      <p:cBhvr>
                                        <p:cTn id="5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bldLvl="0" animBg="1"/>
      <p:bldP spid="3" grpId="0" bldLvl="0" animBg="1"/>
      <p:bldP spid="6" grpId="0" bldLvl="0" animBg="1"/>
      <p:bldP spid="4" grpId="0" bldLvl="0" animBg="1"/>
      <p:bldP spid="7" grpId="0" bldLvl="0" animBg="1"/>
      <p:bldP spid="11" grpId="0" bldLvl="0" animBg="1"/>
      <p:bldP spid="10" grpId="0" bldLvl="0" animBg="1"/>
      <p:bldP spid="9" grpId="0" bldLvl="0" animBg="1"/>
      <p:bldP spid="13" grpId="0" bldLvl="0" animBg="1"/>
      <p:bldP spid="12" grpId="0" bldLvl="0" animBg="1"/>
      <p:bldP spid="15" grpId="0" bldLvl="0" animBg="1"/>
      <p:bldP spid="16"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rcRect l="5628" b="10051"/>
          <a:stretch>
            <a:fillRect/>
          </a:stretch>
        </p:blipFill>
        <p:spPr>
          <a:xfrm>
            <a:off x="2661920" y="1978660"/>
            <a:ext cx="6868160" cy="4364355"/>
          </a:xfrm>
          <a:prstGeom prst="rect">
            <a:avLst/>
          </a:prstGeom>
        </p:spPr>
      </p:pic>
      <p:sp>
        <p:nvSpPr>
          <p:cNvPr id="3" name="文本框 2"/>
          <p:cNvSpPr txBox="1"/>
          <p:nvPr/>
        </p:nvSpPr>
        <p:spPr>
          <a:xfrm>
            <a:off x="2128520" y="984885"/>
            <a:ext cx="7935595" cy="953135"/>
          </a:xfrm>
          <a:prstGeom prst="rect">
            <a:avLst/>
          </a:prstGeom>
          <a:noFill/>
        </p:spPr>
        <p:txBody>
          <a:bodyPr wrap="square" rtlCol="0">
            <a:spAutoFit/>
          </a:bodyPr>
          <a:lstStyle/>
          <a:p>
            <a:r>
              <a:rPr lang="zh-CN" altLang="en-US" sz="2800">
                <a:latin typeface="宋体" panose="02010600030101010101" pitchFamily="2" charset="-122"/>
                <a:ea typeface="宋体" panose="02010600030101010101" pitchFamily="2" charset="-122"/>
              </a:rPr>
              <a:t>在建筑工地上，我们时常看到工人借助滑轮把物料缓缓地提到高处。这些滑轮的作用是什么呢？</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1886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定滑轮和动滑轮</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899795" y="1827530"/>
            <a:ext cx="4789170" cy="521970"/>
          </a:xfrm>
          <a:prstGeom prst="rect">
            <a:avLst/>
          </a:prstGeom>
          <a:noFill/>
        </p:spPr>
        <p:txBody>
          <a:bodyPr wrap="square" rtlCol="0">
            <a:spAutoFit/>
          </a:bodyPr>
          <a:lstStyle/>
          <a:p>
            <a:r>
              <a:rPr lang="zh-CN" altLang="en-US" sz="2800"/>
              <a:t>活动</a:t>
            </a:r>
            <a:r>
              <a:rPr lang="en-US" altLang="zh-CN" sz="2800"/>
              <a:t>1 </a:t>
            </a:r>
            <a:r>
              <a:rPr lang="zh-CN" altLang="en-US" sz="2800"/>
              <a:t>用滑轮把钩码提起来</a:t>
            </a:r>
          </a:p>
        </p:txBody>
      </p:sp>
      <p:sp>
        <p:nvSpPr>
          <p:cNvPr id="3" name="文本框 2"/>
          <p:cNvSpPr txBox="1"/>
          <p:nvPr/>
        </p:nvSpPr>
        <p:spPr>
          <a:xfrm>
            <a:off x="899795" y="2828290"/>
            <a:ext cx="4064000" cy="3415030"/>
          </a:xfrm>
          <a:prstGeom prst="rect">
            <a:avLst/>
          </a:prstGeom>
          <a:noFill/>
        </p:spPr>
        <p:txBody>
          <a:bodyPr wrap="square" rtlCol="0">
            <a:spAutoFit/>
          </a:bodyPr>
          <a:lstStyle/>
          <a:p>
            <a:pPr>
              <a:lnSpc>
                <a:spcPct val="150000"/>
              </a:lnSpc>
            </a:pPr>
            <a:r>
              <a:rPr lang="en-US" altLang="zh-CN" sz="2400">
                <a:latin typeface="Times New Roman" panose="02020603050405020304" pitchFamily="18" charset="0"/>
                <a:ea typeface="宋体" panose="02010600030101010101" pitchFamily="2" charset="-122"/>
                <a:cs typeface="Times New Roman" panose="02020603050405020304" pitchFamily="18" charset="0"/>
              </a:rPr>
              <a:t>1. </a:t>
            </a:r>
            <a:r>
              <a:rPr lang="zh-CN" altLang="en-US" sz="2400">
                <a:latin typeface="Times New Roman" panose="02020603050405020304" pitchFamily="18" charset="0"/>
                <a:ea typeface="宋体" panose="02010600030101010101" pitchFamily="2" charset="-122"/>
                <a:cs typeface="Times New Roman" panose="02020603050405020304" pitchFamily="18" charset="0"/>
              </a:rPr>
              <a:t>观察滑轮，说出它的结构。</a:t>
            </a:r>
          </a:p>
          <a:p>
            <a:pPr>
              <a:lnSpc>
                <a:spcPct val="150000"/>
              </a:lnSpc>
            </a:pPr>
            <a:r>
              <a:rPr lang="en-US" altLang="zh-CN" sz="2400">
                <a:latin typeface="Times New Roman" panose="02020603050405020304" pitchFamily="18" charset="0"/>
                <a:ea typeface="宋体" panose="02010600030101010101" pitchFamily="2" charset="-122"/>
                <a:cs typeface="Times New Roman" panose="02020603050405020304" pitchFamily="18" charset="0"/>
              </a:rPr>
              <a:t>2. </a:t>
            </a:r>
            <a:r>
              <a:rPr lang="zh-CN" altLang="en-US" sz="2400">
                <a:latin typeface="Times New Roman" panose="02020603050405020304" pitchFamily="18" charset="0"/>
                <a:ea typeface="宋体" panose="02010600030101010101" pitchFamily="2" charset="-122"/>
                <a:cs typeface="Times New Roman" panose="02020603050405020304" pitchFamily="18" charset="0"/>
              </a:rPr>
              <a:t>用如图所示的滑轮、细线、钩码、铁架台等实验器材设计两种实验方案，要求利用滑轮把钩码提起来，并在方框中画出实验装置的示意图。</a:t>
            </a:r>
          </a:p>
        </p:txBody>
      </p:sp>
      <p:pic>
        <p:nvPicPr>
          <p:cNvPr id="9" name="图片 8"/>
          <p:cNvPicPr>
            <a:picLocks noChangeAspect="1"/>
          </p:cNvPicPr>
          <p:nvPr/>
        </p:nvPicPr>
        <p:blipFill>
          <a:blip r:embed="rId3"/>
          <a:stretch>
            <a:fillRect/>
          </a:stretch>
        </p:blipFill>
        <p:spPr>
          <a:xfrm>
            <a:off x="5212715" y="3688080"/>
            <a:ext cx="1766570" cy="2332355"/>
          </a:xfrm>
          <a:prstGeom prst="rect">
            <a:avLst/>
          </a:prstGeom>
        </p:spPr>
      </p:pic>
      <p:grpSp>
        <p:nvGrpSpPr>
          <p:cNvPr id="12" name="组合 11"/>
          <p:cNvGrpSpPr/>
          <p:nvPr/>
        </p:nvGrpSpPr>
        <p:grpSpPr>
          <a:xfrm>
            <a:off x="8681085" y="3075305"/>
            <a:ext cx="2620010" cy="3442970"/>
            <a:chOff x="13671" y="4843"/>
            <a:chExt cx="4126" cy="5422"/>
          </a:xfrm>
        </p:grpSpPr>
        <p:pic>
          <p:nvPicPr>
            <p:cNvPr id="10" name="https://img8.file.cache.docer.com/storage/1636688508718544817/f636661f-87a8-43dd-ae60-8a6a7751b2b9tjwjv2.png" descr="带小球铁架台.png"/>
            <p:cNvPicPr>
              <a:picLocks noChangeAspect="1"/>
            </p:cNvPicPr>
            <p:nvPr/>
          </p:nvPicPr>
          <p:blipFill>
            <a:blip r:embed="rId4"/>
            <a:stretch>
              <a:fillRect/>
            </a:stretch>
          </p:blipFill>
          <p:spPr>
            <a:xfrm>
              <a:off x="13671" y="4843"/>
              <a:ext cx="4127" cy="5423"/>
            </a:xfrm>
            <a:prstGeom prst="rect">
              <a:avLst/>
            </a:prstGeom>
          </p:spPr>
        </p:pic>
        <p:sp>
          <p:nvSpPr>
            <p:cNvPr id="11" name="矩形 10"/>
            <p:cNvSpPr/>
            <p:nvPr/>
          </p:nvSpPr>
          <p:spPr>
            <a:xfrm>
              <a:off x="15841" y="5766"/>
              <a:ext cx="654" cy="2244"/>
            </a:xfrm>
            <a:prstGeom prst="rect">
              <a:avLst/>
            </a:prstGeom>
            <a:solidFill>
              <a:srgbClr val="F5F3F0"/>
            </a:solidFill>
            <a:ln>
              <a:solidFill>
                <a:srgbClr val="FBF9F6"/>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pic>
        <p:nvPicPr>
          <p:cNvPr id="13" name="图片 12"/>
          <p:cNvPicPr>
            <a:picLocks noChangeAspect="1"/>
          </p:cNvPicPr>
          <p:nvPr/>
        </p:nvPicPr>
        <p:blipFill>
          <a:blip r:embed="rId5"/>
          <a:stretch>
            <a:fillRect/>
          </a:stretch>
        </p:blipFill>
        <p:spPr>
          <a:xfrm>
            <a:off x="9608820" y="772795"/>
            <a:ext cx="2221865" cy="2221865"/>
          </a:xfrm>
          <a:prstGeom prst="rect">
            <a:avLst/>
          </a:prstGeom>
        </p:spPr>
      </p:pic>
      <p:pic>
        <p:nvPicPr>
          <p:cNvPr id="14" name="图片 13"/>
          <p:cNvPicPr>
            <a:picLocks noChangeAspect="1"/>
          </p:cNvPicPr>
          <p:nvPr/>
        </p:nvPicPr>
        <p:blipFill>
          <a:blip r:embed="rId6"/>
          <a:srcRect t="13293" r="18979" b="8168"/>
          <a:stretch>
            <a:fillRect/>
          </a:stretch>
        </p:blipFill>
        <p:spPr>
          <a:xfrm>
            <a:off x="5779135" y="842645"/>
            <a:ext cx="2569845" cy="249110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1886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定滑轮和动滑轮</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899795" y="1827530"/>
            <a:ext cx="4789170" cy="521970"/>
          </a:xfrm>
          <a:prstGeom prst="rect">
            <a:avLst/>
          </a:prstGeom>
          <a:noFill/>
        </p:spPr>
        <p:txBody>
          <a:bodyPr wrap="square" rtlCol="0">
            <a:spAutoFit/>
          </a:bodyPr>
          <a:lstStyle/>
          <a:p>
            <a:r>
              <a:rPr lang="zh-CN" altLang="en-US" sz="2800"/>
              <a:t>活动</a:t>
            </a:r>
            <a:r>
              <a:rPr lang="en-US" altLang="zh-CN" sz="2800"/>
              <a:t>1 </a:t>
            </a:r>
            <a:r>
              <a:rPr lang="zh-CN" altLang="en-US" sz="2800"/>
              <a:t>用滑轮把钩码提起来</a:t>
            </a:r>
          </a:p>
        </p:txBody>
      </p:sp>
      <p:pic>
        <p:nvPicPr>
          <p:cNvPr id="3" name="MyVideo_1.mp4">
            <a:hlinkClick r:id="" action="ppaction://media"/>
          </p:cNvPr>
          <p:cNvPicPr/>
          <p:nvPr>
            <a:videoFile r:link="rId3"/>
            <p:extLst>
              <p:ext uri="{DAA4B4D4-6D71-4841-9C94-3DE7FCFB9230}">
                <p14:media xmlns:p14="http://schemas.microsoft.com/office/powerpoint/2010/main" r:embed="rId2"/>
              </p:ext>
            </p:extLst>
          </p:nvPr>
        </p:nvPicPr>
        <p:blipFill>
          <a:blip r:embed="rId5"/>
          <a:stretch>
            <a:fillRect/>
          </a:stretch>
        </p:blipFill>
        <p:spPr>
          <a:xfrm>
            <a:off x="2054860" y="2465070"/>
            <a:ext cx="8373110" cy="423100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video fullScrn="1">
              <p:cMediaNode>
                <p:cTn id="2" fill="hold" display="1">
                  <p:stCondLst>
                    <p:cond delay="indefinite"/>
                  </p:stCondLst>
                </p:cTn>
                <p:tgtEl>
                  <p:spTgt spid="3"/>
                </p:tgtEl>
              </p:cMediaNode>
            </p:vide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1886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定滑轮和动滑轮</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899795" y="1827530"/>
            <a:ext cx="4789170" cy="521970"/>
          </a:xfrm>
          <a:prstGeom prst="rect">
            <a:avLst/>
          </a:prstGeom>
          <a:noFill/>
        </p:spPr>
        <p:txBody>
          <a:bodyPr wrap="square" rtlCol="0">
            <a:spAutoFit/>
          </a:bodyPr>
          <a:lstStyle/>
          <a:p>
            <a:r>
              <a:rPr lang="zh-CN" altLang="en-US" sz="2800"/>
              <a:t>活动</a:t>
            </a:r>
            <a:r>
              <a:rPr lang="en-US" altLang="zh-CN" sz="2800"/>
              <a:t>1 </a:t>
            </a:r>
            <a:r>
              <a:rPr lang="zh-CN" altLang="en-US" sz="2800"/>
              <a:t>用滑轮把钩码提起来</a:t>
            </a:r>
          </a:p>
        </p:txBody>
      </p:sp>
      <p:pic>
        <p:nvPicPr>
          <p:cNvPr id="3" name="https://img8.file.cache.docer.com/storage/1643102261629718000/62aa254d6bc5c9955752c6ed72d6a8bd.png" descr="动滑轮4.png"/>
          <p:cNvPicPr>
            <a:picLocks noChangeAspect="1"/>
          </p:cNvPicPr>
          <p:nvPr/>
        </p:nvPicPr>
        <p:blipFill>
          <a:blip r:embed="rId3"/>
          <a:stretch>
            <a:fillRect/>
          </a:stretch>
        </p:blipFill>
        <p:spPr>
          <a:xfrm>
            <a:off x="1040765" y="2459355"/>
            <a:ext cx="3681730" cy="3681730"/>
          </a:xfrm>
          <a:prstGeom prst="rect">
            <a:avLst/>
          </a:prstGeom>
        </p:spPr>
      </p:pic>
      <p:pic>
        <p:nvPicPr>
          <p:cNvPr id="5" name="https://img8.file.cache.docer.com/storage/1643101404045763900/338d7d132a0c22d85042fde0d158e766.png" descr="动滑轮3.png"/>
          <p:cNvPicPr>
            <a:picLocks noChangeAspect="1"/>
          </p:cNvPicPr>
          <p:nvPr/>
        </p:nvPicPr>
        <p:blipFill>
          <a:blip r:embed="rId4"/>
          <a:stretch>
            <a:fillRect/>
          </a:stretch>
        </p:blipFill>
        <p:spPr>
          <a:xfrm>
            <a:off x="6032500" y="2349500"/>
            <a:ext cx="3791585" cy="3791585"/>
          </a:xfrm>
          <a:prstGeom prst="rect">
            <a:avLst/>
          </a:prstGeom>
        </p:spPr>
      </p:pic>
      <p:sp>
        <p:nvSpPr>
          <p:cNvPr id="9" name="圆角矩形 8"/>
          <p:cNvSpPr/>
          <p:nvPr/>
        </p:nvSpPr>
        <p:spPr>
          <a:xfrm>
            <a:off x="2193925" y="2905760"/>
            <a:ext cx="1657350" cy="1104900"/>
          </a:xfrm>
          <a:prstGeom prst="roundRect">
            <a:avLst/>
          </a:prstGeom>
          <a:noFill/>
          <a:ln w="31750" cmpd="sng">
            <a:solidFill>
              <a:srgbClr val="FF0000"/>
            </a:solidFill>
            <a:prstDash val="dash"/>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0" name="圆角矩形标注 9"/>
          <p:cNvSpPr/>
          <p:nvPr/>
        </p:nvSpPr>
        <p:spPr>
          <a:xfrm>
            <a:off x="3677920" y="4146550"/>
            <a:ext cx="2524760" cy="1104900"/>
          </a:xfrm>
          <a:prstGeom prst="wedgeRoundRectCallout">
            <a:avLst>
              <a:gd name="adj1" fmla="val -41768"/>
              <a:gd name="adj2" fmla="val -107643"/>
              <a:gd name="adj3" fmla="val 16667"/>
            </a:avLst>
          </a:prstGeom>
          <a:noFill/>
          <a:ln w="31750" cmpd="sng">
            <a:solidFill>
              <a:srgbClr val="FF0000"/>
            </a:solidFill>
            <a:prstDash val="dash"/>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800">
                <a:solidFill>
                  <a:schemeClr val="tx1"/>
                </a:solidFill>
              </a:rPr>
              <a:t>滑轮的位置没有发生改变</a:t>
            </a:r>
          </a:p>
        </p:txBody>
      </p:sp>
      <p:sp>
        <p:nvSpPr>
          <p:cNvPr id="11" name="圆角矩形 10"/>
          <p:cNvSpPr/>
          <p:nvPr/>
        </p:nvSpPr>
        <p:spPr>
          <a:xfrm>
            <a:off x="7244715" y="3895090"/>
            <a:ext cx="1657350" cy="1104900"/>
          </a:xfrm>
          <a:prstGeom prst="roundRect">
            <a:avLst/>
          </a:prstGeom>
          <a:noFill/>
          <a:ln w="31750" cmpd="sng">
            <a:solidFill>
              <a:schemeClr val="accent5"/>
            </a:solidFill>
            <a:prstDash val="dash"/>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2" name="圆角矩形标注 11"/>
          <p:cNvSpPr/>
          <p:nvPr/>
        </p:nvSpPr>
        <p:spPr>
          <a:xfrm>
            <a:off x="8564245" y="2237740"/>
            <a:ext cx="2409190" cy="989330"/>
          </a:xfrm>
          <a:prstGeom prst="wedgeRoundRectCallout">
            <a:avLst>
              <a:gd name="adj1" fmla="val -40036"/>
              <a:gd name="adj2" fmla="val 123299"/>
              <a:gd name="adj3" fmla="val 16667"/>
            </a:avLst>
          </a:prstGeom>
          <a:noFill/>
          <a:ln w="31750" cmpd="sng">
            <a:solidFill>
              <a:schemeClr val="accent5"/>
            </a:solidFill>
            <a:prstDash val="dash"/>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800">
                <a:solidFill>
                  <a:schemeClr val="tx1"/>
                </a:solidFill>
              </a:rPr>
              <a:t>滑轮的位置发生了改变</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nvGrpSpPr>
        <p:grpSpPr>
          <a:xfrm>
            <a:off x="7656830" y="2526070"/>
            <a:ext cx="2250440" cy="3458845"/>
            <a:chOff x="13963" y="4820"/>
            <a:chExt cx="1604" cy="2640"/>
          </a:xfrm>
        </p:grpSpPr>
        <p:pic>
          <p:nvPicPr>
            <p:cNvPr id="102" name="https://img8.file.cache.docer.com/storage/1643101404045763900/338d7d132a0c22d85042fde0d158e766.png" descr="动滑轮3.png"/>
            <p:cNvPicPr/>
            <p:nvPr/>
          </p:nvPicPr>
          <p:blipFill>
            <a:blip r:embed="rId3"/>
            <a:srcRect l="39634" t="30155" r="33607" b="21720"/>
            <a:stretch>
              <a:fillRect/>
            </a:stretch>
          </p:blipFill>
          <p:spPr>
            <a:xfrm>
              <a:off x="13963" y="4881"/>
              <a:ext cx="1434" cy="2579"/>
            </a:xfrm>
            <a:prstGeom prst="rect">
              <a:avLst/>
            </a:prstGeom>
            <a:noFill/>
            <a:ln w="9525">
              <a:noFill/>
            </a:ln>
          </p:spPr>
        </p:pic>
        <p:sp>
          <p:nvSpPr>
            <p:cNvPr id="11" name="圆角矩形 10"/>
            <p:cNvSpPr/>
            <p:nvPr/>
          </p:nvSpPr>
          <p:spPr>
            <a:xfrm>
              <a:off x="15109" y="4820"/>
              <a:ext cx="458" cy="163"/>
            </a:xfrm>
            <a:prstGeom prst="roundRect">
              <a:avLst/>
            </a:prstGeom>
            <a:solidFill>
              <a:srgbClr val="FDFBF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1886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定滑轮和动滑轮</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899795" y="1827530"/>
            <a:ext cx="962660" cy="521970"/>
          </a:xfrm>
          <a:prstGeom prst="rect">
            <a:avLst/>
          </a:prstGeom>
          <a:noFill/>
        </p:spPr>
        <p:txBody>
          <a:bodyPr wrap="square" rtlCol="0">
            <a:spAutoFit/>
          </a:bodyPr>
          <a:lstStyle/>
          <a:p>
            <a:r>
              <a:rPr lang="zh-CN" altLang="en-US" sz="2800"/>
              <a:t>滑轮</a:t>
            </a:r>
          </a:p>
        </p:txBody>
      </p:sp>
      <p:sp>
        <p:nvSpPr>
          <p:cNvPr id="13" name="文本框 12"/>
          <p:cNvSpPr txBox="1"/>
          <p:nvPr/>
        </p:nvSpPr>
        <p:spPr>
          <a:xfrm>
            <a:off x="899795" y="3754755"/>
            <a:ext cx="6320155" cy="1641475"/>
          </a:xfrm>
          <a:prstGeom prst="rect">
            <a:avLst/>
          </a:prstGeom>
          <a:noFill/>
        </p:spPr>
        <p:txBody>
          <a:bodyPr wrap="square" rtlCol="0" anchor="t">
            <a:spAutoFit/>
          </a:bodyPr>
          <a:lstStyle/>
          <a:p>
            <a:pPr>
              <a:lnSpc>
                <a:spcPct val="140000"/>
              </a:lnSpc>
            </a:pPr>
            <a:r>
              <a:rPr lang="zh-CN" altLang="en-US" sz="2400">
                <a:latin typeface="宋体" panose="02010600030101010101" pitchFamily="2" charset="-122"/>
                <a:ea typeface="宋体" panose="02010600030101010101" pitchFamily="2" charset="-122"/>
              </a:rPr>
              <a:t>由可绕中心轴转动有沟槽的</a:t>
            </a:r>
            <a:r>
              <a:rPr lang="zh-CN" altLang="en-US" sz="2400">
                <a:latin typeface="微软雅黑" panose="020B0503020204020204" charset="-122"/>
                <a:ea typeface="微软雅黑" panose="020B0503020204020204" charset="-122"/>
              </a:rPr>
              <a:t>圆盘</a:t>
            </a:r>
            <a:r>
              <a:rPr lang="zh-CN" altLang="en-US" sz="2400">
                <a:latin typeface="宋体" panose="02010600030101010101" pitchFamily="2" charset="-122"/>
                <a:ea typeface="宋体" panose="02010600030101010101" pitchFamily="2" charset="-122"/>
              </a:rPr>
              <a:t>和跨过圆盘的</a:t>
            </a:r>
            <a:r>
              <a:rPr lang="zh-CN" altLang="en-US" sz="2400">
                <a:latin typeface="微软雅黑" panose="020B0503020204020204" charset="-122"/>
                <a:ea typeface="微软雅黑" panose="020B0503020204020204" charset="-122"/>
              </a:rPr>
              <a:t>柔索</a:t>
            </a:r>
            <a:r>
              <a:rPr lang="zh-CN" altLang="en-US" sz="2400">
                <a:latin typeface="宋体" panose="02010600030101010101" pitchFamily="2" charset="-122"/>
                <a:ea typeface="宋体" panose="02010600030101010101" pitchFamily="2" charset="-122"/>
              </a:rPr>
              <a:t>（绳、胶带、钢索、链条等）所组成的可以绕着</a:t>
            </a:r>
            <a:r>
              <a:rPr lang="zh-CN" altLang="en-US" sz="2400">
                <a:latin typeface="微软雅黑" panose="020B0503020204020204" charset="-122"/>
                <a:ea typeface="微软雅黑" panose="020B0503020204020204" charset="-122"/>
              </a:rPr>
              <a:t>中心轴</a:t>
            </a:r>
            <a:r>
              <a:rPr lang="zh-CN" altLang="en-US" sz="2400">
                <a:latin typeface="宋体" panose="02010600030101010101" pitchFamily="2" charset="-122"/>
                <a:ea typeface="宋体" panose="02010600030101010101" pitchFamily="2" charset="-122"/>
              </a:rPr>
              <a:t>旋转的简单机械叫做滑轮。</a:t>
            </a:r>
          </a:p>
        </p:txBody>
      </p:sp>
      <p:sp>
        <p:nvSpPr>
          <p:cNvPr id="14" name="文本框 13"/>
          <p:cNvSpPr txBox="1"/>
          <p:nvPr/>
        </p:nvSpPr>
        <p:spPr>
          <a:xfrm>
            <a:off x="899795" y="2463800"/>
            <a:ext cx="6228080" cy="1124585"/>
          </a:xfrm>
          <a:prstGeom prst="rect">
            <a:avLst/>
          </a:prstGeom>
          <a:noFill/>
        </p:spPr>
        <p:txBody>
          <a:bodyPr wrap="none" rtlCol="0">
            <a:spAutoFit/>
          </a:bodyPr>
          <a:lstStyle/>
          <a:p>
            <a:pPr>
              <a:lnSpc>
                <a:spcPct val="120000"/>
              </a:lnSpc>
            </a:pPr>
            <a:r>
              <a:rPr lang="zh-CN" altLang="en-US" sz="2800">
                <a:sym typeface="+mn-ea"/>
              </a:rPr>
              <a:t>定义：</a:t>
            </a:r>
          </a:p>
          <a:p>
            <a:pPr>
              <a:lnSpc>
                <a:spcPct val="120000"/>
              </a:lnSpc>
            </a:pPr>
            <a:r>
              <a:rPr lang="zh-CN" altLang="en-US" sz="2800">
                <a:sym typeface="+mn-ea"/>
              </a:rPr>
              <a:t>一个周边有槽，能够绕轴转动的小轮。</a:t>
            </a:r>
            <a:endParaRPr lang="zh-CN" altLang="en-US" sz="2800"/>
          </a:p>
        </p:txBody>
      </p:sp>
      <p:grpSp>
        <p:nvGrpSpPr>
          <p:cNvPr id="32" name="组合 31"/>
          <p:cNvGrpSpPr/>
          <p:nvPr/>
        </p:nvGrpSpPr>
        <p:grpSpPr>
          <a:xfrm>
            <a:off x="8432165" y="2884170"/>
            <a:ext cx="2976245" cy="1603375"/>
            <a:chOff x="13279" y="4542"/>
            <a:chExt cx="4687" cy="2525"/>
          </a:xfrm>
        </p:grpSpPr>
        <p:sp>
          <p:nvSpPr>
            <p:cNvPr id="3" name="圆角矩形 2"/>
            <p:cNvSpPr/>
            <p:nvPr/>
          </p:nvSpPr>
          <p:spPr>
            <a:xfrm>
              <a:off x="13279" y="6577"/>
              <a:ext cx="675" cy="490"/>
            </a:xfrm>
            <a:prstGeom prst="roundRect">
              <a:avLst/>
            </a:prstGeom>
            <a:noFill/>
            <a:ln w="38100">
              <a:solidFill>
                <a:schemeClr val="accent2"/>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5" name="直接箭头连接符 4"/>
            <p:cNvCxnSpPr>
              <a:stCxn id="3" idx="0"/>
            </p:cNvCxnSpPr>
            <p:nvPr/>
          </p:nvCxnSpPr>
          <p:spPr>
            <a:xfrm flipV="1">
              <a:off x="13617" y="5491"/>
              <a:ext cx="2046" cy="1086"/>
            </a:xfrm>
            <a:prstGeom prst="straightConnector1">
              <a:avLst/>
            </a:prstGeom>
            <a:ln w="34925">
              <a:solidFill>
                <a:schemeClr val="accent2"/>
              </a:solidFill>
              <a:tailEnd type="arrow"/>
            </a:ln>
          </p:spPr>
          <p:style>
            <a:lnRef idx="2">
              <a:schemeClr val="accent1"/>
            </a:lnRef>
            <a:fillRef idx="0">
              <a:srgbClr val="FFFFFF"/>
            </a:fillRef>
            <a:effectRef idx="0">
              <a:srgbClr val="FFFFFF"/>
            </a:effectRef>
            <a:fontRef idx="minor">
              <a:schemeClr val="tx1"/>
            </a:fontRef>
          </p:style>
        </p:cxnSp>
        <p:sp>
          <p:nvSpPr>
            <p:cNvPr id="9" name="文本框 8"/>
            <p:cNvSpPr txBox="1"/>
            <p:nvPr/>
          </p:nvSpPr>
          <p:spPr>
            <a:xfrm>
              <a:off x="15602" y="4542"/>
              <a:ext cx="2365" cy="918"/>
            </a:xfrm>
            <a:prstGeom prst="roundRect">
              <a:avLst/>
            </a:prstGeom>
            <a:noFill/>
            <a:ln w="28575" cmpd="sng">
              <a:solidFill>
                <a:schemeClr val="accent2"/>
              </a:solidFill>
              <a:prstDash val="solid"/>
            </a:ln>
          </p:spPr>
          <p:txBody>
            <a:bodyPr wrap="square" rtlCol="0">
              <a:spAutoFit/>
            </a:bodyPr>
            <a:lstStyle/>
            <a:p>
              <a:pPr algn="ctr"/>
              <a:r>
                <a:rPr lang="zh-CN" altLang="en-US" sz="2800"/>
                <a:t>中心轴</a:t>
              </a:r>
            </a:p>
          </p:txBody>
        </p:sp>
      </p:grpSp>
      <p:grpSp>
        <p:nvGrpSpPr>
          <p:cNvPr id="33" name="组合 32"/>
          <p:cNvGrpSpPr/>
          <p:nvPr/>
        </p:nvGrpSpPr>
        <p:grpSpPr>
          <a:xfrm>
            <a:off x="7712710" y="3467100"/>
            <a:ext cx="4168140" cy="1710690"/>
            <a:chOff x="12146" y="5460"/>
            <a:chExt cx="6564" cy="2694"/>
          </a:xfrm>
        </p:grpSpPr>
        <p:sp>
          <p:nvSpPr>
            <p:cNvPr id="24" name="圆角矩形 23"/>
            <p:cNvSpPr/>
            <p:nvPr/>
          </p:nvSpPr>
          <p:spPr>
            <a:xfrm>
              <a:off x="12146" y="5460"/>
              <a:ext cx="2999" cy="2695"/>
            </a:xfrm>
            <a:prstGeom prst="roundRect">
              <a:avLst/>
            </a:prstGeom>
            <a:noFill/>
            <a:ln w="38100">
              <a:solidFill>
                <a:schemeClr val="accent5"/>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25" name="直接箭头连接符 24"/>
            <p:cNvCxnSpPr>
              <a:stCxn id="24" idx="3"/>
            </p:cNvCxnSpPr>
            <p:nvPr/>
          </p:nvCxnSpPr>
          <p:spPr>
            <a:xfrm flipV="1">
              <a:off x="15145" y="6782"/>
              <a:ext cx="1201" cy="26"/>
            </a:xfrm>
            <a:prstGeom prst="straightConnector1">
              <a:avLst/>
            </a:prstGeom>
            <a:ln w="34925">
              <a:solidFill>
                <a:schemeClr val="accent5"/>
              </a:solidFill>
              <a:tailEnd type="arrow"/>
            </a:ln>
          </p:spPr>
          <p:style>
            <a:lnRef idx="2">
              <a:schemeClr val="accent1"/>
            </a:lnRef>
            <a:fillRef idx="0">
              <a:srgbClr val="FFFFFF"/>
            </a:fillRef>
            <a:effectRef idx="0">
              <a:srgbClr val="FFFFFF"/>
            </a:effectRef>
            <a:fontRef idx="minor">
              <a:schemeClr val="tx1"/>
            </a:fontRef>
          </p:style>
        </p:cxnSp>
        <p:sp>
          <p:nvSpPr>
            <p:cNvPr id="26" name="文本框 25"/>
            <p:cNvSpPr txBox="1"/>
            <p:nvPr/>
          </p:nvSpPr>
          <p:spPr>
            <a:xfrm>
              <a:off x="16346" y="6363"/>
              <a:ext cx="2365" cy="911"/>
            </a:xfrm>
            <a:prstGeom prst="roundRect">
              <a:avLst/>
            </a:prstGeom>
            <a:noFill/>
            <a:ln w="28575" cmpd="sng">
              <a:solidFill>
                <a:schemeClr val="accent5"/>
              </a:solidFill>
              <a:prstDash val="solid"/>
            </a:ln>
          </p:spPr>
          <p:txBody>
            <a:bodyPr wrap="square" rtlCol="0">
              <a:spAutoFit/>
            </a:bodyPr>
            <a:lstStyle/>
            <a:p>
              <a:pPr algn="ctr"/>
              <a:r>
                <a:rPr lang="zh-CN" altLang="en-US" sz="2800"/>
                <a:t>圆盘</a:t>
              </a:r>
            </a:p>
          </p:txBody>
        </p:sp>
      </p:grpSp>
      <p:grpSp>
        <p:nvGrpSpPr>
          <p:cNvPr id="34" name="组合 33"/>
          <p:cNvGrpSpPr/>
          <p:nvPr/>
        </p:nvGrpSpPr>
        <p:grpSpPr>
          <a:xfrm>
            <a:off x="7712710" y="1310640"/>
            <a:ext cx="1955165" cy="1606550"/>
            <a:chOff x="12146" y="2064"/>
            <a:chExt cx="3079" cy="2530"/>
          </a:xfrm>
        </p:grpSpPr>
        <p:sp>
          <p:nvSpPr>
            <p:cNvPr id="27" name="圆角矩形 26"/>
            <p:cNvSpPr/>
            <p:nvPr/>
          </p:nvSpPr>
          <p:spPr>
            <a:xfrm>
              <a:off x="14551" y="4104"/>
              <a:ext cx="675" cy="490"/>
            </a:xfrm>
            <a:prstGeom prst="roundRect">
              <a:avLst/>
            </a:prstGeom>
            <a:noFill/>
            <a:ln w="38100">
              <a:solidFill>
                <a:schemeClr val="accent6"/>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28" name="直接箭头连接符 27"/>
            <p:cNvCxnSpPr>
              <a:stCxn id="27" idx="0"/>
            </p:cNvCxnSpPr>
            <p:nvPr/>
          </p:nvCxnSpPr>
          <p:spPr>
            <a:xfrm flipH="1" flipV="1">
              <a:off x="14213" y="3065"/>
              <a:ext cx="676" cy="1039"/>
            </a:xfrm>
            <a:prstGeom prst="straightConnector1">
              <a:avLst/>
            </a:prstGeom>
            <a:ln w="34925">
              <a:solidFill>
                <a:schemeClr val="accent6"/>
              </a:solidFill>
              <a:tailEnd type="arrow"/>
            </a:ln>
          </p:spPr>
          <p:style>
            <a:lnRef idx="2">
              <a:schemeClr val="accent1"/>
            </a:lnRef>
            <a:fillRef idx="0">
              <a:srgbClr val="FFFFFF"/>
            </a:fillRef>
            <a:effectRef idx="0">
              <a:srgbClr val="FFFFFF"/>
            </a:effectRef>
            <a:fontRef idx="minor">
              <a:schemeClr val="tx1"/>
            </a:fontRef>
          </p:style>
        </p:cxnSp>
        <p:sp>
          <p:nvSpPr>
            <p:cNvPr id="29" name="文本框 28"/>
            <p:cNvSpPr txBox="1"/>
            <p:nvPr/>
          </p:nvSpPr>
          <p:spPr>
            <a:xfrm>
              <a:off x="12484" y="2064"/>
              <a:ext cx="2365" cy="911"/>
            </a:xfrm>
            <a:prstGeom prst="roundRect">
              <a:avLst/>
            </a:prstGeom>
            <a:noFill/>
            <a:ln w="28575" cmpd="sng">
              <a:solidFill>
                <a:schemeClr val="accent6"/>
              </a:solidFill>
              <a:prstDash val="solid"/>
            </a:ln>
          </p:spPr>
          <p:txBody>
            <a:bodyPr wrap="square" rtlCol="0">
              <a:spAutoFit/>
            </a:bodyPr>
            <a:lstStyle/>
            <a:p>
              <a:pPr algn="ctr"/>
              <a:r>
                <a:rPr lang="zh-CN" altLang="en-US" sz="2800"/>
                <a:t>柔索</a:t>
              </a:r>
            </a:p>
          </p:txBody>
        </p:sp>
        <p:sp>
          <p:nvSpPr>
            <p:cNvPr id="30" name="圆角矩形 29"/>
            <p:cNvSpPr/>
            <p:nvPr/>
          </p:nvSpPr>
          <p:spPr>
            <a:xfrm>
              <a:off x="12146" y="4052"/>
              <a:ext cx="675" cy="490"/>
            </a:xfrm>
            <a:prstGeom prst="roundRect">
              <a:avLst/>
            </a:prstGeom>
            <a:noFill/>
            <a:ln w="38100">
              <a:solidFill>
                <a:schemeClr val="accent6"/>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31" name="直接箭头连接符 30"/>
            <p:cNvCxnSpPr>
              <a:stCxn id="30" idx="0"/>
            </p:cNvCxnSpPr>
            <p:nvPr/>
          </p:nvCxnSpPr>
          <p:spPr>
            <a:xfrm flipV="1">
              <a:off x="12484" y="3049"/>
              <a:ext cx="615" cy="1003"/>
            </a:xfrm>
            <a:prstGeom prst="straightConnector1">
              <a:avLst/>
            </a:prstGeom>
            <a:ln w="34925">
              <a:solidFill>
                <a:schemeClr val="accent6"/>
              </a:solidFill>
              <a:tailEnd type="arrow"/>
            </a:ln>
          </p:spPr>
          <p:style>
            <a:lnRef idx="2">
              <a:schemeClr val="accent1"/>
            </a:lnRef>
            <a:fillRef idx="0">
              <a:srgbClr val="FFFFFF"/>
            </a:fillRef>
            <a:effectRef idx="0">
              <a:srgbClr val="FFFFFF"/>
            </a:effectRef>
            <a:fontRef idx="minor">
              <a:schemeClr val="tx1"/>
            </a:fontRef>
          </p:style>
        </p:cxn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randombar(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down)">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wipe(down)">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down)">
                                      <p:cBhvr>
                                        <p:cTn id="2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1886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定滑轮和动滑轮</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899795" y="1827530"/>
            <a:ext cx="2298700" cy="521970"/>
          </a:xfrm>
          <a:prstGeom prst="rect">
            <a:avLst/>
          </a:prstGeom>
          <a:noFill/>
        </p:spPr>
        <p:txBody>
          <a:bodyPr wrap="square" rtlCol="0">
            <a:spAutoFit/>
          </a:bodyPr>
          <a:lstStyle/>
          <a:p>
            <a:r>
              <a:rPr lang="zh-CN" altLang="en-US" sz="2800"/>
              <a:t>滑轮的种类</a:t>
            </a:r>
          </a:p>
        </p:txBody>
      </p:sp>
      <p:sp>
        <p:nvSpPr>
          <p:cNvPr id="3" name="文本框 2"/>
          <p:cNvSpPr txBox="1"/>
          <p:nvPr/>
        </p:nvSpPr>
        <p:spPr>
          <a:xfrm>
            <a:off x="899795" y="2430780"/>
            <a:ext cx="10392410" cy="953135"/>
          </a:xfrm>
          <a:prstGeom prst="rect">
            <a:avLst/>
          </a:prstGeom>
          <a:noFill/>
        </p:spPr>
        <p:txBody>
          <a:bodyPr wrap="square" rtlCol="0">
            <a:spAutoFit/>
          </a:bodyPr>
          <a:lstStyle/>
          <a:p>
            <a:r>
              <a:rPr lang="zh-CN" altLang="en-US" sz="2800">
                <a:latin typeface="宋体" panose="02010600030101010101" pitchFamily="2" charset="-122"/>
                <a:ea typeface="宋体" panose="02010600030101010101" pitchFamily="2" charset="-122"/>
              </a:rPr>
              <a:t>使用滑轮工作时，根据</a:t>
            </a:r>
            <a:r>
              <a:rPr lang="zh-CN" altLang="en-US" sz="2800">
                <a:latin typeface="微软雅黑" panose="020B0503020204020204" charset="-122"/>
                <a:ea typeface="微软雅黑" panose="020B0503020204020204" charset="-122"/>
              </a:rPr>
              <a:t>滑轮的轴的位置是否移动</a:t>
            </a:r>
            <a:r>
              <a:rPr lang="zh-CN" altLang="en-US" sz="2800">
                <a:latin typeface="宋体" panose="02010600030101010101" pitchFamily="2" charset="-122"/>
                <a:ea typeface="宋体" panose="02010600030101010101" pitchFamily="2" charset="-122"/>
              </a:rPr>
              <a:t>，可将滑轮分成</a:t>
            </a:r>
            <a:r>
              <a:rPr lang="zh-CN" altLang="en-US" sz="2800">
                <a:latin typeface="微软雅黑" panose="020B0503020204020204" charset="-122"/>
                <a:ea typeface="微软雅黑" panose="020B0503020204020204" charset="-122"/>
              </a:rPr>
              <a:t>定滑轮</a:t>
            </a:r>
            <a:r>
              <a:rPr lang="zh-CN" altLang="en-US" sz="2800">
                <a:latin typeface="宋体" panose="02010600030101010101" pitchFamily="2" charset="-122"/>
                <a:ea typeface="宋体" panose="02010600030101010101" pitchFamily="2" charset="-122"/>
              </a:rPr>
              <a:t>和</a:t>
            </a:r>
            <a:r>
              <a:rPr lang="zh-CN" altLang="en-US" sz="2800">
                <a:latin typeface="微软雅黑" panose="020B0503020204020204" charset="-122"/>
                <a:ea typeface="微软雅黑" panose="020B0503020204020204" charset="-122"/>
              </a:rPr>
              <a:t>动滑轮</a:t>
            </a:r>
            <a:r>
              <a:rPr lang="zh-CN" altLang="en-US" sz="2800">
                <a:latin typeface="宋体" panose="02010600030101010101" pitchFamily="2" charset="-122"/>
                <a:ea typeface="宋体" panose="02010600030101010101" pitchFamily="2" charset="-122"/>
              </a:rPr>
              <a:t>两类。</a:t>
            </a:r>
          </a:p>
        </p:txBody>
      </p:sp>
      <p:pic>
        <p:nvPicPr>
          <p:cNvPr id="5" name="https://img8.file.cache.docer.com/storage/1643102261629718000/62aa254d6bc5c9955752c6ed72d6a8bd.png" descr="动滑轮4.png"/>
          <p:cNvPicPr>
            <a:picLocks noChangeAspect="1"/>
          </p:cNvPicPr>
          <p:nvPr/>
        </p:nvPicPr>
        <p:blipFill>
          <a:blip r:embed="rId3"/>
          <a:stretch>
            <a:fillRect/>
          </a:stretch>
        </p:blipFill>
        <p:spPr>
          <a:xfrm>
            <a:off x="2436495" y="3465195"/>
            <a:ext cx="2935605" cy="2935605"/>
          </a:xfrm>
          <a:prstGeom prst="rect">
            <a:avLst/>
          </a:prstGeom>
        </p:spPr>
      </p:pic>
      <p:pic>
        <p:nvPicPr>
          <p:cNvPr id="9" name="https://img8.file.cache.docer.com/storage/1643101404045763900/338d7d132a0c22d85042fde0d158e766.png" descr="动滑轮3.png"/>
          <p:cNvPicPr>
            <a:picLocks noChangeAspect="1"/>
          </p:cNvPicPr>
          <p:nvPr/>
        </p:nvPicPr>
        <p:blipFill>
          <a:blip r:embed="rId4"/>
          <a:stretch>
            <a:fillRect/>
          </a:stretch>
        </p:blipFill>
        <p:spPr>
          <a:xfrm>
            <a:off x="6255385" y="3383915"/>
            <a:ext cx="3016885" cy="3016885"/>
          </a:xfrm>
          <a:prstGeom prst="rect">
            <a:avLst/>
          </a:prstGeom>
        </p:spPr>
      </p:pic>
      <p:sp>
        <p:nvSpPr>
          <p:cNvPr id="10" name="文本框 9"/>
          <p:cNvSpPr txBox="1"/>
          <p:nvPr/>
        </p:nvSpPr>
        <p:spPr>
          <a:xfrm>
            <a:off x="1016000" y="4145915"/>
            <a:ext cx="1718945" cy="829945"/>
          </a:xfrm>
          <a:prstGeom prst="rect">
            <a:avLst/>
          </a:prstGeom>
          <a:noFill/>
          <a:ln w="34925" cmpd="dbl">
            <a:solidFill>
              <a:srgbClr val="FF0000"/>
            </a:solidFill>
            <a:prstDash val="dashDot"/>
          </a:ln>
        </p:spPr>
        <p:txBody>
          <a:bodyPr wrap="square" rtlCol="0">
            <a:spAutoFit/>
          </a:bodyPr>
          <a:lstStyle/>
          <a:p>
            <a:pPr algn="ctr"/>
            <a:r>
              <a:rPr lang="zh-CN" altLang="en-US" sz="2400"/>
              <a:t>定滑轮的轴</a:t>
            </a:r>
            <a:r>
              <a:rPr lang="zh-CN" altLang="en-US" sz="2400" b="1"/>
              <a:t>固定不动</a:t>
            </a:r>
          </a:p>
        </p:txBody>
      </p:sp>
      <p:sp>
        <p:nvSpPr>
          <p:cNvPr id="11" name="文本框 10"/>
          <p:cNvSpPr txBox="1"/>
          <p:nvPr/>
        </p:nvSpPr>
        <p:spPr>
          <a:xfrm>
            <a:off x="8760460" y="4281805"/>
            <a:ext cx="2416175" cy="829945"/>
          </a:xfrm>
          <a:prstGeom prst="rect">
            <a:avLst/>
          </a:prstGeom>
          <a:noFill/>
          <a:ln w="34925" cmpd="dbl">
            <a:solidFill>
              <a:schemeClr val="accent5"/>
            </a:solidFill>
            <a:prstDash val="dashDot"/>
          </a:ln>
        </p:spPr>
        <p:txBody>
          <a:bodyPr wrap="square" rtlCol="0">
            <a:spAutoFit/>
          </a:bodyPr>
          <a:lstStyle/>
          <a:p>
            <a:pPr algn="ctr"/>
            <a:r>
              <a:rPr lang="zh-CN" altLang="en-US" sz="2400"/>
              <a:t>动滑轮的轴</a:t>
            </a:r>
          </a:p>
          <a:p>
            <a:pPr algn="ctr"/>
            <a:r>
              <a:rPr lang="zh-CN" altLang="en-US" sz="2400" b="1"/>
              <a:t>与重物一起移动</a:t>
            </a:r>
          </a:p>
        </p:txBody>
      </p:sp>
      <p:grpSp>
        <p:nvGrpSpPr>
          <p:cNvPr id="13" name="组合 12"/>
          <p:cNvGrpSpPr/>
          <p:nvPr/>
        </p:nvGrpSpPr>
        <p:grpSpPr>
          <a:xfrm>
            <a:off x="4188460" y="3102610"/>
            <a:ext cx="3510280" cy="3314700"/>
            <a:chOff x="6596" y="4886"/>
            <a:chExt cx="5528" cy="5220"/>
          </a:xfrm>
        </p:grpSpPr>
        <p:grpSp>
          <p:nvGrpSpPr>
            <p:cNvPr id="236" name="组合 235" descr="7b0a202020202274657874626f78223a2022220a7d0a"/>
            <p:cNvGrpSpPr/>
            <p:nvPr/>
          </p:nvGrpSpPr>
          <p:grpSpPr>
            <a:xfrm>
              <a:off x="6596" y="4886"/>
              <a:ext cx="5528" cy="3780"/>
              <a:chOff x="2792" y="6302"/>
              <a:chExt cx="5528" cy="3780"/>
            </a:xfrm>
          </p:grpSpPr>
          <p:grpSp>
            <p:nvGrpSpPr>
              <p:cNvPr id="234" name="组合 233"/>
              <p:cNvGrpSpPr/>
              <p:nvPr/>
            </p:nvGrpSpPr>
            <p:grpSpPr>
              <a:xfrm>
                <a:off x="2792" y="6302"/>
                <a:ext cx="5528" cy="3780"/>
                <a:chOff x="11651" y="5599"/>
                <a:chExt cx="5528" cy="3780"/>
              </a:xfrm>
            </p:grpSpPr>
            <p:pic>
              <p:nvPicPr>
                <p:cNvPr id="157" name="图片 156" descr="资源 2"/>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807" y="5719"/>
                  <a:ext cx="5203" cy="3394"/>
                </a:xfrm>
                <a:prstGeom prst="rect">
                  <a:avLst/>
                </a:prstGeom>
                <a:pattFill>
                  <a:fgClr>
                    <a:srgbClr val="FFFFFF"/>
                  </a:fgClr>
                  <a:bgClr>
                    <a:srgbClr val="FFFFFF"/>
                  </a:bgClr>
                </a:pattFill>
              </p:spPr>
            </p:pic>
            <p:pic>
              <p:nvPicPr>
                <p:cNvPr id="158" name="图片 157" descr="资源 1"/>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51" y="5599"/>
                  <a:ext cx="5528" cy="3780"/>
                </a:xfrm>
                <a:prstGeom prst="rect">
                  <a:avLst/>
                </a:prstGeom>
                <a:pattFill>
                  <a:fgClr>
                    <a:srgbClr val="FFFFFF"/>
                  </a:fgClr>
                  <a:bgClr>
                    <a:srgbClr val="FFFFFF"/>
                  </a:bgClr>
                </a:pattFill>
              </p:spPr>
            </p:pic>
            <p:grpSp>
              <p:nvGrpSpPr>
                <p:cNvPr id="455" name="组合 454"/>
                <p:cNvGrpSpPr/>
                <p:nvPr/>
              </p:nvGrpSpPr>
              <p:grpSpPr>
                <a:xfrm>
                  <a:off x="11997" y="5918"/>
                  <a:ext cx="4866" cy="2849"/>
                  <a:chOff x="2768328" y="2196944"/>
                  <a:chExt cx="3089777" cy="1809397"/>
                </a:xfrm>
                <a:solidFill>
                  <a:srgbClr val="A2DDF9">
                    <a:alpha val="42000"/>
                  </a:srgbClr>
                </a:solidFill>
              </p:grpSpPr>
              <p:sp>
                <p:nvSpPr>
                  <p:cNvPr id="167" name="任意多边形: 形状 94"/>
                  <p:cNvSpPr/>
                  <p:nvPr/>
                </p:nvSpPr>
                <p:spPr>
                  <a:xfrm>
                    <a:off x="4550700" y="309618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68" name="任意多边形: 形状 95"/>
                  <p:cNvSpPr/>
                  <p:nvPr/>
                </p:nvSpPr>
                <p:spPr>
                  <a:xfrm>
                    <a:off x="4430867" y="316929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69" name="任意多边形: 形状 96"/>
                  <p:cNvSpPr/>
                  <p:nvPr/>
                </p:nvSpPr>
                <p:spPr>
                  <a:xfrm>
                    <a:off x="4384118" y="330334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0" name="任意多边形: 形状 97"/>
                  <p:cNvSpPr/>
                  <p:nvPr/>
                </p:nvSpPr>
                <p:spPr>
                  <a:xfrm>
                    <a:off x="4286569" y="316290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1" name="任意多边形: 形状 98"/>
                  <p:cNvSpPr/>
                  <p:nvPr/>
                </p:nvSpPr>
                <p:spPr>
                  <a:xfrm>
                    <a:off x="4224238" y="302526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2" name="任意多边形: 形状 99"/>
                  <p:cNvSpPr/>
                  <p:nvPr/>
                </p:nvSpPr>
                <p:spPr>
                  <a:xfrm>
                    <a:off x="4163620" y="288606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3" name="任意多边形: 形状 100"/>
                  <p:cNvSpPr/>
                  <p:nvPr/>
                </p:nvSpPr>
                <p:spPr>
                  <a:xfrm>
                    <a:off x="4058436" y="300344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4" name="任意多边形: 形状 101"/>
                  <p:cNvSpPr/>
                  <p:nvPr/>
                </p:nvSpPr>
                <p:spPr>
                  <a:xfrm>
                    <a:off x="3991118" y="285255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5" name="任意多边形: 形状 102"/>
                  <p:cNvSpPr/>
                  <p:nvPr/>
                </p:nvSpPr>
                <p:spPr>
                  <a:xfrm>
                    <a:off x="3892790" y="297881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6" name="任意多边形: 形状 103"/>
                  <p:cNvSpPr/>
                  <p:nvPr/>
                </p:nvSpPr>
                <p:spPr>
                  <a:xfrm>
                    <a:off x="3804590" y="310507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7" name="任意多边形: 形状 104"/>
                  <p:cNvSpPr/>
                  <p:nvPr/>
                </p:nvSpPr>
                <p:spPr>
                  <a:xfrm>
                    <a:off x="3723092" y="325845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8" name="任意多边形: 形状 105"/>
                  <p:cNvSpPr/>
                  <p:nvPr/>
                </p:nvSpPr>
                <p:spPr>
                  <a:xfrm>
                    <a:off x="3652034" y="312658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9" name="任意多边形: 形状 106"/>
                  <p:cNvSpPr/>
                  <p:nvPr/>
                </p:nvSpPr>
                <p:spPr>
                  <a:xfrm>
                    <a:off x="3478129" y="313920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0" name="任意多边形: 形状 107"/>
                  <p:cNvSpPr/>
                  <p:nvPr/>
                </p:nvSpPr>
                <p:spPr>
                  <a:xfrm>
                    <a:off x="3559783" y="326577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1" name="任意多边形: 形状 108"/>
                  <p:cNvSpPr/>
                  <p:nvPr/>
                </p:nvSpPr>
                <p:spPr>
                  <a:xfrm>
                    <a:off x="3479531" y="340528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2" name="任意多边形: 形状 109"/>
                  <p:cNvSpPr/>
                  <p:nvPr/>
                </p:nvSpPr>
                <p:spPr>
                  <a:xfrm>
                    <a:off x="3635828" y="340341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3" name="任意多边形: 形状 110"/>
                  <p:cNvSpPr/>
                  <p:nvPr/>
                </p:nvSpPr>
                <p:spPr>
                  <a:xfrm>
                    <a:off x="3785891" y="339671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4" name="任意多边形: 形状 111"/>
                  <p:cNvSpPr/>
                  <p:nvPr/>
                </p:nvSpPr>
                <p:spPr>
                  <a:xfrm>
                    <a:off x="3932214" y="338362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5" name="任意多边形: 形状 112"/>
                  <p:cNvSpPr/>
                  <p:nvPr/>
                </p:nvSpPr>
                <p:spPr>
                  <a:xfrm>
                    <a:off x="3880323" y="324910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6" name="任意多边形: 形状 113"/>
                  <p:cNvSpPr/>
                  <p:nvPr/>
                </p:nvSpPr>
                <p:spPr>
                  <a:xfrm>
                    <a:off x="3972886" y="313468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7" name="任意多边形: 形状 114"/>
                  <p:cNvSpPr/>
                  <p:nvPr/>
                </p:nvSpPr>
                <p:spPr>
                  <a:xfrm>
                    <a:off x="4128247" y="315838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8" name="任意多边形: 形状 115"/>
                  <p:cNvSpPr/>
                  <p:nvPr/>
                </p:nvSpPr>
                <p:spPr>
                  <a:xfrm>
                    <a:off x="4055631" y="330022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9" name="任意多边形: 形状 116"/>
                  <p:cNvSpPr/>
                  <p:nvPr/>
                </p:nvSpPr>
                <p:spPr>
                  <a:xfrm>
                    <a:off x="4027426" y="348634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0" name="任意多边形: 形状 117"/>
                  <p:cNvSpPr/>
                  <p:nvPr/>
                </p:nvSpPr>
                <p:spPr>
                  <a:xfrm>
                    <a:off x="4122637" y="360527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1" name="任意多边形: 形状 118"/>
                  <p:cNvSpPr/>
                  <p:nvPr/>
                </p:nvSpPr>
                <p:spPr>
                  <a:xfrm>
                    <a:off x="4272857" y="357721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2" name="任意多边形: 形状 119"/>
                  <p:cNvSpPr/>
                  <p:nvPr/>
                </p:nvSpPr>
                <p:spPr>
                  <a:xfrm>
                    <a:off x="4167672" y="344223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3" name="任意多边形: 形状 120"/>
                  <p:cNvSpPr/>
                  <p:nvPr/>
                </p:nvSpPr>
                <p:spPr>
                  <a:xfrm>
                    <a:off x="4222524" y="330116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4" name="任意多边形: 形状 121"/>
                  <p:cNvSpPr/>
                  <p:nvPr/>
                </p:nvSpPr>
                <p:spPr>
                  <a:xfrm>
                    <a:off x="4330202" y="343755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5" name="任意多边形: 形状 122"/>
                  <p:cNvSpPr/>
                  <p:nvPr/>
                </p:nvSpPr>
                <p:spPr>
                  <a:xfrm>
                    <a:off x="4440996" y="355258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6" name="任意多边形: 形状 123"/>
                  <p:cNvSpPr/>
                  <p:nvPr/>
                </p:nvSpPr>
                <p:spPr>
                  <a:xfrm>
                    <a:off x="4526546" y="367136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7" name="任意多边形: 形状 124"/>
                  <p:cNvSpPr/>
                  <p:nvPr/>
                </p:nvSpPr>
                <p:spPr>
                  <a:xfrm>
                    <a:off x="4368691" y="369817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8" name="任意多边形: 形状 125"/>
                  <p:cNvSpPr/>
                  <p:nvPr/>
                </p:nvSpPr>
                <p:spPr>
                  <a:xfrm>
                    <a:off x="4214265" y="373605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9" name="任意多边形: 形状 126"/>
                  <p:cNvSpPr/>
                  <p:nvPr/>
                </p:nvSpPr>
                <p:spPr>
                  <a:xfrm>
                    <a:off x="4068253" y="375928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0" name="任意多边形: 形状 127"/>
                  <p:cNvSpPr/>
                  <p:nvPr/>
                </p:nvSpPr>
                <p:spPr>
                  <a:xfrm>
                    <a:off x="4306827" y="385140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1" name="任意多边形: 形状 142"/>
                  <p:cNvSpPr/>
                  <p:nvPr/>
                </p:nvSpPr>
                <p:spPr>
                  <a:xfrm>
                    <a:off x="3858507" y="394414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2" name="任意多边形: 形状 143"/>
                  <p:cNvSpPr/>
                  <p:nvPr/>
                </p:nvSpPr>
                <p:spPr>
                  <a:xfrm>
                    <a:off x="4003584" y="388740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3" name="任意多边形: 形状 144"/>
                  <p:cNvSpPr/>
                  <p:nvPr/>
                </p:nvSpPr>
                <p:spPr>
                  <a:xfrm>
                    <a:off x="3966185" y="364315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4" name="任意多边形: 形状 145"/>
                  <p:cNvSpPr/>
                  <p:nvPr/>
                </p:nvSpPr>
                <p:spPr>
                  <a:xfrm>
                    <a:off x="3869259" y="352920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5" name="任意多边形: 形状 146"/>
                  <p:cNvSpPr/>
                  <p:nvPr/>
                </p:nvSpPr>
                <p:spPr>
                  <a:xfrm>
                    <a:off x="3713898" y="354308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6" name="任意多边形: 形状 147"/>
                  <p:cNvSpPr/>
                  <p:nvPr/>
                </p:nvSpPr>
                <p:spPr>
                  <a:xfrm>
                    <a:off x="3559471" y="354884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7" name="任意多边形: 形状 148"/>
                  <p:cNvSpPr/>
                  <p:nvPr/>
                </p:nvSpPr>
                <p:spPr>
                  <a:xfrm>
                    <a:off x="3398344" y="354838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8" name="任意多边形: 形状 149"/>
                  <p:cNvSpPr/>
                  <p:nvPr/>
                </p:nvSpPr>
                <p:spPr>
                  <a:xfrm>
                    <a:off x="3318716" y="340450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9" name="任意多边形: 形状 150"/>
                  <p:cNvSpPr/>
                  <p:nvPr/>
                </p:nvSpPr>
                <p:spPr>
                  <a:xfrm>
                    <a:off x="3384475" y="326796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0" name="任意多边形: 形状 151"/>
                  <p:cNvSpPr/>
                  <p:nvPr/>
                </p:nvSpPr>
                <p:spPr>
                  <a:xfrm>
                    <a:off x="3309677" y="312783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1" name="任意多边形: 形状 152"/>
                  <p:cNvSpPr/>
                  <p:nvPr/>
                </p:nvSpPr>
                <p:spPr>
                  <a:xfrm>
                    <a:off x="3261215" y="297273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2" name="任意多边形: 形状 153"/>
                  <p:cNvSpPr/>
                  <p:nvPr/>
                </p:nvSpPr>
                <p:spPr>
                  <a:xfrm>
                    <a:off x="3221634" y="281982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3" name="任意多边形: 形状 154"/>
                  <p:cNvSpPr/>
                  <p:nvPr/>
                </p:nvSpPr>
                <p:spPr>
                  <a:xfrm>
                    <a:off x="3100867" y="293127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4" name="任意多边形: 形状 155"/>
                  <p:cNvSpPr/>
                  <p:nvPr/>
                </p:nvSpPr>
                <p:spPr>
                  <a:xfrm>
                    <a:off x="3148394" y="309197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5" name="任意多边形: 形状 156"/>
                  <p:cNvSpPr/>
                  <p:nvPr/>
                </p:nvSpPr>
                <p:spPr>
                  <a:xfrm>
                    <a:off x="3042119" y="320109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6" name="任意多边形: 形状 157"/>
                  <p:cNvSpPr/>
                  <p:nvPr/>
                </p:nvSpPr>
                <p:spPr>
                  <a:xfrm>
                    <a:off x="3206363" y="325845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7" name="任意多边形: 形状 158"/>
                  <p:cNvSpPr/>
                  <p:nvPr/>
                </p:nvSpPr>
                <p:spPr>
                  <a:xfrm>
                    <a:off x="3176755" y="341791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8" name="任意多边形: 形状 159"/>
                  <p:cNvSpPr/>
                  <p:nvPr/>
                </p:nvSpPr>
                <p:spPr>
                  <a:xfrm>
                    <a:off x="3074064" y="353887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9" name="任意多边形: 形状 160"/>
                  <p:cNvSpPr/>
                  <p:nvPr/>
                </p:nvSpPr>
                <p:spPr>
                  <a:xfrm>
                    <a:off x="2973866" y="3666222"/>
                    <a:ext cx="56410" cy="56426"/>
                  </a:xfrm>
                  <a:custGeom>
                    <a:avLst/>
                    <a:gdLst>
                      <a:gd name="connsiteX0" fmla="*/ 56410 w 56410"/>
                      <a:gd name="connsiteY0" fmla="*/ 28213 h 56426"/>
                      <a:gd name="connsiteX1" fmla="*/ 28205 w 56410"/>
                      <a:gd name="connsiteY1" fmla="*/ 56427 h 56426"/>
                      <a:gd name="connsiteX2" fmla="*/ 0 w 56410"/>
                      <a:gd name="connsiteY2" fmla="*/ 28214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4"/>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0" name="任意多边形: 形状 161"/>
                  <p:cNvSpPr/>
                  <p:nvPr/>
                </p:nvSpPr>
                <p:spPr>
                  <a:xfrm>
                    <a:off x="2933350" y="347979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1" name="任意多边形: 形状 162"/>
                  <p:cNvSpPr/>
                  <p:nvPr/>
                </p:nvSpPr>
                <p:spPr>
                  <a:xfrm>
                    <a:off x="3051157" y="335868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2" name="任意多边形: 形状 163"/>
                  <p:cNvSpPr/>
                  <p:nvPr/>
                </p:nvSpPr>
                <p:spPr>
                  <a:xfrm>
                    <a:off x="2906236" y="331721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3" name="任意多边形: 形状 165"/>
                  <p:cNvSpPr/>
                  <p:nvPr/>
                </p:nvSpPr>
                <p:spPr>
                  <a:xfrm>
                    <a:off x="2768328" y="3428513"/>
                    <a:ext cx="56098" cy="56115"/>
                  </a:xfrm>
                  <a:custGeom>
                    <a:avLst/>
                    <a:gdLst>
                      <a:gd name="connsiteX0" fmla="*/ 56098 w 56098"/>
                      <a:gd name="connsiteY0" fmla="*/ 28058 h 56115"/>
                      <a:gd name="connsiteX1" fmla="*/ 28049 w 56098"/>
                      <a:gd name="connsiteY1" fmla="*/ 56115 h 56115"/>
                      <a:gd name="connsiteX2" fmla="*/ 0 w 56098"/>
                      <a:gd name="connsiteY2" fmla="*/ 28058 h 56115"/>
                      <a:gd name="connsiteX3" fmla="*/ 28049 w 56098"/>
                      <a:gd name="connsiteY3" fmla="*/ 0 h 56115"/>
                      <a:gd name="connsiteX4" fmla="*/ 56098 w 56098"/>
                      <a:gd name="connsiteY4" fmla="*/ 28058 h 56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98" h="56115">
                        <a:moveTo>
                          <a:pt x="56098" y="28058"/>
                        </a:moveTo>
                        <a:cubicBezTo>
                          <a:pt x="56098" y="43553"/>
                          <a:pt x="43540" y="56115"/>
                          <a:pt x="28049" y="56115"/>
                        </a:cubicBezTo>
                        <a:cubicBezTo>
                          <a:pt x="12558" y="56115"/>
                          <a:pt x="0" y="43553"/>
                          <a:pt x="0" y="28058"/>
                        </a:cubicBezTo>
                        <a:cubicBezTo>
                          <a:pt x="0" y="12562"/>
                          <a:pt x="12558" y="0"/>
                          <a:pt x="28049" y="0"/>
                        </a:cubicBezTo>
                        <a:cubicBezTo>
                          <a:pt x="43540" y="0"/>
                          <a:pt x="56098" y="12562"/>
                          <a:pt x="56098" y="28058"/>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4" name="任意多边形: 形状 166"/>
                  <p:cNvSpPr/>
                  <p:nvPr/>
                </p:nvSpPr>
                <p:spPr>
                  <a:xfrm>
                    <a:off x="2818193" y="357410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5" name="任意多边形: 形状 170"/>
                  <p:cNvSpPr/>
                  <p:nvPr/>
                </p:nvSpPr>
                <p:spPr>
                  <a:xfrm>
                    <a:off x="3141070" y="368929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 name="任意多边形: 形状 171"/>
                  <p:cNvSpPr/>
                  <p:nvPr/>
                </p:nvSpPr>
                <p:spPr>
                  <a:xfrm>
                    <a:off x="3238464" y="355820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7" name="任意多边形: 形状 172"/>
                  <p:cNvSpPr/>
                  <p:nvPr/>
                </p:nvSpPr>
                <p:spPr>
                  <a:xfrm>
                    <a:off x="3313262" y="369505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8" name="任意多边形: 形状 173"/>
                  <p:cNvSpPr/>
                  <p:nvPr/>
                </p:nvSpPr>
                <p:spPr>
                  <a:xfrm>
                    <a:off x="3477973" y="368773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9" name="任意多边形: 形状 174"/>
                  <p:cNvSpPr/>
                  <p:nvPr/>
                </p:nvSpPr>
                <p:spPr>
                  <a:xfrm>
                    <a:off x="3561809" y="382100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30" name="任意多边形: 形状 175"/>
                  <p:cNvSpPr/>
                  <p:nvPr/>
                </p:nvSpPr>
                <p:spPr>
                  <a:xfrm>
                    <a:off x="3645021" y="369085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31" name="任意多边形: 形状 176"/>
                  <p:cNvSpPr/>
                  <p:nvPr/>
                </p:nvSpPr>
                <p:spPr>
                  <a:xfrm>
                    <a:off x="3799604" y="367573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32" name="任意多边形: 形状 177"/>
                  <p:cNvSpPr/>
                  <p:nvPr/>
                </p:nvSpPr>
                <p:spPr>
                  <a:xfrm>
                    <a:off x="3896062" y="378671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33" name="任意多边形: 形状 178"/>
                  <p:cNvSpPr/>
                  <p:nvPr/>
                </p:nvSpPr>
                <p:spPr>
                  <a:xfrm>
                    <a:off x="3736649" y="383487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40" name="任意多边形: 形状 239"/>
                  <p:cNvSpPr/>
                  <p:nvPr/>
                </p:nvSpPr>
                <p:spPr>
                  <a:xfrm>
                    <a:off x="4418557" y="3949915"/>
                    <a:ext cx="56410" cy="56426"/>
                  </a:xfrm>
                  <a:custGeom>
                    <a:avLst/>
                    <a:gdLst>
                      <a:gd name="connsiteX0" fmla="*/ 56410 w 56410"/>
                      <a:gd name="connsiteY0" fmla="*/ 28214 h 56426"/>
                      <a:gd name="connsiteX1" fmla="*/ 28205 w 56410"/>
                      <a:gd name="connsiteY1" fmla="*/ 56427 h 56426"/>
                      <a:gd name="connsiteX2" fmla="*/ 0 w 56410"/>
                      <a:gd name="connsiteY2" fmla="*/ 28214 h 56426"/>
                      <a:gd name="connsiteX3" fmla="*/ 28205 w 56410"/>
                      <a:gd name="connsiteY3" fmla="*/ 0 h 56426"/>
                      <a:gd name="connsiteX4" fmla="*/ 56410 w 56410"/>
                      <a:gd name="connsiteY4" fmla="*/ 28214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4"/>
                        </a:moveTo>
                        <a:cubicBezTo>
                          <a:pt x="56410" y="43795"/>
                          <a:pt x="43782" y="56427"/>
                          <a:pt x="28205" y="56427"/>
                        </a:cubicBezTo>
                        <a:cubicBezTo>
                          <a:pt x="12628" y="56427"/>
                          <a:pt x="0" y="43795"/>
                          <a:pt x="0" y="28214"/>
                        </a:cubicBezTo>
                        <a:cubicBezTo>
                          <a:pt x="0" y="12632"/>
                          <a:pt x="12628" y="0"/>
                          <a:pt x="28205" y="0"/>
                        </a:cubicBezTo>
                        <a:cubicBezTo>
                          <a:pt x="43782" y="0"/>
                          <a:pt x="56410" y="12632"/>
                          <a:pt x="56410" y="28214"/>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41" name="任意多边形: 形状 240"/>
                  <p:cNvSpPr/>
                  <p:nvPr/>
                </p:nvSpPr>
                <p:spPr>
                  <a:xfrm>
                    <a:off x="4470136" y="381617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42" name="任意多边形: 形状 241"/>
                  <p:cNvSpPr/>
                  <p:nvPr/>
                </p:nvSpPr>
                <p:spPr>
                  <a:xfrm>
                    <a:off x="4622069" y="381648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1" name="任意多边形: 形状 260"/>
                  <p:cNvSpPr/>
                  <p:nvPr/>
                </p:nvSpPr>
                <p:spPr>
                  <a:xfrm>
                    <a:off x="5183677" y="370597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2" name="任意多边形: 形状 261"/>
                  <p:cNvSpPr/>
                  <p:nvPr/>
                </p:nvSpPr>
                <p:spPr>
                  <a:xfrm>
                    <a:off x="5049352" y="377782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3" name="任意多边形: 形状 262"/>
                  <p:cNvSpPr/>
                  <p:nvPr/>
                </p:nvSpPr>
                <p:spPr>
                  <a:xfrm>
                    <a:off x="4919079" y="3704412"/>
                    <a:ext cx="56410" cy="56426"/>
                  </a:xfrm>
                  <a:custGeom>
                    <a:avLst/>
                    <a:gdLst>
                      <a:gd name="connsiteX0" fmla="*/ 56410 w 56410"/>
                      <a:gd name="connsiteY0" fmla="*/ 28214 h 56426"/>
                      <a:gd name="connsiteX1" fmla="*/ 28205 w 56410"/>
                      <a:gd name="connsiteY1" fmla="*/ 56427 h 56426"/>
                      <a:gd name="connsiteX2" fmla="*/ 0 w 56410"/>
                      <a:gd name="connsiteY2" fmla="*/ 28214 h 56426"/>
                      <a:gd name="connsiteX3" fmla="*/ 28205 w 56410"/>
                      <a:gd name="connsiteY3" fmla="*/ 0 h 56426"/>
                      <a:gd name="connsiteX4" fmla="*/ 56410 w 56410"/>
                      <a:gd name="connsiteY4" fmla="*/ 28214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4"/>
                        </a:moveTo>
                        <a:cubicBezTo>
                          <a:pt x="56410" y="43795"/>
                          <a:pt x="43782" y="56427"/>
                          <a:pt x="28205" y="56427"/>
                        </a:cubicBezTo>
                        <a:cubicBezTo>
                          <a:pt x="12628" y="56427"/>
                          <a:pt x="0" y="43795"/>
                          <a:pt x="0" y="28214"/>
                        </a:cubicBezTo>
                        <a:cubicBezTo>
                          <a:pt x="0" y="12632"/>
                          <a:pt x="12628" y="0"/>
                          <a:pt x="28205" y="0"/>
                        </a:cubicBezTo>
                        <a:cubicBezTo>
                          <a:pt x="43782" y="0"/>
                          <a:pt x="56410" y="12632"/>
                          <a:pt x="56410" y="28214"/>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4" name="任意多边形: 形状 263"/>
                  <p:cNvSpPr/>
                  <p:nvPr/>
                </p:nvSpPr>
                <p:spPr>
                  <a:xfrm>
                    <a:off x="4897887" y="387883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5" name="任意多边形: 形状 264"/>
                  <p:cNvSpPr/>
                  <p:nvPr/>
                </p:nvSpPr>
                <p:spPr>
                  <a:xfrm>
                    <a:off x="4784443" y="377050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6" name="任意多边形: 形状 265"/>
                  <p:cNvSpPr/>
                  <p:nvPr/>
                </p:nvSpPr>
                <p:spPr>
                  <a:xfrm>
                    <a:off x="4668818" y="367245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7" name="任意多边形: 形状 266"/>
                  <p:cNvSpPr/>
                  <p:nvPr/>
                </p:nvSpPr>
                <p:spPr>
                  <a:xfrm>
                    <a:off x="4789585" y="360496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8" name="任意多边形: 形状 267"/>
                  <p:cNvSpPr/>
                  <p:nvPr/>
                </p:nvSpPr>
                <p:spPr>
                  <a:xfrm>
                    <a:off x="4783041" y="345672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9" name="任意多边形: 形状 268"/>
                  <p:cNvSpPr/>
                  <p:nvPr/>
                </p:nvSpPr>
                <p:spPr>
                  <a:xfrm>
                    <a:off x="4657754" y="336772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0" name="任意多边形: 形状 269"/>
                  <p:cNvSpPr/>
                  <p:nvPr/>
                </p:nvSpPr>
                <p:spPr>
                  <a:xfrm>
                    <a:off x="4622537" y="352593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1" name="任意多边形: 形状 270"/>
                  <p:cNvSpPr/>
                  <p:nvPr/>
                </p:nvSpPr>
                <p:spPr>
                  <a:xfrm>
                    <a:off x="4501613" y="341573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2" name="任意多边形: 形状 271"/>
                  <p:cNvSpPr/>
                  <p:nvPr/>
                </p:nvSpPr>
                <p:spPr>
                  <a:xfrm>
                    <a:off x="4542285" y="326577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3" name="任意多边形: 形状 272"/>
                  <p:cNvSpPr/>
                  <p:nvPr/>
                </p:nvSpPr>
                <p:spPr>
                  <a:xfrm>
                    <a:off x="4678168" y="320311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4" name="任意多边形: 形状 273"/>
                  <p:cNvSpPr/>
                  <p:nvPr/>
                </p:nvSpPr>
                <p:spPr>
                  <a:xfrm>
                    <a:off x="4819349" y="314076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5" name="任意多边形: 形状 274"/>
                  <p:cNvSpPr/>
                  <p:nvPr/>
                </p:nvSpPr>
                <p:spPr>
                  <a:xfrm>
                    <a:off x="4819972" y="298707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6" name="任意多边形: 形状 275"/>
                  <p:cNvSpPr/>
                  <p:nvPr/>
                </p:nvSpPr>
                <p:spPr>
                  <a:xfrm>
                    <a:off x="4965516" y="307015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7" name="任意多边形: 形状 276"/>
                  <p:cNvSpPr/>
                  <p:nvPr/>
                </p:nvSpPr>
                <p:spPr>
                  <a:xfrm>
                    <a:off x="4949934" y="292113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8" name="任意多边形: 形状 277"/>
                  <p:cNvSpPr/>
                  <p:nvPr/>
                </p:nvSpPr>
                <p:spPr>
                  <a:xfrm>
                    <a:off x="5073506" y="286190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9" name="任意多边形: 形状 278"/>
                  <p:cNvSpPr/>
                  <p:nvPr/>
                </p:nvSpPr>
                <p:spPr>
                  <a:xfrm>
                    <a:off x="5116515" y="300125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0" name="任意多边形: 形状 279"/>
                  <p:cNvSpPr/>
                  <p:nvPr/>
                </p:nvSpPr>
                <p:spPr>
                  <a:xfrm>
                    <a:off x="5092673" y="316071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1" name="任意多边形: 形状 280"/>
                  <p:cNvSpPr/>
                  <p:nvPr/>
                </p:nvSpPr>
                <p:spPr>
                  <a:xfrm>
                    <a:off x="4949778" y="322883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2" name="任意多边形: 形状 281"/>
                  <p:cNvSpPr/>
                  <p:nvPr/>
                </p:nvSpPr>
                <p:spPr>
                  <a:xfrm>
                    <a:off x="4804078" y="329913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3" name="任意多边形: 形状 282"/>
                  <p:cNvSpPr/>
                  <p:nvPr/>
                </p:nvSpPr>
                <p:spPr>
                  <a:xfrm>
                    <a:off x="4935597" y="338486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4" name="任意多边形: 形状 283"/>
                  <p:cNvSpPr/>
                  <p:nvPr/>
                </p:nvSpPr>
                <p:spPr>
                  <a:xfrm>
                    <a:off x="4927027" y="353887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5" name="任意多边形: 形状 284"/>
                  <p:cNvSpPr/>
                  <p:nvPr/>
                </p:nvSpPr>
                <p:spPr>
                  <a:xfrm>
                    <a:off x="5057300" y="361946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6" name="任意多边形: 形状 285"/>
                  <p:cNvSpPr/>
                  <p:nvPr/>
                </p:nvSpPr>
                <p:spPr>
                  <a:xfrm>
                    <a:off x="5073194" y="346529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7" name="任意多边形: 形状 286"/>
                  <p:cNvSpPr/>
                  <p:nvPr/>
                </p:nvSpPr>
                <p:spPr>
                  <a:xfrm>
                    <a:off x="5205337" y="354962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8" name="任意多边形: 形状 287"/>
                  <p:cNvSpPr/>
                  <p:nvPr/>
                </p:nvSpPr>
                <p:spPr>
                  <a:xfrm>
                    <a:off x="5336545" y="362491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9" name="任意多边形: 形状 288"/>
                  <p:cNvSpPr/>
                  <p:nvPr/>
                </p:nvSpPr>
                <p:spPr>
                  <a:xfrm>
                    <a:off x="5454352" y="373683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1"/>
                          <a:pt x="12628" y="0"/>
                          <a:pt x="28205" y="0"/>
                        </a:cubicBezTo>
                        <a:cubicBezTo>
                          <a:pt x="43782" y="0"/>
                          <a:pt x="56410" y="12631"/>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93" name="任意多边形: 形状 292"/>
                  <p:cNvSpPr/>
                  <p:nvPr/>
                </p:nvSpPr>
                <p:spPr>
                  <a:xfrm>
                    <a:off x="5794994" y="345142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94" name="任意多边形: 形状 293"/>
                  <p:cNvSpPr/>
                  <p:nvPr/>
                </p:nvSpPr>
                <p:spPr>
                  <a:xfrm>
                    <a:off x="5636516" y="350193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95" name="任意多边形: 形状 294"/>
                  <p:cNvSpPr/>
                  <p:nvPr/>
                </p:nvSpPr>
                <p:spPr>
                  <a:xfrm>
                    <a:off x="5606441" y="3647673"/>
                    <a:ext cx="56410" cy="56426"/>
                  </a:xfrm>
                  <a:custGeom>
                    <a:avLst/>
                    <a:gdLst>
                      <a:gd name="connsiteX0" fmla="*/ 56410 w 56410"/>
                      <a:gd name="connsiteY0" fmla="*/ 28213 h 56426"/>
                      <a:gd name="connsiteX1" fmla="*/ 28205 w 56410"/>
                      <a:gd name="connsiteY1" fmla="*/ 56427 h 56426"/>
                      <a:gd name="connsiteX2" fmla="*/ 0 w 56410"/>
                      <a:gd name="connsiteY2" fmla="*/ 28214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4"/>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96" name="任意多边形: 形状 295"/>
                  <p:cNvSpPr/>
                  <p:nvPr/>
                </p:nvSpPr>
                <p:spPr>
                  <a:xfrm>
                    <a:off x="5481622" y="356926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97" name="任意多边形: 形状 296"/>
                  <p:cNvSpPr/>
                  <p:nvPr/>
                </p:nvSpPr>
                <p:spPr>
                  <a:xfrm>
                    <a:off x="5654436" y="335649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98" name="任意多边形: 形状 297"/>
                  <p:cNvSpPr/>
                  <p:nvPr/>
                </p:nvSpPr>
                <p:spPr>
                  <a:xfrm>
                    <a:off x="5801695" y="329492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0" name="任意多边形: 形状 299"/>
                  <p:cNvSpPr/>
                  <p:nvPr/>
                </p:nvSpPr>
                <p:spPr>
                  <a:xfrm>
                    <a:off x="5780190" y="297476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1" name="任意多边形: 形状 300"/>
                  <p:cNvSpPr/>
                  <p:nvPr/>
                </p:nvSpPr>
                <p:spPr>
                  <a:xfrm>
                    <a:off x="5747466" y="283462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2" name="任意多边形: 形状 301"/>
                  <p:cNvSpPr/>
                  <p:nvPr/>
                </p:nvSpPr>
                <p:spPr>
                  <a:xfrm>
                    <a:off x="5620622" y="278849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3" name="任意多边形: 形状 302"/>
                  <p:cNvSpPr/>
                  <p:nvPr/>
                </p:nvSpPr>
                <p:spPr>
                  <a:xfrm>
                    <a:off x="5607376" y="293968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4" name="任意多边形: 形状 303"/>
                  <p:cNvSpPr/>
                  <p:nvPr/>
                </p:nvSpPr>
                <p:spPr>
                  <a:xfrm>
                    <a:off x="5534604" y="309977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5" name="任意多边形: 形状 304"/>
                  <p:cNvSpPr/>
                  <p:nvPr/>
                </p:nvSpPr>
                <p:spPr>
                  <a:xfrm>
                    <a:off x="5678434" y="306953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6" name="任意多边形: 形状 305"/>
                  <p:cNvSpPr/>
                  <p:nvPr/>
                </p:nvSpPr>
                <p:spPr>
                  <a:xfrm>
                    <a:off x="5667370" y="320966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7" name="任意多边形: 形状 306"/>
                  <p:cNvSpPr/>
                  <p:nvPr/>
                </p:nvSpPr>
                <p:spPr>
                  <a:xfrm>
                    <a:off x="5515593" y="325377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8" name="任意多边形: 形状 307"/>
                  <p:cNvSpPr/>
                  <p:nvPr/>
                </p:nvSpPr>
                <p:spPr>
                  <a:xfrm>
                    <a:off x="5382359" y="314263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9" name="任意多边形: 形状 308"/>
                  <p:cNvSpPr/>
                  <p:nvPr/>
                </p:nvSpPr>
                <p:spPr>
                  <a:xfrm>
                    <a:off x="5371918" y="331113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0" name="任意多边形: 形状 309"/>
                  <p:cNvSpPr/>
                  <p:nvPr/>
                </p:nvSpPr>
                <p:spPr>
                  <a:xfrm>
                    <a:off x="5503282" y="341105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1" name="任意多边形: 形状 310"/>
                  <p:cNvSpPr/>
                  <p:nvPr/>
                </p:nvSpPr>
                <p:spPr>
                  <a:xfrm>
                    <a:off x="5355556" y="347044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2" name="任意多边形: 形状 311"/>
                  <p:cNvSpPr/>
                  <p:nvPr/>
                </p:nvSpPr>
                <p:spPr>
                  <a:xfrm>
                    <a:off x="5222790" y="339577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3" name="任意多边形: 形状 312"/>
                  <p:cNvSpPr/>
                  <p:nvPr/>
                </p:nvSpPr>
                <p:spPr>
                  <a:xfrm>
                    <a:off x="5085505" y="331332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4" name="任意多边形: 形状 313"/>
                  <p:cNvSpPr/>
                  <p:nvPr/>
                </p:nvSpPr>
                <p:spPr>
                  <a:xfrm>
                    <a:off x="5235256" y="324613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5" name="任意多边形: 形状 314"/>
                  <p:cNvSpPr/>
                  <p:nvPr/>
                </p:nvSpPr>
                <p:spPr>
                  <a:xfrm>
                    <a:off x="5231984" y="310320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6" name="任意多边形: 形状 315"/>
                  <p:cNvSpPr/>
                  <p:nvPr/>
                </p:nvSpPr>
                <p:spPr>
                  <a:xfrm>
                    <a:off x="5298367" y="298364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7" name="任意多边形: 形状 316"/>
                  <p:cNvSpPr/>
                  <p:nvPr/>
                </p:nvSpPr>
                <p:spPr>
                  <a:xfrm>
                    <a:off x="5447651" y="297647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8" name="任意多边形: 形状 317"/>
                  <p:cNvSpPr/>
                  <p:nvPr/>
                </p:nvSpPr>
                <p:spPr>
                  <a:xfrm>
                    <a:off x="5489414" y="281950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9" name="任意多边形: 形状 318"/>
                  <p:cNvSpPr/>
                  <p:nvPr/>
                </p:nvSpPr>
                <p:spPr>
                  <a:xfrm>
                    <a:off x="5352440" y="283384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20" name="任意多边形: 形状 319"/>
                  <p:cNvSpPr/>
                  <p:nvPr/>
                </p:nvSpPr>
                <p:spPr>
                  <a:xfrm>
                    <a:off x="5211103" y="285832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21" name="任意多边形: 形状 320"/>
                  <p:cNvSpPr/>
                  <p:nvPr/>
                </p:nvSpPr>
                <p:spPr>
                  <a:xfrm>
                    <a:off x="4965205" y="276199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22" name="任意多边形: 形状 321"/>
                  <p:cNvSpPr/>
                  <p:nvPr/>
                </p:nvSpPr>
                <p:spPr>
                  <a:xfrm>
                    <a:off x="5115112" y="271787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23" name="任意多边形: 形状 322"/>
                  <p:cNvSpPr/>
                  <p:nvPr/>
                </p:nvSpPr>
                <p:spPr>
                  <a:xfrm>
                    <a:off x="5160459" y="256839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24" name="任意多边形: 形状 323"/>
                  <p:cNvSpPr/>
                  <p:nvPr/>
                </p:nvSpPr>
                <p:spPr>
                  <a:xfrm>
                    <a:off x="5260812" y="269995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25" name="任意多边形: 形状 324"/>
                  <p:cNvSpPr/>
                  <p:nvPr/>
                </p:nvSpPr>
                <p:spPr>
                  <a:xfrm>
                    <a:off x="5406668" y="267766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1"/>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26" name="任意多边形: 形状 325"/>
                  <p:cNvSpPr/>
                  <p:nvPr/>
                </p:nvSpPr>
                <p:spPr>
                  <a:xfrm>
                    <a:off x="5550810" y="265599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30" name="任意多边形: 形状 329"/>
                  <p:cNvSpPr/>
                  <p:nvPr/>
                </p:nvSpPr>
                <p:spPr>
                  <a:xfrm>
                    <a:off x="5311768" y="254438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31" name="任意多边形: 形状 330"/>
                  <p:cNvSpPr/>
                  <p:nvPr/>
                </p:nvSpPr>
                <p:spPr>
                  <a:xfrm>
                    <a:off x="5205493" y="241594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43" name="任意多边形: 形状 342"/>
                  <p:cNvSpPr/>
                  <p:nvPr/>
                </p:nvSpPr>
                <p:spPr>
                  <a:xfrm>
                    <a:off x="5086128" y="230231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44" name="任意多边形: 形状 343"/>
                  <p:cNvSpPr/>
                  <p:nvPr/>
                </p:nvSpPr>
                <p:spPr>
                  <a:xfrm>
                    <a:off x="5049041" y="245320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45" name="任意多边形: 形状 344"/>
                  <p:cNvSpPr/>
                  <p:nvPr/>
                </p:nvSpPr>
                <p:spPr>
                  <a:xfrm>
                    <a:off x="5005720" y="260596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46" name="任意多边形: 形状 345"/>
                  <p:cNvSpPr/>
                  <p:nvPr/>
                </p:nvSpPr>
                <p:spPr>
                  <a:xfrm>
                    <a:off x="4895549" y="249887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47" name="任意多边形: 形状 346"/>
                  <p:cNvSpPr/>
                  <p:nvPr/>
                </p:nvSpPr>
                <p:spPr>
                  <a:xfrm>
                    <a:off x="4924222" y="234938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48" name="任意多边形: 形状 347"/>
                  <p:cNvSpPr/>
                  <p:nvPr/>
                </p:nvSpPr>
                <p:spPr>
                  <a:xfrm>
                    <a:off x="4759510" y="240924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49" name="任意多边形: 形状 348"/>
                  <p:cNvSpPr/>
                  <p:nvPr/>
                </p:nvSpPr>
                <p:spPr>
                  <a:xfrm>
                    <a:off x="4674740" y="228594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50" name="任意多边形: 形状 349"/>
                  <p:cNvSpPr/>
                  <p:nvPr/>
                </p:nvSpPr>
                <p:spPr>
                  <a:xfrm>
                    <a:off x="4812025" y="224339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0" name="任意多边形: 形状 359"/>
                  <p:cNvSpPr/>
                  <p:nvPr/>
                </p:nvSpPr>
                <p:spPr>
                  <a:xfrm>
                    <a:off x="4583735" y="240363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1" name="任意多边形: 形状 360"/>
                  <p:cNvSpPr/>
                  <p:nvPr/>
                </p:nvSpPr>
                <p:spPr>
                  <a:xfrm>
                    <a:off x="4628147" y="254314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2" name="任意多边形: 形状 361"/>
                  <p:cNvSpPr/>
                  <p:nvPr/>
                </p:nvSpPr>
                <p:spPr>
                  <a:xfrm>
                    <a:off x="4761225" y="256293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3" name="任意多边形: 形状 362"/>
                  <p:cNvSpPr/>
                  <p:nvPr/>
                </p:nvSpPr>
                <p:spPr>
                  <a:xfrm>
                    <a:off x="4857527" y="266519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1"/>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4" name="任意多边形: 形状 363"/>
                  <p:cNvSpPr/>
                  <p:nvPr/>
                </p:nvSpPr>
                <p:spPr>
                  <a:xfrm>
                    <a:off x="4818881" y="282153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5" name="任意多边形: 形状 364"/>
                  <p:cNvSpPr/>
                  <p:nvPr/>
                </p:nvSpPr>
                <p:spPr>
                  <a:xfrm>
                    <a:off x="4698893" y="270837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6" name="任意多边形: 形状 365"/>
                  <p:cNvSpPr/>
                  <p:nvPr/>
                </p:nvSpPr>
                <p:spPr>
                  <a:xfrm>
                    <a:off x="4534493" y="266004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1"/>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7" name="任意多边形: 形状 366"/>
                  <p:cNvSpPr/>
                  <p:nvPr/>
                </p:nvSpPr>
                <p:spPr>
                  <a:xfrm>
                    <a:off x="4578437" y="279877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8" name="任意多边形: 形状 367"/>
                  <p:cNvSpPr/>
                  <p:nvPr/>
                </p:nvSpPr>
                <p:spPr>
                  <a:xfrm>
                    <a:off x="4685803" y="289121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9" name="任意多边形: 形状 368"/>
                  <p:cNvSpPr/>
                  <p:nvPr/>
                </p:nvSpPr>
                <p:spPr>
                  <a:xfrm>
                    <a:off x="4680194" y="304100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0" name="任意多边形: 形状 369"/>
                  <p:cNvSpPr/>
                  <p:nvPr/>
                </p:nvSpPr>
                <p:spPr>
                  <a:xfrm>
                    <a:off x="4520001" y="293953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1" name="任意多边形: 形状 370"/>
                  <p:cNvSpPr/>
                  <p:nvPr/>
                </p:nvSpPr>
                <p:spPr>
                  <a:xfrm>
                    <a:off x="4392689" y="303118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2" name="任意多边形: 形状 371"/>
                  <p:cNvSpPr/>
                  <p:nvPr/>
                </p:nvSpPr>
                <p:spPr>
                  <a:xfrm>
                    <a:off x="4331760" y="290196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3" name="任意多边形: 形状 372"/>
                  <p:cNvSpPr/>
                  <p:nvPr/>
                </p:nvSpPr>
                <p:spPr>
                  <a:xfrm>
                    <a:off x="4429932" y="279113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4" name="任意多边形: 形状 373"/>
                  <p:cNvSpPr/>
                  <p:nvPr/>
                </p:nvSpPr>
                <p:spPr>
                  <a:xfrm>
                    <a:off x="4267247" y="276043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5" name="任意多边形: 形状 374"/>
                  <p:cNvSpPr/>
                  <p:nvPr/>
                </p:nvSpPr>
                <p:spPr>
                  <a:xfrm>
                    <a:off x="4105340" y="275045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6" name="任意多边形: 形状 375"/>
                  <p:cNvSpPr/>
                  <p:nvPr/>
                </p:nvSpPr>
                <p:spPr>
                  <a:xfrm>
                    <a:off x="4083213" y="261874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7" name="任意多边形: 形状 376"/>
                  <p:cNvSpPr/>
                  <p:nvPr/>
                </p:nvSpPr>
                <p:spPr>
                  <a:xfrm>
                    <a:off x="3991741" y="253254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8" name="任意多边形: 形状 377"/>
                  <p:cNvSpPr/>
                  <p:nvPr/>
                </p:nvSpPr>
                <p:spPr>
                  <a:xfrm>
                    <a:off x="4138220" y="246317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9" name="任意多边形: 形状 378"/>
                  <p:cNvSpPr/>
                  <p:nvPr/>
                </p:nvSpPr>
                <p:spPr>
                  <a:xfrm>
                    <a:off x="4086641" y="231010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1" name="任意多边形: 形状 380"/>
                  <p:cNvSpPr/>
                  <p:nvPr/>
                </p:nvSpPr>
                <p:spPr>
                  <a:xfrm>
                    <a:off x="3914917" y="225227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2" name="任意多边形: 形状 381"/>
                  <p:cNvSpPr/>
                  <p:nvPr/>
                </p:nvSpPr>
                <p:spPr>
                  <a:xfrm>
                    <a:off x="3963068" y="239724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3" name="任意多边形: 形状 382"/>
                  <p:cNvSpPr/>
                  <p:nvPr/>
                </p:nvSpPr>
                <p:spPr>
                  <a:xfrm>
                    <a:off x="3804746" y="237588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6" name="任意多边形: 形状 385"/>
                  <p:cNvSpPr/>
                  <p:nvPr/>
                </p:nvSpPr>
                <p:spPr>
                  <a:xfrm>
                    <a:off x="3647671" y="234751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7" name="任意多边形: 形状 386"/>
                  <p:cNvSpPr/>
                  <p:nvPr/>
                </p:nvSpPr>
                <p:spPr>
                  <a:xfrm>
                    <a:off x="3542330" y="246816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8" name="任意多边形: 形状 387"/>
                  <p:cNvSpPr/>
                  <p:nvPr/>
                </p:nvSpPr>
                <p:spPr>
                  <a:xfrm>
                    <a:off x="3440418" y="258226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9" name="任意多边形: 形状 388"/>
                  <p:cNvSpPr/>
                  <p:nvPr/>
                </p:nvSpPr>
                <p:spPr>
                  <a:xfrm>
                    <a:off x="3498698" y="273253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0" name="任意多边形: 形状 389"/>
                  <p:cNvSpPr/>
                  <p:nvPr/>
                </p:nvSpPr>
                <p:spPr>
                  <a:xfrm>
                    <a:off x="3667928" y="278786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1" name="任意多边形: 形状 390"/>
                  <p:cNvSpPr/>
                  <p:nvPr/>
                </p:nvSpPr>
                <p:spPr>
                  <a:xfrm>
                    <a:off x="3608246" y="262637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2" name="任意多边形: 形状 391"/>
                  <p:cNvSpPr/>
                  <p:nvPr/>
                </p:nvSpPr>
                <p:spPr>
                  <a:xfrm>
                    <a:off x="3700185" y="250323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3" name="任意多边形: 形状 392"/>
                  <p:cNvSpPr/>
                  <p:nvPr/>
                </p:nvSpPr>
                <p:spPr>
                  <a:xfrm>
                    <a:off x="3850404" y="253332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4" name="任意多边形: 形状 393"/>
                  <p:cNvSpPr/>
                  <p:nvPr/>
                </p:nvSpPr>
                <p:spPr>
                  <a:xfrm>
                    <a:off x="3769529" y="266566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1"/>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5" name="任意多边形: 形状 394"/>
                  <p:cNvSpPr/>
                  <p:nvPr/>
                </p:nvSpPr>
                <p:spPr>
                  <a:xfrm>
                    <a:off x="3934552" y="269262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6" name="任意多边形: 形状 395"/>
                  <p:cNvSpPr/>
                  <p:nvPr/>
                </p:nvSpPr>
                <p:spPr>
                  <a:xfrm>
                    <a:off x="3829056" y="282340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7" name="任意多边形: 形状 396"/>
                  <p:cNvSpPr/>
                  <p:nvPr/>
                </p:nvSpPr>
                <p:spPr>
                  <a:xfrm>
                    <a:off x="3721378" y="295215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8" name="任意多边形: 形状 397"/>
                  <p:cNvSpPr/>
                  <p:nvPr/>
                </p:nvSpPr>
                <p:spPr>
                  <a:xfrm>
                    <a:off x="3574587" y="301279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9" name="任意多边形: 形状 398"/>
                  <p:cNvSpPr/>
                  <p:nvPr/>
                </p:nvSpPr>
                <p:spPr>
                  <a:xfrm>
                    <a:off x="3545914" y="287796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0" name="任意多边形: 形状 399"/>
                  <p:cNvSpPr/>
                  <p:nvPr/>
                </p:nvSpPr>
                <p:spPr>
                  <a:xfrm>
                    <a:off x="3417044" y="299798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1" name="任意多边形: 形状 400"/>
                  <p:cNvSpPr/>
                  <p:nvPr/>
                </p:nvSpPr>
                <p:spPr>
                  <a:xfrm>
                    <a:off x="3382917" y="284943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2" name="任意多边形: 形状 401"/>
                  <p:cNvSpPr/>
                  <p:nvPr/>
                </p:nvSpPr>
                <p:spPr>
                  <a:xfrm>
                    <a:off x="3335233" y="269995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3" name="任意多边形: 形状 402"/>
                  <p:cNvSpPr/>
                  <p:nvPr/>
                </p:nvSpPr>
                <p:spPr>
                  <a:xfrm>
                    <a:off x="3177690" y="266753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4" name="任意多边形: 形状 403"/>
                  <p:cNvSpPr/>
                  <p:nvPr/>
                </p:nvSpPr>
                <p:spPr>
                  <a:xfrm>
                    <a:off x="3276018" y="254610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5" name="任意多边形: 形状 404"/>
                  <p:cNvSpPr/>
                  <p:nvPr/>
                </p:nvSpPr>
                <p:spPr>
                  <a:xfrm>
                    <a:off x="3376528" y="242841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6" name="任意多边形: 形状 405"/>
                  <p:cNvSpPr/>
                  <p:nvPr/>
                </p:nvSpPr>
                <p:spPr>
                  <a:xfrm>
                    <a:off x="3483894" y="231587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9" name="任意多边形: 形状 408"/>
                  <p:cNvSpPr/>
                  <p:nvPr/>
                </p:nvSpPr>
                <p:spPr>
                  <a:xfrm>
                    <a:off x="3207454" y="239677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0" name="任意多边形: 形状 409"/>
                  <p:cNvSpPr/>
                  <p:nvPr/>
                </p:nvSpPr>
                <p:spPr>
                  <a:xfrm>
                    <a:off x="3109593" y="251695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1" name="任意多边形: 形状 410"/>
                  <p:cNvSpPr/>
                  <p:nvPr/>
                </p:nvSpPr>
                <p:spPr>
                  <a:xfrm>
                    <a:off x="3059104" y="278038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2" name="任意多边形: 形状 411"/>
                  <p:cNvSpPr/>
                  <p:nvPr/>
                </p:nvSpPr>
                <p:spPr>
                  <a:xfrm>
                    <a:off x="2931325" y="286112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3" name="任意多边形: 形状 412"/>
                  <p:cNvSpPr/>
                  <p:nvPr/>
                </p:nvSpPr>
                <p:spPr>
                  <a:xfrm>
                    <a:off x="2983372" y="302822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4" name="任意多边形: 形状 413"/>
                  <p:cNvSpPr/>
                  <p:nvPr/>
                </p:nvSpPr>
                <p:spPr>
                  <a:xfrm>
                    <a:off x="2893147" y="315089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6" name="任意多边形: 形状 415"/>
                  <p:cNvSpPr/>
                  <p:nvPr/>
                </p:nvSpPr>
                <p:spPr>
                  <a:xfrm>
                    <a:off x="2820686" y="297008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8" name="任意多边形: 形状 417"/>
                  <p:cNvSpPr/>
                  <p:nvPr/>
                </p:nvSpPr>
                <p:spPr>
                  <a:xfrm>
                    <a:off x="2887069" y="269667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9" name="任意多边形: 形状 418"/>
                  <p:cNvSpPr/>
                  <p:nvPr/>
                </p:nvSpPr>
                <p:spPr>
                  <a:xfrm>
                    <a:off x="3021550" y="263744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38" name="任意多边形: 形状 437"/>
                  <p:cNvSpPr/>
                  <p:nvPr/>
                </p:nvSpPr>
                <p:spPr>
                  <a:xfrm>
                    <a:off x="4196656" y="219694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39" name="任意多边形: 形状 438"/>
                  <p:cNvSpPr/>
                  <p:nvPr/>
                </p:nvSpPr>
                <p:spPr>
                  <a:xfrm>
                    <a:off x="4249950" y="234486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0" name="任意多边形: 形状 439"/>
                  <p:cNvSpPr/>
                  <p:nvPr/>
                </p:nvSpPr>
                <p:spPr>
                  <a:xfrm>
                    <a:off x="4309165" y="248749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1" name="任意多边形: 形状 440"/>
                  <p:cNvSpPr/>
                  <p:nvPr/>
                </p:nvSpPr>
                <p:spPr>
                  <a:xfrm>
                    <a:off x="4223303" y="261235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2" name="任意多边形: 形状 441"/>
                  <p:cNvSpPr/>
                  <p:nvPr/>
                </p:nvSpPr>
                <p:spPr>
                  <a:xfrm>
                    <a:off x="4376794" y="264087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3" name="任意多边形: 形状 442"/>
                  <p:cNvSpPr/>
                  <p:nvPr/>
                </p:nvSpPr>
                <p:spPr>
                  <a:xfrm>
                    <a:off x="4469513" y="251524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4" name="任意多边形: 形状 443"/>
                  <p:cNvSpPr/>
                  <p:nvPr/>
                </p:nvSpPr>
                <p:spPr>
                  <a:xfrm>
                    <a:off x="4420894" y="237058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5" name="任意多边形: 形状 444"/>
                  <p:cNvSpPr/>
                  <p:nvPr/>
                </p:nvSpPr>
                <p:spPr>
                  <a:xfrm>
                    <a:off x="4362770" y="223404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235" name="文本框 7" descr="7b0a20202020227461726765744d6f64756c65223a20226b6f6e6c696e65666f6e7473220a7d0a"/>
              <p:cNvSpPr txBox="1"/>
              <p:nvPr/>
            </p:nvSpPr>
            <p:spPr>
              <a:xfrm>
                <a:off x="3441" y="6732"/>
                <a:ext cx="4154" cy="2390"/>
              </a:xfrm>
              <a:prstGeom prst="rect">
                <a:avLst/>
              </a:prstGeom>
              <a:noFill/>
            </p:spPr>
            <p:txBody>
              <a:bodyPr wrap="square" rtlCol="0" anchor="ctr" upright="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eaLnBrk="1" fontAlgn="auto" latinLnBrk="0" hangingPunct="1">
                  <a:lnSpc>
                    <a:spcPct val="130000"/>
                  </a:lnSpc>
                  <a:spcBef>
                    <a:spcPts val="0"/>
                  </a:spcBef>
                  <a:spcAft>
                    <a:spcPts val="0"/>
                  </a:spcAft>
                </a:pPr>
                <a:r>
                  <a:rPr lang="zh-CN" altLang="en-US" sz="2400" kern="100" spc="100">
                    <a:solidFill>
                      <a:srgbClr val="16394C"/>
                    </a:solidFill>
                    <a:uFillTx/>
                    <a:latin typeface="微软雅黑" panose="020B0503020204020204" charset="-122"/>
                    <a:ea typeface="微软雅黑" panose="020B0503020204020204" charset="-122"/>
                    <a:cs typeface="汉仪雁翎体简" panose="02010600000101010101" charset="-122"/>
                    <a:sym typeface="Times New Roman" panose="02020603050405020304" pitchFamily="12"/>
                  </a:rPr>
                  <a:t>定滑轮和动滑轮在使用时分别有什么规律呢？</a:t>
                </a:r>
              </a:p>
            </p:txBody>
          </p:sp>
        </p:grpSp>
        <p:pic>
          <p:nvPicPr>
            <p:cNvPr id="12" name="图片 11" descr="问号"/>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11" y="8666"/>
              <a:ext cx="1440" cy="1440"/>
            </a:xfrm>
            <a:prstGeom prst="rect">
              <a:avLst/>
            </a:prstGeom>
          </p:spPr>
        </p:pic>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03542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探究两类滑轮的作用</a:t>
            </a:r>
          </a:p>
        </p:txBody>
      </p:sp>
      <p:grpSp>
        <p:nvGrpSpPr>
          <p:cNvPr id="17" name="组合 16"/>
          <p:cNvGrpSpPr/>
          <p:nvPr/>
        </p:nvGrpSpPr>
        <p:grpSpPr>
          <a:xfrm>
            <a:off x="334900" y="1983452"/>
            <a:ext cx="295322" cy="210471"/>
            <a:chOff x="435463" y="1226414"/>
            <a:chExt cx="295380" cy="210512"/>
          </a:xfrm>
        </p:grpSpPr>
        <p:sp>
          <p:nvSpPr>
            <p:cNvPr id="18" name="矩形 17"/>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899795" y="1831340"/>
            <a:ext cx="10575925" cy="953135"/>
          </a:xfrm>
          <a:prstGeom prst="rect">
            <a:avLst/>
          </a:prstGeom>
          <a:noFill/>
        </p:spPr>
        <p:txBody>
          <a:bodyPr wrap="square" rtlCol="0">
            <a:spAutoFit/>
          </a:bodyPr>
          <a:lstStyle/>
          <a:p>
            <a:pPr>
              <a:lnSpc>
                <a:spcPct val="100000"/>
              </a:lnSpc>
            </a:pPr>
            <a:r>
              <a:rPr lang="zh-CN" altLang="en-US" sz="2800"/>
              <a:t>在活动</a:t>
            </a:r>
            <a:r>
              <a:rPr lang="en-US" altLang="zh-CN" sz="2800"/>
              <a:t>1</a:t>
            </a:r>
            <a:r>
              <a:rPr lang="zh-CN" altLang="en-US" sz="2800"/>
              <a:t>的两种方案中，同学们对分别用定滑轮和动滑轮提起质量相等的钩码所用拉力的大小进行了不同猜想。</a:t>
            </a:r>
          </a:p>
        </p:txBody>
      </p:sp>
      <p:sp>
        <p:nvSpPr>
          <p:cNvPr id="3" name="文本框 2"/>
          <p:cNvSpPr txBox="1"/>
          <p:nvPr/>
        </p:nvSpPr>
        <p:spPr>
          <a:xfrm>
            <a:off x="2130425" y="3245485"/>
            <a:ext cx="3073400" cy="1738136"/>
          </a:xfrm>
          <a:prstGeom prst="wedgeRoundRectCallout">
            <a:avLst>
              <a:gd name="adj1" fmla="val -63578"/>
              <a:gd name="adj2" fmla="val -67275"/>
              <a:gd name="adj3" fmla="val 16667"/>
            </a:avLst>
          </a:prstGeom>
          <a:noFill/>
          <a:ln w="28575" cmpd="sng">
            <a:solidFill>
              <a:schemeClr val="accent5"/>
            </a:solidFill>
            <a:prstDash val="solid"/>
          </a:ln>
        </p:spPr>
        <p:txBody>
          <a:bodyPr wrap="square" rtlCol="0">
            <a:spAutoFit/>
          </a:bodyPr>
          <a:lstStyle/>
          <a:p>
            <a:r>
              <a:rPr lang="zh-CN" altLang="en-US" sz="2400"/>
              <a:t>猜想</a:t>
            </a:r>
            <a:r>
              <a:rPr lang="en-US" altLang="zh-CN" sz="2400"/>
              <a:t>1</a:t>
            </a:r>
            <a:r>
              <a:rPr lang="zh-CN" altLang="en-US" sz="2400"/>
              <a:t>：用定滑轮或动滑轮提起质量相等的钩码，所用的力的大小可能不同。</a:t>
            </a:r>
          </a:p>
        </p:txBody>
      </p:sp>
      <p:sp>
        <p:nvSpPr>
          <p:cNvPr id="5" name="文本框 4"/>
          <p:cNvSpPr txBox="1"/>
          <p:nvPr/>
        </p:nvSpPr>
        <p:spPr>
          <a:xfrm>
            <a:off x="6829425" y="3144520"/>
            <a:ext cx="2730500" cy="1742002"/>
          </a:xfrm>
          <a:prstGeom prst="wedgeRoundRectCallout">
            <a:avLst>
              <a:gd name="adj1" fmla="val 63092"/>
              <a:gd name="adj2" fmla="val -46667"/>
              <a:gd name="adj3" fmla="val 16667"/>
            </a:avLst>
          </a:prstGeom>
          <a:noFill/>
          <a:ln w="28575" cmpd="sng">
            <a:solidFill>
              <a:schemeClr val="accent2"/>
            </a:solidFill>
            <a:prstDash val="solid"/>
          </a:ln>
        </p:spPr>
        <p:txBody>
          <a:bodyPr wrap="square" rtlCol="0">
            <a:spAutoFit/>
          </a:bodyPr>
          <a:lstStyle/>
          <a:p>
            <a:r>
              <a:rPr lang="zh-CN" altLang="en-US" sz="2400"/>
              <a:t>猜想</a:t>
            </a:r>
            <a:r>
              <a:rPr lang="en-US" altLang="zh-CN" sz="2400"/>
              <a:t>2</a:t>
            </a:r>
            <a:r>
              <a:rPr lang="zh-CN" altLang="en-US" sz="2400"/>
              <a:t>：滑轮的轴的位置运动与否，可能会影响拉力的大小。</a:t>
            </a:r>
          </a:p>
        </p:txBody>
      </p:sp>
      <p:sp>
        <p:nvSpPr>
          <p:cNvPr id="9" name="文本框 8"/>
          <p:cNvSpPr txBox="1"/>
          <p:nvPr/>
        </p:nvSpPr>
        <p:spPr>
          <a:xfrm>
            <a:off x="3361055" y="5284470"/>
            <a:ext cx="4305935" cy="923593"/>
          </a:xfrm>
          <a:prstGeom prst="wedgeRoundRectCallout">
            <a:avLst>
              <a:gd name="adj1" fmla="val 68890"/>
              <a:gd name="adj2" fmla="val -41121"/>
              <a:gd name="adj3" fmla="val 16667"/>
            </a:avLst>
          </a:prstGeom>
          <a:noFill/>
          <a:ln w="28575" cmpd="sng">
            <a:solidFill>
              <a:schemeClr val="accent6"/>
            </a:solidFill>
            <a:prstDash val="solid"/>
          </a:ln>
        </p:spPr>
        <p:txBody>
          <a:bodyPr wrap="square" rtlCol="0">
            <a:spAutoFit/>
          </a:bodyPr>
          <a:lstStyle/>
          <a:p>
            <a:r>
              <a:rPr lang="zh-CN" altLang="en-US" sz="2400"/>
              <a:t>猜想</a:t>
            </a:r>
            <a:r>
              <a:rPr lang="en-US" altLang="zh-CN" sz="2400"/>
              <a:t>3</a:t>
            </a:r>
            <a:r>
              <a:rPr lang="zh-CN" altLang="en-US" sz="2400"/>
              <a:t>：</a:t>
            </a:r>
            <a:r>
              <a:rPr lang="en-US" altLang="zh-CN" sz="2400"/>
              <a:t>  </a:t>
            </a:r>
            <a:r>
              <a:rPr lang="zh-CN" altLang="en-US" sz="2400"/>
              <a:t>用动滑轮可能更费力，因为提起动滑轮也要用力。</a:t>
            </a:r>
          </a:p>
        </p:txBody>
      </p:sp>
      <p:pic>
        <p:nvPicPr>
          <p:cNvPr id="10" name="https://docer-ks3.wpscdn.cn/picture/168459008/e654c13f4798b2c9b97ebecfa79e791b_612.jpg" descr="学生举手回答问题"/>
          <p:cNvPicPr>
            <a:picLocks noChangeAspect="1"/>
          </p:cNvPicPr>
          <p:nvPr/>
        </p:nvPicPr>
        <p:blipFill>
          <a:blip r:embed="rId3"/>
          <a:stretch>
            <a:fillRect/>
          </a:stretch>
        </p:blipFill>
        <p:spPr>
          <a:xfrm>
            <a:off x="583565" y="2599690"/>
            <a:ext cx="1626235" cy="2664460"/>
          </a:xfrm>
          <a:prstGeom prst="rect">
            <a:avLst/>
          </a:prstGeom>
        </p:spPr>
      </p:pic>
      <p:pic>
        <p:nvPicPr>
          <p:cNvPr id="11" name="https://docer-ks3.wpscdn.cn/picture/168474327/cd7b87c8383d8c1349342a31d46ceffa_612.jpg" descr="举手的学生"/>
          <p:cNvPicPr>
            <a:picLocks noChangeAspect="1"/>
          </p:cNvPicPr>
          <p:nvPr/>
        </p:nvPicPr>
        <p:blipFill>
          <a:blip r:embed="rId4"/>
          <a:stretch>
            <a:fillRect/>
          </a:stretch>
        </p:blipFill>
        <p:spPr>
          <a:xfrm>
            <a:off x="9559925" y="2784475"/>
            <a:ext cx="1940560" cy="2198370"/>
          </a:xfrm>
          <a:prstGeom prst="rect">
            <a:avLst/>
          </a:prstGeom>
        </p:spPr>
      </p:pic>
      <p:pic>
        <p:nvPicPr>
          <p:cNvPr id="12" name="https://img8.file.cache.docer.com/storage/1699411122463988600/a31a499c67e3e20fb8d7d42d373a4a5f.png" descr="00487_学生课堂女生_91062.png"/>
          <p:cNvPicPr>
            <a:picLocks noChangeAspect="1"/>
          </p:cNvPicPr>
          <p:nvPr/>
        </p:nvPicPr>
        <p:blipFill>
          <a:blip r:embed="rId5"/>
          <a:stretch>
            <a:fillRect/>
          </a:stretch>
        </p:blipFill>
        <p:spPr>
          <a:xfrm>
            <a:off x="7666990" y="4965065"/>
            <a:ext cx="1892935" cy="189293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right)">
                                      <p:cBhvr>
                                        <p:cTn id="16" dur="500"/>
                                        <p:tgtEl>
                                          <p:spTgt spid="11"/>
                                        </p:tgtEl>
                                      </p:cBhvr>
                                    </p:animEffect>
                                  </p:childTnLst>
                                </p:cTn>
                              </p:par>
                            </p:childTnLst>
                          </p:cTn>
                        </p:par>
                        <p:par>
                          <p:cTn id="17" fill="hold">
                            <p:stCondLst>
                              <p:cond delay="500"/>
                            </p:stCondLst>
                            <p:childTnLst>
                              <p:par>
                                <p:cTn id="18" presetID="2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right)">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up)">
                                      <p:cBhvr>
                                        <p:cTn id="25" dur="500"/>
                                        <p:tgtEl>
                                          <p:spTgt spid="12"/>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up)">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RESOURCE_RECORD_KEY" val="{&quot;10&quot;:[50041517],&quot;65&quot;:[20205081]}"/>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00.xml><?xml version="1.0" encoding="utf-8"?>
<p:tagLst xmlns:a="http://schemas.openxmlformats.org/drawingml/2006/main" xmlns:r="http://schemas.openxmlformats.org/officeDocument/2006/relationships" xmlns:p="http://schemas.openxmlformats.org/presentationml/2006/main">
  <p:tag name="AS_UNIQUEID" val="5150"/>
</p:tagLst>
</file>

<file path=ppt/tags/tag101.xml><?xml version="1.0" encoding="utf-8"?>
<p:tagLst xmlns:a="http://schemas.openxmlformats.org/drawingml/2006/main" xmlns:r="http://schemas.openxmlformats.org/officeDocument/2006/relationships" xmlns:p="http://schemas.openxmlformats.org/presentationml/2006/main">
  <p:tag name="AS_UNIQUEID" val="5130"/>
</p:tagLst>
</file>

<file path=ppt/tags/tag102.xml><?xml version="1.0" encoding="utf-8"?>
<p:tagLst xmlns:a="http://schemas.openxmlformats.org/drawingml/2006/main" xmlns:r="http://schemas.openxmlformats.org/officeDocument/2006/relationships" xmlns:p="http://schemas.openxmlformats.org/presentationml/2006/main">
  <p:tag name="AS_UNIQUEID" val="5136"/>
</p:tagLst>
</file>

<file path=ppt/tags/tag103.xml><?xml version="1.0" encoding="utf-8"?>
<p:tagLst xmlns:a="http://schemas.openxmlformats.org/drawingml/2006/main" xmlns:r="http://schemas.openxmlformats.org/officeDocument/2006/relationships" xmlns:p="http://schemas.openxmlformats.org/presentationml/2006/main">
  <p:tag name="AS_UNIQUEID" val="5137"/>
</p:tagLst>
</file>

<file path=ppt/tags/tag104.xml><?xml version="1.0" encoding="utf-8"?>
<p:tagLst xmlns:a="http://schemas.openxmlformats.org/drawingml/2006/main" xmlns:r="http://schemas.openxmlformats.org/officeDocument/2006/relationships" xmlns:p="http://schemas.openxmlformats.org/presentationml/2006/main">
  <p:tag name="AS_UNIQUEID" val="5138"/>
</p:tagLst>
</file>

<file path=ppt/tags/tag105.xml><?xml version="1.0" encoding="utf-8"?>
<p:tagLst xmlns:a="http://schemas.openxmlformats.org/drawingml/2006/main" xmlns:r="http://schemas.openxmlformats.org/officeDocument/2006/relationships" xmlns:p="http://schemas.openxmlformats.org/presentationml/2006/main">
  <p:tag name="AS_UNIQUEID" val="5139"/>
</p:tagLst>
</file>

<file path=ppt/tags/tag106.xml><?xml version="1.0" encoding="utf-8"?>
<p:tagLst xmlns:a="http://schemas.openxmlformats.org/drawingml/2006/main" xmlns:r="http://schemas.openxmlformats.org/officeDocument/2006/relationships" xmlns:p="http://schemas.openxmlformats.org/presentationml/2006/main">
  <p:tag name="AS_UNIQUEID" val="5140"/>
</p:tagLst>
</file>

<file path=ppt/tags/tag107.xml><?xml version="1.0" encoding="utf-8"?>
<p:tagLst xmlns:a="http://schemas.openxmlformats.org/drawingml/2006/main" xmlns:r="http://schemas.openxmlformats.org/officeDocument/2006/relationships" xmlns:p="http://schemas.openxmlformats.org/presentationml/2006/main">
  <p:tag name="AS_UNIQUEID" val="5141"/>
</p:tagLst>
</file>

<file path=ppt/tags/tag108.xml><?xml version="1.0" encoding="utf-8"?>
<p:tagLst xmlns:a="http://schemas.openxmlformats.org/drawingml/2006/main" xmlns:r="http://schemas.openxmlformats.org/officeDocument/2006/relationships" xmlns:p="http://schemas.openxmlformats.org/presentationml/2006/main">
  <p:tag name="AS_UNIQUEID" val="5142"/>
</p:tagLst>
</file>

<file path=ppt/tags/tag109.xml><?xml version="1.0" encoding="utf-8"?>
<p:tagLst xmlns:a="http://schemas.openxmlformats.org/drawingml/2006/main" xmlns:r="http://schemas.openxmlformats.org/officeDocument/2006/relationships" xmlns:p="http://schemas.openxmlformats.org/presentationml/2006/main">
  <p:tag name="AS_UNIQUEID" val="5131"/>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0.xml><?xml version="1.0" encoding="utf-8"?>
<p:tagLst xmlns:a="http://schemas.openxmlformats.org/drawingml/2006/main" xmlns:r="http://schemas.openxmlformats.org/officeDocument/2006/relationships" xmlns:p="http://schemas.openxmlformats.org/presentationml/2006/main">
  <p:tag name="AS_UNIQUEID" val="5132"/>
</p:tagLst>
</file>

<file path=ppt/tags/tag111.xml><?xml version="1.0" encoding="utf-8"?>
<p:tagLst xmlns:a="http://schemas.openxmlformats.org/drawingml/2006/main" xmlns:r="http://schemas.openxmlformats.org/officeDocument/2006/relationships" xmlns:p="http://schemas.openxmlformats.org/presentationml/2006/main">
  <p:tag name="AS_UNIQUEID" val="5133"/>
</p:tagLst>
</file>

<file path=ppt/tags/tag112.xml><?xml version="1.0" encoding="utf-8"?>
<p:tagLst xmlns:a="http://schemas.openxmlformats.org/drawingml/2006/main" xmlns:r="http://schemas.openxmlformats.org/officeDocument/2006/relationships" xmlns:p="http://schemas.openxmlformats.org/presentationml/2006/main">
  <p:tag name="AS_UNIQUEID" val="5134"/>
</p:tagLst>
</file>

<file path=ppt/tags/tag113.xml><?xml version="1.0" encoding="utf-8"?>
<p:tagLst xmlns:a="http://schemas.openxmlformats.org/drawingml/2006/main" xmlns:r="http://schemas.openxmlformats.org/officeDocument/2006/relationships" xmlns:p="http://schemas.openxmlformats.org/presentationml/2006/main">
  <p:tag name="AS_UNIQUEID" val="5135"/>
</p:tagLst>
</file>

<file path=ppt/tags/tag114.xml><?xml version="1.0" encoding="utf-8"?>
<p:tagLst xmlns:a="http://schemas.openxmlformats.org/drawingml/2006/main" xmlns:r="http://schemas.openxmlformats.org/officeDocument/2006/relationships" xmlns:p="http://schemas.openxmlformats.org/presentationml/2006/main">
  <p:tag name="AS_UNIQUEID" val="5117"/>
</p:tagLst>
</file>

<file path=ppt/tags/tag115.xml><?xml version="1.0" encoding="utf-8"?>
<p:tagLst xmlns:a="http://schemas.openxmlformats.org/drawingml/2006/main" xmlns:r="http://schemas.openxmlformats.org/officeDocument/2006/relationships" xmlns:p="http://schemas.openxmlformats.org/presentationml/2006/main">
  <p:tag name="AS_UNIQUEID" val="5123"/>
</p:tagLst>
</file>

<file path=ppt/tags/tag116.xml><?xml version="1.0" encoding="utf-8"?>
<p:tagLst xmlns:a="http://schemas.openxmlformats.org/drawingml/2006/main" xmlns:r="http://schemas.openxmlformats.org/officeDocument/2006/relationships" xmlns:p="http://schemas.openxmlformats.org/presentationml/2006/main">
  <p:tag name="AS_UNIQUEID" val="5126"/>
</p:tagLst>
</file>

<file path=ppt/tags/tag117.xml><?xml version="1.0" encoding="utf-8"?>
<p:tagLst xmlns:a="http://schemas.openxmlformats.org/drawingml/2006/main" xmlns:r="http://schemas.openxmlformats.org/officeDocument/2006/relationships" xmlns:p="http://schemas.openxmlformats.org/presentationml/2006/main">
  <p:tag name="AS_UNIQUEID" val="5127"/>
</p:tagLst>
</file>

<file path=ppt/tags/tag118.xml><?xml version="1.0" encoding="utf-8"?>
<p:tagLst xmlns:a="http://schemas.openxmlformats.org/drawingml/2006/main" xmlns:r="http://schemas.openxmlformats.org/officeDocument/2006/relationships" xmlns:p="http://schemas.openxmlformats.org/presentationml/2006/main">
  <p:tag name="AS_UNIQUEID" val="5128"/>
</p:tagLst>
</file>

<file path=ppt/tags/tag119.xml><?xml version="1.0" encoding="utf-8"?>
<p:tagLst xmlns:a="http://schemas.openxmlformats.org/drawingml/2006/main" xmlns:r="http://schemas.openxmlformats.org/officeDocument/2006/relationships" xmlns:p="http://schemas.openxmlformats.org/presentationml/2006/main">
  <p:tag name="AS_UNIQUEID" val="5124"/>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0.xml><?xml version="1.0" encoding="utf-8"?>
<p:tagLst xmlns:a="http://schemas.openxmlformats.org/drawingml/2006/main" xmlns:r="http://schemas.openxmlformats.org/officeDocument/2006/relationships" xmlns:p="http://schemas.openxmlformats.org/presentationml/2006/main">
  <p:tag name="AS_UNIQUEID" val="5125"/>
</p:tagLst>
</file>

<file path=ppt/tags/tag121.xml><?xml version="1.0" encoding="utf-8"?>
<p:tagLst xmlns:a="http://schemas.openxmlformats.org/drawingml/2006/main" xmlns:r="http://schemas.openxmlformats.org/officeDocument/2006/relationships" xmlns:p="http://schemas.openxmlformats.org/presentationml/2006/main">
  <p:tag name="AS_UNIQUEID" val="5118"/>
</p:tagLst>
</file>

<file path=ppt/tags/tag122.xml><?xml version="1.0" encoding="utf-8"?>
<p:tagLst xmlns:a="http://schemas.openxmlformats.org/drawingml/2006/main" xmlns:r="http://schemas.openxmlformats.org/officeDocument/2006/relationships" xmlns:p="http://schemas.openxmlformats.org/presentationml/2006/main">
  <p:tag name="AS_UNIQUEID" val="5121"/>
</p:tagLst>
</file>

<file path=ppt/tags/tag123.xml><?xml version="1.0" encoding="utf-8"?>
<p:tagLst xmlns:a="http://schemas.openxmlformats.org/drawingml/2006/main" xmlns:r="http://schemas.openxmlformats.org/officeDocument/2006/relationships" xmlns:p="http://schemas.openxmlformats.org/presentationml/2006/main">
  <p:tag name="AS_UNIQUEID" val="5122"/>
</p:tagLst>
</file>

<file path=ppt/tags/tag124.xml><?xml version="1.0" encoding="utf-8"?>
<p:tagLst xmlns:a="http://schemas.openxmlformats.org/drawingml/2006/main" xmlns:r="http://schemas.openxmlformats.org/officeDocument/2006/relationships" xmlns:p="http://schemas.openxmlformats.org/presentationml/2006/main">
  <p:tag name="AS_UNIQUEID" val="5119"/>
</p:tagLst>
</file>

<file path=ppt/tags/tag125.xml><?xml version="1.0" encoding="utf-8"?>
<p:tagLst xmlns:a="http://schemas.openxmlformats.org/drawingml/2006/main" xmlns:r="http://schemas.openxmlformats.org/officeDocument/2006/relationships" xmlns:p="http://schemas.openxmlformats.org/presentationml/2006/main">
  <p:tag name="AS_UNIQUEID" val="5120"/>
</p:tagLst>
</file>

<file path=ppt/tags/tag126.xml><?xml version="1.0" encoding="utf-8"?>
<p:tagLst xmlns:a="http://schemas.openxmlformats.org/drawingml/2006/main" xmlns:r="http://schemas.openxmlformats.org/officeDocument/2006/relationships" xmlns:p="http://schemas.openxmlformats.org/presentationml/2006/main">
  <p:tag name="AS_UNIQUEID" val="5104"/>
</p:tagLst>
</file>

<file path=ppt/tags/tag127.xml><?xml version="1.0" encoding="utf-8"?>
<p:tagLst xmlns:a="http://schemas.openxmlformats.org/drawingml/2006/main" xmlns:r="http://schemas.openxmlformats.org/officeDocument/2006/relationships" xmlns:p="http://schemas.openxmlformats.org/presentationml/2006/main">
  <p:tag name="AS_UNIQUEID" val="5110"/>
</p:tagLst>
</file>

<file path=ppt/tags/tag128.xml><?xml version="1.0" encoding="utf-8"?>
<p:tagLst xmlns:a="http://schemas.openxmlformats.org/drawingml/2006/main" xmlns:r="http://schemas.openxmlformats.org/officeDocument/2006/relationships" xmlns:p="http://schemas.openxmlformats.org/presentationml/2006/main">
  <p:tag name="AS_UNIQUEID" val="5113"/>
</p:tagLst>
</file>

<file path=ppt/tags/tag129.xml><?xml version="1.0" encoding="utf-8"?>
<p:tagLst xmlns:a="http://schemas.openxmlformats.org/drawingml/2006/main" xmlns:r="http://schemas.openxmlformats.org/officeDocument/2006/relationships" xmlns:p="http://schemas.openxmlformats.org/presentationml/2006/main">
  <p:tag name="AS_UNIQUEID" val="5114"/>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30.xml><?xml version="1.0" encoding="utf-8"?>
<p:tagLst xmlns:a="http://schemas.openxmlformats.org/drawingml/2006/main" xmlns:r="http://schemas.openxmlformats.org/officeDocument/2006/relationships" xmlns:p="http://schemas.openxmlformats.org/presentationml/2006/main">
  <p:tag name="AS_UNIQUEID" val="5115"/>
</p:tagLst>
</file>

<file path=ppt/tags/tag131.xml><?xml version="1.0" encoding="utf-8"?>
<p:tagLst xmlns:a="http://schemas.openxmlformats.org/drawingml/2006/main" xmlns:r="http://schemas.openxmlformats.org/officeDocument/2006/relationships" xmlns:p="http://schemas.openxmlformats.org/presentationml/2006/main">
  <p:tag name="AS_UNIQUEID" val="5111"/>
</p:tagLst>
</file>

<file path=ppt/tags/tag132.xml><?xml version="1.0" encoding="utf-8"?>
<p:tagLst xmlns:a="http://schemas.openxmlformats.org/drawingml/2006/main" xmlns:r="http://schemas.openxmlformats.org/officeDocument/2006/relationships" xmlns:p="http://schemas.openxmlformats.org/presentationml/2006/main">
  <p:tag name="AS_UNIQUEID" val="5112"/>
</p:tagLst>
</file>

<file path=ppt/tags/tag133.xml><?xml version="1.0" encoding="utf-8"?>
<p:tagLst xmlns:a="http://schemas.openxmlformats.org/drawingml/2006/main" xmlns:r="http://schemas.openxmlformats.org/officeDocument/2006/relationships" xmlns:p="http://schemas.openxmlformats.org/presentationml/2006/main">
  <p:tag name="AS_UNIQUEID" val="5105"/>
</p:tagLst>
</file>

<file path=ppt/tags/tag134.xml><?xml version="1.0" encoding="utf-8"?>
<p:tagLst xmlns:a="http://schemas.openxmlformats.org/drawingml/2006/main" xmlns:r="http://schemas.openxmlformats.org/officeDocument/2006/relationships" xmlns:p="http://schemas.openxmlformats.org/presentationml/2006/main">
  <p:tag name="AS_UNIQUEID" val="5108"/>
</p:tagLst>
</file>

<file path=ppt/tags/tag135.xml><?xml version="1.0" encoding="utf-8"?>
<p:tagLst xmlns:a="http://schemas.openxmlformats.org/drawingml/2006/main" xmlns:r="http://schemas.openxmlformats.org/officeDocument/2006/relationships" xmlns:p="http://schemas.openxmlformats.org/presentationml/2006/main">
  <p:tag name="AS_UNIQUEID" val="5109"/>
</p:tagLst>
</file>

<file path=ppt/tags/tag136.xml><?xml version="1.0" encoding="utf-8"?>
<p:tagLst xmlns:a="http://schemas.openxmlformats.org/drawingml/2006/main" xmlns:r="http://schemas.openxmlformats.org/officeDocument/2006/relationships" xmlns:p="http://schemas.openxmlformats.org/presentationml/2006/main">
  <p:tag name="AS_UNIQUEID" val="5106"/>
</p:tagLst>
</file>

<file path=ppt/tags/tag137.xml><?xml version="1.0" encoding="utf-8"?>
<p:tagLst xmlns:a="http://schemas.openxmlformats.org/drawingml/2006/main" xmlns:r="http://schemas.openxmlformats.org/officeDocument/2006/relationships" xmlns:p="http://schemas.openxmlformats.org/presentationml/2006/main">
  <p:tag name="AS_UNIQUEID" val="5107"/>
</p:tagLst>
</file>

<file path=ppt/tags/tag138.xml><?xml version="1.0" encoding="utf-8"?>
<p:tagLst xmlns:a="http://schemas.openxmlformats.org/drawingml/2006/main" xmlns:r="http://schemas.openxmlformats.org/officeDocument/2006/relationships" xmlns:p="http://schemas.openxmlformats.org/presentationml/2006/main">
  <p:tag name="AS_UNIQUEID" val="5099"/>
</p:tagLst>
</file>

<file path=ppt/tags/tag139.xml><?xml version="1.0" encoding="utf-8"?>
<p:tagLst xmlns:a="http://schemas.openxmlformats.org/drawingml/2006/main" xmlns:r="http://schemas.openxmlformats.org/officeDocument/2006/relationships" xmlns:p="http://schemas.openxmlformats.org/presentationml/2006/main">
  <p:tag name="AS_UNIQUEID" val="5100"/>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0.xml><?xml version="1.0" encoding="utf-8"?>
<p:tagLst xmlns:a="http://schemas.openxmlformats.org/drawingml/2006/main" xmlns:r="http://schemas.openxmlformats.org/officeDocument/2006/relationships" xmlns:p="http://schemas.openxmlformats.org/presentationml/2006/main">
  <p:tag name="AS_UNIQUEID" val="5096"/>
</p:tagLst>
</file>

<file path=ppt/tags/tag141.xml><?xml version="1.0" encoding="utf-8"?>
<p:tagLst xmlns:a="http://schemas.openxmlformats.org/drawingml/2006/main" xmlns:r="http://schemas.openxmlformats.org/officeDocument/2006/relationships" xmlns:p="http://schemas.openxmlformats.org/presentationml/2006/main">
  <p:tag name="AS_UNIQUEID" val="5097"/>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9.xml><?xml version="1.0" encoding="utf-8"?>
<p:tagLst xmlns:a="http://schemas.openxmlformats.org/drawingml/2006/main" xmlns:r="http://schemas.openxmlformats.org/officeDocument/2006/relationships" xmlns:p="http://schemas.openxmlformats.org/presentationml/2006/main">
  <p:tag name="AS_UNIQUEID" val="1670"/>
</p:tagLst>
</file>

<file path=ppt/tags/tag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2.xml><?xml version="1.0" encoding="utf-8"?>
<p:tagLst xmlns:a="http://schemas.openxmlformats.org/drawingml/2006/main" xmlns:r="http://schemas.openxmlformats.org/officeDocument/2006/relationships" xmlns:p="http://schemas.openxmlformats.org/presentationml/2006/main">
  <p:tag name="TABLE_ENDDRAG_ORIGIN_RECT" val="854*253"/>
  <p:tag name="TABLE_ENDDRAG_RECT" val="85*248*854*253"/>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5.xml><?xml version="1.0" encoding="utf-8"?>
<p:tagLst xmlns:a="http://schemas.openxmlformats.org/drawingml/2006/main" xmlns:r="http://schemas.openxmlformats.org/officeDocument/2006/relationships" xmlns:p="http://schemas.openxmlformats.org/presentationml/2006/main">
  <p:tag name="AS_UNIQUEID" val="5095"/>
</p:tagLst>
</file>

<file path=ppt/tags/tag26.xml><?xml version="1.0" encoding="utf-8"?>
<p:tagLst xmlns:a="http://schemas.openxmlformats.org/drawingml/2006/main" xmlns:r="http://schemas.openxmlformats.org/officeDocument/2006/relationships" xmlns:p="http://schemas.openxmlformats.org/presentationml/2006/main">
  <p:tag name="AS_UNIQUEID" val="5098"/>
</p:tagLst>
</file>

<file path=ppt/tags/tag27.xml><?xml version="1.0" encoding="utf-8"?>
<p:tagLst xmlns:a="http://schemas.openxmlformats.org/drawingml/2006/main" xmlns:r="http://schemas.openxmlformats.org/officeDocument/2006/relationships" xmlns:p="http://schemas.openxmlformats.org/presentationml/2006/main">
  <p:tag name="AS_UNIQUEID" val="5101"/>
</p:tagLst>
</file>

<file path=ppt/tags/tag28.xml><?xml version="1.0" encoding="utf-8"?>
<p:tagLst xmlns:a="http://schemas.openxmlformats.org/drawingml/2006/main" xmlns:r="http://schemas.openxmlformats.org/officeDocument/2006/relationships" xmlns:p="http://schemas.openxmlformats.org/presentationml/2006/main">
  <p:tag name="AS_UNIQUEID" val="5152"/>
</p:tagLst>
</file>

<file path=ppt/tags/tag29.xml><?xml version="1.0" encoding="utf-8"?>
<p:tagLst xmlns:a="http://schemas.openxmlformats.org/drawingml/2006/main" xmlns:r="http://schemas.openxmlformats.org/officeDocument/2006/relationships" xmlns:p="http://schemas.openxmlformats.org/presentationml/2006/main">
  <p:tag name="AS_UNIQUEID" val="5202"/>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AS_UNIQUEID" val="5206"/>
</p:tagLst>
</file>

<file path=ppt/tags/tag31.xml><?xml version="1.0" encoding="utf-8"?>
<p:tagLst xmlns:a="http://schemas.openxmlformats.org/drawingml/2006/main" xmlns:r="http://schemas.openxmlformats.org/officeDocument/2006/relationships" xmlns:p="http://schemas.openxmlformats.org/presentationml/2006/main">
  <p:tag name="AS_UNIQUEID" val="5207"/>
</p:tagLst>
</file>

<file path=ppt/tags/tag32.xml><?xml version="1.0" encoding="utf-8"?>
<p:tagLst xmlns:a="http://schemas.openxmlformats.org/drawingml/2006/main" xmlns:r="http://schemas.openxmlformats.org/officeDocument/2006/relationships" xmlns:p="http://schemas.openxmlformats.org/presentationml/2006/main">
  <p:tag name="AS_UNIQUEID" val="5208"/>
</p:tagLst>
</file>

<file path=ppt/tags/tag33.xml><?xml version="1.0" encoding="utf-8"?>
<p:tagLst xmlns:a="http://schemas.openxmlformats.org/drawingml/2006/main" xmlns:r="http://schemas.openxmlformats.org/officeDocument/2006/relationships" xmlns:p="http://schemas.openxmlformats.org/presentationml/2006/main">
  <p:tag name="AS_UNIQUEID" val="5091"/>
</p:tagLst>
</file>

<file path=ppt/tags/tag34.xml><?xml version="1.0" encoding="utf-8"?>
<p:tagLst xmlns:a="http://schemas.openxmlformats.org/drawingml/2006/main" xmlns:r="http://schemas.openxmlformats.org/officeDocument/2006/relationships" xmlns:p="http://schemas.openxmlformats.org/presentationml/2006/main">
  <p:tag name="AS_UNIQUEID" val="5092"/>
</p:tagLst>
</file>

<file path=ppt/tags/tag35.xml><?xml version="1.0" encoding="utf-8"?>
<p:tagLst xmlns:a="http://schemas.openxmlformats.org/drawingml/2006/main" xmlns:r="http://schemas.openxmlformats.org/officeDocument/2006/relationships" xmlns:p="http://schemas.openxmlformats.org/presentationml/2006/main">
  <p:tag name="AS_UNIQUEID" val="5203"/>
</p:tagLst>
</file>

<file path=ppt/tags/tag36.xml><?xml version="1.0" encoding="utf-8"?>
<p:tagLst xmlns:a="http://schemas.openxmlformats.org/drawingml/2006/main" xmlns:r="http://schemas.openxmlformats.org/officeDocument/2006/relationships" xmlns:p="http://schemas.openxmlformats.org/presentationml/2006/main">
  <p:tag name="AS_UNIQUEID" val="5093"/>
</p:tagLst>
</file>

<file path=ppt/tags/tag37.xml><?xml version="1.0" encoding="utf-8"?>
<p:tagLst xmlns:a="http://schemas.openxmlformats.org/drawingml/2006/main" xmlns:r="http://schemas.openxmlformats.org/officeDocument/2006/relationships" xmlns:p="http://schemas.openxmlformats.org/presentationml/2006/main">
  <p:tag name="AS_UNIQUEID" val="5094"/>
</p:tagLst>
</file>

<file path=ppt/tags/tag38.xml><?xml version="1.0" encoding="utf-8"?>
<p:tagLst xmlns:a="http://schemas.openxmlformats.org/drawingml/2006/main" xmlns:r="http://schemas.openxmlformats.org/officeDocument/2006/relationships" xmlns:p="http://schemas.openxmlformats.org/presentationml/2006/main">
  <p:tag name="AS_UNIQUEID" val="5204"/>
</p:tagLst>
</file>

<file path=ppt/tags/tag39.xml><?xml version="1.0" encoding="utf-8"?>
<p:tagLst xmlns:a="http://schemas.openxmlformats.org/drawingml/2006/main" xmlns:r="http://schemas.openxmlformats.org/officeDocument/2006/relationships" xmlns:p="http://schemas.openxmlformats.org/presentationml/2006/main">
  <p:tag name="AS_UNIQUEID" val="5153"/>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40.xml><?xml version="1.0" encoding="utf-8"?>
<p:tagLst xmlns:a="http://schemas.openxmlformats.org/drawingml/2006/main" xmlns:r="http://schemas.openxmlformats.org/officeDocument/2006/relationships" xmlns:p="http://schemas.openxmlformats.org/presentationml/2006/main">
  <p:tag name="AS_UNIQUEID" val="5166"/>
</p:tagLst>
</file>

<file path=ppt/tags/tag41.xml><?xml version="1.0" encoding="utf-8"?>
<p:tagLst xmlns:a="http://schemas.openxmlformats.org/drawingml/2006/main" xmlns:r="http://schemas.openxmlformats.org/officeDocument/2006/relationships" xmlns:p="http://schemas.openxmlformats.org/presentationml/2006/main">
  <p:tag name="AS_UNIQUEID" val="5179"/>
</p:tagLst>
</file>

<file path=ppt/tags/tag42.xml><?xml version="1.0" encoding="utf-8"?>
<p:tagLst xmlns:a="http://schemas.openxmlformats.org/drawingml/2006/main" xmlns:r="http://schemas.openxmlformats.org/officeDocument/2006/relationships" xmlns:p="http://schemas.openxmlformats.org/presentationml/2006/main">
  <p:tag name="AS_UNIQUEID" val="5193"/>
</p:tagLst>
</file>

<file path=ppt/tags/tag43.xml><?xml version="1.0" encoding="utf-8"?>
<p:tagLst xmlns:a="http://schemas.openxmlformats.org/drawingml/2006/main" xmlns:r="http://schemas.openxmlformats.org/officeDocument/2006/relationships" xmlns:p="http://schemas.openxmlformats.org/presentationml/2006/main">
  <p:tag name="AS_UNIQUEID" val="5194"/>
</p:tagLst>
</file>

<file path=ppt/tags/tag44.xml><?xml version="1.0" encoding="utf-8"?>
<p:tagLst xmlns:a="http://schemas.openxmlformats.org/drawingml/2006/main" xmlns:r="http://schemas.openxmlformats.org/officeDocument/2006/relationships" xmlns:p="http://schemas.openxmlformats.org/presentationml/2006/main">
  <p:tag name="AS_UNIQUEID" val="5201"/>
</p:tagLst>
</file>

<file path=ppt/tags/tag45.xml><?xml version="1.0" encoding="utf-8"?>
<p:tagLst xmlns:a="http://schemas.openxmlformats.org/drawingml/2006/main" xmlns:r="http://schemas.openxmlformats.org/officeDocument/2006/relationships" xmlns:p="http://schemas.openxmlformats.org/presentationml/2006/main">
  <p:tag name="AS_UNIQUEID" val="5195"/>
</p:tagLst>
</file>

<file path=ppt/tags/tag46.xml><?xml version="1.0" encoding="utf-8"?>
<p:tagLst xmlns:a="http://schemas.openxmlformats.org/drawingml/2006/main" xmlns:r="http://schemas.openxmlformats.org/officeDocument/2006/relationships" xmlns:p="http://schemas.openxmlformats.org/presentationml/2006/main">
  <p:tag name="AS_UNIQUEID" val="5196"/>
</p:tagLst>
</file>

<file path=ppt/tags/tag47.xml><?xml version="1.0" encoding="utf-8"?>
<p:tagLst xmlns:a="http://schemas.openxmlformats.org/drawingml/2006/main" xmlns:r="http://schemas.openxmlformats.org/officeDocument/2006/relationships" xmlns:p="http://schemas.openxmlformats.org/presentationml/2006/main">
  <p:tag name="AS_UNIQUEID" val="5197"/>
</p:tagLst>
</file>

<file path=ppt/tags/tag48.xml><?xml version="1.0" encoding="utf-8"?>
<p:tagLst xmlns:a="http://schemas.openxmlformats.org/drawingml/2006/main" xmlns:r="http://schemas.openxmlformats.org/officeDocument/2006/relationships" xmlns:p="http://schemas.openxmlformats.org/presentationml/2006/main">
  <p:tag name="AS_UNIQUEID" val="5198"/>
</p:tagLst>
</file>

<file path=ppt/tags/tag49.xml><?xml version="1.0" encoding="utf-8"?>
<p:tagLst xmlns:a="http://schemas.openxmlformats.org/drawingml/2006/main" xmlns:r="http://schemas.openxmlformats.org/officeDocument/2006/relationships" xmlns:p="http://schemas.openxmlformats.org/presentationml/2006/main">
  <p:tag name="AS_UNIQUEID" val="5199"/>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50.xml><?xml version="1.0" encoding="utf-8"?>
<p:tagLst xmlns:a="http://schemas.openxmlformats.org/drawingml/2006/main" xmlns:r="http://schemas.openxmlformats.org/officeDocument/2006/relationships" xmlns:p="http://schemas.openxmlformats.org/presentationml/2006/main">
  <p:tag name="AS_UNIQUEID" val="5200"/>
</p:tagLst>
</file>

<file path=ppt/tags/tag51.xml><?xml version="1.0" encoding="utf-8"?>
<p:tagLst xmlns:a="http://schemas.openxmlformats.org/drawingml/2006/main" xmlns:r="http://schemas.openxmlformats.org/officeDocument/2006/relationships" xmlns:p="http://schemas.openxmlformats.org/presentationml/2006/main">
  <p:tag name="AS_UNIQUEID" val="5180"/>
</p:tagLst>
</file>

<file path=ppt/tags/tag52.xml><?xml version="1.0" encoding="utf-8"?>
<p:tagLst xmlns:a="http://schemas.openxmlformats.org/drawingml/2006/main" xmlns:r="http://schemas.openxmlformats.org/officeDocument/2006/relationships" xmlns:p="http://schemas.openxmlformats.org/presentationml/2006/main">
  <p:tag name="AS_UNIQUEID" val="5186"/>
</p:tagLst>
</file>

<file path=ppt/tags/tag53.xml><?xml version="1.0" encoding="utf-8"?>
<p:tagLst xmlns:a="http://schemas.openxmlformats.org/drawingml/2006/main" xmlns:r="http://schemas.openxmlformats.org/officeDocument/2006/relationships" xmlns:p="http://schemas.openxmlformats.org/presentationml/2006/main">
  <p:tag name="AS_UNIQUEID" val="5187"/>
</p:tagLst>
</file>

<file path=ppt/tags/tag54.xml><?xml version="1.0" encoding="utf-8"?>
<p:tagLst xmlns:a="http://schemas.openxmlformats.org/drawingml/2006/main" xmlns:r="http://schemas.openxmlformats.org/officeDocument/2006/relationships" xmlns:p="http://schemas.openxmlformats.org/presentationml/2006/main">
  <p:tag name="AS_UNIQUEID" val="5188"/>
</p:tagLst>
</file>

<file path=ppt/tags/tag55.xml><?xml version="1.0" encoding="utf-8"?>
<p:tagLst xmlns:a="http://schemas.openxmlformats.org/drawingml/2006/main" xmlns:r="http://schemas.openxmlformats.org/officeDocument/2006/relationships" xmlns:p="http://schemas.openxmlformats.org/presentationml/2006/main">
  <p:tag name="AS_UNIQUEID" val="5189"/>
</p:tagLst>
</file>

<file path=ppt/tags/tag56.xml><?xml version="1.0" encoding="utf-8"?>
<p:tagLst xmlns:a="http://schemas.openxmlformats.org/drawingml/2006/main" xmlns:r="http://schemas.openxmlformats.org/officeDocument/2006/relationships" xmlns:p="http://schemas.openxmlformats.org/presentationml/2006/main">
  <p:tag name="AS_UNIQUEID" val="5190"/>
</p:tagLst>
</file>

<file path=ppt/tags/tag57.xml><?xml version="1.0" encoding="utf-8"?>
<p:tagLst xmlns:a="http://schemas.openxmlformats.org/drawingml/2006/main" xmlns:r="http://schemas.openxmlformats.org/officeDocument/2006/relationships" xmlns:p="http://schemas.openxmlformats.org/presentationml/2006/main">
  <p:tag name="AS_UNIQUEID" val="5191"/>
</p:tagLst>
</file>

<file path=ppt/tags/tag58.xml><?xml version="1.0" encoding="utf-8"?>
<p:tagLst xmlns:a="http://schemas.openxmlformats.org/drawingml/2006/main" xmlns:r="http://schemas.openxmlformats.org/officeDocument/2006/relationships" xmlns:p="http://schemas.openxmlformats.org/presentationml/2006/main">
  <p:tag name="AS_UNIQUEID" val="5192"/>
</p:tagLst>
</file>

<file path=ppt/tags/tag59.xml><?xml version="1.0" encoding="utf-8"?>
<p:tagLst xmlns:a="http://schemas.openxmlformats.org/drawingml/2006/main" xmlns:r="http://schemas.openxmlformats.org/officeDocument/2006/relationships" xmlns:p="http://schemas.openxmlformats.org/presentationml/2006/main">
  <p:tag name="AS_UNIQUEID" val="5181"/>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0.xml><?xml version="1.0" encoding="utf-8"?>
<p:tagLst xmlns:a="http://schemas.openxmlformats.org/drawingml/2006/main" xmlns:r="http://schemas.openxmlformats.org/officeDocument/2006/relationships" xmlns:p="http://schemas.openxmlformats.org/presentationml/2006/main">
  <p:tag name="AS_UNIQUEID" val="5182"/>
</p:tagLst>
</file>

<file path=ppt/tags/tag61.xml><?xml version="1.0" encoding="utf-8"?>
<p:tagLst xmlns:a="http://schemas.openxmlformats.org/drawingml/2006/main" xmlns:r="http://schemas.openxmlformats.org/officeDocument/2006/relationships" xmlns:p="http://schemas.openxmlformats.org/presentationml/2006/main">
  <p:tag name="AS_UNIQUEID" val="5183"/>
</p:tagLst>
</file>

<file path=ppt/tags/tag62.xml><?xml version="1.0" encoding="utf-8"?>
<p:tagLst xmlns:a="http://schemas.openxmlformats.org/drawingml/2006/main" xmlns:r="http://schemas.openxmlformats.org/officeDocument/2006/relationships" xmlns:p="http://schemas.openxmlformats.org/presentationml/2006/main">
  <p:tag name="AS_UNIQUEID" val="5184"/>
</p:tagLst>
</file>

<file path=ppt/tags/tag63.xml><?xml version="1.0" encoding="utf-8"?>
<p:tagLst xmlns:a="http://schemas.openxmlformats.org/drawingml/2006/main" xmlns:r="http://schemas.openxmlformats.org/officeDocument/2006/relationships" xmlns:p="http://schemas.openxmlformats.org/presentationml/2006/main">
  <p:tag name="AS_UNIQUEID" val="5185"/>
</p:tagLst>
</file>

<file path=ppt/tags/tag64.xml><?xml version="1.0" encoding="utf-8"?>
<p:tagLst xmlns:a="http://schemas.openxmlformats.org/drawingml/2006/main" xmlns:r="http://schemas.openxmlformats.org/officeDocument/2006/relationships" xmlns:p="http://schemas.openxmlformats.org/presentationml/2006/main">
  <p:tag name="AS_UNIQUEID" val="5167"/>
</p:tagLst>
</file>

<file path=ppt/tags/tag65.xml><?xml version="1.0" encoding="utf-8"?>
<p:tagLst xmlns:a="http://schemas.openxmlformats.org/drawingml/2006/main" xmlns:r="http://schemas.openxmlformats.org/officeDocument/2006/relationships" xmlns:p="http://schemas.openxmlformats.org/presentationml/2006/main">
  <p:tag name="AS_UNIQUEID" val="5173"/>
</p:tagLst>
</file>

<file path=ppt/tags/tag66.xml><?xml version="1.0" encoding="utf-8"?>
<p:tagLst xmlns:a="http://schemas.openxmlformats.org/drawingml/2006/main" xmlns:r="http://schemas.openxmlformats.org/officeDocument/2006/relationships" xmlns:p="http://schemas.openxmlformats.org/presentationml/2006/main">
  <p:tag name="AS_UNIQUEID" val="5176"/>
</p:tagLst>
</file>

<file path=ppt/tags/tag67.xml><?xml version="1.0" encoding="utf-8"?>
<p:tagLst xmlns:a="http://schemas.openxmlformats.org/drawingml/2006/main" xmlns:r="http://schemas.openxmlformats.org/officeDocument/2006/relationships" xmlns:p="http://schemas.openxmlformats.org/presentationml/2006/main">
  <p:tag name="AS_UNIQUEID" val="5177"/>
</p:tagLst>
</file>

<file path=ppt/tags/tag68.xml><?xml version="1.0" encoding="utf-8"?>
<p:tagLst xmlns:a="http://schemas.openxmlformats.org/drawingml/2006/main" xmlns:r="http://schemas.openxmlformats.org/officeDocument/2006/relationships" xmlns:p="http://schemas.openxmlformats.org/presentationml/2006/main">
  <p:tag name="AS_UNIQUEID" val="5178"/>
</p:tagLst>
</file>

<file path=ppt/tags/tag69.xml><?xml version="1.0" encoding="utf-8"?>
<p:tagLst xmlns:a="http://schemas.openxmlformats.org/drawingml/2006/main" xmlns:r="http://schemas.openxmlformats.org/officeDocument/2006/relationships" xmlns:p="http://schemas.openxmlformats.org/presentationml/2006/main">
  <p:tag name="AS_UNIQUEID" val="5174"/>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0.xml><?xml version="1.0" encoding="utf-8"?>
<p:tagLst xmlns:a="http://schemas.openxmlformats.org/drawingml/2006/main" xmlns:r="http://schemas.openxmlformats.org/officeDocument/2006/relationships" xmlns:p="http://schemas.openxmlformats.org/presentationml/2006/main">
  <p:tag name="AS_UNIQUEID" val="5175"/>
</p:tagLst>
</file>

<file path=ppt/tags/tag71.xml><?xml version="1.0" encoding="utf-8"?>
<p:tagLst xmlns:a="http://schemas.openxmlformats.org/drawingml/2006/main" xmlns:r="http://schemas.openxmlformats.org/officeDocument/2006/relationships" xmlns:p="http://schemas.openxmlformats.org/presentationml/2006/main">
  <p:tag name="AS_UNIQUEID" val="5168"/>
</p:tagLst>
</file>

<file path=ppt/tags/tag72.xml><?xml version="1.0" encoding="utf-8"?>
<p:tagLst xmlns:a="http://schemas.openxmlformats.org/drawingml/2006/main" xmlns:r="http://schemas.openxmlformats.org/officeDocument/2006/relationships" xmlns:p="http://schemas.openxmlformats.org/presentationml/2006/main">
  <p:tag name="AS_UNIQUEID" val="5171"/>
</p:tagLst>
</file>

<file path=ppt/tags/tag73.xml><?xml version="1.0" encoding="utf-8"?>
<p:tagLst xmlns:a="http://schemas.openxmlformats.org/drawingml/2006/main" xmlns:r="http://schemas.openxmlformats.org/officeDocument/2006/relationships" xmlns:p="http://schemas.openxmlformats.org/presentationml/2006/main">
  <p:tag name="AS_UNIQUEID" val="5172"/>
</p:tagLst>
</file>

<file path=ppt/tags/tag74.xml><?xml version="1.0" encoding="utf-8"?>
<p:tagLst xmlns:a="http://schemas.openxmlformats.org/drawingml/2006/main" xmlns:r="http://schemas.openxmlformats.org/officeDocument/2006/relationships" xmlns:p="http://schemas.openxmlformats.org/presentationml/2006/main">
  <p:tag name="AS_UNIQUEID" val="5169"/>
</p:tagLst>
</file>

<file path=ppt/tags/tag75.xml><?xml version="1.0" encoding="utf-8"?>
<p:tagLst xmlns:a="http://schemas.openxmlformats.org/drawingml/2006/main" xmlns:r="http://schemas.openxmlformats.org/officeDocument/2006/relationships" xmlns:p="http://schemas.openxmlformats.org/presentationml/2006/main">
  <p:tag name="AS_UNIQUEID" val="5170"/>
</p:tagLst>
</file>

<file path=ppt/tags/tag76.xml><?xml version="1.0" encoding="utf-8"?>
<p:tagLst xmlns:a="http://schemas.openxmlformats.org/drawingml/2006/main" xmlns:r="http://schemas.openxmlformats.org/officeDocument/2006/relationships" xmlns:p="http://schemas.openxmlformats.org/presentationml/2006/main">
  <p:tag name="AS_UNIQUEID" val="5154"/>
</p:tagLst>
</file>

<file path=ppt/tags/tag77.xml><?xml version="1.0" encoding="utf-8"?>
<p:tagLst xmlns:a="http://schemas.openxmlformats.org/drawingml/2006/main" xmlns:r="http://schemas.openxmlformats.org/officeDocument/2006/relationships" xmlns:p="http://schemas.openxmlformats.org/presentationml/2006/main">
  <p:tag name="AS_UNIQUEID" val="5160"/>
</p:tagLst>
</file>

<file path=ppt/tags/tag78.xml><?xml version="1.0" encoding="utf-8"?>
<p:tagLst xmlns:a="http://schemas.openxmlformats.org/drawingml/2006/main" xmlns:r="http://schemas.openxmlformats.org/officeDocument/2006/relationships" xmlns:p="http://schemas.openxmlformats.org/presentationml/2006/main">
  <p:tag name="AS_UNIQUEID" val="5163"/>
</p:tagLst>
</file>

<file path=ppt/tags/tag79.xml><?xml version="1.0" encoding="utf-8"?>
<p:tagLst xmlns:a="http://schemas.openxmlformats.org/drawingml/2006/main" xmlns:r="http://schemas.openxmlformats.org/officeDocument/2006/relationships" xmlns:p="http://schemas.openxmlformats.org/presentationml/2006/main">
  <p:tag name="AS_UNIQUEID" val="5164"/>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0.xml><?xml version="1.0" encoding="utf-8"?>
<p:tagLst xmlns:a="http://schemas.openxmlformats.org/drawingml/2006/main" xmlns:r="http://schemas.openxmlformats.org/officeDocument/2006/relationships" xmlns:p="http://schemas.openxmlformats.org/presentationml/2006/main">
  <p:tag name="AS_UNIQUEID" val="5165"/>
</p:tagLst>
</file>

<file path=ppt/tags/tag81.xml><?xml version="1.0" encoding="utf-8"?>
<p:tagLst xmlns:a="http://schemas.openxmlformats.org/drawingml/2006/main" xmlns:r="http://schemas.openxmlformats.org/officeDocument/2006/relationships" xmlns:p="http://schemas.openxmlformats.org/presentationml/2006/main">
  <p:tag name="AS_UNIQUEID" val="5161"/>
</p:tagLst>
</file>

<file path=ppt/tags/tag82.xml><?xml version="1.0" encoding="utf-8"?>
<p:tagLst xmlns:a="http://schemas.openxmlformats.org/drawingml/2006/main" xmlns:r="http://schemas.openxmlformats.org/officeDocument/2006/relationships" xmlns:p="http://schemas.openxmlformats.org/presentationml/2006/main">
  <p:tag name="AS_UNIQUEID" val="5162"/>
</p:tagLst>
</file>

<file path=ppt/tags/tag83.xml><?xml version="1.0" encoding="utf-8"?>
<p:tagLst xmlns:a="http://schemas.openxmlformats.org/drawingml/2006/main" xmlns:r="http://schemas.openxmlformats.org/officeDocument/2006/relationships" xmlns:p="http://schemas.openxmlformats.org/presentationml/2006/main">
  <p:tag name="AS_UNIQUEID" val="5155"/>
</p:tagLst>
</file>

<file path=ppt/tags/tag84.xml><?xml version="1.0" encoding="utf-8"?>
<p:tagLst xmlns:a="http://schemas.openxmlformats.org/drawingml/2006/main" xmlns:r="http://schemas.openxmlformats.org/officeDocument/2006/relationships" xmlns:p="http://schemas.openxmlformats.org/presentationml/2006/main">
  <p:tag name="AS_UNIQUEID" val="5158"/>
</p:tagLst>
</file>

<file path=ppt/tags/tag85.xml><?xml version="1.0" encoding="utf-8"?>
<p:tagLst xmlns:a="http://schemas.openxmlformats.org/drawingml/2006/main" xmlns:r="http://schemas.openxmlformats.org/officeDocument/2006/relationships" xmlns:p="http://schemas.openxmlformats.org/presentationml/2006/main">
  <p:tag name="AS_UNIQUEID" val="5159"/>
</p:tagLst>
</file>

<file path=ppt/tags/tag86.xml><?xml version="1.0" encoding="utf-8"?>
<p:tagLst xmlns:a="http://schemas.openxmlformats.org/drawingml/2006/main" xmlns:r="http://schemas.openxmlformats.org/officeDocument/2006/relationships" xmlns:p="http://schemas.openxmlformats.org/presentationml/2006/main">
  <p:tag name="AS_UNIQUEID" val="5156"/>
</p:tagLst>
</file>

<file path=ppt/tags/tag87.xml><?xml version="1.0" encoding="utf-8"?>
<p:tagLst xmlns:a="http://schemas.openxmlformats.org/drawingml/2006/main" xmlns:r="http://schemas.openxmlformats.org/officeDocument/2006/relationships" xmlns:p="http://schemas.openxmlformats.org/presentationml/2006/main">
  <p:tag name="AS_UNIQUEID" val="5157"/>
</p:tagLst>
</file>

<file path=ppt/tags/tag88.xml><?xml version="1.0" encoding="utf-8"?>
<p:tagLst xmlns:a="http://schemas.openxmlformats.org/drawingml/2006/main" xmlns:r="http://schemas.openxmlformats.org/officeDocument/2006/relationships" xmlns:p="http://schemas.openxmlformats.org/presentationml/2006/main">
  <p:tag name="AS_UNIQUEID" val="5102"/>
</p:tagLst>
</file>

<file path=ppt/tags/tag89.xml><?xml version="1.0" encoding="utf-8"?>
<p:tagLst xmlns:a="http://schemas.openxmlformats.org/drawingml/2006/main" xmlns:r="http://schemas.openxmlformats.org/officeDocument/2006/relationships" xmlns:p="http://schemas.openxmlformats.org/presentationml/2006/main">
  <p:tag name="AS_UNIQUEID" val="5151"/>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RESOURCE_RECORD_KEY" val="{&quot;10&quot;:[50041517],&quot;65&quot;:[20205081]}"/>
</p:tagLst>
</file>

<file path=ppt/tags/tag90.xml><?xml version="1.0" encoding="utf-8"?>
<p:tagLst xmlns:a="http://schemas.openxmlformats.org/drawingml/2006/main" xmlns:r="http://schemas.openxmlformats.org/officeDocument/2006/relationships" xmlns:p="http://schemas.openxmlformats.org/presentationml/2006/main">
  <p:tag name="AS_UNIQUEID" val="5103"/>
</p:tagLst>
</file>

<file path=ppt/tags/tag91.xml><?xml version="1.0" encoding="utf-8"?>
<p:tagLst xmlns:a="http://schemas.openxmlformats.org/drawingml/2006/main" xmlns:r="http://schemas.openxmlformats.org/officeDocument/2006/relationships" xmlns:p="http://schemas.openxmlformats.org/presentationml/2006/main">
  <p:tag name="AS_UNIQUEID" val="5116"/>
</p:tagLst>
</file>

<file path=ppt/tags/tag92.xml><?xml version="1.0" encoding="utf-8"?>
<p:tagLst xmlns:a="http://schemas.openxmlformats.org/drawingml/2006/main" xmlns:r="http://schemas.openxmlformats.org/officeDocument/2006/relationships" xmlns:p="http://schemas.openxmlformats.org/presentationml/2006/main">
  <p:tag name="AS_UNIQUEID" val="5129"/>
</p:tagLst>
</file>

<file path=ppt/tags/tag93.xml><?xml version="1.0" encoding="utf-8"?>
<p:tagLst xmlns:a="http://schemas.openxmlformats.org/drawingml/2006/main" xmlns:r="http://schemas.openxmlformats.org/officeDocument/2006/relationships" xmlns:p="http://schemas.openxmlformats.org/presentationml/2006/main">
  <p:tag name="AS_UNIQUEID" val="5143"/>
</p:tagLst>
</file>

<file path=ppt/tags/tag94.xml><?xml version="1.0" encoding="utf-8"?>
<p:tagLst xmlns:a="http://schemas.openxmlformats.org/drawingml/2006/main" xmlns:r="http://schemas.openxmlformats.org/officeDocument/2006/relationships" xmlns:p="http://schemas.openxmlformats.org/presentationml/2006/main">
  <p:tag name="AS_UNIQUEID" val="5144"/>
</p:tagLst>
</file>

<file path=ppt/tags/tag95.xml><?xml version="1.0" encoding="utf-8"?>
<p:tagLst xmlns:a="http://schemas.openxmlformats.org/drawingml/2006/main" xmlns:r="http://schemas.openxmlformats.org/officeDocument/2006/relationships" xmlns:p="http://schemas.openxmlformats.org/presentationml/2006/main">
  <p:tag name="AS_UNIQUEID" val="5145"/>
</p:tagLst>
</file>

<file path=ppt/tags/tag96.xml><?xml version="1.0" encoding="utf-8"?>
<p:tagLst xmlns:a="http://schemas.openxmlformats.org/drawingml/2006/main" xmlns:r="http://schemas.openxmlformats.org/officeDocument/2006/relationships" xmlns:p="http://schemas.openxmlformats.org/presentationml/2006/main">
  <p:tag name="AS_UNIQUEID" val="5146"/>
</p:tagLst>
</file>

<file path=ppt/tags/tag97.xml><?xml version="1.0" encoding="utf-8"?>
<p:tagLst xmlns:a="http://schemas.openxmlformats.org/drawingml/2006/main" xmlns:r="http://schemas.openxmlformats.org/officeDocument/2006/relationships" xmlns:p="http://schemas.openxmlformats.org/presentationml/2006/main">
  <p:tag name="AS_UNIQUEID" val="5147"/>
</p:tagLst>
</file>

<file path=ppt/tags/tag98.xml><?xml version="1.0" encoding="utf-8"?>
<p:tagLst xmlns:a="http://schemas.openxmlformats.org/drawingml/2006/main" xmlns:r="http://schemas.openxmlformats.org/officeDocument/2006/relationships" xmlns:p="http://schemas.openxmlformats.org/presentationml/2006/main">
  <p:tag name="AS_UNIQUEID" val="5148"/>
</p:tagLst>
</file>

<file path=ppt/tags/tag99.xml><?xml version="1.0" encoding="utf-8"?>
<p:tagLst xmlns:a="http://schemas.openxmlformats.org/drawingml/2006/main" xmlns:r="http://schemas.openxmlformats.org/officeDocument/2006/relationships" xmlns:p="http://schemas.openxmlformats.org/presentationml/2006/main">
  <p:tag name="AS_UNIQUEID" val="5149"/>
</p:tagLst>
</file>

<file path=ppt/theme/theme1.xml><?xml version="1.0" encoding="utf-8"?>
<a:theme xmlns:a="http://schemas.openxmlformats.org/drawingml/2006/main" name="木牍原创课件-封面">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木牍原创课件-目录">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木牍原创课件-内文">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1243</Words>
  <PresentationFormat>宽屏</PresentationFormat>
  <Paragraphs>133</Paragraphs>
  <Slides>30</Slides>
  <Notes>0</Notes>
  <HiddenSlides>0</HiddenSlides>
  <MMClips>4</MMClips>
  <ScaleCrop>false</ScaleCrop>
  <HeadingPairs>
    <vt:vector size="8" baseType="variant">
      <vt:variant>
        <vt:lpstr>已用的字体</vt:lpstr>
      </vt:variant>
      <vt:variant>
        <vt:i4>6</vt:i4>
      </vt:variant>
      <vt:variant>
        <vt:lpstr>主题</vt:lpstr>
      </vt:variant>
      <vt:variant>
        <vt:i4>3</vt:i4>
      </vt:variant>
      <vt:variant>
        <vt:lpstr>嵌入 OLE 服务器</vt:lpstr>
      </vt:variant>
      <vt:variant>
        <vt:i4>1</vt:i4>
      </vt:variant>
      <vt:variant>
        <vt:lpstr>幻灯片标题</vt:lpstr>
      </vt:variant>
      <vt:variant>
        <vt:i4>30</vt:i4>
      </vt:variant>
    </vt:vector>
  </HeadingPairs>
  <TitlesOfParts>
    <vt:vector size="40" baseType="lpstr">
      <vt:lpstr>Calibri</vt:lpstr>
      <vt:lpstr>宋体</vt:lpstr>
      <vt:lpstr>Cambria Math</vt:lpstr>
      <vt:lpstr>微软雅黑</vt:lpstr>
      <vt:lpstr>Times New Roman</vt:lpstr>
      <vt:lpstr>Arial</vt:lpstr>
      <vt:lpstr>木牍原创课件-封面</vt:lpstr>
      <vt:lpstr>木牍原创课件-目录</vt:lpstr>
      <vt:lpstr>木牍原创课件-内文</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terms:created xsi:type="dcterms:W3CDTF">2019-06-19T02:08:00Z</dcterms:created>
  <dcterms:modified xsi:type="dcterms:W3CDTF">2025-01-20T00:41:11Z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2052-12.1.0.19770</vt:lpwstr>
  </property>
  <property fmtid="{D5CDD505-2E9C-101B-9397-08002B2CF9AE}" pid="3" name="ICV">
    <vt:lpwstr>BDCA6CC7CC9A40ECAF8CDAC1377E0517_11</vt:lpwstr>
  </property>
</Properties>
</file>