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2" r:id="rId1"/>
  </p:sldMasterIdLst>
  <p:notesMasterIdLst>
    <p:notesMasterId r:id="rId33"/>
  </p:notesMasterIdLst>
  <p:handoutMasterIdLst>
    <p:handoutMasterId r:id="rId34"/>
  </p:handoutMasterIdLst>
  <p:sldIdLst>
    <p:sldId id="256" r:id="rId2"/>
    <p:sldId id="284" r:id="rId3"/>
    <p:sldId id="271" r:id="rId4"/>
    <p:sldId id="321" r:id="rId5"/>
    <p:sldId id="257" r:id="rId6"/>
    <p:sldId id="258" r:id="rId7"/>
    <p:sldId id="329" r:id="rId8"/>
    <p:sldId id="287" r:id="rId9"/>
    <p:sldId id="288" r:id="rId10"/>
    <p:sldId id="286" r:id="rId11"/>
    <p:sldId id="290" r:id="rId12"/>
    <p:sldId id="289" r:id="rId13"/>
    <p:sldId id="322" r:id="rId14"/>
    <p:sldId id="323" r:id="rId15"/>
    <p:sldId id="261" r:id="rId16"/>
    <p:sldId id="293" r:id="rId17"/>
    <p:sldId id="308" r:id="rId18"/>
    <p:sldId id="309" r:id="rId19"/>
    <p:sldId id="299" r:id="rId20"/>
    <p:sldId id="324" r:id="rId21"/>
    <p:sldId id="295" r:id="rId22"/>
    <p:sldId id="292" r:id="rId23"/>
    <p:sldId id="297" r:id="rId24"/>
    <p:sldId id="325" r:id="rId25"/>
    <p:sldId id="296" r:id="rId26"/>
    <p:sldId id="269" r:id="rId27"/>
    <p:sldId id="291" r:id="rId28"/>
    <p:sldId id="310" r:id="rId29"/>
    <p:sldId id="311" r:id="rId30"/>
    <p:sldId id="270" r:id="rId31"/>
    <p:sldId id="326" r:id="rId32"/>
  </p:sldIdLst>
  <p:sldSz cx="9144000" cy="5143500" type="screen16x9"/>
  <p:notesSz cx="6858000" cy="9144000"/>
  <p:embeddedFontLst>
    <p:embeddedFont>
      <p:font typeface="微软雅黑" pitchFamily="34" charset="-122"/>
      <p:regular r:id="rId35"/>
      <p:bold r:id="rId36"/>
    </p:embeddedFont>
    <p:embeddedFont>
      <p:font typeface="黑体" pitchFamily="49" charset="-122"/>
      <p:regular r:id="rId37"/>
    </p:embeddedFont>
    <p:embeddedFont>
      <p:font typeface="楷体" pitchFamily="49" charset="-122"/>
      <p:regular r:id="rId38"/>
    </p:embeddedFont>
    <p:embeddedFont>
      <p:font typeface="Calibri Light" pitchFamily="34" charset="0"/>
      <p:regular r:id="rId39"/>
      <p:italic r:id="rId40"/>
    </p:embeddedFont>
    <p:embeddedFont>
      <p:font typeface="楷体_GB2312" charset="-122"/>
      <p:regular r:id="rId41"/>
    </p:embeddedFont>
    <p:embeddedFont>
      <p:font typeface="Segoe Print" pitchFamily="2" charset="0"/>
      <p:regular r:id="rId42"/>
      <p:bold r:id="rId43"/>
    </p:embeddedFont>
    <p:embeddedFont>
      <p:font typeface="Calibri" pitchFamily="34" charset="0"/>
      <p:regular r:id="rId44"/>
      <p:bold r:id="rId45"/>
      <p:italic r:id="rId46"/>
      <p:boldItalic r:id="rId47"/>
    </p:embeddedFont>
    <p:embeddedFont>
      <p:font typeface="Impact" pitchFamily="34" charset="0"/>
      <p:regular r:id="rId48"/>
    </p:embeddedFont>
  </p:embeddedFontLst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E7E6E6"/>
    <a:srgbClr val="0229F0"/>
    <a:srgbClr val="E9C998"/>
    <a:srgbClr val="1D41D5"/>
    <a:srgbClr val="000000"/>
    <a:srgbClr val="465651"/>
    <a:srgbClr val="CDD6E3"/>
    <a:srgbClr val="4E605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754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75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94245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2020/9/16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8270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3595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0041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4397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文本框 18"/>
          <p:cNvSpPr txBox="1"/>
          <p:nvPr userDrawn="1"/>
        </p:nvSpPr>
        <p:spPr>
          <a:xfrm>
            <a:off x="552450" y="-54112"/>
            <a:ext cx="1517650" cy="493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导入新知</a:t>
            </a:r>
          </a:p>
        </p:txBody>
      </p:sp>
      <p:sp>
        <p:nvSpPr>
          <p:cNvPr id="4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4824795"/>
      </p:ext>
    </p:extLst>
  </p:cSld>
  <p:clrMapOvr>
    <a:masterClrMapping/>
  </p:clrMapOvr>
  <p:transition spd="slow">
    <p:random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10" name="图片 3"/>
          <p:cNvPicPr>
            <a:picLocks noChangeAspect="1" noChangeArrowheads="1"/>
          </p:cNvPicPr>
          <p:nvPr userDrawn="1"/>
        </p:nvPicPr>
        <p:blipFill>
          <a:blip r:embed="rId3" cstate="print"/>
          <a:srcRect l="-2287" t="32536" b="8661"/>
          <a:stretch>
            <a:fillRect/>
          </a:stretch>
        </p:blipFill>
        <p:spPr bwMode="auto">
          <a:xfrm>
            <a:off x="7761923" y="4415133"/>
            <a:ext cx="1329214" cy="67067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10656640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012750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8097"/>
            <a:ext cx="2133600" cy="27468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8097"/>
            <a:ext cx="2895600" cy="27468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8097"/>
            <a:ext cx="2133600" cy="27468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 fontAlgn="base"/>
              <a:t>‹#›</a:t>
            </a:fld>
            <a:endParaRPr lang="zh-CN" altLang="en-US" noProof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3212001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73376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6130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1219425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探究新知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7995551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2600166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5678618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5486639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1194384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2020/9/16</a:t>
            </a:fld>
            <a:endParaRPr lang="zh-CN" altLang="en-US" sz="1350">
              <a:solidFill>
                <a:prstClr val="black"/>
              </a:solidFill>
              <a:latin typeface="Times New Roman"/>
              <a:ea typeface="微软雅黑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Times New Roman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1526308"/>
      </p:ext>
    </p:extLst>
  </p:cSld>
  <p:clrMapOvr>
    <a:masterClrMapping/>
  </p:clrMapOvr>
  <p:transition spd="slow">
    <p:random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10" name="图片 3"/>
          <p:cNvPicPr>
            <a:picLocks noChangeAspect="1" noChangeArrowheads="1"/>
          </p:cNvPicPr>
          <p:nvPr userDrawn="1"/>
        </p:nvPicPr>
        <p:blipFill>
          <a:blip r:embed="rId3" cstate="print"/>
          <a:srcRect l="-2287" t="32536" b="8661"/>
          <a:stretch>
            <a:fillRect/>
          </a:stretch>
        </p:blipFill>
        <p:spPr bwMode="auto">
          <a:xfrm>
            <a:off x="7761923" y="4415133"/>
            <a:ext cx="1329214" cy="67067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1931147502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8" cstate="print"/>
          <a:stretch>
            <a:fillRect/>
          </a:stretch>
        </p:blipFill>
        <p:spPr>
          <a:xfrm>
            <a:off x="8014970" y="4199255"/>
            <a:ext cx="1128395" cy="9518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文本框 7"/>
          <p:cNvSpPr txBox="1"/>
          <p:nvPr userDrawn="1"/>
        </p:nvSpPr>
        <p:spPr>
          <a:xfrm>
            <a:off x="5777127" y="16554"/>
            <a:ext cx="222885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14.2 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热机的效率</a:t>
            </a:r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xmlns="" val="246289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4.gif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&#28909;&#26426;&#30340;&#25928;&#29575;.swf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tags" Target="../tags/tag29.xml"/><Relationship Id="rId3" Type="http://schemas.openxmlformats.org/officeDocument/2006/relationships/tags" Target="../tags/tag14.xml"/><Relationship Id="rId21" Type="http://schemas.openxmlformats.org/officeDocument/2006/relationships/slideLayout" Target="../slideLayouts/slideLayout3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tags" Target="../tags/tag28.xml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20" Type="http://schemas.openxmlformats.org/officeDocument/2006/relationships/tags" Target="../tags/tag31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10" Type="http://schemas.openxmlformats.org/officeDocument/2006/relationships/tags" Target="../tags/tag21.xml"/><Relationship Id="rId19" Type="http://schemas.openxmlformats.org/officeDocument/2006/relationships/tags" Target="../tags/tag30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Relationship Id="rId22" Type="http://schemas.openxmlformats.org/officeDocument/2006/relationships/image" Target="../media/image29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&#20174;&#28779;&#36710;&#21040;&#28779;&#31661;.mp4" TargetMode="Externa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9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8168"/>
            <a:ext cx="9144000" cy="5124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idx="4294967295"/>
            <p:custDataLst>
              <p:tags r:id="rId2"/>
            </p:custDataLst>
          </p:nvPr>
        </p:nvSpPr>
        <p:spPr>
          <a:xfrm>
            <a:off x="1143000" y="2531060"/>
            <a:ext cx="8001000" cy="1169690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algn="ctr" fontAlgn="base">
              <a:lnSpc>
                <a:spcPct val="150000"/>
              </a:lnSpc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第2节   热机的效率  </a:t>
            </a:r>
          </a:p>
        </p:txBody>
      </p:sp>
      <p:sp>
        <p:nvSpPr>
          <p:cNvPr id="12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" y="1025793"/>
            <a:ext cx="9182086" cy="981075"/>
          </a:xfrm>
          <a:prstGeom prst="rect">
            <a:avLst/>
          </a:prstGeom>
          <a:solidFill>
            <a:srgbClr val="E7E6E6">
              <a:alpha val="43137"/>
            </a:srgb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lnSpc>
                <a:spcPct val="150000"/>
              </a:lnSpc>
              <a:buClrTx/>
              <a:buSzTx/>
              <a:buFontTx/>
            </a:pPr>
            <a:r>
              <a:rPr lang="zh-CN" altLang="en-US" sz="383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第十四章 内能的利用</a:t>
            </a:r>
            <a:r>
              <a:rPr lang="zh-CN" altLang="en-US" sz="3825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-38087" y="40036"/>
            <a:ext cx="3217222" cy="461565"/>
            <a:chOff x="138644" y="130175"/>
            <a:chExt cx="3586444" cy="340499"/>
          </a:xfrm>
        </p:grpSpPr>
        <p:sp>
          <p:nvSpPr>
            <p:cNvPr id="14" name="圆角矩形 13"/>
            <p:cNvSpPr/>
            <p:nvPr/>
          </p:nvSpPr>
          <p:spPr>
            <a:xfrm>
              <a:off x="192088" y="130175"/>
              <a:ext cx="3533000" cy="340499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5" name="文本框 1"/>
            <p:cNvSpPr txBox="1">
              <a:spLocks noChangeArrowheads="1"/>
            </p:cNvSpPr>
            <p:nvPr/>
          </p:nvSpPr>
          <p:spPr bwMode="auto">
            <a:xfrm>
              <a:off x="138644" y="164195"/>
              <a:ext cx="3586444" cy="2951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人教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版 九年级 </a:t>
              </a:r>
              <a:r>
                <a:rPr lang="zh-CN" altLang="en-US" sz="2000" b="1" kern="0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物理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上册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14" name="矩形 226313"/>
          <p:cNvSpPr/>
          <p:nvPr/>
        </p:nvSpPr>
        <p:spPr>
          <a:xfrm>
            <a:off x="878840" y="622394"/>
            <a:ext cx="7567930" cy="4185761"/>
          </a:xfrm>
          <a:prstGeom prst="rect">
            <a:avLst/>
          </a:prstGeom>
          <a:noFill/>
          <a:ln w="28575">
            <a:noFill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  <a:buClrTx/>
            </a:pPr>
            <a:r>
              <a:rPr lang="zh-CN" altLang="en-US" sz="2800" b="1" dirty="0" smtClean="0">
                <a:solidFill>
                  <a:srgbClr val="0229F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solidFill>
                  <a:srgbClr val="0229F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</a:t>
            </a:r>
            <a:r>
              <a:rPr lang="zh-CN" altLang="en-US" sz="2800" b="1" dirty="0">
                <a:solidFill>
                  <a:srgbClr val="003300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关于燃料的热值正确的是</a:t>
            </a:r>
            <a:r>
              <a:rPr lang="zh-CN" altLang="en-US" sz="2800" b="1" dirty="0" smtClean="0">
                <a:solidFill>
                  <a:srgbClr val="003300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（      </a:t>
            </a:r>
            <a:r>
              <a:rPr lang="zh-CN" altLang="en-US" sz="2800" b="1" dirty="0">
                <a:solidFill>
                  <a:srgbClr val="003300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）</a:t>
            </a:r>
          </a:p>
          <a:p>
            <a:pPr algn="l">
              <a:lnSpc>
                <a:spcPct val="150000"/>
              </a:lnSpc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3300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A</a:t>
            </a:r>
            <a:r>
              <a:rPr lang="zh-CN" altLang="en-US" sz="2800" b="1" dirty="0">
                <a:solidFill>
                  <a:srgbClr val="003300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．燃料的热值与燃料的燃烧程度有关  </a:t>
            </a:r>
          </a:p>
          <a:p>
            <a:pPr algn="l">
              <a:lnSpc>
                <a:spcPct val="150000"/>
              </a:lnSpc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3300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B</a:t>
            </a:r>
            <a:r>
              <a:rPr lang="zh-CN" altLang="en-US" sz="2800" b="1" dirty="0">
                <a:solidFill>
                  <a:srgbClr val="003300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．燃料的热值与燃料的种类有关</a:t>
            </a:r>
          </a:p>
          <a:p>
            <a:pPr algn="l">
              <a:lnSpc>
                <a:spcPct val="150000"/>
              </a:lnSpc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3300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C</a:t>
            </a:r>
            <a:r>
              <a:rPr lang="zh-CN" altLang="en-US" sz="2800" b="1" dirty="0">
                <a:solidFill>
                  <a:srgbClr val="003300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．燃料的热值与燃料的多少有关     </a:t>
            </a:r>
          </a:p>
          <a:p>
            <a:pPr algn="l">
              <a:lnSpc>
                <a:spcPct val="150000"/>
              </a:lnSpc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3300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D</a:t>
            </a:r>
            <a:r>
              <a:rPr lang="zh-CN" altLang="en-US" sz="2800" b="1" dirty="0">
                <a:solidFill>
                  <a:srgbClr val="003300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．燃料的热值与上面三个因素都有关</a:t>
            </a:r>
          </a:p>
        </p:txBody>
      </p:sp>
      <p:sp>
        <p:nvSpPr>
          <p:cNvPr id="226316" name="矩形 226315"/>
          <p:cNvSpPr/>
          <p:nvPr/>
        </p:nvSpPr>
        <p:spPr>
          <a:xfrm>
            <a:off x="5770885" y="775947"/>
            <a:ext cx="436880" cy="553085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0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矩形 13315"/>
          <p:cNvSpPr/>
          <p:nvPr/>
        </p:nvSpPr>
        <p:spPr>
          <a:xfrm>
            <a:off x="356870" y="483235"/>
            <a:ext cx="87464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229F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例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对于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燃料的热值，下列说法中，正确的是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(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　 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) 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　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．燃料的热值跟燃料燃烧时放出的热量成正比 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　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．燃料没燃烧时就没有热值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　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．就某种确定的燃料而言，它的热值是一个确定的值，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跟燃料的质量及燃料燃烧放出的热量无关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　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．容易燃烧的燃料热值一定大</a:t>
            </a:r>
          </a:p>
        </p:txBody>
      </p:sp>
      <p:sp>
        <p:nvSpPr>
          <p:cNvPr id="13315" name="文本框 13314"/>
          <p:cNvSpPr txBox="1"/>
          <p:nvPr/>
        </p:nvSpPr>
        <p:spPr>
          <a:xfrm>
            <a:off x="7714232" y="322002"/>
            <a:ext cx="545306" cy="82278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5998" y="1056174"/>
            <a:ext cx="8544878" cy="34778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ts val="4440"/>
              </a:lnSpc>
            </a:pPr>
            <a:r>
              <a:rPr lang="zh-CN" altLang="en-US" sz="2800" b="1" dirty="0" smtClean="0">
                <a:solidFill>
                  <a:srgbClr val="0229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例</a:t>
            </a:r>
            <a:r>
              <a:rPr lang="en-US" altLang="zh-CN" sz="2800" b="1" dirty="0" smtClean="0">
                <a:solidFill>
                  <a:srgbClr val="0229F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我国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于2017年5月18日在南海海域成功试采“可燃冰”，“可燃冰”作为新型能源，有着巨大的开发使用潜力，在相同条件下，“可燃冰”完全燃烧放出的热量可达到天然气的数十倍。如果“可燃冰”热值是天然气的10倍，设天然气热值为4.2×10</a:t>
            </a:r>
            <a:r>
              <a:rPr lang="zh-CN" altLang="en-US" sz="28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7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J/kg，完全燃烧0.5kg“可燃冰”放出的热量为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J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71417" y="3879536"/>
            <a:ext cx="244792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2.1×10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8</a:t>
            </a:r>
          </a:p>
        </p:txBody>
      </p:sp>
      <p:grpSp>
        <p:nvGrpSpPr>
          <p:cNvPr id="28674" name="组合 3"/>
          <p:cNvGrpSpPr/>
          <p:nvPr/>
        </p:nvGrpSpPr>
        <p:grpSpPr bwMode="auto">
          <a:xfrm>
            <a:off x="3371850" y="454921"/>
            <a:ext cx="1879997" cy="474345"/>
            <a:chOff x="497257" y="753279"/>
            <a:chExt cx="1881032" cy="475146"/>
          </a:xfrm>
        </p:grpSpPr>
        <p:grpSp>
          <p:nvGrpSpPr>
            <p:cNvPr id="28693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695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696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697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698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8694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7480" y="594995"/>
            <a:ext cx="8891270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0229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解：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可燃冰的热值：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</a:t>
            </a:r>
            <a:r>
              <a:rPr lang="zh-CN" altLang="en-US" sz="2800" b="1" baseline="-25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可燃冰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=10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</a:t>
            </a:r>
            <a:r>
              <a:rPr lang="zh-CN" altLang="en-US" sz="2800" b="1" baseline="-25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天然气 </a:t>
            </a:r>
          </a:p>
          <a:p>
            <a:pPr algn="l">
              <a:lnSpc>
                <a:spcPct val="150000"/>
              </a:lnSpc>
            </a:pPr>
            <a:r>
              <a:rPr lang="zh-CN" altLang="en-US" sz="2800" b="1" baseline="-25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                                 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×4.2×10</a:t>
            </a:r>
            <a:r>
              <a:rPr lang="zh-CN" altLang="en-US" sz="2800" b="1" baseline="30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7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J/kg</a:t>
            </a: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                        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4.2×10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J/kg</a:t>
            </a: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完全燃烧0.5kg“可燃冰”放出的热量：</a:t>
            </a: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               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Q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q</a:t>
            </a:r>
            <a:r>
              <a:rPr lang="zh-CN" altLang="en-US" sz="2800" b="1" baseline="-25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可燃冰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4.2×10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8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J/k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g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×0.5kg</a:t>
            </a: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                         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2.1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J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矩形 10246"/>
          <p:cNvSpPr/>
          <p:nvPr/>
        </p:nvSpPr>
        <p:spPr>
          <a:xfrm>
            <a:off x="517526" y="946150"/>
            <a:ext cx="84264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229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【想想议议】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在内燃机中燃料是否能够完全燃烧？燃料燃烧释放的能量都到哪里去了？</a:t>
            </a:r>
          </a:p>
        </p:txBody>
      </p:sp>
      <p:grpSp>
        <p:nvGrpSpPr>
          <p:cNvPr id="8200" name="组合 18"/>
          <p:cNvGrpSpPr/>
          <p:nvPr/>
        </p:nvGrpSpPr>
        <p:grpSpPr bwMode="auto">
          <a:xfrm>
            <a:off x="2587943" y="550836"/>
            <a:ext cx="1487805" cy="426720"/>
            <a:chOff x="2004695" y="686607"/>
            <a:chExt cx="1983740" cy="570436"/>
          </a:xfrm>
        </p:grpSpPr>
        <p:sp>
          <p:nvSpPr>
            <p:cNvPr id="20" name="圆角矩形 19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3073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2</a:t>
              </a:r>
              <a:endParaRPr lang="zh-CN" altLang="en-US" sz="2400" b="1">
                <a:solidFill>
                  <a:sysClr val="window" lastClr="FFFFFF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4281170" y="553720"/>
            <a:ext cx="2295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热机的效率　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2462463" y="2081139"/>
            <a:ext cx="457903" cy="2707149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zh-CN" altLang="en-US" sz="1600" b="1" dirty="0">
                <a:solidFill>
                  <a:srgbClr val="7030A0"/>
                </a:solidFill>
              </a:rPr>
              <a:t>点击图片播放热机效率</a:t>
            </a:r>
          </a:p>
        </p:txBody>
      </p:sp>
      <p:pic>
        <p:nvPicPr>
          <p:cNvPr id="4" name="图片 3">
            <a:hlinkClick r:id="rId2" action="ppaction://hlinkfile"/>
            <a:extLst>
              <a:ext uri="{FF2B5EF4-FFF2-40B4-BE49-F238E27FC236}">
                <a16:creationId xmlns="" xmlns:a16="http://schemas.microsoft.com/office/drawing/2014/main" id="{47B6341E-BB50-4A02-A3FD-62657F9F86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3241" y="2081140"/>
            <a:ext cx="4636289" cy="2707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右箭头标注 15"/>
          <p:cNvSpPr/>
          <p:nvPr/>
        </p:nvSpPr>
        <p:spPr>
          <a:xfrm>
            <a:off x="1181100" y="3101975"/>
            <a:ext cx="1588135" cy="1042035"/>
          </a:xfrm>
          <a:prstGeom prst="rightArrowCallou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3" name="矩形 10242"/>
          <p:cNvSpPr/>
          <p:nvPr/>
        </p:nvSpPr>
        <p:spPr>
          <a:xfrm>
            <a:off x="1016635" y="852170"/>
            <a:ext cx="7805420" cy="1641475"/>
          </a:xfrm>
          <a:prstGeom prst="rect">
            <a:avLst/>
          </a:prstGeom>
          <a:solidFill>
            <a:schemeClr val="accent6">
              <a:lumMod val="50000"/>
            </a:schemeClr>
          </a:solidFill>
          <a:ln w="41275">
            <a:solidFill>
              <a:srgbClr val="E9C998"/>
            </a:solidFill>
          </a:ln>
        </p:spPr>
        <p:txBody>
          <a:bodyPr wrap="square" anchor="ctr">
            <a:spAutoFit/>
          </a:bodyPr>
          <a:lstStyle/>
          <a:p>
            <a:pPr algn="just" eaLnBrk="0" fontAlgn="base" hangingPunct="0">
              <a:lnSpc>
                <a:spcPct val="18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用来做</a:t>
            </a: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有用功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那部分能量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，与燃料</a:t>
            </a: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完全燃烧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放出的</a:t>
            </a: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能量之比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，叫做</a:t>
            </a: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热机的效率。</a:t>
            </a:r>
          </a:p>
        </p:txBody>
      </p:sp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37525975"/>
              </p:ext>
            </p:extLst>
          </p:nvPr>
        </p:nvGraphicFramePr>
        <p:xfrm>
          <a:off x="2930525" y="2799080"/>
          <a:ext cx="5891530" cy="1648460"/>
        </p:xfrm>
        <a:graphic>
          <a:graphicData uri="http://schemas.openxmlformats.org/presentationml/2006/ole">
            <p:oleObj spid="_x0000_s4112" name="Equation" r:id="rId3" imgW="1726451" imgH="723586" progId="">
              <p:embed/>
            </p:oleObj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181259" y="3361822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229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公式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480" y="793750"/>
            <a:ext cx="1271270" cy="175895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0243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11266"/>
          <p:cNvSpPr/>
          <p:nvPr/>
        </p:nvSpPr>
        <p:spPr>
          <a:xfrm>
            <a:off x="125254" y="2622286"/>
            <a:ext cx="4839176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 eaLnBrk="0" fontAlgn="base" hangingPunct="0"/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蒸汽机的效率只有</a:t>
            </a:r>
            <a:r>
              <a:rPr lang="en-US" altLang="zh-CN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6%~15%</a:t>
            </a:r>
          </a:p>
        </p:txBody>
      </p:sp>
      <p:pic>
        <p:nvPicPr>
          <p:cNvPr id="11268" name="图片 11267" descr="汽油机4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7744" y="1573027"/>
            <a:ext cx="3665220" cy="1833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矩形 11268"/>
          <p:cNvSpPr/>
          <p:nvPr/>
        </p:nvSpPr>
        <p:spPr>
          <a:xfrm>
            <a:off x="4607243" y="923502"/>
            <a:ext cx="406622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 eaLnBrk="0" fontAlgn="base" hangingPunct="0"/>
            <a:r>
              <a:rPr lang="zh-CN" altLang="en-US" sz="240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汽油机的效率为 </a:t>
            </a:r>
            <a:r>
              <a:rPr lang="en-US" altLang="zh-CN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20%~30%</a:t>
            </a:r>
          </a:p>
        </p:txBody>
      </p:sp>
      <p:pic>
        <p:nvPicPr>
          <p:cNvPr id="11270" name="图片 11269" descr="重卡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1979" y="3071310"/>
            <a:ext cx="3845719" cy="193262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矩形 11270"/>
          <p:cNvSpPr/>
          <p:nvPr/>
        </p:nvSpPr>
        <p:spPr>
          <a:xfrm>
            <a:off x="4336733" y="4225343"/>
            <a:ext cx="4035266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 eaLnBrk="0" fontAlgn="base" hangingPunct="0"/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柴油机的效率为</a:t>
            </a:r>
            <a:r>
              <a:rPr lang="en-US" altLang="zh-CN" sz="2400" b="1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30%~45%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1490" y="483367"/>
            <a:ext cx="3845243" cy="2150269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9" grpId="0"/>
      <p:bldP spid="1127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8925" y="411005"/>
            <a:ext cx="8855075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/>
            <a:r>
              <a:rPr lang="zh-CN" altLang="en-US" sz="2800" b="1" dirty="0">
                <a:solidFill>
                  <a:srgbClr val="0229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【例题】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某汽车的输出功率是60kW，正常行驶的速度为54km/h，汽车内燃机的效率是25%，该汽车要是行驶108km，要消耗多少kg的汽油？（汽油的热值4.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×10</a:t>
            </a:r>
            <a:r>
              <a:rPr lang="zh-CN" altLang="en-US" sz="28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7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J/kg）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34816" y="2132312"/>
            <a:ext cx="8274368" cy="27381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0229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分析：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）要计算出消耗的汽油质量，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根据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Q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mq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可知，需要求出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消耗的汽油完全燃烧释放的热量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）又根据                 可知，需要求出汽车行驶过程中做的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有用功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；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）又根据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Pt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可知，需要求出汽车行驶的时间；</a:t>
            </a: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汽车行驶的时间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t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可由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速度公式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求出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</p:txBody>
      </p:sp>
      <p:graphicFrame>
        <p:nvGraphicFramePr>
          <p:cNvPr id="11" name="对象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167731" y="3132746"/>
          <a:ext cx="1196816" cy="897731"/>
        </p:xfrm>
        <a:graphic>
          <a:graphicData uri="http://schemas.openxmlformats.org/presentationml/2006/ole">
            <p:oleObj spid="_x0000_s5137" r:id="rId3" imgW="609600" imgH="457200" progId="Equation.3">
              <p:embed/>
            </p:oleObj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0"/>
          <p:cNvPicPr>
            <a:picLocks noChangeAspect="1"/>
          </p:cNvPicPr>
          <p:nvPr/>
        </p:nvPicPr>
        <p:blipFill>
          <a:blip r:embed="rId2" cstate="print"/>
          <a:srcRect r="23271"/>
          <a:stretch>
            <a:fillRect/>
          </a:stretch>
        </p:blipFill>
        <p:spPr>
          <a:xfrm>
            <a:off x="605790" y="431365"/>
            <a:ext cx="8020050" cy="46664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1C14523-425D-4C76-9565-980DA4044962}"/>
              </a:ext>
            </a:extLst>
          </p:cNvPr>
          <p:cNvSpPr txBox="1"/>
          <p:nvPr/>
        </p:nvSpPr>
        <p:spPr>
          <a:xfrm>
            <a:off x="7432890" y="4250470"/>
            <a:ext cx="1711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37.6kg</a:t>
            </a: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27609" y="597191"/>
            <a:ext cx="2374583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热机与环境</a:t>
            </a:r>
          </a:p>
        </p:txBody>
      </p:sp>
      <p:pic>
        <p:nvPicPr>
          <p:cNvPr id="3" name="图片 2" descr="f14c979a6bad4c539a2087d8086756a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648" y="1034865"/>
            <a:ext cx="4280535" cy="3975259"/>
          </a:xfrm>
          <a:prstGeom prst="rect">
            <a:avLst/>
          </a:prstGeom>
        </p:spPr>
      </p:pic>
      <p:pic>
        <p:nvPicPr>
          <p:cNvPr id="4" name="图片 3" descr="734364490693469ba4329a538da587c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399" y="1034865"/>
            <a:ext cx="4207669" cy="3975259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矩形 4098"/>
          <p:cNvSpPr/>
          <p:nvPr/>
        </p:nvSpPr>
        <p:spPr>
          <a:xfrm>
            <a:off x="1745933" y="1009068"/>
            <a:ext cx="978694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柴薪</a:t>
            </a:r>
          </a:p>
        </p:txBody>
      </p:sp>
      <p:sp>
        <p:nvSpPr>
          <p:cNvPr id="4100" name="矩形 4099"/>
          <p:cNvSpPr/>
          <p:nvPr/>
        </p:nvSpPr>
        <p:spPr>
          <a:xfrm>
            <a:off x="2209800" y="2999872"/>
            <a:ext cx="944166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煤炭</a:t>
            </a:r>
          </a:p>
        </p:txBody>
      </p:sp>
      <p:pic>
        <p:nvPicPr>
          <p:cNvPr id="4101" name="图片 4100" descr="煤d"/>
          <p:cNvPicPr preferRelativeResize="0"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7080" y="3383280"/>
            <a:ext cx="3129915" cy="1434465"/>
          </a:xfrm>
          <a:prstGeom prst="rect">
            <a:avLst/>
          </a:prstGeom>
          <a:noFill/>
          <a:ln w="19050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4102" name="图片 4101" descr="煤球"/>
          <p:cNvPicPr preferRelativeResize="0"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9663" y="3445166"/>
            <a:ext cx="3240405" cy="1541621"/>
          </a:xfrm>
          <a:prstGeom prst="rect">
            <a:avLst/>
          </a:prstGeom>
          <a:noFill/>
          <a:ln w="19050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4103" name="矩形 4102"/>
          <p:cNvSpPr/>
          <p:nvPr/>
        </p:nvSpPr>
        <p:spPr>
          <a:xfrm>
            <a:off x="6167517" y="1039548"/>
            <a:ext cx="1012031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石油</a:t>
            </a:r>
          </a:p>
        </p:txBody>
      </p:sp>
      <p:pic>
        <p:nvPicPr>
          <p:cNvPr id="4104" name="图片 4103"/>
          <p:cNvPicPr preferRelativeResize="0"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7080" y="1388745"/>
            <a:ext cx="3098800" cy="1510665"/>
          </a:xfrm>
          <a:prstGeom prst="rect">
            <a:avLst/>
          </a:prstGeom>
          <a:noFill/>
          <a:ln w="19050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4105" name="图片 4104" descr="篝火正"/>
          <p:cNvPicPr preferRelativeResize="0"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09663" y="1411896"/>
            <a:ext cx="3239929" cy="1588294"/>
          </a:xfrm>
          <a:prstGeom prst="rect">
            <a:avLst/>
          </a:prstGeom>
          <a:noFill/>
          <a:ln w="2857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4106" name="图片 4105" descr="石油"/>
          <p:cNvPicPr preferRelativeResize="0"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22520" y="1400175"/>
            <a:ext cx="3062605" cy="1499235"/>
          </a:xfrm>
          <a:prstGeom prst="rect">
            <a:avLst/>
          </a:prstGeom>
          <a:noFill/>
          <a:ln w="254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4107" name="图片 4106" descr="f4b2d61161508378c66f45d5ed381828"/>
          <p:cNvPicPr preferRelativeResize="0"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45881" y="1390306"/>
            <a:ext cx="3535680" cy="1597819"/>
          </a:xfrm>
          <a:prstGeom prst="rect">
            <a:avLst/>
          </a:prstGeom>
          <a:noFill/>
          <a:ln w="19050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4108" name="矩形 4107"/>
          <p:cNvSpPr/>
          <p:nvPr/>
        </p:nvSpPr>
        <p:spPr>
          <a:xfrm>
            <a:off x="6238637" y="2999872"/>
            <a:ext cx="124896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天然气</a:t>
            </a:r>
          </a:p>
        </p:txBody>
      </p:sp>
      <p:pic>
        <p:nvPicPr>
          <p:cNvPr id="4109" name="图片 4108"/>
          <p:cNvPicPr preferRelativeResize="0"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22520" y="3381375"/>
            <a:ext cx="3062605" cy="1549400"/>
          </a:xfrm>
          <a:prstGeom prst="rect">
            <a:avLst/>
          </a:prstGeom>
          <a:noFill/>
          <a:ln w="19050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4110" name="图片 4109" descr="u=754260340,3211829652&amp;fm=21&amp;gp=0"/>
          <p:cNvPicPr preferRelativeResize="0"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044916" y="3445642"/>
            <a:ext cx="3636645" cy="1533049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4112" name="矩形 4"/>
          <p:cNvSpPr/>
          <p:nvPr/>
        </p:nvSpPr>
        <p:spPr>
          <a:xfrm>
            <a:off x="2070100" y="446405"/>
            <a:ext cx="6006465" cy="52197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  <a:extLst/>
        </p:spPr>
        <p:txBody>
          <a:bodyPr wrap="square">
            <a:spAutoFit/>
          </a:bodyPr>
          <a:lstStyle/>
          <a:p>
            <a:pPr fontAlgn="base"/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【想想议议】</a:t>
            </a: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从哪里可以获得内能？</a:t>
            </a: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　</a:t>
            </a:r>
          </a:p>
        </p:txBody>
      </p:sp>
      <p:cxnSp>
        <p:nvCxnSpPr>
          <p:cNvPr id="12" name="直线连接符 10"/>
          <p:cNvCxnSpPr/>
          <p:nvPr/>
        </p:nvCxnSpPr>
        <p:spPr>
          <a:xfrm>
            <a:off x="-8572" y="409575"/>
            <a:ext cx="2006600" cy="0"/>
          </a:xfrm>
          <a:prstGeom prst="line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4103" grpId="0"/>
      <p:bldP spid="410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78856"/>
          <p:cNvSpPr/>
          <p:nvPr/>
        </p:nvSpPr>
        <p:spPr>
          <a:xfrm>
            <a:off x="870585" y="1007796"/>
            <a:ext cx="80695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t"/>
            <a:r>
              <a:rPr lang="zh-CN" altLang="en-US" sz="2800" b="1" dirty="0">
                <a:solidFill>
                  <a:srgbClr val="0229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【思考】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</a:rPr>
              <a:t>如何提高热机效率，节约能源，减少污染？</a:t>
            </a:r>
          </a:p>
        </p:txBody>
      </p:sp>
      <p:pic>
        <p:nvPicPr>
          <p:cNvPr id="8196" name="Picture 5" descr="27girls003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568831" y="1007796"/>
            <a:ext cx="468697" cy="47910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1492250" y="3569386"/>
            <a:ext cx="7308215" cy="780415"/>
            <a:chOff x="2106938" y="4301882"/>
            <a:chExt cx="10226929" cy="1040879"/>
          </a:xfrm>
        </p:grpSpPr>
        <p:sp>
          <p:nvSpPr>
            <p:cNvPr id="3" name="圆角矩形 2"/>
            <p:cNvSpPr/>
            <p:nvPr>
              <p:custDataLst>
                <p:tags r:id="rId18"/>
              </p:custDataLst>
            </p:nvPr>
          </p:nvSpPr>
          <p:spPr>
            <a:xfrm rot="21439215">
              <a:off x="2106938" y="4301882"/>
              <a:ext cx="1028439" cy="1040879"/>
            </a:xfrm>
            <a:prstGeom prst="roundRect">
              <a:avLst>
                <a:gd name="adj" fmla="val 18567"/>
              </a:avLst>
            </a:prstGeom>
            <a:solidFill>
              <a:srgbClr val="B16B8E"/>
            </a:solidFill>
            <a:ln>
              <a:solidFill>
                <a:srgbClr val="B16B8E">
                  <a:lumMod val="75000"/>
                </a:srgbClr>
              </a:solidFill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sz="3600" dirty="0">
                  <a:solidFill>
                    <a:sysClr val="window" lastClr="FFFFFF"/>
                  </a:solidFill>
                  <a:sym typeface="Arial" panose="020B0604020202020204" pitchFamily="34" charset="0"/>
                </a:rPr>
                <a:t>1</a:t>
              </a:r>
              <a:endParaRPr lang="zh-CN" altLang="en-US" sz="3600" dirty="0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  <p:cxnSp>
          <p:nvCxnSpPr>
            <p:cNvPr id="21" name="直接箭头连接符 20"/>
            <p:cNvCxnSpPr/>
            <p:nvPr>
              <p:custDataLst>
                <p:tags r:id="rId19"/>
              </p:custDataLst>
            </p:nvPr>
          </p:nvCxnSpPr>
          <p:spPr>
            <a:xfrm>
              <a:off x="3134981" y="4794505"/>
              <a:ext cx="1236489" cy="0"/>
            </a:xfrm>
            <a:prstGeom prst="straightConnector1">
              <a:avLst/>
            </a:prstGeom>
            <a:ln>
              <a:solidFill>
                <a:sysClr val="window" lastClr="FFFFFF">
                  <a:lumMod val="75000"/>
                </a:sysClr>
              </a:solidFill>
              <a:tailEnd type="triangle"/>
            </a:ln>
          </p:spPr>
          <p:style>
            <a:lnRef idx="1">
              <a:srgbClr val="CE7932"/>
            </a:lnRef>
            <a:fillRef idx="0">
              <a:srgbClr val="CE7932"/>
            </a:fillRef>
            <a:effectRef idx="0">
              <a:srgbClr val="CE7932"/>
            </a:effectRef>
            <a:fontRef idx="minor">
              <a:srgbClr val="5F5F5F"/>
            </a:fontRef>
          </p:style>
        </p:cxnSp>
        <p:sp>
          <p:nvSpPr>
            <p:cNvPr id="22" name="标题 1"/>
            <p:cNvSpPr txBox="1"/>
            <p:nvPr>
              <p:custDataLst>
                <p:tags r:id="rId20"/>
              </p:custDataLst>
            </p:nvPr>
          </p:nvSpPr>
          <p:spPr>
            <a:xfrm>
              <a:off x="4459958" y="4369635"/>
              <a:ext cx="7873909" cy="41499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r>
                <a:rPr lang="zh-CN" altLang="en-US" sz="28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提高燃料利用率，使燃料充分燃烧；</a:t>
              </a:r>
              <a:endPara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endParaRPr lang="zh-CN" altLang="en-US" sz="2800" dirty="0">
                <a:solidFill>
                  <a:srgbClr val="B16B8E"/>
                </a:solidFill>
                <a:latin typeface="Calibri Light" panose="020F030202020403020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1658292" y="2730034"/>
            <a:ext cx="7282815" cy="832099"/>
            <a:chOff x="2328742" y="3182353"/>
            <a:chExt cx="9710421" cy="1109466"/>
          </a:xfrm>
        </p:grpSpPr>
        <p:sp>
          <p:nvSpPr>
            <p:cNvPr id="11" name="圆角矩形 10"/>
            <p:cNvSpPr/>
            <p:nvPr>
              <p:custDataLst>
                <p:tags r:id="rId15"/>
              </p:custDataLst>
            </p:nvPr>
          </p:nvSpPr>
          <p:spPr>
            <a:xfrm rot="21439215">
              <a:off x="2328742" y="3250940"/>
              <a:ext cx="1028439" cy="1040879"/>
            </a:xfrm>
            <a:prstGeom prst="roundRect">
              <a:avLst>
                <a:gd name="adj" fmla="val 18567"/>
              </a:avLst>
            </a:prstGeom>
            <a:solidFill>
              <a:srgbClr val="D24726"/>
            </a:solidFill>
            <a:ln>
              <a:solidFill>
                <a:srgbClr val="D24726">
                  <a:lumMod val="75000"/>
                </a:srgbClr>
              </a:solidFill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sz="3600" dirty="0">
                  <a:solidFill>
                    <a:sysClr val="window" lastClr="FFFFFF"/>
                  </a:solidFill>
                  <a:sym typeface="Arial" panose="020B0604020202020204" pitchFamily="34" charset="0"/>
                </a:rPr>
                <a:t>2</a:t>
              </a:r>
              <a:endParaRPr lang="zh-CN" altLang="en-US" sz="3600" dirty="0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  <p:cxnSp>
          <p:nvCxnSpPr>
            <p:cNvPr id="24" name="直接箭头连接符 23"/>
            <p:cNvCxnSpPr/>
            <p:nvPr>
              <p:custDataLst>
                <p:tags r:id="rId16"/>
              </p:custDataLst>
            </p:nvPr>
          </p:nvCxnSpPr>
          <p:spPr>
            <a:xfrm>
              <a:off x="3347209" y="3715628"/>
              <a:ext cx="1236489" cy="0"/>
            </a:xfrm>
            <a:prstGeom prst="straightConnector1">
              <a:avLst/>
            </a:prstGeom>
            <a:ln>
              <a:solidFill>
                <a:sysClr val="window" lastClr="FFFFFF">
                  <a:lumMod val="75000"/>
                </a:sysClr>
              </a:solidFill>
              <a:tailEnd type="triangle"/>
            </a:ln>
          </p:spPr>
          <p:style>
            <a:lnRef idx="1">
              <a:srgbClr val="CE7932"/>
            </a:lnRef>
            <a:fillRef idx="0">
              <a:srgbClr val="CE7932"/>
            </a:fillRef>
            <a:effectRef idx="0">
              <a:srgbClr val="CE7932"/>
            </a:effectRef>
            <a:fontRef idx="minor">
              <a:srgbClr val="5F5F5F"/>
            </a:fontRef>
          </p:style>
        </p:cxnSp>
        <p:sp>
          <p:nvSpPr>
            <p:cNvPr id="25" name="标题 1"/>
            <p:cNvSpPr txBox="1"/>
            <p:nvPr>
              <p:custDataLst>
                <p:tags r:id="rId17"/>
              </p:custDataLst>
            </p:nvPr>
          </p:nvSpPr>
          <p:spPr>
            <a:xfrm>
              <a:off x="4671469" y="3182353"/>
              <a:ext cx="7367694" cy="41486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r>
                <a:rPr lang="zh-CN" altLang="en-US" sz="28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 改进热机，减少各种能量损失；</a:t>
              </a:r>
              <a:endParaRPr lang="zh-CN" altLang="en-US" sz="2800" b="1" dirty="0">
                <a:solidFill>
                  <a:srgbClr val="D24726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3"/>
            </p:custDataLst>
          </p:nvPr>
        </p:nvGrpSpPr>
        <p:grpSpPr>
          <a:xfrm>
            <a:off x="1403350" y="1933625"/>
            <a:ext cx="5972175" cy="861061"/>
            <a:chOff x="1988496" y="2120223"/>
            <a:chExt cx="8244630" cy="1148441"/>
          </a:xfrm>
        </p:grpSpPr>
        <p:sp>
          <p:nvSpPr>
            <p:cNvPr id="10" name="圆角矩形 9"/>
            <p:cNvSpPr/>
            <p:nvPr>
              <p:custDataLst>
                <p:tags r:id="rId12"/>
              </p:custDataLst>
            </p:nvPr>
          </p:nvSpPr>
          <p:spPr>
            <a:xfrm rot="21116664">
              <a:off x="1988496" y="2227785"/>
              <a:ext cx="1028439" cy="1040879"/>
            </a:xfrm>
            <a:prstGeom prst="roundRect">
              <a:avLst>
                <a:gd name="adj" fmla="val 18567"/>
              </a:avLst>
            </a:prstGeom>
            <a:ln>
              <a:solidFill>
                <a:srgbClr val="CE7932">
                  <a:lumMod val="75000"/>
                </a:srgbClr>
              </a:solidFill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lstStyle/>
            <a:p>
              <a:pPr algn="ctr"/>
              <a:r>
                <a:rPr lang="en-US" altLang="zh-CN" sz="4050" dirty="0">
                  <a:solidFill>
                    <a:sysClr val="window" lastClr="FFFFFF"/>
                  </a:solidFill>
                  <a:sym typeface="Arial" panose="020B0604020202020204" pitchFamily="34" charset="0"/>
                </a:rPr>
                <a:t>3</a:t>
              </a:r>
              <a:endParaRPr lang="zh-CN" altLang="en-US" sz="4050" dirty="0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  <p:cxnSp>
          <p:nvCxnSpPr>
            <p:cNvPr id="27" name="直接箭头连接符 26"/>
            <p:cNvCxnSpPr/>
            <p:nvPr>
              <p:custDataLst>
                <p:tags r:id="rId13"/>
              </p:custDataLst>
            </p:nvPr>
          </p:nvCxnSpPr>
          <p:spPr>
            <a:xfrm>
              <a:off x="2992334" y="2626107"/>
              <a:ext cx="1236489" cy="0"/>
            </a:xfrm>
            <a:prstGeom prst="straightConnector1">
              <a:avLst/>
            </a:prstGeom>
            <a:ln>
              <a:solidFill>
                <a:sysClr val="window" lastClr="FFFFFF">
                  <a:lumMod val="75000"/>
                </a:sysClr>
              </a:solidFill>
              <a:tailEnd type="triangle"/>
            </a:ln>
          </p:spPr>
          <p:style>
            <a:lnRef idx="1">
              <a:srgbClr val="CE7932"/>
            </a:lnRef>
            <a:fillRef idx="0">
              <a:srgbClr val="CE7932"/>
            </a:fillRef>
            <a:effectRef idx="0">
              <a:srgbClr val="CE7932"/>
            </a:effectRef>
            <a:fontRef idx="minor">
              <a:srgbClr val="5F5F5F"/>
            </a:fontRef>
          </p:style>
        </p:cxnSp>
        <p:sp>
          <p:nvSpPr>
            <p:cNvPr id="28" name="标题 1"/>
            <p:cNvSpPr txBox="1"/>
            <p:nvPr>
              <p:custDataLst>
                <p:tags r:id="rId14"/>
              </p:custDataLst>
            </p:nvPr>
          </p:nvSpPr>
          <p:spPr>
            <a:xfrm>
              <a:off x="4316804" y="2120223"/>
              <a:ext cx="5916322" cy="41499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r>
                <a:rPr lang="zh-CN" altLang="en-US" sz="28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利用废气的能量。</a:t>
              </a:r>
              <a:endPara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endParaRPr lang="zh-CN" altLang="en-US" sz="2800" dirty="0">
                <a:solidFill>
                  <a:srgbClr val="CE7932"/>
                </a:solidFill>
                <a:latin typeface="Calibri Light" panose="020F030202020403020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4"/>
            </p:custDataLst>
          </p:nvPr>
        </p:nvGrpSpPr>
        <p:grpSpPr>
          <a:xfrm>
            <a:off x="608013" y="2354675"/>
            <a:ext cx="1002315" cy="2015135"/>
            <a:chOff x="4180114" y="3172345"/>
            <a:chExt cx="357795" cy="719340"/>
          </a:xfrm>
          <a:solidFill>
            <a:sysClr val="window" lastClr="FFFFFF">
              <a:lumMod val="85000"/>
            </a:sysClr>
          </a:solidFill>
        </p:grpSpPr>
        <p:sp>
          <p:nvSpPr>
            <p:cNvPr id="5" name="圆角矩形 4"/>
            <p:cNvSpPr/>
            <p:nvPr>
              <p:custDataLst>
                <p:tags r:id="rId5"/>
              </p:custDataLst>
            </p:nvPr>
          </p:nvSpPr>
          <p:spPr>
            <a:xfrm>
              <a:off x="4180114" y="3335383"/>
              <a:ext cx="139337" cy="26996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>
                <a:sym typeface="Arial" panose="020B0604020202020204" pitchFamily="34" charset="0"/>
              </a:endParaRPr>
            </a:p>
          </p:txBody>
        </p:sp>
        <p:sp>
          <p:nvSpPr>
            <p:cNvPr id="7" name="圆角矩形 6"/>
            <p:cNvSpPr/>
            <p:nvPr>
              <p:custDataLst>
                <p:tags r:id="rId6"/>
              </p:custDataLst>
            </p:nvPr>
          </p:nvSpPr>
          <p:spPr>
            <a:xfrm>
              <a:off x="4181679" y="3585685"/>
              <a:ext cx="60961" cy="306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 baseline="-25000" dirty="0">
                <a:sym typeface="Arial" panose="020B0604020202020204" pitchFamily="34" charset="0"/>
              </a:endParaRPr>
            </a:p>
          </p:txBody>
        </p:sp>
        <p:sp>
          <p:nvSpPr>
            <p:cNvPr id="8" name="圆角矩形 7"/>
            <p:cNvSpPr/>
            <p:nvPr>
              <p:custDataLst>
                <p:tags r:id="rId7"/>
              </p:custDataLst>
            </p:nvPr>
          </p:nvSpPr>
          <p:spPr>
            <a:xfrm rot="20318279">
              <a:off x="4271798" y="3580756"/>
              <a:ext cx="60961" cy="91895"/>
            </a:xfrm>
            <a:prstGeom prst="roundRect">
              <a:avLst>
                <a:gd name="adj" fmla="val 29625"/>
              </a:avLst>
            </a:prstGeom>
            <a:grpFill/>
            <a:ln>
              <a:noFill/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lstStyle/>
            <a:p>
              <a:pPr algn="ctr"/>
              <a:endParaRPr lang="zh-CN" altLang="en-US" sz="1350" baseline="-25000" dirty="0">
                <a:sym typeface="Arial" panose="020B0604020202020204" pitchFamily="34" charset="0"/>
              </a:endParaRPr>
            </a:p>
          </p:txBody>
        </p:sp>
        <p:sp>
          <p:nvSpPr>
            <p:cNvPr id="9" name="圆角矩形 8"/>
            <p:cNvSpPr/>
            <p:nvPr>
              <p:custDataLst>
                <p:tags r:id="rId8"/>
              </p:custDataLst>
            </p:nvPr>
          </p:nvSpPr>
          <p:spPr>
            <a:xfrm>
              <a:off x="4281939" y="3637695"/>
              <a:ext cx="62517" cy="25160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 baseline="-25000" dirty="0">
                <a:sym typeface="Arial" panose="020B0604020202020204" pitchFamily="34" charset="0"/>
              </a:endParaRPr>
            </a:p>
          </p:txBody>
        </p:sp>
        <p:sp>
          <p:nvSpPr>
            <p:cNvPr id="16" name="圆角矩形 15"/>
            <p:cNvSpPr/>
            <p:nvPr>
              <p:custDataLst>
                <p:tags r:id="rId9"/>
              </p:custDataLst>
            </p:nvPr>
          </p:nvSpPr>
          <p:spPr>
            <a:xfrm rot="3224468">
              <a:off x="4320218" y="3161020"/>
              <a:ext cx="55514" cy="26388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 baseline="-25000" dirty="0">
                <a:sym typeface="Arial" panose="020B0604020202020204" pitchFamily="34" charset="0"/>
              </a:endParaRPr>
            </a:p>
          </p:txBody>
        </p:sp>
        <p:sp>
          <p:nvSpPr>
            <p:cNvPr id="17" name="圆角矩形 16"/>
            <p:cNvSpPr/>
            <p:nvPr>
              <p:custDataLst>
                <p:tags r:id="rId10"/>
              </p:custDataLst>
            </p:nvPr>
          </p:nvSpPr>
          <p:spPr>
            <a:xfrm rot="3531662">
              <a:off x="4378204" y="3193316"/>
              <a:ext cx="55530" cy="26388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 baseline="-25000" dirty="0">
                <a:sym typeface="Arial" panose="020B0604020202020204" pitchFamily="34" charset="0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11"/>
              </p:custDataLst>
            </p:nvPr>
          </p:nvSpPr>
          <p:spPr>
            <a:xfrm>
              <a:off x="4180647" y="3172345"/>
              <a:ext cx="156221" cy="1562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6710" y="582295"/>
            <a:ext cx="8559800" cy="4265527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0229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例</a:t>
            </a:r>
            <a:r>
              <a:rPr lang="en-US" altLang="zh-CN" sz="2800" b="1" dirty="0" smtClean="0">
                <a:solidFill>
                  <a:srgbClr val="0229F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下列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提高热机效率的方法中，不可行的是 （    ）</a:t>
            </a:r>
          </a:p>
          <a:p>
            <a:pPr lvl="1">
              <a:lnSpc>
                <a:spcPct val="20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A．减少各种热损失           </a:t>
            </a:r>
          </a:p>
          <a:p>
            <a:pPr lvl="1">
              <a:lnSpc>
                <a:spcPct val="20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B．加润滑油减少机器各部件之间的摩擦</a:t>
            </a:r>
          </a:p>
          <a:p>
            <a:pPr lvl="1">
              <a:lnSpc>
                <a:spcPct val="20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C．充分利用废气的能量，如建热电站   </a:t>
            </a:r>
          </a:p>
          <a:p>
            <a:pPr lvl="1">
              <a:lnSpc>
                <a:spcPct val="20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D．采取少消耗总能量的办法</a:t>
            </a:r>
          </a:p>
        </p:txBody>
      </p:sp>
      <p:sp>
        <p:nvSpPr>
          <p:cNvPr id="232460" name="矩形 232459"/>
          <p:cNvSpPr/>
          <p:nvPr/>
        </p:nvSpPr>
        <p:spPr>
          <a:xfrm>
            <a:off x="7748055" y="875807"/>
            <a:ext cx="327660" cy="521970"/>
          </a:xfrm>
          <a:prstGeom prst="rect">
            <a:avLst/>
          </a:prstGeom>
          <a:noFill/>
          <a:ln w="2857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rPr>
              <a:t>D</a:t>
            </a:r>
          </a:p>
        </p:txBody>
      </p:sp>
      <p:sp>
        <p:nvSpPr>
          <p:cNvPr id="10" name="标题 1"/>
          <p:cNvSpPr>
            <a:spLocks noGrp="1"/>
          </p:cNvSpPr>
          <p:nvPr/>
        </p:nvSpPr>
        <p:spPr>
          <a:xfrm>
            <a:off x="0" y="-50350"/>
            <a:ext cx="0" cy="0"/>
          </a:xfr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6pPr>
            <a:lvl7pPr marL="9144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7pPr>
            <a:lvl8pPr marL="13716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8pPr>
            <a:lvl9pPr marL="18288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zh-CN" altLang="en-US" kern="0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</a:t>
            </a:r>
          </a:p>
        </p:txBody>
      </p:sp>
      <p:cxnSp>
        <p:nvCxnSpPr>
          <p:cNvPr id="11" name="直线连接符 10"/>
          <p:cNvCxnSpPr/>
          <p:nvPr/>
        </p:nvCxnSpPr>
        <p:spPr>
          <a:xfrm>
            <a:off x="1588" y="412750"/>
            <a:ext cx="2006600" cy="0"/>
          </a:xfrm>
          <a:prstGeom prst="line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5846" name="文本框 18"/>
          <p:cNvSpPr txBox="1"/>
          <p:nvPr/>
        </p:nvSpPr>
        <p:spPr>
          <a:xfrm>
            <a:off x="518160" y="-38100"/>
            <a:ext cx="1457960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500" b="1" dirty="0">
                <a:latin typeface="Segoe Print" panose="02000600000000000000" charset="0"/>
                <a:ea typeface="Segoe Print" panose="02000600000000000000" charset="0"/>
              </a:rPr>
              <a:t>巩固练习</a:t>
            </a:r>
          </a:p>
        </p:txBody>
      </p:sp>
      <p:sp>
        <p:nvSpPr>
          <p:cNvPr id="18" name="Freeform 74"/>
          <p:cNvSpPr>
            <a:spLocks noChangeAspect="1" noEditPoints="1"/>
          </p:cNvSpPr>
          <p:nvPr/>
        </p:nvSpPr>
        <p:spPr bwMode="auto">
          <a:xfrm>
            <a:off x="157163" y="49213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rgbClr val="FFBF53">
              <a:lumMod val="75000"/>
            </a:srgb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2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56786" y="621508"/>
            <a:ext cx="3517106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0229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热机与社会生活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1871018" y="1792942"/>
            <a:ext cx="459805" cy="2348752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zh-CN" altLang="en-US" sz="1600" b="1" dirty="0">
                <a:solidFill>
                  <a:srgbClr val="7030A0"/>
                </a:solidFill>
              </a:rPr>
              <a:t>点击图片</a:t>
            </a:r>
            <a:r>
              <a:rPr lang="zh-CN" altLang="en-US" sz="1600" b="1" dirty="0" smtClean="0">
                <a:solidFill>
                  <a:srgbClr val="7030A0"/>
                </a:solidFill>
              </a:rPr>
              <a:t>播放</a:t>
            </a:r>
            <a:endParaRPr lang="en-US" altLang="zh-CN" sz="1600" b="1" dirty="0" smtClean="0">
              <a:solidFill>
                <a:srgbClr val="7030A0"/>
              </a:solidFill>
            </a:endParaRPr>
          </a:p>
          <a:p>
            <a:pPr algn="ctr" defTabSz="457200">
              <a:defRPr/>
            </a:pPr>
            <a:r>
              <a:rPr lang="zh-CN" altLang="en-US" sz="1600" b="1" dirty="0">
                <a:solidFill>
                  <a:srgbClr val="7030A0"/>
                </a:solidFill>
              </a:rPr>
              <a:t>视频</a:t>
            </a:r>
          </a:p>
        </p:txBody>
      </p:sp>
      <p:pic>
        <p:nvPicPr>
          <p:cNvPr id="7" name="图片 6">
            <a:hlinkClick r:id="rId2" action="ppaction://hlinkfile"/>
            <a:extLst>
              <a:ext uri="{FF2B5EF4-FFF2-40B4-BE49-F238E27FC236}">
                <a16:creationId xmlns="" xmlns:a16="http://schemas.microsoft.com/office/drawing/2014/main" id="{5B16D561-1255-4247-A816-5BD43729BB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56786" y="1561235"/>
            <a:ext cx="3678842" cy="26695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9256" y="1070425"/>
            <a:ext cx="8682514" cy="310769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下列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关于热值的说法正确的是（　　）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A．2kg煤的热值大于1kg煤的热值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B．燃料热值越大，燃烧放出的热量越多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C．燃料燃烧不完全时热值变小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D．燃料的热值是燃料本身的特性，与其他因素无关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35138" y="107042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cxnSp>
        <p:nvCxnSpPr>
          <p:cNvPr id="13" name="直线连接符 10"/>
          <p:cNvCxnSpPr/>
          <p:nvPr/>
        </p:nvCxnSpPr>
        <p:spPr>
          <a:xfrm>
            <a:off x="1588" y="412750"/>
            <a:ext cx="2006600" cy="0"/>
          </a:xfrm>
          <a:prstGeom prst="line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4" name="文本框 18"/>
          <p:cNvSpPr txBox="1"/>
          <p:nvPr/>
        </p:nvSpPr>
        <p:spPr>
          <a:xfrm>
            <a:off x="518160" y="-38100"/>
            <a:ext cx="1457960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2500" b="1" dirty="0"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  <p:sp>
        <p:nvSpPr>
          <p:cNvPr id="15" name="Freeform 74"/>
          <p:cNvSpPr>
            <a:spLocks noChangeAspect="1" noEditPoints="1"/>
          </p:cNvSpPr>
          <p:nvPr/>
        </p:nvSpPr>
        <p:spPr bwMode="auto">
          <a:xfrm>
            <a:off x="157163" y="49213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rgbClr val="FFBF53">
              <a:lumMod val="75000"/>
            </a:srgb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grpSp>
        <p:nvGrpSpPr>
          <p:cNvPr id="53250" name="组合 1"/>
          <p:cNvGrpSpPr>
            <a:grpSpLocks noChangeAspect="1"/>
          </p:cNvGrpSpPr>
          <p:nvPr/>
        </p:nvGrpSpPr>
        <p:grpSpPr bwMode="auto">
          <a:xfrm>
            <a:off x="3262313" y="528850"/>
            <a:ext cx="2411016" cy="450056"/>
            <a:chOff x="3564387" y="597378"/>
            <a:chExt cx="2247990" cy="419195"/>
          </a:xfrm>
        </p:grpSpPr>
        <p:sp>
          <p:nvSpPr>
            <p:cNvPr id="5326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251" name="TextBox 15"/>
          <p:cNvSpPr txBox="1">
            <a:spLocks noChangeArrowheads="1"/>
          </p:cNvSpPr>
          <p:nvPr/>
        </p:nvSpPr>
        <p:spPr bwMode="auto">
          <a:xfrm>
            <a:off x="3227785" y="48598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1140" y="980440"/>
            <a:ext cx="8839835" cy="33229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古语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道：“人要实，火要虚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”此话的意思是说做人要脚踏实地，才能事业有成；可燃物要架空一些，才能燃烧更旺。“火要虚”的目的是 （　　）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A．增大可燃物的热值         B．降低可燃物的着火点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C．能使可燃物完全燃烧     D．提高了可燃物的利用率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80916" y="2380932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cxnSp>
        <p:nvCxnSpPr>
          <p:cNvPr id="13" name="直线连接符 10"/>
          <p:cNvCxnSpPr/>
          <p:nvPr/>
        </p:nvCxnSpPr>
        <p:spPr>
          <a:xfrm>
            <a:off x="1588" y="412750"/>
            <a:ext cx="2006600" cy="0"/>
          </a:xfrm>
          <a:prstGeom prst="line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4" name="文本框 18"/>
          <p:cNvSpPr txBox="1"/>
          <p:nvPr/>
        </p:nvSpPr>
        <p:spPr>
          <a:xfrm>
            <a:off x="518160" y="-38100"/>
            <a:ext cx="1457960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2500" b="1" dirty="0"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  <p:sp>
        <p:nvSpPr>
          <p:cNvPr id="15" name="Freeform 74"/>
          <p:cNvSpPr>
            <a:spLocks noChangeAspect="1" noEditPoints="1"/>
          </p:cNvSpPr>
          <p:nvPr/>
        </p:nvSpPr>
        <p:spPr bwMode="auto">
          <a:xfrm>
            <a:off x="157163" y="49213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rgbClr val="FFBF53">
              <a:lumMod val="75000"/>
            </a:srgb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grpSp>
        <p:nvGrpSpPr>
          <p:cNvPr id="53250" name="组合 1"/>
          <p:cNvGrpSpPr>
            <a:grpSpLocks noChangeAspect="1"/>
          </p:cNvGrpSpPr>
          <p:nvPr/>
        </p:nvGrpSpPr>
        <p:grpSpPr bwMode="auto">
          <a:xfrm>
            <a:off x="3262313" y="549170"/>
            <a:ext cx="2411016" cy="450056"/>
            <a:chOff x="3564387" y="597378"/>
            <a:chExt cx="2247990" cy="419195"/>
          </a:xfrm>
        </p:grpSpPr>
        <p:sp>
          <p:nvSpPr>
            <p:cNvPr id="5326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251" name="TextBox 15"/>
          <p:cNvSpPr txBox="1">
            <a:spLocks noChangeArrowheads="1"/>
          </p:cNvSpPr>
          <p:nvPr/>
        </p:nvSpPr>
        <p:spPr bwMode="auto">
          <a:xfrm>
            <a:off x="3227785" y="50630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5361"/>
          <p:cNvSpPr/>
          <p:nvPr/>
        </p:nvSpPr>
        <p:spPr>
          <a:xfrm>
            <a:off x="157480" y="587375"/>
            <a:ext cx="91039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 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【多选】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关于热机效率，下列说法正确的是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　 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) 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　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．热机效率越高，即热机做的有用功多 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　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．热机效率越高，即热机的功率越大 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　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．要提高热机效率，就要尽量减少各种能量损失，并且要保证良好的润滑 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　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．提高热机效率，有利于环保减排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</a:p>
        </p:txBody>
      </p:sp>
      <p:sp>
        <p:nvSpPr>
          <p:cNvPr id="15363" name="文本框 15362"/>
          <p:cNvSpPr txBox="1"/>
          <p:nvPr/>
        </p:nvSpPr>
        <p:spPr>
          <a:xfrm>
            <a:off x="7546102" y="792136"/>
            <a:ext cx="11334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D</a:t>
            </a:r>
          </a:p>
        </p:txBody>
      </p:sp>
      <p:cxnSp>
        <p:nvCxnSpPr>
          <p:cNvPr id="13" name="直线连接符 10"/>
          <p:cNvCxnSpPr/>
          <p:nvPr/>
        </p:nvCxnSpPr>
        <p:spPr>
          <a:xfrm>
            <a:off x="1588" y="412750"/>
            <a:ext cx="2006600" cy="0"/>
          </a:xfrm>
          <a:prstGeom prst="line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4" name="文本框 18"/>
          <p:cNvSpPr txBox="1"/>
          <p:nvPr/>
        </p:nvSpPr>
        <p:spPr>
          <a:xfrm>
            <a:off x="518160" y="-38100"/>
            <a:ext cx="1457960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2500" b="1" dirty="0"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  <p:sp>
        <p:nvSpPr>
          <p:cNvPr id="15" name="Freeform 74"/>
          <p:cNvSpPr>
            <a:spLocks noChangeAspect="1" noEditPoints="1"/>
          </p:cNvSpPr>
          <p:nvPr/>
        </p:nvSpPr>
        <p:spPr bwMode="auto">
          <a:xfrm>
            <a:off x="157163" y="49213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rgbClr val="FFBF53">
              <a:lumMod val="75000"/>
            </a:srgb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115" y="483367"/>
            <a:ext cx="6368415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有如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图所示的两套相同装置，分别在两个燃烧皿中放入质量相同的不同燃料，点燃后加热质量相等的同种液体，通过比较燃料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（选填“燃烧相同时间”或“全部燃烧”）后温度计示数的变化，来判断两种燃料的热值的大小。燃料燃烧，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转化为内能，用比热容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的液体可以使实验现象更明显。（实验中液体没有沸腾）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96223" y="177770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全部燃烧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74975" y="2958504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化学能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23374" y="3480474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小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2846736"/>
              </p:ext>
            </p:extLst>
          </p:nvPr>
        </p:nvGraphicFramePr>
        <p:xfrm>
          <a:off x="6373551" y="972257"/>
          <a:ext cx="2339340" cy="3322796"/>
        </p:xfrm>
        <a:graphic>
          <a:graphicData uri="http://schemas.openxmlformats.org/presentationml/2006/ole">
            <p:oleObj spid="_x0000_s6159" r:id="rId3" imgW="1286055" imgH="1704762" progId="PBrush">
              <p:embed/>
            </p:oleObj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4"/>
          <p:cNvSpPr txBox="1">
            <a:spLocks noGrp="1"/>
          </p:cNvSpPr>
          <p:nvPr/>
        </p:nvSpPr>
        <p:spPr>
          <a:xfrm>
            <a:off x="4229100" y="4801050"/>
            <a:ext cx="685800" cy="213122"/>
          </a:xfrm>
          <a:prstGeom prst="rect">
            <a:avLst/>
          </a:prstGeom>
          <a:noFill/>
          <a:ln w="9525">
            <a:noFill/>
          </a:ln>
        </p:spPr>
        <p:txBody>
          <a:bodyPr lIns="34290" rIns="34290" anchor="ctr"/>
          <a:lstStyle/>
          <a:p>
            <a:pPr algn="ctr"/>
            <a:fld id="{9A0DB2DC-4C9A-4742-B13C-FB6460FD3503}" type="slidenum">
              <a:rPr lang="en-US" altLang="zh-CN" sz="825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pPr algn="ctr"/>
              <a:t>27</a:t>
            </a:fld>
            <a:endParaRPr lang="en-US" altLang="zh-CN" sz="825" dirty="0">
              <a:solidFill>
                <a:srgbClr val="636363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3" name="Rectangle 25"/>
          <p:cNvSpPr/>
          <p:nvPr/>
        </p:nvSpPr>
        <p:spPr>
          <a:xfrm>
            <a:off x="435610" y="610870"/>
            <a:ext cx="865441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5.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某个家庭预计每月使用天然气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4m</a:t>
            </a:r>
            <a:r>
              <a:rPr lang="en-US" altLang="zh-CN" sz="28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，这些天然气完全燃烧放出多少热量，相当于多少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kg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柴薪完全燃烧放出的热量？（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q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气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=4.4×10</a:t>
            </a:r>
            <a:r>
              <a:rPr lang="en-US" altLang="zh-CN" sz="24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7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J/m</a:t>
            </a:r>
            <a:r>
              <a:rPr lang="en-US" altLang="zh-CN" sz="24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q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柴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1.2×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10</a:t>
            </a:r>
            <a:r>
              <a:rPr lang="en-US" altLang="zh-CN" sz="2400" b="1" baseline="30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7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J/kg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5293" y="2252160"/>
            <a:ext cx="8153400" cy="2111091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229F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解：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天然气完全燃烧放出的热量：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Q</a:t>
            </a:r>
            <a:r>
              <a:rPr lang="zh-CN" altLang="en-US" sz="28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放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q</a:t>
            </a:r>
            <a:r>
              <a:rPr lang="zh-CN" altLang="en-US" sz="28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气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=4.4×10</a:t>
            </a:r>
            <a:r>
              <a:rPr lang="en-US" altLang="zh-CN" sz="2800" b="1" baseline="30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7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J/m</a:t>
            </a:r>
            <a:r>
              <a:rPr lang="en-US" altLang="zh-CN" sz="2800" b="1" baseline="30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×4m</a:t>
            </a:r>
            <a:r>
              <a:rPr lang="en-US" altLang="zh-CN" sz="2800" b="1" baseline="30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=1.76×10</a:t>
            </a:r>
            <a:r>
              <a:rPr lang="en-US" altLang="zh-CN" sz="2800" b="1" baseline="30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8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J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；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放出这些热量所需柴薪质量：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对象 2">
                <a:hlinkClick r:id="" action="ppaction://ole?verb=0"/>
              </p:cNvPr>
              <p:cNvSpPr txBox="1"/>
              <p:nvPr/>
            </p:nvSpPr>
            <p:spPr>
              <a:xfrm>
                <a:off x="5030788" y="3725863"/>
                <a:ext cx="3892550" cy="958850"/>
              </a:xfrm>
              <a:prstGeom prst="rect">
                <a:avLst/>
              </a:prstGeom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柴</m:t>
                          </m:r>
                        </m:sub>
                      </m:sSub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放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柴</m:t>
                              </m:r>
                            </m:sub>
                          </m:sSub>
                        </m:den>
                      </m:f>
                      <m:r>
                        <a:rPr lang="en-US" altLang="zh-CN" b="0" i="1" smtClean="0">
                          <a:solidFill>
                            <a:srgbClr val="00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b="0" i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.76</m:t>
                          </m:r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m:rPr>
                              <m:nor/>
                            </m:rPr>
                            <a:rPr lang="zh-CN" alt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zh-CN" alt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sup>
                              <m:r>
                                <a:rPr lang="zh-CN" alt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zh-CN" alt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J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zh-CN" alt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1.</m:t>
                          </m:r>
                          <m:r>
                            <a:rPr lang="en-US" altLang="zh-CN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m:rPr>
                              <m:nor/>
                            </m:rPr>
                            <a:rPr lang="zh-CN" alt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zh-CN" alt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sup>
                              <m:r>
                                <a:rPr lang="zh-CN" alt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sup>
                          </m:sSup>
                          <m:r>
                            <m:rPr>
                              <m:nor/>
                            </m:rPr>
                            <a:rPr lang="zh-CN" alt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J</m:t>
                          </m:r>
                          <m:r>
                            <m:rPr>
                              <m:nor/>
                            </m:rPr>
                            <a:rPr lang="zh-CN" alt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m:rPr>
                              <m:nor/>
                            </m:rPr>
                            <a:rPr lang="zh-CN" alt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kg</m:t>
                          </m:r>
                        </m:den>
                      </m:f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≈</m:t>
                      </m:r>
                      <m:r>
                        <m:rPr>
                          <m:nor/>
                        </m:rPr>
                        <a:rPr lang="en-US" altLang="zh-CN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14.7</m:t>
                      </m:r>
                      <m:r>
                        <m:rPr>
                          <m:nor/>
                        </m:rPr>
                        <a:rPr lang="zh-CN" altLang="en-US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kg</m:t>
                      </m:r>
                      <m:r>
                        <m:rPr>
                          <m:nor/>
                        </m:rPr>
                        <a:rPr lang="zh-CN" altLang="en-US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对象 2">
                <a:hlinkClick r:id="" action="ppaction://ole?verb=0"/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0788" y="3725863"/>
                <a:ext cx="3892550" cy="958850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370681" y="864050"/>
            <a:ext cx="8662511" cy="3743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目前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,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“节能减排”已引起全球的关注。如何减少能耗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,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提高汽车发动机的效率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,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越来越受到人们的重视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,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大多数家用汽车的发动机均为汽油机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,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它把汽油燃烧产生的内能部分转化成机械能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,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再通过传动机构将动力传给车轮使汽车行驶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,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小明的爸爸新买了一辆小汽车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,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小明坐着这辆汽车匀速行驶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144 km,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用时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2h,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消耗汽油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9kg,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其发动机的功率为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23 kW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。请运用所学的知识解答下列问题。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(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汽油的热值为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4</a:t>
            </a:r>
            <a:r>
              <a:rPr lang="en-US" sz="2400" b="1" i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×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10</a:t>
            </a:r>
            <a:r>
              <a:rPr lang="en-US" sz="2400" b="1" baseline="3000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7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J/kg)</a:t>
            </a: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(1)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汽车匀速行驶时所受的牵引力是多大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?</a:t>
            </a: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(2)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汽车发动机的效率是多少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?</a:t>
            </a:r>
            <a:endParaRPr lang="zh-CN" altLang="en-US" sz="2400" b="1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grpSp>
        <p:nvGrpSpPr>
          <p:cNvPr id="57345" name="组合 1"/>
          <p:cNvGrpSpPr>
            <a:grpSpLocks noChangeAspect="1"/>
          </p:cNvGrpSpPr>
          <p:nvPr/>
        </p:nvGrpSpPr>
        <p:grpSpPr bwMode="auto">
          <a:xfrm>
            <a:off x="3307398" y="331365"/>
            <a:ext cx="2411016" cy="450056"/>
            <a:chOff x="3564387" y="597378"/>
            <a:chExt cx="2247990" cy="419195"/>
          </a:xfrm>
        </p:grpSpPr>
        <p:sp>
          <p:nvSpPr>
            <p:cNvPr id="57360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7361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7362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7363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7364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7346" name="TextBox 15"/>
          <p:cNvSpPr txBox="1">
            <a:spLocks noChangeArrowheads="1"/>
          </p:cNvSpPr>
          <p:nvPr/>
        </p:nvSpPr>
        <p:spPr bwMode="auto">
          <a:xfrm>
            <a:off x="3272870" y="288502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12"/>
          <p:cNvPicPr>
            <a:picLocks noChangeAspect="1"/>
          </p:cNvPicPr>
          <p:nvPr/>
        </p:nvPicPr>
        <p:blipFill>
          <a:blip r:embed="rId2" cstate="print"/>
          <a:srcRect r="18994"/>
          <a:stretch>
            <a:fillRect/>
          </a:stretch>
        </p:blipFill>
        <p:spPr>
          <a:xfrm>
            <a:off x="666115" y="369570"/>
            <a:ext cx="7740015" cy="46888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10870" y="2983462"/>
            <a:ext cx="7293610" cy="14141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 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认识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燃料的热值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的定义，会利用热值的公式进行简单的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热量计算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8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eaLnBrk="1" hangingPunct="1"/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290955" y="1016867"/>
            <a:ext cx="6982460" cy="15189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常识性了解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热机的效率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及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提高热机效率的途径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；培养保护环境的意识。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6740" y="731117"/>
            <a:ext cx="798385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57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14-2章.EPS" descr="id:2147505298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5275" y="651960"/>
            <a:ext cx="8553450" cy="386810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395753" y="110697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08490" y="176361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3557961" y="191069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3557961" y="284468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3816033" y="176365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3816033" y="210084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3816033" y="269758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3816033" y="300000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矩形 5124"/>
          <p:cNvSpPr/>
          <p:nvPr/>
        </p:nvSpPr>
        <p:spPr>
          <a:xfrm>
            <a:off x="720725" y="942975"/>
            <a:ext cx="804672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800" b="1" dirty="0">
                <a:solidFill>
                  <a:srgbClr val="0229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【提出问题】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不同燃料的放热本领相同吗？怎么比较它们谁的放热本领强呢？</a:t>
            </a:r>
          </a:p>
        </p:txBody>
      </p:sp>
      <p:grpSp>
        <p:nvGrpSpPr>
          <p:cNvPr id="14" name="组合 18"/>
          <p:cNvGrpSpPr/>
          <p:nvPr/>
        </p:nvGrpSpPr>
        <p:grpSpPr bwMode="auto">
          <a:xfrm>
            <a:off x="2587943" y="479716"/>
            <a:ext cx="1487805" cy="426720"/>
            <a:chOff x="2004695" y="686607"/>
            <a:chExt cx="1983740" cy="570436"/>
          </a:xfrm>
        </p:grpSpPr>
        <p:sp>
          <p:nvSpPr>
            <p:cNvPr id="15" name="圆角矩形 14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1</a:t>
              </a:r>
              <a:endParaRPr lang="zh-CN" altLang="en-US" sz="2400" b="1">
                <a:solidFill>
                  <a:sysClr val="window" lastClr="FFFFFF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4281170" y="482600"/>
            <a:ext cx="207708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燃料的热值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03733" y="2067560"/>
            <a:ext cx="2767330" cy="29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25755" y="548005"/>
            <a:ext cx="8662035" cy="16414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229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【实验设计】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选取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相同质量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不同燃料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，点燃后，对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相同质量的水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进行加热，比较两杯水温度的升高多少，来确定燃料的放热本领。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721225" y="1691005"/>
            <a:ext cx="3921125" cy="9531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b="1" dirty="0">
                <a:solidFill>
                  <a:srgbClr val="0229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实验方法</a:t>
            </a:r>
          </a:p>
          <a:p>
            <a:pPr algn="ctr"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控制变量法和转换法</a:t>
            </a:r>
          </a:p>
        </p:txBody>
      </p:sp>
      <p:pic>
        <p:nvPicPr>
          <p:cNvPr id="341" name="WL93.EPS" descr="id:2147505077;FounderCE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0409" y="2189454"/>
            <a:ext cx="3600450" cy="2369344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721225" y="2801620"/>
            <a:ext cx="3921125" cy="19380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5400" cmpd="thinThick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大量的实验事实证明，燃烧相同质量的不同燃料，放出的热量是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不同的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我们用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热值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这个概念来表示燃料放出热量的本领。</a:t>
            </a:r>
            <a:endParaRPr lang="zh-CN" altLang="en-US" sz="24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6145"/>
          <p:cNvSpPr/>
          <p:nvPr/>
        </p:nvSpPr>
        <p:spPr>
          <a:xfrm>
            <a:off x="364966" y="728160"/>
            <a:ext cx="8487728" cy="521970"/>
          </a:xfrm>
          <a:prstGeom prst="rect">
            <a:avLst/>
          </a:prstGeom>
          <a:noFill/>
          <a:ln w="22225" cap="rnd" cmpd="thickThin">
            <a:solidFill>
              <a:srgbClr val="7030A0"/>
            </a:solidFill>
            <a:round/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sz="2800" b="1" dirty="0">
                <a:solidFill>
                  <a:srgbClr val="0229F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热值：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某种燃料</a:t>
            </a:r>
            <a:r>
              <a:rPr lang="zh-CN" altLang="en-US" sz="2800" b="1" u="wavyHeavy" dirty="0">
                <a:solidFill>
                  <a:srgbClr val="FF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完全燃烧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放出的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热量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与其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质量之比。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151" name="矩形 6150"/>
          <p:cNvSpPr/>
          <p:nvPr/>
        </p:nvSpPr>
        <p:spPr>
          <a:xfrm>
            <a:off x="227648" y="4015079"/>
            <a:ext cx="87630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sz="2800" b="1" dirty="0">
                <a:solidFill>
                  <a:srgbClr val="0229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物理意义：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热值在数值上等于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 kg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某种燃料完全燃烧放出的热量。</a:t>
            </a:r>
            <a:endParaRPr lang="zh-CN" altLang="en-US" sz="28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152" name="矩形 6151"/>
          <p:cNvSpPr/>
          <p:nvPr/>
        </p:nvSpPr>
        <p:spPr>
          <a:xfrm>
            <a:off x="329565" y="1448435"/>
            <a:ext cx="1646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sz="2800" b="1" dirty="0">
                <a:solidFill>
                  <a:srgbClr val="0229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定义式：</a:t>
            </a: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134235" y="1882775"/>
          <a:ext cx="1541780" cy="976630"/>
        </p:xfrm>
        <a:graphic>
          <a:graphicData uri="http://schemas.openxmlformats.org/presentationml/2006/ole">
            <p:oleObj spid="_x0000_s1055" r:id="rId3" imgW="418918" imgH="393529" progId="Equation.3">
              <p:embed/>
            </p:oleObj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398328" y="1614937"/>
            <a:ext cx="4729480" cy="15125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altLang="zh-CN" sz="2800" b="1" i="1" dirty="0">
                <a:solidFill>
                  <a:srgbClr val="0229F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q</a:t>
            </a:r>
            <a:r>
              <a:rPr lang="en-US" altLang="zh-CN" sz="2800" b="1" dirty="0">
                <a:solidFill>
                  <a:srgbClr val="0229F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:  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燃料的热值</a:t>
            </a:r>
          </a:p>
          <a:p>
            <a:pPr fontAlgn="auto">
              <a:lnSpc>
                <a:spcPct val="110000"/>
              </a:lnSpc>
            </a:pPr>
            <a:r>
              <a:rPr lang="en-US" altLang="zh-CN" sz="2800" b="1" i="1" dirty="0">
                <a:solidFill>
                  <a:srgbClr val="0229F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Q</a:t>
            </a:r>
            <a:r>
              <a:rPr lang="zh-CN" altLang="en-US" sz="2800" b="1" dirty="0">
                <a:solidFill>
                  <a:srgbClr val="0229F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：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燃料完全燃烧放出的热量</a:t>
            </a:r>
          </a:p>
          <a:p>
            <a:pPr fontAlgn="auto">
              <a:lnSpc>
                <a:spcPct val="110000"/>
              </a:lnSpc>
            </a:pPr>
            <a:r>
              <a:rPr lang="en-US" altLang="zh-CN" sz="2800" b="1" i="1" dirty="0">
                <a:solidFill>
                  <a:srgbClr val="0229F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m</a:t>
            </a:r>
            <a:r>
              <a:rPr lang="en-US" altLang="zh-CN" sz="2800" b="1" dirty="0">
                <a:solidFill>
                  <a:srgbClr val="0229F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:  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燃料的质量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3770630" y="1849120"/>
            <a:ext cx="491490" cy="1120775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7648" y="3384682"/>
            <a:ext cx="5840095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0229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热值单位：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焦每千克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；符号：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J/kg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836761" y="3384682"/>
            <a:ext cx="301625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气体燃料：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J/m</a:t>
            </a:r>
            <a:r>
              <a:rPr lang="en-US" altLang="zh-CN" sz="2800" b="1" baseline="30000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684973" y="1696085"/>
          <a:ext cx="2085340" cy="1350010"/>
        </p:xfrm>
        <a:graphic>
          <a:graphicData uri="http://schemas.openxmlformats.org/presentationml/2006/ole">
            <p:oleObj spid="_x0000_s1056" r:id="rId4" imgW="634725" imgH="609336" progId="Equation.3">
              <p:embed/>
            </p:oleObj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4398486" y="2605537"/>
            <a:ext cx="3308919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altLang="zh-CN" sz="2800" b="1" i="1" dirty="0">
                <a:solidFill>
                  <a:srgbClr val="0229F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：气体燃料的体积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  <p:bldP spid="6151" grpId="0"/>
      <p:bldP spid="6152" grpId="0"/>
      <p:bldP spid="5" grpId="0" bldLvl="0" animBg="1"/>
      <p:bldP spid="6" grpId="0" bldLvl="0" animBg="1"/>
      <p:bldP spid="7" grpId="0" bldLvl="0" animBg="1"/>
      <p:bldP spid="8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1" name="圆角矩形 211970"/>
          <p:cNvSpPr/>
          <p:nvPr/>
        </p:nvSpPr>
        <p:spPr>
          <a:xfrm>
            <a:off x="360998" y="1239652"/>
            <a:ext cx="8421529" cy="3464719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100000">
                <a:schemeClr val="bg1"/>
              </a:gs>
            </a:gsLst>
            <a:lin ang="5400000" scaled="1"/>
            <a:tileRect/>
          </a:gradFill>
          <a:ln w="12700" cap="flat" cmpd="sng">
            <a:solidFill>
              <a:srgbClr val="FFFF99"/>
            </a:solidFill>
            <a:prstDash val="solid"/>
            <a:headEnd type="none" w="med" len="med"/>
            <a:tailEnd type="none" w="med" len="med"/>
          </a:ln>
          <a:effectLst>
            <a:outerShdw dist="56796" dir="3806096" algn="ctr" rotWithShape="0">
              <a:schemeClr val="bg2"/>
            </a:outerShdw>
          </a:effectLst>
        </p:spPr>
        <p:txBody>
          <a:bodyPr/>
          <a:lstStyle/>
          <a:p>
            <a:endParaRPr lang="zh-CN" altLang="en-US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11981" name="文本框 211980"/>
          <p:cNvSpPr txBox="1"/>
          <p:nvPr/>
        </p:nvSpPr>
        <p:spPr>
          <a:xfrm>
            <a:off x="904240" y="577850"/>
            <a:ext cx="7834630" cy="521970"/>
          </a:xfrm>
          <a:prstGeom prst="rect">
            <a:avLst/>
          </a:prstGeom>
          <a:gradFill rotWithShape="1">
            <a:gsLst>
              <a:gs pos="0">
                <a:srgbClr val="72F69E"/>
              </a:gs>
              <a:gs pos="50000">
                <a:schemeClr val="bg1"/>
              </a:gs>
              <a:gs pos="100000">
                <a:srgbClr val="72F69E"/>
              </a:gs>
            </a:gsLst>
            <a:lin ang="5400000" scaled="1"/>
            <a:tileRect/>
          </a:gra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观察热值表，你有什么收获？（信息、物理含义）</a:t>
            </a:r>
          </a:p>
        </p:txBody>
      </p:sp>
      <p:grpSp>
        <p:nvGrpSpPr>
          <p:cNvPr id="2" name="组合 212019"/>
          <p:cNvGrpSpPr/>
          <p:nvPr/>
        </p:nvGrpSpPr>
        <p:grpSpPr>
          <a:xfrm>
            <a:off x="361950" y="1896401"/>
            <a:ext cx="8421053" cy="2621280"/>
            <a:chOff x="634" y="1547"/>
            <a:chExt cx="4447" cy="1866"/>
          </a:xfrm>
        </p:grpSpPr>
        <p:sp>
          <p:nvSpPr>
            <p:cNvPr id="211987" name="矩形 211986"/>
            <p:cNvSpPr/>
            <p:nvPr/>
          </p:nvSpPr>
          <p:spPr>
            <a:xfrm>
              <a:off x="3599" y="3105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endParaRPr sz="2400" b="1" dirty="0">
                <a:solidFill>
                  <a:srgbClr val="003300"/>
                </a:solidFill>
                <a:latin typeface="+mn-lt"/>
                <a:cs typeface="Times New Roman" panose="02020603050405020304" charset="0"/>
              </a:endParaRPr>
            </a:p>
          </p:txBody>
        </p:sp>
        <p:sp>
          <p:nvSpPr>
            <p:cNvPr id="211988" name="矩形 211987"/>
            <p:cNvSpPr/>
            <p:nvPr/>
          </p:nvSpPr>
          <p:spPr>
            <a:xfrm>
              <a:off x="2116" y="3105"/>
              <a:ext cx="1483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煤油         </a:t>
              </a:r>
              <a:r>
                <a:rPr lang="en-US" altLang="zh-CN" sz="2400" b="1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4.6×10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+mn-lt"/>
                <a:cs typeface="Times New Roman" panose="02020603050405020304" charset="0"/>
              </a:endParaRPr>
            </a:p>
          </p:txBody>
        </p:sp>
        <p:sp>
          <p:nvSpPr>
            <p:cNvPr id="211989" name="矩形 211988"/>
            <p:cNvSpPr/>
            <p:nvPr/>
          </p:nvSpPr>
          <p:spPr>
            <a:xfrm>
              <a:off x="634" y="3105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木炭         </a:t>
              </a:r>
              <a:r>
                <a:rPr lang="en-US" altLang="zh-CN" sz="2400" b="1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3.4×10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+mn-lt"/>
                <a:cs typeface="Times New Roman" panose="02020603050405020304" charset="0"/>
              </a:endParaRPr>
            </a:p>
          </p:txBody>
        </p:sp>
        <p:sp>
          <p:nvSpPr>
            <p:cNvPr id="211990" name="矩形 211989"/>
            <p:cNvSpPr/>
            <p:nvPr/>
          </p:nvSpPr>
          <p:spPr>
            <a:xfrm>
              <a:off x="3599" y="2797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endParaRPr sz="2400" b="1" dirty="0">
                <a:solidFill>
                  <a:srgbClr val="003300"/>
                </a:solidFill>
                <a:latin typeface="+mn-lt"/>
                <a:cs typeface="Times New Roman" panose="02020603050405020304" charset="0"/>
              </a:endParaRPr>
            </a:p>
          </p:txBody>
        </p:sp>
        <p:sp>
          <p:nvSpPr>
            <p:cNvPr id="211991" name="矩形 211990"/>
            <p:cNvSpPr/>
            <p:nvPr/>
          </p:nvSpPr>
          <p:spPr>
            <a:xfrm>
              <a:off x="2116" y="2797"/>
              <a:ext cx="1483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汽油         </a:t>
              </a:r>
              <a:r>
                <a:rPr lang="en-US" altLang="zh-CN" sz="2400" b="1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4.6×10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+mn-lt"/>
                <a:cs typeface="Times New Roman" panose="02020603050405020304" charset="0"/>
              </a:endParaRPr>
            </a:p>
          </p:txBody>
        </p:sp>
        <p:sp>
          <p:nvSpPr>
            <p:cNvPr id="211992" name="矩形 211991"/>
            <p:cNvSpPr/>
            <p:nvPr/>
          </p:nvSpPr>
          <p:spPr>
            <a:xfrm>
              <a:off x="634" y="2797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无烟煤     </a:t>
              </a:r>
              <a:r>
                <a:rPr lang="en-US" altLang="zh-CN" sz="2400" b="1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3.4×10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+mn-lt"/>
                <a:cs typeface="Times New Roman" panose="02020603050405020304" charset="0"/>
              </a:endParaRPr>
            </a:p>
          </p:txBody>
        </p:sp>
        <p:sp>
          <p:nvSpPr>
            <p:cNvPr id="211993" name="矩形 211992"/>
            <p:cNvSpPr/>
            <p:nvPr/>
          </p:nvSpPr>
          <p:spPr>
            <a:xfrm>
              <a:off x="3683" y="2489"/>
              <a:ext cx="1375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>
                <a:buNone/>
              </a:pPr>
              <a:r>
                <a:rPr lang="zh-CN" altLang="en-US" sz="2400" b="1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氢气    </a:t>
              </a:r>
              <a:r>
                <a:rPr lang="en-US" altLang="zh-CN" sz="2400" b="1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1.4×10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8</a:t>
              </a:r>
              <a:endParaRPr lang="en-US" altLang="zh-CN" sz="2400" b="1">
                <a:solidFill>
                  <a:srgbClr val="003300"/>
                </a:solidFill>
                <a:latin typeface="+mn-lt"/>
                <a:cs typeface="Times New Roman" panose="02020603050405020304" charset="0"/>
              </a:endParaRPr>
            </a:p>
          </p:txBody>
        </p:sp>
        <p:sp>
          <p:nvSpPr>
            <p:cNvPr id="211994" name="矩形 211993"/>
            <p:cNvSpPr/>
            <p:nvPr/>
          </p:nvSpPr>
          <p:spPr>
            <a:xfrm>
              <a:off x="2116" y="2489"/>
              <a:ext cx="1483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石油          </a:t>
              </a:r>
              <a:r>
                <a:rPr lang="en-US" altLang="zh-CN" sz="2400" b="1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4.4×10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+mn-lt"/>
                <a:cs typeface="Times New Roman" panose="02020603050405020304" charset="0"/>
              </a:endParaRPr>
            </a:p>
          </p:txBody>
        </p:sp>
        <p:sp>
          <p:nvSpPr>
            <p:cNvPr id="211995" name="矩形 211994"/>
            <p:cNvSpPr/>
            <p:nvPr/>
          </p:nvSpPr>
          <p:spPr>
            <a:xfrm>
              <a:off x="634" y="2489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焦炭        </a:t>
              </a:r>
              <a:r>
                <a:rPr lang="en-US" altLang="zh-CN" sz="2400" b="1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3.0×10</a:t>
              </a:r>
              <a:r>
                <a:rPr lang="en-US" altLang="zh-CN" sz="2400" b="1" baseline="30000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7</a:t>
              </a:r>
              <a:endParaRPr lang="en-US" altLang="zh-CN" sz="2400" b="1" dirty="0">
                <a:solidFill>
                  <a:srgbClr val="003300"/>
                </a:solidFill>
                <a:latin typeface="+mn-lt"/>
                <a:cs typeface="Times New Roman" panose="02020603050405020304" charset="0"/>
              </a:endParaRPr>
            </a:p>
          </p:txBody>
        </p:sp>
        <p:sp>
          <p:nvSpPr>
            <p:cNvPr id="211996" name="矩形 211995"/>
            <p:cNvSpPr/>
            <p:nvPr/>
          </p:nvSpPr>
          <p:spPr>
            <a:xfrm>
              <a:off x="3599" y="2181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>
                <a:buNone/>
              </a:pPr>
              <a:r>
                <a:rPr lang="zh-CN" altLang="en-US" sz="2400" b="1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天然气    </a:t>
              </a:r>
              <a:r>
                <a:rPr lang="en-US" altLang="zh-CN" sz="2400" b="1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4.4×10</a:t>
              </a:r>
              <a:r>
                <a:rPr lang="en-US" altLang="zh-CN" sz="2400" b="1" baseline="30000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7</a:t>
              </a:r>
              <a:endParaRPr lang="en-US" altLang="zh-CN" sz="2400" b="1" dirty="0">
                <a:solidFill>
                  <a:srgbClr val="003300"/>
                </a:solidFill>
                <a:latin typeface="+mn-lt"/>
                <a:cs typeface="Times New Roman" panose="02020603050405020304" charset="0"/>
              </a:endParaRPr>
            </a:p>
          </p:txBody>
        </p:sp>
        <p:sp>
          <p:nvSpPr>
            <p:cNvPr id="211997" name="矩形 211996"/>
            <p:cNvSpPr/>
            <p:nvPr/>
          </p:nvSpPr>
          <p:spPr>
            <a:xfrm>
              <a:off x="2116" y="2181"/>
              <a:ext cx="1483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柴油         </a:t>
              </a:r>
              <a:r>
                <a:rPr lang="en-US" altLang="zh-CN" sz="2400" b="1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4.3×10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+mn-lt"/>
                <a:cs typeface="Times New Roman" panose="02020603050405020304" charset="0"/>
              </a:endParaRPr>
            </a:p>
          </p:txBody>
        </p:sp>
        <p:sp>
          <p:nvSpPr>
            <p:cNvPr id="211998" name="矩形 211997"/>
            <p:cNvSpPr/>
            <p:nvPr/>
          </p:nvSpPr>
          <p:spPr>
            <a:xfrm>
              <a:off x="634" y="2181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烟煤        </a:t>
              </a:r>
              <a:r>
                <a:rPr lang="en-US" altLang="zh-CN" sz="2400" b="1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2.9×10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+mn-lt"/>
                <a:cs typeface="Times New Roman" panose="02020603050405020304" charset="0"/>
              </a:endParaRPr>
            </a:p>
          </p:txBody>
        </p:sp>
        <p:sp>
          <p:nvSpPr>
            <p:cNvPr id="211999" name="矩形 211998"/>
            <p:cNvSpPr/>
            <p:nvPr/>
          </p:nvSpPr>
          <p:spPr>
            <a:xfrm>
              <a:off x="3550" y="1873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煤气     </a:t>
              </a:r>
              <a:r>
                <a:rPr lang="en-US" sz="2400" b="1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3.9</a:t>
              </a:r>
              <a:r>
                <a:rPr lang="en-US" altLang="zh-CN" sz="2400" b="1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+mn-lt"/>
                <a:cs typeface="Times New Roman" panose="02020603050405020304" charset="0"/>
              </a:endParaRPr>
            </a:p>
          </p:txBody>
        </p:sp>
        <p:sp>
          <p:nvSpPr>
            <p:cNvPr id="212000" name="矩形 211999"/>
            <p:cNvSpPr/>
            <p:nvPr/>
          </p:nvSpPr>
          <p:spPr>
            <a:xfrm>
              <a:off x="2116" y="1873"/>
              <a:ext cx="1483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酒精          </a:t>
              </a:r>
              <a:r>
                <a:rPr lang="en-US" altLang="zh-CN" sz="2400" b="1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3.0×10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+mn-lt"/>
                <a:cs typeface="Times New Roman" panose="02020603050405020304" charset="0"/>
              </a:endParaRPr>
            </a:p>
          </p:txBody>
        </p:sp>
        <p:sp>
          <p:nvSpPr>
            <p:cNvPr id="212001" name="矩形 212000"/>
            <p:cNvSpPr/>
            <p:nvPr/>
          </p:nvSpPr>
          <p:spPr>
            <a:xfrm>
              <a:off x="634" y="1873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 dirty="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干木柴     </a:t>
              </a:r>
              <a:r>
                <a:rPr lang="en-US" altLang="zh-CN" sz="2400" b="1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1.2</a:t>
              </a:r>
              <a:r>
                <a:rPr lang="zh-CN" altLang="en-US" sz="2400" b="1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×</a:t>
              </a:r>
              <a:r>
                <a:rPr lang="en-US" altLang="zh-CN" sz="2400" b="1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+mn-lt"/>
                  <a:cs typeface="Times New Roman" panose="02020603050405020304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+mn-lt"/>
                <a:cs typeface="Times New Roman" panose="02020603050405020304" charset="0"/>
              </a:endParaRPr>
            </a:p>
          </p:txBody>
        </p:sp>
        <p:sp>
          <p:nvSpPr>
            <p:cNvPr id="212002" name="矩形 212001"/>
            <p:cNvSpPr/>
            <p:nvPr/>
          </p:nvSpPr>
          <p:spPr>
            <a:xfrm>
              <a:off x="3599" y="1547"/>
              <a:ext cx="1482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 dirty="0">
                  <a:solidFill>
                    <a:srgbClr val="003300"/>
                  </a:solidFill>
                  <a:latin typeface="+mn-lt"/>
                </a:rPr>
                <a:t>气</a:t>
              </a:r>
              <a:r>
                <a:rPr lang="zh-CN" altLang="en-US" sz="2400" b="1" dirty="0" smtClean="0">
                  <a:solidFill>
                    <a:srgbClr val="003300"/>
                  </a:solidFill>
                  <a:latin typeface="+mn-lt"/>
                </a:rPr>
                <a:t>体（</a:t>
              </a:r>
              <a:r>
                <a:rPr lang="en-US" altLang="zh-CN" sz="2400" b="1" dirty="0" smtClean="0">
                  <a:solidFill>
                    <a:srgbClr val="0229F0"/>
                  </a:solidFill>
                  <a:latin typeface="+mn-lt"/>
                  <a:ea typeface="黑体" panose="02010609060101010101" pitchFamily="49" charset="-122"/>
                  <a:cs typeface="黑体" panose="02010609060101010101" pitchFamily="49" charset="-122"/>
                </a:rPr>
                <a:t> J/m</a:t>
              </a:r>
              <a:r>
                <a:rPr lang="en-US" altLang="zh-CN" sz="2400" b="1" baseline="30000" dirty="0" smtClean="0">
                  <a:solidFill>
                    <a:srgbClr val="0229F0"/>
                  </a:solidFill>
                  <a:latin typeface="+mn-lt"/>
                  <a:ea typeface="黑体" panose="02010609060101010101" pitchFamily="49" charset="-122"/>
                  <a:cs typeface="黑体" panose="02010609060101010101" pitchFamily="49" charset="-122"/>
                </a:rPr>
                <a:t>3 </a:t>
              </a:r>
              <a:r>
                <a:rPr lang="zh-CN" altLang="en-US" sz="2400" b="1" dirty="0" smtClean="0">
                  <a:solidFill>
                    <a:srgbClr val="003300"/>
                  </a:solidFill>
                  <a:latin typeface="+mn-lt"/>
                </a:rPr>
                <a:t>）</a:t>
              </a:r>
              <a:endParaRPr lang="zh-CN" altLang="en-US" sz="2400" b="1" dirty="0">
                <a:solidFill>
                  <a:srgbClr val="003300"/>
                </a:solidFill>
                <a:latin typeface="+mn-lt"/>
              </a:endParaRPr>
            </a:p>
          </p:txBody>
        </p:sp>
        <p:sp>
          <p:nvSpPr>
            <p:cNvPr id="212003" name="矩形 212002"/>
            <p:cNvSpPr/>
            <p:nvPr/>
          </p:nvSpPr>
          <p:spPr>
            <a:xfrm>
              <a:off x="2116" y="1547"/>
              <a:ext cx="1483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 dirty="0">
                  <a:solidFill>
                    <a:srgbClr val="003300"/>
                  </a:solidFill>
                  <a:latin typeface="+mn-lt"/>
                </a:rPr>
                <a:t>液</a:t>
              </a:r>
              <a:r>
                <a:rPr lang="zh-CN" altLang="en-US" sz="2400" b="1" dirty="0" smtClean="0">
                  <a:solidFill>
                    <a:srgbClr val="003300"/>
                  </a:solidFill>
                  <a:latin typeface="+mn-lt"/>
                </a:rPr>
                <a:t>体（</a:t>
              </a:r>
              <a:r>
                <a:rPr lang="en-US" altLang="zh-CN" sz="2400" b="1" dirty="0" smtClean="0">
                  <a:solidFill>
                    <a:srgbClr val="0229F0"/>
                  </a:solidFill>
                  <a:latin typeface="+mn-lt"/>
                  <a:ea typeface="黑体" panose="02010609060101010101" pitchFamily="49" charset="-122"/>
                  <a:cs typeface="黑体" panose="02010609060101010101" pitchFamily="49" charset="-122"/>
                </a:rPr>
                <a:t> J/kg </a:t>
              </a:r>
              <a:r>
                <a:rPr lang="zh-CN" altLang="en-US" sz="2400" b="1" dirty="0" smtClean="0">
                  <a:solidFill>
                    <a:srgbClr val="003300"/>
                  </a:solidFill>
                  <a:latin typeface="+mn-lt"/>
                </a:rPr>
                <a:t>）</a:t>
              </a:r>
              <a:endParaRPr lang="zh-CN" altLang="en-US" sz="2400" b="1" dirty="0">
                <a:solidFill>
                  <a:srgbClr val="003300"/>
                </a:solidFill>
                <a:latin typeface="+mn-lt"/>
              </a:endParaRPr>
            </a:p>
          </p:txBody>
        </p:sp>
        <p:sp>
          <p:nvSpPr>
            <p:cNvPr id="212004" name="矩形 212003"/>
            <p:cNvSpPr/>
            <p:nvPr/>
          </p:nvSpPr>
          <p:spPr>
            <a:xfrm>
              <a:off x="634" y="1547"/>
              <a:ext cx="1482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 dirty="0">
                  <a:solidFill>
                    <a:srgbClr val="003300"/>
                  </a:solidFill>
                  <a:latin typeface="+mn-lt"/>
                </a:rPr>
                <a:t>固</a:t>
              </a:r>
              <a:r>
                <a:rPr lang="zh-CN" altLang="en-US" sz="2400" b="1" dirty="0" smtClean="0">
                  <a:solidFill>
                    <a:srgbClr val="003300"/>
                  </a:solidFill>
                  <a:latin typeface="+mn-lt"/>
                </a:rPr>
                <a:t>体（</a:t>
              </a:r>
              <a:r>
                <a:rPr lang="en-US" altLang="zh-CN" sz="2400" b="1" dirty="0" smtClean="0">
                  <a:solidFill>
                    <a:srgbClr val="0229F0"/>
                  </a:solidFill>
                  <a:latin typeface="+mn-lt"/>
                  <a:ea typeface="黑体" panose="02010609060101010101" pitchFamily="49" charset="-122"/>
                  <a:cs typeface="黑体" panose="02010609060101010101" pitchFamily="49" charset="-122"/>
                </a:rPr>
                <a:t> J/kg </a:t>
              </a:r>
              <a:r>
                <a:rPr lang="zh-CN" altLang="en-US" sz="2400" b="1" dirty="0" smtClean="0">
                  <a:solidFill>
                    <a:srgbClr val="003300"/>
                  </a:solidFill>
                  <a:latin typeface="+mn-lt"/>
                </a:rPr>
                <a:t>）</a:t>
              </a:r>
              <a:endParaRPr lang="zh-CN" altLang="en-US" sz="2400" b="1" dirty="0">
                <a:solidFill>
                  <a:srgbClr val="003300"/>
                </a:solidFill>
                <a:latin typeface="+mn-lt"/>
              </a:endParaRPr>
            </a:p>
          </p:txBody>
        </p:sp>
        <p:sp>
          <p:nvSpPr>
            <p:cNvPr id="212005" name="直接连接符 212004"/>
            <p:cNvSpPr/>
            <p:nvPr/>
          </p:nvSpPr>
          <p:spPr>
            <a:xfrm>
              <a:off x="634" y="1547"/>
              <a:ext cx="4447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006" name="直接连接符 212005"/>
            <p:cNvSpPr/>
            <p:nvPr/>
          </p:nvSpPr>
          <p:spPr>
            <a:xfrm>
              <a:off x="634" y="1874"/>
              <a:ext cx="444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007" name="直接连接符 212006"/>
            <p:cNvSpPr/>
            <p:nvPr/>
          </p:nvSpPr>
          <p:spPr>
            <a:xfrm>
              <a:off x="634" y="2181"/>
              <a:ext cx="444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008" name="直接连接符 212007"/>
            <p:cNvSpPr/>
            <p:nvPr/>
          </p:nvSpPr>
          <p:spPr>
            <a:xfrm>
              <a:off x="634" y="2489"/>
              <a:ext cx="444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009" name="直接连接符 212008"/>
            <p:cNvSpPr/>
            <p:nvPr/>
          </p:nvSpPr>
          <p:spPr>
            <a:xfrm>
              <a:off x="634" y="2797"/>
              <a:ext cx="444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010" name="直接连接符 212009"/>
            <p:cNvSpPr/>
            <p:nvPr/>
          </p:nvSpPr>
          <p:spPr>
            <a:xfrm>
              <a:off x="634" y="3105"/>
              <a:ext cx="444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011" name="直接连接符 212010"/>
            <p:cNvSpPr/>
            <p:nvPr/>
          </p:nvSpPr>
          <p:spPr>
            <a:xfrm>
              <a:off x="634" y="3413"/>
              <a:ext cx="4447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012" name="直接连接符 212011"/>
            <p:cNvSpPr/>
            <p:nvPr/>
          </p:nvSpPr>
          <p:spPr>
            <a:xfrm>
              <a:off x="634" y="1547"/>
              <a:ext cx="0" cy="1866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013" name="直接连接符 212012"/>
            <p:cNvSpPr/>
            <p:nvPr/>
          </p:nvSpPr>
          <p:spPr>
            <a:xfrm>
              <a:off x="2116" y="1547"/>
              <a:ext cx="0" cy="1866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014" name="直接连接符 212013"/>
            <p:cNvSpPr/>
            <p:nvPr/>
          </p:nvSpPr>
          <p:spPr>
            <a:xfrm>
              <a:off x="3599" y="1547"/>
              <a:ext cx="0" cy="1866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015" name="直接连接符 212014"/>
            <p:cNvSpPr/>
            <p:nvPr/>
          </p:nvSpPr>
          <p:spPr>
            <a:xfrm>
              <a:off x="5081" y="1547"/>
              <a:ext cx="0" cy="1866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016" name="直接连接符 212015"/>
            <p:cNvSpPr/>
            <p:nvPr/>
          </p:nvSpPr>
          <p:spPr>
            <a:xfrm>
              <a:off x="1246" y="1874"/>
              <a:ext cx="0" cy="15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017" name="直接连接符 212016"/>
            <p:cNvSpPr/>
            <p:nvPr/>
          </p:nvSpPr>
          <p:spPr>
            <a:xfrm>
              <a:off x="2612" y="1874"/>
              <a:ext cx="0" cy="15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018" name="直接连接符 212017"/>
            <p:cNvSpPr/>
            <p:nvPr/>
          </p:nvSpPr>
          <p:spPr>
            <a:xfrm>
              <a:off x="4146" y="1874"/>
              <a:ext cx="0" cy="15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2019" name="文本框 212018"/>
          <p:cNvSpPr txBox="1"/>
          <p:nvPr/>
        </p:nvSpPr>
        <p:spPr>
          <a:xfrm>
            <a:off x="3274184" y="1290675"/>
            <a:ext cx="30243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229F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常用燃料的热</a:t>
            </a:r>
            <a:r>
              <a:rPr lang="zh-CN" altLang="en-US" sz="2800" b="1" dirty="0" smtClean="0">
                <a:solidFill>
                  <a:srgbClr val="0229F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值</a:t>
            </a:r>
            <a:endParaRPr lang="zh-CN" altLang="en-US" sz="2800" b="1" dirty="0">
              <a:solidFill>
                <a:srgbClr val="0229F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8194" descr="火箭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2920" y="1969135"/>
            <a:ext cx="4524375" cy="3011805"/>
          </a:xfrm>
          <a:prstGeom prst="rect">
            <a:avLst/>
          </a:prstGeom>
          <a:noFill/>
          <a:ln w="254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194" name="矩形 8193"/>
          <p:cNvSpPr/>
          <p:nvPr/>
        </p:nvSpPr>
        <p:spPr>
          <a:xfrm>
            <a:off x="268605" y="1229995"/>
            <a:ext cx="837565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400" b="1" dirty="0">
                <a:solidFill>
                  <a:srgbClr val="0066CC"/>
                </a:solidFill>
                <a:latin typeface="Times New Roman" panose="02020603050405020304" charset="0"/>
                <a:ea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从热量的角度分析，为什么发射火箭上天要用氢做燃料？</a:t>
            </a:r>
          </a:p>
        </p:txBody>
      </p:sp>
      <p:sp>
        <p:nvSpPr>
          <p:cNvPr id="30731" name="矩形 12290"/>
          <p:cNvSpPr>
            <a:spLocks noChangeArrowheads="1"/>
          </p:cNvSpPr>
          <p:nvPr/>
        </p:nvSpPr>
        <p:spPr bwMode="auto">
          <a:xfrm>
            <a:off x="2064" y="564806"/>
            <a:ext cx="9142810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有关燃料燃烧放热的计算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/>
      <p:bldP spid="3073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9217"/>
          <p:cNvSpPr/>
          <p:nvPr/>
        </p:nvSpPr>
        <p:spPr>
          <a:xfrm>
            <a:off x="380365" y="577824"/>
            <a:ext cx="8552974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根据热值表，计算一下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t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氢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完全燃烧放出多少焦耳的热量？</a:t>
            </a:r>
          </a:p>
        </p:txBody>
      </p:sp>
      <p:sp>
        <p:nvSpPr>
          <p:cNvPr id="9219" name="矩形 9218"/>
          <p:cNvSpPr/>
          <p:nvPr/>
        </p:nvSpPr>
        <p:spPr>
          <a:xfrm>
            <a:off x="295275" y="2463139"/>
            <a:ext cx="88696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若用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干木柴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完全燃烧来获得这些热量，需要多少t干木柴？</a:t>
            </a:r>
          </a:p>
        </p:txBody>
      </p:sp>
      <p:sp>
        <p:nvSpPr>
          <p:cNvPr id="9220" name="矩形 9219"/>
          <p:cNvSpPr/>
          <p:nvPr/>
        </p:nvSpPr>
        <p:spPr>
          <a:xfrm>
            <a:off x="2161540" y="1009147"/>
            <a:ext cx="4820841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　氢的热值是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1.4×10</a:t>
            </a:r>
            <a:r>
              <a:rPr lang="en-US" altLang="zh-CN" sz="2800" b="1" baseline="30000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J/kg</a:t>
            </a:r>
            <a:endParaRPr lang="en-US" altLang="zh-CN" sz="2800" b="1" baseline="30000" dirty="0">
              <a:solidFill>
                <a:srgbClr val="CC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221" name="矩形 9220"/>
          <p:cNvSpPr/>
          <p:nvPr/>
        </p:nvSpPr>
        <p:spPr>
          <a:xfrm>
            <a:off x="1769745" y="2956216"/>
            <a:ext cx="5598319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　干木柴的热值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1.2×10</a:t>
            </a:r>
            <a:r>
              <a:rPr lang="en-US" altLang="zh-CN" sz="2800" b="1" baseline="30000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J/kg</a:t>
            </a:r>
            <a:endParaRPr lang="en-US" altLang="zh-CN" sz="2800" b="1" baseline="30000" dirty="0">
              <a:solidFill>
                <a:srgbClr val="CC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222" name="矩形 9221"/>
          <p:cNvSpPr/>
          <p:nvPr/>
        </p:nvSpPr>
        <p:spPr>
          <a:xfrm>
            <a:off x="517843" y="1509845"/>
            <a:ext cx="78409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放出热量：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 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 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</a:t>
            </a:r>
            <a:r>
              <a:rPr lang="en-US" sz="28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=1.4×10</a:t>
            </a:r>
            <a:r>
              <a:rPr lang="en-US" altLang="zh-CN" sz="2800" b="1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J/kg×</a:t>
            </a:r>
            <a:r>
              <a:rPr lang="en-US" altLang="zh-CN" sz="2800" b="1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10×10</a:t>
            </a:r>
            <a:r>
              <a:rPr lang="en-US" altLang="zh-CN" sz="2800" b="1" baseline="30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 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kg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</a:t>
            </a:r>
          </a:p>
          <a:p>
            <a:pPr fontAlgn="base"/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        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1.4×10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J</a:t>
            </a:r>
          </a:p>
        </p:txBody>
      </p:sp>
      <p:sp>
        <p:nvSpPr>
          <p:cNvPr id="9224" name="矩形 9223"/>
          <p:cNvSpPr/>
          <p:nvPr/>
        </p:nvSpPr>
        <p:spPr>
          <a:xfrm>
            <a:off x="1219200" y="3668051"/>
            <a:ext cx="2003584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需要干木柴：</a:t>
            </a:r>
          </a:p>
        </p:txBody>
      </p:sp>
      <p:sp>
        <p:nvSpPr>
          <p:cNvPr id="9226" name="矩形 9225"/>
          <p:cNvSpPr/>
          <p:nvPr/>
        </p:nvSpPr>
        <p:spPr>
          <a:xfrm>
            <a:off x="1004888" y="4349640"/>
            <a:ext cx="81324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约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干木柴与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氢完全燃烧放出的热量相当。</a:t>
            </a:r>
            <a:endParaRPr lang="en-US" altLang="zh-CN" sz="28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对象 1">
                <a:hlinkClick r:id="" action="ppaction://ole?verb=0"/>
              </p:cNvPr>
              <p:cNvSpPr txBox="1"/>
              <p:nvPr/>
            </p:nvSpPr>
            <p:spPr>
              <a:xfrm>
                <a:off x="3151188" y="3478213"/>
                <a:ext cx="5553075" cy="1049337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木柴</m:t>
                          </m:r>
                        </m:sub>
                      </m:sSub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sSub>
                            <m:sSubPr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/>
                                </a:rPr>
                                <m:t>木柴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zh-CN" alt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1.4</m:t>
                          </m:r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m:rPr>
                              <m:nor/>
                            </m:rPr>
                            <a:rPr lang="zh-CN" alt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zh-CN" alt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sup>
                              <m:r>
                                <a:rPr lang="en-US" altLang="zh-CN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zh-CN" alt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J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zh-CN" alt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1.2</m:t>
                          </m:r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m:rPr>
                              <m:nor/>
                            </m:rPr>
                            <a:rPr lang="zh-CN" alt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sSup>
                            <m:sSupPr>
                              <m:ctrlPr>
                                <a:rPr lang="zh-CN" alt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zh-CN" alt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sup>
                              <m:r>
                                <a:rPr lang="zh-CN" alt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sup>
                          </m:sSup>
                          <m:r>
                            <m:rPr>
                              <m:nor/>
                            </m:rPr>
                            <a:rPr lang="zh-CN" alt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J</m:t>
                          </m:r>
                          <m:r>
                            <m:rPr>
                              <m:nor/>
                            </m:rPr>
                            <a:rPr lang="zh-CN" alt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m:rPr>
                              <m:nor/>
                            </m:rPr>
                            <a:rPr lang="zh-CN" alt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kg</m:t>
                          </m:r>
                        </m:den>
                      </m:f>
                      <m:r>
                        <a:rPr lang="zh-CN" alt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=1.2×1</m:t>
                      </m:r>
                      <m:sSup>
                        <m:sSupPr>
                          <m:ctrlP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zh-CN" alt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</m:sSup>
                      <m:r>
                        <m:rPr>
                          <m:nor/>
                        </m:rPr>
                        <a:rPr lang="zh-CN" alt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kg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" name="对象 1">
                <a:hlinkClick r:id="" action="ppaction://ole?verb=0"/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1188" y="3478213"/>
                <a:ext cx="5553075" cy="1049337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/>
      <p:bldP spid="9220" grpId="0"/>
      <p:bldP spid="9221" grpId="0"/>
      <p:bldP spid="9222" grpId="0"/>
      <p:bldP spid="9226" grpId="0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6aefec50-0e29-406f-a305-40662efd81c7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93_3*i*0"/>
  <p:tag name="KSO_WM_TEMPLATE_CATEGORY" val="diagram"/>
  <p:tag name="KSO_WM_TEMPLATE_INDEX" val="160193"/>
  <p:tag name="KSO_WM_UNIT_INDEX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93_3*i*9"/>
  <p:tag name="KSO_WM_TEMPLATE_CATEGORY" val="diagram"/>
  <p:tag name="KSO_WM_TEMPLATE_INDEX" val="160193"/>
  <p:tag name="KSO_WM_UNIT_INDEX" val="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93_3*i*18"/>
  <p:tag name="KSO_WM_TEMPLATE_CATEGORY" val="diagram"/>
  <p:tag name="KSO_WM_TEMPLATE_INDEX" val="160193"/>
  <p:tag name="KSO_WM_UNIT_INDEX" val="1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93_3*i*27"/>
  <p:tag name="KSO_WM_TEMPLATE_CATEGORY" val="diagram"/>
  <p:tag name="KSO_WM_TEMPLATE_INDEX" val="160193"/>
  <p:tag name="KSO_WM_UNIT_INDEX" val="2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93"/>
  <p:tag name="KSO_WM_UNIT_TYPE" val="m_i"/>
  <p:tag name="KSO_WM_UNIT_INDEX" val="1_7"/>
  <p:tag name="KSO_WM_UNIT_ID" val="diagram160193_3*m_i*1_7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93"/>
  <p:tag name="KSO_WM_UNIT_TYPE" val="m_i"/>
  <p:tag name="KSO_WM_UNIT_INDEX" val="1_8"/>
  <p:tag name="KSO_WM_UNIT_ID" val="diagram160193_3*m_i*1_8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93"/>
  <p:tag name="KSO_WM_UNIT_TYPE" val="m_i"/>
  <p:tag name="KSO_WM_UNIT_INDEX" val="1_9"/>
  <p:tag name="KSO_WM_UNIT_ID" val="diagram160193_3*m_i*1_9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93"/>
  <p:tag name="KSO_WM_UNIT_TYPE" val="m_i"/>
  <p:tag name="KSO_WM_UNIT_INDEX" val="1_10"/>
  <p:tag name="KSO_WM_UNIT_ID" val="diagram160193_3*m_i*1_10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93"/>
  <p:tag name="KSO_WM_UNIT_TYPE" val="m_i"/>
  <p:tag name="KSO_WM_UNIT_INDEX" val="1_11"/>
  <p:tag name="KSO_WM_UNIT_ID" val="diagram160193_3*m_i*1_11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93"/>
  <p:tag name="KSO_WM_UNIT_TYPE" val="m_i"/>
  <p:tag name="KSO_WM_UNIT_INDEX" val="1_12"/>
  <p:tag name="KSO_WM_UNIT_ID" val="diagram160193_3*m_i*1_12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93"/>
  <p:tag name="KSO_WM_UNIT_TYPE" val="m_i"/>
  <p:tag name="KSO_WM_UNIT_INDEX" val="1_13"/>
  <p:tag name="KSO_WM_UNIT_ID" val="diagram160193_3*m_i*1_13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93"/>
  <p:tag name="KSO_WM_UNIT_TYPE" val="m_i"/>
  <p:tag name="KSO_WM_UNIT_INDEX" val="1_5"/>
  <p:tag name="KSO_WM_UNIT_ID" val="diagram160193_3*m_i*1_5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93"/>
  <p:tag name="KSO_WM_UNIT_TYPE" val="m_i"/>
  <p:tag name="KSO_WM_UNIT_INDEX" val="1_6"/>
  <p:tag name="KSO_WM_UNIT_ID" val="diagram160193_3*m_i*1_6"/>
  <p:tag name="KSO_WM_UNIT_CLEAR" val="1"/>
  <p:tag name="KSO_WM_UNIT_LAYERLEVEL" val="1_1"/>
  <p:tag name="KSO_WM_DIAGRAM_GROUP_CODE" val="m1-1"/>
  <p:tag name="KSO_WM_UNIT_LINE_FORE_SCHEMECOLOR_INDEX" val="14"/>
  <p:tag name="KSO_WM_UNIT_LINE_FILL_TYPE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93"/>
  <p:tag name="KSO_WM_UNIT_TYPE" val="m_h_a"/>
  <p:tag name="KSO_WM_UNIT_INDEX" val="1_3_1"/>
  <p:tag name="KSO_WM_UNIT_ID" val="diagram160193_3*m_h_a*1_3_1"/>
  <p:tag name="KSO_WM_UNIT_CLEAR" val="1"/>
  <p:tag name="KSO_WM_UNIT_LAYERLEVEL" val="1_1_1"/>
  <p:tag name="KSO_WM_UNIT_VALUE" val="10"/>
  <p:tag name="KSO_WM_UNIT_HIGHLIGHT" val="0"/>
  <p:tag name="KSO_WM_UNIT_COMPATIBLE" val="0"/>
  <p:tag name="KSO_WM_UNIT_PRESET_TEXT_INDEX" val="3"/>
  <p:tag name="KSO_WM_UNIT_PRESET_TEXT_LEN" val="18"/>
  <p:tag name="KSO_WM_DIAGRAM_GROUP_CODE" val="m1-1"/>
  <p:tag name="KSO_WM_UNIT_TEXT_FILL_FORE_SCHEMECOLOR_INDEX" val="5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93"/>
  <p:tag name="KSO_WM_UNIT_TYPE" val="m_i"/>
  <p:tag name="KSO_WM_UNIT_INDEX" val="1_3"/>
  <p:tag name="KSO_WM_UNIT_ID" val="diagram160193_3*m_i*1_3"/>
  <p:tag name="KSO_WM_UNIT_CLEAR" val="1"/>
  <p:tag name="KSO_WM_UNIT_LAYERLEVEL" val="1_1"/>
  <p:tag name="KSO_WM_DIAGRAM_GROUP_CODE" val="m1-1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4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93"/>
  <p:tag name="KSO_WM_UNIT_TYPE" val="m_i"/>
  <p:tag name="KSO_WM_UNIT_INDEX" val="1_4"/>
  <p:tag name="KSO_WM_UNIT_ID" val="diagram160193_3*m_i*1_4"/>
  <p:tag name="KSO_WM_UNIT_CLEAR" val="1"/>
  <p:tag name="KSO_WM_UNIT_LAYERLEVEL" val="1_1"/>
  <p:tag name="KSO_WM_DIAGRAM_GROUP_CODE" val="m1-1"/>
  <p:tag name="KSO_WM_UNIT_LINE_FORE_SCHEMECOLOR_INDEX" val="14"/>
  <p:tag name="KSO_WM_UNIT_LINE_FILL_TYPE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93"/>
  <p:tag name="KSO_WM_UNIT_TYPE" val="m_h_a"/>
  <p:tag name="KSO_WM_UNIT_INDEX" val="1_2_1"/>
  <p:tag name="KSO_WM_UNIT_ID" val="diagram160193_3*m_h_a*1_2_1"/>
  <p:tag name="KSO_WM_UNIT_CLEAR" val="1"/>
  <p:tag name="KSO_WM_UNIT_LAYERLEVEL" val="1_1_1"/>
  <p:tag name="KSO_WM_UNIT_VALUE" val="10"/>
  <p:tag name="KSO_WM_UNIT_HIGHLIGHT" val="0"/>
  <p:tag name="KSO_WM_UNIT_COMPATIBLE" val="0"/>
  <p:tag name="KSO_WM_UNIT_PRESET_TEXT_INDEX" val="3"/>
  <p:tag name="KSO_WM_UNIT_PRESET_TEXT_LEN" val="18"/>
  <p:tag name="KSO_WM_DIAGRAM_GROUP_CODE" val="m1-1"/>
  <p:tag name="KSO_WM_UNIT_TEXT_FILL_FORE_SCHEMECOLOR_INDEX" val="6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93"/>
  <p:tag name="KSO_WM_UNIT_TYPE" val="m_i"/>
  <p:tag name="KSO_WM_UNIT_INDEX" val="1_1"/>
  <p:tag name="KSO_WM_UNIT_ID" val="diagram160193_3*m_i*1_1"/>
  <p:tag name="KSO_WM_UNIT_CLEAR" val="1"/>
  <p:tag name="KSO_WM_UNIT_LAYERLEVEL" val="1_1"/>
  <p:tag name="KSO_WM_DIAGRAM_GROUP_CODE" val="m1-1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14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93"/>
  <p:tag name="KSO_WM_UNIT_TYPE" val="m_i"/>
  <p:tag name="KSO_WM_UNIT_INDEX" val="1_2"/>
  <p:tag name="KSO_WM_UNIT_ID" val="diagram160193_3*m_i*1_2"/>
  <p:tag name="KSO_WM_UNIT_CLEAR" val="1"/>
  <p:tag name="KSO_WM_UNIT_LAYERLEVEL" val="1_1"/>
  <p:tag name="KSO_WM_DIAGRAM_GROUP_CODE" val="m1-1"/>
  <p:tag name="KSO_WM_UNIT_LINE_FORE_SCHEMECOLOR_INDEX" val="14"/>
  <p:tag name="KSO_WM_UNIT_LINE_FILL_TYPE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93"/>
  <p:tag name="KSO_WM_UNIT_TYPE" val="m_h_a"/>
  <p:tag name="KSO_WM_UNIT_INDEX" val="1_1_1"/>
  <p:tag name="KSO_WM_UNIT_ID" val="diagram160193_3*m_h_a*1_1_1"/>
  <p:tag name="KSO_WM_UNIT_CLEAR" val="1"/>
  <p:tag name="KSO_WM_UNIT_LAYERLEVEL" val="1_1_1"/>
  <p:tag name="KSO_WM_UNIT_VALUE" val="10"/>
  <p:tag name="KSO_WM_UNIT_HIGHLIGHT" val="0"/>
  <p:tag name="KSO_WM_UNIT_COMPATIBLE" val="0"/>
  <p:tag name="KSO_WM_UNIT_PRESET_TEXT_INDEX" val="3"/>
  <p:tag name="KSO_WM_UNIT_PRESET_TEXT_LEN" val="18"/>
  <p:tag name="KSO_WM_DIAGRAM_GROUP_CODE" val="m1-1"/>
  <p:tag name="KSO_WM_UNIT_TEXT_FILL_FORE_SCHEMECOLOR_INDEX" val="7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1344</Words>
  <Application>Microsoft Office PowerPoint</Application>
  <PresentationFormat>全屏显示(16:9)</PresentationFormat>
  <Paragraphs>155</Paragraphs>
  <Slides>31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6" baseType="lpstr">
      <vt:lpstr>Arial</vt:lpstr>
      <vt:lpstr>宋体</vt:lpstr>
      <vt:lpstr>Times New Roman</vt:lpstr>
      <vt:lpstr>微软雅黑</vt:lpstr>
      <vt:lpstr>黑体</vt:lpstr>
      <vt:lpstr>楷体</vt:lpstr>
      <vt:lpstr>Wingdings</vt:lpstr>
      <vt:lpstr>Calibri Light</vt:lpstr>
      <vt:lpstr>楷体_GB2312</vt:lpstr>
      <vt:lpstr>Segoe Print</vt:lpstr>
      <vt:lpstr>Calibri</vt:lpstr>
      <vt:lpstr>Impact</vt:lpstr>
      <vt:lpstr>1_《七彩课堂》课件模板（新）</vt:lpstr>
      <vt:lpstr>Microsoft 公式 3.0</vt:lpstr>
      <vt:lpstr>Equation</vt:lpstr>
      <vt:lpstr>第2节   热机的效率 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30</cp:revision>
  <dcterms:created xsi:type="dcterms:W3CDTF">2018-03-01T02:03:00Z</dcterms:created>
  <dcterms:modified xsi:type="dcterms:W3CDTF">2020-09-16T08:50:40Z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  <property fmtid="{D5CDD505-2E9C-101B-9397-08002B2CF9AE}" pid="3" name="KSORubyTemplateID">
    <vt:lpwstr>13</vt:lpwstr>
  </property>
</Properties>
</file>