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4" r:id="rId1"/>
  </p:sldMasterIdLst>
  <p:sldIdLst>
    <p:sldId id="258" r:id="rId2"/>
    <p:sldId id="268" r:id="rId3"/>
    <p:sldId id="270" r:id="rId4"/>
    <p:sldId id="275" r:id="rId5"/>
    <p:sldId id="280" r:id="rId6"/>
    <p:sldId id="277" r:id="rId7"/>
    <p:sldId id="281" r:id="rId8"/>
    <p:sldId id="283" r:id="rId9"/>
    <p:sldId id="282" r:id="rId10"/>
    <p:sldId id="271" r:id="rId11"/>
    <p:sldId id="290" r:id="rId12"/>
    <p:sldId id="278" r:id="rId13"/>
    <p:sldId id="274" r:id="rId14"/>
    <p:sldId id="284" r:id="rId15"/>
    <p:sldId id="279" r:id="rId16"/>
    <p:sldId id="291" r:id="rId17"/>
    <p:sldId id="285" r:id="rId18"/>
    <p:sldId id="292" r:id="rId19"/>
    <p:sldId id="272" r:id="rId20"/>
    <p:sldId id="273" r:id="rId21"/>
    <p:sldId id="276" r:id="rId22"/>
    <p:sldId id="286" r:id="rId23"/>
    <p:sldId id="287" r:id="rId24"/>
    <p:sldId id="288" r:id="rId25"/>
    <p:sldId id="289" r:id="rId26"/>
    <p:sldId id="293" r:id="rId27"/>
    <p:sldId id="294" r:id="rId28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A6AD"/>
    <a:srgbClr val="C50023"/>
    <a:srgbClr val="F1A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9" autoAdjust="0"/>
    <p:restoredTop sz="91097" autoAdjust="0"/>
  </p:normalViewPr>
  <p:slideViewPr>
    <p:cSldViewPr snapToGrid="0">
      <p:cViewPr>
        <p:scale>
          <a:sx n="75" d="100"/>
          <a:sy n="75" d="100"/>
        </p:scale>
        <p:origin x="-1890" y="-60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image" Target="../media/image15.emf"/><Relationship Id="rId7" Type="http://schemas.openxmlformats.org/officeDocument/2006/relationships/image" Target="../media/image19.emf"/><Relationship Id="rId2" Type="http://schemas.openxmlformats.org/officeDocument/2006/relationships/image" Target="../media/image14.emf"/><Relationship Id="rId1" Type="http://schemas.openxmlformats.org/officeDocument/2006/relationships/image" Target="../media/image13.emf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10" Type="http://schemas.openxmlformats.org/officeDocument/2006/relationships/image" Target="../media/image22.emf"/><Relationship Id="rId4" Type="http://schemas.openxmlformats.org/officeDocument/2006/relationships/image" Target="../media/image16.emf"/><Relationship Id="rId9" Type="http://schemas.openxmlformats.org/officeDocument/2006/relationships/image" Target="../media/image2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</p:sldLayoutIdLst>
  <p:transition>
    <p:zoom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file:///F:\16&#26149;\&#29289;&#29702;\&#25945;&#31185;&#29289;&#29702;&#20061;&#24180;&#32423;&#19979;&#20876;&#24453;&#20986;&#29255;8.8\LX97.EPS" TargetMode="External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e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file:///J:\18&#31179;&#25945;&#31185;&#29289;&#29702;&#20061;&#20840;&#23398;&#32451;&#32771;PPT&#21644;word\18&#31179;&#25945;&#31185;&#29289;&#29702;&#20061;&#20840;&#23398;&#32451;&#32771;PPT\18JK579.EPS" TargetMode="External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file:///J:\18&#31179;&#25945;&#31185;&#29289;&#29702;&#20061;&#20840;&#23398;&#32451;&#32771;PPT&#21644;word\18&#31179;&#25945;&#31185;&#29289;&#29702;&#20061;&#20840;&#23398;&#32451;&#32771;PPT\18JK580.EPS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file:///F:\16&#26149;\&#29289;&#29702;\&#25945;&#31185;&#29289;&#29702;&#20061;&#24180;&#32423;&#19979;&#20876;&#24453;&#20986;&#29255;8.8\5HYL272.EPS" TargetMode="External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__2.docx"/><Relationship Id="rId13" Type="http://schemas.openxmlformats.org/officeDocument/2006/relationships/oleObject" Target="../embeddings/oleObject4.bin"/><Relationship Id="rId18" Type="http://schemas.openxmlformats.org/officeDocument/2006/relationships/image" Target="../media/image17.emf"/><Relationship Id="rId26" Type="http://schemas.openxmlformats.org/officeDocument/2006/relationships/package" Target="../embeddings/Microsoft_Word___8.docx"/><Relationship Id="rId3" Type="http://schemas.openxmlformats.org/officeDocument/2006/relationships/image" Target="../media/image3.jpeg"/><Relationship Id="rId21" Type="http://schemas.openxmlformats.org/officeDocument/2006/relationships/image" Target="../media/image18.emf"/><Relationship Id="rId34" Type="http://schemas.openxmlformats.org/officeDocument/2006/relationships/package" Target="../embeddings/Microsoft_Word___11.docx"/><Relationship Id="rId7" Type="http://schemas.openxmlformats.org/officeDocument/2006/relationships/oleObject" Target="../embeddings/oleObject2.bin"/><Relationship Id="rId12" Type="http://schemas.openxmlformats.org/officeDocument/2006/relationships/image" Target="../media/image15.emf"/><Relationship Id="rId17" Type="http://schemas.openxmlformats.org/officeDocument/2006/relationships/package" Target="../embeddings/Microsoft_Word___5.docx"/><Relationship Id="rId25" Type="http://schemas.openxmlformats.org/officeDocument/2006/relationships/oleObject" Target="../embeddings/oleObject8.bin"/><Relationship Id="rId33" Type="http://schemas.openxmlformats.org/officeDocument/2006/relationships/oleObject" Target="../embeddings/oleObject11.bin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5.bin"/><Relationship Id="rId20" Type="http://schemas.openxmlformats.org/officeDocument/2006/relationships/package" Target="../embeddings/Microsoft_Word___6.docx"/><Relationship Id="rId29" Type="http://schemas.openxmlformats.org/officeDocument/2006/relationships/package" Target="../embeddings/Microsoft_Word___9.docx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emf"/><Relationship Id="rId11" Type="http://schemas.openxmlformats.org/officeDocument/2006/relationships/package" Target="../embeddings/Microsoft_Word___3.docx"/><Relationship Id="rId24" Type="http://schemas.openxmlformats.org/officeDocument/2006/relationships/image" Target="../media/image19.emf"/><Relationship Id="rId32" Type="http://schemas.openxmlformats.org/officeDocument/2006/relationships/image" Target="../media/image21.emf"/><Relationship Id="rId5" Type="http://schemas.openxmlformats.org/officeDocument/2006/relationships/package" Target="../embeddings/Microsoft_Word___1.docx"/><Relationship Id="rId15" Type="http://schemas.openxmlformats.org/officeDocument/2006/relationships/image" Target="../media/image16.emf"/><Relationship Id="rId23" Type="http://schemas.openxmlformats.org/officeDocument/2006/relationships/package" Target="../embeddings/Microsoft_Word___7.docx"/><Relationship Id="rId28" Type="http://schemas.openxmlformats.org/officeDocument/2006/relationships/oleObject" Target="../embeddings/oleObject9.bin"/><Relationship Id="rId10" Type="http://schemas.openxmlformats.org/officeDocument/2006/relationships/oleObject" Target="../embeddings/oleObject3.bin"/><Relationship Id="rId19" Type="http://schemas.openxmlformats.org/officeDocument/2006/relationships/oleObject" Target="../embeddings/oleObject6.bin"/><Relationship Id="rId31" Type="http://schemas.openxmlformats.org/officeDocument/2006/relationships/package" Target="../embeddings/Microsoft_Word___10.docx"/><Relationship Id="rId4" Type="http://schemas.openxmlformats.org/officeDocument/2006/relationships/oleObject" Target="../embeddings/oleObject1.bin"/><Relationship Id="rId9" Type="http://schemas.openxmlformats.org/officeDocument/2006/relationships/image" Target="../media/image14.emf"/><Relationship Id="rId14" Type="http://schemas.openxmlformats.org/officeDocument/2006/relationships/package" Target="../embeddings/Microsoft_Word___4.docx"/><Relationship Id="rId22" Type="http://schemas.openxmlformats.org/officeDocument/2006/relationships/oleObject" Target="../embeddings/oleObject7.bin"/><Relationship Id="rId27" Type="http://schemas.openxmlformats.org/officeDocument/2006/relationships/image" Target="../media/image20.emf"/><Relationship Id="rId30" Type="http://schemas.openxmlformats.org/officeDocument/2006/relationships/oleObject" Target="../embeddings/oleObject10.bin"/><Relationship Id="rId35" Type="http://schemas.openxmlformats.org/officeDocument/2006/relationships/image" Target="../media/image2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slide" Target="slide20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19.xml"/><Relationship Id="rId5" Type="http://schemas.openxmlformats.org/officeDocument/2006/relationships/image" Target="../media/image4.jpeg"/><Relationship Id="rId4" Type="http://schemas.openxmlformats.org/officeDocument/2006/relationships/slide" Target="slide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4" Type="http://schemas.openxmlformats.org/officeDocument/2006/relationships/image" Target="file:///J:\18&#31179;&#25945;&#31185;&#29289;&#29702;&#20061;&#20840;&#23398;&#32451;&#32771;PPT&#21644;word\18&#31179;&#25945;&#31185;&#29289;&#29702;&#20061;&#20840;&#23398;&#32451;&#32771;PPT\18JK582.EPS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file:///J:\18&#31179;&#25945;&#31185;&#29289;&#29702;&#20061;&#20840;&#23398;&#32451;&#32771;PPT&#21644;word\18&#31179;&#25945;&#31185;&#29289;&#29702;&#20061;&#20840;&#23398;&#32451;&#32771;PPT\18JK583.EPS" TargetMode="External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file:///J:\18&#31179;&#25945;&#31185;&#29289;&#29702;&#20061;&#20840;&#23398;&#32451;&#32771;PPT&#21644;word\18&#31179;&#25945;&#31185;&#29289;&#29702;&#20061;&#20840;&#23398;&#32451;&#32771;PPT\5HYL273.EPS" TargetMode="External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file:///J:\18&#31179;&#25945;&#31185;&#29289;&#29702;&#20061;&#20840;&#23398;&#32451;&#32771;PPT&#21644;word\18&#31179;&#25945;&#31185;&#29289;&#29702;&#20061;&#20840;&#23398;&#32451;&#32771;PPT\7ZW5.EPS" TargetMode="External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12.xml"/><Relationship Id="rId5" Type="http://schemas.openxmlformats.org/officeDocument/2006/relationships/image" Target="ppt/slides/ppt/slides/7ZW6.EPS" TargetMode="External"/><Relationship Id="rId4" Type="http://schemas.openxmlformats.org/officeDocument/2006/relationships/image" Target="../media/image27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5" Type="http://schemas.openxmlformats.org/officeDocument/2006/relationships/image" Target="file:///J:\18&#31179;&#25945;&#31185;&#29289;&#29702;&#20061;&#20840;&#23398;&#32451;&#32771;PPT&#21644;word\18&#31179;&#25945;&#31185;&#29289;&#29702;&#20061;&#20840;&#23398;&#32451;&#32771;PPT\Y3.EPS" TargetMode="External"/><Relationship Id="rId4" Type="http://schemas.openxmlformats.org/officeDocument/2006/relationships/image" Target="../media/image6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file:///J:\18&#31179;&#25945;&#31185;&#29289;&#29702;&#20061;&#20840;&#23398;&#32451;&#32771;PPT&#21644;word\18&#31179;&#25945;&#31185;&#29289;&#29702;&#20061;&#20840;&#23398;&#32451;&#32771;PPT\Y4.EPS" TargetMode="External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2441209" y="2379830"/>
            <a:ext cx="76709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b="1" dirty="0" smtClean="0">
                <a:latin typeface="微软雅黑" charset="-122"/>
                <a:ea typeface="微软雅黑" charset="-122"/>
              </a:rPr>
              <a:t>第九章　家庭用电</a:t>
            </a:r>
            <a:endParaRPr lang="zh-CN" altLang="en-US" sz="6600" dirty="0">
              <a:latin typeface="微软雅黑" charset="-122"/>
              <a:ea typeface="微软雅黑" charset="-122"/>
            </a:endParaRPr>
          </a:p>
        </p:txBody>
      </p:sp>
      <p:pic>
        <p:nvPicPr>
          <p:cNvPr id="7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1643" y="2358001"/>
            <a:ext cx="379412" cy="1127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547387" y="2342721"/>
            <a:ext cx="10907327" cy="4247317"/>
            <a:chOff x="547386" y="2441575"/>
            <a:chExt cx="10907327" cy="4247317"/>
          </a:xfrm>
        </p:grpSpPr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547386" y="2441575"/>
              <a:ext cx="10907327" cy="4247317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square">
              <a:spAutoFit/>
            </a:bodyPr>
            <a:lstStyle/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000" b="1" dirty="0" smtClean="0">
                  <a:solidFill>
                    <a:srgbClr val="FF0000"/>
                  </a:solidFill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例1</a:t>
              </a:r>
              <a:r>
                <a:rPr lang="en-US" altLang="en-US" sz="3000" b="1" dirty="0" smtClean="0"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　</a:t>
              </a:r>
              <a:r>
                <a:rPr lang="zh-CN" altLang="en-US" sz="3000" b="1" dirty="0" smtClean="0"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如图9－2－3所示的家庭电路图有一些错误，以下说法中正确的是(　　)</a:t>
              </a:r>
            </a:p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3000" b="1" dirty="0" smtClean="0"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A．三孔插座f装错</a:t>
              </a:r>
              <a:endParaRPr lang="en-US" altLang="zh-CN" sz="30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endParaRPr>
            </a:p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3000" b="1" dirty="0" smtClean="0"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B．保险丝b装错</a:t>
              </a:r>
            </a:p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3000" b="1" dirty="0" smtClean="0"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C．控制灯泡e的开关装错</a:t>
              </a:r>
              <a:endParaRPr lang="en-US" altLang="zh-CN" sz="30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endParaRPr>
            </a:p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3000" b="1" dirty="0" smtClean="0"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D．两孔插座c装错</a:t>
              </a: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6713152" y="5585254"/>
              <a:ext cx="1925527" cy="78483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 anchor="ctr">
              <a:spAutoFit/>
            </a:bodyPr>
            <a:lstStyle/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3000" b="1" dirty="0" smtClean="0"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图9－2－3</a:t>
              </a:r>
            </a:p>
          </p:txBody>
        </p:sp>
        <p:pic>
          <p:nvPicPr>
            <p:cNvPr id="15" name="Picture 40" descr="F:\16春\物理\教科物理九年级下册待出片8.8\LX97.EPS"/>
            <p:cNvPicPr>
              <a:picLocks noChangeAspect="1" noChangeArrowheads="1"/>
            </p:cNvPicPr>
            <p:nvPr/>
          </p:nvPicPr>
          <p:blipFill>
            <a:blip r:embed="rId2" r:link="rId3"/>
            <a:srcRect/>
            <a:stretch>
              <a:fillRect/>
            </a:stretch>
          </p:blipFill>
          <p:spPr bwMode="auto">
            <a:xfrm>
              <a:off x="4563548" y="3486880"/>
              <a:ext cx="6223000" cy="1917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" name="Rectangle 9"/>
          <p:cNvSpPr/>
          <p:nvPr/>
        </p:nvSpPr>
        <p:spPr>
          <a:xfrm>
            <a:off x="746443" y="1945108"/>
            <a:ext cx="3278462" cy="646331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zh-CN" sz="2400" b="1" dirty="0" smtClean="0">
                <a:solidFill>
                  <a:srgbClr val="00A6AD"/>
                </a:solidFill>
                <a:latin typeface="宋体" pitchFamily="2" charset="-122"/>
                <a:ea typeface="宋体" pitchFamily="2" charset="-122"/>
              </a:rPr>
              <a:t>类型一　家庭配电线路</a:t>
            </a:r>
            <a:endParaRPr lang="zh-CN" altLang="en-US" sz="2400" b="1" dirty="0">
              <a:solidFill>
                <a:srgbClr val="00A6AD"/>
              </a:solidFill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7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3077" y="2036445"/>
            <a:ext cx="84455" cy="4140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Rectangle 5"/>
          <p:cNvSpPr/>
          <p:nvPr/>
        </p:nvSpPr>
        <p:spPr>
          <a:xfrm>
            <a:off x="1174117" y="110493"/>
            <a:ext cx="2196434" cy="5847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 algn="ctr">
              <a:spcBef>
                <a:spcPct val="0"/>
              </a:spcBef>
              <a:buNone/>
            </a:pPr>
            <a:r>
              <a:rPr lang="en-US" altLang="zh-CN" b="1" dirty="0" smtClean="0">
                <a:latin typeface="微软雅黑" charset="-122"/>
                <a:ea typeface="微软雅黑" charset="-122"/>
              </a:rPr>
              <a:t>2.</a:t>
            </a:r>
            <a:r>
              <a:rPr lang="zh-CN" altLang="en-US" b="1" dirty="0" smtClean="0">
                <a:latin typeface="微软雅黑" charset="-122"/>
                <a:ea typeface="微软雅黑" charset="-122"/>
              </a:rPr>
              <a:t>家庭电路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87683" y="956711"/>
            <a:ext cx="3106455" cy="696726"/>
            <a:chOff x="37578" y="944185"/>
            <a:chExt cx="3106455" cy="696726"/>
          </a:xfrm>
        </p:grpSpPr>
        <p:pic>
          <p:nvPicPr>
            <p:cNvPr id="13" name="图片 12" descr="图标-03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578" y="944185"/>
              <a:ext cx="3106455" cy="696726"/>
            </a:xfrm>
            <a:prstGeom prst="rect">
              <a:avLst/>
            </a:prstGeom>
          </p:spPr>
        </p:pic>
        <p:sp>
          <p:nvSpPr>
            <p:cNvPr id="14" name="文本框 2"/>
            <p:cNvSpPr txBox="1"/>
            <p:nvPr/>
          </p:nvSpPr>
          <p:spPr>
            <a:xfrm>
              <a:off x="458662" y="1064895"/>
              <a:ext cx="16209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l"/>
              <a:r>
                <a:rPr lang="zh-CN" altLang="en-US" sz="28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新魏" charset="-122"/>
                  <a:ea typeface="华文新魏" charset="-122"/>
                  <a:sym typeface="+mn-ea"/>
                </a:rPr>
                <a:t>应用示例</a:t>
              </a:r>
              <a:endParaRPr lang="zh-CN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charset="-122"/>
                <a:ea typeface="华文新魏" charset="-122"/>
                <a:sym typeface="+mn-ea"/>
              </a:endParaRPr>
            </a:p>
          </p:txBody>
        </p:sp>
      </p:grp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2395289" y="3235997"/>
            <a:ext cx="340158" cy="46166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eaLnBrk="0" hangingPunct="0"/>
            <a:r>
              <a:rPr lang="zh-CN" altLang="en-US" sz="24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5"/>
          <p:cNvSpPr/>
          <p:nvPr/>
        </p:nvSpPr>
        <p:spPr>
          <a:xfrm>
            <a:off x="1174117" y="110493"/>
            <a:ext cx="2196434" cy="5847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 algn="ctr">
              <a:spcBef>
                <a:spcPct val="0"/>
              </a:spcBef>
              <a:buNone/>
            </a:pPr>
            <a:r>
              <a:rPr lang="en-US" altLang="zh-CN" b="1" dirty="0" smtClean="0">
                <a:latin typeface="微软雅黑" charset="-122"/>
                <a:ea typeface="微软雅黑" charset="-122"/>
              </a:rPr>
              <a:t>2.</a:t>
            </a:r>
            <a:r>
              <a:rPr lang="zh-CN" altLang="en-US" b="1" dirty="0" smtClean="0">
                <a:latin typeface="微软雅黑" charset="-122"/>
                <a:ea typeface="微软雅黑" charset="-122"/>
              </a:rPr>
              <a:t>家庭电路</a:t>
            </a:r>
          </a:p>
        </p:txBody>
      </p:sp>
      <p:sp>
        <p:nvSpPr>
          <p:cNvPr id="3" name="矩形 2"/>
          <p:cNvSpPr/>
          <p:nvPr/>
        </p:nvSpPr>
        <p:spPr>
          <a:xfrm>
            <a:off x="630195" y="1387730"/>
            <a:ext cx="1061445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6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[</a:t>
            </a:r>
            <a:r>
              <a:rPr lang="zh-CN" altLang="en-US" sz="26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解析</a:t>
            </a:r>
            <a:r>
              <a:rPr lang="en-US" altLang="en-US" sz="26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] </a:t>
            </a:r>
            <a:r>
              <a:rPr lang="zh-CN" altLang="en-US" sz="2600" b="1" dirty="0" smtClean="0">
                <a:latin typeface="仿宋" panose="02010609060101010101" pitchFamily="49" charset="-122"/>
                <a:ea typeface="仿宋" panose="02010609060101010101" pitchFamily="49" charset="-122"/>
                <a:cs typeface="Times New Roman" pitchFamily="18" charset="0"/>
              </a:rPr>
              <a:t>认真分析家庭电路图，根据各设备安装情况分析。三孔插座</a:t>
            </a:r>
            <a:r>
              <a:rPr lang="en-US" altLang="en-US" sz="2600" b="1" dirty="0" smtClean="0">
                <a:latin typeface="仿宋" panose="02010609060101010101" pitchFamily="49" charset="-122"/>
                <a:ea typeface="仿宋" panose="02010609060101010101" pitchFamily="49" charset="-122"/>
                <a:cs typeface="Times New Roman" pitchFamily="18" charset="0"/>
              </a:rPr>
              <a:t>f</a:t>
            </a:r>
            <a:r>
              <a:rPr lang="zh-CN" altLang="en-US" sz="2600" b="1" dirty="0" smtClean="0">
                <a:latin typeface="仿宋" panose="02010609060101010101" pitchFamily="49" charset="-122"/>
                <a:ea typeface="仿宋" panose="02010609060101010101" pitchFamily="49" charset="-122"/>
                <a:cs typeface="Times New Roman" pitchFamily="18" charset="0"/>
              </a:rPr>
              <a:t>的接法符合</a:t>
            </a:r>
            <a:r>
              <a:rPr lang="en-US" altLang="en-US" sz="2600" b="1" dirty="0" smtClean="0">
                <a:latin typeface="仿宋" panose="02010609060101010101" pitchFamily="49" charset="-122"/>
                <a:ea typeface="仿宋" panose="02010609060101010101" pitchFamily="49" charset="-122"/>
                <a:cs typeface="Times New Roman" pitchFamily="18" charset="0"/>
              </a:rPr>
              <a:t>“</a:t>
            </a:r>
            <a:r>
              <a:rPr lang="zh-CN" altLang="en-US" sz="2600" b="1" dirty="0" smtClean="0">
                <a:latin typeface="仿宋" panose="02010609060101010101" pitchFamily="49" charset="-122"/>
                <a:ea typeface="仿宋" panose="02010609060101010101" pitchFamily="49" charset="-122"/>
                <a:cs typeface="Times New Roman" pitchFamily="18" charset="0"/>
              </a:rPr>
              <a:t>左零右火上接地</a:t>
            </a:r>
            <a:r>
              <a:rPr lang="en-US" altLang="en-US" sz="2600" b="1" dirty="0" smtClean="0">
                <a:latin typeface="仿宋" panose="02010609060101010101" pitchFamily="49" charset="-122"/>
                <a:ea typeface="仿宋" panose="02010609060101010101" pitchFamily="49" charset="-122"/>
                <a:cs typeface="Times New Roman" pitchFamily="18" charset="0"/>
              </a:rPr>
              <a:t>”</a:t>
            </a:r>
            <a:r>
              <a:rPr lang="zh-CN" altLang="en-US" sz="2600" b="1" dirty="0" smtClean="0">
                <a:latin typeface="仿宋" panose="02010609060101010101" pitchFamily="49" charset="-122"/>
                <a:ea typeface="仿宋" panose="02010609060101010101" pitchFamily="49" charset="-122"/>
                <a:cs typeface="Times New Roman" pitchFamily="18" charset="0"/>
              </a:rPr>
              <a:t>的原则，故选项</a:t>
            </a:r>
            <a:r>
              <a:rPr lang="en-US" altLang="en-US" sz="2600" b="1" dirty="0" smtClean="0">
                <a:latin typeface="仿宋" panose="02010609060101010101" pitchFamily="49" charset="-122"/>
                <a:ea typeface="仿宋" panose="02010609060101010101" pitchFamily="49" charset="-122"/>
                <a:cs typeface="Times New Roman" pitchFamily="18" charset="0"/>
              </a:rPr>
              <a:t>A</a:t>
            </a:r>
            <a:r>
              <a:rPr lang="zh-CN" altLang="en-US" sz="2600" b="1" dirty="0" smtClean="0">
                <a:latin typeface="仿宋" panose="02010609060101010101" pitchFamily="49" charset="-122"/>
                <a:ea typeface="仿宋" panose="02010609060101010101" pitchFamily="49" charset="-122"/>
                <a:cs typeface="Times New Roman" pitchFamily="18" charset="0"/>
              </a:rPr>
              <a:t>不符合题意。保险丝</a:t>
            </a:r>
            <a:r>
              <a:rPr lang="en-US" altLang="en-US" sz="2600" b="1" dirty="0" smtClean="0">
                <a:latin typeface="仿宋" panose="02010609060101010101" pitchFamily="49" charset="-122"/>
                <a:ea typeface="仿宋" panose="02010609060101010101" pitchFamily="49" charset="-122"/>
                <a:cs typeface="Times New Roman" pitchFamily="18" charset="0"/>
              </a:rPr>
              <a:t>b</a:t>
            </a:r>
            <a:r>
              <a:rPr lang="zh-CN" altLang="en-US" sz="2600" b="1" dirty="0" smtClean="0">
                <a:latin typeface="仿宋" panose="02010609060101010101" pitchFamily="49" charset="-122"/>
                <a:ea typeface="仿宋" panose="02010609060101010101" pitchFamily="49" charset="-122"/>
                <a:cs typeface="Times New Roman" pitchFamily="18" charset="0"/>
              </a:rPr>
              <a:t>接法正确，起到保险的作用，故选项</a:t>
            </a:r>
            <a:r>
              <a:rPr lang="en-US" altLang="en-US" sz="2600" b="1" dirty="0" smtClean="0">
                <a:latin typeface="仿宋" panose="02010609060101010101" pitchFamily="49" charset="-122"/>
                <a:ea typeface="仿宋" panose="02010609060101010101" pitchFamily="49" charset="-122"/>
                <a:cs typeface="Times New Roman" pitchFamily="18" charset="0"/>
              </a:rPr>
              <a:t>B</a:t>
            </a:r>
            <a:r>
              <a:rPr lang="zh-CN" altLang="en-US" sz="2600" b="1" dirty="0" smtClean="0">
                <a:latin typeface="仿宋" panose="02010609060101010101" pitchFamily="49" charset="-122"/>
                <a:ea typeface="仿宋" panose="02010609060101010101" pitchFamily="49" charset="-122"/>
                <a:cs typeface="Times New Roman" pitchFamily="18" charset="0"/>
              </a:rPr>
              <a:t>不符合题意。控制灯泡</a:t>
            </a:r>
            <a:r>
              <a:rPr lang="en-US" altLang="en-US" sz="2600" b="1" dirty="0" smtClean="0">
                <a:latin typeface="仿宋" panose="02010609060101010101" pitchFamily="49" charset="-122"/>
                <a:ea typeface="仿宋" panose="02010609060101010101" pitchFamily="49" charset="-122"/>
                <a:cs typeface="Times New Roman" pitchFamily="18" charset="0"/>
              </a:rPr>
              <a:t>e</a:t>
            </a:r>
            <a:r>
              <a:rPr lang="zh-CN" altLang="en-US" sz="2600" b="1" dirty="0" smtClean="0">
                <a:latin typeface="仿宋" panose="02010609060101010101" pitchFamily="49" charset="-122"/>
                <a:ea typeface="仿宋" panose="02010609060101010101" pitchFamily="49" charset="-122"/>
                <a:cs typeface="Times New Roman" pitchFamily="18" charset="0"/>
              </a:rPr>
              <a:t>的开关装到火线上，符合安全用电的原则，故选项</a:t>
            </a:r>
            <a:r>
              <a:rPr lang="en-US" altLang="en-US" sz="2600" b="1" dirty="0" smtClean="0">
                <a:latin typeface="仿宋" panose="02010609060101010101" pitchFamily="49" charset="-122"/>
                <a:ea typeface="仿宋" panose="02010609060101010101" pitchFamily="49" charset="-122"/>
                <a:cs typeface="Times New Roman" pitchFamily="18" charset="0"/>
              </a:rPr>
              <a:t>C</a:t>
            </a:r>
            <a:r>
              <a:rPr lang="zh-CN" altLang="en-US" sz="2600" b="1" dirty="0" smtClean="0">
                <a:latin typeface="仿宋" panose="02010609060101010101" pitchFamily="49" charset="-122"/>
                <a:ea typeface="仿宋" panose="02010609060101010101" pitchFamily="49" charset="-122"/>
                <a:cs typeface="Times New Roman" pitchFamily="18" charset="0"/>
              </a:rPr>
              <a:t>不符合题意。两孔插座的两根线都接到了火线上，不能形成闭合的回路，应把左边的导线接到零线上，故选项</a:t>
            </a:r>
            <a:r>
              <a:rPr lang="en-US" altLang="en-US" sz="2600" b="1" dirty="0" smtClean="0">
                <a:latin typeface="仿宋" panose="02010609060101010101" pitchFamily="49" charset="-122"/>
                <a:ea typeface="仿宋" panose="02010609060101010101" pitchFamily="49" charset="-122"/>
                <a:cs typeface="Times New Roman" pitchFamily="18" charset="0"/>
              </a:rPr>
              <a:t>D</a:t>
            </a:r>
            <a:r>
              <a:rPr lang="zh-CN" altLang="en-US" sz="2600" b="1" dirty="0" smtClean="0">
                <a:latin typeface="仿宋" panose="02010609060101010101" pitchFamily="49" charset="-122"/>
                <a:ea typeface="仿宋" panose="02010609060101010101" pitchFamily="49" charset="-122"/>
                <a:cs typeface="Times New Roman" pitchFamily="18" charset="0"/>
              </a:rPr>
              <a:t>符合题意。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5"/>
          <p:cNvSpPr/>
          <p:nvPr/>
        </p:nvSpPr>
        <p:spPr>
          <a:xfrm>
            <a:off x="1174117" y="110493"/>
            <a:ext cx="2196434" cy="5847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 algn="ctr">
              <a:spcBef>
                <a:spcPct val="0"/>
              </a:spcBef>
              <a:buNone/>
            </a:pPr>
            <a:r>
              <a:rPr lang="en-US" altLang="zh-CN" b="1" dirty="0" smtClean="0">
                <a:latin typeface="微软雅黑" charset="-122"/>
                <a:ea typeface="微软雅黑" charset="-122"/>
              </a:rPr>
              <a:t>2.</a:t>
            </a:r>
            <a:r>
              <a:rPr lang="zh-CN" altLang="en-US" b="1" dirty="0" smtClean="0">
                <a:latin typeface="微软雅黑" charset="-122"/>
                <a:ea typeface="微软雅黑" charset="-122"/>
              </a:rPr>
              <a:t>家庭电路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679628" y="1210962"/>
            <a:ext cx="7301248" cy="2879124"/>
            <a:chOff x="370703" y="1210962"/>
            <a:chExt cx="7301248" cy="2879124"/>
          </a:xfrm>
        </p:grpSpPr>
        <p:sp>
          <p:nvSpPr>
            <p:cNvPr id="7170" name="Rectangle 2"/>
            <p:cNvSpPr>
              <a:spLocks noChangeArrowheads="1"/>
            </p:cNvSpPr>
            <p:nvPr/>
          </p:nvSpPr>
          <p:spPr bwMode="auto">
            <a:xfrm>
              <a:off x="370703" y="1210962"/>
              <a:ext cx="3871573" cy="692497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vert="horz" wrap="none" lIns="91440" tIns="45720" rIns="91440" bIns="45720" numCol="1" anchor="ctr" anchorCtr="0" compatLnSpc="1">
              <a:spAutoFit/>
            </a:bodyPr>
            <a:lstStyle/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600" b="1" dirty="0" smtClean="0">
                  <a:solidFill>
                    <a:srgbClr val="00B0F0"/>
                  </a:solidFill>
                  <a:latin typeface="黑体" pitchFamily="49" charset="-122"/>
                  <a:ea typeface="黑体" pitchFamily="49" charset="-122"/>
                  <a:cs typeface="Times New Roman" pitchFamily="18" charset="0"/>
                </a:rPr>
                <a:t>[</a:t>
              </a:r>
              <a:r>
                <a:rPr lang="zh-CN" altLang="en-US" sz="2600" b="1" dirty="0" smtClean="0">
                  <a:solidFill>
                    <a:srgbClr val="00B0F0"/>
                  </a:solidFill>
                  <a:latin typeface="黑体" pitchFamily="49" charset="-122"/>
                  <a:ea typeface="黑体" pitchFamily="49" charset="-122"/>
                  <a:cs typeface="Times New Roman" pitchFamily="18" charset="0"/>
                </a:rPr>
                <a:t>方法指导</a:t>
              </a:r>
              <a:r>
                <a:rPr lang="en-US" altLang="zh-CN" sz="2600" b="1" dirty="0" smtClean="0">
                  <a:solidFill>
                    <a:srgbClr val="00B0F0"/>
                  </a:solidFill>
                  <a:latin typeface="黑体" pitchFamily="49" charset="-122"/>
                  <a:ea typeface="黑体" pitchFamily="49" charset="-122"/>
                  <a:cs typeface="Times New Roman" pitchFamily="18" charset="0"/>
                </a:rPr>
                <a:t>]</a:t>
              </a:r>
              <a:r>
                <a:rPr lang="zh-CN" altLang="en-US" sz="2600" b="1" dirty="0" smtClean="0">
                  <a:latin typeface="仿宋" panose="02010609060101010101" pitchFamily="49" charset="-122"/>
                  <a:ea typeface="仿宋" panose="02010609060101010101" pitchFamily="49" charset="-122"/>
                  <a:cs typeface="Times New Roman" pitchFamily="18" charset="0"/>
                </a:rPr>
                <a:t>图解家庭电路</a:t>
              </a:r>
            </a:p>
          </p:txBody>
        </p:sp>
        <p:pic>
          <p:nvPicPr>
            <p:cNvPr id="7169" name="Picture 1" descr="J:\18秋教科物理九全学练考PPT和word\18秋教科物理九全学练考PPT\18JK579.EPS"/>
            <p:cNvPicPr>
              <a:picLocks noChangeAspect="1" noChangeArrowheads="1"/>
            </p:cNvPicPr>
            <p:nvPr/>
          </p:nvPicPr>
          <p:blipFill>
            <a:blip r:embed="rId2" r:link="rId3"/>
            <a:srcRect/>
            <a:stretch>
              <a:fillRect/>
            </a:stretch>
          </p:blipFill>
          <p:spPr bwMode="auto">
            <a:xfrm>
              <a:off x="2990334" y="2298356"/>
              <a:ext cx="4681617" cy="179173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/>
        </p:nvSpPr>
        <p:spPr>
          <a:xfrm>
            <a:off x="746445" y="1074254"/>
            <a:ext cx="5134739" cy="646331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zh-CN" sz="2400" b="1" dirty="0" smtClean="0">
                <a:solidFill>
                  <a:srgbClr val="00A6AD"/>
                </a:solidFill>
                <a:latin typeface="宋体" pitchFamily="2" charset="-122"/>
                <a:ea typeface="宋体" pitchFamily="2" charset="-122"/>
              </a:rPr>
              <a:t>类型二　家庭电路的控制与电路保护</a:t>
            </a:r>
            <a:endParaRPr lang="zh-CN" altLang="en-US" sz="2400" b="1" dirty="0">
              <a:solidFill>
                <a:srgbClr val="00A6AD"/>
              </a:solidFill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7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3077" y="1197203"/>
            <a:ext cx="84455" cy="4140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Rectangle 5"/>
          <p:cNvSpPr/>
          <p:nvPr/>
        </p:nvSpPr>
        <p:spPr>
          <a:xfrm>
            <a:off x="1174117" y="110493"/>
            <a:ext cx="2196434" cy="5847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 algn="ctr">
              <a:spcBef>
                <a:spcPct val="0"/>
              </a:spcBef>
              <a:buNone/>
            </a:pPr>
            <a:r>
              <a:rPr lang="en-US" altLang="zh-CN" b="1" dirty="0" smtClean="0">
                <a:latin typeface="微软雅黑" charset="-122"/>
                <a:ea typeface="微软雅黑" charset="-122"/>
              </a:rPr>
              <a:t>2.</a:t>
            </a:r>
            <a:r>
              <a:rPr lang="zh-CN" altLang="en-US" b="1" dirty="0" smtClean="0">
                <a:latin typeface="微软雅黑" charset="-122"/>
                <a:ea typeface="微软雅黑" charset="-122"/>
              </a:rPr>
              <a:t>家庭电路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531342" y="1606379"/>
            <a:ext cx="11009871" cy="4939814"/>
            <a:chOff x="531341" y="1643449"/>
            <a:chExt cx="11009870" cy="4939814"/>
          </a:xfrm>
        </p:grpSpPr>
        <p:sp>
          <p:nvSpPr>
            <p:cNvPr id="5122" name="Rectangle 2"/>
            <p:cNvSpPr>
              <a:spLocks noChangeArrowheads="1"/>
            </p:cNvSpPr>
            <p:nvPr/>
          </p:nvSpPr>
          <p:spPr bwMode="auto">
            <a:xfrm>
              <a:off x="531341" y="1643449"/>
              <a:ext cx="11009870" cy="4939814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vert="horz" wrap="square" lIns="91440" tIns="45720" rIns="91440" bIns="45720" numCol="1" anchor="ctr" anchorCtr="0" compatLnSpc="1">
              <a:spAutoFit/>
            </a:bodyPr>
            <a:lstStyle/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3000" b="1" dirty="0" smtClean="0">
                  <a:solidFill>
                    <a:srgbClr val="FF0000"/>
                  </a:solidFill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例</a:t>
              </a:r>
              <a:r>
                <a:rPr lang="en-US" altLang="zh-CN" sz="3000" b="1" dirty="0" smtClean="0">
                  <a:solidFill>
                    <a:srgbClr val="FF0000"/>
                  </a:solidFill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2 </a:t>
              </a:r>
              <a:r>
                <a:rPr lang="zh-CN" altLang="en-US" sz="3000" b="1" dirty="0" smtClean="0"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如图</a:t>
              </a:r>
              <a:r>
                <a:rPr lang="en-US" altLang="zh-CN" sz="3000" b="1" dirty="0" smtClean="0"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9</a:t>
              </a:r>
              <a:r>
                <a:rPr lang="zh-CN" altLang="en-US" sz="3000" b="1" dirty="0" smtClean="0"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－</a:t>
              </a:r>
              <a:r>
                <a:rPr lang="en-US" altLang="zh-CN" sz="3000" b="1" dirty="0" smtClean="0"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2</a:t>
              </a:r>
              <a:r>
                <a:rPr lang="zh-CN" altLang="en-US" sz="3000" b="1" dirty="0" smtClean="0"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－</a:t>
              </a:r>
              <a:r>
                <a:rPr lang="en-US" altLang="zh-CN" sz="3000" b="1" dirty="0" smtClean="0"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4</a:t>
              </a:r>
              <a:r>
                <a:rPr lang="zh-CN" altLang="en-US" sz="3000" b="1" dirty="0" smtClean="0"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甲所示是家庭中常见的“空气开关”，它具有过流控制功能。如图乙所示是空气开关的原理图，当电路电流过大时，电磁铁的磁性将变</a:t>
              </a:r>
              <a:r>
                <a:rPr lang="en-US" altLang="zh-CN" sz="3000" b="1" dirty="0" smtClean="0"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_______(</a:t>
              </a:r>
              <a:r>
                <a:rPr lang="zh-CN" altLang="en-US" sz="3000" b="1" dirty="0" smtClean="0"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选填“强”或“弱”</a:t>
              </a:r>
              <a:r>
                <a:rPr lang="en-US" altLang="zh-CN" sz="3000" b="1" dirty="0" smtClean="0"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)</a:t>
              </a:r>
              <a:r>
                <a:rPr lang="zh-CN" altLang="en-US" sz="3000" b="1" dirty="0" smtClean="0"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，吸引衔铁的力变</a:t>
              </a:r>
              <a:r>
                <a:rPr lang="en-US" altLang="zh-CN" sz="3000" b="1" dirty="0" smtClean="0"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________</a:t>
              </a:r>
              <a:r>
                <a:rPr lang="zh-CN" altLang="en-US" sz="3000" b="1" dirty="0" smtClean="0"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，使衔铁转动，</a:t>
              </a:r>
              <a:endParaRPr lang="en-US" altLang="zh-CN" sz="30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endParaRPr>
            </a:p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3000" b="1" dirty="0" smtClean="0"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闸刀在弹力作用下自动断开，切断电路，</a:t>
              </a:r>
              <a:endParaRPr lang="en-US" altLang="zh-CN" sz="30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endParaRPr>
            </a:p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3000" b="1" dirty="0" smtClean="0"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起到保护作用，这是利用了电流的</a:t>
              </a:r>
              <a:endParaRPr lang="en-US" altLang="zh-CN" sz="30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endParaRPr>
            </a:p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000" b="1" dirty="0" smtClean="0"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________</a:t>
              </a:r>
              <a:r>
                <a:rPr lang="zh-CN" altLang="en-US" sz="3000" b="1" dirty="0" smtClean="0"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效应。</a:t>
              </a:r>
            </a:p>
          </p:txBody>
        </p:sp>
        <p:pic>
          <p:nvPicPr>
            <p:cNvPr id="5121" name="Picture 1" descr="J:\18秋教科物理九全学练考PPT和word\18秋教科物理九全学练考PPT\18JK580.EPS"/>
            <p:cNvPicPr>
              <a:picLocks noChangeAspect="1" noChangeArrowheads="1"/>
            </p:cNvPicPr>
            <p:nvPr/>
          </p:nvPicPr>
          <p:blipFill>
            <a:blip r:embed="rId3" r:link="rId4"/>
            <a:srcRect/>
            <a:stretch>
              <a:fillRect/>
            </a:stretch>
          </p:blipFill>
          <p:spPr bwMode="auto">
            <a:xfrm>
              <a:off x="7426411" y="3830594"/>
              <a:ext cx="3309097" cy="1618736"/>
            </a:xfrm>
            <a:prstGeom prst="rect">
              <a:avLst/>
            </a:prstGeom>
            <a:noFill/>
          </p:spPr>
        </p:pic>
        <p:sp>
          <p:nvSpPr>
            <p:cNvPr id="5123" name="Rectangle 3"/>
            <p:cNvSpPr>
              <a:spLocks noChangeArrowheads="1"/>
            </p:cNvSpPr>
            <p:nvPr/>
          </p:nvSpPr>
          <p:spPr bwMode="auto">
            <a:xfrm>
              <a:off x="7871255" y="5524757"/>
              <a:ext cx="2119491" cy="78483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vert="horz" wrap="none" lIns="91440" tIns="45720" rIns="91440" bIns="45720" numCol="1" anchor="ctr" anchorCtr="0" compatLnSpc="1">
              <a:spAutoFit/>
            </a:bodyPr>
            <a:lstStyle/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3000" b="1" dirty="0" smtClean="0"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图</a:t>
              </a:r>
              <a:r>
                <a:rPr lang="en-US" altLang="zh-CN" sz="3000" b="1" dirty="0" smtClean="0"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9</a:t>
              </a:r>
              <a:r>
                <a:rPr lang="zh-CN" altLang="en-US" sz="3000" b="1" dirty="0" smtClean="0"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－</a:t>
              </a:r>
              <a:r>
                <a:rPr lang="en-US" altLang="zh-CN" sz="3000" b="1" dirty="0" smtClean="0"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2</a:t>
              </a:r>
              <a:r>
                <a:rPr lang="zh-CN" altLang="en-US" sz="3000" b="1" dirty="0" smtClean="0"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－</a:t>
              </a:r>
              <a:r>
                <a:rPr lang="en-US" altLang="zh-CN" sz="3000" b="1" dirty="0" smtClean="0"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4 </a:t>
              </a:r>
            </a:p>
          </p:txBody>
        </p:sp>
      </p:grpSp>
      <p:sp>
        <p:nvSpPr>
          <p:cNvPr id="10" name="矩形 9"/>
          <p:cNvSpPr/>
          <p:nvPr/>
        </p:nvSpPr>
        <p:spPr>
          <a:xfrm>
            <a:off x="5377159" y="3096054"/>
            <a:ext cx="4940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4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强</a:t>
            </a:r>
          </a:p>
        </p:txBody>
      </p:sp>
      <p:sp>
        <p:nvSpPr>
          <p:cNvPr id="11" name="矩形 10"/>
          <p:cNvSpPr/>
          <p:nvPr/>
        </p:nvSpPr>
        <p:spPr>
          <a:xfrm>
            <a:off x="3054089" y="3812746"/>
            <a:ext cx="4940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4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大</a:t>
            </a:r>
          </a:p>
        </p:txBody>
      </p:sp>
      <p:sp>
        <p:nvSpPr>
          <p:cNvPr id="12" name="矩形 11"/>
          <p:cNvSpPr/>
          <p:nvPr/>
        </p:nvSpPr>
        <p:spPr>
          <a:xfrm>
            <a:off x="1212932" y="5789828"/>
            <a:ext cx="4940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4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5"/>
          <p:cNvSpPr/>
          <p:nvPr/>
        </p:nvSpPr>
        <p:spPr>
          <a:xfrm>
            <a:off x="1174117" y="110493"/>
            <a:ext cx="2196434" cy="5847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 algn="ctr">
              <a:spcBef>
                <a:spcPct val="0"/>
              </a:spcBef>
              <a:buNone/>
            </a:pPr>
            <a:r>
              <a:rPr lang="en-US" altLang="zh-CN" b="1" dirty="0" smtClean="0">
                <a:latin typeface="微软雅黑" charset="-122"/>
                <a:ea typeface="微软雅黑" charset="-122"/>
              </a:rPr>
              <a:t>2.</a:t>
            </a:r>
            <a:r>
              <a:rPr lang="zh-CN" altLang="en-US" b="1" dirty="0" smtClean="0">
                <a:latin typeface="微软雅黑" charset="-122"/>
                <a:ea typeface="微软雅黑" charset="-122"/>
              </a:rPr>
              <a:t>家庭电路</a:t>
            </a:r>
          </a:p>
        </p:txBody>
      </p:sp>
      <p:sp>
        <p:nvSpPr>
          <p:cNvPr id="3" name="矩形 2"/>
          <p:cNvSpPr/>
          <p:nvPr/>
        </p:nvSpPr>
        <p:spPr>
          <a:xfrm>
            <a:off x="712573" y="1645161"/>
            <a:ext cx="10630931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6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[</a:t>
            </a:r>
            <a:r>
              <a:rPr lang="zh-CN" altLang="en-US" sz="26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解析</a:t>
            </a:r>
            <a:r>
              <a:rPr lang="en-US" altLang="en-US" sz="26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] </a:t>
            </a:r>
            <a:r>
              <a:rPr lang="zh-CN" altLang="en-US" sz="2600" b="1" dirty="0" smtClean="0">
                <a:latin typeface="仿宋" panose="02010609060101010101" pitchFamily="49" charset="-122"/>
                <a:ea typeface="仿宋" panose="02010609060101010101" pitchFamily="49" charset="-122"/>
                <a:cs typeface="Times New Roman" pitchFamily="18" charset="0"/>
              </a:rPr>
              <a:t>空气开关是由电磁铁、衔铁、弹簧等组成的，当电路中电流过大时，电磁铁会产生较强的磁性从而吸引衔铁，于是闸刀自动断开，切断电路。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/>
        </p:nvSpPr>
        <p:spPr>
          <a:xfrm>
            <a:off x="746443" y="1074254"/>
            <a:ext cx="3278462" cy="646331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zh-CN" sz="2400" b="1" dirty="0" smtClean="0">
                <a:solidFill>
                  <a:srgbClr val="00A6AD"/>
                </a:solidFill>
                <a:latin typeface="宋体" pitchFamily="2" charset="-122"/>
                <a:ea typeface="宋体" pitchFamily="2" charset="-122"/>
              </a:rPr>
              <a:t>类型三　家庭电路故障</a:t>
            </a:r>
            <a:endParaRPr lang="zh-CN" altLang="en-US" sz="2400" b="1" dirty="0" smtClean="0">
              <a:solidFill>
                <a:srgbClr val="00A6AD"/>
              </a:solidFill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7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3077" y="1197203"/>
            <a:ext cx="84455" cy="4140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Rectangle 5"/>
          <p:cNvSpPr/>
          <p:nvPr/>
        </p:nvSpPr>
        <p:spPr>
          <a:xfrm>
            <a:off x="1174117" y="110493"/>
            <a:ext cx="2196434" cy="5847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 algn="ctr">
              <a:spcBef>
                <a:spcPct val="0"/>
              </a:spcBef>
              <a:buNone/>
            </a:pPr>
            <a:r>
              <a:rPr lang="en-US" altLang="zh-CN" b="1" dirty="0" smtClean="0">
                <a:latin typeface="微软雅黑" charset="-122"/>
                <a:ea typeface="微软雅黑" charset="-122"/>
              </a:rPr>
              <a:t>2.</a:t>
            </a:r>
            <a:r>
              <a:rPr lang="zh-CN" altLang="en-US" b="1" dirty="0" smtClean="0">
                <a:latin typeface="微软雅黑" charset="-122"/>
                <a:ea typeface="微软雅黑" charset="-122"/>
              </a:rPr>
              <a:t>家庭电路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646240" y="1625601"/>
            <a:ext cx="10882613" cy="355481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0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例</a:t>
            </a:r>
            <a:r>
              <a:rPr lang="zh-CN" altLang="en-US" sz="30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3</a:t>
            </a:r>
            <a:r>
              <a:rPr lang="en-US" altLang="en-US" sz="30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　</a:t>
            </a:r>
            <a:r>
              <a:rPr lang="zh-CN" altLang="en-US" sz="30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如图9－2－4所示是某同学家中的部分电路，开始时各部分工作正常。将电饭煲的插头插入电源的三孔插座后，正在烧水的电热壶突然不能工作，但电灯仍正常发光。拔出电饭煲的插头，电热壶仍不能工作，把验电笔分别插入插座的左、右两孔，氖管均能发光。则可以判断出电路的故障是(　　)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9212219" y="4457745"/>
            <a:ext cx="340158" cy="46166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eaLnBrk="0" hangingPunct="0"/>
            <a:r>
              <a:rPr lang="zh-CN" altLang="en-US" sz="24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1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/>
          <p:cNvSpPr/>
          <p:nvPr/>
        </p:nvSpPr>
        <p:spPr>
          <a:xfrm>
            <a:off x="1174117" y="110493"/>
            <a:ext cx="2196434" cy="5847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 algn="ctr">
              <a:spcBef>
                <a:spcPct val="0"/>
              </a:spcBef>
              <a:buNone/>
            </a:pPr>
            <a:r>
              <a:rPr lang="en-US" altLang="zh-CN" b="1" dirty="0" smtClean="0">
                <a:latin typeface="微软雅黑" charset="-122"/>
                <a:ea typeface="微软雅黑" charset="-122"/>
              </a:rPr>
              <a:t>2.</a:t>
            </a:r>
            <a:r>
              <a:rPr lang="zh-CN" altLang="en-US" b="1" dirty="0" smtClean="0">
                <a:latin typeface="微软雅黑" charset="-122"/>
                <a:ea typeface="微软雅黑" charset="-122"/>
              </a:rPr>
              <a:t>家庭电路</a:t>
            </a:r>
          </a:p>
        </p:txBody>
      </p:sp>
      <p:grpSp>
        <p:nvGrpSpPr>
          <p:cNvPr id="2" name="Group 14"/>
          <p:cNvGrpSpPr/>
          <p:nvPr/>
        </p:nvGrpSpPr>
        <p:grpSpPr bwMode="auto">
          <a:xfrm>
            <a:off x="646242" y="1625602"/>
            <a:ext cx="10882313" cy="3397251"/>
            <a:chOff x="158" y="1012"/>
            <a:chExt cx="6855" cy="2140"/>
          </a:xfrm>
        </p:grpSpPr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158" y="1012"/>
              <a:ext cx="6855" cy="1803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square">
              <a:spAutoFit/>
            </a:bodyPr>
            <a:lstStyle/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3000" b="1" dirty="0" smtClean="0"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A．电热壶所在电路的B、D两点间断路</a:t>
              </a:r>
            </a:p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3000" b="1" dirty="0" smtClean="0"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B．插座的接地线断路</a:t>
              </a:r>
            </a:p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3000" b="1" dirty="0" smtClean="0"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C．电路的C、D两点间导线断路</a:t>
              </a:r>
            </a:p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3000" b="1" dirty="0" smtClean="0"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D．电路的A、B两点间导线断路</a:t>
              </a:r>
            </a:p>
          </p:txBody>
        </p:sp>
        <p:sp>
          <p:nvSpPr>
            <p:cNvPr id="8" name="Rectangle 4"/>
            <p:cNvSpPr>
              <a:spLocks noChangeArrowheads="1"/>
            </p:cNvSpPr>
            <p:nvPr/>
          </p:nvSpPr>
          <p:spPr bwMode="auto">
            <a:xfrm>
              <a:off x="4998" y="2658"/>
              <a:ext cx="1213" cy="494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 anchor="ctr">
              <a:spAutoFit/>
            </a:bodyPr>
            <a:lstStyle/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3000" b="1" dirty="0" smtClean="0"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图9－2－4</a:t>
              </a:r>
            </a:p>
          </p:txBody>
        </p:sp>
        <p:pic>
          <p:nvPicPr>
            <p:cNvPr id="10" name="Picture 45" descr="F:\16春\物理\教科物理九年级下册待出片8.8\5HYL272.EPS"/>
            <p:cNvPicPr>
              <a:picLocks noChangeAspect="1" noChangeArrowheads="1"/>
            </p:cNvPicPr>
            <p:nvPr/>
          </p:nvPicPr>
          <p:blipFill>
            <a:blip r:embed="rId2" r:link="rId3"/>
            <a:srcRect/>
            <a:stretch>
              <a:fillRect/>
            </a:stretch>
          </p:blipFill>
          <p:spPr bwMode="auto">
            <a:xfrm>
              <a:off x="4592" y="1143"/>
              <a:ext cx="1769" cy="1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5"/>
          <p:cNvSpPr/>
          <p:nvPr/>
        </p:nvSpPr>
        <p:spPr>
          <a:xfrm>
            <a:off x="1174117" y="110493"/>
            <a:ext cx="2196434" cy="5847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 algn="ctr">
              <a:spcBef>
                <a:spcPct val="0"/>
              </a:spcBef>
              <a:buNone/>
            </a:pPr>
            <a:r>
              <a:rPr lang="en-US" altLang="zh-CN" b="1" dirty="0" smtClean="0">
                <a:latin typeface="微软雅黑" charset="-122"/>
                <a:ea typeface="微软雅黑" charset="-122"/>
              </a:rPr>
              <a:t>2.</a:t>
            </a:r>
            <a:r>
              <a:rPr lang="zh-CN" altLang="en-US" b="1" dirty="0" smtClean="0">
                <a:latin typeface="微软雅黑" charset="-122"/>
                <a:ea typeface="微软雅黑" charset="-122"/>
              </a:rPr>
              <a:t>家庭电路</a:t>
            </a:r>
          </a:p>
        </p:txBody>
      </p:sp>
      <p:sp>
        <p:nvSpPr>
          <p:cNvPr id="3" name="矩形 2"/>
          <p:cNvSpPr/>
          <p:nvPr/>
        </p:nvSpPr>
        <p:spPr>
          <a:xfrm>
            <a:off x="642551" y="1679657"/>
            <a:ext cx="10639168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6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[</a:t>
            </a:r>
            <a:r>
              <a:rPr lang="zh-CN" altLang="en-US" sz="26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解析</a:t>
            </a:r>
            <a:r>
              <a:rPr lang="en-US" altLang="en-US" sz="26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] </a:t>
            </a:r>
            <a:r>
              <a:rPr lang="zh-CN" altLang="en-US" sz="2600" b="1" dirty="0" smtClean="0">
                <a:latin typeface="仿宋" panose="02010609060101010101" pitchFamily="49" charset="-122"/>
                <a:ea typeface="仿宋" panose="02010609060101010101" pitchFamily="49" charset="-122"/>
                <a:cs typeface="Times New Roman" pitchFamily="18" charset="0"/>
              </a:rPr>
              <a:t>电灯仍正常工作，说明不是保险丝烧坏了，没有发生短路；而把验电笔分别插入插座的左、右两孔，氖管均起辉，说明火线有电，而零线断路了，且是在</a:t>
            </a:r>
            <a:r>
              <a:rPr lang="en-US" altLang="en-US" sz="2600" b="1" dirty="0" smtClean="0">
                <a:latin typeface="仿宋" panose="02010609060101010101" pitchFamily="49" charset="-122"/>
                <a:ea typeface="仿宋" panose="02010609060101010101" pitchFamily="49" charset="-122"/>
                <a:cs typeface="Times New Roman" pitchFamily="18" charset="0"/>
              </a:rPr>
              <a:t>C</a:t>
            </a:r>
            <a:r>
              <a:rPr lang="zh-CN" altLang="en-US" sz="2600" b="1" dirty="0" smtClean="0">
                <a:latin typeface="仿宋" panose="02010609060101010101" pitchFamily="49" charset="-122"/>
                <a:ea typeface="仿宋" panose="02010609060101010101" pitchFamily="49" charset="-122"/>
                <a:cs typeface="Times New Roman" pitchFamily="18" charset="0"/>
              </a:rPr>
              <a:t>、</a:t>
            </a:r>
            <a:r>
              <a:rPr lang="en-US" altLang="en-US" sz="2600" b="1" dirty="0" smtClean="0">
                <a:latin typeface="仿宋" panose="02010609060101010101" pitchFamily="49" charset="-122"/>
                <a:ea typeface="仿宋" panose="02010609060101010101" pitchFamily="49" charset="-122"/>
                <a:cs typeface="Times New Roman" pitchFamily="18" charset="0"/>
              </a:rPr>
              <a:t>D</a:t>
            </a:r>
            <a:r>
              <a:rPr lang="zh-CN" altLang="en-US" sz="2600" b="1" dirty="0" smtClean="0">
                <a:latin typeface="仿宋" panose="02010609060101010101" pitchFamily="49" charset="-122"/>
                <a:ea typeface="仿宋" panose="02010609060101010101" pitchFamily="49" charset="-122"/>
                <a:cs typeface="Times New Roman" pitchFamily="18" charset="0"/>
              </a:rPr>
              <a:t>两点之间断开。故选</a:t>
            </a:r>
            <a:r>
              <a:rPr lang="en-US" altLang="en-US" sz="2600" b="1" dirty="0" smtClean="0">
                <a:latin typeface="仿宋" panose="02010609060101010101" pitchFamily="49" charset="-122"/>
                <a:ea typeface="仿宋" panose="02010609060101010101" pitchFamily="49" charset="-122"/>
                <a:cs typeface="Times New Roman" pitchFamily="18" charset="0"/>
              </a:rPr>
              <a:t>C</a:t>
            </a:r>
            <a:r>
              <a:rPr lang="zh-CN" altLang="en-US" sz="2600" b="1" dirty="0" smtClean="0">
                <a:latin typeface="仿宋" panose="02010609060101010101" pitchFamily="49" charset="-122"/>
                <a:ea typeface="仿宋" panose="02010609060101010101" pitchFamily="49" charset="-122"/>
                <a:cs typeface="Times New Roman" pitchFamily="18" charset="0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5"/>
          <p:cNvSpPr/>
          <p:nvPr/>
        </p:nvSpPr>
        <p:spPr>
          <a:xfrm>
            <a:off x="1174117" y="110493"/>
            <a:ext cx="2196434" cy="5847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 algn="ctr">
              <a:spcBef>
                <a:spcPct val="0"/>
              </a:spcBef>
              <a:buNone/>
            </a:pPr>
            <a:r>
              <a:rPr lang="en-US" altLang="zh-CN" b="1" dirty="0" smtClean="0">
                <a:latin typeface="微软雅黑" charset="-122"/>
                <a:ea typeface="微软雅黑" charset="-122"/>
              </a:rPr>
              <a:t>2.</a:t>
            </a:r>
            <a:r>
              <a:rPr lang="zh-CN" altLang="en-US" b="1" dirty="0" smtClean="0">
                <a:latin typeface="微软雅黑" charset="-122"/>
                <a:ea typeface="微软雅黑" charset="-122"/>
              </a:rPr>
              <a:t>家庭电路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630531" y="970691"/>
            <a:ext cx="7945060" cy="5615459"/>
            <a:chOff x="605816" y="1081902"/>
            <a:chExt cx="7945060" cy="5615459"/>
          </a:xfrm>
        </p:grpSpPr>
        <p:sp>
          <p:nvSpPr>
            <p:cNvPr id="3" name="矩形 2"/>
            <p:cNvSpPr/>
            <p:nvPr/>
          </p:nvSpPr>
          <p:spPr>
            <a:xfrm>
              <a:off x="605816" y="1081902"/>
              <a:ext cx="6551794" cy="6924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600" b="1" dirty="0" smtClean="0">
                  <a:solidFill>
                    <a:srgbClr val="00B0F0"/>
                  </a:solidFill>
                  <a:latin typeface="黑体" pitchFamily="49" charset="-122"/>
                  <a:ea typeface="黑体" pitchFamily="49" charset="-122"/>
                  <a:cs typeface="Times New Roman" pitchFamily="18" charset="0"/>
                </a:rPr>
                <a:t>[</a:t>
              </a:r>
              <a:r>
                <a:rPr lang="zh-CN" altLang="en-US" sz="2600" b="1" dirty="0" smtClean="0">
                  <a:solidFill>
                    <a:srgbClr val="00B0F0"/>
                  </a:solidFill>
                  <a:latin typeface="黑体" pitchFamily="49" charset="-122"/>
                  <a:ea typeface="黑体" pitchFamily="49" charset="-122"/>
                  <a:cs typeface="Times New Roman" pitchFamily="18" charset="0"/>
                </a:rPr>
                <a:t>方法指导</a:t>
              </a:r>
              <a:r>
                <a:rPr lang="en-US" altLang="en-US" sz="2600" b="1" dirty="0" smtClean="0">
                  <a:solidFill>
                    <a:srgbClr val="00B0F0"/>
                  </a:solidFill>
                  <a:latin typeface="黑体" pitchFamily="49" charset="-122"/>
                  <a:ea typeface="黑体" pitchFamily="49" charset="-122"/>
                  <a:cs typeface="Times New Roman" pitchFamily="18" charset="0"/>
                </a:rPr>
                <a:t>]</a:t>
              </a:r>
              <a:r>
                <a:rPr lang="zh-CN" altLang="en-US" sz="2600" b="1" dirty="0" smtClean="0">
                  <a:latin typeface="仿宋" panose="02010609060101010101" pitchFamily="49" charset="-122"/>
                  <a:ea typeface="仿宋" panose="02010609060101010101" pitchFamily="49" charset="-122"/>
                  <a:cs typeface="Times New Roman" pitchFamily="18" charset="0"/>
                </a:rPr>
                <a:t>用验电笔、校验灯检测电路故障</a:t>
              </a:r>
            </a:p>
          </p:txBody>
        </p:sp>
        <p:pic>
          <p:nvPicPr>
            <p:cNvPr id="4" name="图片 3"/>
            <p:cNvPicPr/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44506" y="1676072"/>
              <a:ext cx="5706370" cy="5021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"/>
          <p:cNvGrpSpPr/>
          <p:nvPr/>
        </p:nvGrpSpPr>
        <p:grpSpPr>
          <a:xfrm>
            <a:off x="116206" y="1045212"/>
            <a:ext cx="3166111" cy="675005"/>
            <a:chOff x="183" y="1646"/>
            <a:chExt cx="4986" cy="1063"/>
          </a:xfrm>
        </p:grpSpPr>
        <p:pic>
          <p:nvPicPr>
            <p:cNvPr id="9" name="图片 8" descr="图标-0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3" y="1646"/>
              <a:ext cx="4986" cy="1063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878" y="1767"/>
              <a:ext cx="2553" cy="8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28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新魏" charset="-122"/>
                  <a:ea typeface="华文新魏" charset="-122"/>
                  <a:sym typeface="+mn-ea"/>
                </a:rPr>
                <a:t>课堂小结</a:t>
              </a:r>
              <a:endParaRPr lang="zh-CN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charset="-122"/>
                <a:ea typeface="华文新魏" charset="-122"/>
                <a:sym typeface="+mn-ea"/>
              </a:endParaRPr>
            </a:p>
          </p:txBody>
        </p:sp>
      </p:grpSp>
      <p:sp>
        <p:nvSpPr>
          <p:cNvPr id="13" name="Rectangle 5"/>
          <p:cNvSpPr/>
          <p:nvPr/>
        </p:nvSpPr>
        <p:spPr>
          <a:xfrm>
            <a:off x="1174117" y="110493"/>
            <a:ext cx="2196434" cy="5847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 algn="ctr">
              <a:spcBef>
                <a:spcPct val="0"/>
              </a:spcBef>
              <a:buNone/>
            </a:pPr>
            <a:r>
              <a:rPr lang="en-US" altLang="zh-CN" b="1" dirty="0" smtClean="0">
                <a:latin typeface="微软雅黑" charset="-122"/>
                <a:ea typeface="微软雅黑" charset="-122"/>
              </a:rPr>
              <a:t>2.</a:t>
            </a:r>
            <a:r>
              <a:rPr lang="zh-CN" altLang="en-US" b="1" dirty="0" smtClean="0">
                <a:latin typeface="微软雅黑" charset="-122"/>
                <a:ea typeface="微软雅黑" charset="-122"/>
              </a:rPr>
              <a:t>家庭电路</a:t>
            </a:r>
          </a:p>
        </p:txBody>
      </p:sp>
      <p:graphicFrame>
        <p:nvGraphicFramePr>
          <p:cNvPr id="3073" name="Object 1"/>
          <p:cNvGraphicFramePr>
            <a:graphicFrameLocks noChangeAspect="1"/>
          </p:cNvGraphicFramePr>
          <p:nvPr/>
        </p:nvGraphicFramePr>
        <p:xfrm>
          <a:off x="581627" y="3064862"/>
          <a:ext cx="625475" cy="177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文档" r:id="rId5" imgW="631529" imgH="1783017" progId="Word.Document.12">
                  <p:embed/>
                </p:oleObj>
              </mc:Choice>
              <mc:Fallback>
                <p:oleObj name="文档" r:id="rId5" imgW="631529" imgH="1783017" progId="Word.Document.12">
                  <p:embed/>
                  <p:pic>
                    <p:nvPicPr>
                      <p:cNvPr id="0" name="Picture 1" descr="image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627" y="3064862"/>
                        <a:ext cx="625475" cy="1770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136"/>
          <p:cNvGrpSpPr/>
          <p:nvPr/>
        </p:nvGrpSpPr>
        <p:grpSpPr bwMode="auto">
          <a:xfrm>
            <a:off x="1030125" y="2289041"/>
            <a:ext cx="539751" cy="3679267"/>
            <a:chOff x="5420" y="1979"/>
            <a:chExt cx="340" cy="1859"/>
          </a:xfrm>
        </p:grpSpPr>
        <p:sp>
          <p:nvSpPr>
            <p:cNvPr id="8" name="Line 129"/>
            <p:cNvSpPr>
              <a:spLocks noChangeShapeType="1"/>
            </p:cNvSpPr>
            <p:nvPr/>
          </p:nvSpPr>
          <p:spPr bwMode="auto">
            <a:xfrm>
              <a:off x="5420" y="3022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</p:spPr>
          <p:txBody>
            <a:bodyPr wrap="none" anchor="ctr">
              <a:spAutoFit/>
            </a:bodyPr>
            <a:lstStyle/>
            <a:p>
              <a:endParaRPr lang="zh-CN" altLang="en-US"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10" name="Line 130"/>
            <p:cNvSpPr>
              <a:spLocks noChangeShapeType="1"/>
            </p:cNvSpPr>
            <p:nvPr/>
          </p:nvSpPr>
          <p:spPr bwMode="auto">
            <a:xfrm>
              <a:off x="5556" y="1979"/>
              <a:ext cx="0" cy="18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</p:spPr>
          <p:txBody>
            <a:bodyPr anchor="ctr">
              <a:spAutoFit/>
            </a:bodyPr>
            <a:lstStyle/>
            <a:p>
              <a:endParaRPr lang="zh-CN" altLang="en-US"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11" name="Line 131"/>
            <p:cNvSpPr>
              <a:spLocks noChangeShapeType="1"/>
            </p:cNvSpPr>
            <p:nvPr/>
          </p:nvSpPr>
          <p:spPr bwMode="auto">
            <a:xfrm>
              <a:off x="5570" y="1979"/>
              <a:ext cx="18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</p:spPr>
          <p:txBody>
            <a:bodyPr wrap="none" anchor="ctr">
              <a:spAutoFit/>
            </a:bodyPr>
            <a:lstStyle/>
            <a:p>
              <a:endParaRPr lang="zh-CN" altLang="en-US"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12" name="Line 132"/>
            <p:cNvSpPr>
              <a:spLocks noChangeShapeType="1"/>
            </p:cNvSpPr>
            <p:nvPr/>
          </p:nvSpPr>
          <p:spPr bwMode="auto">
            <a:xfrm>
              <a:off x="5570" y="2478"/>
              <a:ext cx="1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</p:spPr>
          <p:txBody>
            <a:bodyPr wrap="none" anchor="ctr">
              <a:spAutoFit/>
            </a:bodyPr>
            <a:lstStyle/>
            <a:p>
              <a:endParaRPr lang="zh-CN" altLang="en-US"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14" name="Line 133"/>
            <p:cNvSpPr>
              <a:spLocks noChangeShapeType="1"/>
            </p:cNvSpPr>
            <p:nvPr/>
          </p:nvSpPr>
          <p:spPr bwMode="auto">
            <a:xfrm>
              <a:off x="5570" y="3023"/>
              <a:ext cx="1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</p:spPr>
          <p:txBody>
            <a:bodyPr wrap="none" anchor="ctr">
              <a:spAutoFit/>
            </a:bodyPr>
            <a:lstStyle/>
            <a:p>
              <a:endParaRPr lang="zh-CN" altLang="en-US"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15" name="Line 134"/>
            <p:cNvSpPr>
              <a:spLocks noChangeShapeType="1"/>
            </p:cNvSpPr>
            <p:nvPr/>
          </p:nvSpPr>
          <p:spPr bwMode="auto">
            <a:xfrm>
              <a:off x="5571" y="3430"/>
              <a:ext cx="1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</p:spPr>
          <p:txBody>
            <a:bodyPr wrap="none" anchor="ctr">
              <a:spAutoFit/>
            </a:bodyPr>
            <a:lstStyle/>
            <a:p>
              <a:endParaRPr lang="zh-CN" altLang="en-US"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16" name="Line 135"/>
            <p:cNvSpPr>
              <a:spLocks noChangeShapeType="1"/>
            </p:cNvSpPr>
            <p:nvPr/>
          </p:nvSpPr>
          <p:spPr bwMode="auto">
            <a:xfrm>
              <a:off x="5579" y="3838"/>
              <a:ext cx="1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</p:spPr>
          <p:txBody>
            <a:bodyPr wrap="none" anchor="ctr">
              <a:spAutoFit/>
            </a:bodyPr>
            <a:lstStyle/>
            <a:p>
              <a:endParaRPr lang="zh-CN" altLang="en-US">
                <a:latin typeface="宋体" pitchFamily="2" charset="-122"/>
                <a:ea typeface="宋体" pitchFamily="2" charset="-122"/>
              </a:endParaRPr>
            </a:p>
          </p:txBody>
        </p:sp>
      </p:grp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1607237" y="1943873"/>
          <a:ext cx="776288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文档" r:id="rId8" imgW="781944" imgH="594339" progId="Word.Document.12">
                  <p:embed/>
                </p:oleObj>
              </mc:Choice>
              <mc:Fallback>
                <p:oleObj name="文档" r:id="rId8" imgW="781944" imgH="594339" progId="Word.Document.12">
                  <p:embed/>
                  <p:pic>
                    <p:nvPicPr>
                      <p:cNvPr id="0" name="Picture 2" descr="image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7237" y="1943873"/>
                        <a:ext cx="776288" cy="590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直接连接符 16"/>
          <p:cNvCxnSpPr/>
          <p:nvPr/>
        </p:nvCxnSpPr>
        <p:spPr>
          <a:xfrm>
            <a:off x="2297981" y="2208009"/>
            <a:ext cx="500067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2867627" y="1729474"/>
          <a:ext cx="4664075" cy="982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文档" r:id="rId11" imgW="4669714" imgH="990685" progId="Word.Document.12">
                  <p:embed/>
                </p:oleObj>
              </mc:Choice>
              <mc:Fallback>
                <p:oleObj name="文档" r:id="rId11" imgW="4669714" imgH="990685" progId="Word.Document.12">
                  <p:embed/>
                  <p:pic>
                    <p:nvPicPr>
                      <p:cNvPr id="0" name="Picture 3" descr="image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7627" y="1729474"/>
                        <a:ext cx="4664075" cy="982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1625171" y="3011231"/>
          <a:ext cx="1227139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文档" r:id="rId14" imgW="1229952" imgH="594339" progId="Word.Document.12">
                  <p:embed/>
                </p:oleObj>
              </mc:Choice>
              <mc:Fallback>
                <p:oleObj name="文档" r:id="rId14" imgW="1229952" imgH="594339" progId="Word.Document.12">
                  <p:embed/>
                  <p:pic>
                    <p:nvPicPr>
                      <p:cNvPr id="0" name="Picture 4" descr="image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5171" y="3011231"/>
                        <a:ext cx="1227139" cy="590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9" name="Object 7"/>
          <p:cNvGraphicFramePr>
            <a:graphicFrameLocks noChangeAspect="1"/>
          </p:cNvGraphicFramePr>
          <p:nvPr/>
        </p:nvGraphicFramePr>
        <p:xfrm>
          <a:off x="1594882" y="4019807"/>
          <a:ext cx="1527175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文档" r:id="rId17" imgW="1534021" imgH="594339" progId="Word.Document.12">
                  <p:embed/>
                </p:oleObj>
              </mc:Choice>
              <mc:Fallback>
                <p:oleObj name="文档" r:id="rId17" imgW="1534021" imgH="594339" progId="Word.Document.12">
                  <p:embed/>
                  <p:pic>
                    <p:nvPicPr>
                      <p:cNvPr id="0" name="Picture 5" descr="image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4882" y="4019807"/>
                        <a:ext cx="1527175" cy="590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5"/>
          <p:cNvGraphicFramePr>
            <a:graphicFrameLocks noChangeAspect="1"/>
          </p:cNvGraphicFramePr>
          <p:nvPr/>
        </p:nvGraphicFramePr>
        <p:xfrm>
          <a:off x="3584327" y="3414325"/>
          <a:ext cx="938213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文档" r:id="rId20" imgW="943875" imgH="594339" progId="Word.Document.12">
                  <p:embed/>
                </p:oleObj>
              </mc:Choice>
              <mc:Fallback>
                <p:oleObj name="文档" r:id="rId20" imgW="943875" imgH="594339" progId="Word.Document.12">
                  <p:embed/>
                  <p:pic>
                    <p:nvPicPr>
                      <p:cNvPr id="0" name="Picture 6" descr="image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4327" y="3414325"/>
                        <a:ext cx="938213" cy="590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5" name="Group 13"/>
          <p:cNvGrpSpPr/>
          <p:nvPr/>
        </p:nvGrpSpPr>
        <p:grpSpPr bwMode="auto">
          <a:xfrm flipH="1">
            <a:off x="2941142" y="3163331"/>
            <a:ext cx="555828" cy="1206001"/>
            <a:chOff x="1111" y="3249"/>
            <a:chExt cx="393" cy="895"/>
          </a:xfrm>
          <a:solidFill>
            <a:schemeClr val="bg1"/>
          </a:solidFill>
        </p:grpSpPr>
        <p:sp>
          <p:nvSpPr>
            <p:cNvPr id="36" name="Line 14"/>
            <p:cNvSpPr>
              <a:spLocks noChangeShapeType="1"/>
            </p:cNvSpPr>
            <p:nvPr/>
          </p:nvSpPr>
          <p:spPr bwMode="auto">
            <a:xfrm>
              <a:off x="1111" y="3658"/>
              <a:ext cx="136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</a:ln>
            <a:effectLst/>
          </p:spPr>
          <p:txBody>
            <a:bodyPr wrap="none" anchor="ctr">
              <a:spAutoFit/>
            </a:bodyPr>
            <a:lstStyle/>
            <a:p>
              <a:endParaRPr lang="zh-CN" altLang="en-US" b="1"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37" name="Line 15"/>
            <p:cNvSpPr>
              <a:spLocks noChangeShapeType="1"/>
            </p:cNvSpPr>
            <p:nvPr/>
          </p:nvSpPr>
          <p:spPr bwMode="auto">
            <a:xfrm>
              <a:off x="1247" y="3249"/>
              <a:ext cx="0" cy="862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</a:ln>
            <a:effectLst/>
          </p:spPr>
          <p:txBody>
            <a:bodyPr anchor="ctr">
              <a:spAutoFit/>
            </a:bodyPr>
            <a:lstStyle/>
            <a:p>
              <a:endParaRPr lang="zh-CN" altLang="en-US" b="1"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38" name="Line 16"/>
            <p:cNvSpPr>
              <a:spLocks noChangeShapeType="1"/>
            </p:cNvSpPr>
            <p:nvPr/>
          </p:nvSpPr>
          <p:spPr bwMode="auto">
            <a:xfrm>
              <a:off x="1247" y="3249"/>
              <a:ext cx="182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</a:ln>
            <a:effectLst/>
          </p:spPr>
          <p:txBody>
            <a:bodyPr wrap="none" anchor="ctr">
              <a:spAutoFit/>
            </a:bodyPr>
            <a:lstStyle/>
            <a:p>
              <a:endParaRPr lang="zh-CN" altLang="en-US" b="1"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39" name="Line 17"/>
            <p:cNvSpPr>
              <a:spLocks noChangeShapeType="1"/>
            </p:cNvSpPr>
            <p:nvPr/>
          </p:nvSpPr>
          <p:spPr bwMode="auto">
            <a:xfrm>
              <a:off x="1247" y="4110"/>
              <a:ext cx="257" cy="34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</a:ln>
            <a:effectLst/>
          </p:spPr>
          <p:txBody>
            <a:bodyPr wrap="square" anchor="ctr">
              <a:spAutoFit/>
            </a:bodyPr>
            <a:lstStyle/>
            <a:p>
              <a:endParaRPr lang="zh-CN" altLang="en-US" b="1">
                <a:latin typeface="宋体" pitchFamily="2" charset="-122"/>
                <a:ea typeface="宋体" pitchFamily="2" charset="-122"/>
              </a:endParaRPr>
            </a:p>
          </p:txBody>
        </p:sp>
      </p:grpSp>
      <p:cxnSp>
        <p:nvCxnSpPr>
          <p:cNvPr id="41" name="直接连接符 40"/>
          <p:cNvCxnSpPr/>
          <p:nvPr/>
        </p:nvCxnSpPr>
        <p:spPr>
          <a:xfrm>
            <a:off x="4328609" y="3719652"/>
            <a:ext cx="500067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83" name="Object 11"/>
          <p:cNvGraphicFramePr>
            <a:graphicFrameLocks noChangeAspect="1"/>
          </p:cNvGraphicFramePr>
          <p:nvPr/>
        </p:nvGraphicFramePr>
        <p:xfrm>
          <a:off x="4906963" y="3262313"/>
          <a:ext cx="3681412" cy="982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文档" r:id="rId23" imgW="3685897" imgH="990685" progId="Word.Document.12">
                  <p:embed/>
                </p:oleObj>
              </mc:Choice>
              <mc:Fallback>
                <p:oleObj name="文档" r:id="rId23" imgW="3685897" imgH="990685" progId="Word.Document.12">
                  <p:embed/>
                  <p:pic>
                    <p:nvPicPr>
                      <p:cNvPr id="0" name="Picture 7" descr="image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6963" y="3262313"/>
                        <a:ext cx="3681412" cy="982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4" name="Object 12"/>
          <p:cNvGraphicFramePr>
            <a:graphicFrameLocks noChangeAspect="1"/>
          </p:cNvGraphicFramePr>
          <p:nvPr/>
        </p:nvGraphicFramePr>
        <p:xfrm>
          <a:off x="1570165" y="4822997"/>
          <a:ext cx="1898651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文档" r:id="rId26" imgW="1904302" imgH="594339" progId="Word.Document.12">
                  <p:embed/>
                </p:oleObj>
              </mc:Choice>
              <mc:Fallback>
                <p:oleObj name="文档" r:id="rId26" imgW="1904302" imgH="594339" progId="Word.Document.12">
                  <p:embed/>
                  <p:pic>
                    <p:nvPicPr>
                      <p:cNvPr id="0" name="Picture 8" descr="image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0165" y="4822997"/>
                        <a:ext cx="1898651" cy="590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6" name="直接连接符 45"/>
          <p:cNvCxnSpPr/>
          <p:nvPr/>
        </p:nvCxnSpPr>
        <p:spPr>
          <a:xfrm>
            <a:off x="3212381" y="5124204"/>
            <a:ext cx="500067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7" name="Object 5"/>
          <p:cNvGraphicFramePr>
            <a:graphicFrameLocks noChangeAspect="1"/>
          </p:cNvGraphicFramePr>
          <p:nvPr/>
        </p:nvGraphicFramePr>
        <p:xfrm>
          <a:off x="3699656" y="4790044"/>
          <a:ext cx="938213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文档" r:id="rId29" imgW="943875" imgH="594339" progId="Word.Document.12">
                  <p:embed/>
                </p:oleObj>
              </mc:Choice>
              <mc:Fallback>
                <p:oleObj name="文档" r:id="rId29" imgW="943875" imgH="594339" progId="Word.Document.12">
                  <p:embed/>
                  <p:pic>
                    <p:nvPicPr>
                      <p:cNvPr id="0" name="Picture 9" descr="image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9656" y="4790044"/>
                        <a:ext cx="938213" cy="590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8" name="直接连接符 47"/>
          <p:cNvCxnSpPr/>
          <p:nvPr/>
        </p:nvCxnSpPr>
        <p:spPr>
          <a:xfrm>
            <a:off x="4443937" y="5095371"/>
            <a:ext cx="500067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87" name="Object 15"/>
          <p:cNvGraphicFramePr>
            <a:graphicFrameLocks noChangeAspect="1"/>
          </p:cNvGraphicFramePr>
          <p:nvPr/>
        </p:nvGraphicFramePr>
        <p:xfrm>
          <a:off x="4967418" y="4291613"/>
          <a:ext cx="3762375" cy="1377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文档" r:id="rId31" imgW="3766502" imgH="1386671" progId="Word.Document.12">
                  <p:embed/>
                </p:oleObj>
              </mc:Choice>
              <mc:Fallback>
                <p:oleObj name="文档" r:id="rId31" imgW="3766502" imgH="1386671" progId="Word.Document.12">
                  <p:embed/>
                  <p:pic>
                    <p:nvPicPr>
                      <p:cNvPr id="0" name="Picture 10" descr="image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7418" y="4291613"/>
                        <a:ext cx="3762375" cy="1377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8" name="Object 16"/>
          <p:cNvGraphicFramePr>
            <a:graphicFrameLocks noChangeAspect="1"/>
          </p:cNvGraphicFramePr>
          <p:nvPr/>
        </p:nvGraphicFramePr>
        <p:xfrm>
          <a:off x="1582524" y="5650899"/>
          <a:ext cx="1470025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文档" r:id="rId34" imgW="1476446" imgH="594339" progId="Word.Document.12">
                  <p:embed/>
                </p:oleObj>
              </mc:Choice>
              <mc:Fallback>
                <p:oleObj name="文档" r:id="rId34" imgW="1476446" imgH="594339" progId="Word.Document.12">
                  <p:embed/>
                  <p:pic>
                    <p:nvPicPr>
                      <p:cNvPr id="0" name="Picture 11" descr="image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2524" y="5650899"/>
                        <a:ext cx="1470025" cy="590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1" name="直接连接符 50"/>
          <p:cNvCxnSpPr/>
          <p:nvPr/>
        </p:nvCxnSpPr>
        <p:spPr>
          <a:xfrm>
            <a:off x="2915819" y="5976820"/>
            <a:ext cx="500067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矩形 51"/>
          <p:cNvSpPr/>
          <p:nvPr/>
        </p:nvSpPr>
        <p:spPr>
          <a:xfrm>
            <a:off x="3393990" y="5688400"/>
            <a:ext cx="6775623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开关与灯泡串联，开关应接在火线上以控制与火线的通断，螺口灯泡的螺旋套只准接零线</a:t>
            </a:r>
            <a:endParaRPr lang="zh-CN" altLang="en-US" sz="2400" b="1" dirty="0"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500"/>
                            </p:stCondLst>
                            <p:childTnLst>
                              <p:par>
                                <p:cTn id="9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000"/>
                            </p:stCondLst>
                            <p:childTnLst>
                              <p:par>
                                <p:cTn id="9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Rectangle 5"/>
          <p:cNvSpPr/>
          <p:nvPr/>
        </p:nvSpPr>
        <p:spPr>
          <a:xfrm>
            <a:off x="3714589" y="1174733"/>
            <a:ext cx="4334841" cy="1107996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 algn="ctr">
              <a:spcBef>
                <a:spcPct val="0"/>
              </a:spcBef>
              <a:buNone/>
            </a:pPr>
            <a:r>
              <a:rPr lang="en-US" altLang="zh-CN" sz="6600" b="1" dirty="0" smtClean="0">
                <a:latin typeface="微软雅黑" charset="-122"/>
                <a:ea typeface="微软雅黑" charset="-122"/>
              </a:rPr>
              <a:t>2.</a:t>
            </a:r>
            <a:r>
              <a:rPr lang="zh-CN" altLang="en-US" sz="6600" b="1" dirty="0" smtClean="0">
                <a:latin typeface="微软雅黑" charset="-122"/>
                <a:ea typeface="微软雅黑" charset="-122"/>
              </a:rPr>
              <a:t>家庭电路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3279141" y="2348584"/>
            <a:ext cx="5051425" cy="1007745"/>
            <a:chOff x="5164" y="4732"/>
            <a:chExt cx="7955" cy="1587"/>
          </a:xfrm>
        </p:grpSpPr>
        <p:pic>
          <p:nvPicPr>
            <p:cNvPr id="9" name="图片 8" descr="图标-02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64" y="4732"/>
              <a:ext cx="7955" cy="1587"/>
            </a:xfrm>
            <a:prstGeom prst="rect">
              <a:avLst/>
            </a:prstGeom>
          </p:spPr>
        </p:pic>
        <p:sp>
          <p:nvSpPr>
            <p:cNvPr id="4" name="文本框 3">
              <a:hlinkClick r:id="rId2" action="ppaction://hlinksldjump"/>
            </p:cNvPr>
            <p:cNvSpPr txBox="1"/>
            <p:nvPr/>
          </p:nvSpPr>
          <p:spPr>
            <a:xfrm>
              <a:off x="5980" y="4920"/>
              <a:ext cx="3845" cy="12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4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新魏" charset="-122"/>
                  <a:ea typeface="华文新魏" charset="-122"/>
                  <a:sym typeface="+mn-ea"/>
                </a:rPr>
                <a:t>导学设计</a:t>
              </a:r>
              <a:endParaRPr lang="zh-CN" alt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charset="-122"/>
                <a:ea typeface="华文新魏" charset="-122"/>
                <a:sym typeface="+mn-ea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2998917" y="3284731"/>
            <a:ext cx="4682041" cy="1038225"/>
            <a:chOff x="4926" y="6850"/>
            <a:chExt cx="9349" cy="1635"/>
          </a:xfrm>
        </p:grpSpPr>
        <p:pic>
          <p:nvPicPr>
            <p:cNvPr id="10" name="图片 9" descr="图标-03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26" y="6850"/>
              <a:ext cx="9349" cy="1635"/>
            </a:xfrm>
            <a:prstGeom prst="rect">
              <a:avLst/>
            </a:prstGeom>
          </p:spPr>
        </p:pic>
        <p:sp>
          <p:nvSpPr>
            <p:cNvPr id="5" name="文本框 4">
              <a:hlinkClick r:id="rId4" action="ppaction://hlinksldjump"/>
            </p:cNvPr>
            <p:cNvSpPr txBox="1"/>
            <p:nvPr/>
          </p:nvSpPr>
          <p:spPr>
            <a:xfrm>
              <a:off x="5980" y="7119"/>
              <a:ext cx="4876" cy="12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l"/>
              <a:r>
                <a:rPr lang="zh-CN" altLang="en-US" sz="4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新魏" charset="-122"/>
                  <a:ea typeface="华文新魏" charset="-122"/>
                  <a:sym typeface="+mn-ea"/>
                </a:rPr>
                <a:t>应用示例</a:t>
              </a:r>
              <a:endParaRPr lang="zh-CN" alt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charset="-122"/>
                <a:ea typeface="华文新魏" charset="-122"/>
                <a:sym typeface="+mn-ea"/>
              </a:endParaRPr>
            </a:p>
          </p:txBody>
        </p:sp>
      </p:grpSp>
      <p:sp>
        <p:nvSpPr>
          <p:cNvPr id="2" name="Rectangle 5"/>
          <p:cNvSpPr/>
          <p:nvPr/>
        </p:nvSpPr>
        <p:spPr>
          <a:xfrm>
            <a:off x="1081088" y="110493"/>
            <a:ext cx="3467616" cy="5847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 algn="ctr">
              <a:spcBef>
                <a:spcPct val="0"/>
              </a:spcBef>
              <a:buNone/>
            </a:pPr>
            <a:r>
              <a:rPr lang="zh-CN" altLang="en-US" b="1" smtClean="0">
                <a:latin typeface="微软雅黑" charset="-122"/>
                <a:ea typeface="微软雅黑" charset="-122"/>
              </a:rPr>
              <a:t>第九章　家庭用电</a:t>
            </a:r>
            <a:endParaRPr lang="zh-CN" altLang="en-US" b="1" dirty="0">
              <a:latin typeface="微软雅黑" charset="-122"/>
              <a:ea typeface="微软雅黑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2570917" y="4200706"/>
            <a:ext cx="5051425" cy="1007745"/>
            <a:chOff x="5164" y="4732"/>
            <a:chExt cx="7955" cy="1587"/>
          </a:xfrm>
        </p:grpSpPr>
        <p:pic>
          <p:nvPicPr>
            <p:cNvPr id="12" name="图片 11" descr="图标-02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64" y="4732"/>
              <a:ext cx="7955" cy="1587"/>
            </a:xfrm>
            <a:prstGeom prst="rect">
              <a:avLst/>
            </a:prstGeom>
          </p:spPr>
        </p:pic>
        <p:sp>
          <p:nvSpPr>
            <p:cNvPr id="13" name="文本框 3">
              <a:hlinkClick r:id="rId6" action="ppaction://hlinksldjump"/>
            </p:cNvPr>
            <p:cNvSpPr txBox="1"/>
            <p:nvPr/>
          </p:nvSpPr>
          <p:spPr>
            <a:xfrm>
              <a:off x="5980" y="4920"/>
              <a:ext cx="3845" cy="12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4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新魏" charset="-122"/>
                  <a:ea typeface="华文新魏" charset="-122"/>
                  <a:sym typeface="+mn-ea"/>
                </a:rPr>
                <a:t>课堂小结</a:t>
              </a:r>
              <a:endParaRPr lang="zh-CN" alt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charset="-122"/>
                <a:ea typeface="华文新魏" charset="-122"/>
                <a:sym typeface="+mn-ea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2279941" y="5083056"/>
            <a:ext cx="4682041" cy="1038225"/>
            <a:chOff x="4926" y="6850"/>
            <a:chExt cx="9349" cy="1635"/>
          </a:xfrm>
        </p:grpSpPr>
        <p:pic>
          <p:nvPicPr>
            <p:cNvPr id="18" name="图片 17" descr="图标-03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26" y="6850"/>
              <a:ext cx="9349" cy="1635"/>
            </a:xfrm>
            <a:prstGeom prst="rect">
              <a:avLst/>
            </a:prstGeom>
          </p:spPr>
        </p:pic>
        <p:sp>
          <p:nvSpPr>
            <p:cNvPr id="19" name="文本框 4">
              <a:hlinkClick r:id="rId7" action="ppaction://hlinksldjump"/>
            </p:cNvPr>
            <p:cNvSpPr txBox="1"/>
            <p:nvPr/>
          </p:nvSpPr>
          <p:spPr>
            <a:xfrm>
              <a:off x="5980" y="7119"/>
              <a:ext cx="4876" cy="12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l"/>
              <a:r>
                <a:rPr lang="zh-CN" altLang="en-US" sz="4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新魏" charset="-122"/>
                  <a:ea typeface="华文新魏" charset="-122"/>
                  <a:sym typeface="+mn-ea"/>
                </a:rPr>
                <a:t>课堂反馈</a:t>
              </a:r>
              <a:endParaRPr lang="zh-CN" alt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charset="-122"/>
                <a:ea typeface="华文新魏" charset="-122"/>
                <a:sym typeface="+mn-e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87683" y="956711"/>
            <a:ext cx="3106455" cy="696726"/>
            <a:chOff x="37578" y="944185"/>
            <a:chExt cx="3106455" cy="696726"/>
          </a:xfrm>
        </p:grpSpPr>
        <p:pic>
          <p:nvPicPr>
            <p:cNvPr id="10" name="图片 9" descr="图标-03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578" y="944185"/>
              <a:ext cx="3106455" cy="696726"/>
            </a:xfrm>
            <a:prstGeom prst="rect">
              <a:avLst/>
            </a:prstGeom>
          </p:spPr>
        </p:pic>
        <p:sp>
          <p:nvSpPr>
            <p:cNvPr id="3" name="文本框 2"/>
            <p:cNvSpPr txBox="1"/>
            <p:nvPr/>
          </p:nvSpPr>
          <p:spPr>
            <a:xfrm>
              <a:off x="458662" y="1064895"/>
              <a:ext cx="16209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l"/>
              <a:r>
                <a:rPr lang="zh-CN" altLang="en-US" sz="28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新魏" charset="-122"/>
                  <a:ea typeface="华文新魏" charset="-122"/>
                  <a:sym typeface="+mn-ea"/>
                </a:rPr>
                <a:t>课堂反馈</a:t>
              </a:r>
              <a:endParaRPr lang="zh-CN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charset="-122"/>
                <a:ea typeface="华文新魏" charset="-122"/>
                <a:sym typeface="+mn-ea"/>
              </a:endParaRPr>
            </a:p>
          </p:txBody>
        </p:sp>
      </p:grpSp>
      <p:sp>
        <p:nvSpPr>
          <p:cNvPr id="9" name="Rectangle 5"/>
          <p:cNvSpPr/>
          <p:nvPr/>
        </p:nvSpPr>
        <p:spPr>
          <a:xfrm>
            <a:off x="1174117" y="110493"/>
            <a:ext cx="2196434" cy="5847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 algn="ctr">
              <a:spcBef>
                <a:spcPct val="0"/>
              </a:spcBef>
              <a:buNone/>
            </a:pPr>
            <a:r>
              <a:rPr lang="en-US" altLang="zh-CN" b="1" dirty="0" smtClean="0">
                <a:latin typeface="微软雅黑" charset="-122"/>
                <a:ea typeface="微软雅黑" charset="-122"/>
              </a:rPr>
              <a:t>2.</a:t>
            </a:r>
            <a:r>
              <a:rPr lang="zh-CN" altLang="en-US" b="1" dirty="0" smtClean="0">
                <a:latin typeface="微软雅黑" charset="-122"/>
                <a:ea typeface="微软雅黑" charset="-122"/>
              </a:rPr>
              <a:t>家庭电路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457202" y="1655805"/>
            <a:ext cx="10948087" cy="4306506"/>
            <a:chOff x="457201" y="1655805"/>
            <a:chExt cx="10948086" cy="4306506"/>
          </a:xfrm>
        </p:grpSpPr>
        <p:sp>
          <p:nvSpPr>
            <p:cNvPr id="2050" name="Rectangle 2"/>
            <p:cNvSpPr>
              <a:spLocks noChangeArrowheads="1"/>
            </p:cNvSpPr>
            <p:nvPr/>
          </p:nvSpPr>
          <p:spPr bwMode="auto">
            <a:xfrm>
              <a:off x="457201" y="1655805"/>
              <a:ext cx="10948086" cy="1477328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vert="horz" wrap="square" lIns="91440" tIns="45720" rIns="91440" bIns="45720" numCol="1" anchor="ctr" anchorCtr="0" compatLnSpc="1">
              <a:spAutoFit/>
            </a:bodyPr>
            <a:lstStyle/>
            <a:p>
              <a:pPr marR="0" lvl="0" indent="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zh-CN" sz="3000" b="1" dirty="0" smtClean="0"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1</a:t>
              </a:r>
              <a:r>
                <a:rPr lang="zh-CN" altLang="en-US" sz="3000" b="1" dirty="0" smtClean="0"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．林红同学家的电路简化后如图</a:t>
              </a:r>
              <a:r>
                <a:rPr lang="en-US" altLang="zh-CN" sz="3000" b="1" dirty="0" smtClean="0"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C9</a:t>
              </a:r>
              <a:r>
                <a:rPr lang="zh-CN" altLang="en-US" sz="3000" b="1" dirty="0" smtClean="0"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－</a:t>
              </a:r>
              <a:r>
                <a:rPr lang="en-US" altLang="zh-CN" sz="3000" b="1" dirty="0" smtClean="0"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2</a:t>
              </a:r>
              <a:r>
                <a:rPr lang="zh-CN" altLang="en-US" sz="3000" b="1" dirty="0" smtClean="0"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－</a:t>
              </a:r>
              <a:r>
                <a:rPr lang="en-US" altLang="zh-CN" sz="3000" b="1" dirty="0" smtClean="0"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1</a:t>
              </a:r>
              <a:r>
                <a:rPr lang="zh-CN" altLang="en-US" sz="3000" b="1" dirty="0" smtClean="0"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所示，下列说法中正确的是</a:t>
              </a:r>
              <a:r>
                <a:rPr lang="en-US" altLang="zh-CN" sz="3000" b="1" dirty="0" smtClean="0"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(</a:t>
              </a:r>
              <a:r>
                <a:rPr lang="zh-CN" altLang="en-US" sz="3000" b="1" dirty="0" smtClean="0"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　　</a:t>
              </a:r>
              <a:r>
                <a:rPr lang="en-US" altLang="zh-CN" sz="3000" b="1" dirty="0" smtClean="0"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)</a:t>
              </a:r>
            </a:p>
          </p:txBody>
        </p:sp>
        <p:pic>
          <p:nvPicPr>
            <p:cNvPr id="2049" name="Picture 1" descr="J:\18秋教科物理九全学练考PPT和word\18秋教科物理九全学练考PPT\18JK582.EPS"/>
            <p:cNvPicPr>
              <a:picLocks noChangeAspect="1" noChangeArrowheads="1"/>
            </p:cNvPicPr>
            <p:nvPr/>
          </p:nvPicPr>
          <p:blipFill>
            <a:blip r:embed="rId3" r:link="rId4"/>
            <a:srcRect/>
            <a:stretch>
              <a:fillRect/>
            </a:stretch>
          </p:blipFill>
          <p:spPr bwMode="auto">
            <a:xfrm>
              <a:off x="2496065" y="3188043"/>
              <a:ext cx="5542005" cy="1779373"/>
            </a:xfrm>
            <a:prstGeom prst="rect">
              <a:avLst/>
            </a:prstGeom>
            <a:noFill/>
          </p:spPr>
        </p:pic>
        <p:sp>
          <p:nvSpPr>
            <p:cNvPr id="2051" name="Rectangle 3"/>
            <p:cNvSpPr>
              <a:spLocks noChangeArrowheads="1"/>
            </p:cNvSpPr>
            <p:nvPr/>
          </p:nvSpPr>
          <p:spPr bwMode="auto">
            <a:xfrm>
              <a:off x="4386649" y="5177481"/>
              <a:ext cx="2313454" cy="78483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vert="horz" wrap="none" lIns="91440" tIns="45720" rIns="91440" bIns="45720" numCol="1" anchor="ctr" anchorCtr="0" compatLnSpc="1">
              <a:spAutoFit/>
            </a:bodyPr>
            <a:lstStyle/>
            <a:p>
              <a:pPr marR="0" lvl="0" indent="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zh-CN" altLang="en-US" sz="3000" b="1" dirty="0" smtClean="0"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图</a:t>
              </a:r>
              <a:r>
                <a:rPr lang="en-US" altLang="zh-CN" sz="3000" b="1" dirty="0" smtClean="0"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C9</a:t>
              </a:r>
              <a:r>
                <a:rPr lang="zh-CN" altLang="en-US" sz="3000" b="1" dirty="0" smtClean="0"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－</a:t>
              </a:r>
              <a:r>
                <a:rPr lang="en-US" altLang="zh-CN" sz="3000" b="1" dirty="0" smtClean="0"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2</a:t>
              </a:r>
              <a:r>
                <a:rPr lang="zh-CN" altLang="en-US" sz="3000" b="1" dirty="0" smtClean="0"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－</a:t>
              </a:r>
              <a:r>
                <a:rPr lang="en-US" altLang="zh-CN" sz="3000" b="1" dirty="0" smtClean="0"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1 </a:t>
              </a:r>
            </a:p>
          </p:txBody>
        </p:sp>
      </p:grpSp>
      <p:sp>
        <p:nvSpPr>
          <p:cNvPr id="12" name="Rectangle 59"/>
          <p:cNvSpPr>
            <a:spLocks noChangeArrowheads="1"/>
          </p:cNvSpPr>
          <p:nvPr/>
        </p:nvSpPr>
        <p:spPr bwMode="auto">
          <a:xfrm>
            <a:off x="2087901" y="2425793"/>
            <a:ext cx="340158" cy="46166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 anchor="ctr">
            <a:spAutoFit/>
          </a:bodyPr>
          <a:lstStyle/>
          <a:p>
            <a:pPr eaLnBrk="0" hangingPunct="0">
              <a:buFontTx/>
              <a:buNone/>
            </a:pPr>
            <a:r>
              <a:rPr lang="en-US" altLang="zh-CN" sz="2400" b="1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/>
          <p:cNvSpPr/>
          <p:nvPr/>
        </p:nvSpPr>
        <p:spPr>
          <a:xfrm>
            <a:off x="1174117" y="110493"/>
            <a:ext cx="2196434" cy="5847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 algn="ctr">
              <a:spcBef>
                <a:spcPct val="0"/>
              </a:spcBef>
              <a:buNone/>
            </a:pPr>
            <a:r>
              <a:rPr lang="en-US" altLang="zh-CN" b="1" dirty="0" smtClean="0">
                <a:latin typeface="微软雅黑" charset="-122"/>
                <a:ea typeface="微软雅黑" charset="-122"/>
              </a:rPr>
              <a:t>2.</a:t>
            </a:r>
            <a:r>
              <a:rPr lang="zh-CN" altLang="en-US" b="1" dirty="0" smtClean="0">
                <a:latin typeface="微软雅黑" charset="-122"/>
                <a:ea typeface="微软雅黑" charset="-122"/>
              </a:rPr>
              <a:t>家庭电路</a:t>
            </a: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67264" y="1717589"/>
            <a:ext cx="7140096" cy="286232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R="0" lv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30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A</a:t>
            </a:r>
            <a:r>
              <a:rPr lang="zh-CN" altLang="en-US" sz="30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．</a:t>
            </a:r>
            <a:r>
              <a:rPr lang="en-US" altLang="zh-CN" sz="30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a</a:t>
            </a:r>
            <a:r>
              <a:rPr lang="zh-CN" altLang="en-US" sz="30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线是零线，</a:t>
            </a:r>
            <a:r>
              <a:rPr lang="en-US" altLang="zh-CN" sz="30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b</a:t>
            </a:r>
            <a:r>
              <a:rPr lang="zh-CN" altLang="en-US" sz="30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线是火线</a:t>
            </a:r>
          </a:p>
          <a:p>
            <a:pPr marR="0" lv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30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B</a:t>
            </a:r>
            <a:r>
              <a:rPr lang="zh-CN" altLang="en-US" sz="30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．电能表是测量用电器总功率的</a:t>
            </a:r>
          </a:p>
          <a:p>
            <a:pPr marR="0" lv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30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C</a:t>
            </a:r>
            <a:r>
              <a:rPr lang="zh-CN" altLang="en-US" sz="30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．电路中的用电器都是并联在电路中的</a:t>
            </a:r>
          </a:p>
          <a:p>
            <a:pPr marR="0" lv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30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D</a:t>
            </a:r>
            <a:r>
              <a:rPr lang="zh-CN" altLang="en-US" sz="30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．三孔插座中上边的那个孔可以不接地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5"/>
          <p:cNvSpPr/>
          <p:nvPr/>
        </p:nvSpPr>
        <p:spPr>
          <a:xfrm>
            <a:off x="1174117" y="110493"/>
            <a:ext cx="2196434" cy="5847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 algn="ctr">
              <a:spcBef>
                <a:spcPct val="0"/>
              </a:spcBef>
              <a:buNone/>
            </a:pPr>
            <a:r>
              <a:rPr lang="en-US" altLang="zh-CN" b="1" dirty="0" smtClean="0">
                <a:latin typeface="微软雅黑" charset="-122"/>
                <a:ea typeface="微软雅黑" charset="-122"/>
              </a:rPr>
              <a:t>2.</a:t>
            </a:r>
            <a:r>
              <a:rPr lang="zh-CN" altLang="en-US" b="1" dirty="0" smtClean="0">
                <a:latin typeface="微软雅黑" charset="-122"/>
                <a:ea typeface="微软雅黑" charset="-122"/>
              </a:rPr>
              <a:t>家庭电路</a:t>
            </a:r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580767" y="1248034"/>
            <a:ext cx="10750379" cy="355481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R="0" lv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30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2</a:t>
            </a:r>
            <a:r>
              <a:rPr lang="zh-CN" altLang="en-US" sz="30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．关于家庭电路，下列说法正确的是</a:t>
            </a:r>
            <a:r>
              <a:rPr lang="en-US" altLang="zh-CN" sz="30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(</a:t>
            </a:r>
            <a:r>
              <a:rPr lang="zh-CN" altLang="en-US" sz="30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　　</a:t>
            </a:r>
            <a:r>
              <a:rPr lang="en-US" altLang="zh-CN" sz="30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)</a:t>
            </a:r>
          </a:p>
          <a:p>
            <a:pPr marR="0" lv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30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A</a:t>
            </a:r>
            <a:r>
              <a:rPr lang="zh-CN" altLang="en-US" sz="30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．控制电灯的开关应安装在零线上</a:t>
            </a:r>
          </a:p>
          <a:p>
            <a:pPr marR="0" lv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30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B</a:t>
            </a:r>
            <a:r>
              <a:rPr lang="zh-CN" altLang="en-US" sz="30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．使用有金属外壳的家用电器，其外壳必须接地线</a:t>
            </a:r>
          </a:p>
          <a:p>
            <a:pPr marR="0" lv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30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C</a:t>
            </a:r>
            <a:r>
              <a:rPr lang="zh-CN" altLang="en-US" sz="30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．电路中的电流过大，一定是发生了短路现象</a:t>
            </a:r>
          </a:p>
          <a:p>
            <a:pPr marR="0" lv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30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D</a:t>
            </a:r>
            <a:r>
              <a:rPr lang="zh-CN" altLang="en-US" sz="30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．保险丝必须装在零线上 </a:t>
            </a:r>
          </a:p>
        </p:txBody>
      </p:sp>
      <p:sp>
        <p:nvSpPr>
          <p:cNvPr id="4" name="Rectangle 59"/>
          <p:cNvSpPr>
            <a:spLocks noChangeArrowheads="1"/>
          </p:cNvSpPr>
          <p:nvPr/>
        </p:nvSpPr>
        <p:spPr bwMode="auto">
          <a:xfrm>
            <a:off x="7450733" y="1461965"/>
            <a:ext cx="340158" cy="46166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 anchor="ctr">
            <a:spAutoFit/>
          </a:bodyPr>
          <a:lstStyle/>
          <a:p>
            <a:pPr eaLnBrk="0" hangingPunct="0">
              <a:buFontTx/>
              <a:buNone/>
            </a:pPr>
            <a:r>
              <a:rPr lang="en-US" altLang="zh-CN" sz="24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B</a:t>
            </a:r>
            <a:endParaRPr lang="en-US" altLang="zh-CN" sz="2400" b="1" dirty="0">
              <a:solidFill>
                <a:srgbClr val="FF0000"/>
              </a:solidFill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1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5"/>
          <p:cNvSpPr/>
          <p:nvPr/>
        </p:nvSpPr>
        <p:spPr>
          <a:xfrm>
            <a:off x="1174117" y="110493"/>
            <a:ext cx="2196434" cy="5847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 algn="ctr">
              <a:spcBef>
                <a:spcPct val="0"/>
              </a:spcBef>
              <a:buNone/>
            </a:pPr>
            <a:r>
              <a:rPr lang="en-US" altLang="zh-CN" b="1" dirty="0" smtClean="0">
                <a:latin typeface="微软雅黑" charset="-122"/>
                <a:ea typeface="微软雅黑" charset="-122"/>
              </a:rPr>
              <a:t>2.</a:t>
            </a:r>
            <a:r>
              <a:rPr lang="zh-CN" altLang="en-US" b="1" dirty="0" smtClean="0">
                <a:latin typeface="微软雅黑" charset="-122"/>
                <a:ea typeface="微软雅黑" charset="-122"/>
              </a:rPr>
              <a:t>家庭电路</a:t>
            </a:r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691979" y="1285105"/>
            <a:ext cx="10651524" cy="424731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R="0" lv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30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3</a:t>
            </a:r>
            <a:r>
              <a:rPr lang="zh-CN" altLang="en-US" sz="30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．傍晚小明卧室的灯突然灭了，但客厅的灯正常发光，对此现象下列分析正确的是</a:t>
            </a:r>
            <a:r>
              <a:rPr lang="en-US" altLang="zh-CN" sz="30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(</a:t>
            </a:r>
            <a:r>
              <a:rPr lang="zh-CN" altLang="en-US" sz="30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　　</a:t>
            </a:r>
            <a:r>
              <a:rPr lang="en-US" altLang="zh-CN" sz="30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)</a:t>
            </a:r>
          </a:p>
          <a:p>
            <a:pPr marR="0" lv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30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A</a:t>
            </a:r>
            <a:r>
              <a:rPr lang="zh-CN" altLang="en-US" sz="30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．小明卧室的照明电路发生了断路</a:t>
            </a:r>
          </a:p>
          <a:p>
            <a:pPr marR="0" lv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30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B</a:t>
            </a:r>
            <a:r>
              <a:rPr lang="zh-CN" altLang="en-US" sz="30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．小明卧室的灯泡发生了短路</a:t>
            </a:r>
          </a:p>
          <a:p>
            <a:pPr marR="0" lv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30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C</a:t>
            </a:r>
            <a:r>
              <a:rPr lang="zh-CN" altLang="en-US" sz="30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．他家工作电器的总功率过大</a:t>
            </a:r>
          </a:p>
          <a:p>
            <a:pPr marR="0" lv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30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D</a:t>
            </a:r>
            <a:r>
              <a:rPr lang="zh-CN" altLang="en-US" sz="30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．可能是进户线断了 </a:t>
            </a:r>
          </a:p>
        </p:txBody>
      </p:sp>
      <p:sp>
        <p:nvSpPr>
          <p:cNvPr id="4" name="Rectangle 59"/>
          <p:cNvSpPr>
            <a:spLocks noChangeArrowheads="1"/>
          </p:cNvSpPr>
          <p:nvPr/>
        </p:nvSpPr>
        <p:spPr bwMode="auto">
          <a:xfrm>
            <a:off x="5065880" y="2141587"/>
            <a:ext cx="340158" cy="46166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 anchor="ctr">
            <a:spAutoFit/>
          </a:bodyPr>
          <a:lstStyle/>
          <a:p>
            <a:pPr eaLnBrk="0" hangingPunct="0">
              <a:buFontTx/>
              <a:buNone/>
            </a:pPr>
            <a:r>
              <a:rPr lang="en-US" altLang="zh-CN" sz="24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A</a:t>
            </a:r>
            <a:endParaRPr lang="en-US" altLang="zh-CN" sz="2400" b="1" dirty="0">
              <a:solidFill>
                <a:srgbClr val="FF0000"/>
              </a:solidFill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7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5"/>
          <p:cNvSpPr/>
          <p:nvPr/>
        </p:nvSpPr>
        <p:spPr>
          <a:xfrm>
            <a:off x="1174117" y="110493"/>
            <a:ext cx="2196434" cy="5847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 algn="ctr">
              <a:spcBef>
                <a:spcPct val="0"/>
              </a:spcBef>
              <a:buNone/>
            </a:pPr>
            <a:r>
              <a:rPr lang="en-US" altLang="zh-CN" b="1" dirty="0" smtClean="0">
                <a:latin typeface="微软雅黑" charset="-122"/>
                <a:ea typeface="微软雅黑" charset="-122"/>
              </a:rPr>
              <a:t>2.</a:t>
            </a:r>
            <a:r>
              <a:rPr lang="zh-CN" altLang="en-US" b="1" dirty="0" smtClean="0">
                <a:latin typeface="微软雅黑" charset="-122"/>
                <a:ea typeface="微软雅黑" charset="-122"/>
              </a:rPr>
              <a:t>家庭电路</a:t>
            </a:r>
          </a:p>
        </p:txBody>
      </p:sp>
      <p:sp>
        <p:nvSpPr>
          <p:cNvPr id="3" name="矩形 2"/>
          <p:cNvSpPr/>
          <p:nvPr/>
        </p:nvSpPr>
        <p:spPr>
          <a:xfrm>
            <a:off x="654908" y="1407811"/>
            <a:ext cx="10392032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0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4</a:t>
            </a:r>
            <a:r>
              <a:rPr lang="zh-CN" altLang="en-US" sz="30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．在家庭电路中，电灯、插座、电视机的连接方式是</a:t>
            </a:r>
            <a:r>
              <a:rPr lang="en-US" altLang="en-US" sz="30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________(</a:t>
            </a:r>
            <a:r>
              <a:rPr lang="zh-CN" altLang="en-US" sz="30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选填</a:t>
            </a:r>
            <a:r>
              <a:rPr lang="en-US" altLang="en-US" sz="30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“</a:t>
            </a:r>
            <a:r>
              <a:rPr lang="zh-CN" altLang="en-US" sz="30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串联”或“并联”</a:t>
            </a:r>
            <a:r>
              <a:rPr lang="en-US" altLang="en-US" sz="30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)</a:t>
            </a:r>
            <a:r>
              <a:rPr lang="zh-CN" altLang="en-US" sz="30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。用电器越多，电路中的总电流</a:t>
            </a:r>
            <a:r>
              <a:rPr lang="en-US" altLang="en-US" sz="30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________(</a:t>
            </a:r>
            <a:r>
              <a:rPr lang="zh-CN" altLang="en-US" sz="30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选填</a:t>
            </a:r>
            <a:r>
              <a:rPr lang="en-US" altLang="en-US" sz="30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“</a:t>
            </a:r>
            <a:r>
              <a:rPr lang="zh-CN" altLang="en-US" sz="30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越大</a:t>
            </a:r>
            <a:r>
              <a:rPr lang="en-US" altLang="en-US" sz="30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”</a:t>
            </a:r>
            <a:r>
              <a:rPr lang="zh-CN" altLang="en-US" sz="30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或</a:t>
            </a:r>
            <a:r>
              <a:rPr lang="en-US" altLang="en-US" sz="30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“</a:t>
            </a:r>
            <a:r>
              <a:rPr lang="zh-CN" altLang="en-US" sz="30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越小</a:t>
            </a:r>
            <a:r>
              <a:rPr lang="en-US" altLang="en-US" sz="30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”)</a:t>
            </a:r>
            <a:r>
              <a:rPr lang="zh-CN" altLang="en-US" sz="30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，为了保证用电安全，在电路中要</a:t>
            </a:r>
            <a:r>
              <a:rPr lang="en-US" altLang="en-US" sz="30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________(</a:t>
            </a:r>
            <a:r>
              <a:rPr lang="zh-CN" altLang="en-US" sz="30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选填</a:t>
            </a:r>
            <a:r>
              <a:rPr lang="en-US" altLang="en-US" sz="30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“</a:t>
            </a:r>
            <a:r>
              <a:rPr lang="zh-CN" altLang="en-US" sz="30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串联</a:t>
            </a:r>
            <a:r>
              <a:rPr lang="en-US" altLang="en-US" sz="30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”</a:t>
            </a:r>
            <a:r>
              <a:rPr lang="zh-CN" altLang="en-US" sz="30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或</a:t>
            </a:r>
            <a:r>
              <a:rPr lang="en-US" altLang="en-US" sz="30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“</a:t>
            </a:r>
            <a:r>
              <a:rPr lang="zh-CN" altLang="en-US" sz="30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并联</a:t>
            </a:r>
            <a:r>
              <a:rPr lang="en-US" altLang="en-US" sz="30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”)</a:t>
            </a:r>
            <a:r>
              <a:rPr lang="zh-CN" altLang="en-US" sz="30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熔丝。</a:t>
            </a:r>
            <a:endParaRPr lang="zh-CN" altLang="en-US" sz="3000" b="1" dirty="0">
              <a:latin typeface="宋体" pitchFamily="2" charset="-122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187961" y="2181655"/>
            <a:ext cx="8034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4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并联</a:t>
            </a:r>
          </a:p>
        </p:txBody>
      </p:sp>
      <p:sp>
        <p:nvSpPr>
          <p:cNvPr id="6" name="矩形 5"/>
          <p:cNvSpPr/>
          <p:nvPr/>
        </p:nvSpPr>
        <p:spPr>
          <a:xfrm>
            <a:off x="2744912" y="2984845"/>
            <a:ext cx="8034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4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越大</a:t>
            </a:r>
          </a:p>
        </p:txBody>
      </p:sp>
      <p:sp>
        <p:nvSpPr>
          <p:cNvPr id="7" name="矩形 6"/>
          <p:cNvSpPr/>
          <p:nvPr/>
        </p:nvSpPr>
        <p:spPr>
          <a:xfrm>
            <a:off x="4586068" y="3639752"/>
            <a:ext cx="8034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4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串联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5"/>
          <p:cNvSpPr/>
          <p:nvPr/>
        </p:nvSpPr>
        <p:spPr>
          <a:xfrm>
            <a:off x="1174117" y="110493"/>
            <a:ext cx="2196434" cy="5847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 algn="ctr">
              <a:spcBef>
                <a:spcPct val="0"/>
              </a:spcBef>
              <a:buNone/>
            </a:pPr>
            <a:r>
              <a:rPr lang="en-US" altLang="zh-CN" b="1" dirty="0" smtClean="0">
                <a:latin typeface="微软雅黑" charset="-122"/>
                <a:ea typeface="微软雅黑" charset="-122"/>
              </a:rPr>
              <a:t>2.</a:t>
            </a:r>
            <a:r>
              <a:rPr lang="zh-CN" altLang="en-US" b="1" dirty="0" smtClean="0">
                <a:latin typeface="微软雅黑" charset="-122"/>
                <a:ea typeface="微软雅黑" charset="-122"/>
              </a:rPr>
              <a:t>家庭电路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568411" y="914402"/>
            <a:ext cx="10911016" cy="4247317"/>
            <a:chOff x="568411" y="914400"/>
            <a:chExt cx="10911016" cy="4247317"/>
          </a:xfrm>
        </p:grpSpPr>
        <p:sp>
          <p:nvSpPr>
            <p:cNvPr id="22530" name="Rectangle 2"/>
            <p:cNvSpPr>
              <a:spLocks noChangeArrowheads="1"/>
            </p:cNvSpPr>
            <p:nvPr/>
          </p:nvSpPr>
          <p:spPr bwMode="auto">
            <a:xfrm>
              <a:off x="568411" y="914400"/>
              <a:ext cx="10911016" cy="4247317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vert="horz" wrap="square" lIns="91440" tIns="45720" rIns="91440" bIns="45720" numCol="1" anchor="ctr" anchorCtr="0" compatLnSpc="1">
              <a:spAutoFit/>
            </a:bodyPr>
            <a:lstStyle/>
            <a:p>
              <a:pPr marR="0" lvl="0" indent="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zh-CN" sz="3000" b="1" dirty="0" smtClean="0"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5.</a:t>
              </a:r>
              <a:r>
                <a:rPr lang="zh-CN" altLang="en-US" sz="3000" b="1" dirty="0" smtClean="0"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如图</a:t>
              </a:r>
              <a:r>
                <a:rPr lang="en-US" altLang="zh-CN" sz="3000" b="1" dirty="0" smtClean="0"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C9</a:t>
              </a:r>
              <a:r>
                <a:rPr lang="zh-CN" altLang="en-US" sz="3000" b="1" dirty="0" smtClean="0"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－</a:t>
              </a:r>
              <a:r>
                <a:rPr lang="en-US" altLang="zh-CN" sz="3000" b="1" dirty="0" smtClean="0"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2</a:t>
              </a:r>
              <a:r>
                <a:rPr lang="zh-CN" altLang="en-US" sz="3000" b="1" dirty="0" smtClean="0"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－</a:t>
              </a:r>
              <a:r>
                <a:rPr lang="en-US" altLang="zh-CN" sz="3000" b="1" dirty="0" smtClean="0"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2</a:t>
              </a:r>
              <a:r>
                <a:rPr lang="zh-CN" altLang="en-US" sz="3000" b="1" dirty="0" smtClean="0"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所示是电水壶接线示意图，下列说法正确的是</a:t>
              </a:r>
              <a:r>
                <a:rPr lang="en-US" altLang="zh-CN" sz="3000" b="1" dirty="0" smtClean="0"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(</a:t>
              </a:r>
              <a:r>
                <a:rPr lang="zh-CN" altLang="en-US" sz="3000" b="1" dirty="0" smtClean="0"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　　</a:t>
              </a:r>
              <a:r>
                <a:rPr lang="en-US" altLang="zh-CN" sz="3000" b="1" dirty="0" smtClean="0"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)</a:t>
              </a:r>
            </a:p>
            <a:p>
              <a:pPr marR="0" lvl="0" indent="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zh-CN" sz="3000" b="1" dirty="0" smtClean="0"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A</a:t>
              </a:r>
              <a:r>
                <a:rPr lang="zh-CN" altLang="en-US" sz="3000" b="1" dirty="0" smtClean="0"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．火线</a:t>
              </a:r>
              <a:r>
                <a:rPr lang="en-US" altLang="zh-CN" sz="3000" b="1" dirty="0" smtClean="0"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L</a:t>
              </a:r>
              <a:r>
                <a:rPr lang="zh-CN" altLang="en-US" sz="3000" b="1" dirty="0" smtClean="0"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和零线</a:t>
              </a:r>
              <a:r>
                <a:rPr lang="en-US" altLang="zh-CN" sz="3000" b="1" dirty="0" smtClean="0"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N</a:t>
              </a:r>
              <a:r>
                <a:rPr lang="zh-CN" altLang="en-US" sz="3000" b="1" dirty="0" smtClean="0"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之间电压为</a:t>
              </a:r>
              <a:r>
                <a:rPr lang="en-US" altLang="zh-CN" sz="3000" b="1" dirty="0" smtClean="0"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220 V</a:t>
              </a:r>
            </a:p>
            <a:p>
              <a:pPr marR="0" lvl="0" indent="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zh-CN" sz="3000" b="1" dirty="0" smtClean="0"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B</a:t>
              </a:r>
              <a:r>
                <a:rPr lang="zh-CN" altLang="en-US" sz="3000" b="1" dirty="0" smtClean="0"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．保险丝可以用铜丝代替</a:t>
              </a:r>
            </a:p>
            <a:p>
              <a:pPr marR="0" lvl="0" indent="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zh-CN" sz="3000" b="1" dirty="0" smtClean="0"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C</a:t>
              </a:r>
              <a:r>
                <a:rPr lang="zh-CN" altLang="en-US" sz="3000" b="1" dirty="0" smtClean="0"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．没有保护接地线，电水壶就不能工作</a:t>
              </a:r>
            </a:p>
            <a:p>
              <a:pPr marR="0" lvl="0" indent="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zh-CN" sz="3000" b="1" dirty="0" smtClean="0"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D</a:t>
              </a:r>
              <a:r>
                <a:rPr lang="zh-CN" altLang="en-US" sz="3000" b="1" dirty="0" smtClean="0"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．电水壶与其他家用电器应串联接入电路</a:t>
              </a:r>
            </a:p>
          </p:txBody>
        </p:sp>
        <p:pic>
          <p:nvPicPr>
            <p:cNvPr id="22529" name="Picture 1" descr="J:\18秋教科物理九全学练考PPT和word\18秋教科物理九全学练考PPT\18JK583.EPS"/>
            <p:cNvPicPr>
              <a:picLocks noChangeAspect="1" noChangeArrowheads="1"/>
            </p:cNvPicPr>
            <p:nvPr/>
          </p:nvPicPr>
          <p:blipFill>
            <a:blip r:embed="rId2" r:link="rId3"/>
            <a:srcRect/>
            <a:stretch>
              <a:fillRect/>
            </a:stretch>
          </p:blipFill>
          <p:spPr bwMode="auto">
            <a:xfrm>
              <a:off x="7599405" y="1927654"/>
              <a:ext cx="2746622" cy="1062681"/>
            </a:xfrm>
            <a:prstGeom prst="rect">
              <a:avLst/>
            </a:prstGeom>
            <a:noFill/>
          </p:spPr>
        </p:pic>
        <p:sp>
          <p:nvSpPr>
            <p:cNvPr id="22531" name="Rectangle 3"/>
            <p:cNvSpPr>
              <a:spLocks noChangeArrowheads="1"/>
            </p:cNvSpPr>
            <p:nvPr/>
          </p:nvSpPr>
          <p:spPr bwMode="auto">
            <a:xfrm>
              <a:off x="7735330" y="2917482"/>
              <a:ext cx="2313454" cy="78483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vert="horz" wrap="none" lIns="91440" tIns="45720" rIns="91440" bIns="45720" numCol="1" anchor="ctr" anchorCtr="0" compatLnSpc="1">
              <a:spAutoFit/>
            </a:bodyPr>
            <a:lstStyle/>
            <a:p>
              <a:pPr marR="0" lvl="0" indent="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zh-CN" altLang="en-US" sz="3000" b="1" dirty="0" smtClean="0"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图</a:t>
              </a:r>
              <a:r>
                <a:rPr lang="en-US" altLang="zh-CN" sz="3000" b="1" dirty="0" smtClean="0"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C9</a:t>
              </a:r>
              <a:r>
                <a:rPr lang="zh-CN" altLang="en-US" sz="3000" b="1" dirty="0" smtClean="0"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－</a:t>
              </a:r>
              <a:r>
                <a:rPr lang="en-US" altLang="zh-CN" sz="3000" b="1" dirty="0" smtClean="0"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2</a:t>
              </a:r>
              <a:r>
                <a:rPr lang="zh-CN" altLang="en-US" sz="3000" b="1" dirty="0" smtClean="0"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－</a:t>
              </a:r>
              <a:r>
                <a:rPr lang="en-US" altLang="zh-CN" sz="3000" b="1" dirty="0" smtClean="0"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2 </a:t>
              </a:r>
            </a:p>
          </p:txBody>
        </p:sp>
      </p:grpSp>
      <p:sp>
        <p:nvSpPr>
          <p:cNvPr id="7" name="Rectangle 51"/>
          <p:cNvSpPr>
            <a:spLocks noChangeArrowheads="1"/>
          </p:cNvSpPr>
          <p:nvPr/>
        </p:nvSpPr>
        <p:spPr bwMode="auto">
          <a:xfrm>
            <a:off x="689765" y="1769795"/>
            <a:ext cx="340158" cy="46166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 anchor="ctr">
            <a:spAutoFit/>
          </a:bodyPr>
          <a:lstStyle/>
          <a:p>
            <a:pPr eaLnBrk="0" hangingPunct="0">
              <a:buFontTx/>
              <a:buNone/>
            </a:pPr>
            <a:r>
              <a:rPr lang="en-US" altLang="zh-CN" sz="2400" b="1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5"/>
          <p:cNvSpPr/>
          <p:nvPr/>
        </p:nvSpPr>
        <p:spPr>
          <a:xfrm>
            <a:off x="1174117" y="110493"/>
            <a:ext cx="2196434" cy="5847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 algn="ctr">
              <a:spcBef>
                <a:spcPct val="0"/>
              </a:spcBef>
              <a:buNone/>
            </a:pPr>
            <a:r>
              <a:rPr lang="en-US" altLang="zh-CN" b="1" dirty="0" smtClean="0">
                <a:latin typeface="微软雅黑" charset="-122"/>
                <a:ea typeface="微软雅黑" charset="-122"/>
              </a:rPr>
              <a:t>2.</a:t>
            </a:r>
            <a:r>
              <a:rPr lang="zh-CN" altLang="en-US" b="1" dirty="0" smtClean="0">
                <a:latin typeface="微软雅黑" charset="-122"/>
                <a:ea typeface="微软雅黑" charset="-122"/>
              </a:rPr>
              <a:t>家庭电路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716694" y="1000898"/>
            <a:ext cx="10762735" cy="4265060"/>
            <a:chOff x="642551" y="1000897"/>
            <a:chExt cx="10762735" cy="4265060"/>
          </a:xfrm>
        </p:grpSpPr>
        <p:sp>
          <p:nvSpPr>
            <p:cNvPr id="32770" name="Rectangle 2"/>
            <p:cNvSpPr>
              <a:spLocks noChangeArrowheads="1"/>
            </p:cNvSpPr>
            <p:nvPr/>
          </p:nvSpPr>
          <p:spPr bwMode="auto">
            <a:xfrm>
              <a:off x="642551" y="1000897"/>
              <a:ext cx="10762735" cy="4247317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vert="horz" wrap="square" lIns="91440" tIns="45720" rIns="91440" bIns="45720" numCol="1" anchor="ctr" anchorCtr="0" compatLnSpc="1">
              <a:spAutoFit/>
            </a:bodyPr>
            <a:lstStyle/>
            <a:p>
              <a:pPr marR="0" lvl="0" indent="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zh-CN" sz="3000" b="1" dirty="0" smtClean="0"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6</a:t>
              </a:r>
              <a:r>
                <a:rPr lang="zh-CN" altLang="en-US" sz="3000" b="1" dirty="0" smtClean="0"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．如图</a:t>
              </a:r>
              <a:r>
                <a:rPr lang="en-US" altLang="zh-CN" sz="3000" b="1" dirty="0" smtClean="0"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C9</a:t>
              </a:r>
              <a:r>
                <a:rPr lang="zh-CN" altLang="en-US" sz="3000" b="1" dirty="0" smtClean="0"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－</a:t>
              </a:r>
              <a:r>
                <a:rPr lang="en-US" altLang="zh-CN" sz="3000" b="1" dirty="0" smtClean="0"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2</a:t>
              </a:r>
              <a:r>
                <a:rPr lang="zh-CN" altLang="en-US" sz="3000" b="1" dirty="0" smtClean="0"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－</a:t>
              </a:r>
              <a:r>
                <a:rPr lang="en-US" altLang="zh-CN" sz="3000" b="1" dirty="0" smtClean="0"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3</a:t>
              </a:r>
              <a:r>
                <a:rPr lang="zh-CN" altLang="en-US" sz="3000" b="1" dirty="0" smtClean="0"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所示的家庭电路中，闭合开关后灯泡不亮。用验电笔检测插座的两孔，发现只有插入右孔时氖管起辉。用验电笔检测</a:t>
              </a:r>
              <a:r>
                <a:rPr lang="en-US" altLang="zh-CN" sz="3000" b="1" dirty="0" smtClean="0"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A</a:t>
              </a:r>
              <a:r>
                <a:rPr lang="zh-CN" altLang="en-US" sz="3000" b="1" dirty="0" smtClean="0"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点氖管起辉，检测</a:t>
              </a:r>
              <a:r>
                <a:rPr lang="en-US" altLang="zh-CN" sz="3000" b="1" dirty="0" smtClean="0"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B</a:t>
              </a:r>
              <a:r>
                <a:rPr lang="zh-CN" altLang="en-US" sz="3000" b="1" dirty="0" smtClean="0"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点氖管不亮。发生这一现象的原因可能是</a:t>
              </a:r>
              <a:r>
                <a:rPr lang="en-US" altLang="zh-CN" sz="3000" b="1" dirty="0" smtClean="0"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(</a:t>
              </a:r>
              <a:r>
                <a:rPr lang="zh-CN" altLang="en-US" sz="3000" b="1" dirty="0" smtClean="0"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　　</a:t>
              </a:r>
              <a:r>
                <a:rPr lang="en-US" altLang="zh-CN" sz="3000" b="1" dirty="0" smtClean="0"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)</a:t>
              </a:r>
            </a:p>
            <a:p>
              <a:pPr marR="0" lvl="0" indent="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zh-CN" sz="3000" b="1" dirty="0" smtClean="0"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A</a:t>
              </a:r>
              <a:r>
                <a:rPr lang="zh-CN" altLang="en-US" sz="3000" b="1" dirty="0" smtClean="0"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．灯泡短路　　　</a:t>
              </a:r>
              <a:r>
                <a:rPr lang="en-US" altLang="zh-CN" sz="3000" b="1" dirty="0" smtClean="0"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B</a:t>
              </a:r>
              <a:r>
                <a:rPr lang="zh-CN" altLang="en-US" sz="3000" b="1" dirty="0" smtClean="0"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．灯丝断了</a:t>
              </a:r>
            </a:p>
            <a:p>
              <a:pPr marR="0" lvl="0" indent="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zh-CN" sz="3000" b="1" dirty="0" smtClean="0"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C</a:t>
              </a:r>
              <a:r>
                <a:rPr lang="zh-CN" altLang="en-US" sz="3000" b="1" dirty="0" smtClean="0"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．开关接触不良  </a:t>
              </a:r>
              <a:r>
                <a:rPr lang="en-US" altLang="zh-CN" sz="3000" b="1" dirty="0" smtClean="0"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D</a:t>
              </a:r>
              <a:r>
                <a:rPr lang="zh-CN" altLang="en-US" sz="3000" b="1" dirty="0" smtClean="0"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．插座短路</a:t>
              </a:r>
            </a:p>
          </p:txBody>
        </p:sp>
        <p:pic>
          <p:nvPicPr>
            <p:cNvPr id="32769" name="Picture 1" descr="J:\18秋教科物理九全学练考PPT和word\18秋教科物理九全学练考PPT\5HYL273.EPS"/>
            <p:cNvPicPr>
              <a:picLocks noChangeAspect="1" noChangeArrowheads="1"/>
            </p:cNvPicPr>
            <p:nvPr/>
          </p:nvPicPr>
          <p:blipFill>
            <a:blip r:embed="rId2" r:link="rId3"/>
            <a:srcRect/>
            <a:stretch>
              <a:fillRect/>
            </a:stretch>
          </p:blipFill>
          <p:spPr bwMode="auto">
            <a:xfrm>
              <a:off x="7376984" y="3188043"/>
              <a:ext cx="2425614" cy="1186249"/>
            </a:xfrm>
            <a:prstGeom prst="rect">
              <a:avLst/>
            </a:prstGeom>
            <a:noFill/>
          </p:spPr>
        </p:pic>
        <p:sp>
          <p:nvSpPr>
            <p:cNvPr id="32771" name="Rectangle 3"/>
            <p:cNvSpPr>
              <a:spLocks noChangeArrowheads="1"/>
            </p:cNvSpPr>
            <p:nvPr/>
          </p:nvSpPr>
          <p:spPr bwMode="auto">
            <a:xfrm>
              <a:off x="7661189" y="4481127"/>
              <a:ext cx="2313454" cy="78483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vert="horz" wrap="none" lIns="91440" tIns="45720" rIns="91440" bIns="45720" numCol="1" anchor="ctr" anchorCtr="0" compatLnSpc="1">
              <a:spAutoFit/>
            </a:bodyPr>
            <a:lstStyle/>
            <a:p>
              <a:pPr marR="0" lvl="0" indent="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zh-CN" altLang="en-US" sz="3000" b="1" dirty="0" smtClean="0"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图</a:t>
              </a:r>
              <a:r>
                <a:rPr lang="en-US" altLang="zh-CN" sz="3000" b="1" dirty="0" smtClean="0"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C9</a:t>
              </a:r>
              <a:r>
                <a:rPr lang="zh-CN" altLang="en-US" sz="3000" b="1" dirty="0" smtClean="0"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－</a:t>
              </a:r>
              <a:r>
                <a:rPr lang="en-US" altLang="zh-CN" sz="3000" b="1" dirty="0" smtClean="0"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2</a:t>
              </a:r>
              <a:r>
                <a:rPr lang="zh-CN" altLang="en-US" sz="3000" b="1" dirty="0" smtClean="0"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－</a:t>
              </a:r>
              <a:r>
                <a:rPr lang="en-US" altLang="zh-CN" sz="3000" b="1" dirty="0" smtClean="0"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3 </a:t>
              </a:r>
            </a:p>
          </p:txBody>
        </p:sp>
      </p:grpSp>
      <p:sp>
        <p:nvSpPr>
          <p:cNvPr id="7" name="Rectangle 58"/>
          <p:cNvSpPr>
            <a:spLocks noChangeArrowheads="1"/>
          </p:cNvSpPr>
          <p:nvPr/>
        </p:nvSpPr>
        <p:spPr bwMode="auto">
          <a:xfrm>
            <a:off x="2750525" y="3152139"/>
            <a:ext cx="340158" cy="46166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 anchor="ctr">
            <a:spAutoFit/>
          </a:bodyPr>
          <a:lstStyle/>
          <a:p>
            <a:pPr eaLnBrk="0" hangingPunct="0">
              <a:buFontTx/>
              <a:buNone/>
            </a:pPr>
            <a:r>
              <a:rPr lang="en-US" altLang="zh-CN" sz="24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B</a:t>
            </a:r>
            <a:endParaRPr lang="en-US" altLang="zh-CN" sz="2400" b="1" dirty="0">
              <a:solidFill>
                <a:srgbClr val="FF0000"/>
              </a:solidFill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5"/>
          <p:cNvSpPr/>
          <p:nvPr/>
        </p:nvSpPr>
        <p:spPr>
          <a:xfrm>
            <a:off x="1174117" y="110493"/>
            <a:ext cx="2196434" cy="5847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 algn="ctr">
              <a:spcBef>
                <a:spcPct val="0"/>
              </a:spcBef>
              <a:buNone/>
            </a:pPr>
            <a:r>
              <a:rPr lang="en-US" altLang="zh-CN" b="1" dirty="0" smtClean="0">
                <a:latin typeface="微软雅黑" charset="-122"/>
                <a:ea typeface="微软雅黑" charset="-122"/>
              </a:rPr>
              <a:t>2.</a:t>
            </a:r>
            <a:r>
              <a:rPr lang="zh-CN" altLang="en-US" b="1" dirty="0" smtClean="0">
                <a:latin typeface="微软雅黑" charset="-122"/>
                <a:ea typeface="微软雅黑" charset="-122"/>
              </a:rPr>
              <a:t>家庭电路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654909" y="1000899"/>
            <a:ext cx="10725665" cy="4049331"/>
            <a:chOff x="654908" y="1000897"/>
            <a:chExt cx="10725665" cy="4049331"/>
          </a:xfrm>
        </p:grpSpPr>
        <p:sp>
          <p:nvSpPr>
            <p:cNvPr id="31746" name="Rectangle 2"/>
            <p:cNvSpPr>
              <a:spLocks noChangeArrowheads="1"/>
            </p:cNvSpPr>
            <p:nvPr/>
          </p:nvSpPr>
          <p:spPr bwMode="auto">
            <a:xfrm>
              <a:off x="654908" y="1000897"/>
              <a:ext cx="10725665" cy="1477328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vert="horz" wrap="square" lIns="91440" tIns="45720" rIns="91440" bIns="45720" numCol="1" anchor="ctr" anchorCtr="0" compatLnSpc="1">
              <a:spAutoFit/>
            </a:bodyPr>
            <a:lstStyle/>
            <a:p>
              <a:pPr marR="0" lvl="0" indent="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zh-CN" sz="3000" b="1" dirty="0" smtClean="0"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7</a:t>
              </a:r>
              <a:r>
                <a:rPr lang="zh-CN" altLang="en-US" sz="3000" b="1" dirty="0" smtClean="0"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．如图</a:t>
              </a:r>
              <a:r>
                <a:rPr lang="en-US" altLang="zh-CN" sz="3000" b="1" dirty="0" smtClean="0"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C9</a:t>
              </a:r>
              <a:r>
                <a:rPr lang="zh-CN" altLang="en-US" sz="3000" b="1" dirty="0" smtClean="0"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－</a:t>
              </a:r>
              <a:r>
                <a:rPr lang="en-US" altLang="zh-CN" sz="3000" b="1" dirty="0" smtClean="0"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2</a:t>
              </a:r>
              <a:r>
                <a:rPr lang="zh-CN" altLang="en-US" sz="3000" b="1" dirty="0" smtClean="0"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－</a:t>
              </a:r>
              <a:r>
                <a:rPr lang="en-US" altLang="zh-CN" sz="3000" b="1" dirty="0" smtClean="0"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4</a:t>
              </a:r>
              <a:r>
                <a:rPr lang="zh-CN" altLang="en-US" sz="3000" b="1" dirty="0" smtClean="0"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所示，请用笔画线代替导线，将图中的电灯、开关接入家庭电路中。</a:t>
              </a:r>
            </a:p>
          </p:txBody>
        </p:sp>
        <p:pic>
          <p:nvPicPr>
            <p:cNvPr id="31745" name="Picture 1" descr="J:\18秋教科物理九全学练考PPT和word\18秋教科物理九全学练考PPT\7ZW5.EPS"/>
            <p:cNvPicPr>
              <a:picLocks noChangeAspect="1" noChangeArrowheads="1"/>
            </p:cNvPicPr>
            <p:nvPr/>
          </p:nvPicPr>
          <p:blipFill>
            <a:blip r:embed="rId2" r:link="rId3"/>
            <a:srcRect/>
            <a:stretch>
              <a:fillRect/>
            </a:stretch>
          </p:blipFill>
          <p:spPr bwMode="auto">
            <a:xfrm>
              <a:off x="1248033" y="2533135"/>
              <a:ext cx="4167273" cy="1606379"/>
            </a:xfrm>
            <a:prstGeom prst="rect">
              <a:avLst/>
            </a:prstGeom>
            <a:noFill/>
          </p:spPr>
        </p:pic>
        <p:sp>
          <p:nvSpPr>
            <p:cNvPr id="31747" name="Rectangle 3"/>
            <p:cNvSpPr>
              <a:spLocks noChangeArrowheads="1"/>
            </p:cNvSpPr>
            <p:nvPr/>
          </p:nvSpPr>
          <p:spPr bwMode="auto">
            <a:xfrm>
              <a:off x="2026508" y="4265398"/>
              <a:ext cx="2313454" cy="78483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vert="horz" wrap="none" lIns="91440" tIns="45720" rIns="91440" bIns="45720" numCol="1" anchor="ctr" anchorCtr="0" compatLnSpc="1">
              <a:spAutoFit/>
            </a:bodyPr>
            <a:lstStyle/>
            <a:p>
              <a:pPr marR="0" lvl="0" indent="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zh-CN" altLang="en-US" sz="3000" b="1" dirty="0" smtClean="0"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图</a:t>
              </a:r>
              <a:r>
                <a:rPr lang="en-US" altLang="zh-CN" sz="3000" b="1" dirty="0" smtClean="0"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C9</a:t>
              </a:r>
              <a:r>
                <a:rPr lang="zh-CN" altLang="en-US" sz="3000" b="1" dirty="0" smtClean="0"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－</a:t>
              </a:r>
              <a:r>
                <a:rPr lang="en-US" altLang="zh-CN" sz="3000" b="1" dirty="0" smtClean="0"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2</a:t>
              </a:r>
              <a:r>
                <a:rPr lang="zh-CN" altLang="en-US" sz="3000" b="1" dirty="0" smtClean="0"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－</a:t>
              </a:r>
              <a:r>
                <a:rPr lang="en-US" altLang="zh-CN" sz="3000" b="1" dirty="0" smtClean="0"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4 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5710352" y="1881297"/>
            <a:ext cx="4719675" cy="2307644"/>
            <a:chOff x="5710352" y="1881297"/>
            <a:chExt cx="4719674" cy="2307644"/>
          </a:xfrm>
        </p:grpSpPr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5710352" y="1881297"/>
              <a:ext cx="2531461" cy="492443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vert="horz" wrap="none" lIns="91440" tIns="45720" rIns="91440" bIns="45720" numCol="1" anchor="ctr" anchorCtr="0" compatLnSpc="1">
              <a:spAutoFit/>
            </a:bodyPr>
            <a:lstStyle/>
            <a:p>
              <a:pPr marR="0" lvl="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zh-CN" sz="2600" b="1" dirty="0" smtClean="0">
                  <a:solidFill>
                    <a:srgbClr val="FF0000"/>
                  </a:solidFill>
                  <a:latin typeface="黑体" pitchFamily="49" charset="-122"/>
                  <a:ea typeface="黑体" pitchFamily="49" charset="-122"/>
                  <a:cs typeface="Times New Roman" pitchFamily="18" charset="0"/>
                </a:rPr>
                <a:t>[</a:t>
              </a:r>
              <a:r>
                <a:rPr lang="zh-CN" altLang="en-US" sz="2600" b="1" dirty="0" smtClean="0">
                  <a:solidFill>
                    <a:srgbClr val="FF0000"/>
                  </a:solidFill>
                  <a:latin typeface="黑体" pitchFamily="49" charset="-122"/>
                  <a:ea typeface="黑体" pitchFamily="49" charset="-122"/>
                  <a:cs typeface="Times New Roman" pitchFamily="18" charset="0"/>
                </a:rPr>
                <a:t>答案</a:t>
              </a:r>
              <a:r>
                <a:rPr lang="en-US" altLang="zh-CN" sz="2600" b="1" dirty="0" smtClean="0">
                  <a:solidFill>
                    <a:srgbClr val="FF0000"/>
                  </a:solidFill>
                  <a:latin typeface="黑体" pitchFamily="49" charset="-122"/>
                  <a:ea typeface="黑体" pitchFamily="49" charset="-122"/>
                  <a:cs typeface="Times New Roman" pitchFamily="18" charset="0"/>
                </a:rPr>
                <a:t>]</a:t>
              </a:r>
              <a:r>
                <a:rPr lang="zh-CN" altLang="en-US" sz="2600" b="1" dirty="0" smtClean="0">
                  <a:latin typeface="仿宋" panose="02010609060101010101" pitchFamily="49" charset="-122"/>
                  <a:ea typeface="仿宋" panose="02010609060101010101" pitchFamily="49" charset="-122"/>
                  <a:cs typeface="Times New Roman" pitchFamily="18" charset="0"/>
                </a:rPr>
                <a:t>如图所示</a:t>
              </a:r>
            </a:p>
          </p:txBody>
        </p:sp>
        <p:pic>
          <p:nvPicPr>
            <p:cNvPr id="31748" name="Picture 4" descr="7ZW6.EPS"/>
            <p:cNvPicPr>
              <a:picLocks noChangeAspect="1" noChangeArrowheads="1"/>
            </p:cNvPicPr>
            <p:nvPr/>
          </p:nvPicPr>
          <p:blipFill>
            <a:blip r:embed="rId4" r:link="rId5"/>
            <a:srcRect/>
            <a:stretch>
              <a:fillRect/>
            </a:stretch>
          </p:blipFill>
          <p:spPr bwMode="auto">
            <a:xfrm>
              <a:off x="6524367" y="2669059"/>
              <a:ext cx="3905659" cy="15198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16206" y="1045212"/>
            <a:ext cx="3166111" cy="675005"/>
            <a:chOff x="183" y="1646"/>
            <a:chExt cx="4986" cy="1063"/>
          </a:xfrm>
        </p:grpSpPr>
        <p:pic>
          <p:nvPicPr>
            <p:cNvPr id="9" name="图片 8" descr="图标-0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3" y="1646"/>
              <a:ext cx="4986" cy="1063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878" y="1767"/>
              <a:ext cx="2553" cy="8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28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新魏" charset="-122"/>
                  <a:ea typeface="华文新魏" charset="-122"/>
                  <a:sym typeface="+mn-ea"/>
                </a:rPr>
                <a:t>导学设计</a:t>
              </a:r>
              <a:endParaRPr lang="zh-CN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charset="-122"/>
                <a:ea typeface="华文新魏" charset="-122"/>
                <a:sym typeface="+mn-ea"/>
              </a:endParaRPr>
            </a:p>
          </p:txBody>
        </p:sp>
      </p:grpSp>
      <p:sp>
        <p:nvSpPr>
          <p:cNvPr id="6161" name="Rectangle 10"/>
          <p:cNvSpPr/>
          <p:nvPr/>
        </p:nvSpPr>
        <p:spPr>
          <a:xfrm>
            <a:off x="633732" y="1785282"/>
            <a:ext cx="3124573" cy="46166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r>
              <a:rPr lang="zh-CN" altLang="en-US" sz="2400" b="1" dirty="0" smtClean="0">
                <a:solidFill>
                  <a:srgbClr val="F1AF00"/>
                </a:solidFill>
                <a:latin typeface="宋体" pitchFamily="2" charset="-122"/>
                <a:ea typeface="宋体" pitchFamily="2" charset="-122"/>
              </a:rPr>
              <a:t>学点</a:t>
            </a:r>
            <a:r>
              <a:rPr lang="en-US" altLang="en-US" sz="2400" b="1" dirty="0" smtClean="0">
                <a:solidFill>
                  <a:srgbClr val="F1AF00"/>
                </a:solidFill>
                <a:latin typeface="宋体" pitchFamily="2" charset="-122"/>
                <a:ea typeface="宋体" pitchFamily="2" charset="-122"/>
              </a:rPr>
              <a:t>1</a:t>
            </a:r>
            <a:r>
              <a:rPr lang="zh-CN" altLang="en-US" sz="2400" b="1" dirty="0" smtClean="0">
                <a:solidFill>
                  <a:srgbClr val="F1AF00"/>
                </a:solidFill>
                <a:latin typeface="宋体" pitchFamily="2" charset="-122"/>
                <a:ea typeface="宋体" pitchFamily="2" charset="-122"/>
              </a:rPr>
              <a:t>　认识家庭电路</a:t>
            </a:r>
            <a:endParaRPr lang="zh-CN" altLang="en-US" sz="2400" b="1" dirty="0">
              <a:solidFill>
                <a:srgbClr val="F1AF00"/>
              </a:solidFill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7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3077" y="1785925"/>
            <a:ext cx="84455" cy="4140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Rectangle 5"/>
          <p:cNvSpPr/>
          <p:nvPr/>
        </p:nvSpPr>
        <p:spPr>
          <a:xfrm>
            <a:off x="1174117" y="110493"/>
            <a:ext cx="2196434" cy="5847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 algn="ctr">
              <a:spcBef>
                <a:spcPct val="0"/>
              </a:spcBef>
              <a:buNone/>
            </a:pPr>
            <a:r>
              <a:rPr lang="en-US" altLang="zh-CN" b="1" dirty="0" smtClean="0">
                <a:latin typeface="微软雅黑" charset="-122"/>
                <a:ea typeface="微软雅黑" charset="-122"/>
              </a:rPr>
              <a:t>2.</a:t>
            </a:r>
            <a:r>
              <a:rPr lang="zh-CN" altLang="en-US" b="1" dirty="0" smtClean="0">
                <a:latin typeface="微软雅黑" charset="-122"/>
                <a:ea typeface="微软雅黑" charset="-122"/>
              </a:rPr>
              <a:t>家庭电路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568411" y="2323072"/>
            <a:ext cx="7912744" cy="3980339"/>
            <a:chOff x="568411" y="2323070"/>
            <a:chExt cx="7912744" cy="3980339"/>
          </a:xfrm>
        </p:grpSpPr>
        <p:sp>
          <p:nvSpPr>
            <p:cNvPr id="10242" name="Rectangle 2"/>
            <p:cNvSpPr>
              <a:spLocks noChangeArrowheads="1"/>
            </p:cNvSpPr>
            <p:nvPr/>
          </p:nvSpPr>
          <p:spPr bwMode="auto">
            <a:xfrm>
              <a:off x="568411" y="2323070"/>
              <a:ext cx="7912744" cy="78483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vert="horz" wrap="none" lIns="91440" tIns="45720" rIns="91440" bIns="45720" numCol="1" anchor="ctr" anchorCtr="0" compatLnSpc="1">
              <a:spAutoFit/>
            </a:bodyPr>
            <a:lstStyle/>
            <a:p>
              <a:pPr marR="0" lvl="0" indent="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zh-CN" altLang="en-US" sz="3000" b="1" dirty="0" smtClean="0"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观察教材</a:t>
              </a:r>
              <a:r>
                <a:rPr lang="en-US" altLang="zh-CN" sz="3000" b="1" dirty="0" smtClean="0"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P7</a:t>
              </a:r>
              <a:r>
                <a:rPr lang="zh-CN" altLang="en-US" sz="3000" b="1" dirty="0" smtClean="0"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家庭电路图，然后完成下列问题：</a:t>
              </a:r>
            </a:p>
          </p:txBody>
        </p:sp>
        <p:pic>
          <p:nvPicPr>
            <p:cNvPr id="10241" name="Picture 1" descr="J:\18秋教科物理九全学练考PPT和word\18秋教科物理九全学练考PPT\Y3.EPS"/>
            <p:cNvPicPr>
              <a:picLocks noChangeAspect="1" noChangeArrowheads="1"/>
            </p:cNvPicPr>
            <p:nvPr/>
          </p:nvPicPr>
          <p:blipFill>
            <a:blip r:embed="rId4" r:link="rId5"/>
            <a:srcRect/>
            <a:stretch>
              <a:fillRect/>
            </a:stretch>
          </p:blipFill>
          <p:spPr bwMode="auto">
            <a:xfrm>
              <a:off x="3361038" y="3150973"/>
              <a:ext cx="5103971" cy="2323070"/>
            </a:xfrm>
            <a:prstGeom prst="rect">
              <a:avLst/>
            </a:prstGeom>
            <a:noFill/>
          </p:spPr>
        </p:pic>
        <p:sp>
          <p:nvSpPr>
            <p:cNvPr id="10243" name="Rectangle 3"/>
            <p:cNvSpPr>
              <a:spLocks noChangeArrowheads="1"/>
            </p:cNvSpPr>
            <p:nvPr/>
          </p:nvSpPr>
          <p:spPr bwMode="auto">
            <a:xfrm>
              <a:off x="4955060" y="5518579"/>
              <a:ext cx="2119491" cy="78483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vert="horz" wrap="none" lIns="91440" tIns="45720" rIns="91440" bIns="45720" numCol="1" anchor="ctr" anchorCtr="0" compatLnSpc="1">
              <a:spAutoFit/>
            </a:bodyPr>
            <a:lstStyle/>
            <a:p>
              <a:pPr marR="0" lvl="0" indent="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zh-CN" altLang="en-US" sz="3000" b="1" dirty="0" smtClean="0"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图</a:t>
              </a:r>
              <a:r>
                <a:rPr lang="en-US" altLang="zh-CN" sz="3000" b="1" dirty="0" smtClean="0"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9</a:t>
              </a:r>
              <a:r>
                <a:rPr lang="zh-CN" altLang="en-US" sz="3000" b="1" dirty="0" smtClean="0"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－</a:t>
              </a:r>
              <a:r>
                <a:rPr lang="en-US" altLang="zh-CN" sz="3000" b="1" dirty="0" smtClean="0"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2</a:t>
              </a:r>
              <a:r>
                <a:rPr lang="zh-CN" altLang="en-US" sz="3000" b="1" dirty="0" smtClean="0"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－</a:t>
              </a:r>
              <a:r>
                <a:rPr lang="en-US" altLang="zh-CN" sz="3000" b="1" dirty="0" smtClean="0"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1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5"/>
          <p:cNvSpPr/>
          <p:nvPr/>
        </p:nvSpPr>
        <p:spPr>
          <a:xfrm>
            <a:off x="1174117" y="110493"/>
            <a:ext cx="2196434" cy="5847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 algn="ctr">
              <a:spcBef>
                <a:spcPct val="0"/>
              </a:spcBef>
              <a:buNone/>
            </a:pPr>
            <a:r>
              <a:rPr lang="en-US" altLang="zh-CN" b="1" dirty="0" smtClean="0">
                <a:latin typeface="微软雅黑" charset="-122"/>
                <a:ea typeface="微软雅黑" charset="-122"/>
              </a:rPr>
              <a:t>2.</a:t>
            </a:r>
            <a:r>
              <a:rPr lang="zh-CN" altLang="en-US" b="1" dirty="0" smtClean="0">
                <a:latin typeface="微软雅黑" charset="-122"/>
                <a:ea typeface="微软雅黑" charset="-122"/>
              </a:rPr>
              <a:t>家庭电路</a:t>
            </a:r>
          </a:p>
        </p:txBody>
      </p:sp>
      <p:sp>
        <p:nvSpPr>
          <p:cNvPr id="3" name="矩形 2"/>
          <p:cNvSpPr/>
          <p:nvPr/>
        </p:nvSpPr>
        <p:spPr>
          <a:xfrm>
            <a:off x="580768" y="1113303"/>
            <a:ext cx="10873947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0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问题</a:t>
            </a:r>
            <a:r>
              <a:rPr lang="en-US" altLang="en-US" sz="30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1</a:t>
            </a:r>
            <a:r>
              <a:rPr lang="zh-CN" altLang="en-US" sz="30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：家庭电路的组成部分按由外到内的顺序依次是：</a:t>
            </a:r>
            <a:r>
              <a:rPr lang="en-US" altLang="en-US" sz="30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________</a:t>
            </a:r>
            <a:r>
              <a:rPr lang="zh-CN" altLang="en-US" sz="30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、</a:t>
            </a:r>
            <a:r>
              <a:rPr lang="en-US" altLang="en-US" sz="30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________</a:t>
            </a:r>
            <a:r>
              <a:rPr lang="zh-CN" altLang="en-US" sz="30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、配电装置</a:t>
            </a:r>
            <a:r>
              <a:rPr lang="en-US" altLang="en-US" sz="30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(</a:t>
            </a:r>
            <a:r>
              <a:rPr lang="zh-CN" altLang="en-US" sz="30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总开关、保险开关或空气开关等</a:t>
            </a:r>
            <a:r>
              <a:rPr lang="en-US" altLang="en-US" sz="30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)</a:t>
            </a:r>
            <a:r>
              <a:rPr lang="zh-CN" altLang="en-US" sz="30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、</a:t>
            </a:r>
            <a:r>
              <a:rPr lang="en-US" altLang="en-US" sz="30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_______</a:t>
            </a:r>
            <a:r>
              <a:rPr lang="zh-CN" altLang="en-US" sz="30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和家用电器。这个顺序</a:t>
            </a:r>
            <a:r>
              <a:rPr lang="en-US" altLang="en-US" sz="30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_______(</a:t>
            </a:r>
            <a:r>
              <a:rPr lang="zh-CN" altLang="en-US" sz="30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选填</a:t>
            </a:r>
            <a:r>
              <a:rPr lang="en-US" altLang="en-US" sz="30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“</a:t>
            </a:r>
            <a:r>
              <a:rPr lang="zh-CN" altLang="en-US" sz="30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能</a:t>
            </a:r>
            <a:r>
              <a:rPr lang="en-US" altLang="en-US" sz="30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”</a:t>
            </a:r>
            <a:r>
              <a:rPr lang="zh-CN" altLang="en-US" sz="30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或</a:t>
            </a:r>
            <a:r>
              <a:rPr lang="en-US" altLang="en-US" sz="30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“</a:t>
            </a:r>
            <a:r>
              <a:rPr lang="zh-CN" altLang="en-US" sz="30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不能</a:t>
            </a:r>
            <a:r>
              <a:rPr lang="en-US" altLang="en-US" sz="30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”)</a:t>
            </a:r>
            <a:r>
              <a:rPr lang="zh-CN" altLang="en-US" sz="30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颠倒。</a:t>
            </a:r>
            <a:r>
              <a:rPr lang="en-US" altLang="en-US" sz="30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________</a:t>
            </a:r>
            <a:r>
              <a:rPr lang="zh-CN" altLang="en-US" sz="30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测整个家庭电路的用电多少，应接在最外面；如果保险丝熔断了，可以断开总开关进行更换，所以</a:t>
            </a:r>
            <a:r>
              <a:rPr lang="en-US" altLang="en-US" sz="30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________</a:t>
            </a:r>
            <a:r>
              <a:rPr lang="zh-CN" altLang="en-US" sz="30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在保险盒外面；家庭电路中电流过大时，保险丝熔断，对用电器起保护作用，所以</a:t>
            </a:r>
            <a:r>
              <a:rPr lang="en-US" altLang="en-US" sz="30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_______</a:t>
            </a:r>
            <a:r>
              <a:rPr lang="zh-CN" altLang="en-US" sz="30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在用电器外面。</a:t>
            </a:r>
            <a:endParaRPr lang="zh-CN" altLang="en-US" sz="3000" b="1" dirty="0">
              <a:latin typeface="宋体" pitchFamily="2" charset="-122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02123" y="1983948"/>
            <a:ext cx="11128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4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进户线</a:t>
            </a:r>
          </a:p>
        </p:txBody>
      </p:sp>
      <p:sp>
        <p:nvSpPr>
          <p:cNvPr id="5" name="矩形 4"/>
          <p:cNvSpPr/>
          <p:nvPr/>
        </p:nvSpPr>
        <p:spPr>
          <a:xfrm>
            <a:off x="2866847" y="1934520"/>
            <a:ext cx="11128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4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电能表</a:t>
            </a:r>
          </a:p>
        </p:txBody>
      </p:sp>
      <p:sp>
        <p:nvSpPr>
          <p:cNvPr id="6" name="矩形 5"/>
          <p:cNvSpPr/>
          <p:nvPr/>
        </p:nvSpPr>
        <p:spPr>
          <a:xfrm>
            <a:off x="1940090" y="2651212"/>
            <a:ext cx="8034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4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插座</a:t>
            </a:r>
          </a:p>
        </p:txBody>
      </p:sp>
      <p:sp>
        <p:nvSpPr>
          <p:cNvPr id="7" name="矩形 6"/>
          <p:cNvSpPr/>
          <p:nvPr/>
        </p:nvSpPr>
        <p:spPr>
          <a:xfrm>
            <a:off x="7068145" y="2638855"/>
            <a:ext cx="8034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4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不能</a:t>
            </a:r>
          </a:p>
        </p:txBody>
      </p:sp>
      <p:sp>
        <p:nvSpPr>
          <p:cNvPr id="8" name="矩形 7"/>
          <p:cNvSpPr/>
          <p:nvPr/>
        </p:nvSpPr>
        <p:spPr>
          <a:xfrm>
            <a:off x="3336405" y="3281407"/>
            <a:ext cx="11128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4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电能表</a:t>
            </a:r>
          </a:p>
        </p:txBody>
      </p:sp>
      <p:sp>
        <p:nvSpPr>
          <p:cNvPr id="9" name="矩形 8"/>
          <p:cNvSpPr/>
          <p:nvPr/>
        </p:nvSpPr>
        <p:spPr>
          <a:xfrm>
            <a:off x="827982" y="4653007"/>
            <a:ext cx="11128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4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总开关</a:t>
            </a:r>
          </a:p>
        </p:txBody>
      </p:sp>
      <p:sp>
        <p:nvSpPr>
          <p:cNvPr id="10" name="矩形 9"/>
          <p:cNvSpPr/>
          <p:nvPr/>
        </p:nvSpPr>
        <p:spPr>
          <a:xfrm>
            <a:off x="5498837" y="5357341"/>
            <a:ext cx="11128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4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保险盒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5"/>
          <p:cNvSpPr/>
          <p:nvPr/>
        </p:nvSpPr>
        <p:spPr>
          <a:xfrm>
            <a:off x="1174117" y="110493"/>
            <a:ext cx="2196434" cy="5847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 algn="ctr">
              <a:spcBef>
                <a:spcPct val="0"/>
              </a:spcBef>
              <a:buNone/>
            </a:pPr>
            <a:r>
              <a:rPr lang="en-US" altLang="zh-CN" b="1" dirty="0" smtClean="0">
                <a:latin typeface="微软雅黑" charset="-122"/>
                <a:ea typeface="微软雅黑" charset="-122"/>
              </a:rPr>
              <a:t>2.</a:t>
            </a:r>
            <a:r>
              <a:rPr lang="zh-CN" altLang="en-US" b="1" dirty="0" smtClean="0">
                <a:latin typeface="微软雅黑" charset="-122"/>
                <a:ea typeface="微软雅黑" charset="-122"/>
              </a:rPr>
              <a:t>家庭电路</a:t>
            </a:r>
          </a:p>
        </p:txBody>
      </p:sp>
      <p:sp>
        <p:nvSpPr>
          <p:cNvPr id="3" name="矩形 2"/>
          <p:cNvSpPr/>
          <p:nvPr/>
        </p:nvSpPr>
        <p:spPr>
          <a:xfrm>
            <a:off x="848496" y="1892298"/>
            <a:ext cx="10284941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0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问题</a:t>
            </a:r>
            <a:r>
              <a:rPr lang="en-US" altLang="en-US" sz="30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2</a:t>
            </a:r>
            <a:r>
              <a:rPr lang="zh-CN" altLang="en-US" sz="30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：连接户外供电电路的电线通常有两根，一根是</a:t>
            </a:r>
            <a:r>
              <a:rPr lang="en-US" altLang="en-US" sz="30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_______(</a:t>
            </a:r>
            <a:r>
              <a:rPr lang="zh-CN" altLang="en-US" sz="30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零线</a:t>
            </a:r>
            <a:r>
              <a:rPr lang="en-US" altLang="en-US" sz="30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)</a:t>
            </a:r>
            <a:r>
              <a:rPr lang="zh-CN" altLang="en-US" sz="30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，一根是</a:t>
            </a:r>
            <a:r>
              <a:rPr lang="en-US" altLang="en-US" sz="30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_______(</a:t>
            </a:r>
            <a:r>
              <a:rPr lang="zh-CN" altLang="en-US" sz="30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火线</a:t>
            </a:r>
            <a:r>
              <a:rPr lang="en-US" altLang="en-US" sz="30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)</a:t>
            </a:r>
            <a:r>
              <a:rPr lang="zh-CN" altLang="en-US" sz="30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。中性线与大地间没有电压，相线与中性线间的电压是</a:t>
            </a:r>
            <a:r>
              <a:rPr lang="en-US" altLang="en-US" sz="30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________V</a:t>
            </a:r>
            <a:r>
              <a:rPr lang="zh-CN" altLang="en-US" sz="30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。</a:t>
            </a:r>
            <a:endParaRPr lang="zh-CN" altLang="en-US" sz="3000" b="1" dirty="0">
              <a:latin typeface="宋体" pitchFamily="2" charset="-122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00674" y="2700638"/>
            <a:ext cx="12682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4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中性线</a:t>
            </a:r>
            <a:r>
              <a:rPr lang="en-US" altLang="zh-CN" sz="24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N</a:t>
            </a:r>
            <a:endParaRPr lang="zh-CN" altLang="en-US" sz="2400" b="1" dirty="0" smtClean="0">
              <a:solidFill>
                <a:srgbClr val="FF0000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127831" y="2725352"/>
            <a:ext cx="9589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4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相线</a:t>
            </a:r>
            <a:r>
              <a:rPr lang="en-US" altLang="zh-CN" sz="24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L</a:t>
            </a:r>
            <a:endParaRPr lang="zh-CN" altLang="en-US" sz="2400" b="1" dirty="0" smtClean="0">
              <a:solidFill>
                <a:srgbClr val="FF0000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080197" y="3380259"/>
            <a:ext cx="6511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220</a:t>
            </a:r>
            <a:endParaRPr lang="zh-CN" altLang="en-US" sz="2400" b="1" dirty="0" smtClean="0">
              <a:solidFill>
                <a:srgbClr val="FF0000"/>
              </a:solidFill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1" name="Rectangle 10"/>
          <p:cNvSpPr/>
          <p:nvPr/>
        </p:nvSpPr>
        <p:spPr>
          <a:xfrm>
            <a:off x="483418" y="1096350"/>
            <a:ext cx="4052713" cy="46166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r>
              <a:rPr lang="zh-CN" altLang="en-US" sz="2400" b="1" dirty="0" smtClean="0">
                <a:solidFill>
                  <a:srgbClr val="F1AF00"/>
                </a:solidFill>
                <a:latin typeface="宋体" pitchFamily="2" charset="-122"/>
                <a:ea typeface="宋体" pitchFamily="2" charset="-122"/>
              </a:rPr>
              <a:t>学点</a:t>
            </a:r>
            <a:r>
              <a:rPr lang="en-US" altLang="en-US" sz="2400" b="1" dirty="0" smtClean="0">
                <a:solidFill>
                  <a:srgbClr val="F1AF00"/>
                </a:solidFill>
                <a:latin typeface="宋体" pitchFamily="2" charset="-122"/>
                <a:ea typeface="宋体" pitchFamily="2" charset="-122"/>
              </a:rPr>
              <a:t>2</a:t>
            </a:r>
            <a:r>
              <a:rPr lang="zh-CN" altLang="en-US" sz="2400" b="1" dirty="0" smtClean="0">
                <a:solidFill>
                  <a:srgbClr val="F1AF00"/>
                </a:solidFill>
                <a:latin typeface="宋体" pitchFamily="2" charset="-122"/>
                <a:ea typeface="宋体" pitchFamily="2" charset="-122"/>
              </a:rPr>
              <a:t>　量电装置和配电装置</a:t>
            </a:r>
            <a:endParaRPr lang="zh-CN" altLang="en-US" sz="2400" b="1" dirty="0">
              <a:solidFill>
                <a:srgbClr val="F1AF00"/>
              </a:solidFill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7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2765" y="1096993"/>
            <a:ext cx="84455" cy="4140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Rectangle 5"/>
          <p:cNvSpPr/>
          <p:nvPr/>
        </p:nvSpPr>
        <p:spPr>
          <a:xfrm>
            <a:off x="1174117" y="110493"/>
            <a:ext cx="2196434" cy="5847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 algn="ctr">
              <a:spcBef>
                <a:spcPct val="0"/>
              </a:spcBef>
              <a:buNone/>
            </a:pPr>
            <a:r>
              <a:rPr lang="en-US" altLang="zh-CN" b="1" dirty="0" smtClean="0">
                <a:latin typeface="微软雅黑" charset="-122"/>
                <a:ea typeface="微软雅黑" charset="-122"/>
              </a:rPr>
              <a:t>2.</a:t>
            </a:r>
            <a:r>
              <a:rPr lang="zh-CN" altLang="en-US" b="1" dirty="0" smtClean="0">
                <a:latin typeface="微软雅黑" charset="-122"/>
                <a:ea typeface="微软雅黑" charset="-122"/>
              </a:rPr>
              <a:t>家庭电路</a:t>
            </a:r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568411" y="2162435"/>
            <a:ext cx="10886303" cy="21698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R="0" lv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30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阅读教材</a:t>
            </a:r>
            <a:r>
              <a:rPr lang="en-US" altLang="zh-CN" sz="30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P8</a:t>
            </a:r>
            <a:r>
              <a:rPr lang="zh-CN" altLang="en-US" sz="30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～</a:t>
            </a:r>
            <a:r>
              <a:rPr lang="en-US" altLang="zh-CN" sz="30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P9</a:t>
            </a:r>
            <a:r>
              <a:rPr lang="zh-CN" altLang="en-US" sz="30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内容，然后完成下列问题：</a:t>
            </a:r>
          </a:p>
          <a:p>
            <a:pPr marR="0" lv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30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问题</a:t>
            </a:r>
            <a:r>
              <a:rPr lang="en-US" altLang="zh-CN" sz="30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1</a:t>
            </a:r>
            <a:r>
              <a:rPr lang="zh-CN" altLang="en-US" sz="30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：</a:t>
            </a:r>
            <a:r>
              <a:rPr lang="en-US" altLang="zh-CN" sz="30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_______</a:t>
            </a:r>
            <a:r>
              <a:rPr lang="zh-CN" altLang="en-US" sz="30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是量度电能消耗状况的仪器，是家庭电路的计量装置。 </a:t>
            </a:r>
          </a:p>
        </p:txBody>
      </p:sp>
      <p:sp>
        <p:nvSpPr>
          <p:cNvPr id="6" name="矩形 5"/>
          <p:cNvSpPr/>
          <p:nvPr/>
        </p:nvSpPr>
        <p:spPr>
          <a:xfrm>
            <a:off x="2111029" y="3021914"/>
            <a:ext cx="11128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4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电能表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1" grpId="0"/>
      <p:bldP spid="8193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5"/>
          <p:cNvSpPr/>
          <p:nvPr/>
        </p:nvSpPr>
        <p:spPr>
          <a:xfrm>
            <a:off x="1174117" y="110493"/>
            <a:ext cx="2196434" cy="5847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 algn="ctr">
              <a:spcBef>
                <a:spcPct val="0"/>
              </a:spcBef>
              <a:buNone/>
            </a:pPr>
            <a:r>
              <a:rPr lang="en-US" altLang="zh-CN" b="1" dirty="0" smtClean="0">
                <a:latin typeface="微软雅黑" charset="-122"/>
                <a:ea typeface="微软雅黑" charset="-122"/>
              </a:rPr>
              <a:t>2.</a:t>
            </a:r>
            <a:r>
              <a:rPr lang="zh-CN" altLang="en-US" b="1" dirty="0" smtClean="0">
                <a:latin typeface="微软雅黑" charset="-122"/>
                <a:ea typeface="微软雅黑" charset="-122"/>
              </a:rPr>
              <a:t>家庭电路</a:t>
            </a: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593124" y="914402"/>
            <a:ext cx="10861589" cy="563231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R="0" lv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30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问题</a:t>
            </a:r>
            <a:r>
              <a:rPr lang="en-US" altLang="zh-CN" sz="30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2</a:t>
            </a:r>
            <a:r>
              <a:rPr lang="zh-CN" altLang="en-US" sz="30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：闸刀开关</a:t>
            </a:r>
            <a:r>
              <a:rPr lang="en-US" altLang="zh-CN" sz="30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(</a:t>
            </a:r>
            <a:r>
              <a:rPr lang="zh-CN" altLang="en-US" sz="30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总开关</a:t>
            </a:r>
            <a:r>
              <a:rPr lang="en-US" altLang="zh-CN" sz="30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)</a:t>
            </a:r>
            <a:r>
              <a:rPr lang="zh-CN" altLang="en-US" sz="30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作为传统家庭电路的主要控制部件，内部装有</a:t>
            </a:r>
            <a:r>
              <a:rPr lang="en-US" altLang="zh-CN" sz="30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________</a:t>
            </a:r>
            <a:r>
              <a:rPr lang="zh-CN" altLang="en-US" sz="30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，用以控制整个电路和保障安全用电；现代建筑中已用</a:t>
            </a:r>
            <a:r>
              <a:rPr lang="en-US" altLang="zh-CN" sz="30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_______</a:t>
            </a:r>
            <a:r>
              <a:rPr lang="zh-CN" altLang="en-US" sz="30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取代了闸刀开关和保险丝。电路发生</a:t>
            </a:r>
            <a:r>
              <a:rPr lang="en-US" altLang="zh-CN" sz="30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_________</a:t>
            </a:r>
            <a:r>
              <a:rPr lang="zh-CN" altLang="en-US" sz="30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时，空气开关会自动切断电路。排除故障后就可以再次把空气开关手柄推上</a:t>
            </a:r>
            <a:r>
              <a:rPr lang="en-US" altLang="zh-CN" sz="30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(</a:t>
            </a:r>
            <a:r>
              <a:rPr lang="zh-CN" altLang="en-US" sz="30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合闸</a:t>
            </a:r>
            <a:r>
              <a:rPr lang="en-US" altLang="zh-CN" sz="30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)</a:t>
            </a:r>
            <a:r>
              <a:rPr lang="zh-CN" altLang="en-US" sz="30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，不需更换零部件。</a:t>
            </a:r>
          </a:p>
          <a:p>
            <a:pPr marR="0" lv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30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问题</a:t>
            </a:r>
            <a:r>
              <a:rPr lang="en-US" altLang="zh-CN" sz="30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3</a:t>
            </a:r>
            <a:r>
              <a:rPr lang="zh-CN" altLang="en-US" sz="30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：漏电保护器对人体触电、家庭电路导线漏电等均能起到保护作用。每月按一次</a:t>
            </a:r>
            <a:r>
              <a:rPr lang="en-US" altLang="zh-CN" sz="30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___________</a:t>
            </a:r>
            <a:r>
              <a:rPr lang="zh-CN" altLang="en-US" sz="30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，以检验漏电保护器是否可以正常工作。 </a:t>
            </a:r>
          </a:p>
        </p:txBody>
      </p:sp>
      <p:sp>
        <p:nvSpPr>
          <p:cNvPr id="4" name="矩形 3"/>
          <p:cNvSpPr/>
          <p:nvPr/>
        </p:nvSpPr>
        <p:spPr>
          <a:xfrm>
            <a:off x="2421475" y="1798594"/>
            <a:ext cx="11128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4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保险丝</a:t>
            </a:r>
          </a:p>
        </p:txBody>
      </p:sp>
      <p:sp>
        <p:nvSpPr>
          <p:cNvPr id="5" name="矩形 4"/>
          <p:cNvSpPr/>
          <p:nvPr/>
        </p:nvSpPr>
        <p:spPr>
          <a:xfrm>
            <a:off x="2619183" y="2428789"/>
            <a:ext cx="14221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4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空气开关</a:t>
            </a:r>
          </a:p>
        </p:txBody>
      </p:sp>
      <p:sp>
        <p:nvSpPr>
          <p:cNvPr id="6" name="矩形 5"/>
          <p:cNvSpPr/>
          <p:nvPr/>
        </p:nvSpPr>
        <p:spPr>
          <a:xfrm>
            <a:off x="691529" y="3133125"/>
            <a:ext cx="17315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4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过载或短路</a:t>
            </a:r>
          </a:p>
        </p:txBody>
      </p:sp>
      <p:sp>
        <p:nvSpPr>
          <p:cNvPr id="7" name="矩形 6"/>
          <p:cNvSpPr/>
          <p:nvPr/>
        </p:nvSpPr>
        <p:spPr>
          <a:xfrm>
            <a:off x="4522125" y="5184346"/>
            <a:ext cx="21964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“T</a:t>
            </a:r>
            <a:r>
              <a:rPr lang="zh-CN" altLang="en-US" sz="24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”试验按钮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3" grpId="0"/>
      <p:bldP spid="4" grpId="0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1" name="Rectangle 10"/>
          <p:cNvSpPr/>
          <p:nvPr/>
        </p:nvSpPr>
        <p:spPr>
          <a:xfrm>
            <a:off x="483420" y="1096350"/>
            <a:ext cx="3124573" cy="46166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r>
              <a:rPr lang="zh-CN" altLang="en-US" sz="2400" b="1" dirty="0" smtClean="0">
                <a:solidFill>
                  <a:srgbClr val="F1AF00"/>
                </a:solidFill>
                <a:latin typeface="宋体" pitchFamily="2" charset="-122"/>
                <a:ea typeface="宋体" pitchFamily="2" charset="-122"/>
              </a:rPr>
              <a:t>学点</a:t>
            </a:r>
            <a:r>
              <a:rPr lang="en-US" altLang="en-US" sz="2400" b="1" dirty="0" smtClean="0">
                <a:solidFill>
                  <a:srgbClr val="F1AF00"/>
                </a:solidFill>
                <a:latin typeface="宋体" pitchFamily="2" charset="-122"/>
                <a:ea typeface="宋体" pitchFamily="2" charset="-122"/>
              </a:rPr>
              <a:t>3</a:t>
            </a:r>
            <a:r>
              <a:rPr lang="zh-CN" altLang="en-US" sz="2400" b="1" dirty="0" smtClean="0">
                <a:solidFill>
                  <a:srgbClr val="F1AF00"/>
                </a:solidFill>
                <a:latin typeface="宋体" pitchFamily="2" charset="-122"/>
                <a:ea typeface="宋体" pitchFamily="2" charset="-122"/>
              </a:rPr>
              <a:t>　现代家庭电路</a:t>
            </a:r>
          </a:p>
        </p:txBody>
      </p:sp>
      <p:pic>
        <p:nvPicPr>
          <p:cNvPr id="7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2765" y="1096993"/>
            <a:ext cx="84455" cy="4140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Rectangle 5"/>
          <p:cNvSpPr/>
          <p:nvPr/>
        </p:nvSpPr>
        <p:spPr>
          <a:xfrm>
            <a:off x="1174117" y="110493"/>
            <a:ext cx="2196434" cy="5847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 algn="ctr">
              <a:spcBef>
                <a:spcPct val="0"/>
              </a:spcBef>
              <a:buNone/>
            </a:pPr>
            <a:r>
              <a:rPr lang="en-US" altLang="zh-CN" b="1" dirty="0" smtClean="0">
                <a:latin typeface="微软雅黑" charset="-122"/>
                <a:ea typeface="微软雅黑" charset="-122"/>
              </a:rPr>
              <a:t>2.</a:t>
            </a:r>
            <a:r>
              <a:rPr lang="zh-CN" altLang="en-US" b="1" dirty="0" smtClean="0">
                <a:latin typeface="微软雅黑" charset="-122"/>
                <a:ea typeface="微软雅黑" charset="-122"/>
              </a:rPr>
              <a:t>家庭电路</a:t>
            </a:r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568411" y="2162435"/>
            <a:ext cx="10886303" cy="286232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0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阅读教材</a:t>
            </a:r>
            <a:r>
              <a:rPr lang="en-US" altLang="en-US" sz="30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P10</a:t>
            </a:r>
            <a:r>
              <a:rPr lang="zh-CN" altLang="en-US" sz="30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～</a:t>
            </a:r>
            <a:r>
              <a:rPr lang="en-US" altLang="en-US" sz="30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P11</a:t>
            </a:r>
            <a:r>
              <a:rPr lang="zh-CN" altLang="en-US" sz="30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内容，了解现代家庭电路的连接。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0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问题</a:t>
            </a:r>
            <a:r>
              <a:rPr lang="en-US" altLang="en-US" sz="30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1</a:t>
            </a:r>
            <a:r>
              <a:rPr lang="zh-CN" altLang="en-US" sz="30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：传统家庭通常使用</a:t>
            </a:r>
            <a:r>
              <a:rPr lang="en-US" altLang="en-US" sz="30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______________</a:t>
            </a:r>
            <a:r>
              <a:rPr lang="zh-CN" altLang="en-US" sz="30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，所有灯具和插座都以</a:t>
            </a:r>
            <a:r>
              <a:rPr lang="en-US" altLang="en-US" sz="30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______</a:t>
            </a:r>
            <a:r>
              <a:rPr lang="zh-CN" altLang="en-US" sz="30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方式连接，工作时互不影响，配电箱中只有一个总开关；控制各灯具的开关都安装在各自的</a:t>
            </a:r>
            <a:r>
              <a:rPr lang="en-US" altLang="en-US" sz="30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________</a:t>
            </a:r>
            <a:r>
              <a:rPr lang="zh-CN" altLang="en-US" sz="30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上。</a:t>
            </a:r>
          </a:p>
        </p:txBody>
      </p:sp>
      <p:sp>
        <p:nvSpPr>
          <p:cNvPr id="8" name="矩形 7"/>
          <p:cNvSpPr/>
          <p:nvPr/>
        </p:nvSpPr>
        <p:spPr>
          <a:xfrm>
            <a:off x="5219679" y="3034271"/>
            <a:ext cx="23503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4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单回路配电线路</a:t>
            </a:r>
          </a:p>
        </p:txBody>
      </p:sp>
      <p:sp>
        <p:nvSpPr>
          <p:cNvPr id="9" name="矩形 8"/>
          <p:cNvSpPr/>
          <p:nvPr/>
        </p:nvSpPr>
        <p:spPr>
          <a:xfrm>
            <a:off x="1216090" y="3738607"/>
            <a:ext cx="8034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4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并联</a:t>
            </a:r>
          </a:p>
        </p:txBody>
      </p:sp>
      <p:sp>
        <p:nvSpPr>
          <p:cNvPr id="10" name="矩形 9"/>
          <p:cNvSpPr/>
          <p:nvPr/>
        </p:nvSpPr>
        <p:spPr>
          <a:xfrm>
            <a:off x="7616889" y="4381157"/>
            <a:ext cx="8034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4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火线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1" grpId="0"/>
      <p:bldP spid="8193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5"/>
          <p:cNvSpPr/>
          <p:nvPr/>
        </p:nvSpPr>
        <p:spPr>
          <a:xfrm>
            <a:off x="1174117" y="110493"/>
            <a:ext cx="2196434" cy="5847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 algn="ctr">
              <a:spcBef>
                <a:spcPct val="0"/>
              </a:spcBef>
              <a:buNone/>
            </a:pPr>
            <a:r>
              <a:rPr lang="en-US" altLang="zh-CN" b="1" dirty="0" smtClean="0">
                <a:latin typeface="微软雅黑" charset="-122"/>
                <a:ea typeface="微软雅黑" charset="-122"/>
              </a:rPr>
              <a:t>2.</a:t>
            </a:r>
            <a:r>
              <a:rPr lang="zh-CN" altLang="en-US" b="1" dirty="0" smtClean="0">
                <a:latin typeface="微软雅黑" charset="-122"/>
                <a:ea typeface="微软雅黑" charset="-122"/>
              </a:rPr>
              <a:t>家庭电路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506629" y="1075038"/>
            <a:ext cx="10824519" cy="3947130"/>
            <a:chOff x="506627" y="1075038"/>
            <a:chExt cx="10824519" cy="3947130"/>
          </a:xfrm>
        </p:grpSpPr>
        <p:sp>
          <p:nvSpPr>
            <p:cNvPr id="17410" name="Rectangle 2"/>
            <p:cNvSpPr>
              <a:spLocks noChangeArrowheads="1"/>
            </p:cNvSpPr>
            <p:nvPr/>
          </p:nvSpPr>
          <p:spPr bwMode="auto">
            <a:xfrm>
              <a:off x="506627" y="1075038"/>
              <a:ext cx="10824519" cy="1477328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vert="horz" wrap="square" lIns="91440" tIns="45720" rIns="91440" bIns="45720" numCol="1" anchor="ctr" anchorCtr="0" compatLnSpc="1">
              <a:spAutoFit/>
            </a:bodyPr>
            <a:lstStyle/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3000" b="1" dirty="0" smtClean="0"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问题</a:t>
              </a:r>
              <a:r>
                <a:rPr lang="en-US" altLang="zh-CN" sz="3000" b="1" dirty="0" smtClean="0"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2</a:t>
              </a:r>
              <a:r>
                <a:rPr lang="zh-CN" altLang="en-US" sz="3000" b="1" dirty="0" smtClean="0"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：如图</a:t>
              </a:r>
              <a:r>
                <a:rPr lang="en-US" altLang="zh-CN" sz="3000" b="1" dirty="0" smtClean="0"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9</a:t>
              </a:r>
              <a:r>
                <a:rPr lang="zh-CN" altLang="en-US" sz="3000" b="1" dirty="0" smtClean="0"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－</a:t>
              </a:r>
              <a:r>
                <a:rPr lang="en-US" altLang="zh-CN" sz="3000" b="1" dirty="0" smtClean="0"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2</a:t>
              </a:r>
              <a:r>
                <a:rPr lang="zh-CN" altLang="en-US" sz="3000" b="1" dirty="0" smtClean="0"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－</a:t>
              </a:r>
              <a:r>
                <a:rPr lang="en-US" altLang="zh-CN" sz="3000" b="1" dirty="0" smtClean="0"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2</a:t>
              </a:r>
              <a:r>
                <a:rPr lang="zh-CN" altLang="en-US" sz="3000" b="1" dirty="0" smtClean="0"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所示的螺丝口灯泡的控制开关接在</a:t>
              </a:r>
              <a:r>
                <a:rPr lang="en-US" altLang="zh-CN" sz="3000" b="1" dirty="0" smtClean="0"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________</a:t>
              </a:r>
              <a:r>
                <a:rPr lang="zh-CN" altLang="en-US" sz="3000" b="1" dirty="0" smtClean="0"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和灯泡之间。</a:t>
              </a:r>
            </a:p>
          </p:txBody>
        </p:sp>
        <p:pic>
          <p:nvPicPr>
            <p:cNvPr id="17409" name="Picture 1" descr="J:\18秋教科物理九全学练考PPT和word\18秋教科物理九全学练考PPT\Y4.EPS"/>
            <p:cNvPicPr>
              <a:picLocks noChangeAspect="1" noChangeArrowheads="1"/>
            </p:cNvPicPr>
            <p:nvPr/>
          </p:nvPicPr>
          <p:blipFill>
            <a:blip r:embed="rId2" r:link="rId3"/>
            <a:srcRect/>
            <a:stretch>
              <a:fillRect/>
            </a:stretch>
          </p:blipFill>
          <p:spPr bwMode="auto">
            <a:xfrm>
              <a:off x="3768811" y="2644345"/>
              <a:ext cx="3149497" cy="1618736"/>
            </a:xfrm>
            <a:prstGeom prst="rect">
              <a:avLst/>
            </a:prstGeom>
            <a:noFill/>
          </p:spPr>
        </p:pic>
        <p:sp>
          <p:nvSpPr>
            <p:cNvPr id="17411" name="Rectangle 3"/>
            <p:cNvSpPr>
              <a:spLocks noChangeArrowheads="1"/>
            </p:cNvSpPr>
            <p:nvPr/>
          </p:nvSpPr>
          <p:spPr bwMode="auto">
            <a:xfrm>
              <a:off x="4275438" y="4237338"/>
              <a:ext cx="2119491" cy="78483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vert="horz" wrap="none" lIns="91440" tIns="45720" rIns="91440" bIns="45720" numCol="1" anchor="ctr" anchorCtr="0" compatLnSpc="1">
              <a:spAutoFit/>
            </a:bodyPr>
            <a:lstStyle/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3000" b="1" dirty="0" smtClean="0"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图</a:t>
              </a:r>
              <a:r>
                <a:rPr lang="en-US" altLang="zh-CN" sz="3000" b="1" dirty="0" smtClean="0"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9</a:t>
              </a:r>
              <a:r>
                <a:rPr lang="zh-CN" altLang="en-US" sz="3000" b="1" dirty="0" smtClean="0"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－</a:t>
              </a:r>
              <a:r>
                <a:rPr lang="en-US" altLang="zh-CN" sz="3000" b="1" dirty="0" smtClean="0"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2</a:t>
              </a:r>
              <a:r>
                <a:rPr lang="zh-CN" altLang="en-US" sz="3000" b="1" dirty="0" smtClean="0"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－</a:t>
              </a:r>
              <a:r>
                <a:rPr lang="en-US" altLang="zh-CN" sz="3000" b="1" dirty="0" smtClean="0"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2 </a:t>
              </a:r>
            </a:p>
          </p:txBody>
        </p:sp>
      </p:grpSp>
      <p:sp>
        <p:nvSpPr>
          <p:cNvPr id="7" name="矩形 6"/>
          <p:cNvSpPr/>
          <p:nvPr/>
        </p:nvSpPr>
        <p:spPr>
          <a:xfrm>
            <a:off x="805420" y="1823306"/>
            <a:ext cx="8034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4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火线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主题1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28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28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  <a:ea typeface="宋体" pitchFamily="2" charset="-122"/>
          </a:defRPr>
        </a:defPPr>
      </a:lstStyle>
    </a:lnDef>
  </a:objectDefaul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1347</Words>
  <Application>Microsoft Office PowerPoint</Application>
  <PresentationFormat>自定义</PresentationFormat>
  <Paragraphs>139</Paragraphs>
  <Slides>27</Slides>
  <Notes>0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29" baseType="lpstr">
      <vt:lpstr>主题1</vt:lpstr>
      <vt:lpstr>文档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/>
  <dc:creator/>
  <cp:keywords/>
  <dc:description/>
  <cp:lastModifiedBy>User</cp:lastModifiedBy>
  <cp:revision>1</cp:revision>
  <dcterms:created xsi:type="dcterms:W3CDTF">2018-02-07T00:47:00Z</dcterms:created>
  <dcterms:modified xsi:type="dcterms:W3CDTF">2020-02-29T02:23:11Z</dcterms:modified>
  <cp:category/>
</cp:coreProperties>
</file>