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1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3" r:id="rId33"/>
    <p:sldId id="294" r:id="rId34"/>
    <p:sldId id="295" r:id="rId35"/>
    <p:sldId id="296" r:id="rId36"/>
    <p:sldId id="297" r:id="rId3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463496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4086225" y="2219325"/>
          <a:ext cx="9134475" cy="2219325"/>
          <a:chOff x="4086225" y="2219325"/>
          <a:chExt cx="9134475" cy="2219325"/>
        </a:xfrm>
      </p:grpSpPr>
      <p:sp>
        <p:nvSpPr>
          <p:cNvPr id="2" name="文本框 1"/>
          <p:cNvSpPr txBox="1"/>
          <p:nvPr/>
        </p:nvSpPr>
        <p:spPr>
          <a:xfrm>
            <a:off x="1835696" y="1851670"/>
            <a:ext cx="5048250" cy="94384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5400" u="none" spc="0" dirty="0" smtClean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 能</a:t>
            </a:r>
            <a:endParaRPr lang="en-US" sz="5400" u="none" spc="0" dirty="0">
              <a:solidFill>
                <a:srgbClr val="FFFFFF">
                  <a:alpha val="100000"/>
                </a:srgbClr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71975"/>
          <a:chOff x="381000" y="266700"/>
          <a:chExt cx="9134475" cy="43719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内能的定义和单位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33450"/>
            <a:ext cx="5743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科学有一种假设，恐龙灭绝就是内能所导致的。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704975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171950"/>
          <a:chOff x="381000" y="266700"/>
          <a:chExt cx="9134475" cy="41719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7225" y="1562100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冰冷的冰块有内能吗？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3038475"/>
            <a:ext cx="6562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冰冷的冰块，温度虽然低，但是其中的水分子仍然在做热运动，所以也具有内能。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847725"/>
            <a:ext cx="3105150" cy="20288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628650" y="41719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一切物体在任何情况下都具有内能。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57175"/>
          <a:ext cx="9134475" cy="4205288"/>
          <a:chOff x="381000" y="257175"/>
          <a:chExt cx="9134475" cy="4205288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571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内能大小与哪些因素有关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57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内能的大小跟哪些因素有关呢？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6383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与物体的温度有关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2200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一个物体，温度越高，内能越大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28003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温度是分子平均动能的标志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0" y="38004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温度越高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8500" y="3600450"/>
            <a:ext cx="1828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分子的无规则运动就越剧烈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3814763"/>
            <a:ext cx="990600" cy="39052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3814763"/>
            <a:ext cx="990600" cy="3905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362700" y="3600450"/>
            <a:ext cx="1562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分子平均动能就越大。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43400"/>
          <a:chOff x="381000" y="266700"/>
          <a:chExt cx="9134475" cy="43434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内能大小与哪些因素有关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0" y="819150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内能大一定温度高吗？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81175" y="3190875"/>
            <a:ext cx="7353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烧红的铁块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52975" y="3190875"/>
            <a:ext cx="4381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巨大的冰山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14450" y="3790950"/>
            <a:ext cx="7820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二者谁的内能大？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05250" y="3790950"/>
            <a:ext cx="5229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冰山</a:t>
            </a:r>
            <a:r>
              <a:t/>
            </a:r>
            <a:br/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1314450" y="4343400"/>
            <a:ext cx="7820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说明内能的大小还与哪个因素有关？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00750" y="4343400"/>
            <a:ext cx="3133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质量</a:t>
            </a:r>
            <a:r>
              <a:t/>
            </a:r>
            <a:br/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447800"/>
            <a:ext cx="2381250" cy="16573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76725" y="1447800"/>
            <a:ext cx="2381250" cy="16573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10125"/>
          <a:chOff x="381000" y="266700"/>
          <a:chExt cx="9134475" cy="48101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内能大小与哪些因素有关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876300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m=1kg，t=0℃时，水和冰的谁的内能大？为什么？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9125" y="1514475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水的内能大，因为冰吸收热量之后变成水。</a:t>
            </a:r>
            <a:r>
              <a:t/>
            </a:r>
            <a:br/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09600" y="2190750"/>
            <a:ext cx="852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说明内能的大小还与哪个因素有关？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29275" y="2200275"/>
            <a:ext cx="3505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物态</a:t>
            </a:r>
            <a:r>
              <a:t/>
            </a:r>
            <a:br/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28098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43425"/>
          <a:chOff x="381000" y="266700"/>
          <a:chExt cx="9134475" cy="45434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内能和机械能的区别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09575" y="1076325"/>
          <a:ext cx="8201025" cy="3467100"/>
        </p:xfrm>
        <a:graphic>
          <a:graphicData uri="http://schemas.openxmlformats.org/drawingml/2006/table">
            <a:tbl>
              <a:tblPr firstRow="1" bandRow="1"/>
              <a:tblGrid>
                <a:gridCol w="2733675"/>
                <a:gridCol w="2733675"/>
                <a:gridCol w="2733675"/>
              </a:tblGrid>
              <a:tr h="69342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514475" y="1238250"/>
            <a:ext cx="762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区别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71963" y="1219200"/>
            <a:ext cx="48625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00863" y="1219200"/>
            <a:ext cx="22336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机械能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14475" y="1962150"/>
            <a:ext cx="762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定义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24000" y="2647950"/>
            <a:ext cx="7610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运动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38225" y="3324225"/>
            <a:ext cx="8096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与温度的关系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14475" y="4038600"/>
            <a:ext cx="762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存在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38500" y="1771650"/>
            <a:ext cx="2533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物体内所有分子热运动的动能和分子势能的总和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367088" y="2647950"/>
            <a:ext cx="576738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分子的如运动（微观）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71963" y="3324225"/>
            <a:ext cx="48625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有关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86225" y="4038600"/>
            <a:ext cx="5048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不可为0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015163" y="3324225"/>
            <a:ext cx="21193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无关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43725" y="4038600"/>
            <a:ext cx="2190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可为0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86463" y="2647950"/>
            <a:ext cx="31480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物体的机械运动（宏观）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305550" y="1771650"/>
            <a:ext cx="1876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物体具有的动能和势能的总和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343025" y="1085850"/>
          <a:ext cx="9134475" cy="3724275"/>
          <a:chOff x="1343025" y="1085850"/>
          <a:chExt cx="9134475" cy="3724275"/>
        </a:xfrm>
      </p:grpSpPr>
      <p:sp>
        <p:nvSpPr>
          <p:cNvPr id="2" name="文本框 1"/>
          <p:cNvSpPr txBox="1"/>
          <p:nvPr/>
        </p:nvSpPr>
        <p:spPr>
          <a:xfrm>
            <a:off x="1343025" y="1085850"/>
            <a:ext cx="7791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你怎样让一段50cm的铁丝温度升高呢？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00175" y="1714500"/>
            <a:ext cx="7734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1. 用火焰加热 </a:t>
            </a:r>
            <a:r>
              <a:t/>
            </a:r>
            <a:br/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1343025" y="3724275"/>
            <a:ext cx="7791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将这些方法分两类，说说你分类的原则是什么？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90650" y="2200275"/>
            <a:ext cx="7743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3. 用手搓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90650" y="2647950"/>
            <a:ext cx="7743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5. 在地上摩擦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90650" y="3105150"/>
            <a:ext cx="7743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7. 反复弯折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71875" y="2200275"/>
            <a:ext cx="5562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4. 用手焐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71875" y="2647950"/>
            <a:ext cx="5562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6. 用锤子不断敲击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71875" y="3105150"/>
            <a:ext cx="5562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8. ……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71875" y="1714500"/>
            <a:ext cx="5562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2. 太阳晒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771525" y="352425"/>
          <a:ext cx="9134475" cy="4705350"/>
          <a:chOff x="771525" y="352425"/>
          <a:chExt cx="9134475" cy="47053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47775"/>
            <a:ext cx="209550" cy="2552700"/>
          </a:xfrm>
          <a:prstGeom prst="rect">
            <a:avLst/>
          </a:prstGeom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561975"/>
            <a:ext cx="123825" cy="1409700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3081338"/>
            <a:ext cx="123825" cy="14287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43200" y="371475"/>
            <a:ext cx="1657350" cy="4000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2743200" y="1057275"/>
            <a:ext cx="1657350" cy="4000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2743200" y="1752600"/>
            <a:ext cx="1657350" cy="4000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2743200" y="2743200"/>
            <a:ext cx="1657350" cy="400050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2743200" y="3276600"/>
            <a:ext cx="1657350" cy="400050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2743200" y="3800475"/>
            <a:ext cx="1657350" cy="400050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2743200" y="4305300"/>
            <a:ext cx="1657350" cy="400050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561975"/>
            <a:ext cx="123825" cy="1409700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3100388"/>
            <a:ext cx="123825" cy="14097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143250" y="352425"/>
            <a:ext cx="5991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用火烧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143250" y="1038225"/>
            <a:ext cx="5991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太阳晒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43250" y="1752600"/>
            <a:ext cx="5991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用手捂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133725" y="2714625"/>
            <a:ext cx="6000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用手搓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924175" y="3276600"/>
            <a:ext cx="6210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在地上摩擦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133725" y="3800475"/>
            <a:ext cx="6000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用锤敲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028950" y="4305300"/>
            <a:ext cx="6105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反复弯折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791075" y="657225"/>
            <a:ext cx="1362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用温度更高的物体使铁丝温度升高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791075" y="3195638"/>
            <a:ext cx="1514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温度升高的过程，往往伴随着运动</a:t>
            </a:r>
          </a:p>
        </p:txBody>
      </p:sp>
      <p:pic>
        <p:nvPicPr>
          <p:cNvPr id="23" name="图片 2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296025" y="3609975"/>
            <a:ext cx="990600" cy="390525"/>
          </a:xfrm>
          <a:prstGeom prst="rect">
            <a:avLst/>
          </a:prstGeom>
        </p:spPr>
      </p:pic>
      <p:pic>
        <p:nvPicPr>
          <p:cNvPr id="24" name="图片 2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296025" y="1071563"/>
            <a:ext cx="990600" cy="39052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71525" y="2076450"/>
            <a:ext cx="1257300" cy="885825"/>
          </a:xfrm>
          <a:prstGeom prst="rect">
            <a:avLst/>
          </a:prstGeom>
          <a:noFill/>
          <a:ln w="25400" cap="flat" cmpd="sng" algn="ctr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6" name="文本框 25"/>
          <p:cNvSpPr txBox="1"/>
          <p:nvPr/>
        </p:nvSpPr>
        <p:spPr>
          <a:xfrm>
            <a:off x="7381875" y="619125"/>
            <a:ext cx="438150" cy="1333500"/>
          </a:xfrm>
          <a:prstGeom prst="rect">
            <a:avLst/>
          </a:prstGeom>
          <a:solidFill>
            <a:srgbClr val="FFD732">
              <a:alpha val="502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7" name="文本框 26"/>
          <p:cNvSpPr txBox="1"/>
          <p:nvPr/>
        </p:nvSpPr>
        <p:spPr>
          <a:xfrm>
            <a:off x="7381875" y="3190875"/>
            <a:ext cx="438150" cy="1285875"/>
          </a:xfrm>
          <a:prstGeom prst="rect">
            <a:avLst/>
          </a:prstGeom>
          <a:solidFill>
            <a:srgbClr val="F65E5E">
              <a:alpha val="100000"/>
            </a:srgbClr>
          </a:solidFill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8" name="文本框 27"/>
          <p:cNvSpPr txBox="1"/>
          <p:nvPr/>
        </p:nvSpPr>
        <p:spPr>
          <a:xfrm>
            <a:off x="885825" y="2095500"/>
            <a:ext cx="1123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使铁丝温度升高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458075" y="676275"/>
            <a:ext cx="409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热传递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448550" y="3376613"/>
            <a:ext cx="37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做功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2" grpId="0"/>
      <p:bldP spid="23" grpId="0"/>
      <p:bldP spid="24" grpId="0"/>
      <p:bldP spid="26" grpId="0" animBg="1"/>
      <p:bldP spid="27" grpId="0" animBg="1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48225"/>
          <a:chOff x="381000" y="266700"/>
          <a:chExt cx="9134475" cy="48482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266700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改变物体内能的方法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00125" y="838200"/>
            <a:ext cx="8134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热传递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28725" y="1295400"/>
            <a:ext cx="5934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在热传递过程中，传递能量的多少叫做热量，热量的单位是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焦耳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66850" y="2171700"/>
            <a:ext cx="7667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物体吸热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2257425"/>
            <a:ext cx="628650" cy="2476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66850" y="2619375"/>
            <a:ext cx="7667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物体放热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38550" y="2171700"/>
            <a:ext cx="5495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温度升高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38550" y="2619375"/>
            <a:ext cx="5495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温度降低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91200" y="2162175"/>
            <a:ext cx="3343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内能增加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791200" y="2619375"/>
            <a:ext cx="3343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内能减少</a:t>
            </a:r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2705100"/>
            <a:ext cx="628650" cy="24765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25" y="2705100"/>
            <a:ext cx="628650" cy="24765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25" y="2257425"/>
            <a:ext cx="628650" cy="247650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322897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7" name="图片 1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5" y="322897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" name="图片 1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75" y="322897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" name="图片 1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885825"/>
            <a:ext cx="323850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14825"/>
          <a:chOff x="381000" y="266700"/>
          <a:chExt cx="9134475" cy="43148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改变物体内能的方法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904875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热传递的</a:t>
            </a:r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方式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9125" y="3810000"/>
            <a:ext cx="4953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热传递的</a:t>
            </a:r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本质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： </a:t>
            </a:r>
            <a:r>
              <a:t/>
            </a:r>
            <a:br/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990600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619125" y="4314825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内能从一个物体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转移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到另一个物体。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85750"/>
          <a:ext cx="9134475" cy="4038600"/>
          <a:chOff x="381000" y="285750"/>
          <a:chExt cx="9134475" cy="4038600"/>
        </a:xfrm>
      </p:grpSpPr>
      <p:sp>
        <p:nvSpPr>
          <p:cNvPr id="2" name="文本框 1"/>
          <p:cNvSpPr txBox="1"/>
          <p:nvPr/>
        </p:nvSpPr>
        <p:spPr>
          <a:xfrm>
            <a:off x="476250" y="1857375"/>
            <a:ext cx="8658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不同的物质在相互接触时彼此进入对方的现象，叫做（       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6725" y="2743200"/>
            <a:ext cx="7334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扩散现象等大量事实表明，（       ）物质的分子都在不停地做（                 ）。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6250" y="4029075"/>
            <a:ext cx="8658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分子之间既存在（       ），也存在（       ）。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6250" y="1057275"/>
            <a:ext cx="8658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一切物质都是由（       ）（       ）组成的。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38425" y="1066800"/>
            <a:ext cx="6496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分子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14750" y="1066800"/>
            <a:ext cx="5419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原子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86575" y="1866900"/>
            <a:ext cx="2247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扩散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24300" y="2752725"/>
            <a:ext cx="5210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一切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3900" y="3143250"/>
            <a:ext cx="8410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无规则运动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628900" y="4038600"/>
            <a:ext cx="6505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引力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752975" y="4029075"/>
            <a:ext cx="4381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斥力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4" name="文本框 13"/>
          <p:cNvSpPr txBox="1"/>
          <p:nvPr/>
        </p:nvSpPr>
        <p:spPr>
          <a:xfrm>
            <a:off x="628650" y="2857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前情回顾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933825"/>
          <a:chOff x="381000" y="266700"/>
          <a:chExt cx="9134475" cy="39338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590550" y="266700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改变物体内能的方法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09650" y="857250"/>
            <a:ext cx="8124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做功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52500" y="3219450"/>
            <a:ext cx="1895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搓手时手变热了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62325" y="3219450"/>
            <a:ext cx="2266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滑下时摩擦发烫了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00825" y="3219450"/>
            <a:ext cx="2533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钻木取火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33450" y="3933825"/>
            <a:ext cx="8201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做功改变内能的本质： </a:t>
            </a:r>
            <a:r>
              <a:t/>
            </a:r>
            <a:br/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14668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29025" y="14668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67450" y="14668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" y="895350"/>
            <a:ext cx="323850" cy="3238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524250" y="3924300"/>
            <a:ext cx="5610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机械能与内能的相互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转化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14825"/>
          <a:chOff x="381000" y="266700"/>
          <a:chExt cx="9134475" cy="43148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压缩气体做功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4375" y="790575"/>
            <a:ext cx="842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4375" y="1247775"/>
            <a:ext cx="842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(1)当活塞迅速下压时,可观察到的现象是：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47750" y="1724025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硝化棉燃烧。</a:t>
            </a:r>
            <a:r>
              <a:t/>
            </a:r>
            <a:br/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714375" y="2314575"/>
            <a:ext cx="6048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(2)产生这种现象的原因是什么?能量是如何转化的?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57275" y="2838450"/>
            <a:ext cx="5705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答：活塞压缩气体做功,使空气的内能增加,温度升高,达到硝化棉的着火点。机械能转化为内能。</a:t>
            </a:r>
            <a:r>
              <a:t/>
            </a:r>
            <a:br/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714375" y="3857625"/>
            <a:ext cx="842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(3)实验结果说明了什么?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38225" y="4314825"/>
            <a:ext cx="8096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答:做功可以使物体的内能增加。</a:t>
            </a: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5" y="1295400"/>
            <a:ext cx="2028825" cy="2743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91025"/>
          <a:chOff x="381000" y="266700"/>
          <a:chExt cx="9134475" cy="43910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气体对外做功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790575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9125" y="1285875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(1)瓶盖跳出时,你观察到什么现象?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42975" y="1724025"/>
            <a:ext cx="8191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答:瓶内出现白雾.</a:t>
            </a:r>
            <a:r>
              <a:t/>
            </a:r>
            <a:br/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619125" y="2257425"/>
            <a:ext cx="4972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(2)小组讨论:产生这种现象的原因是什么?      能量是如何转化的?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23925" y="3067050"/>
            <a:ext cx="5619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答:气体膨胀对外做功,使空气的内能减小,温度降低,瓶内水蒸气液化成小水珠.内能转化为机械能.</a:t>
            </a:r>
            <a:r>
              <a:t/>
            </a:r>
            <a:br/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619125" y="4000500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(3)实验结果说明了什么?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42975" y="4391025"/>
            <a:ext cx="8191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答:做功可以使物体的内能减小.</a:t>
            </a:r>
            <a:r>
              <a:t/>
            </a:r>
            <a:br/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25" y="99060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29150"/>
          <a:chOff x="381000" y="266700"/>
          <a:chExt cx="9134475" cy="46291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做功改变物体内能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828675"/>
            <a:ext cx="7753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总结：做功 ________ (填“可以”或“不可以”)改变物体的内能。外界对物体做功,物体内能________；
	物体对外界做功,物体内能________。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19325" y="790575"/>
            <a:ext cx="6915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可以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57625" y="1181100"/>
            <a:ext cx="5276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增加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57625" y="1571625"/>
            <a:ext cx="5276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减少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22383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05275" y="22383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文本框 9"/>
          <p:cNvSpPr txBox="1"/>
          <p:nvPr/>
        </p:nvSpPr>
        <p:spPr>
          <a:xfrm>
            <a:off x="638175" y="4324350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做功改变内能的本质： </a:t>
            </a:r>
            <a:r>
              <a:t/>
            </a:r>
            <a:br/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638175" y="4629150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机械能与内能的相互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转化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57675"/>
          <a:chOff x="381000" y="266700"/>
          <a:chExt cx="9134475" cy="42576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762000"/>
            <a:ext cx="5210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老师在做“向装有少量水
的瓶子内打气”的实验过程中，
不断的向瓶内打气，使得瓶内的
水蒸气，气压增大，水蒸气的内
能_______ （填“增加”或“减少”），
温度 ________（填“升高”或“降低”）。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9175" y="2066925"/>
            <a:ext cx="8115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增加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81125" y="2447925"/>
            <a:ext cx="7753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升高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9125" y="2924175"/>
            <a:ext cx="5819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当瓶塞跳起来时，可以看到瓶内出现 ______，这是因为水蒸气对瓶塞______，内能______（填“增加”或“较少”）。温度________（填“升高”或“降低”）。 水蒸气_______而成小液滴。白雾未消失时，如果马上盖上塞子，再次向瓶内打气，则会看到_______________。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10075" y="2895600"/>
            <a:ext cx="472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白雾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47850" y="3219450"/>
            <a:ext cx="7286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做功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90875" y="3228975"/>
            <a:ext cx="5943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减少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09800" y="3581400"/>
            <a:ext cx="6924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降低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09650" y="3952875"/>
            <a:ext cx="8124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液化</a:t>
            </a:r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25" y="74295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" name="文本框 13"/>
          <p:cNvSpPr txBox="1"/>
          <p:nvPr/>
        </p:nvSpPr>
        <p:spPr>
          <a:xfrm>
            <a:off x="3981450" y="4257675"/>
            <a:ext cx="5153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白雾马上消失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43425"/>
          <a:chOff x="381000" y="266700"/>
          <a:chExt cx="9134475" cy="45434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733425"/>
            <a:ext cx="7381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在下列选项中，物体内能的改变是通过做功实现的是（       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 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42975" y="2524125"/>
            <a:ext cx="2857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A．在炎热的夏天，在啤酒中 放入一些冰块，啤酒变凉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86338" y="2524125"/>
            <a:ext cx="1905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B．太阳能热水器水箱中的水被晒热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23925" y="4543425"/>
            <a:ext cx="8210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C．行驶的汽车，轮胎会变热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19650" y="4543425"/>
            <a:ext cx="4314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D．划火柴，火柴燃烧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05650" y="723900"/>
            <a:ext cx="2028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C D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38112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29213" y="138112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" y="3429000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129213" y="3429000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05300"/>
          <a:chOff x="381000" y="266700"/>
          <a:chExt cx="9134475" cy="43053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923925"/>
            <a:ext cx="7534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美国宇航局的科学家们认为在美国东海岸出现的“天空火球”现象是由于小行星窜入了地球大气层。请同学们尝试解释这个罕见的现象。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14575" y="4305300"/>
            <a:ext cx="6819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空气摩擦做功使小行星内能增大</a:t>
            </a:r>
            <a:r>
              <a:t/>
            </a:r>
            <a:br/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218122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876675"/>
          <a:chOff x="381000" y="266700"/>
          <a:chExt cx="9134475" cy="38766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962025"/>
            <a:ext cx="7296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请分析在以下过程中，冰粒、火箭箭体和子弹的内能是在增大还是减小？机械能在增大还是减小？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2450" y="2028825"/>
            <a:ext cx="8582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（1）云中形成的冰粒在下落中，温度渐渐升高变成了雨滴。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2450" y="2843213"/>
            <a:ext cx="7448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（2）火箭从地面向上发射过程中，火箭外壳和大气摩擦后温度越来越高。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2450" y="3876675"/>
            <a:ext cx="7772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（3）飞行的子弹，击中一块木板后嵌在木板中，温度逐渐降低。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971550"/>
          <a:chOff x="381000" y="266700"/>
          <a:chExt cx="9134475" cy="9715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71550"/>
            <a:ext cx="7810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用物体内能改变的方式说明“炙手可热”和“钻木取火”的含义。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923925"/>
          <a:chOff x="381000" y="266700"/>
          <a:chExt cx="9134475" cy="9239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23925"/>
            <a:ext cx="7658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生活中有时通过加强热传递直接利用内能，有时又通过阻碍热传递防止内能转移。请你各举两个实例。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781050" y="390525"/>
          <a:ext cx="9134475" cy="4648200"/>
          <a:chOff x="781050" y="390525"/>
          <a:chExt cx="9134475" cy="4648200"/>
        </a:xfrm>
      </p:grpSpPr>
      <p:sp>
        <p:nvSpPr>
          <p:cNvPr id="2" name="文本框 1"/>
          <p:cNvSpPr txBox="1"/>
          <p:nvPr/>
        </p:nvSpPr>
        <p:spPr>
          <a:xfrm>
            <a:off x="4286250" y="638175"/>
            <a:ext cx="3400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r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自古以来，人们就在不断地寻找与热有关的某种能量。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24475" y="39338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r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“热”是一种能量吗？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它能做功吗？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64795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75" y="1819275"/>
            <a:ext cx="375285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39052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981075"/>
          <a:chOff x="381000" y="266700"/>
          <a:chExt cx="9134475" cy="9810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81075"/>
            <a:ext cx="7486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把图钉按在铅笔的一端，手握铅笔使图钉钉帽在粗糙的硬纸板上来回摩擦，然后用手感觉图钉温度的变化，并解释这种变化。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2333625"/>
          <a:chOff x="381000" y="266700"/>
          <a:chExt cx="9134475" cy="23336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14425" y="1162050"/>
            <a:ext cx="7200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冬天，用嘴对手呵气，手会暖和，这是用_________ 的方法增加了手的内能，而它的实质是内能在物体之间_________。两手摩擦也能使手暖和，这是用的_________ 方法增加手的内能，在这过程中，_________能转化为内能。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57900" y="1143000"/>
            <a:ext cx="3076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热传递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86550" y="1562100"/>
            <a:ext cx="2447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转移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53025" y="1952625"/>
            <a:ext cx="3981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做功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52800" y="2333625"/>
            <a:ext cx="5781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机械能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581150"/>
          <a:chOff x="381000" y="266700"/>
          <a:chExt cx="9134475" cy="15811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266700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981075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下列事例用热传递改变物体内能的是（    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581150"/>
            <a:ext cx="6324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Ａ、和平号空间站退役后坠入大气层与空气摩擦生热
Ｂ、冬天用热水袋取暖，人体感到暖和
Ｃ、冬天手冷时，两手相搓就暖和了
Ｄ、用锯子锯木头，锯条发热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72075" y="971550"/>
            <a:ext cx="3962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552575"/>
          <a:chOff x="381000" y="266700"/>
          <a:chExt cx="9134475" cy="15525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810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下列有关内能的说法中，正确的是（</a:t>
            </a:r>
            <a:r>
              <a:rPr lang="en-US" sz="2100" u="none" spc="0">
                <a:solidFill>
                  <a:srgbClr val="666666">
                    <a:alpha val="100000"/>
                  </a:srgbClr>
                </a:solidFill>
                <a:latin typeface="微软雅黑"/>
              </a:rPr>
              <a:t>    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552575"/>
            <a:ext cx="762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Ａ、要改变物体内能，只有采取做功的方法
Ｂ、一个物体的温度为０℃，分子停止运动，它们内能一定为零
Ｃ、一个物体的温度升高，他的内能不一定增加
Ｄ、一切物体都具有内能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14900" y="962025"/>
            <a:ext cx="4219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562100"/>
          <a:chOff x="381000" y="266700"/>
          <a:chExt cx="9134475" cy="15621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981075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物体的内能是指（   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562100"/>
            <a:ext cx="5648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Ａ、物体作机械运动所具有的能
Ｂ、物体中个别分子运动所具有的能
Ｃ、物体内分子定向移动所具有的能
Ｄ、物体内无规则运动的分子所具有的能的总合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00350" y="971550"/>
            <a:ext cx="6334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524000"/>
          <a:chOff x="381000" y="266700"/>
          <a:chExt cx="9134475" cy="15240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971550"/>
            <a:ext cx="6210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下列现象中，由于做功而是物体内能增加的是（   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7700" y="1524000"/>
            <a:ext cx="5724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Ａ、连续敲打铁块，铁块发热
Ｂ、用酒精等对杯中的水加热
Ｃ、把炉钩放在火炉中烧一段时间后，炉钩发红
Ｄ、赤脚在阳光照射的沙子上走，脚发烫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48400" y="962025"/>
            <a:ext cx="200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038475"/>
          <a:chOff x="381000" y="266700"/>
          <a:chExt cx="9134475" cy="30384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28700" y="904875"/>
            <a:ext cx="8105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内能的定义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85875" y="1428750"/>
            <a:ext cx="6943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物体内部所有分子无规则运动的_______和分子相互作用的_______的总和叫物体的内能。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28700" y="2562225"/>
            <a:ext cx="8105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改变内能的方法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85875" y="3038475"/>
            <a:ext cx="7848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热传递                 做功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52500"/>
            <a:ext cx="323850" cy="32385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609850"/>
            <a:ext cx="323850" cy="3238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33975" y="1371600"/>
            <a:ext cx="4000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动能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47800" y="1771650"/>
            <a:ext cx="7686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势能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533400" y="361950"/>
          <a:ext cx="9134475" cy="4495800"/>
          <a:chOff x="533400" y="361950"/>
          <a:chExt cx="9134475" cy="4495800"/>
        </a:xfrm>
      </p:grpSpPr>
      <p:sp>
        <p:nvSpPr>
          <p:cNvPr id="2" name="文本框 1"/>
          <p:cNvSpPr txBox="1"/>
          <p:nvPr/>
        </p:nvSpPr>
        <p:spPr>
          <a:xfrm>
            <a:off x="533400" y="361950"/>
            <a:ext cx="8601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推动火箭升空的能量来自哪里？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028700"/>
            <a:ext cx="2857500" cy="34480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1028700"/>
            <a:ext cx="2857500" cy="34671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514350" y="323850"/>
          <a:ext cx="7810500" cy="4705350"/>
          <a:chOff x="514350" y="323850"/>
          <a:chExt cx="7810500" cy="4705350"/>
        </a:xfrm>
      </p:grpSpPr>
      <p:sp>
        <p:nvSpPr>
          <p:cNvPr id="2" name="文本框 1"/>
          <p:cNvSpPr txBox="1"/>
          <p:nvPr/>
        </p:nvSpPr>
        <p:spPr>
          <a:xfrm>
            <a:off x="514350" y="323850"/>
            <a:ext cx="7296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阿波罗登月计划曾先后进行了七次登月飞行，并输送12人踏足月球的土地，你知道阿波罗宇宙飞船是如何冲出地球飞向浩瀚太空的吗？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762125"/>
            <a:ext cx="4286250" cy="29432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810000"/>
          <a:chOff x="381000" y="266700"/>
          <a:chExt cx="9134475" cy="38100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分子动能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57238" y="3810000"/>
            <a:ext cx="83772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运动着的足球具有动能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43450" y="3810000"/>
            <a:ext cx="4391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运动着的分子也具有动能 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85850"/>
            <a:ext cx="2857500" cy="2514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1200150"/>
            <a:ext cx="2000250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538538"/>
          <a:chOff x="381000" y="266700"/>
          <a:chExt cx="9134475" cy="3538538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分子势能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895350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类比：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57275" y="3538538"/>
            <a:ext cx="2343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被拉伸或压缩的弹簧具有弹性势能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14875" y="3148013"/>
            <a:ext cx="3438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分子之间引力和斥力同时存在，相当于同时存在拉伸或压缩的弹簧，也具有势能。 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1438275"/>
            <a:ext cx="3600450" cy="12001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1409700"/>
            <a:ext cx="3362325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448175"/>
          <a:chOff x="381000" y="266700"/>
          <a:chExt cx="9134475" cy="44481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内能的定义和单位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76300"/>
            <a:ext cx="7381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构成物的所有分子，其热运动的动能与分子势能的总和， 叫体做物体的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内能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（internal energy）。内能的单位是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焦耳（J）。</a:t>
            </a:r>
            <a:r>
              <a:t/>
            </a:r>
            <a:br/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2276475" y="4448175"/>
            <a:ext cx="6858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各种形式能量的单位都是焦耳</a:t>
            </a:r>
            <a:r>
              <a:t/>
            </a:r>
            <a:br/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809750"/>
            <a:ext cx="2857500" cy="2514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81500"/>
          <a:chOff x="381000" y="266700"/>
          <a:chExt cx="9134475" cy="43815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内能的定义和单位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048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地球内能最强烈的展示——火山爆发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14500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全屏显示(16:9)</PresentationFormat>
  <Paragraphs>198</Paragraphs>
  <Slides>36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Theme81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十三章第二节：内能</dc:title>
  <dc:subject/>
  <dc:creator>Unknown Creator</dc:creator>
  <cp:keywords/>
  <dc:description/>
  <cp:lastModifiedBy>User</cp:lastModifiedBy>
  <cp:revision>3</cp:revision>
  <dcterms:created xsi:type="dcterms:W3CDTF">2019-12-06T07:51:27Z</dcterms:created>
  <dcterms:modified xsi:type="dcterms:W3CDTF">2020-02-16T03:10:24Z</dcterms:modified>
  <cp:category/>
</cp:coreProperties>
</file>