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17"/>
  </p:notesMasterIdLst>
  <p:handoutMasterIdLst>
    <p:handoutMasterId r:id="rId18"/>
  </p:handoutMasterIdLst>
  <p:sldIdLst>
    <p:sldId id="509" r:id="rId3"/>
    <p:sldId id="574" r:id="rId4"/>
    <p:sldId id="682" r:id="rId5"/>
    <p:sldId id="701" r:id="rId6"/>
    <p:sldId id="702" r:id="rId7"/>
    <p:sldId id="687" r:id="rId8"/>
    <p:sldId id="703" r:id="rId9"/>
    <p:sldId id="704" r:id="rId10"/>
    <p:sldId id="684" r:id="rId11"/>
    <p:sldId id="706" r:id="rId12"/>
    <p:sldId id="705" r:id="rId13"/>
    <p:sldId id="260" r:id="rId14"/>
    <p:sldId id="503" r:id="rId15"/>
    <p:sldId id="276" r:id="rId16"/>
  </p:sldIdLst>
  <p:sldSz cx="12188825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D7EE"/>
    <a:srgbClr val="FE970E"/>
    <a:srgbClr val="00A0E9"/>
    <a:srgbClr val="036EB8"/>
    <a:srgbClr val="F53009"/>
    <a:srgbClr val="FFBD68"/>
    <a:srgbClr val="00B050"/>
    <a:srgbClr val="00628E"/>
    <a:srgbClr val="C77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6AD77-2964-42C8-8B05-1F47DAE11AA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340" y="1143000"/>
            <a:ext cx="548532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7A2C7-0F1F-4A60-843D-7C9D65C19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473" y="6356350"/>
            <a:ext cx="2844207" cy="365125"/>
          </a:xfrm>
        </p:spPr>
        <p:txBody>
          <a:bodyPr/>
          <a:lstStyle/>
          <a:p>
            <a:fld id="{38B71240-087C-45D6-A491-2BD6268CB41A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4732" y="6356350"/>
            <a:ext cx="3859996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5780" y="6356350"/>
            <a:ext cx="2844207" cy="365125"/>
          </a:xfrm>
        </p:spPr>
        <p:txBody>
          <a:bodyPr/>
          <a:lstStyle/>
          <a:p>
            <a:fld id="{14AD1016-DCFF-4EE2-B658-BAFE6678EF1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基础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等腰三角形 31"/>
          <p:cNvSpPr/>
          <p:nvPr userDrawn="1"/>
        </p:nvSpPr>
        <p:spPr>
          <a:xfrm>
            <a:off x="11767121" y="6400332"/>
            <a:ext cx="177906" cy="388049"/>
          </a:xfrm>
          <a:custGeom>
            <a:avLst/>
            <a:gdLst>
              <a:gd name="connsiteX0" fmla="*/ 0 w 422561"/>
              <a:gd name="connsiteY0" fmla="*/ 385668 h 385668"/>
              <a:gd name="connsiteX1" fmla="*/ 211281 w 422561"/>
              <a:gd name="connsiteY1" fmla="*/ 0 h 385668"/>
              <a:gd name="connsiteX2" fmla="*/ 422561 w 422561"/>
              <a:gd name="connsiteY2" fmla="*/ 385668 h 385668"/>
              <a:gd name="connsiteX3" fmla="*/ 0 w 422561"/>
              <a:gd name="connsiteY3" fmla="*/ 385668 h 385668"/>
              <a:gd name="connsiteX0-1" fmla="*/ 14937 w 437498"/>
              <a:gd name="connsiteY0-2" fmla="*/ 388049 h 388049"/>
              <a:gd name="connsiteX1-3" fmla="*/ 0 w 437498"/>
              <a:gd name="connsiteY1-4" fmla="*/ 0 h 388049"/>
              <a:gd name="connsiteX2-5" fmla="*/ 437498 w 437498"/>
              <a:gd name="connsiteY2-6" fmla="*/ 388049 h 388049"/>
              <a:gd name="connsiteX3-7" fmla="*/ 14937 w 437498"/>
              <a:gd name="connsiteY3-8" fmla="*/ 388049 h 388049"/>
              <a:gd name="connsiteX0-9" fmla="*/ 649 w 423210"/>
              <a:gd name="connsiteY0-10" fmla="*/ 385668 h 385668"/>
              <a:gd name="connsiteX1-11" fmla="*/ 0 w 423210"/>
              <a:gd name="connsiteY1-12" fmla="*/ 0 h 385668"/>
              <a:gd name="connsiteX2-13" fmla="*/ 423210 w 423210"/>
              <a:gd name="connsiteY2-14" fmla="*/ 385668 h 385668"/>
              <a:gd name="connsiteX3-15" fmla="*/ 649 w 423210"/>
              <a:gd name="connsiteY3-16" fmla="*/ 385668 h 385668"/>
              <a:gd name="connsiteX0-17" fmla="*/ 649 w 177941"/>
              <a:gd name="connsiteY0-18" fmla="*/ 385668 h 388049"/>
              <a:gd name="connsiteX1-19" fmla="*/ 0 w 177941"/>
              <a:gd name="connsiteY1-20" fmla="*/ 0 h 388049"/>
              <a:gd name="connsiteX2-21" fmla="*/ 177941 w 177941"/>
              <a:gd name="connsiteY2-22" fmla="*/ 388049 h 388049"/>
              <a:gd name="connsiteX3-23" fmla="*/ 649 w 177941"/>
              <a:gd name="connsiteY3-24" fmla="*/ 385668 h 3880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77941" h="388049">
                <a:moveTo>
                  <a:pt x="649" y="385668"/>
                </a:moveTo>
                <a:cubicBezTo>
                  <a:pt x="433" y="257112"/>
                  <a:pt x="216" y="128556"/>
                  <a:pt x="0" y="0"/>
                </a:cubicBezTo>
                <a:lnTo>
                  <a:pt x="177941" y="388049"/>
                </a:lnTo>
                <a:lnTo>
                  <a:pt x="649" y="385668"/>
                </a:lnTo>
                <a:close/>
              </a:path>
            </a:pathLst>
          </a:custGeom>
          <a:solidFill>
            <a:srgbClr val="C77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 flipV="1">
            <a:off x="617099" y="721269"/>
            <a:ext cx="11572502" cy="28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02859" y="138113"/>
            <a:ext cx="414239" cy="610686"/>
          </a:xfrm>
          <a:prstGeom prst="rect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138113"/>
            <a:ext cx="101580" cy="610686"/>
          </a:xfrm>
          <a:prstGeom prst="rect">
            <a:avLst/>
          </a:prstGeom>
          <a:solidFill>
            <a:srgbClr val="036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 userDrawn="1"/>
        </p:nvGrpSpPr>
        <p:grpSpPr>
          <a:xfrm>
            <a:off x="0" y="6714000"/>
            <a:ext cx="12189600" cy="144000"/>
            <a:chOff x="0" y="6678000"/>
            <a:chExt cx="9331895" cy="180000"/>
          </a:xfrm>
          <a:solidFill>
            <a:srgbClr val="00A0E9"/>
          </a:solidFill>
        </p:grpSpPr>
        <p:sp>
          <p:nvSpPr>
            <p:cNvPr id="9" name="矩形 8"/>
            <p:cNvSpPr/>
            <p:nvPr userDrawn="1"/>
          </p:nvSpPr>
          <p:spPr>
            <a:xfrm>
              <a:off x="0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8"/>
            <p:cNvSpPr/>
            <p:nvPr userDrawn="1"/>
          </p:nvSpPr>
          <p:spPr>
            <a:xfrm>
              <a:off x="3038069" y="6678000"/>
              <a:ext cx="326390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  <a:gd name="connsiteX0-11" fmla="*/ 107950 w 3263900"/>
                <a:gd name="connsiteY0-12" fmla="*/ 0 h 108000"/>
                <a:gd name="connsiteX1-13" fmla="*/ 3263900 w 3263900"/>
                <a:gd name="connsiteY1-14" fmla="*/ 0 h 108000"/>
                <a:gd name="connsiteX2-15" fmla="*/ 3155950 w 3263900"/>
                <a:gd name="connsiteY2-16" fmla="*/ 108000 h 108000"/>
                <a:gd name="connsiteX3-17" fmla="*/ 0 w 3263900"/>
                <a:gd name="connsiteY3-18" fmla="*/ 108000 h 108000"/>
                <a:gd name="connsiteX4-19" fmla="*/ 107950 w 3263900"/>
                <a:gd name="connsiteY4-2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63900" h="108000">
                  <a:moveTo>
                    <a:pt x="107950" y="0"/>
                  </a:moveTo>
                  <a:lnTo>
                    <a:pt x="3263900" y="0"/>
                  </a:lnTo>
                  <a:lnTo>
                    <a:pt x="3155950" y="108000"/>
                  </a:lnTo>
                  <a:lnTo>
                    <a:pt x="0" y="10800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8"/>
            <p:cNvSpPr/>
            <p:nvPr userDrawn="1"/>
          </p:nvSpPr>
          <p:spPr>
            <a:xfrm flipH="1" flipV="1">
              <a:off x="6175945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 userDrawn="1"/>
        </p:nvSpPr>
        <p:spPr>
          <a:xfrm>
            <a:off x="10221488" y="6400332"/>
            <a:ext cx="1545635" cy="385668"/>
          </a:xfrm>
          <a:prstGeom prst="rect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 userDrawn="1"/>
        </p:nvSpPr>
        <p:spPr>
          <a:xfrm>
            <a:off x="10293931" y="64166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名师课件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89460" cy="6870701"/>
            <a:chOff x="0" y="-1"/>
            <a:chExt cx="11791950" cy="6870701"/>
          </a:xfrm>
        </p:grpSpPr>
        <p:sp>
          <p:nvSpPr>
            <p:cNvPr id="2" name="矩形 1"/>
            <p:cNvSpPr/>
            <p:nvPr userDrawn="1"/>
          </p:nvSpPr>
          <p:spPr>
            <a:xfrm>
              <a:off x="0" y="-1"/>
              <a:ext cx="5895975" cy="68580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0 w 6096000"/>
                <a:gd name="connsiteY0-2" fmla="*/ 0 h 6858001"/>
                <a:gd name="connsiteX1-3" fmla="*/ 6096000 w 6096000"/>
                <a:gd name="connsiteY1-4" fmla="*/ 0 h 6858001"/>
                <a:gd name="connsiteX2-5" fmla="*/ 5321300 w 6096000"/>
                <a:gd name="connsiteY2-6" fmla="*/ 6858001 h 6858001"/>
                <a:gd name="connsiteX3-7" fmla="*/ 0 w 6096000"/>
                <a:gd name="connsiteY3-8" fmla="*/ 6858001 h 6858001"/>
                <a:gd name="connsiteX4-9" fmla="*/ 0 w 6096000"/>
                <a:gd name="connsiteY4-10" fmla="*/ 0 h 68580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096000" h="6858001">
                  <a:moveTo>
                    <a:pt x="0" y="0"/>
                  </a:moveTo>
                  <a:lnTo>
                    <a:pt x="6096000" y="0"/>
                  </a:lnTo>
                  <a:lnTo>
                    <a:pt x="5321300" y="6858001"/>
                  </a:lnTo>
                  <a:lnTo>
                    <a:pt x="0" y="6858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5122128" y="-1"/>
              <a:ext cx="6669822" cy="68707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800100 w 6896100"/>
                <a:gd name="connsiteY0-2" fmla="*/ 0 h 6870701"/>
                <a:gd name="connsiteX1-3" fmla="*/ 6896100 w 6896100"/>
                <a:gd name="connsiteY1-4" fmla="*/ 0 h 6870701"/>
                <a:gd name="connsiteX2-5" fmla="*/ 6896100 w 6896100"/>
                <a:gd name="connsiteY2-6" fmla="*/ 6858001 h 6870701"/>
                <a:gd name="connsiteX3-7" fmla="*/ 0 w 6896100"/>
                <a:gd name="connsiteY3-8" fmla="*/ 6870701 h 6870701"/>
                <a:gd name="connsiteX4-9" fmla="*/ 800100 w 6896100"/>
                <a:gd name="connsiteY4-10" fmla="*/ 0 h 68707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96100" h="6870701">
                  <a:moveTo>
                    <a:pt x="800100" y="0"/>
                  </a:moveTo>
                  <a:lnTo>
                    <a:pt x="6896100" y="0"/>
                  </a:lnTo>
                  <a:lnTo>
                    <a:pt x="6896100" y="6858001"/>
                  </a:lnTo>
                  <a:lnTo>
                    <a:pt x="0" y="6870701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圆角矩形 2"/>
          <p:cNvSpPr/>
          <p:nvPr userDrawn="1"/>
        </p:nvSpPr>
        <p:spPr>
          <a:xfrm>
            <a:off x="593978" y="546100"/>
            <a:ext cx="11021303" cy="5765800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>
            <a:noFill/>
          </a:ln>
          <a:effectLst>
            <a:outerShdw blurRad="330200" sx="103000" sy="10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138982" y="5995417"/>
            <a:ext cx="701441" cy="175929"/>
            <a:chOff x="2875007" y="1403846"/>
            <a:chExt cx="701587" cy="175929"/>
          </a:xfrm>
          <a:solidFill>
            <a:schemeClr val="bg1"/>
          </a:solidFill>
        </p:grpSpPr>
        <p:sp>
          <p:nvSpPr>
            <p:cNvPr id="9" name="等腰三角形 8"/>
            <p:cNvSpPr/>
            <p:nvPr userDrawn="1"/>
          </p:nvSpPr>
          <p:spPr>
            <a:xfrm rot="5400000">
              <a:off x="2862874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10" name="等腰三角形 9"/>
            <p:cNvSpPr/>
            <p:nvPr userDrawn="1"/>
          </p:nvSpPr>
          <p:spPr>
            <a:xfrm rot="5400000">
              <a:off x="3137836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11" name="等腰三角形 10"/>
            <p:cNvSpPr/>
            <p:nvPr userDrawn="1"/>
          </p:nvSpPr>
          <p:spPr>
            <a:xfrm rot="5400000">
              <a:off x="3412798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12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584247" y="1491796"/>
            <a:ext cx="9248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21.3  </a:t>
            </a:r>
            <a:r>
              <a:rPr lang="zh-CN" sz="54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广播、电视和移动通信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869950" y="130810"/>
            <a:ext cx="3768090" cy="344170"/>
          </a:xfrm>
          <a:prstGeom prst="rect">
            <a:avLst/>
          </a:prstGeom>
          <a:noFill/>
        </p:spPr>
        <p:txBody>
          <a:bodyPr wrap="square" lIns="68550" tIns="34274" rIns="68550" bIns="34274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人教版九年级下册  第二十一章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6644363" y="3216656"/>
            <a:ext cx="3128454" cy="614045"/>
            <a:chOff x="6474413" y="3006593"/>
            <a:chExt cx="3129758" cy="614301"/>
          </a:xfrm>
        </p:grpSpPr>
        <p:sp>
          <p:nvSpPr>
            <p:cNvPr id="4" name="文本框 3"/>
            <p:cNvSpPr txBox="1"/>
            <p:nvPr/>
          </p:nvSpPr>
          <p:spPr>
            <a:xfrm>
              <a:off x="7394371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  <a:sym typeface="+mn-ea"/>
                </a:rPr>
                <a:t>课程讲授</a:t>
              </a:r>
              <a:endParaRPr lang="zh-CN" altLang="en-US" sz="3400" b="0" u="none" baseline="0" dirty="0">
                <a:solidFill>
                  <a:srgbClr val="FF0000"/>
                </a:solidFill>
                <a:uFill>
                  <a:solidFill>
                    <a:srgbClr val="FE970E"/>
                  </a:solidFill>
                </a:uFill>
                <a:sym typeface="+mn-ea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474413" y="3177377"/>
              <a:ext cx="670290" cy="273984"/>
              <a:chOff x="1775533" y="2742578"/>
              <a:chExt cx="898801" cy="367390"/>
            </a:xfrm>
          </p:grpSpPr>
          <p:sp>
            <p:nvSpPr>
              <p:cNvPr id="24" name="燕尾形 23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燕尾形 24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2564097" y="3216656"/>
            <a:ext cx="3128454" cy="614045"/>
            <a:chOff x="2392445" y="3006593"/>
            <a:chExt cx="3129758" cy="614301"/>
          </a:xfrm>
        </p:grpSpPr>
        <p:sp>
          <p:nvSpPr>
            <p:cNvPr id="2" name="文本框 1"/>
            <p:cNvSpPr txBox="1"/>
            <p:nvPr/>
          </p:nvSpPr>
          <p:spPr>
            <a:xfrm>
              <a:off x="3312403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课程导入</a:t>
              </a: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392445" y="3177377"/>
              <a:ext cx="670290" cy="273984"/>
              <a:chOff x="1775533" y="2742578"/>
              <a:chExt cx="898801" cy="367390"/>
            </a:xfrm>
          </p:grpSpPr>
          <p:sp>
            <p:nvSpPr>
              <p:cNvPr id="8" name="燕尾形 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燕尾形 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2564231" y="4355272"/>
            <a:ext cx="3128628" cy="614045"/>
            <a:chOff x="2503744" y="4443137"/>
            <a:chExt cx="3129758" cy="614301"/>
          </a:xfrm>
        </p:grpSpPr>
        <p:sp>
          <p:nvSpPr>
            <p:cNvPr id="32" name="文本框 31"/>
            <p:cNvSpPr txBox="1"/>
            <p:nvPr/>
          </p:nvSpPr>
          <p:spPr>
            <a:xfrm>
              <a:off x="3423702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本课小结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503744" y="4613921"/>
              <a:ext cx="670290" cy="273984"/>
              <a:chOff x="1775533" y="2742578"/>
              <a:chExt cx="898801" cy="367390"/>
            </a:xfrm>
          </p:grpSpPr>
          <p:sp>
            <p:nvSpPr>
              <p:cNvPr id="35" name="燕尾形 34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燕尾形 35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6647952" y="4355216"/>
            <a:ext cx="3128454" cy="614045"/>
            <a:chOff x="6478002" y="4443137"/>
            <a:chExt cx="3129758" cy="614301"/>
          </a:xfrm>
        </p:grpSpPr>
        <p:sp>
          <p:nvSpPr>
            <p:cNvPr id="33" name="文本框 32"/>
            <p:cNvSpPr txBox="1"/>
            <p:nvPr/>
          </p:nvSpPr>
          <p:spPr>
            <a:xfrm>
              <a:off x="7397960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习题练习</a:t>
              </a: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6478002" y="4613921"/>
              <a:ext cx="670290" cy="273984"/>
              <a:chOff x="1775533" y="2742578"/>
              <a:chExt cx="898801" cy="367390"/>
            </a:xfrm>
          </p:grpSpPr>
          <p:sp>
            <p:nvSpPr>
              <p:cNvPr id="38" name="燕尾形 3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燕尾形 3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157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移动电话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170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930" y="1583055"/>
            <a:ext cx="5106670" cy="4528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3" name="Rectangle 5"/>
          <p:cNvSpPr/>
          <p:nvPr/>
        </p:nvSpPr>
        <p:spPr>
          <a:xfrm>
            <a:off x="6933248" y="4008755"/>
            <a:ext cx="104457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手机</a:t>
            </a:r>
          </a:p>
        </p:txBody>
      </p:sp>
      <p:sp>
        <p:nvSpPr>
          <p:cNvPr id="7174" name="Rectangle 6"/>
          <p:cNvSpPr/>
          <p:nvPr/>
        </p:nvSpPr>
        <p:spPr>
          <a:xfrm>
            <a:off x="9963150" y="4468813"/>
            <a:ext cx="11874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座机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83285" y="2393315"/>
            <a:ext cx="516064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>
              <a:lnSpc>
                <a:spcPct val="150000"/>
              </a:lnSpc>
              <a:buFont typeface="Arial" panose="020B0604020202020204"/>
            </a:pPr>
            <a:r>
              <a:rPr lang="en-US" altLang="zh-CN" sz="2800">
                <a:sym typeface="+mn-ea"/>
              </a:rPr>
              <a:t>        </a:t>
            </a:r>
            <a:r>
              <a:rPr lang="zh-CN" altLang="en-US" sz="2800">
                <a:sym typeface="+mn-ea"/>
              </a:rPr>
              <a:t>移动电话与固定电话的工作原理基本一样，只是声音信息不是由导线中的电流来传递，而是由空间的电磁波来传递。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157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移动电话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1731" name="矩形 7"/>
          <p:cNvSpPr/>
          <p:nvPr>
            <p:custDataLst>
              <p:tags r:id="rId1"/>
            </p:custDataLst>
          </p:nvPr>
        </p:nvSpPr>
        <p:spPr>
          <a:xfrm>
            <a:off x="882650" y="1727835"/>
            <a:ext cx="9793605" cy="177038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marL="0" marR="0" lvl="0" indent="0">
              <a:lnSpc>
                <a:spcPct val="130000"/>
              </a:lnSpc>
              <a:buFont typeface="Arial" panose="020B0604020202020204"/>
            </a:pPr>
            <a:r>
              <a:rPr lang="zh-CN" altLang="en-US" sz="2800" spc="0"/>
              <a:t>无绳电话</a:t>
            </a:r>
            <a:endParaRPr lang="en-US" altLang="zh-CN" sz="2800"/>
          </a:p>
          <a:p>
            <a:pPr marL="0" marR="0" lvl="0" indent="0">
              <a:lnSpc>
                <a:spcPct val="130000"/>
              </a:lnSpc>
              <a:buFont typeface="Arial" panose="020B0604020202020204"/>
            </a:pPr>
            <a:r>
              <a:rPr lang="zh-CN" altLang="en-US" sz="2800" spc="0"/>
              <a:t>无绳电话的座机和手机上各有一个天线，它们通过无线电波来沟通。座机接在市话网上，相当于一个小型基地台。 </a:t>
            </a:r>
            <a:endParaRPr lang="zh-CN" altLang="en-US" sz="2800" spc="0">
              <a:latin typeface="宋体" panose="02010600030101010101" pitchFamily="2" charset="-122"/>
            </a:endParaRPr>
          </a:p>
        </p:txBody>
      </p:sp>
      <p:pic>
        <p:nvPicPr>
          <p:cNvPr id="201732" name="Picture 1" descr="E:\WL_9\resource\9213\jpg\15604010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840095" y="3884930"/>
            <a:ext cx="3551555" cy="214249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1733" name="Picture 2" descr="E:\WL_9\resource\9213\jpg\15604009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63103" y="3903028"/>
            <a:ext cx="3030537" cy="21240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等腰三角形 75"/>
          <p:cNvSpPr/>
          <p:nvPr/>
        </p:nvSpPr>
        <p:spPr>
          <a:xfrm rot="5400000">
            <a:off x="2604535" y="451365"/>
            <a:ext cx="175894" cy="151633"/>
          </a:xfrm>
          <a:prstGeom prst="triangle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0E9"/>
              </a:solidFill>
            </a:endParaRPr>
          </a:p>
        </p:txBody>
      </p:sp>
      <p:sp>
        <p:nvSpPr>
          <p:cNvPr id="77" name="等腰三角形 76"/>
          <p:cNvSpPr/>
          <p:nvPr/>
        </p:nvSpPr>
        <p:spPr>
          <a:xfrm rot="5400000">
            <a:off x="2879443" y="451365"/>
            <a:ext cx="175894" cy="151633"/>
          </a:xfrm>
          <a:prstGeom prst="triangle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78" name="等腰三角形 77"/>
          <p:cNvSpPr/>
          <p:nvPr/>
        </p:nvSpPr>
        <p:spPr>
          <a:xfrm rot="5400000">
            <a:off x="3154351" y="451365"/>
            <a:ext cx="175894" cy="1516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>
            <a:off x="3441389" y="216765"/>
            <a:ext cx="868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小结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2072326" y="1549264"/>
            <a:ext cx="722594" cy="4101528"/>
          </a:xfrm>
          <a:prstGeom prst="roundRect">
            <a:avLst/>
          </a:prstGeom>
          <a:solidFill>
            <a:srgbClr val="036EB8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+mn-ea"/>
              </a:rPr>
              <a:t>信号的发射和接收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959682" y="1958649"/>
            <a:ext cx="1857828" cy="578882"/>
          </a:xfrm>
          <a:prstGeom prst="roundRect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/>
              <a:t>广播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862257" y="1646586"/>
            <a:ext cx="1592949" cy="460375"/>
          </a:xfrm>
          <a:prstGeom prst="rect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广播电台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959683" y="3314753"/>
            <a:ext cx="1857827" cy="578882"/>
          </a:xfrm>
          <a:prstGeom prst="roundRect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/>
              <a:t>电视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862256" y="3053948"/>
            <a:ext cx="1592950" cy="460375"/>
          </a:xfrm>
          <a:prstGeom prst="rect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电视台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959682" y="4665845"/>
            <a:ext cx="1857828" cy="578882"/>
          </a:xfrm>
          <a:prstGeom prst="roundRect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/>
              <a:t>移动电话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862257" y="2260447"/>
            <a:ext cx="1592949" cy="460375"/>
          </a:xfrm>
          <a:prstGeom prst="rect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收音机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862257" y="3662414"/>
            <a:ext cx="1592949" cy="460375"/>
          </a:xfrm>
          <a:prstGeom prst="rect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电视机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6879402" y="4717042"/>
            <a:ext cx="1592949" cy="460375"/>
          </a:xfrm>
          <a:prstGeom prst="rect">
            <a:avLst/>
          </a:prstGeom>
          <a:noFill/>
          <a:ln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手机基站</a:t>
            </a:r>
          </a:p>
        </p:txBody>
      </p:sp>
      <p:sp>
        <p:nvSpPr>
          <p:cNvPr id="13" name="左大括号 12"/>
          <p:cNvSpPr/>
          <p:nvPr/>
        </p:nvSpPr>
        <p:spPr>
          <a:xfrm>
            <a:off x="3017520" y="2260600"/>
            <a:ext cx="820420" cy="2694940"/>
          </a:xfrm>
          <a:prstGeom prst="leftBrace">
            <a:avLst/>
          </a:prstGeom>
          <a:ln w="19050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左大括号 13"/>
          <p:cNvSpPr/>
          <p:nvPr/>
        </p:nvSpPr>
        <p:spPr>
          <a:xfrm>
            <a:off x="6057900" y="1847850"/>
            <a:ext cx="698500" cy="733425"/>
          </a:xfrm>
          <a:prstGeom prst="leftBrace">
            <a:avLst/>
          </a:prstGeom>
          <a:ln w="19050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5" name="左大括号 14"/>
          <p:cNvSpPr/>
          <p:nvPr/>
        </p:nvSpPr>
        <p:spPr>
          <a:xfrm>
            <a:off x="5999480" y="3233420"/>
            <a:ext cx="698500" cy="733425"/>
          </a:xfrm>
          <a:prstGeom prst="leftBrace">
            <a:avLst/>
          </a:prstGeom>
          <a:ln w="19050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18" name="直接连接符 17"/>
          <p:cNvCxnSpPr>
            <a:stCxn id="9" idx="3"/>
            <a:endCxn id="54" idx="1"/>
          </p:cNvCxnSpPr>
          <p:nvPr/>
        </p:nvCxnSpPr>
        <p:spPr>
          <a:xfrm flipV="1">
            <a:off x="5817870" y="4947285"/>
            <a:ext cx="1061720" cy="8255"/>
          </a:xfrm>
          <a:prstGeom prst="line">
            <a:avLst/>
          </a:prstGeom>
          <a:ln w="19050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209922" name="矩形 2"/>
          <p:cNvSpPr/>
          <p:nvPr>
            <p:custDataLst>
              <p:tags r:id="rId1"/>
            </p:custDataLst>
          </p:nvPr>
        </p:nvSpPr>
        <p:spPr>
          <a:xfrm>
            <a:off x="1717040" y="1767840"/>
            <a:ext cx="7153910" cy="33229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marL="0" marR="0" lvl="0" indent="0">
              <a:lnSpc>
                <a:spcPct val="150000"/>
              </a:lnSpc>
              <a:buFont typeface="Arial" panose="020B0604020202020204"/>
            </a:pPr>
            <a:r>
              <a:rPr lang="en-US" altLang="zh-CN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zh-CN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转动收音机调谐器旋钮</a:t>
            </a:r>
            <a:r>
              <a:rPr lang="zh-CN" altLang="en-US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是为了</a:t>
            </a:r>
            <a:r>
              <a:rPr lang="zh-CN" altLang="zh-CN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zh-CN" altLang="en-US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  </a:t>
            </a:r>
            <a:r>
              <a:rPr lang="en-US" altLang="zh-CN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）</a:t>
            </a:r>
          </a:p>
          <a:p>
            <a:pPr marL="0" marR="0" lvl="0" indent="0">
              <a:lnSpc>
                <a:spcPct val="150000"/>
              </a:lnSpc>
              <a:buFont typeface="Arial" panose="020B0604020202020204"/>
            </a:pPr>
            <a:r>
              <a:rPr lang="en-US" altLang="zh-CN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．选定某一频率的电台信号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 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>
              <a:lnSpc>
                <a:spcPct val="150000"/>
              </a:lnSpc>
              <a:buFont typeface="Arial" panose="020B0604020202020204"/>
            </a:pPr>
            <a:r>
              <a:rPr lang="en-US" altLang="zh-CN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．调节收音机的音量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>
              <a:lnSpc>
                <a:spcPct val="150000"/>
              </a:lnSpc>
              <a:buFont typeface="Arial" panose="020B0604020202020204"/>
            </a:pPr>
            <a:r>
              <a:rPr lang="en-US" altLang="zh-CN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．把音频信号转换成声音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              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>
              <a:lnSpc>
                <a:spcPct val="150000"/>
              </a:lnSpc>
              <a:buFont typeface="Arial" panose="020B0604020202020204"/>
            </a:pPr>
            <a:r>
              <a:rPr lang="en-US" altLang="zh-CN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</a:t>
            </a:r>
            <a:r>
              <a:rPr lang="zh-CN" altLang="en-US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．把声音信号从高频调制信号中检出来</a:t>
            </a:r>
          </a:p>
        </p:txBody>
      </p:sp>
      <p:sp>
        <p:nvSpPr>
          <p:cNvPr id="209923" name="TextBox 4"/>
          <p:cNvSpPr txBox="1"/>
          <p:nvPr>
            <p:custDataLst>
              <p:tags r:id="rId2"/>
            </p:custDataLst>
          </p:nvPr>
        </p:nvSpPr>
        <p:spPr>
          <a:xfrm>
            <a:off x="6942773" y="1963103"/>
            <a:ext cx="1014412" cy="52197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marL="0" marR="0" lvl="0" indent="0" algn="ctr">
              <a:buFont typeface="Arial" panose="020B0604020202020204"/>
            </a:pPr>
            <a:r>
              <a:rPr lang="en-US" altLang="zh-CN" sz="2800" b="1" spc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9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210946" name="矩形 16"/>
          <p:cNvSpPr/>
          <p:nvPr>
            <p:custDataLst>
              <p:tags r:id="rId1"/>
            </p:custDataLst>
          </p:nvPr>
        </p:nvSpPr>
        <p:spPr>
          <a:xfrm>
            <a:off x="1023620" y="1844040"/>
            <a:ext cx="9725025" cy="37077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marL="0" marR="0" lvl="0" indent="0">
              <a:lnSpc>
                <a:spcPct val="140000"/>
              </a:lnSpc>
              <a:buFont typeface="Arial" panose="020B0604020202020204"/>
            </a:pPr>
            <a:r>
              <a:rPr lang="en-US" altLang="zh-CN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广播电台或广播电视台的发射天线的作用是（</a:t>
            </a:r>
            <a:r>
              <a:rPr lang="en-US" altLang="zh-CN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   ）</a:t>
            </a:r>
          </a:p>
          <a:p>
            <a:pPr marL="0" marR="0" lvl="0" indent="0">
              <a:lnSpc>
                <a:spcPct val="140000"/>
              </a:lnSpc>
              <a:buFont typeface="Arial" panose="020B0604020202020204"/>
            </a:pPr>
            <a:r>
              <a:rPr lang="en-US" altLang="zh-CN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．发射音频电流激发的电磁波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>
              <a:lnSpc>
                <a:spcPct val="140000"/>
              </a:lnSpc>
              <a:buFont typeface="Arial" panose="020B0604020202020204"/>
            </a:pPr>
            <a:r>
              <a:rPr lang="en-US" altLang="zh-CN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．发射视频电流激发的电磁波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>
              <a:lnSpc>
                <a:spcPct val="140000"/>
              </a:lnSpc>
              <a:buFont typeface="Arial" panose="020B0604020202020204"/>
            </a:pPr>
            <a:r>
              <a:rPr lang="en-US" altLang="zh-CN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．把音频电流和视频电流加载到更高频率的射频电流上，再通过天线发射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>
              <a:lnSpc>
                <a:spcPct val="140000"/>
              </a:lnSpc>
              <a:buFont typeface="Arial" panose="020B0604020202020204"/>
            </a:pPr>
            <a:r>
              <a:rPr lang="en-US" altLang="zh-CN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</a:t>
            </a:r>
            <a:r>
              <a:rPr lang="zh-CN" altLang="en-US" sz="2800" spc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．三种电流不经调制通过天线发射三种不同的电磁波</a:t>
            </a:r>
          </a:p>
        </p:txBody>
      </p:sp>
      <p:sp>
        <p:nvSpPr>
          <p:cNvPr id="210947" name="TextBox 17"/>
          <p:cNvSpPr txBox="1"/>
          <p:nvPr>
            <p:custDataLst>
              <p:tags r:id="rId2"/>
            </p:custDataLst>
          </p:nvPr>
        </p:nvSpPr>
        <p:spPr>
          <a:xfrm>
            <a:off x="8338820" y="1976120"/>
            <a:ext cx="1208405" cy="5651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marL="0" marR="0" lvl="0" indent="0" algn="ctr">
              <a:lnSpc>
                <a:spcPct val="110000"/>
              </a:lnSpc>
              <a:buFont typeface="Arial" panose="020B0604020202020204"/>
            </a:pPr>
            <a:r>
              <a:rPr lang="en-US" altLang="zh-CN" sz="2800" b="1" spc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0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0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&amp;pky360_sjzg_VCG41N865687690_sjzg_VCG41N865687690&amp;"/>
          <p:cNvPicPr>
            <a:picLocks noChangeAspect="1"/>
          </p:cNvPicPr>
          <p:nvPr/>
        </p:nvPicPr>
        <p:blipFill>
          <a:blip r:embed="rId3">
            <a:alphaModFix amt="80000"/>
          </a:blip>
          <a:srcRect b="6306"/>
          <a:stretch>
            <a:fillRect/>
          </a:stretch>
        </p:blipFill>
        <p:spPr>
          <a:xfrm>
            <a:off x="635" y="0"/>
            <a:ext cx="12188825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课程导入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74065" y="1467485"/>
            <a:ext cx="6806565" cy="2501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</a:t>
            </a:r>
            <a:r>
              <a:rPr lang="zh-CN" alt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电视、电话已经走进了千家万户，有了电视能让我们坐在家里了解世界，有了移动电话使通讯更加方便。那么它们是怎样利用电磁波来传递声音和图像信号的呢？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5471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无线电广播信号发射和接收</a:t>
            </a:r>
          </a:p>
        </p:txBody>
      </p:sp>
      <p:sp>
        <p:nvSpPr>
          <p:cNvPr id="13315" name="文本框 2"/>
          <p:cNvSpPr txBox="1"/>
          <p:nvPr/>
        </p:nvSpPr>
        <p:spPr>
          <a:xfrm>
            <a:off x="882650" y="2418080"/>
            <a:ext cx="5699125" cy="3322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话筒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：将声信号转换成电信号。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调制器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：将音频电信号加载到高频电流上。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   线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：产生电磁波将高频载波信号发射到空中。</a:t>
            </a:r>
          </a:p>
        </p:txBody>
      </p:sp>
      <p:pic>
        <p:nvPicPr>
          <p:cNvPr id="13314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699"/>
          <a:stretch>
            <a:fillRect/>
          </a:stretch>
        </p:blipFill>
        <p:spPr>
          <a:xfrm>
            <a:off x="6901180" y="2320290"/>
            <a:ext cx="4799965" cy="3517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882650" y="1583055"/>
            <a:ext cx="6228080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无线电广播信号的发射由广播电台完成</a:t>
            </a:r>
            <a:endParaRPr lang="zh-CN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34900" y="190344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5471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无线电广播信号发射和接收</a:t>
            </a: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882650" y="2418715"/>
            <a:ext cx="4805680" cy="388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　线</a:t>
            </a:r>
            <a:r>
              <a:rPr lang="zh-CN" altLang="en-US" sz="28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：接收各种各样的电磁波</a:t>
            </a:r>
          </a:p>
          <a:p>
            <a:pPr eaLnBrk="1" hangingPunct="1">
              <a:lnSpc>
                <a:spcPct val="11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调谐器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：选择需要电台的载波信号（解调）</a:t>
            </a:r>
          </a:p>
          <a:p>
            <a:pPr eaLnBrk="1" hangingPunct="1">
              <a:lnSpc>
                <a:spcPct val="11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解　调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：从载波信号中复原音频信号</a:t>
            </a:r>
          </a:p>
          <a:p>
            <a:pPr eaLnBrk="1" hangingPunct="1">
              <a:lnSpc>
                <a:spcPct val="11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扬声器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：将音频电信号转换成声音</a:t>
            </a:r>
            <a:endParaRPr lang="zh-CN" altLang="en-US" sz="28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338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5510" y="2418715"/>
            <a:ext cx="5318760" cy="33191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882650" y="1603375"/>
            <a:ext cx="4805680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收音机负责信号的接收与还原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34900" y="190344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5471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无线电广播信号发射和接收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82650" y="1603375"/>
            <a:ext cx="3383280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电磁波的发射与接收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34900" y="1903442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实验21-4电磁波的发射与接收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1745" y="2360930"/>
            <a:ext cx="7204075" cy="4003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3852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电视的发射和接收</a:t>
            </a:r>
          </a:p>
        </p:txBody>
      </p:sp>
      <p:sp>
        <p:nvSpPr>
          <p:cNvPr id="3" name="矩形 2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75107" name="Picture 9" descr="https://gimg2.baidu.com/image_search/src=http%3A%2F%2Fpic1.zhimg.com%2Fv2-ecbf513e2c7f9db87b7975d32e57a78e_1440w.jpg%3Fsource%3D172ae18b&amp;refer=http%3A%2F%2Fpic1.zhimg.com&amp;app=2002&amp;size=f9999,10000&amp;q=a80&amp;n=0&amp;g=0n&amp;fmt=jpeg?sec=1645952835&amp;t=1a11dbe675419966b63f7bbea696f4e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20945" y="2160270"/>
            <a:ext cx="6183630" cy="313880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909955" y="1900555"/>
            <a:ext cx="382460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电视用电磁波传递图像信号和声音信号。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09955" y="3528695"/>
            <a:ext cx="4083685" cy="17703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声音信号的产生、传播和接收跟无线电广播的工作过程相似。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3852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电视的发射和接收</a:t>
            </a:r>
          </a:p>
        </p:txBody>
      </p:sp>
      <p:sp>
        <p:nvSpPr>
          <p:cNvPr id="3" name="矩形 2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434" name="TextBox 5"/>
          <p:cNvSpPr txBox="1"/>
          <p:nvPr/>
        </p:nvSpPr>
        <p:spPr>
          <a:xfrm>
            <a:off x="882650" y="1843405"/>
            <a:ext cx="3133725" cy="6508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fontAlgn="auto">
              <a:lnSpc>
                <a:spcPct val="130000"/>
              </a:lnSpc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图像信号工作过程</a:t>
            </a:r>
          </a:p>
        </p:txBody>
      </p:sp>
      <p:sp>
        <p:nvSpPr>
          <p:cNvPr id="32772" name="TextBox 6"/>
          <p:cNvSpPr txBox="1"/>
          <p:nvPr/>
        </p:nvSpPr>
        <p:spPr>
          <a:xfrm>
            <a:off x="883285" y="2847340"/>
            <a:ext cx="5342890" cy="26752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摄像机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：将图像转换成电信号，输出视频电流。</a:t>
            </a:r>
          </a:p>
          <a:p>
            <a:pPr fontAlgn="auto">
              <a:lnSpc>
                <a:spcPct val="12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发射机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：将电信号加载到频率很高的电流上</a:t>
            </a:r>
          </a:p>
          <a:p>
            <a:pPr fontAlgn="auto">
              <a:lnSpc>
                <a:spcPct val="12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    线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：将高频信号发射到空中。</a:t>
            </a:r>
          </a:p>
        </p:txBody>
      </p:sp>
      <p:pic>
        <p:nvPicPr>
          <p:cNvPr id="18438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092" r="8485"/>
          <a:stretch>
            <a:fillRect/>
          </a:stretch>
        </p:blipFill>
        <p:spPr>
          <a:xfrm>
            <a:off x="6115050" y="2741930"/>
            <a:ext cx="5276215" cy="25171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334900" y="205203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3852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电视的发射和接收</a:t>
            </a:r>
          </a:p>
        </p:txBody>
      </p:sp>
      <p:sp>
        <p:nvSpPr>
          <p:cNvPr id="3" name="矩形 2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434" name="TextBox 5"/>
          <p:cNvSpPr txBox="1"/>
          <p:nvPr/>
        </p:nvSpPr>
        <p:spPr>
          <a:xfrm>
            <a:off x="882650" y="1843405"/>
            <a:ext cx="3133725" cy="6508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fontAlgn="auto">
              <a:lnSpc>
                <a:spcPct val="130000"/>
              </a:lnSpc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图像信号工作过程</a:t>
            </a:r>
          </a:p>
        </p:txBody>
      </p:sp>
      <p:sp>
        <p:nvSpPr>
          <p:cNvPr id="32772" name="TextBox 6"/>
          <p:cNvSpPr txBox="1"/>
          <p:nvPr/>
        </p:nvSpPr>
        <p:spPr>
          <a:xfrm>
            <a:off x="883285" y="2847340"/>
            <a:ext cx="5342890" cy="26752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天线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：接收包含声、像信息的高频信号。</a:t>
            </a:r>
          </a:p>
          <a:p>
            <a:pPr fontAlgn="auto">
              <a:lnSpc>
                <a:spcPct val="12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显像管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：复原图像信号。</a:t>
            </a:r>
          </a:p>
          <a:p>
            <a:pPr fontAlgn="auto">
              <a:lnSpc>
                <a:spcPct val="12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音、视频放大器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：将微弱音频电信号放大并输出。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34900" y="205203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458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559" r="8326"/>
          <a:stretch>
            <a:fillRect/>
          </a:stretch>
        </p:blipFill>
        <p:spPr>
          <a:xfrm>
            <a:off x="6226175" y="2774950"/>
            <a:ext cx="4844415" cy="2747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2157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移动电话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291" name="TextBox 5"/>
          <p:cNvSpPr txBox="1"/>
          <p:nvPr/>
        </p:nvSpPr>
        <p:spPr>
          <a:xfrm>
            <a:off x="882650" y="3072130"/>
            <a:ext cx="518668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手机既是无线电发射台又是无线电接收台。</a:t>
            </a:r>
          </a:p>
        </p:txBody>
      </p:sp>
      <p:sp>
        <p:nvSpPr>
          <p:cNvPr id="12292" name="矩形 4"/>
          <p:cNvSpPr/>
          <p:nvPr/>
        </p:nvSpPr>
        <p:spPr>
          <a:xfrm>
            <a:off x="882650" y="1901190"/>
            <a:ext cx="34417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（发射接收二合一）</a:t>
            </a:r>
          </a:p>
        </p:txBody>
      </p:sp>
      <p:pic>
        <p:nvPicPr>
          <p:cNvPr id="5122" name="Picture 7"/>
          <p:cNvPicPr>
            <a:picLocks noChangeAspect="1"/>
          </p:cNvPicPr>
          <p:nvPr/>
        </p:nvPicPr>
        <p:blipFill>
          <a:blip r:embed="rId3"/>
          <a:srcRect b="9033"/>
          <a:stretch>
            <a:fillRect/>
          </a:stretch>
        </p:blipFill>
        <p:spPr>
          <a:xfrm>
            <a:off x="6376035" y="2661920"/>
            <a:ext cx="5037455" cy="29032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JlZGE0ODQxZWY5OWUxZDc3ZWQwMjI4YjhlNjY0YTg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 anchor="t">
        <a:spAutoFit/>
      </a:bodyPr>
      <a:lstStyle>
        <a:defPPr>
          <a:defRPr lang="zh-CN" altLang="en-US" sz="2800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sym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正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550</Words>
  <Application>Microsoft Office PowerPoint</Application>
  <PresentationFormat>自定义</PresentationFormat>
  <Paragraphs>87</Paragraphs>
  <Slides>14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1" baseType="lpstr">
      <vt:lpstr>宋体</vt:lpstr>
      <vt:lpstr>微软雅黑</vt:lpstr>
      <vt:lpstr>Arial</vt:lpstr>
      <vt:lpstr>Calibri</vt:lpstr>
      <vt:lpstr>Times New Roman</vt:lpstr>
      <vt:lpstr>Office 主题</vt:lpstr>
      <vt:lpstr>2_正文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dcterms:created xsi:type="dcterms:W3CDTF">2021-05-20T00:39:00Z</dcterms:created>
  <dcterms:modified xsi:type="dcterms:W3CDTF">2025-02-06T12:35:53Z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F555CDF3F3DD44FBA21F1BFE120B2B86</vt:lpwstr>
  </property>
  <property fmtid="{D5CDD505-2E9C-101B-9397-08002B2CF9AE}" pid="3" name="KSOProductBuildVer">
    <vt:lpwstr>2052-11.1.0.12019</vt:lpwstr>
  </property>
</Properties>
</file>