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17"/>
  </p:notesMasterIdLst>
  <p:handoutMasterIdLst>
    <p:handoutMasterId r:id="rId18"/>
  </p:handoutMasterIdLst>
  <p:sldIdLst>
    <p:sldId id="509" r:id="rId3"/>
    <p:sldId id="574" r:id="rId4"/>
    <p:sldId id="682" r:id="rId5"/>
    <p:sldId id="701" r:id="rId6"/>
    <p:sldId id="702" r:id="rId7"/>
    <p:sldId id="687" r:id="rId8"/>
    <p:sldId id="703" r:id="rId9"/>
    <p:sldId id="704" r:id="rId10"/>
    <p:sldId id="684" r:id="rId11"/>
    <p:sldId id="706" r:id="rId12"/>
    <p:sldId id="705" r:id="rId13"/>
    <p:sldId id="260" r:id="rId14"/>
    <p:sldId id="503" r:id="rId15"/>
    <p:sldId id="276" r:id="rId16"/>
  </p:sldIdLst>
  <p:sldSz cx="12188825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7EE"/>
    <a:srgbClr val="FE970E"/>
    <a:srgbClr val="00A0E9"/>
    <a:srgbClr val="036EB8"/>
    <a:srgbClr val="F53009"/>
    <a:srgbClr val="FFBD68"/>
    <a:srgbClr val="00B050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12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1.jpe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584247" y="1491796"/>
            <a:ext cx="9248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21.3  </a:t>
            </a:r>
            <a:r>
              <a:rPr 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广播、电视和移动通信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950" y="130810"/>
            <a:ext cx="3768090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第二十一章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1577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移动电话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7170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930" y="1583055"/>
            <a:ext cx="5106670" cy="45288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3" name="Rectangle 5"/>
          <p:cNvSpPr/>
          <p:nvPr/>
        </p:nvSpPr>
        <p:spPr>
          <a:xfrm>
            <a:off x="6933248" y="4008755"/>
            <a:ext cx="104457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手机</a:t>
            </a:r>
          </a:p>
        </p:txBody>
      </p:sp>
      <p:sp>
        <p:nvSpPr>
          <p:cNvPr id="7174" name="Rectangle 6"/>
          <p:cNvSpPr/>
          <p:nvPr/>
        </p:nvSpPr>
        <p:spPr>
          <a:xfrm>
            <a:off x="9963150" y="4468813"/>
            <a:ext cx="11874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座机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3285" y="2393315"/>
            <a:ext cx="516064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>
              <a:lnSpc>
                <a:spcPct val="150000"/>
              </a:lnSpc>
              <a:buFont typeface="Arial" panose="020B0604020202020204"/>
            </a:pPr>
            <a:r>
              <a:rPr lang="en-US" altLang="zh-CN" sz="2800">
                <a:sym typeface="+mn-ea"/>
              </a:rPr>
              <a:t>        </a:t>
            </a:r>
            <a:r>
              <a:rPr lang="zh-CN" altLang="en-US" sz="2800">
                <a:sym typeface="+mn-ea"/>
              </a:rPr>
              <a:t>移动电话与固定电话的工作原理基本一样，只是声音信息不是由导线中的电流来传递，而是由空间的电磁波来传递。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1577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移动电话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1731" name="矩形 7"/>
          <p:cNvSpPr/>
          <p:nvPr>
            <p:custDataLst>
              <p:tags r:id="rId1"/>
            </p:custDataLst>
          </p:nvPr>
        </p:nvSpPr>
        <p:spPr>
          <a:xfrm>
            <a:off x="882650" y="1727835"/>
            <a:ext cx="9793605" cy="17703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marL="0" marR="0" lvl="0" indent="0">
              <a:lnSpc>
                <a:spcPct val="130000"/>
              </a:lnSpc>
              <a:buFont typeface="Arial" panose="020B0604020202020204"/>
            </a:pPr>
            <a:r>
              <a:rPr lang="zh-CN" altLang="en-US" sz="2800" spc="0"/>
              <a:t>无绳电话</a:t>
            </a:r>
            <a:endParaRPr lang="en-US" altLang="zh-CN" sz="2800"/>
          </a:p>
          <a:p>
            <a:pPr marL="0" marR="0" lvl="0" indent="0">
              <a:lnSpc>
                <a:spcPct val="130000"/>
              </a:lnSpc>
              <a:buFont typeface="Arial" panose="020B0604020202020204"/>
            </a:pPr>
            <a:r>
              <a:rPr lang="zh-CN" altLang="en-US" sz="2800" spc="0"/>
              <a:t>无绳电话的座机和手机上各有一个天线，它们通过无线电波来沟通。座机接在市话网上，相当于一个小型基地台。 </a:t>
            </a:r>
            <a:endParaRPr lang="zh-CN" altLang="en-US" sz="2800" spc="0">
              <a:latin typeface="宋体" panose="02010600030101010101" pitchFamily="2" charset="-122"/>
            </a:endParaRPr>
          </a:p>
        </p:txBody>
      </p:sp>
      <p:pic>
        <p:nvPicPr>
          <p:cNvPr id="201732" name="Picture 1" descr="E:\WL_9\resource\9213\jpg\15604010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40095" y="3884930"/>
            <a:ext cx="3551555" cy="214249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201733" name="Picture 2" descr="E:\WL_9\resource\9213\jpg\15604009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963103" y="3903028"/>
            <a:ext cx="3030537" cy="21240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2072326" y="1549264"/>
            <a:ext cx="722594" cy="4101528"/>
          </a:xfrm>
          <a:prstGeom prst="roundRect">
            <a:avLst/>
          </a:prstGeom>
          <a:solidFill>
            <a:srgbClr val="036EB8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+mn-ea"/>
              </a:rPr>
              <a:t>信号的发射和接收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959682" y="1958649"/>
            <a:ext cx="1857828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广播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62257" y="1646586"/>
            <a:ext cx="1592949" cy="460375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广播电台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959683" y="3314753"/>
            <a:ext cx="1857827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电视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862256" y="3053948"/>
            <a:ext cx="1592950" cy="460375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电视台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959682" y="4665845"/>
            <a:ext cx="1857828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移动电话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862257" y="2260447"/>
            <a:ext cx="1592949" cy="460375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收音机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862257" y="3662414"/>
            <a:ext cx="1592949" cy="460375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电视机</a:t>
            </a:r>
          </a:p>
        </p:txBody>
      </p:sp>
      <p:sp>
        <p:nvSpPr>
          <p:cNvPr id="54" name="文本框 53"/>
          <p:cNvSpPr txBox="1"/>
          <p:nvPr/>
        </p:nvSpPr>
        <p:spPr>
          <a:xfrm>
            <a:off x="6879402" y="4717042"/>
            <a:ext cx="1592949" cy="460375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手机基站</a:t>
            </a:r>
          </a:p>
        </p:txBody>
      </p:sp>
      <p:sp>
        <p:nvSpPr>
          <p:cNvPr id="13" name="左大括号 12"/>
          <p:cNvSpPr/>
          <p:nvPr/>
        </p:nvSpPr>
        <p:spPr>
          <a:xfrm>
            <a:off x="3017520" y="2260600"/>
            <a:ext cx="820420" cy="2694940"/>
          </a:xfrm>
          <a:prstGeom prst="leftBrace">
            <a:avLst/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左大括号 13"/>
          <p:cNvSpPr/>
          <p:nvPr/>
        </p:nvSpPr>
        <p:spPr>
          <a:xfrm>
            <a:off x="6057900" y="1847850"/>
            <a:ext cx="698500" cy="733425"/>
          </a:xfrm>
          <a:prstGeom prst="leftBrace">
            <a:avLst/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5" name="左大括号 14"/>
          <p:cNvSpPr/>
          <p:nvPr/>
        </p:nvSpPr>
        <p:spPr>
          <a:xfrm>
            <a:off x="5999480" y="3233420"/>
            <a:ext cx="698500" cy="733425"/>
          </a:xfrm>
          <a:prstGeom prst="leftBrace">
            <a:avLst/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cxnSp>
        <p:nvCxnSpPr>
          <p:cNvPr id="18" name="直接连接符 17"/>
          <p:cNvCxnSpPr>
            <a:stCxn id="9" idx="3"/>
            <a:endCxn id="54" idx="1"/>
          </p:cNvCxnSpPr>
          <p:nvPr/>
        </p:nvCxnSpPr>
        <p:spPr>
          <a:xfrm flipV="1">
            <a:off x="5817870" y="4947285"/>
            <a:ext cx="1061720" cy="8255"/>
          </a:xfrm>
          <a:prstGeom prst="line">
            <a:avLst/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209922" name="矩形 2"/>
          <p:cNvSpPr/>
          <p:nvPr>
            <p:custDataLst>
              <p:tags r:id="rId1"/>
            </p:custDataLst>
          </p:nvPr>
        </p:nvSpPr>
        <p:spPr>
          <a:xfrm>
            <a:off x="1717040" y="1767840"/>
            <a:ext cx="7153910" cy="33229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marL="0" marR="0" lvl="0" indent="0">
              <a:lnSpc>
                <a:spcPct val="15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转动收音机调谐器旋钮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是为了</a:t>
            </a:r>
            <a:r>
              <a:rPr lang="zh-CN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   </a:t>
            </a: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）</a:t>
            </a:r>
          </a:p>
          <a:p>
            <a:pPr marL="0" marR="0" lvl="0" indent="0">
              <a:lnSpc>
                <a:spcPct val="15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．选定某一频率的电台信号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  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>
              <a:lnSpc>
                <a:spcPct val="15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．调节收音机的音量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>
              <a:lnSpc>
                <a:spcPct val="15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．把音频信号转换成声音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               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>
              <a:lnSpc>
                <a:spcPct val="15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．把声音信号从高频调制信号中检出来</a:t>
            </a:r>
          </a:p>
        </p:txBody>
      </p:sp>
      <p:sp>
        <p:nvSpPr>
          <p:cNvPr id="209923" name="TextBox 4"/>
          <p:cNvSpPr txBox="1"/>
          <p:nvPr>
            <p:custDataLst>
              <p:tags r:id="rId2"/>
            </p:custDataLst>
          </p:nvPr>
        </p:nvSpPr>
        <p:spPr>
          <a:xfrm>
            <a:off x="6942773" y="1963103"/>
            <a:ext cx="1014412" cy="52197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marL="0" marR="0" lvl="0" indent="0" algn="ctr">
              <a:buFont typeface="Arial" panose="020B0604020202020204"/>
            </a:pPr>
            <a:r>
              <a:rPr lang="en-US" altLang="zh-CN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9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210946" name="矩形 16"/>
          <p:cNvSpPr/>
          <p:nvPr>
            <p:custDataLst>
              <p:tags r:id="rId1"/>
            </p:custDataLst>
          </p:nvPr>
        </p:nvSpPr>
        <p:spPr>
          <a:xfrm>
            <a:off x="1023620" y="1844040"/>
            <a:ext cx="9725025" cy="37077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marL="0" marR="0" lvl="0" indent="0">
              <a:lnSpc>
                <a:spcPct val="14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广播电台或广播电视台的发射天线的作用是（</a:t>
            </a: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    ）</a:t>
            </a:r>
          </a:p>
          <a:p>
            <a:pPr marL="0" marR="0" lvl="0" indent="0">
              <a:lnSpc>
                <a:spcPct val="14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．发射音频电流激发的电磁波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>
              <a:lnSpc>
                <a:spcPct val="14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．发射视频电流激发的电磁波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>
              <a:lnSpc>
                <a:spcPct val="14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．把音频电流和视频电流加载到更高频率的射频电流上，再通过天线发射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>
              <a:lnSpc>
                <a:spcPct val="140000"/>
              </a:lnSpc>
              <a:buFont typeface="Arial" panose="020B0604020202020204"/>
            </a:pPr>
            <a:r>
              <a:rPr lang="en-US" altLang="zh-CN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2800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．三种电流不经调制通过天线发射三种不同的电磁波</a:t>
            </a:r>
          </a:p>
        </p:txBody>
      </p:sp>
      <p:sp>
        <p:nvSpPr>
          <p:cNvPr id="210947" name="TextBox 17"/>
          <p:cNvSpPr txBox="1"/>
          <p:nvPr>
            <p:custDataLst>
              <p:tags r:id="rId2"/>
            </p:custDataLst>
          </p:nvPr>
        </p:nvSpPr>
        <p:spPr>
          <a:xfrm>
            <a:off x="8338820" y="1976120"/>
            <a:ext cx="1208405" cy="5651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marL="0" marR="0" lvl="0" indent="0" algn="ctr">
              <a:lnSpc>
                <a:spcPct val="110000"/>
              </a:lnSpc>
              <a:buFont typeface="Arial" panose="020B0604020202020204"/>
            </a:pPr>
            <a:r>
              <a:rPr lang="en-US" altLang="zh-CN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0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&amp;pky360_sjzg_VCG41N865687690_sjzg_VCG41N865687690&amp;"/>
          <p:cNvPicPr>
            <a:picLocks noChangeAspect="1"/>
          </p:cNvPicPr>
          <p:nvPr/>
        </p:nvPicPr>
        <p:blipFill>
          <a:blip r:embed="rId3">
            <a:alphaModFix amt="80000"/>
          </a:blip>
          <a:srcRect b="6306"/>
          <a:stretch>
            <a:fillRect/>
          </a:stretch>
        </p:blipFill>
        <p:spPr>
          <a:xfrm>
            <a:off x="635" y="0"/>
            <a:ext cx="12188825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74065" y="1467485"/>
            <a:ext cx="6806565" cy="2501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电视、电话已经走进了千家万户，有了电视能让我们坐在家里了解世界，有了移动电话使通讯更加方便。那么它们是怎样利用电磁波来传递声音和图像信号的呢？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54717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无线电广播信号发射和接收</a:t>
            </a:r>
          </a:p>
        </p:txBody>
      </p:sp>
      <p:sp>
        <p:nvSpPr>
          <p:cNvPr id="13315" name="文本框 2"/>
          <p:cNvSpPr txBox="1"/>
          <p:nvPr/>
        </p:nvSpPr>
        <p:spPr>
          <a:xfrm>
            <a:off x="882650" y="2418080"/>
            <a:ext cx="569912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话筒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：将声信号转换成电信号。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调制器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：将音频电信号加载到高频电流上。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天   线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：产生电磁波将高频载波信号发射到空中。</a:t>
            </a:r>
          </a:p>
        </p:txBody>
      </p:sp>
      <p:pic>
        <p:nvPicPr>
          <p:cNvPr id="13314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699"/>
          <a:stretch>
            <a:fillRect/>
          </a:stretch>
        </p:blipFill>
        <p:spPr>
          <a:xfrm>
            <a:off x="6901180" y="2320290"/>
            <a:ext cx="4799965" cy="3517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882650" y="1583055"/>
            <a:ext cx="62280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indent="0" algn="just" fontAlgn="auto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无线电广播信号的发射由广播电台完成</a:t>
            </a:r>
            <a:endParaRPr lang="zh-CN" altLang="en-US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34900" y="190344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54717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无线电广播信号发射和接收</a:t>
            </a: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882650" y="2418715"/>
            <a:ext cx="4805680" cy="388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　线</a:t>
            </a:r>
            <a:r>
              <a:rPr lang="zh-CN" altLang="en-US" sz="2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：接收各种各样的电磁波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调谐器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：选择需要电台的载波信号（解调）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解　调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：从载波信号中复原音频信号</a:t>
            </a:r>
          </a:p>
          <a:p>
            <a:pPr eaLnBrk="1" hangingPunct="1">
              <a:lnSpc>
                <a:spcPct val="11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扬声器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：将音频电信号转换成声音</a:t>
            </a:r>
            <a:endParaRPr lang="zh-CN" altLang="en-US" sz="2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338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85510" y="2418715"/>
            <a:ext cx="5318760" cy="33191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882650" y="1603375"/>
            <a:ext cx="48056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indent="0" algn="just" fontAlgn="auto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收音机负责信号的接收与还原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34900" y="190344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54717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无线电广播信号发射和接收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82650" y="1603375"/>
            <a:ext cx="33832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indent="0" algn="just" fontAlgn="auto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电磁波的发射与接收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334900" y="190344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实验21-4电磁波的发射与接收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31745" y="2360930"/>
            <a:ext cx="7204075" cy="4003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852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电视的发射和接收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75107" name="Picture 9" descr="https://gimg2.baidu.com/image_search/src=http%3A%2F%2Fpic1.zhimg.com%2Fv2-ecbf513e2c7f9db87b7975d32e57a78e_1440w.jpg%3Fsource%3D172ae18b&amp;refer=http%3A%2F%2Fpic1.zhimg.com&amp;app=2002&amp;size=f9999,10000&amp;q=a80&amp;n=0&amp;g=0n&amp;fmt=jpeg?sec=1645952835&amp;t=1a11dbe675419966b63f7bbea696f4ed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020945" y="2160270"/>
            <a:ext cx="6183630" cy="313880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7" name="文本框 6"/>
          <p:cNvSpPr txBox="1"/>
          <p:nvPr/>
        </p:nvSpPr>
        <p:spPr>
          <a:xfrm>
            <a:off x="909955" y="1900555"/>
            <a:ext cx="3824605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电视用电磁波传递图像信号和声音信号。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09955" y="3528695"/>
            <a:ext cx="4083685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声音信号的产生、传播和接收跟无线电广播的工作过程相似。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852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电视的发射和接收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434" name="TextBox 5"/>
          <p:cNvSpPr txBox="1"/>
          <p:nvPr/>
        </p:nvSpPr>
        <p:spPr>
          <a:xfrm>
            <a:off x="882650" y="1843405"/>
            <a:ext cx="3133725" cy="650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fontAlgn="auto">
              <a:lnSpc>
                <a:spcPct val="13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图像信号工作过程</a:t>
            </a:r>
          </a:p>
        </p:txBody>
      </p:sp>
      <p:sp>
        <p:nvSpPr>
          <p:cNvPr id="32772" name="TextBox 6"/>
          <p:cNvSpPr txBox="1"/>
          <p:nvPr/>
        </p:nvSpPr>
        <p:spPr>
          <a:xfrm>
            <a:off x="883285" y="2847340"/>
            <a:ext cx="5342890" cy="26752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摄像机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：将图像转换成电信号，输出视频电流。</a:t>
            </a:r>
          </a:p>
          <a:p>
            <a:pPr fontAlgn="auto"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发射机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：将电信号加载到频率很高的电流上</a:t>
            </a:r>
          </a:p>
          <a:p>
            <a:pPr fontAlgn="auto"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天    线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：将高频信号发射到空中。</a:t>
            </a:r>
          </a:p>
        </p:txBody>
      </p:sp>
      <p:pic>
        <p:nvPicPr>
          <p:cNvPr id="18438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092" r="8485"/>
          <a:stretch>
            <a:fillRect/>
          </a:stretch>
        </p:blipFill>
        <p:spPr>
          <a:xfrm>
            <a:off x="6115050" y="2741930"/>
            <a:ext cx="5276215" cy="251714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/>
        </p:nvGrpSpPr>
        <p:grpSpPr>
          <a:xfrm>
            <a:off x="334900" y="205203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3852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电视的发射和接收</a:t>
            </a: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434" name="TextBox 5"/>
          <p:cNvSpPr txBox="1"/>
          <p:nvPr/>
        </p:nvSpPr>
        <p:spPr>
          <a:xfrm>
            <a:off x="882650" y="1843405"/>
            <a:ext cx="3133725" cy="650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fontAlgn="auto">
              <a:lnSpc>
                <a:spcPct val="13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图像信号工作过程</a:t>
            </a:r>
          </a:p>
        </p:txBody>
      </p:sp>
      <p:sp>
        <p:nvSpPr>
          <p:cNvPr id="32772" name="TextBox 6"/>
          <p:cNvSpPr txBox="1"/>
          <p:nvPr/>
        </p:nvSpPr>
        <p:spPr>
          <a:xfrm>
            <a:off x="883285" y="2847340"/>
            <a:ext cx="5342890" cy="26752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天线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：接收包含声、像信息的高频信号。</a:t>
            </a:r>
          </a:p>
          <a:p>
            <a:pPr fontAlgn="auto"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显像管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：复原图像信号。</a:t>
            </a:r>
          </a:p>
          <a:p>
            <a:pPr fontAlgn="auto"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音、视频放大器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：将微弱音频电信号放大并输出。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34900" y="205203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9458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59" r="8326"/>
          <a:stretch>
            <a:fillRect/>
          </a:stretch>
        </p:blipFill>
        <p:spPr>
          <a:xfrm>
            <a:off x="6226175" y="2774950"/>
            <a:ext cx="4844415" cy="27476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21577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移动电话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2291" name="TextBox 5"/>
          <p:cNvSpPr txBox="1"/>
          <p:nvPr/>
        </p:nvSpPr>
        <p:spPr>
          <a:xfrm>
            <a:off x="882650" y="3072130"/>
            <a:ext cx="518668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手机既是无线电发射台又是无线电接收台。</a:t>
            </a:r>
          </a:p>
        </p:txBody>
      </p:sp>
      <p:sp>
        <p:nvSpPr>
          <p:cNvPr id="12292" name="矩形 4"/>
          <p:cNvSpPr/>
          <p:nvPr/>
        </p:nvSpPr>
        <p:spPr>
          <a:xfrm>
            <a:off x="882650" y="1901190"/>
            <a:ext cx="34417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（发射接收二合一）</a:t>
            </a:r>
          </a:p>
        </p:txBody>
      </p:sp>
      <p:pic>
        <p:nvPicPr>
          <p:cNvPr id="5122" name="Picture 7"/>
          <p:cNvPicPr>
            <a:picLocks noChangeAspect="1"/>
          </p:cNvPicPr>
          <p:nvPr/>
        </p:nvPicPr>
        <p:blipFill>
          <a:blip r:embed="rId3"/>
          <a:srcRect b="9033"/>
          <a:stretch>
            <a:fillRect/>
          </a:stretch>
        </p:blipFill>
        <p:spPr>
          <a:xfrm>
            <a:off x="6376035" y="2661920"/>
            <a:ext cx="5037455" cy="29032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 anchor="t">
        <a:spAutoFit/>
      </a:bodyPr>
      <a:lstStyle>
        <a:defPPr>
          <a:defRPr lang="zh-CN" altLang="en-US" sz="2800" dirty="0">
            <a:solidFill>
              <a:srgbClr val="000000"/>
            </a:solidFill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自定义</PresentationFormat>
  <Paragraphs>87</Paragraphs>
  <Slides>14</Slides>
  <Notes>10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宋体</vt:lpstr>
      <vt:lpstr>微软雅黑</vt:lpstr>
      <vt:lpstr>Arial</vt:lpstr>
      <vt:lpstr>Calibri</vt:lpstr>
      <vt:lpstr>Times New Roman</vt:lpstr>
      <vt:lpstr>Office 主题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2021-05-20T00:39:00Z</dcterms:created>
  <dcterms:modified xsi:type="dcterms:W3CDTF">2025-02-06T12:35:53Z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