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12192000"/>
  <p:custDataLst>
    <p:tags r:id="rId3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8.jpeg" /><Relationship Id="rId6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3.png" /><Relationship Id="rId4" Type="http://schemas.openxmlformats.org/officeDocument/2006/relationships/image" Target="../media/image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4.png" /><Relationship Id="rId4" Type="http://schemas.openxmlformats.org/officeDocument/2006/relationships/image" Target="../media/image1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9.png" /><Relationship Id="rId4" Type="http://schemas.openxmlformats.org/officeDocument/2006/relationships/image" Target="../media/image1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0.png" /><Relationship Id="rId4" Type="http://schemas.openxmlformats.org/officeDocument/2006/relationships/image" Target="../media/image1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1.jpe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7.xml" TargetMode="Internal" /><Relationship Id="rId7" Type="http://schemas.openxmlformats.org/officeDocument/2006/relationships/slide" Target="slide18.xml" TargetMode="Internal" /><Relationship Id="rId8" Type="http://schemas.openxmlformats.org/officeDocument/2006/relationships/slide" Target="slide26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1.jpeg" /><Relationship Id="rId6" Type="http://schemas.openxmlformats.org/officeDocument/2006/relationships/image" Target="../media/image27.png" /><Relationship Id="rId7" Type="http://schemas.openxmlformats.org/officeDocument/2006/relationships/image" Target="../media/image28.png" /><Relationship Id="rId8" Type="http://schemas.openxmlformats.org/officeDocument/2006/relationships/image" Target="../media/image2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0.jpe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0.jpeg" /><Relationship Id="rId4" Type="http://schemas.openxmlformats.org/officeDocument/2006/relationships/image" Target="../media/image3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4.png" /><Relationship Id="rId4" Type="http://schemas.openxmlformats.org/officeDocument/2006/relationships/image" Target="../media/image30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5.png" /><Relationship Id="rId4" Type="http://schemas.openxmlformats.org/officeDocument/2006/relationships/image" Target="../media/image3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Relationship Id="rId5" Type="http://schemas.openxmlformats.org/officeDocument/2006/relationships/image" Target="../media/image3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8.png" /><Relationship Id="rId4" Type="http://schemas.openxmlformats.org/officeDocument/2006/relationships/image" Target="../media/image3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0.png" /><Relationship Id="rId4" Type="http://schemas.openxmlformats.org/officeDocument/2006/relationships/image" Target="../media/image39.jpeg" /><Relationship Id="rId5" Type="http://schemas.openxmlformats.org/officeDocument/2006/relationships/image" Target="../media/image4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9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5.jpeg" /><Relationship Id="rId4" Type="http://schemas.openxmlformats.org/officeDocument/2006/relationships/image" Target="../media/image7.png" /><Relationship Id="rId5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54dbc74a9.fixed?vcp=1&amp;pid=d886613b3&amp;color=0,0,0&amp;vtp=1&amp;bbb=1" title=""/>
          <p:cNvSpPr/>
          <p:nvPr/>
        </p:nvSpPr>
        <p:spPr>
          <a:xfrm>
            <a:off x="0" y="16727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54dbc74a9.fixed?vcp=1&amp;pid=d886613b3&amp;color=0,0,0&amp;vtp=1&amp;bbb=1" title=""/>
          <p:cNvSpPr/>
          <p:nvPr/>
        </p:nvSpPr>
        <p:spPr>
          <a:xfrm>
            <a:off x="0" y="27334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5500"/>
          </a:p>
        </p:txBody>
      </p:sp>
      <p:sp>
        <p:nvSpPr>
          <p:cNvPr id="4" name="C_3_BD#54dbc74a9.fixed?vcp=1&amp;pid=d886613b3&amp;color=0,0,0&amp;vtp=1&amp;bbb=1" title=""/>
          <p:cNvSpPr/>
          <p:nvPr/>
        </p:nvSpPr>
        <p:spPr>
          <a:xfrm>
            <a:off x="0" y="36661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第22讲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电阻的测量</a:t>
            </a:r>
            <a:endParaRPr lang="en-US" altLang="zh-CN" sz="5500"/>
          </a:p>
        </p:txBody>
      </p:sp>
      <p:sp>
        <p:nvSpPr>
          <p:cNvPr id="5" name="C_3#54dbc74a9" title=""/>
          <p:cNvSpPr/>
          <p:nvPr/>
        </p:nvSpPr>
        <p:spPr>
          <a:xfrm>
            <a:off x="1956816" y="46993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10_1#431d5cdf9?vcp=1&amp;vop=1&amp;vis=1&amp;pid=ffd301ea4&amp;color=0,0,0&amp;vtp=1&amp;bt=1&amp;bbb=1&amp;hb=1" title=""/>
          <p:cNvSpPr/>
          <p:nvPr/>
        </p:nvSpPr>
        <p:spPr>
          <a:xfrm>
            <a:off x="932688" y="150085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实验开始前，开关应处于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状态，滑动变阻器的滑片应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调到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阻值处。</a:t>
            </a:r>
            <a:endParaRPr lang="en-US" altLang="zh-CN" sz="2800"/>
          </a:p>
        </p:txBody>
      </p:sp>
      <p:sp>
        <p:nvSpPr>
          <p:cNvPr id="3" name="QB_7_AN.11_1#431d5cdf9.blank?vcp=1&amp;vop=1&amp;vis=1&amp;pid=ffd301ea4&amp;color=0,0,0&amp;vpa=7&amp;vtp=1&amp;bbb=1" title=""/>
          <p:cNvSpPr/>
          <p:nvPr/>
        </p:nvSpPr>
        <p:spPr>
          <a:xfrm>
            <a:off x="5764244" y="147037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断开</a:t>
            </a:r>
            <a:endParaRPr lang="en-US" altLang="zh-CN" sz="2800"/>
          </a:p>
        </p:txBody>
      </p:sp>
      <p:sp>
        <p:nvSpPr>
          <p:cNvPr id="4" name="QB_7_AN.13_1#431d5cdf9.blank?vcp=1&amp;vop=1&amp;vis=1&amp;pid=ffd301ea4&amp;color=0,0,0&amp;vpa=8&amp;vtp=1&amp;bbb=1" title=""/>
          <p:cNvSpPr/>
          <p:nvPr/>
        </p:nvSpPr>
        <p:spPr>
          <a:xfrm>
            <a:off x="1657382" y="209711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最大</a:t>
            </a:r>
            <a:endParaRPr lang="en-US" altLang="zh-CN" sz="2800"/>
          </a:p>
        </p:txBody>
      </p:sp>
      <p:pic>
        <p:nvPicPr>
          <p:cNvPr id="5" name="QB_7_BD.12_1#431d5cdf9?iti=3&amp;vcp=1&amp;vop=1&amp;vis=1&amp;visfb=1&amp;pid=ffd301ea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7912" y="2830163"/>
            <a:ext cx="4462272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12_2#431d5cdf9?iti=3&amp;vcp=1&amp;vop=1&amp;vis=1&amp;visfb=1&amp;pid=ffd301ea4&amp;color=0,0,0&amp;vtp=1&amp;bbb=1" title=""/>
          <p:cNvSpPr/>
          <p:nvPr/>
        </p:nvSpPr>
        <p:spPr>
          <a:xfrm>
            <a:off x="5553742" y="482253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14_1#3770ab03b?vcp=1&amp;vop=1&amp;vis=1&amp;pid=ffd301ea4&amp;color=0,0,0&amp;mp=1&amp;vtp=1&amp;bt=1&amp;bbb=1&amp;hb=1" title=""/>
              <p:cNvSpPr/>
              <p:nvPr/>
            </p:nvSpPr>
            <p:spPr>
              <a:xfrm>
                <a:off x="932688" y="1259808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小杨同学正确连接电路后，闭合开关，发现电流表无示数，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电压表示数接近电源电压，出现这种故障的原因可能是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短路”或“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断路”）。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14_1#3770ab03b?vcp=1&amp;vop=1&amp;vis=1&amp;pid=ffd301ea4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9808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2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7_AN.15_1#3770ab03b.blank?vcp=1&amp;vop=1&amp;vis=1&amp;pid=ffd301ea4&amp;color=0,0,0&amp;mp=1&amp;vpa=9&amp;vtp=1&amp;bbb=1" title=""/>
              <p:cNvSpPr/>
              <p:nvPr/>
            </p:nvSpPr>
            <p:spPr>
              <a:xfrm>
                <a:off x="9477407" y="1990058"/>
                <a:ext cx="1220788" cy="4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</a:t>
                </a:r>
                <a:endParaRPr lang="en-US" altLang="zh-CN" sz="1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QB_7_AN.15_1#3770ab03b.blank?vcp=1&amp;vop=1&amp;vis=1&amp;pid=ffd301ea4&amp;color=0,0,0&amp;mp=1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407" y="1990058"/>
                <a:ext cx="1220788" cy="420307"/>
              </a:xfrm>
              <a:prstGeom prst="rect">
                <a:avLst/>
              </a:prstGeom>
              <a:blipFill rotWithShape="1">
                <a:blip r:embed="rId4"/>
                <a:stretch>
                  <a:fillRect l="-3" t="-143" r="29" b="-5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7_BD.16_1#3f0b6b6f7?iti=4&amp;htil=2&amp;vcp=1&amp;vop=1&amp;vis=1&amp;visfb=1&amp;pid=ffd301ea4&amp;color=0,0,0&amp;tib=255,255,255&amp;vtp=1&amp;hs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384" y="3129248"/>
            <a:ext cx="3593592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16_2#3f0b6b6f7?iti=4&amp;htil=2&amp;vcp=1&amp;vop=1&amp;vis=1&amp;visfb=1&amp;pid=ffd301ea4&amp;color=0,0,0&amp;vtp=1&amp;bbb=1" title=""/>
          <p:cNvSpPr/>
          <p:nvPr/>
        </p:nvSpPr>
        <p:spPr>
          <a:xfrm>
            <a:off x="8895874" y="478329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图22-1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6" name="QB_7_BD.16_3#3f0b6b6f7?htil=2&amp;vcp=1&amp;vop=1&amp;vis=1&amp;pid=ffd301ea4&amp;color=0,0,0&amp;vtp=1&amp;bbb=1&amp;hb=1" title=""/>
              <p:cNvSpPr/>
              <p:nvPr/>
            </p:nvSpPr>
            <p:spPr>
              <a:xfrm>
                <a:off x="932688" y="3110960"/>
                <a:ext cx="6592824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排除故障后的某次实验中，移动滑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片使电压表示数为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时，电流表的指针位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置如图乙所示，则电流表的示数为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QB_7_BD.16_3#3f0b6b6f7?htil=2&amp;vcp=1&amp;vop=1&amp;vis=1&amp;pid=ffd301ea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110960"/>
                <a:ext cx="6592824" cy="2496757"/>
              </a:xfrm>
              <a:prstGeom prst="rect">
                <a:avLst/>
              </a:prstGeom>
              <a:blipFill rotWithShape="1">
                <a:blip r:embed="rId6"/>
                <a:stretch>
                  <a:fillRect l="-8" t="-4" r="-2936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7_AN.17_1#3f0b6b6f7.blank?vcp=1&amp;vop=1&amp;vis=1&amp;pid=ffd301ea4&amp;color=0,0,0&amp;vpa=10&amp;vtp=1&amp;bbb=1" title=""/>
          <p:cNvSpPr/>
          <p:nvPr/>
        </p:nvSpPr>
        <p:spPr>
          <a:xfrm>
            <a:off x="6262719" y="4375880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0.4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QB_7_AN.18_1#3f0b6b6f7.blank?vcp=1&amp;vop=1&amp;vis=1&amp;pid=ffd301ea4&amp;color=0,0,0&amp;vpa=11&amp;vtp=1" title=""/>
          <p:cNvSpPr/>
          <p:nvPr/>
        </p:nvSpPr>
        <p:spPr>
          <a:xfrm>
            <a:off x="4048156" y="5002625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  <p:bldP spid="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19_1#83e7dd355?vcp=1&amp;vop=1&amp;vis=1&amp;pid=ffd301ea4&amp;color=0,0,0&amp;vtp=1&amp;bt=1&amp;bbb=1&amp;hb=1" title=""/>
              <p:cNvSpPr/>
              <p:nvPr/>
            </p:nvSpPr>
            <p:spPr>
              <a:xfrm>
                <a:off x="932688" y="82013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438467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小杨同学改变滑动变阻器滑片的位置，进行了多次定值电阻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  <a:tabLst>
                    <a:tab pos="4384675"/>
                  </a:tabLst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的测量，目的是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  <a:tabLst>
                    <a:tab pos="438467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A.减小误差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B.寻找实验的普遍规律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19_1#83e7dd355?vcp=1&amp;vop=1&amp;vis=1&amp;pid=ffd301ea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20134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2" b="-3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20_1#83e7dd355.blank?vcp=1&amp;vop=1&amp;vis=1&amp;pid=ffd301ea4&amp;color=0,0,0&amp;vpa=12&amp;vtp=1" title=""/>
          <p:cNvSpPr/>
          <p:nvPr/>
        </p:nvSpPr>
        <p:spPr>
          <a:xfrm>
            <a:off x="3652869" y="1437354"/>
            <a:ext cx="515938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pic>
        <p:nvPicPr>
          <p:cNvPr id="4" name="QB_7_BD.19_2#83e7dd355?iti=5&amp;vcp=1&amp;vop=1&amp;vis=1&amp;visfb=1&amp;pid=ffd301ea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4096" y="2798286"/>
            <a:ext cx="6089904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19_3#83e7dd355?iti=5&amp;vcp=1&amp;vop=1&amp;vis=1&amp;visfb=1&amp;pid=ffd301ea4&amp;color=0,0,0&amp;vtp=1&amp;bbb=1" title=""/>
          <p:cNvSpPr/>
          <p:nvPr/>
        </p:nvSpPr>
        <p:spPr>
          <a:xfrm>
            <a:off x="5553742" y="545817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21_1#e0543dcb2?vcp=1&amp;vop=1&amp;vis=1&amp;pid=b8c423949&amp;color=0,0,0&amp;vtp=1&amp;bt=1&amp;bbb=1&amp;hb=1" title=""/>
              <p:cNvSpPr/>
              <p:nvPr/>
            </p:nvSpPr>
            <p:spPr>
              <a:xfrm>
                <a:off x="932688" y="1162272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（2025·河南）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某小组用图22-2甲中的器材测量小灯泡的电阻，所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，小灯泡的额定电压为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��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21_1#e0543dcb2?vcp=1&amp;vop=1&amp;vis=1&amp;pid=b8c42394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62272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-1000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6_BD.21_2#e0543dcb2?iti=6&amp;vcp=1&amp;vop=1&amp;vis=1&amp;pid=b8c423949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808" y="2499709"/>
            <a:ext cx="8403336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21_3#e0543dcb2?iti=6&amp;vcp=1&amp;vop=1&amp;vis=1&amp;pid=b8c423949&amp;color=0,0,0&amp;vtp=1&amp;bbb=1" title=""/>
          <p:cNvSpPr/>
          <p:nvPr/>
        </p:nvSpPr>
        <p:spPr>
          <a:xfrm>
            <a:off x="5549170" y="512302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BD.22_1#ea0c975ca?vcp=1&amp;vop=1&amp;vis=1&amp;pid=e0543dcb2&amp;color=0,0,0&amp;vtp=1&amp;bt=1&amp;bbb=1" title=""/>
          <p:cNvSpPr/>
          <p:nvPr/>
        </p:nvSpPr>
        <p:spPr>
          <a:xfrm>
            <a:off x="932688" y="1887315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请用笔画线表示导线，将图甲中的电路连接完整。</a:t>
            </a:r>
            <a:endParaRPr lang="en-US" altLang="zh-CN" sz="2800"/>
          </a:p>
        </p:txBody>
      </p:sp>
      <p:pic>
        <p:nvPicPr>
          <p:cNvPr id="3" name="QO_7_BD.22_2#ea0c975ca?iti=7&amp;htil=3&amp;vcp=1&amp;vop=1&amp;vis=1&amp;visfb=1&amp;pid=e0543dcb2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764123"/>
            <a:ext cx="5111496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22_3#ea0c975ca?iti=7&amp;htil=3&amp;vcp=1&amp;vop=1&amp;vis=1&amp;visfb=1&amp;pid=e0543dcb2&amp;color=0,0,0&amp;vtp=1&amp;bbb=1" title=""/>
          <p:cNvSpPr/>
          <p:nvPr/>
        </p:nvSpPr>
        <p:spPr>
          <a:xfrm>
            <a:off x="2924842" y="439607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图22-2</a:t>
            </a:r>
            <a:endParaRPr lang="en-US" altLang="zh-CN" sz="2800"/>
          </a:p>
        </p:txBody>
      </p:sp>
      <p:sp>
        <p:nvSpPr>
          <p:cNvPr id="5" name="QO_7_AN.23_1#ea0c975ca?htil=3&amp;vcp=1&amp;vop=1&amp;vis=1&amp;pid=e0543dcb2&amp;color=0,0,0&amp;vtp=1&amp;bbb=1" title=""/>
          <p:cNvSpPr/>
          <p:nvPr/>
        </p:nvSpPr>
        <p:spPr>
          <a:xfrm>
            <a:off x="6089904" y="2517235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7_AN.23_2#ea0c975ca?htil=3&amp;vcp=1&amp;vop=1&amp;vis=1&amp;pid=e0543dcb2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9480" y="3207417"/>
            <a:ext cx="2798064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24_1#99dc89caa?vcp=1&amp;vop=1&amp;vis=1&amp;pid=e0543dcb2&amp;color=0,0,0&amp;vtp=1&amp;bt=1&amp;bbb=1&amp;hb=1" title=""/>
              <p:cNvSpPr/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正确连接好电路，闭合开关前，应将滑动变阻器的滑片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置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”）端。闭合开关后，发现小灯泡不发光，电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压表有示数，电流表无示数。已知导线、电表均完好且接触良好，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造成这一现象的原因可能是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7_BD.24_1#99dc89caa?vcp=1&amp;vop=1&amp;vis=1&amp;pid=e0543dcb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7802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3" r="-1382" b="-2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7_AN.25_1#99dc89caa.blank?vcp=1&amp;vop=1&amp;vis=1&amp;pid=e0543dcb2&amp;color=0,0,0&amp;vpa=13&amp;vtp=1&amp;bbb=1" title=""/>
              <p:cNvSpPr/>
              <p:nvPr/>
            </p:nvSpPr>
            <p:spPr>
              <a:xfrm>
                <a:off x="1339089" y="1557038"/>
                <a:ext cx="4381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7_AN.25_1#99dc89caa.blank?vcp=1&amp;vop=1&amp;vis=1&amp;pid=e0543dcb2&amp;color=0,0,0&amp;vpa=1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089" y="1557038"/>
                <a:ext cx="438150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116" t="-4" r="116" b="-7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7_AN.27_1#99dc89caa.blank?vcp=1&amp;vop=1&amp;vis=1&amp;pid=e0543dcb2&amp;color=0,0,0&amp;vpa=14&amp;vtp=1&amp;bbb=1" title=""/>
          <p:cNvSpPr/>
          <p:nvPr/>
        </p:nvSpPr>
        <p:spPr>
          <a:xfrm>
            <a:off x="5229256" y="2699467"/>
            <a:ext cx="204470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小灯泡断路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5" name="QB_7_BD.26_1#99dc89caa?iti=8&amp;vcp=1&amp;vop=1&amp;vis=1&amp;visfb=1&amp;pid=e0543dcb2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104" y="3430098"/>
            <a:ext cx="6463888" cy="19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26_2#99dc89caa?iti=8&amp;vcp=1&amp;vop=1&amp;vis=1&amp;visfb=1&amp;pid=e0543dcb2&amp;color=0,0,0&amp;vtp=1&amp;bbb=1" title=""/>
          <p:cNvSpPr/>
          <p:nvPr/>
        </p:nvSpPr>
        <p:spPr>
          <a:xfrm>
            <a:off x="5553742" y="548320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图22-2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28_1#8d801ea89?vcp=1&amp;vop=1&amp;vis=1&amp;pid=e0543dcb2&amp;color=0,0,0&amp;mp=1&amp;vtp=1&amp;bt=1&amp;bbb=1&amp;hb=1" title=""/>
              <p:cNvSpPr/>
              <p:nvPr/>
            </p:nvSpPr>
            <p:spPr>
              <a:xfrm>
                <a:off x="932688" y="844772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排除故障后进行实验，当滑动变阻器的滑片移至某一位置时，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，电流表的示数如图乙所示，为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A，此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时小灯泡的电阻为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（计算结果保留一位小数）。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28_1#8d801ea89?vcp=1&amp;vop=1&amp;vis=1&amp;pid=e0543dcb2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44772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-3104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29_1#8d801ea89.blank?vcp=1&amp;vop=1&amp;vis=1&amp;pid=e0543dcb2&amp;color=0,0,0&amp;mp=1&amp;vpa=15&amp;vtp=1&amp;bbb=1" title=""/>
          <p:cNvSpPr/>
          <p:nvPr/>
        </p:nvSpPr>
        <p:spPr>
          <a:xfrm>
            <a:off x="9269953" y="1461992"/>
            <a:ext cx="8810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0.26</a:t>
            </a:r>
            <a:endParaRPr lang="en-US" altLang="zh-CN" sz="2800"/>
          </a:p>
        </p:txBody>
      </p:sp>
      <p:sp>
        <p:nvSpPr>
          <p:cNvPr id="4" name="QB_7_AN.31_1#8d801ea89.blank?vcp=1&amp;vop=1&amp;vis=1&amp;pid=e0543dcb2&amp;color=0,0,0&amp;mp=1&amp;vpa=16&amp;vtp=1&amp;bbb=1" title=""/>
          <p:cNvSpPr/>
          <p:nvPr/>
        </p:nvSpPr>
        <p:spPr>
          <a:xfrm>
            <a:off x="3762406" y="2088737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8.1</a:t>
            </a:r>
            <a:endParaRPr lang="en-US" altLang="zh-CN" sz="2800"/>
          </a:p>
        </p:txBody>
      </p:sp>
      <p:pic>
        <p:nvPicPr>
          <p:cNvPr id="5" name="QB_7_BD.30_1#8d801ea89?iti=9&amp;vcp=1&amp;vop=1&amp;vis=1&amp;visfb=1&amp;pid=e0543dcb2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808" y="2822924"/>
            <a:ext cx="8403336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30_2#8d801ea89?iti=9&amp;vcp=1&amp;vop=1&amp;vis=1&amp;visfb=1&amp;pid=e0543dcb2&amp;color=0,0,0&amp;vtp=1&amp;bbb=1" title=""/>
          <p:cNvSpPr/>
          <p:nvPr/>
        </p:nvSpPr>
        <p:spPr>
          <a:xfrm>
            <a:off x="5549170" y="544623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32_1#5bcb7ae99?vcp=1&amp;vop=1&amp;vis=1&amp;pid=e0543dcb2&amp;color=0,0,0&amp;vtp=1&amp;bt=1&amp;bbb=1&amp;hb=1" title=""/>
              <p:cNvSpPr/>
              <p:nvPr/>
            </p:nvSpPr>
            <p:spPr>
              <a:xfrm>
                <a:off x="932688" y="846550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经过多次实验，测量并记录多组数据，得到小灯泡的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𝑰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像如图丙所示，该图像不是一条直线，其原因是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32_1#5bcb7ae99?vcp=1&amp;vop=1&amp;vis=1&amp;pid=e0543dcb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46550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-840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33_1#5bcb7ae99.blank?vcp=1&amp;vop=1&amp;vis=1&amp;pid=e0543dcb2&amp;color=0,0,0&amp;vpa=17&amp;vtp=1&amp;bbb=1&amp;hb=1" title=""/>
          <p:cNvSpPr/>
          <p:nvPr/>
        </p:nvSpPr>
        <p:spPr>
          <a:xfrm>
            <a:off x="932689" y="1463770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小灯泡的电阻随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温度的变化而变化</a:t>
            </a:r>
            <a:endParaRPr lang="en-US" altLang="zh-CN" sz="2800"/>
          </a:p>
        </p:txBody>
      </p:sp>
      <p:pic>
        <p:nvPicPr>
          <p:cNvPr id="4" name="QB_7_BD.32_2#5bcb7ae99?iti=10&amp;vcp=1&amp;vop=1&amp;vis=1&amp;visfb=1&amp;pid=e0543dcb2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1952" y="2821146"/>
            <a:ext cx="8385048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7_BD.32_3#5bcb7ae99?iti=10&amp;vcp=1&amp;vop=1&amp;vis=1&amp;visfb=1&amp;pid=e0543dcb2&amp;color=0,0,0&amp;vtp=1&amp;bbb=1" title=""/>
          <p:cNvSpPr/>
          <p:nvPr/>
        </p:nvSpPr>
        <p:spPr>
          <a:xfrm>
            <a:off x="5549170" y="544445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图22-2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226a6a4b6.fixed?vcp=1&amp;pid=54dbc74a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226a6a4b6.fixed?vcp=1&amp;pid=54dbc74a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226a6a4b6.fixed?vcp=1&amp;pid=54dbc74a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34_1#77badfe13?iti=11&amp;htil=4&amp;vcp=1&amp;vop=1&amp;vis=1&amp;pid=226a6a4b6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5184" y="956278"/>
            <a:ext cx="2267712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34_2#77badfe13?iti=11&amp;htil=4&amp;vcp=1&amp;vop=1&amp;vis=1&amp;pid=226a6a4b6&amp;color=0,0,0&amp;vtp=1&amp;bbb=1" title=""/>
          <p:cNvSpPr/>
          <p:nvPr/>
        </p:nvSpPr>
        <p:spPr>
          <a:xfrm>
            <a:off x="9553734" y="331441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34_3#77badfe13?htil=4&amp;vcp=1&amp;vop=1&amp;vis=1&amp;pid=226a6a4b6&amp;color=0,0,0&amp;vtp=1&amp;bt=1&amp;bbb=1&amp;hb=1" title=""/>
              <p:cNvSpPr/>
              <p:nvPr/>
            </p:nvSpPr>
            <p:spPr>
              <a:xfrm>
                <a:off x="932688" y="928846"/>
                <a:ext cx="7918704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（2025·北京）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某同学利用滑动变阻器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、电阻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、电压表、电压恒定的电源、开关等器材设计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了测量电阻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的实验电路，如图22-3所示。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34_3#77badfe13?htil=4&amp;vcp=1&amp;vop=1&amp;vis=1&amp;pid=226a6a4b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28846"/>
                <a:ext cx="7918704" cy="1849057"/>
              </a:xfrm>
              <a:prstGeom prst="rect">
                <a:avLst/>
              </a:prstGeom>
              <a:blipFill rotWithShape="1">
                <a:blip r:embed="rId4"/>
                <a:stretch>
                  <a:fillRect l="-6" t="-26" r="2" b="-3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6_BD.35_1#6170986f1?htil=4&amp;vcp=1&amp;vop=1&amp;vis=1&amp;pid=77badfe13&amp;color=0,0,0&amp;vtp=1&amp;bbb=1&amp;hb=1" title=""/>
              <p:cNvSpPr/>
              <p:nvPr/>
            </p:nvSpPr>
            <p:spPr>
              <a:xfrm>
                <a:off x="932688" y="2776442"/>
                <a:ext cx="7918704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请补充主要实验步骤：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①按电路图连接电路，将滑动变阻器的阻值调到最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大端；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②闭合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，记录电压表的示数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B_6_BD.35_1#6170986f1?htil=4&amp;vcp=1&amp;vop=1&amp;vis=1&amp;pid=77badfe1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76442"/>
                <a:ext cx="7918704" cy="3144457"/>
              </a:xfrm>
              <a:prstGeom prst="rect">
                <a:avLst/>
              </a:prstGeom>
              <a:blipFill rotWithShape="1">
                <a:blip r:embed="rId5"/>
                <a:stretch>
                  <a:fillRect l="-6" t="-7" r="-1105" b="-2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B_6_AN.36_1#6170986f1.blank?vcp=1&amp;vop=1&amp;vis=1&amp;pid=77badfe13&amp;color=0,0,0&amp;vpa=18&amp;vtp=1&amp;bbb=1&amp;hb=1" title=""/>
              <p:cNvSpPr/>
              <p:nvPr/>
            </p:nvSpPr>
            <p:spPr>
              <a:xfrm>
                <a:off x="932688" y="4689062"/>
                <a:ext cx="7918704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拨到2的位置，调节滑动变阻器的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滑片到适当位置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B_6_AN.36_1#6170986f1.blank?vcp=1&amp;vop=1&amp;vis=1&amp;pid=77badfe13&amp;color=0,0,0&amp;vpa=18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89062"/>
                <a:ext cx="7918704" cy="1201357"/>
              </a:xfrm>
              <a:prstGeom prst="rect">
                <a:avLst/>
              </a:prstGeom>
              <a:blipFill rotWithShape="1">
                <a:blip r:embed="rId6"/>
                <a:stretch>
                  <a:fillRect l="-6" t="-18" r="-640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54dbc74a9?lid=9339b08cf&amp;cid=9339b08cf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54dbc74a9?lid=9339b08cf&amp;cid=9339b08cf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54dbc74a9?lid=9339b08cf&amp;cid=9339b08cf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54dbc74a9?lid=80808cd6a&amp;cid=80808cd6a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54dbc74a9?lid=80808cd6a&amp;cid=80808cd6a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54dbc74a9?lid=80808cd6a&amp;cid=80808cd6a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54dbc74a9?lid=5e3361a77&amp;cid=5e3361a77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54dbc74a9?lid=5e3361a77&amp;cid=5e3361a77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54dbc74a9?lid=5e3361a77&amp;cid=5e3361a77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54dbc74a9?lid=226a6a4b6&amp;cid=226a6a4b6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54dbc74a9?lid=226a6a4b6&amp;cid=226a6a4b6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54dbc74a9?lid=226a6a4b6&amp;cid=226a6a4b6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54dbc74a9?lid=054060ca0&amp;cid=054060ca0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54dbc74a9?lid=054060ca0&amp;cid=054060ca0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54dbc74a9?lid=054060ca0&amp;cid=054060ca0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54dbc74a9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54dbc74a9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54dbc74a9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37_1#6170986f1?vcp=1&amp;vop=1&amp;vis=1&amp;pid=77badfe13&amp;color=0,0,0&amp;mp=1&amp;vtp=1&amp;bt=1&amp;bbb=1&amp;hb=1" title=""/>
              <p:cNvSpPr/>
              <p:nvPr/>
            </p:nvSpPr>
            <p:spPr>
              <a:xfrm>
                <a:off x="932688" y="945483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③闭合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，使电压表的示数仍为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④记录电阻箱的阻值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37_1#6170986f1?vcp=1&amp;vop=1&amp;vis=1&amp;pid=77badfe13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45483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r="-1664" b="-3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38_1#6170986f1.blank?vcp=1&amp;vop=1&amp;vis=1&amp;pid=77badfe13&amp;color=0,0,0&amp;mp=1&amp;vpa=19&amp;vtp=1&amp;bbb=1&amp;hb=1" title=""/>
              <p:cNvSpPr/>
              <p:nvPr/>
            </p:nvSpPr>
            <p:spPr>
              <a:xfrm>
                <a:off x="932689" y="907383"/>
                <a:ext cx="10323321" cy="12426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75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   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拨到1的位置，保持滑动变阻器的滑片位置不变，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75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调节电阻箱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</a:t>
                </a:r>
                <a:endParaRPr lang="en-US" altLang="zh-CN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QB_6_AN.38_1#6170986f1.blank?vcp=1&amp;vop=1&amp;vis=1&amp;pid=77badfe13&amp;color=0,0,0&amp;mp=1&amp;vpa=19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907383"/>
                <a:ext cx="10323321" cy="1242632"/>
              </a:xfrm>
              <a:prstGeom prst="rect">
                <a:avLst/>
              </a:prstGeom>
              <a:blipFill rotWithShape="1">
                <a:blip r:embed="rId4"/>
                <a:stretch>
                  <a:fillRect l="-5" t="-49" r="-1439" b="-5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6_BD.39_1#27ac8f469?iti=12&amp;htil=5&amp;vcp=1&amp;vop=1&amp;vis=1&amp;visfb=1&amp;pid=77badfe13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0264" y="3012789"/>
            <a:ext cx="2267712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39_2#27ac8f469?iti=12&amp;htil=5&amp;vcp=1&amp;vop=1&amp;vis=1&amp;visfb=1&amp;pid=77badfe13&amp;color=0,0,0&amp;vtp=1&amp;bbb=1" title=""/>
          <p:cNvSpPr/>
          <p:nvPr/>
        </p:nvSpPr>
        <p:spPr>
          <a:xfrm>
            <a:off x="9558814" y="536711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图22-3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6" name="QB_6_BD.39_3#27ac8f469?htil=5&amp;vcp=1&amp;vop=1&amp;vis=1&amp;pid=77badfe13&amp;color=0,0,0&amp;vtp=1&amp;bbb=1" title=""/>
              <p:cNvSpPr/>
              <p:nvPr/>
            </p:nvSpPr>
            <p:spPr>
              <a:xfrm>
                <a:off x="932688" y="2866485"/>
                <a:ext cx="7918704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待测电阻的阻值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𝒙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（用测量量表示）。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QB_6_BD.39_3#27ac8f469?htil=5&amp;vcp=1&amp;vop=1&amp;vis=1&amp;pid=77badfe1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866485"/>
                <a:ext cx="7918704" cy="563182"/>
              </a:xfrm>
              <a:prstGeom prst="rect">
                <a:avLst/>
              </a:prstGeom>
              <a:blipFill rotWithShape="1">
                <a:blip r:embed="rId6"/>
                <a:stretch>
                  <a:fillRect l="-6" t="-17" r="-3278" b="-1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B_6_AN.40_1#27ac8f469.blank?vcp=1&amp;vop=1&amp;vis=1&amp;pid=77badfe13&amp;color=0,0,0&amp;vpa=20&amp;vtp=1&amp;bbb=1" title=""/>
              <p:cNvSpPr/>
              <p:nvPr/>
            </p:nvSpPr>
            <p:spPr>
              <a:xfrm>
                <a:off x="5162614" y="2952273"/>
                <a:ext cx="598932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QB_6_AN.40_1#27ac8f469.blank?vcp=1&amp;vop=1&amp;vis=1&amp;pid=77badfe13&amp;color=0,0,0&amp;vpa=2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614" y="2952273"/>
                <a:ext cx="598932" cy="412369"/>
              </a:xfrm>
              <a:prstGeom prst="rect">
                <a:avLst/>
              </a:prstGeom>
              <a:blipFill rotWithShape="1">
                <a:blip r:embed="rId7"/>
                <a:stretch>
                  <a:fillRect l="-11" t="-38" r="32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661900" y="10528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41_1#e222c5d55?iti=13&amp;htil=6&amp;vcp=1&amp;vop=1&amp;vis=1&amp;pid=226a6a4b6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8923" y="1255998"/>
            <a:ext cx="5065776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41_2#e222c5d55?iti=13&amp;htil=6&amp;vcp=1&amp;vop=1&amp;vis=1&amp;pid=226a6a4b6&amp;color=0,0,0&amp;vtp=1&amp;bbb=1" title=""/>
          <p:cNvSpPr/>
          <p:nvPr/>
        </p:nvSpPr>
        <p:spPr>
          <a:xfrm>
            <a:off x="8106505" y="3220942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41_3#e222c5d55?htil=6&amp;vcp=1&amp;vop=1&amp;vis=1&amp;pid=226a6a4b6&amp;color=0,0,0&amp;vtp=1&amp;bt=1&amp;bbb=1&amp;hb=1&amp;hs=1" title=""/>
              <p:cNvSpPr/>
              <p:nvPr/>
            </p:nvSpPr>
            <p:spPr>
              <a:xfrm>
                <a:off x="932688" y="1237710"/>
                <a:ext cx="5120640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（2025·安徽）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为了测量一额定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的小灯泡正常发光时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的电阻，小华同学根据现有的一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只待测小灯泡、两节新干电池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41_3#e222c5d55?htil=6&amp;vcp=1&amp;vop=1&amp;vis=1&amp;pid=226a6a4b6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37710"/>
                <a:ext cx="5120640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10" t="-4" r="-139" b="-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5_BD.41_3#e222c5d55?htil=6&amp;vcp=1&amp;vop=1&amp;vis=1&amp;pid=226a6a4b6&amp;color=0,0,0&amp;vtp=1&amp;bt=1&amp;bbb=1&amp;hb=1&amp;hs=1" title=""/>
              <p:cNvSpPr/>
              <p:nvPr/>
            </p:nvSpPr>
            <p:spPr>
              <a:xfrm>
                <a:off x="932688" y="3800062"/>
                <a:ext cx="10320018" cy="18221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（总电压为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）、一个电压表、一个滑动变阻器、三只开关、若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干阻值不同的定值电阻（阻值已知）和导线，设计出如图22-4甲所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示的实验电路图。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#1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5_BD.41_3#e222c5d55?htil=6&amp;vcp=1&amp;vop=1&amp;vis=1&amp;pid=226a6a4b6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800062"/>
                <a:ext cx="10320018" cy="1822133"/>
              </a:xfrm>
              <a:prstGeom prst="rect">
                <a:avLst/>
              </a:prstGeom>
              <a:blipFill rotWithShape="1">
                <a:blip r:embed="rId5"/>
                <a:stretch>
                  <a:fillRect l="-5" t="-12" r="-801" b="-5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42_1#bedfb829a?vcp=1&amp;vop=1&amp;vis=1&amp;pid=e222c5d55&amp;color=0,0,0&amp;vtp=1&amp;bt=1&amp;bbb=1" title=""/>
          <p:cNvSpPr/>
          <p:nvPr/>
        </p:nvSpPr>
        <p:spPr>
          <a:xfrm>
            <a:off x="932688" y="1833594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请按照图甲，将图乙中的实物图电路连接完整。</a:t>
            </a:r>
            <a:endParaRPr lang="en-US" altLang="zh-CN" sz="2800"/>
          </a:p>
        </p:txBody>
      </p:sp>
      <p:pic>
        <p:nvPicPr>
          <p:cNvPr id="3" name="QO_6_BD.42_2#bedfb829a?iti=14&amp;htil=7&amp;vcp=1&amp;vop=1&amp;vis=1&amp;visfb=1&amp;pid=e222c5d55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525236"/>
            <a:ext cx="5111496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42_3#bedfb829a?iti=14&amp;htil=7&amp;vcp=1&amp;vop=1&amp;vis=1&amp;visfb=1&amp;pid=e222c5d55&amp;color=0,0,0&amp;vtp=1&amp;bbb=1" title=""/>
          <p:cNvSpPr/>
          <p:nvPr/>
        </p:nvSpPr>
        <p:spPr>
          <a:xfrm>
            <a:off x="2924842" y="444979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图22-4</a:t>
            </a:r>
            <a:endParaRPr lang="en-US" altLang="zh-CN" sz="2800"/>
          </a:p>
        </p:txBody>
      </p:sp>
      <p:sp>
        <p:nvSpPr>
          <p:cNvPr id="5" name="QO_6_AN.43_1#bedfb829a?htil=7&amp;vcp=1&amp;vop=1&amp;vis=1&amp;pid=e222c5d55&amp;color=0,0,0&amp;vtp=1&amp;bbb=1" title=""/>
          <p:cNvSpPr/>
          <p:nvPr/>
        </p:nvSpPr>
        <p:spPr>
          <a:xfrm>
            <a:off x="6089904" y="2534380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6_AN.43_2#bedfb829a?htil=7&amp;vcp=1&amp;vop=1&amp;vis=1&amp;pid=e222c5d5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080" y="3224562"/>
            <a:ext cx="2340864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f662df4d9?vcp=1&amp;vis=1&amp;pid=e222c5d55&amp;color=0,0,0&amp;mp=1&amp;vtp=1&amp;bt=1&amp;bbb=1&amp;hb=1" title=""/>
              <p:cNvSpPr/>
              <p:nvPr/>
            </p:nvSpPr>
            <p:spPr>
              <a:xfrm>
                <a:off x="932688" y="1493234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（2）正确连接电路后，将滑动变阻器的滑片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移至电阻值最大处，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闭合开关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，断开开关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，调节滑片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，使电压表的示数为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f662df4d9?vcp=1&amp;vis=1&amp;pid=e222c5d55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93234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-3454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_6_BD#f662df4d9?iti=15&amp;vcp=1&amp;vop=1&amp;vis=1&amp;visfb=1&amp;pid=e222c5d5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440" y="2827115"/>
            <a:ext cx="5148072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6_BD#f662df4d9?iti=15&amp;vcp=1&amp;vop=1&amp;vis=1&amp;visfb=1&amp;pid=e222c5d55&amp;color=0,0,0&amp;vtp=1&amp;bbb=1" title=""/>
          <p:cNvSpPr/>
          <p:nvPr/>
        </p:nvSpPr>
        <p:spPr>
          <a:xfrm>
            <a:off x="5549170" y="479205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4_1#824232c7c?vcp=1&amp;vop=1&amp;vis=1&amp;pid=e222c5d55&amp;color=0,0,0&amp;mp=1&amp;vtp=1&amp;bt=1&amp;bbb=1&amp;hb=1" title=""/>
              <p:cNvSpPr/>
              <p:nvPr/>
            </p:nvSpPr>
            <p:spPr>
              <a:xfrm>
                <a:off x="932688" y="85188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保持滑片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的位置不变，断开开关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，闭合开关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，电压表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的示数如图丙所示，该示数为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已知定值电阻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，则小灯泡正常发光时的电阻为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endPara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4_1#824232c7c?vcp=1&amp;vop=1&amp;vis=1&amp;pid=e222c5d55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51884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-385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45_1#824232c7c.blank?vcp=1&amp;vop=1&amp;vis=1&amp;pid=e222c5d55&amp;color=0,0,0&amp;mp=1&amp;vpa=21&amp;vtp=1&amp;bbb=1" title=""/>
          <p:cNvSpPr/>
          <p:nvPr/>
        </p:nvSpPr>
        <p:spPr>
          <a:xfrm>
            <a:off x="5548344" y="1469104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2.8</a:t>
            </a:r>
            <a:endParaRPr lang="en-US" altLang="zh-CN" sz="2800"/>
          </a:p>
        </p:txBody>
      </p:sp>
      <p:sp>
        <p:nvSpPr>
          <p:cNvPr id="5" name="QB_6_AN.47_1#824232c7c.blank?vcp=1&amp;vop=1&amp;vis=1&amp;pid=e222c5d55&amp;color=0,0,0&amp;vpa=22&amp;vtp=1&amp;bbb=1" title=""/>
          <p:cNvSpPr/>
          <p:nvPr/>
        </p:nvSpPr>
        <p:spPr>
          <a:xfrm>
            <a:off x="10500964" y="2116804"/>
            <a:ext cx="6143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</a:t>
            </a:r>
            <a:endParaRPr lang="en-US" altLang="zh-CN" sz="2800"/>
          </a:p>
        </p:txBody>
      </p:sp>
      <p:pic>
        <p:nvPicPr>
          <p:cNvPr id="6" name="QB_6_BD.46_2#785d86045?iti=16&amp;vcp=1&amp;vop=1&amp;vis=1&amp;visfb=1&amp;pid=e222c5d55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440" y="3474180"/>
            <a:ext cx="5148072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6_BD.46_3#785d86045?iti=16&amp;vcp=1&amp;vop=1&amp;vis=1&amp;visfb=1&amp;pid=e222c5d55&amp;color=0,0,0&amp;vtp=1&amp;bbb=1" title=""/>
          <p:cNvSpPr/>
          <p:nvPr/>
        </p:nvSpPr>
        <p:spPr>
          <a:xfrm>
            <a:off x="5549170" y="543912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48_1#d05131cdd?vcp=1&amp;vop=1&amp;vis=1&amp;pid=e222c5d55&amp;color=0,0,0&amp;vtp=1&amp;bt=1&amp;bbb=1&amp;hb=1" title=""/>
              <p:cNvSpPr/>
              <p:nvPr/>
            </p:nvSpPr>
            <p:spPr>
              <a:xfrm>
                <a:off x="932688" y="861028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（5）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若在以上（2）中，无论怎样调节滑片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，电压表的示数始终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小于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，为了顺利进行实验，请你根据现有的器材提出一条解决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措施：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____________________________________________________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48_1#d05131cdd?vcp=1&amp;vop=1&amp;vis=1&amp;pid=e222c5d5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61028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24" r="-1664" b="-2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49_1#d05131cdd.blank?vcp=1&amp;vop=1&amp;vis=1&amp;pid=e222c5d55&amp;color=0,0,0&amp;vpa=23&amp;vtp=1&amp;bbb=1&amp;hb=1" title=""/>
              <p:cNvSpPr/>
              <p:nvPr/>
            </p:nvSpPr>
            <p:spPr>
              <a:xfrm>
                <a:off x="932689" y="2118328"/>
                <a:ext cx="10323321" cy="12204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95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  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更换为阻值较小的定值电阻（或选一个定值电阻与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95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并联）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B_6_AN.49_1#d05131cdd.blank?vcp=1&amp;vop=1&amp;vis=1&amp;pid=e222c5d55&amp;color=0,0,0&amp;vpa=23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9" y="2118328"/>
                <a:ext cx="10323321" cy="1220407"/>
              </a:xfrm>
              <a:prstGeom prst="rect">
                <a:avLst/>
              </a:prstGeom>
              <a:blipFill rotWithShape="1">
                <a:blip r:embed="rId4"/>
                <a:stretch>
                  <a:fillRect l="-5" t="-49" r="0" b="-5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6_BD.48_2#d05131cdd?iti=17&amp;vcp=1&amp;vop=1&amp;vis=1&amp;visfb=1&amp;pid=e222c5d55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7016" y="3483324"/>
            <a:ext cx="5084064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48_3#d05131cdd?iti=17&amp;vcp=1&amp;vop=1&amp;vis=1&amp;visfb=1&amp;pid=e222c5d55&amp;color=0,0,0&amp;vtp=1&amp;bbb=1" title=""/>
          <p:cNvSpPr/>
          <p:nvPr/>
        </p:nvSpPr>
        <p:spPr>
          <a:xfrm>
            <a:off x="5553742" y="542998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图22-4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054060ca0.fixed?vcp=1&amp;pid=54dbc74a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054060ca0.fixed?vcp=1&amp;pid=54dbc74a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054060ca0.fixed?vcp=1&amp;pid=54dbc74a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50_1#12db1adcd?vcp=1&amp;vop=1&amp;vis=1&amp;pid=054060ca0&amp;color=0,0,0&amp;vtp=1&amp;bt=1&amp;bbb=1&amp;hb=1" title=""/>
              <p:cNvSpPr/>
              <p:nvPr/>
            </p:nvSpPr>
            <p:spPr>
              <a:xfrm>
                <a:off x="932688" y="720000"/>
                <a:ext cx="10323576" cy="11346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（2022·广东）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图22-5甲是测量小灯泡在不同电压下电阻的实验电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路图（小灯泡额定电压为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50_1#12db1adcd?vcp=1&amp;vop=1&amp;vis=1&amp;pid=054060ca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20000"/>
                <a:ext cx="10323576" cy="1134682"/>
              </a:xfrm>
              <a:prstGeom prst="rect">
                <a:avLst/>
              </a:prstGeom>
              <a:blipFill rotWithShape="1">
                <a:blip r:embed="rId3"/>
                <a:stretch>
                  <a:fillRect l="-5" t="-48" r="-1000" b="-5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50_2#12db1adcd?iti=18&amp;vcp=1&amp;vop=1&amp;vis=1&amp;pid=054060ca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2152" y="1986952"/>
            <a:ext cx="5193792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50_3#12db1adcd?iti=18&amp;vcp=1&amp;vop=1&amp;vis=1&amp;pid=054060ca0&amp;color=0,0,0&amp;vtp=1&amp;bbb=1" title=""/>
          <p:cNvSpPr/>
          <p:nvPr/>
        </p:nvSpPr>
        <p:spPr>
          <a:xfrm>
            <a:off x="5553742" y="3741584"/>
            <a:ext cx="1090612" cy="5349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图22-5</a:t>
            </a:r>
            <a:endParaRPr lang="en-US" altLang="zh-CN" sz="2800"/>
          </a:p>
        </p:txBody>
      </p:sp>
      <p:sp>
        <p:nvSpPr>
          <p:cNvPr id="5" name="QB_6_BD.51_1#9be4c592d?vcp=1&amp;vop=1&amp;vis=1&amp;pid=12db1adcd&amp;color=0,0,0&amp;vtp=1&amp;bbb=1&amp;hb=1" title=""/>
          <p:cNvSpPr/>
          <p:nvPr/>
        </p:nvSpPr>
        <p:spPr>
          <a:xfrm>
            <a:off x="932688" y="4348072"/>
            <a:ext cx="10323576" cy="17442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小明按电路图连接实物，刚接上最后一根导线，看到电流表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的指针立刻有偏转。若电路连线正确，造成这种异常现象的原因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6" name="QB_6_AN.52_1#9be4c592d.blank?vcp=1&amp;vop=1&amp;vis=1&amp;pid=12db1adcd&amp;color=0,0,0&amp;vpa=24&amp;vtp=1&amp;bbb=1" title=""/>
          <p:cNvSpPr/>
          <p:nvPr/>
        </p:nvSpPr>
        <p:spPr>
          <a:xfrm>
            <a:off x="1300195" y="5519266"/>
            <a:ext cx="3830638" cy="5250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开关没有处于断开状态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53_1#961bccbf3?vcp=1&amp;vop=1&amp;vis=1&amp;pid=12db1adcd&amp;color=0,0,0&amp;vtp=1&amp;bt=1&amp;bbb=1&amp;hb=1" title=""/>
          <p:cNvSpPr/>
          <p:nvPr/>
        </p:nvSpPr>
        <p:spPr>
          <a:xfrm>
            <a:off x="932688" y="720000"/>
            <a:ext cx="10323576" cy="10108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实验中，调节滑动变阻器，分别记录电压表和电流表的示数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如下：</a:t>
            </a:r>
            <a:endParaRPr lang="en-US" altLang="zh-CN" sz="2800"/>
          </a:p>
        </p:txBody>
      </p:sp>
      <p:graphicFrame>
        <p:nvGraphicFramePr>
          <p:cNvPr id="30" name="QO_6_BD.53_2#961bccbf3?colgroup=6,4,4,4,1,4&amp;vcp=1&amp;vop=1&amp;vis=1&amp;pid=12db1adcd&amp;color=0,0,0&amp;vtp=1&amp;bbb=1" title=""/>
          <p:cNvGraphicFramePr>
            <a:graphicFrameLocks noGrp="1"/>
          </p:cNvGraphicFramePr>
          <p:nvPr/>
        </p:nvGraphicFramePr>
        <p:xfrm>
          <a:off x="932688" y="1870555"/>
          <a:ext cx="10277856" cy="1655826"/>
        </p:xfrm>
        <a:graphic>
          <a:graphicData uri="http://schemas.openxmlformats.org/drawingml/2006/table">
            <a:tbl>
              <a:tblPr/>
              <a:tblGrid>
                <a:gridCol w="2459736"/>
                <a:gridCol w="1810512"/>
                <a:gridCol w="1810512"/>
                <a:gridCol w="1810512"/>
                <a:gridCol w="576072"/>
                <a:gridCol w="1810512"/>
              </a:tblGrid>
              <a:tr h="551942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测量次序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42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电压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𝑼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𝐕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42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电流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𝑰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𝐀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0.30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0.26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1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0.18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QO_6_BD.53_3#961bccbf3?iti=19&amp;vcp=1&amp;vop=1&amp;vis=1&amp;visfb=1&amp;pid=12db1adcd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5264" y="3661255"/>
            <a:ext cx="5687568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53_4#961bccbf3?iti=19&amp;vcp=1&amp;vop=1&amp;vis=1&amp;visfb=1&amp;pid=12db1adcd&amp;color=0,0,0&amp;vtp=1&amp;bbb=1" title=""/>
          <p:cNvSpPr/>
          <p:nvPr/>
        </p:nvSpPr>
        <p:spPr>
          <a:xfrm>
            <a:off x="5553742" y="5580479"/>
            <a:ext cx="1090612" cy="4838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7_BD.54_1#0031b2e54?vcp=1&amp;vop=1&amp;vis=1&amp;pid=961bccbf3&amp;color=0,0,0&amp;vtp=1&amp;bt=1&amp;bbb=1&amp;hb=1" title=""/>
              <p:cNvSpPr/>
              <p:nvPr/>
            </p:nvSpPr>
            <p:spPr>
              <a:xfrm>
                <a:off x="932688" y="1164939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第4次测量对应的电压表和电流表示数如图乙和图丙所示，此时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小灯泡两端的电压是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，通过它的电流是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A；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7_BD.54_1#0031b2e54?vcp=1&amp;vop=1&amp;vis=1&amp;pid=961bccbf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64939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2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7_AN.55_1#0031b2e54.blank?vcp=1&amp;vop=1&amp;vis=1&amp;pid=961bccbf3&amp;color=0,0,0&amp;vpa=25&amp;vtp=1&amp;bbb=1" title=""/>
          <p:cNvSpPr/>
          <p:nvPr/>
        </p:nvSpPr>
        <p:spPr>
          <a:xfrm>
            <a:off x="4119594" y="1761204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0.6</a:t>
            </a:r>
            <a:endParaRPr lang="en-US" altLang="zh-CN" sz="2800"/>
          </a:p>
        </p:txBody>
      </p:sp>
      <p:sp>
        <p:nvSpPr>
          <p:cNvPr id="4" name="QB_7_AN.57_1#0031b2e54.blank?vcp=1&amp;vop=1&amp;vis=1&amp;pid=961bccbf3&amp;color=0,0,0&amp;vpa=26&amp;vtp=1&amp;bbb=1" title=""/>
          <p:cNvSpPr/>
          <p:nvPr/>
        </p:nvSpPr>
        <p:spPr>
          <a:xfrm>
            <a:off x="7918482" y="1761204"/>
            <a:ext cx="8810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0.22</a:t>
            </a:r>
            <a:endParaRPr lang="en-US" altLang="zh-CN" sz="2800"/>
          </a:p>
        </p:txBody>
      </p:sp>
      <p:pic>
        <p:nvPicPr>
          <p:cNvPr id="5" name="QB_7_BD.56_1#0031b2e54?iti=20&amp;vcp=1&amp;vop=1&amp;vis=1&amp;visfb=1&amp;pid=961bccbf3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4680" y="2502376"/>
            <a:ext cx="5888736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56_2#0031b2e54?iti=20&amp;vcp=1&amp;vop=1&amp;vis=1&amp;visfb=1&amp;pid=961bccbf3&amp;color=0,0,0&amp;vtp=1&amp;bbb=1" title=""/>
          <p:cNvSpPr/>
          <p:nvPr/>
        </p:nvSpPr>
        <p:spPr>
          <a:xfrm>
            <a:off x="5553742" y="447646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图22-5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B_7_BD.58_1#5b1906055?vcp=1&amp;vop=1&amp;vis=1&amp;pid=961bccbf3&amp;color=0,0,0&amp;vtp=1&amp;bbb=1" title=""/>
              <p:cNvSpPr/>
              <p:nvPr/>
            </p:nvSpPr>
            <p:spPr>
              <a:xfrm>
                <a:off x="932688" y="5120354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小灯泡正常发光时的电阻是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B_7_BD.58_1#5b1906055?vcp=1&amp;vop=1&amp;vis=1&amp;pid=961bccbf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120354"/>
                <a:ext cx="10323576" cy="563182"/>
              </a:xfrm>
              <a:prstGeom prst="rect">
                <a:avLst/>
              </a:prstGeom>
              <a:blipFill rotWithShape="1">
                <a:blip r:embed="rId5"/>
                <a:stretch>
                  <a:fillRect l="-5" t="-62" r="2" b="-12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7_AN.59_1#5b1906055.blank?vcp=1&amp;vop=1&amp;vis=1&amp;pid=961bccbf3&amp;color=0,0,0&amp;vpa=27&amp;vtp=1" title=""/>
          <p:cNvSpPr/>
          <p:nvPr/>
        </p:nvSpPr>
        <p:spPr>
          <a:xfrm>
            <a:off x="5586444" y="5078444"/>
            <a:ext cx="4365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9339b08cf.fixed?vcp=1&amp;pid=54dbc74a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9339b08cf.fixed?vcp=1&amp;pid=54dbc74a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9339b08cf.fixed?vcp=1&amp;pid=54dbc74a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60_1#d4ce3a96f?vcp=1&amp;vop=1&amp;vis=1&amp;pid=961bccbf3&amp;color=0,0,0&amp;vtp=1&amp;bt=1&amp;bbb=1&amp;hb=1" title=""/>
          <p:cNvSpPr/>
          <p:nvPr/>
        </p:nvSpPr>
        <p:spPr>
          <a:xfrm>
            <a:off x="932688" y="854678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③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第5次测量中，小灯泡不发光，小明断定是灯丝断了。这个判断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（选填“正确”或“错误”）的，理由是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7_AN.61_1#d4ce3a96f.blank?vcp=1&amp;vop=1&amp;vis=1&amp;pid=961bccbf3&amp;color=0,0,0&amp;vpa=28&amp;vtp=1&amp;bbb=1" title=""/>
          <p:cNvSpPr/>
          <p:nvPr/>
        </p:nvSpPr>
        <p:spPr>
          <a:xfrm>
            <a:off x="1300195" y="1471898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错误</a:t>
            </a:r>
            <a:endParaRPr lang="en-US" altLang="zh-CN" sz="2800"/>
          </a:p>
        </p:txBody>
      </p:sp>
      <p:sp>
        <p:nvSpPr>
          <p:cNvPr id="4" name="QB_7_AN.63_1#d4ce3a96f.blank?vcp=1&amp;vop=1&amp;vis=1&amp;pid=961bccbf3&amp;color=0,0,0&amp;vpa=29&amp;vtp=1&amp;bbb=1&amp;hb=1" title=""/>
          <p:cNvSpPr/>
          <p:nvPr/>
        </p:nvSpPr>
        <p:spPr>
          <a:xfrm>
            <a:off x="932689" y="1471898"/>
            <a:ext cx="10323321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若灯丝断了，则电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压表串联在电路中，电压表的示数接近电源电压，电流表的示数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几乎为零，与表中数据不符</a:t>
            </a:r>
            <a:endParaRPr lang="en-US" altLang="zh-CN" sz="2800"/>
          </a:p>
        </p:txBody>
      </p:sp>
      <p:pic>
        <p:nvPicPr>
          <p:cNvPr id="5" name="QB_7_BD.62_1#d4ce3a96f?iti=21&amp;vcp=1&amp;vop=1&amp;vis=1&amp;visfb=1&amp;pid=961bccbf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1256" y="3480530"/>
            <a:ext cx="58064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7_BD.62_2#d4ce3a96f?iti=21&amp;vcp=1&amp;vop=1&amp;vis=1&amp;visfb=1&amp;pid=961bccbf3&amp;color=0,0,0&amp;vtp=1&amp;bbb=1" title=""/>
          <p:cNvSpPr/>
          <p:nvPr/>
        </p:nvSpPr>
        <p:spPr>
          <a:xfrm>
            <a:off x="5549170" y="543633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图22-5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d11b5793a?colgroup=4,22&amp;vcp=1&amp;pid=9339b08cf&amp;color=0,0,0&amp;vtp=1&amp;bt=1&amp;bbb=1&amp;hb=1" title=""/>
          <p:cNvGraphicFramePr>
            <a:graphicFrameLocks noGrp="1"/>
          </p:cNvGraphicFramePr>
          <p:nvPr/>
        </p:nvGraphicFramePr>
        <p:xfrm>
          <a:off x="932688" y="1746694"/>
          <a:ext cx="10287000" cy="3364612"/>
        </p:xfrm>
        <a:graphic>
          <a:graphicData uri="http://schemas.openxmlformats.org/drawingml/2006/table">
            <a:tbl>
              <a:tblPr/>
              <a:tblGrid>
                <a:gridCol w="1956816"/>
                <a:gridCol w="8330184"/>
              </a:tblGrid>
              <a:tr h="1688656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1.用电流表和电压表测量电阻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用电流表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电压表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endParaRPr lang="en-US" altLang="zh-CN" sz="2800" b="1" i="0" spc="-1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滑动变阻器等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测量小灯泡正常发光时的电阻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2.掌握欧姆定律的简单计算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956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𝟐𝟎𝟐𝟑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∼</m:t>
                            </m:r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𝟐𝟎𝟐𝟓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年广东中考物理未考查“电阻的测量”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2022年考查了“测量小灯泡在不同电压下的电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阻的实验”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80808cd6a.fixed?vcp=1&amp;pid=54dbc74a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80808cd6a.fixed?vcp=1&amp;pid=54dbc74a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80808cd6a.fixed?vcp=1&amp;pid=54dbc74a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4582e98f1?vcp=1&amp;pid=80808cd6a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4582e98f1?vcp=1&amp;pid=80808cd6a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伏安法测电阻</a:t>
            </a:r>
            <a:endParaRPr lang="en-US" altLang="zh-CN" sz="100">
              <a:solidFill>
                <a:srgbClr val="000000"/>
              </a:solidFill>
            </a:endParaRPr>
          </a:p>
        </p:txBody>
      </p:sp>
      <p:sp>
        <p:nvSpPr>
          <p:cNvPr id="4" name="P_6_BD#e1793a24c?vcp=1&amp;pid=4582e98f1&amp;color=0,0,0&amp;vtp=1&amp;bbb=1&amp;hb=1" title=""/>
          <p:cNvSpPr/>
          <p:nvPr/>
        </p:nvSpPr>
        <p:spPr>
          <a:xfrm>
            <a:off x="932688" y="1351063"/>
            <a:ext cx="10323576" cy="37921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1.“伏安法测电阻”就是用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测出待测电阻两端的电压，用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测出通过待测电阻的电流，然后根据公式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计算出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待测电阻的阻值。</a:t>
            </a:r>
            <a:endParaRPr lang="en-US" altLang="zh-CN" sz="2800">
              <a:solidFill>
                <a:srgbClr val="000000"/>
              </a:solidFill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2.在“伏安法测电阻”的实验中，连接电路时开关应该处于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状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态，滑动变阻器的滑片应该移到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位置处，滑动变阻器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的作用是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5" name="P_6_AN.1_1#e1793a24c.blank?vcp=1&amp;pid=4582e98f1&amp;color=0,0,0&amp;vpa=1&amp;vtp=1&amp;bbb=1" title=""/>
          <p:cNvSpPr/>
          <p:nvPr/>
        </p:nvSpPr>
        <p:spPr>
          <a:xfrm>
            <a:off x="4779994" y="13205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电压表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2_1#e1793a24c.blank?vcp=1&amp;pid=4582e98f1&amp;color=0,0,0&amp;vpa=2&amp;vtp=1&amp;bbb=1" title=""/>
          <p:cNvSpPr/>
          <p:nvPr/>
        </p:nvSpPr>
        <p:spPr>
          <a:xfrm>
            <a:off x="943007" y="1968283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电流表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P_6_AN.3_1#e1793a24c.blank?vcp=1&amp;pid=4582e98f1&amp;color=0,0,0&amp;vpa=3&amp;vtp=1&amp;bbb=1&amp;rh=48.21" title=""/>
              <p:cNvSpPr/>
              <p:nvPr/>
            </p:nvSpPr>
            <p:spPr>
              <a:xfrm>
                <a:off x="8871776" y="1896020"/>
                <a:ext cx="1080262" cy="612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3_1#e1793a24c.blank?vcp=1&amp;pid=4582e98f1&amp;color=0,0,0&amp;vpa=3&amp;vtp=1&amp;bbb=1&amp;rh=48.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776" y="1896020"/>
                <a:ext cx="1080262" cy="612267"/>
              </a:xfrm>
              <a:prstGeom prst="rect">
                <a:avLst/>
              </a:prstGeom>
              <a:blipFill rotWithShape="1">
                <a:blip r:embed="rId4"/>
                <a:stretch>
                  <a:fillRect l="-18" t="-89" r="29" b="-1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_6_AN.4_1#e1793a24c.blank?vcp=1&amp;pid=4582e98f1&amp;color=0,0,0&amp;vpa=4&amp;vtp=1&amp;bbb=1" title=""/>
          <p:cNvSpPr/>
          <p:nvPr/>
        </p:nvSpPr>
        <p:spPr>
          <a:xfrm>
            <a:off x="9780620" y="32636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断开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P_6_AN.5_1#e1793a24c.blank?vcp=1&amp;pid=4582e98f1&amp;color=0,0,0&amp;vpa=5&amp;vtp=1&amp;bbb=1" title=""/>
          <p:cNvSpPr/>
          <p:nvPr/>
        </p:nvSpPr>
        <p:spPr>
          <a:xfrm>
            <a:off x="5943631" y="39113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阻值最大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6_1#e1793a24c.blank?vcp=1&amp;pid=4582e98f1&amp;color=0,0,0&amp;vpa=6&amp;vtp=1&amp;bbb=1" title=""/>
          <p:cNvSpPr/>
          <p:nvPr/>
        </p:nvSpPr>
        <p:spPr>
          <a:xfrm>
            <a:off x="2359057" y="4538128"/>
            <a:ext cx="597376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改变待测电阻两端的电压和保护电路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5e3361a77.fixed?vcp=1&amp;pid=54dbc74a9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5e3361a77.fixed?vcp=1&amp;pid=54dbc74a9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5e3361a77.fixed?vcp=1&amp;pid=54dbc74a9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b8c423949?vcp=1&amp;pid=5e3361a77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b8c423949?vcp=1&amp;pid=5e3361a77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伏安法测电阻</a:t>
            </a:r>
            <a:endParaRPr lang="en-US" altLang="zh-CN" sz="100"/>
          </a:p>
        </p:txBody>
      </p:sp>
      <mc:AlternateContent>
        <mc:Choice Requires="a14">
          <p:sp>
            <p:nvSpPr>
              <p:cNvPr id="4" name="QO_6_BD.7_1#ffd301ea4?vcp=1&amp;vop=1&amp;vis=1&amp;pid=b8c423949&amp;color=0,0,0&amp;vtp=1&amp;bbb=1" title=""/>
              <p:cNvSpPr/>
              <p:nvPr/>
            </p:nvSpPr>
            <p:spPr>
              <a:xfrm>
                <a:off x="932688" y="1351063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小杨同学用如图22-1甲所示的电路，测量定值电阻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的阻值。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BD.7_1#ffd301ea4?vcp=1&amp;vop=1&amp;vis=1&amp;pid=b8c423949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563182"/>
              </a:xfrm>
              <a:prstGeom prst="rect">
                <a:avLst/>
              </a:prstGeom>
              <a:blipFill rotWithShape="1">
                <a:blip r:embed="rId4"/>
                <a:stretch>
                  <a:fillRect l="-5" t="-74" r="2" b="-126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O_6_BD.7_2#ffd301ea4?iti=1&amp;vcp=1&amp;vop=1&amp;vis=1&amp;pid=b8c423949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0223" y="2043975"/>
            <a:ext cx="7588507" cy="3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O_6_BD.7_3#ffd301ea4?iti=1&amp;vcp=1&amp;vop=1&amp;vis=1&amp;pid=b8c423949&amp;color=0,0,0&amp;vtp=1&amp;bbb=1" title=""/>
          <p:cNvSpPr/>
          <p:nvPr/>
        </p:nvSpPr>
        <p:spPr>
          <a:xfrm>
            <a:off x="5549171" y="534168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图22-1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7_BD.8_1#42de7dd17?vcp=1&amp;vop=1&amp;vis=1&amp;pid=ffd301ea4&amp;color=0,0,0&amp;vtp=1&amp;bt=1&amp;bbb=1&amp;hb=1" title=""/>
          <p:cNvSpPr/>
          <p:nvPr/>
        </p:nvSpPr>
        <p:spPr>
          <a:xfrm>
            <a:off x="932688" y="1366869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请你用笔画线代替导线，将图甲中的电路连接完整。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（要求：滑片向左移动时电流表示数变大，且导线不能交叉）</a:t>
            </a:r>
            <a:endParaRPr lang="en-US" altLang="zh-CN" sz="2800"/>
          </a:p>
        </p:txBody>
      </p:sp>
      <p:pic>
        <p:nvPicPr>
          <p:cNvPr id="3" name="QO_7_BD.8_2#42de7dd17?iti=2&amp;htil=1&amp;vcp=1&amp;vop=1&amp;vis=1&amp;visfb=1&amp;pid=ffd301ea4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679160"/>
            <a:ext cx="5111496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8_3#42de7dd17?iti=2&amp;htil=1&amp;vcp=1&amp;vop=1&amp;vis=1&amp;visfb=1&amp;pid=ffd301ea4&amp;color=0,0,0&amp;vtp=1&amp;bbb=1" title=""/>
          <p:cNvSpPr/>
          <p:nvPr/>
        </p:nvSpPr>
        <p:spPr>
          <a:xfrm>
            <a:off x="2924842" y="491461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图22-1</a:t>
            </a:r>
            <a:endParaRPr lang="en-US" altLang="zh-CN" sz="2800"/>
          </a:p>
        </p:txBody>
      </p:sp>
      <p:sp>
        <p:nvSpPr>
          <p:cNvPr id="5" name="QO_7_AN.9_1#42de7dd17?htil=1&amp;vcp=1&amp;vop=1&amp;vis=1&amp;pid=ffd301ea4&amp;color=0,0,0&amp;vtp=1&amp;bbb=1" title=""/>
          <p:cNvSpPr/>
          <p:nvPr/>
        </p:nvSpPr>
        <p:spPr>
          <a:xfrm>
            <a:off x="6089904" y="2642584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6" name="QO_7_AN.9_2#42de7dd17?htil=1&amp;vcp=1&amp;vop=1&amp;vis=1&amp;pid=ffd301ea4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1464" y="3332766"/>
            <a:ext cx="3054096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171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2026-02-06T23:37:02Z</cp:lastPrinted>
  <dcterms:created xsi:type="dcterms:W3CDTF">2026-02-06T23:37:02Z</dcterms:created>
  <dcterms:modified xsi:type="dcterms:W3CDTF">2026-02-06T15:37:02Z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