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448" r:id="rId7"/>
    <p:sldId id="7449" r:id="rId8"/>
    <p:sldId id="7450" r:id="rId9"/>
    <p:sldId id="7451" r:id="rId10"/>
    <p:sldId id="7452" r:id="rId11"/>
    <p:sldId id="7453" r:id="rId12"/>
    <p:sldId id="7454" r:id="rId13"/>
    <p:sldId id="7455" r:id="rId14"/>
    <p:sldId id="7457" r:id="rId15"/>
    <p:sldId id="7458" r:id="rId16"/>
    <p:sldId id="7459" r:id="rId17"/>
    <p:sldId id="7460" r:id="rId18"/>
    <p:sldId id="7461" r:id="rId19"/>
    <p:sldId id="7462" r:id="rId20"/>
    <p:sldId id="7463" r:id="rId21"/>
    <p:sldId id="7464" r:id="rId22"/>
    <p:sldId id="7465" r:id="rId23"/>
    <p:sldId id="7466" r:id="rId24"/>
    <p:sldId id="7467" r:id="rId25"/>
    <p:sldId id="7456" r:id="rId26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0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60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409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Relationship Id="rId6" Type="http://schemas.openxmlformats.org/officeDocument/2006/relationships/tags" Target="../tags/tag30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Relationship Id="rId6" Type="http://schemas.openxmlformats.org/officeDocument/2006/relationships/tags" Target="../tags/tag316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Relationship Id="rId6" Type="http://schemas.openxmlformats.org/officeDocument/2006/relationships/tags" Target="../tags/tag34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tags" Target="../tags/tag354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tags" Target="../tags/tag36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tags" Target="../tags/tag21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14" Type="http://schemas.openxmlformats.org/officeDocument/2006/relationships/tags" Target="../tags/tag256.xml" /><Relationship Id="rId15" Type="http://schemas.openxmlformats.org/officeDocument/2006/relationships/tags" Target="../tags/tag257.xml" /><Relationship Id="rId16" Type="http://schemas.openxmlformats.org/officeDocument/2006/relationships/tags" Target="../tags/tag258.xml" /><Relationship Id="rId17" Type="http://schemas.openxmlformats.org/officeDocument/2006/relationships/tags" Target="../tags/tag259.xml" /><Relationship Id="rId18" Type="http://schemas.openxmlformats.org/officeDocument/2006/relationships/tags" Target="../tags/tag260.xml" /><Relationship Id="rId19" Type="http://schemas.openxmlformats.org/officeDocument/2006/relationships/tags" Target="../tags/tag261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62.xml" /><Relationship Id="rId21" Type="http://schemas.openxmlformats.org/officeDocument/2006/relationships/image" Target="../media/image48.wmf" /><Relationship Id="rId22" Type="http://schemas.openxmlformats.org/officeDocument/2006/relationships/tags" Target="../tags/tag263.xml" /><Relationship Id="rId23" Type="http://schemas.openxmlformats.org/officeDocument/2006/relationships/tags" Target="../tags/tag264.xml" /><Relationship Id="rId24" Type="http://schemas.openxmlformats.org/officeDocument/2006/relationships/tags" Target="../tags/tag265.xml" /><Relationship Id="rId25" Type="http://schemas.openxmlformats.org/officeDocument/2006/relationships/tags" Target="../tags/tag266.xml" /><Relationship Id="rId26" Type="http://schemas.openxmlformats.org/officeDocument/2006/relationships/tags" Target="../tags/tag267.xml" /><Relationship Id="rId27" Type="http://schemas.openxmlformats.org/officeDocument/2006/relationships/tags" Target="../tags/tag268.xml" /><Relationship Id="rId28" Type="http://schemas.openxmlformats.org/officeDocument/2006/relationships/tags" Target="../tags/tag269.xml" /><Relationship Id="rId29" Type="http://schemas.openxmlformats.org/officeDocument/2006/relationships/tags" Target="../tags/tag270.xml" /><Relationship Id="rId3" Type="http://schemas.openxmlformats.org/officeDocument/2006/relationships/tags" Target="../tags/tag245.xml" /><Relationship Id="rId30" Type="http://schemas.openxmlformats.org/officeDocument/2006/relationships/tags" Target="../tags/tag271.xml" /><Relationship Id="rId31" Type="http://schemas.openxmlformats.org/officeDocument/2006/relationships/tags" Target="../tags/tag272.xml" /><Relationship Id="rId32" Type="http://schemas.openxmlformats.org/officeDocument/2006/relationships/tags" Target="../tags/tag273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Relationship Id="rId7" Type="http://schemas.openxmlformats.org/officeDocument/2006/relationships/tags" Target="../tags/tag249.xml" /><Relationship Id="rId8" Type="http://schemas.openxmlformats.org/officeDocument/2006/relationships/tags" Target="../tags/tag250.xml" /><Relationship Id="rId9" Type="http://schemas.openxmlformats.org/officeDocument/2006/relationships/tags" Target="../tags/tag25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Relationship Id="rId6" Type="http://schemas.openxmlformats.org/officeDocument/2006/relationships/tags" Target="../tags/tag28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86.xml" /><Relationship Id="rId4" Type="http://schemas.openxmlformats.org/officeDocument/2006/relationships/image" Target="../media/image49.jpeg" /><Relationship Id="rId5" Type="http://schemas.openxmlformats.org/officeDocument/2006/relationships/tags" Target="../tags/tag287.xml" /><Relationship Id="rId6" Type="http://schemas.openxmlformats.org/officeDocument/2006/relationships/tags" Target="../tags/tag288.xml" /><Relationship Id="rId7" Type="http://schemas.openxmlformats.org/officeDocument/2006/relationships/tags" Target="../tags/tag289.xml" /><Relationship Id="rId8" Type="http://schemas.openxmlformats.org/officeDocument/2006/relationships/tags" Target="../tags/tag290.xml" /><Relationship Id="rId9" Type="http://schemas.openxmlformats.org/officeDocument/2006/relationships/tags" Target="../tags/tag29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96.xml" /><Relationship Id="rId4" Type="http://schemas.openxmlformats.org/officeDocument/2006/relationships/image" Target="../media/image50.jpeg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tags" Target="../tags/tag300.xml" /><Relationship Id="rId9" Type="http://schemas.openxmlformats.org/officeDocument/2006/relationships/tags" Target="../tags/tag30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12" Type="http://schemas.openxmlformats.org/officeDocument/2006/relationships/image" Target="../media/image53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image" Target="../media/image51.jpeg" /><Relationship Id="rId6" Type="http://schemas.openxmlformats.org/officeDocument/2006/relationships/tags" Target="../tags/tag308.xml" /><Relationship Id="rId7" Type="http://schemas.openxmlformats.org/officeDocument/2006/relationships/image" Target="../media/image52.jpeg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17.xml" /><Relationship Id="rId4" Type="http://schemas.openxmlformats.org/officeDocument/2006/relationships/image" Target="../media/image54.jpeg" /><Relationship Id="rId5" Type="http://schemas.openxmlformats.org/officeDocument/2006/relationships/tags" Target="../tags/tag318.xml" /><Relationship Id="rId6" Type="http://schemas.openxmlformats.org/officeDocument/2006/relationships/tags" Target="../tags/tag319.xml" /><Relationship Id="rId7" Type="http://schemas.openxmlformats.org/officeDocument/2006/relationships/tags" Target="../tags/tag320.xml" /><Relationship Id="rId8" Type="http://schemas.openxmlformats.org/officeDocument/2006/relationships/image" Target="../media/image55.png" /><Relationship Id="rId9" Type="http://schemas.openxmlformats.org/officeDocument/2006/relationships/tags" Target="../tags/tag32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26.xml" /><Relationship Id="rId4" Type="http://schemas.openxmlformats.org/officeDocument/2006/relationships/image" Target="../media/image54.jpeg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image" Target="../media/image56.jpeg" /><Relationship Id="rId8" Type="http://schemas.openxmlformats.org/officeDocument/2006/relationships/tags" Target="../tags/tag329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34.xml" /><Relationship Id="rId4" Type="http://schemas.openxmlformats.org/officeDocument/2006/relationships/image" Target="../media/image57.jpeg" /><Relationship Id="rId5" Type="http://schemas.openxmlformats.org/officeDocument/2006/relationships/tags" Target="../tags/tag335.xml" /><Relationship Id="rId6" Type="http://schemas.openxmlformats.org/officeDocument/2006/relationships/tags" Target="../tags/tag336.xml" /><Relationship Id="rId7" Type="http://schemas.openxmlformats.org/officeDocument/2006/relationships/tags" Target="../tags/tag337.xml" /><Relationship Id="rId8" Type="http://schemas.openxmlformats.org/officeDocument/2006/relationships/tags" Target="../tags/tag338.xml" /><Relationship Id="rId9" Type="http://schemas.openxmlformats.org/officeDocument/2006/relationships/image" Target="../media/image58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48.xml" /><Relationship Id="rId11" Type="http://schemas.openxmlformats.org/officeDocument/2006/relationships/tags" Target="../tags/tag349.xml" /><Relationship Id="rId12" Type="http://schemas.openxmlformats.org/officeDocument/2006/relationships/tags" Target="../tags/tag350.xml" /><Relationship Id="rId13" Type="http://schemas.openxmlformats.org/officeDocument/2006/relationships/image" Target="../media/image61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43.xml" /><Relationship Id="rId4" Type="http://schemas.openxmlformats.org/officeDocument/2006/relationships/image" Target="../media/image59.jpeg" /><Relationship Id="rId5" Type="http://schemas.openxmlformats.org/officeDocument/2006/relationships/tags" Target="../tags/tag344.xml" /><Relationship Id="rId6" Type="http://schemas.openxmlformats.org/officeDocument/2006/relationships/tags" Target="../tags/tag345.xml" /><Relationship Id="rId7" Type="http://schemas.openxmlformats.org/officeDocument/2006/relationships/tags" Target="../tags/tag346.xml" /><Relationship Id="rId8" Type="http://schemas.openxmlformats.org/officeDocument/2006/relationships/tags" Target="../tags/tag347.xml" /><Relationship Id="rId9" Type="http://schemas.openxmlformats.org/officeDocument/2006/relationships/image" Target="../media/image6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0.xml" /><Relationship Id="rId11" Type="http://schemas.openxmlformats.org/officeDocument/2006/relationships/tags" Target="../tags/tag361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image" Target="../media/image62.png" /><Relationship Id="rId7" Type="http://schemas.openxmlformats.org/officeDocument/2006/relationships/tags" Target="../tags/tag358.xml" /><Relationship Id="rId8" Type="http://schemas.openxmlformats.org/officeDocument/2006/relationships/image" Target="../media/image63.jpeg" /><Relationship Id="rId9" Type="http://schemas.openxmlformats.org/officeDocument/2006/relationships/tags" Target="../tags/tag35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1.xml" /><Relationship Id="rId11" Type="http://schemas.openxmlformats.org/officeDocument/2006/relationships/image" Target="../media/image66.jpeg" /><Relationship Id="rId12" Type="http://schemas.openxmlformats.org/officeDocument/2006/relationships/tags" Target="../tags/tag372.xml" /><Relationship Id="rId13" Type="http://schemas.openxmlformats.org/officeDocument/2006/relationships/image" Target="../media/image67.jpeg" /><Relationship Id="rId14" Type="http://schemas.openxmlformats.org/officeDocument/2006/relationships/tags" Target="../tags/tag373.xml" /><Relationship Id="rId15" Type="http://schemas.openxmlformats.org/officeDocument/2006/relationships/image" Target="../media/image68.jpeg" /><Relationship Id="rId16" Type="http://schemas.openxmlformats.org/officeDocument/2006/relationships/tags" Target="../tags/tag374.xml" /><Relationship Id="rId17" Type="http://schemas.openxmlformats.org/officeDocument/2006/relationships/image" Target="../media/image69.jpeg" /><Relationship Id="rId18" Type="http://schemas.openxmlformats.org/officeDocument/2006/relationships/tags" Target="../tags/tag375.xml" /><Relationship Id="rId19" Type="http://schemas.openxmlformats.org/officeDocument/2006/relationships/tags" Target="../tags/tag376.xml" /><Relationship Id="rId2" Type="http://schemas.openxmlformats.org/officeDocument/2006/relationships/notesSlide" Target="../notesSlides/notesSlide18.xml" /><Relationship Id="rId20" Type="http://schemas.openxmlformats.org/officeDocument/2006/relationships/tags" Target="../tags/tag377.xml" /><Relationship Id="rId21" Type="http://schemas.openxmlformats.org/officeDocument/2006/relationships/image" Target="../media/image70.png" /><Relationship Id="rId22" Type="http://schemas.openxmlformats.org/officeDocument/2006/relationships/image" Target="../media/image71.png" /><Relationship Id="rId23" Type="http://schemas.openxmlformats.org/officeDocument/2006/relationships/tags" Target="../tags/tag378.xml" /><Relationship Id="rId3" Type="http://schemas.openxmlformats.org/officeDocument/2006/relationships/tags" Target="../tags/tag366.xml" /><Relationship Id="rId4" Type="http://schemas.openxmlformats.org/officeDocument/2006/relationships/image" Target="../media/image64.jpeg" /><Relationship Id="rId5" Type="http://schemas.openxmlformats.org/officeDocument/2006/relationships/tags" Target="../tags/tag367.xml" /><Relationship Id="rId6" Type="http://schemas.openxmlformats.org/officeDocument/2006/relationships/tags" Target="../tags/tag368.xml" /><Relationship Id="rId7" Type="http://schemas.openxmlformats.org/officeDocument/2006/relationships/image" Target="../media/image65.jpeg" /><Relationship Id="rId8" Type="http://schemas.openxmlformats.org/officeDocument/2006/relationships/tags" Target="../tags/tag369.xml" /><Relationship Id="rId9" Type="http://schemas.openxmlformats.org/officeDocument/2006/relationships/tags" Target="../tags/tag37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83.xml" /><Relationship Id="rId4" Type="http://schemas.openxmlformats.org/officeDocument/2006/relationships/image" Target="../media/image72.jpeg" /><Relationship Id="rId5" Type="http://schemas.openxmlformats.org/officeDocument/2006/relationships/tags" Target="../tags/tag384.xml" /><Relationship Id="rId6" Type="http://schemas.openxmlformats.org/officeDocument/2006/relationships/tags" Target="../tags/tag385.xml" /><Relationship Id="rId7" Type="http://schemas.openxmlformats.org/officeDocument/2006/relationships/tags" Target="../tags/tag386.xml" /><Relationship Id="rId8" Type="http://schemas.openxmlformats.org/officeDocument/2006/relationships/tags" Target="../tags/tag387.xml" /><Relationship Id="rId9" Type="http://schemas.openxmlformats.org/officeDocument/2006/relationships/tags" Target="../tags/tag38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7.xml" /><Relationship Id="rId11" Type="http://schemas.openxmlformats.org/officeDocument/2006/relationships/tags" Target="../tags/tag398.xml" /><Relationship Id="rId12" Type="http://schemas.openxmlformats.org/officeDocument/2006/relationships/tags" Target="../tags/tag399.xml" /><Relationship Id="rId13" Type="http://schemas.openxmlformats.org/officeDocument/2006/relationships/tags" Target="../tags/tag400.xml" /><Relationship Id="rId14" Type="http://schemas.openxmlformats.org/officeDocument/2006/relationships/tags" Target="../tags/tag401.xml" /><Relationship Id="rId15" Type="http://schemas.openxmlformats.org/officeDocument/2006/relationships/tags" Target="../tags/tag402.xml" /><Relationship Id="rId16" Type="http://schemas.openxmlformats.org/officeDocument/2006/relationships/image" Target="../media/image47.png" /><Relationship Id="rId17" Type="http://schemas.openxmlformats.org/officeDocument/2006/relationships/tags" Target="../tags/tag403.xml" /><Relationship Id="rId18" Type="http://schemas.openxmlformats.org/officeDocument/2006/relationships/tags" Target="../tags/tag404.xml" /><Relationship Id="rId19" Type="http://schemas.openxmlformats.org/officeDocument/2006/relationships/tags" Target="../tags/tag405.xml" /><Relationship Id="rId2" Type="http://schemas.openxmlformats.org/officeDocument/2006/relationships/tags" Target="../tags/tag389.xml" /><Relationship Id="rId20" Type="http://schemas.openxmlformats.org/officeDocument/2006/relationships/tags" Target="../tags/tag406.xml" /><Relationship Id="rId21" Type="http://schemas.openxmlformats.org/officeDocument/2006/relationships/tags" Target="../tags/tag407.xml" /><Relationship Id="rId22" Type="http://schemas.openxmlformats.org/officeDocument/2006/relationships/tags" Target="../tags/tag408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tags" Target="../tags/tag393.xml" /><Relationship Id="rId7" Type="http://schemas.openxmlformats.org/officeDocument/2006/relationships/tags" Target="../tags/tag394.xml" /><Relationship Id="rId8" Type="http://schemas.openxmlformats.org/officeDocument/2006/relationships/tags" Target="../tags/tag395.xml" /><Relationship Id="rId9" Type="http://schemas.openxmlformats.org/officeDocument/2006/relationships/tags" Target="../tags/tag39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6.png" /><Relationship Id="rId11" Type="http://schemas.openxmlformats.org/officeDocument/2006/relationships/tags" Target="../tags/tag14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18" Type="http://schemas.openxmlformats.org/officeDocument/2006/relationships/tags" Target="../tags/tag159.xml" /><Relationship Id="rId19" Type="http://schemas.openxmlformats.org/officeDocument/2006/relationships/tags" Target="../tags/tag160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1.xml" /><Relationship Id="rId21" Type="http://schemas.openxmlformats.org/officeDocument/2006/relationships/tags" Target="../tags/tag162.xml" /><Relationship Id="rId22" Type="http://schemas.openxmlformats.org/officeDocument/2006/relationships/tags" Target="../tags/tag163.xml" /><Relationship Id="rId23" Type="http://schemas.openxmlformats.org/officeDocument/2006/relationships/tags" Target="../tags/tag164.xml" /><Relationship Id="rId24" Type="http://schemas.openxmlformats.org/officeDocument/2006/relationships/tags" Target="../tags/tag165.xml" /><Relationship Id="rId25" Type="http://schemas.openxmlformats.org/officeDocument/2006/relationships/tags" Target="../tags/tag166.xml" /><Relationship Id="rId26" Type="http://schemas.openxmlformats.org/officeDocument/2006/relationships/tags" Target="../tags/tag167.xml" /><Relationship Id="rId3" Type="http://schemas.openxmlformats.org/officeDocument/2006/relationships/tags" Target="../tags/tag145.xml" /><Relationship Id="rId4" Type="http://schemas.openxmlformats.org/officeDocument/2006/relationships/image" Target="../media/image37.jpeg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tags" Target="../tags/tag179.xml" /><Relationship Id="rId14" Type="http://schemas.openxmlformats.org/officeDocument/2006/relationships/tags" Target="../tags/tag180.xml" /><Relationship Id="rId15" Type="http://schemas.openxmlformats.org/officeDocument/2006/relationships/tags" Target="../tags/tag181.xml" /><Relationship Id="rId16" Type="http://schemas.openxmlformats.org/officeDocument/2006/relationships/tags" Target="../tags/tag18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image" Target="../media/image38.png" /><Relationship Id="rId6" Type="http://schemas.openxmlformats.org/officeDocument/2006/relationships/tags" Target="../tags/tag173.xml" /><Relationship Id="rId7" Type="http://schemas.openxmlformats.org/officeDocument/2006/relationships/tags" Target="../tags/tag174.xml" /><Relationship Id="rId8" Type="http://schemas.openxmlformats.org/officeDocument/2006/relationships/image" Target="../media/image39.png" /><Relationship Id="rId9" Type="http://schemas.openxmlformats.org/officeDocument/2006/relationships/tags" Target="../tags/tag17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9.xml" /><Relationship Id="rId11" Type="http://schemas.openxmlformats.org/officeDocument/2006/relationships/tags" Target="../tags/tag190.xml" /><Relationship Id="rId12" Type="http://schemas.openxmlformats.org/officeDocument/2006/relationships/tags" Target="../tags/tag191.xml" /><Relationship Id="rId13" Type="http://schemas.openxmlformats.org/officeDocument/2006/relationships/tags" Target="../tags/tag192.xml" /><Relationship Id="rId14" Type="http://schemas.openxmlformats.org/officeDocument/2006/relationships/tags" Target="../tags/tag193.xml" /><Relationship Id="rId15" Type="http://schemas.openxmlformats.org/officeDocument/2006/relationships/tags" Target="../tags/tag194.xml" /><Relationship Id="rId16" Type="http://schemas.openxmlformats.org/officeDocument/2006/relationships/tags" Target="../tags/tag195.xml" /><Relationship Id="rId17" Type="http://schemas.openxmlformats.org/officeDocument/2006/relationships/tags" Target="../tags/tag196.xml" /><Relationship Id="rId18" Type="http://schemas.openxmlformats.org/officeDocument/2006/relationships/tags" Target="../tags/tag197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image" Target="../media/image40.png" /><Relationship Id="rId6" Type="http://schemas.openxmlformats.org/officeDocument/2006/relationships/tags" Target="../tags/tag188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image" Target="../media/image41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5.xml" /><Relationship Id="rId11" Type="http://schemas.openxmlformats.org/officeDocument/2006/relationships/tags" Target="../tags/tag206.xml" /><Relationship Id="rId12" Type="http://schemas.openxmlformats.org/officeDocument/2006/relationships/tags" Target="../tags/tag207.xml" /><Relationship Id="rId13" Type="http://schemas.openxmlformats.org/officeDocument/2006/relationships/tags" Target="../tags/tag208.xml" /><Relationship Id="rId14" Type="http://schemas.openxmlformats.org/officeDocument/2006/relationships/tags" Target="../tags/tag209.xml" /><Relationship Id="rId15" Type="http://schemas.openxmlformats.org/officeDocument/2006/relationships/tags" Target="../tags/tag210.xml" /><Relationship Id="rId16" Type="http://schemas.openxmlformats.org/officeDocument/2006/relationships/tags" Target="../tags/tag211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1.xml" /><Relationship Id="rId4" Type="http://schemas.openxmlformats.org/officeDocument/2006/relationships/image" Target="../media/image42.jpeg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image" Target="../media/image43.jpeg" /><Relationship Id="rId8" Type="http://schemas.openxmlformats.org/officeDocument/2006/relationships/tags" Target="../tags/tag204.xml" /><Relationship Id="rId9" Type="http://schemas.openxmlformats.org/officeDocument/2006/relationships/image" Target="../media/image4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9.xml" /><Relationship Id="rId11" Type="http://schemas.openxmlformats.org/officeDocument/2006/relationships/tags" Target="../tags/tag220.xml" /><Relationship Id="rId12" Type="http://schemas.openxmlformats.org/officeDocument/2006/relationships/tags" Target="../tags/tag221.xml" /><Relationship Id="rId13" Type="http://schemas.openxmlformats.org/officeDocument/2006/relationships/tags" Target="../tags/tag222.xml" /><Relationship Id="rId14" Type="http://schemas.openxmlformats.org/officeDocument/2006/relationships/tags" Target="../tags/tag223.xml" /><Relationship Id="rId15" Type="http://schemas.openxmlformats.org/officeDocument/2006/relationships/tags" Target="../tags/tag224.xml" /><Relationship Id="rId16" Type="http://schemas.openxmlformats.org/officeDocument/2006/relationships/tags" Target="../tags/tag225.xml" /><Relationship Id="rId17" Type="http://schemas.openxmlformats.org/officeDocument/2006/relationships/tags" Target="../tags/tag226.xml" /><Relationship Id="rId18" Type="http://schemas.openxmlformats.org/officeDocument/2006/relationships/tags" Target="../tags/tag22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image" Target="../media/image45.png" /><Relationship Id="rId6" Type="http://schemas.openxmlformats.org/officeDocument/2006/relationships/tags" Target="../tags/tag217.xml" /><Relationship Id="rId7" Type="http://schemas.openxmlformats.org/officeDocument/2006/relationships/video" Target="../media/media2.mp4" /><Relationship Id="rId8" Type="http://schemas.microsoft.com/office/2007/relationships/media" Target="../media/media2.mp4" /><Relationship Id="rId9" Type="http://schemas.openxmlformats.org/officeDocument/2006/relationships/tags" Target="../tags/tag21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image" Target="../media/image46.jpeg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image" Target="../media/image4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20.2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电生磁</a:t>
            </a:r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 </a:t>
            </a:r>
            <a:endParaRPr lang="en-US" altLang="zh-CN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电与磁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20.2</a:t>
            </a:r>
            <a:r>
              <a:rPr lang="zh-CN" altLang="en-US" sz="100">
                <a:noFill/>
              </a:rPr>
              <a:t>电生磁同步练习题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奥斯特实验证明：通电导线周围存在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，这就是电流的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效应。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电流的磁场方向与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通电螺线管外部的磁场与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磁体的磁场相似。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安培定则（右手螺旋定则）：用右手握住螺线管，让四指指向螺线管中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的方向，大拇指所指的那端就是螺线管的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通电螺线管的极性只与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方向有关，与绕线方式无关。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通电直导线电流越大，周围磁场越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通电螺线管内部磁感线由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极指向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首先发现电生磁现象的科学家是（）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牛顿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奥斯特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焦耳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欧姆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关于电流的磁效应，下列说法正确的是（）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只有通电螺线管才有磁场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通电导线周围存在磁场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电流越大磁场越弱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电流方向不影响磁场方向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改变通电螺线管磁极的方法是（）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改变电流方向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增加匝数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换粗导线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通电螺线管外部磁感线方向正确的是（）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从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极到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从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极到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极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无固定方向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随机分布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奥斯特实验中，导线通电后小磁针偏转，说明（）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电流产生热量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电流产生磁场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导线受磁力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小磁针自带电能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根据电生磁知识填空：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）奥斯特实验是第一个揭示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之间有联系的实验。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）通电螺线管磁场强弱与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大小、线圈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有关。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）安培定则既可判断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磁场方向，也可判断通电直导线磁场方向。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）断电后，通电导线的磁场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消失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保留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通电导体周围一定存在磁场。（）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电流方向改变，通电螺线管磁极不变。（）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通电螺线管相当于条形磁体，有两个磁极。（）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磁场方向与电流方向无关。（）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奥斯特实验说明磁能生电。（）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五、综合简答题（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简述奥斯特实验的现象与结论，并写出安培定则的使用方法。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磁场；磁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电流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条形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电流；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（北）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电流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强</a:t>
            </a:r>
            <a:r>
              <a:rPr lang="en-US" altLang="zh-CN" sz="100">
                <a:noFill/>
              </a:rPr>
              <a:t> 7. S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N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8.B 9.B 10.B 11.B 12.B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）电；磁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）电流；匝数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）通电螺线管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）消失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14.√ 15.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16.√ 17.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18.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答：奥斯特实验现象：导线通电时，下方小磁针发生偏转；断电后小磁针复位；改变电流方向，小磁针偏转方向改变。实验结论：通电导线周围存在磁场，磁场方向与电流方向有关。安培定则：右手握住通电螺线管，四指弯曲方向与线圈电流环绕方向一致，大拇指指向的一端即为螺线管的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极。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4339" name="文本框 14338" title=""/>
          <p:cNvSpPr txBox="1"/>
          <p:nvPr>
            <p:custDataLst>
              <p:tags r:id="rId4"/>
            </p:custDataLst>
          </p:nvPr>
        </p:nvSpPr>
        <p:spPr>
          <a:xfrm>
            <a:off x="3736975" y="3180080"/>
            <a:ext cx="52990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安培定则确定螺线管的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磁极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文本框 13316" title=""/>
          <p:cNvSpPr txBox="1"/>
          <p:nvPr>
            <p:custDataLst>
              <p:tags r:id="rId5"/>
            </p:custDataLst>
          </p:nvPr>
        </p:nvSpPr>
        <p:spPr>
          <a:xfrm>
            <a:off x="3736975" y="1492250"/>
            <a:ext cx="4107815" cy="46037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使用安培定则的方法和顺序：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6"/>
            </p:custDataLst>
          </p:nvPr>
        </p:nvGrpSpPr>
        <p:grpSpPr>
          <a:xfrm flipH="1">
            <a:off x="800100" y="1656080"/>
            <a:ext cx="2529840" cy="1553845"/>
            <a:chOff x="7536160" y="2336590"/>
            <a:chExt cx="2557462" cy="2051257"/>
          </a:xfrm>
        </p:grpSpPr>
        <p:sp>
          <p:nvSpPr>
            <p:cNvPr id="15365" name="Freeform 30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flipV="1">
              <a:off x="7991450" y="2336590"/>
              <a:ext cx="144463" cy="1552092"/>
            </a:xfrm>
            <a:custGeom>
              <a:gdLst>
                <a:gd name="T0" fmla="*/ 104 w 104"/>
                <a:gd name="T1" fmla="*/ 72 h 648"/>
                <a:gd name="T2" fmla="*/ 56 w 104"/>
                <a:gd name="T3" fmla="*/ 24 h 648"/>
                <a:gd name="T4" fmla="*/ 8 w 104"/>
                <a:gd name="T5" fmla="*/ 216 h 648"/>
                <a:gd name="T6" fmla="*/ 8 w 104"/>
                <a:gd name="T7" fmla="*/ 648 h 64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4" h="648">
                  <a:moveTo>
                    <a:pt x="104" y="72"/>
                  </a:moveTo>
                  <a:cubicBezTo>
                    <a:pt x="88" y="36"/>
                    <a:pt x="72" y="0"/>
                    <a:pt x="56" y="24"/>
                  </a:cubicBezTo>
                  <a:cubicBezTo>
                    <a:pt x="40" y="48"/>
                    <a:pt x="16" y="112"/>
                    <a:pt x="8" y="216"/>
                  </a:cubicBezTo>
                  <a:cubicBezTo>
                    <a:pt x="0" y="320"/>
                    <a:pt x="8" y="576"/>
                    <a:pt x="8" y="648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5363" name="Rectangle 28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536160" y="3019426"/>
              <a:ext cx="2557462" cy="674687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>
              <a:solidFill>
                <a:srgbClr val="4D4D4D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195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5366" name="Freeform 3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9286854" y="2778039"/>
              <a:ext cx="346076" cy="1160559"/>
            </a:xfrm>
            <a:custGeom>
              <a:gdLst>
                <a:gd name="T0" fmla="*/ 0 w 192"/>
                <a:gd name="T1" fmla="*/ 392 h 496"/>
                <a:gd name="T2" fmla="*/ 48 w 192"/>
                <a:gd name="T3" fmla="*/ 440 h 496"/>
                <a:gd name="T4" fmla="*/ 144 w 192"/>
                <a:gd name="T5" fmla="*/ 56 h 496"/>
                <a:gd name="T6" fmla="*/ 192 w 192"/>
                <a:gd name="T7" fmla="*/ 104 h 49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496">
                  <a:moveTo>
                    <a:pt x="0" y="392"/>
                  </a:moveTo>
                  <a:cubicBezTo>
                    <a:pt x="12" y="444"/>
                    <a:pt x="24" y="496"/>
                    <a:pt x="48" y="440"/>
                  </a:cubicBezTo>
                  <a:cubicBezTo>
                    <a:pt x="72" y="384"/>
                    <a:pt x="120" y="112"/>
                    <a:pt x="144" y="56"/>
                  </a:cubicBezTo>
                  <a:cubicBezTo>
                    <a:pt x="168" y="0"/>
                    <a:pt x="184" y="96"/>
                    <a:pt x="192" y="104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5367" name="Line 32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9680555" y="3698375"/>
              <a:ext cx="0" cy="689472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0">
                <a:latin typeface="微软雅黑" panose="020b0503020204020204" charset="-122"/>
              </a:endParaRPr>
            </a:p>
          </p:txBody>
        </p:sp>
        <p:sp>
          <p:nvSpPr>
            <p:cNvPr id="15368" name="Freeform 3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459764" y="2773360"/>
              <a:ext cx="346076" cy="1160559"/>
            </a:xfrm>
            <a:custGeom>
              <a:gdLst>
                <a:gd name="T0" fmla="*/ 0 w 192"/>
                <a:gd name="T1" fmla="*/ 392 h 496"/>
                <a:gd name="T2" fmla="*/ 48 w 192"/>
                <a:gd name="T3" fmla="*/ 440 h 496"/>
                <a:gd name="T4" fmla="*/ 144 w 192"/>
                <a:gd name="T5" fmla="*/ 56 h 496"/>
                <a:gd name="T6" fmla="*/ 192 w 192"/>
                <a:gd name="T7" fmla="*/ 104 h 49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496">
                  <a:moveTo>
                    <a:pt x="0" y="392"/>
                  </a:moveTo>
                  <a:cubicBezTo>
                    <a:pt x="12" y="444"/>
                    <a:pt x="24" y="496"/>
                    <a:pt x="48" y="440"/>
                  </a:cubicBezTo>
                  <a:cubicBezTo>
                    <a:pt x="72" y="384"/>
                    <a:pt x="120" y="112"/>
                    <a:pt x="144" y="56"/>
                  </a:cubicBezTo>
                  <a:cubicBezTo>
                    <a:pt x="168" y="0"/>
                    <a:pt x="184" y="96"/>
                    <a:pt x="192" y="104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5369" name="Freeform 3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866165" y="2774919"/>
              <a:ext cx="346076" cy="1160559"/>
            </a:xfrm>
            <a:custGeom>
              <a:gdLst>
                <a:gd name="T0" fmla="*/ 0 w 192"/>
                <a:gd name="T1" fmla="*/ 392 h 496"/>
                <a:gd name="T2" fmla="*/ 48 w 192"/>
                <a:gd name="T3" fmla="*/ 440 h 496"/>
                <a:gd name="T4" fmla="*/ 144 w 192"/>
                <a:gd name="T5" fmla="*/ 56 h 496"/>
                <a:gd name="T6" fmla="*/ 192 w 192"/>
                <a:gd name="T7" fmla="*/ 104 h 49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496">
                  <a:moveTo>
                    <a:pt x="0" y="392"/>
                  </a:moveTo>
                  <a:cubicBezTo>
                    <a:pt x="12" y="444"/>
                    <a:pt x="24" y="496"/>
                    <a:pt x="48" y="440"/>
                  </a:cubicBezTo>
                  <a:cubicBezTo>
                    <a:pt x="72" y="384"/>
                    <a:pt x="120" y="112"/>
                    <a:pt x="144" y="56"/>
                  </a:cubicBezTo>
                  <a:cubicBezTo>
                    <a:pt x="168" y="0"/>
                    <a:pt x="184" y="96"/>
                    <a:pt x="192" y="104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5370" name="Freeform 35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031138" y="2773360"/>
              <a:ext cx="346076" cy="1160559"/>
            </a:xfrm>
            <a:custGeom>
              <a:gdLst>
                <a:gd name="T0" fmla="*/ 0 w 192"/>
                <a:gd name="T1" fmla="*/ 392 h 496"/>
                <a:gd name="T2" fmla="*/ 48 w 192"/>
                <a:gd name="T3" fmla="*/ 440 h 496"/>
                <a:gd name="T4" fmla="*/ 144 w 192"/>
                <a:gd name="T5" fmla="*/ 56 h 496"/>
                <a:gd name="T6" fmla="*/ 192 w 192"/>
                <a:gd name="T7" fmla="*/ 104 h 49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496">
                  <a:moveTo>
                    <a:pt x="0" y="392"/>
                  </a:moveTo>
                  <a:cubicBezTo>
                    <a:pt x="12" y="444"/>
                    <a:pt x="24" y="496"/>
                    <a:pt x="48" y="440"/>
                  </a:cubicBezTo>
                  <a:cubicBezTo>
                    <a:pt x="72" y="384"/>
                    <a:pt x="120" y="112"/>
                    <a:pt x="144" y="56"/>
                  </a:cubicBezTo>
                  <a:cubicBezTo>
                    <a:pt x="168" y="0"/>
                    <a:pt x="184" y="96"/>
                    <a:pt x="192" y="104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00">
                <a:latin typeface="Times New Roman"/>
                <a:cs typeface="Times New Roman" panose="02020603050405020304" charset="0"/>
              </a:endParaRPr>
            </a:p>
          </p:txBody>
        </p:sp>
      </p:grpSp>
      <p:sp>
        <p:nvSpPr>
          <p:cNvPr id="26677" name="Line 52" title=""/>
          <p:cNvSpPr/>
          <p:nvPr>
            <p:custDataLst>
              <p:tags r:id="rId14"/>
            </p:custDataLst>
          </p:nvPr>
        </p:nvSpPr>
        <p:spPr>
          <a:xfrm rot="720000">
            <a:off x="2837815" y="1773291"/>
            <a:ext cx="72000" cy="2880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" name="Line 50" title=""/>
          <p:cNvSpPr/>
          <p:nvPr>
            <p:custDataLst>
              <p:tags r:id="rId15"/>
            </p:custDataLst>
          </p:nvPr>
        </p:nvSpPr>
        <p:spPr>
          <a:xfrm rot="780000">
            <a:off x="1173135" y="2793439"/>
            <a:ext cx="72000" cy="2880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grpSp>
        <p:nvGrpSpPr>
          <p:cNvPr id="8" name="组合 7" title=""/>
          <p:cNvGrpSpPr/>
          <p:nvPr>
            <p:custDataLst>
              <p:tags r:id="rId16"/>
            </p:custDataLst>
          </p:nvPr>
        </p:nvGrpSpPr>
        <p:grpSpPr>
          <a:xfrm>
            <a:off x="1406525" y="2259330"/>
            <a:ext cx="1275715" cy="349885"/>
            <a:chOff x="2161" y="3462"/>
            <a:chExt cx="2009" cy="551"/>
          </a:xfrm>
        </p:grpSpPr>
        <p:sp>
          <p:nvSpPr>
            <p:cNvPr id="26676" name="Line 51"/>
            <p:cNvSpPr/>
            <p:nvPr>
              <p:custDataLst>
                <p:tags r:id="rId17"/>
              </p:custDataLst>
            </p:nvPr>
          </p:nvSpPr>
          <p:spPr>
            <a:xfrm rot="19800000" flipV="1">
              <a:off x="4058" y="3462"/>
              <a:ext cx="113" cy="454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5" name="Line 51"/>
            <p:cNvSpPr/>
            <p:nvPr>
              <p:custDataLst>
                <p:tags r:id="rId18"/>
              </p:custDataLst>
            </p:nvPr>
          </p:nvSpPr>
          <p:spPr>
            <a:xfrm rot="19800000" flipV="1">
              <a:off x="3426" y="3495"/>
              <a:ext cx="113" cy="453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6" name="Line 51"/>
            <p:cNvSpPr/>
            <p:nvPr>
              <p:custDataLst>
                <p:tags r:id="rId19"/>
              </p:custDataLst>
            </p:nvPr>
          </p:nvSpPr>
          <p:spPr>
            <a:xfrm rot="19800000" flipV="1">
              <a:off x="2806" y="3528"/>
              <a:ext cx="113" cy="453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7" name="Line 51"/>
            <p:cNvSpPr/>
            <p:nvPr>
              <p:custDataLst>
                <p:tags r:id="rId20"/>
              </p:custDataLst>
            </p:nvPr>
          </p:nvSpPr>
          <p:spPr>
            <a:xfrm rot="19800000" flipV="1">
              <a:off x="2161" y="3561"/>
              <a:ext cx="113" cy="453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11" name="图片 10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39495" y="1897036"/>
            <a:ext cx="1863000" cy="183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23"/>
            </p:custDataLst>
          </p:nvPr>
        </p:nvSpPr>
        <p:spPr>
          <a:xfrm>
            <a:off x="3041015" y="1365250"/>
            <a:ext cx="4673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+</a:t>
            </a:r>
            <a:endParaRPr lang="en-US" altLang="zh-CN" sz="40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4"/>
            </p:custDataLst>
          </p:nvPr>
        </p:nvSpPr>
        <p:spPr>
          <a:xfrm>
            <a:off x="711200" y="2921635"/>
            <a:ext cx="384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en-US" altLang="zh-CN" sz="40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-</a:t>
            </a:r>
            <a:endParaRPr lang="en-US" altLang="zh-CN" sz="40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2" name="Rectangle 4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27330" y="2173605"/>
            <a:ext cx="438785" cy="506730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pPr marL="0" indent="0" eaLnBrk="0" latinLnBrk="0" hangingPunct="0">
              <a:lnSpc>
                <a:spcPct val="100000"/>
              </a:lnSpc>
              <a:spcBef>
                <a:spcPct val="0"/>
              </a:spcBef>
            </a:pPr>
            <a:r>
              <a:rPr lang="en-US" altLang="zh-CN" sz="27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endParaRPr lang="en-US" altLang="zh-CN" sz="27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26"/>
            </p:custDataLst>
          </p:nvPr>
        </p:nvSpPr>
        <p:spPr>
          <a:xfrm>
            <a:off x="3736975" y="2082800"/>
            <a:ext cx="44862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清螺线管的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绕线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方向；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27"/>
            </p:custDataLst>
          </p:nvPr>
        </p:nvSpPr>
        <p:spPr>
          <a:xfrm>
            <a:off x="3736975" y="2631440"/>
            <a:ext cx="44862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在螺线管中的方向；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6" name="组合 9" title=""/>
          <p:cNvGrpSpPr/>
          <p:nvPr>
            <p:custDataLst>
              <p:tags r:id="rId28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17" name="组合 10"/>
            <p:cNvGrpSpPr/>
            <p:nvPr>
              <p:custDataLst>
                <p:tags r:id="rId2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8" name="矩形 17"/>
              <p:cNvSpPr/>
              <p:nvPr>
                <p:custDataLst>
                  <p:tags r:id="rId3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安培定则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9f20b9742?vcp=1&amp;vis=1&amp;pid=715f8654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726955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各种自然现象之间存在着相互联系，世界上第一个发现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“电流的磁效应”的科学家是(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9f20b9742.bracket?vcp=1&amp;vis=1&amp;pid=715f8654a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4394740" y="2274325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_2#9f20b9742.choices?vcp=1&amp;vis=1&amp;pid=715f8654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827599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310765"/>
                <a:tab pos="4291965"/>
                <a:tab pos="62731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奥斯特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安培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牛顿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焦耳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_1#ce08ac906?htil=1&amp;vcp=1&amp;vis=1&amp;pid=715f8654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1267" y="448055"/>
            <a:ext cx="2978588" cy="79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_2#ce08ac906?htil=1&amp;vcp=1&amp;vis=1&amp;pid=715f8654a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3968496" cy="11978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小荣利用图甲所示的装置进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行以下实验：断开开关，小磁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针的指向如图甲所示；闭合</a:t>
            </a:r>
            <a:endParaRPr lang="en-US" altLang="zh-CN" sz="2250"/>
          </a:p>
        </p:txBody>
      </p:sp>
      <p:sp>
        <p:nvSpPr>
          <p:cNvPr id="4" name="QC_4_AN.4_1#ce08ac906.bracket?vcp=1&amp;vis=1&amp;pid=715f8654a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2181764" y="2456241"/>
            <a:ext cx="414338" cy="3688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100"/>
              </a:lnSpc>
            </a:pPr>
            <a:r>
              <a:rPr lang="en-US" altLang="zh-CN" sz="225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250"/>
          </a:p>
        </p:txBody>
      </p:sp>
      <p:sp>
        <p:nvSpPr>
          <p:cNvPr id="5" name="QC_4_BD.3_3#ce08ac906.choices?htil=1&amp;vcp=1&amp;vis=1&amp;pid=715f8654a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863974"/>
            <a:ext cx="8065008" cy="16224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225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25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由甲、乙两图可得不管是否通电，导线周围都能产生磁场</a:t>
            </a:r>
            <a:endParaRPr lang="en-US" altLang="zh-CN" sz="2250" spc="-50"/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由甲、乙两图可得利用磁场可以产生电流</a:t>
            </a:r>
            <a:endParaRPr lang="en-US" altLang="zh-CN" sz="2250"/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由乙、丙两图可得电流产生的磁场的强弱与电流大小有关</a:t>
            </a:r>
            <a:endParaRPr lang="en-US" altLang="zh-CN" sz="2250"/>
          </a:p>
          <a:p>
            <a:pPr latinLnBrk="1">
              <a:lnSpc>
                <a:spcPts val="3100"/>
              </a:lnSpc>
            </a:pPr>
            <a:r>
              <a:rPr lang="en-US" altLang="zh-CN" sz="225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25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由乙、丙两图可得电流产生的磁场的方向与电流方向有关</a:t>
            </a:r>
            <a:endParaRPr lang="en-US" altLang="zh-CN" sz="2250" spc="-50"/>
          </a:p>
        </p:txBody>
      </p:sp>
      <p:sp>
        <p:nvSpPr>
          <p:cNvPr id="6" name="QC_4_BD.3_2#ce08ac906?htil=1&amp;vcp=1&amp;vis=1&amp;pid=715f8654a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1628836"/>
            <a:ext cx="8064000" cy="12033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开关，小磁针的偏转情况如图乙中箭头所示；只改变电流方向，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再次进行实验，小磁针的偏转情况如图丙中箭头所示。下列结论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中合理的是(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2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5_1#977747fda?htil=2&amp;vcp=1&amp;vis=1&amp;pid=715f8654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0697" y="949746"/>
            <a:ext cx="3520440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5_2#977747fda?htil=2&amp;vcp=1&amp;vis=1&amp;pid=715f8654a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904027"/>
            <a:ext cx="44074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3.在“探究通电螺线管外部磁场的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方向”的实验中，条形磁体周围的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小磁针的指向如图甲所示，通电</a:t>
            </a:r>
            <a:endParaRPr lang="en-US" altLang="zh-CN" sz="2400"/>
          </a:p>
        </p:txBody>
      </p:sp>
      <p:sp>
        <p:nvSpPr>
          <p:cNvPr id="4" name="QB_4_AN.6_1#977747fda.blank?vcp=1&amp;vis=1&amp;pid=715f8654a&amp;color=0,0,0&amp;vpa=3&amp;vtp=1&amp;bbb=1" title=""/>
          <p:cNvSpPr/>
          <p:nvPr>
            <p:custDataLst>
              <p:tags r:id="rId7"/>
            </p:custDataLst>
          </p:nvPr>
        </p:nvSpPr>
        <p:spPr>
          <a:xfrm>
            <a:off x="1775364" y="3085378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条形磁体</a:t>
            </a:r>
            <a:endParaRPr lang="en-US" altLang="zh-CN" sz="2400"/>
          </a:p>
        </p:txBody>
      </p:sp>
      <p:sp>
        <p:nvSpPr>
          <p:cNvPr id="5" name="QB_4_AN.7_1#977747fda.blank?vcp=1&amp;vis=1&amp;pid=715f8654a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6347365" y="3622588"/>
            <a:ext cx="14398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正、负极</a:t>
            </a:r>
            <a:endParaRPr lang="en-US" altLang="zh-CN" sz="2400"/>
          </a:p>
        </p:txBody>
      </p:sp>
      <p:sp>
        <p:nvSpPr>
          <p:cNvPr id="6" name="QB_4_BD.5_2#977747fda?htil=2&amp;vcp=1&amp;vis=1&amp;pid=715f8654a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2554518"/>
            <a:ext cx="8064000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螺线管外部小磁针的指向如图乙所示，说明通电螺线管外部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的磁场跟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的磁场相似；要研究通电螺线管外部磁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场与电流方向的关系，可以把图乙中电源的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对调。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8_1#d05e1dbc1?vcp=1&amp;vis=1&amp;pid=715f8654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66090"/>
            <a:ext cx="8064504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变式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如图所示，通电螺线管旁的小磁针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分别静止在图示位置。请科学推断，最终决定通电螺线管极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性的是(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8_1#d05e1dbc1?vcp=1&amp;vis=1&amp;pid=715f8654a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6674" y="507238"/>
            <a:ext cx="257860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C_4_BD.8_2#d05e1dbc1?vcp=1&amp;vis=1&amp;pid=715f8654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3874" y="2184147"/>
            <a:ext cx="4505396" cy="121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9_1#d05e1dbc1.bracket?vcp=1&amp;vis=1&amp;pid=715f8654a&amp;color=0,0,0&amp;vpa=5&amp;vtp=1" title=""/>
          <p:cNvSpPr/>
          <p:nvPr>
            <p:custDataLst>
              <p:tags r:id="rId9"/>
            </p:custDataLst>
          </p:nvPr>
        </p:nvSpPr>
        <p:spPr>
          <a:xfrm>
            <a:off x="1686464" y="1572260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8_3#d05e1dbc1.choices?vcp=1&amp;vis=1&amp;pid=715f8654a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528395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电源正负极的接法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螺线管导线的环绕方向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小磁针静止时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极的指向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螺线管中电流的方向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8_3#d05e1dbc1.choices?vcp=1&amp;vis=1&amp;pid=715f8654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528395"/>
                <a:ext cx="8065008" cy="1033399"/>
              </a:xfrm>
              <a:prstGeom prst="rect">
                <a:avLst/>
              </a:prstGeom>
              <a:blipFill rotWithShape="1">
                <a:blip r:embed="rId12"/>
                <a:stretch>
                  <a:fillRect l="-5" t="-32" r="3" b="-56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0_1#d825009b9?htil=3&amp;vcp=1&amp;vis=1&amp;visfb=1&amp;pid=715f8654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6792" y="656662"/>
            <a:ext cx="2249424" cy="134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4_BD.10_2#d825009b9?htil=3&amp;vcp=1&amp;vis=1&amp;pid=715f8654a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10942"/>
                <a:ext cx="5678424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4.[2025·日照]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某电磁阀的工作原理如图所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示。当开关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如图连接时，固定线圈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通电后产生磁场，推动强磁阀门向左运动，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4_BD.10_2#d825009b9?htil=3&amp;vcp=1&amp;vis=1&amp;pid=715f8654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10942"/>
                <a:ext cx="5678424" cy="1596390"/>
              </a:xfrm>
              <a:prstGeom prst="rect">
                <a:avLst/>
              </a:prstGeom>
              <a:blipFill rotWithShape="1">
                <a:blip r:embed="rId8"/>
                <a:stretch>
                  <a:fillRect l="-7" t="-5" r="-3209" b="-34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O_4_BD.10_2#d825009b9?htil=3&amp;vcp=1&amp;vis=1&amp;pid=715f8654a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40000" y="2256862"/>
            <a:ext cx="8064000" cy="215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封闭液管通道，阻止液体流动。请：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（1）标出此时通电螺线管右端的极性。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（2）标出强磁阀门右端的极性。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（3）画出通电螺线管外部磁场的磁感线（画一条即可）。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0_3#d825009b9?htil=4&amp;vcp=1&amp;vis=1&amp;pid=715f8654a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1540233"/>
            <a:ext cx="3986784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AN.11_1#d825009b9?htil=4&amp;vcp=1&amp;vis=1&amp;pid=715f8654a&amp;color=0,0,0&amp;vtp=1&amp;bt=1&amp;bbb=1" title=""/>
          <p:cNvSpPr/>
          <p:nvPr>
            <p:custDataLst>
              <p:tags r:id="rId6"/>
            </p:custDataLst>
          </p:nvPr>
        </p:nvSpPr>
        <p:spPr>
          <a:xfrm>
            <a:off x="4562856" y="1169901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4" name="QO_4_AN.11_2#d825009b9?htil=4&amp;vcp=1&amp;vis=1&amp;pid=715f8654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5464" y="1785216"/>
            <a:ext cx="3447288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EX.12_1#d825009b9?vcp=1&amp;vis=1&amp;pid=715f8654a&amp;color=0,0,0&amp;tib=255,255,255&amp;iip=2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1510515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EX.12_1#d825009b9?vcp=1&amp;vis=1&amp;pid=715f8654a&amp;color=0,0,0&amp;vtp=1&amp;bt=1&amp;bbb=1" title=""/>
          <p:cNvSpPr/>
          <p:nvPr>
            <p:custDataLst>
              <p:tags r:id="rId6"/>
            </p:custDataLst>
          </p:nvPr>
        </p:nvSpPr>
        <p:spPr>
          <a:xfrm>
            <a:off x="539496" y="1450063"/>
            <a:ext cx="8064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应用安培定则判断通电螺线管磁极的方法：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O_4_EX.12_2#d825009b9?vcp=1&amp;vis=1&amp;pid=715f8654a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002386"/>
                <a:ext cx="8065008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（1）标出通电螺线管中的电流方向；（2）用右手握住螺线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管，让四指弯曲的方向和电流的方向一致；（3）拇指所指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的那端就是通电螺线管的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4_EX.12_2#d825009b9?vcp=1&amp;vis=1&amp;pid=715f8654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002386"/>
                <a:ext cx="8065008" cy="1596390"/>
              </a:xfrm>
              <a:prstGeom prst="rect">
                <a:avLst/>
              </a:prstGeom>
              <a:blipFill rotWithShape="1">
                <a:blip r:embed="rId9"/>
                <a:stretch>
                  <a:fillRect l="-5" t="-14" r="3" b="-34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3_1#635574c45?iti=1&amp;htil=5&amp;vcp=1&amp;vis=1&amp;pid=4c812f550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1616" y="1238575"/>
            <a:ext cx="2505456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3_2#635574c45?iti=1&amp;htil=5&amp;vcp=1&amp;vis=1&amp;pid=4c812f55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604413" y="3358967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13_3#635574c45?htil=5&amp;vcp=1&amp;vis=1&amp;pid=4c812f550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192856"/>
                <a:ext cx="5422392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在如图所示通电螺线管的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四点各放一个小磁针（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在螺线管内部），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四点中小磁针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极指向相同的是(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13_3#635574c45?htil=5&amp;vcp=1&amp;vis=1&amp;pid=4c812f55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192856"/>
                <a:ext cx="5422392" cy="1592199"/>
              </a:xfrm>
              <a:prstGeom prst="rect">
                <a:avLst/>
              </a:prstGeom>
              <a:blipFill rotWithShape="1">
                <a:blip r:embed="rId9"/>
                <a:stretch>
                  <a:fillRect l="-7" t="-20" r="-5764" b="-3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14_1#635574c45.bracket?vcp=1&amp;vis=1&amp;pid=4c812f550&amp;color=0,0,0&amp;vpa=6&amp;vtp=1" title=""/>
          <p:cNvSpPr/>
          <p:nvPr>
            <p:custDataLst>
              <p:tags r:id="rId10"/>
            </p:custDataLst>
          </p:nvPr>
        </p:nvSpPr>
        <p:spPr>
          <a:xfrm>
            <a:off x="4942427" y="2299026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13_4#635574c45.choices?htil=5&amp;vcp=1&amp;vis=1&amp;pid=4c812f550&amp;color=0,0,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784927"/>
                <a:ext cx="5422392" cy="10274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28187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28187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13_4#635574c45.choices?htil=5&amp;vcp=1&amp;vis=1&amp;pid=4c812f55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784927"/>
                <a:ext cx="5422392" cy="1027430"/>
              </a:xfrm>
              <a:prstGeom prst="rect">
                <a:avLst/>
              </a:prstGeom>
              <a:blipFill rotWithShape="1">
                <a:blip r:embed="rId13"/>
                <a:stretch>
                  <a:fillRect l="-7" t="-44" r="9" b="-6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6_1#6d5cb7441?vcp=1&amp;vis=1&amp;pid=4c812f55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2999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如图所示,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是一根由锰铜丝制成的软质弹簧，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是水银槽，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槽内盛有水银，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的上端通过导线和开关与电源相连，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端恰好与水银液面接触，开关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闭合后发生的现象是(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6_1#6d5cb7441?vcp=1&amp;vis=1&amp;pid=4c812f55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29992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-2288" b="-36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17_1#6d5cb7441.bracket?vcp=1&amp;vis=1&amp;pid=4c812f550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7641178" y="1736162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16_2#6d5cb7441?iti=3&amp;htil=7&amp;vcp=1&amp;vis=1&amp;pid=4c812f55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8496" y="2267783"/>
            <a:ext cx="1344168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16_3#6d5cb7441?iti=3&amp;htil=7&amp;vcp=1&amp;vis=1&amp;pid=4c812f550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930649" y="3921831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p:sp>
        <p:nvSpPr>
          <p:cNvPr id="6" name="QC_4_BD.16_4#6d5cb7441.choices?htil=7&amp;vcp=1&amp;vis=1&amp;pid=4c812f550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2222063"/>
            <a:ext cx="6446520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弹簧伸长，灯持续发光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弹簧缩短，灯熄灭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弹簧上下振动，灯忽亮忽灭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弹簧静止不动，灯持续发光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知道电流周围存在磁场（电流的磁效应），了解磁场方向与电流方向有关；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通过分析奥斯特实验现象，归纳电流磁效应的特点，培养归纳推理能力；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通过模拟奥斯特实验，学习用转换法（小磁针偏转）感知磁场存在；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9_1#8d349ebde?htil=9&amp;vcp=1&amp;vis=1&amp;pid=4c812f550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7844" y="525058"/>
            <a:ext cx="2069471" cy="82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9_2#8d349ebde?htil=9&amp;vcp=1&amp;vis=1&amp;pid=4c812f550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12357"/>
            <a:ext cx="523036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如图为甲、乙两组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实验，两组实验所用材料相同，乙组较</a:t>
            </a:r>
            <a:endParaRPr lang="en-US" altLang="zh-CN" sz="2400"/>
          </a:p>
        </p:txBody>
      </p:sp>
      <p:pic>
        <p:nvPicPr>
          <p:cNvPr id="4" name="QC_4_BD.19_2#8d349ebde?htil=9&amp;vcp=1&amp;vis=1&amp;pid=4c812f550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558077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20_1#8d349ebde.bracket?vcp=1&amp;vis=1&amp;pid=4c812f550&amp;color=0,0,0&amp;vpa=8&amp;vtp=1" title=""/>
          <p:cNvSpPr/>
          <p:nvPr>
            <p:custDataLst>
              <p:tags r:id="rId9"/>
            </p:custDataLst>
          </p:nvPr>
        </p:nvSpPr>
        <p:spPr>
          <a:xfrm>
            <a:off x="4124865" y="2726730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6" name="QC_4_BD.19_3#8d349ebde.choices?htil=9&amp;vcp=1&amp;vis=1&amp;pid=4c812f550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342363"/>
            <a:ext cx="8064504" cy="118522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0600"/>
              </a:lnSpc>
              <a:tabLst>
                <a:tab pos="2034540"/>
                <a:tab pos="4107815"/>
                <a:tab pos="618109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7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7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9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4_BD.19_3#8d349ebde.choice_image?htil=9&amp;vcp=1&amp;vis=1&amp;pid=4c812f550&amp;color=0,0,0&amp;tib=255,255,255&amp;iip=4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1363" y="3441360"/>
            <a:ext cx="1060704" cy="108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19_3#8d349ebde.choice_image?htil=9&amp;vcp=1&amp;vis=1&amp;pid=4c812f550&amp;color=0,0,0&amp;tib=255,255,255&amp;iip=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9363" y="3386496"/>
            <a:ext cx="109728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19_3#8d349ebde.choice_image?htil=9&amp;vcp=1&amp;vis=1&amp;pid=4c812f550&amp;color=0,0,0&amp;tib=255,255,255&amp;iip=6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2638" y="3413928"/>
            <a:ext cx="1097280" cy="111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4_BD.19_3#8d349ebde.choice_image?htil=9&amp;vcp=1&amp;vis=1&amp;pid=4c812f550&amp;color=0,0,0&amp;tib=255,255,255&amp;iip=7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79025" y="3339506"/>
            <a:ext cx="1124712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11" name="QC_4_BD.19_2#8d349ebde?htil=9&amp;vcp=1&amp;vis=1&amp;pid=4c812f550&amp;color=0,0,0&amp;vtp=1&amp;bbb=1&amp;hb=1&amp;hs=1" title=""/>
              <p:cNvSpPr/>
              <p:nvPr>
                <p:custDataLst>
                  <p:tags r:id="rId19"/>
                </p:custDataLst>
              </p:nvPr>
            </p:nvSpPr>
            <p:spPr>
              <a:xfrm>
                <a:off x="539496" y="1620560"/>
                <a:ext cx="8064000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甲组多连接一节电池，铜线的摆放方向均为南北向。已知下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列选项中磁针灰色部分为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极，则甲、乙两组实验中磁针的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偏转方向，哪一组最合理(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11" name="QC_4_BD.19_2#8d349ebde?htil=9&amp;vcp=1&amp;vis=1&amp;pid=4c812f55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>
              <a:xfrm>
                <a:off x="539496" y="1620560"/>
                <a:ext cx="8064000" cy="1592199"/>
              </a:xfrm>
              <a:prstGeom prst="rect">
                <a:avLst/>
              </a:prstGeom>
              <a:blipFill rotWithShape="1">
                <a:blip r:embed="rId21"/>
                <a:stretch>
                  <a:fillRect l="-5" t="-3" r="6" b="-3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210800" y="1024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2_1#8880a923a?htil=11&amp;vcp=1&amp;vis=1&amp;pid=4c812f55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2828" y="448056"/>
            <a:ext cx="1745241" cy="111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2_2#8880a923a?htil=11&amp;vcp=1&amp;vis=1&amp;pid=4c812f550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5861304" cy="1351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8.科学家猜测，某地的海龟在春季是利用地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磁场向南返回出生地的，以下为相关研究。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春季某地某屏蔽磁场的实验室，无磁场环境</a:t>
            </a:r>
            <a:endParaRPr lang="en-US" altLang="zh-CN" sz="2400"/>
          </a:p>
        </p:txBody>
      </p:sp>
      <p:sp>
        <p:nvSpPr>
          <p:cNvPr id="4" name="QB_4_AN.23_1#8880a923a.blank?vcp=1&amp;vis=1&amp;pid=4c812f550&amp;color=0,0,0&amp;vpa=9&amp;vtp=1" title=""/>
          <p:cNvSpPr/>
          <p:nvPr>
            <p:custDataLst>
              <p:tags r:id="rId7"/>
            </p:custDataLst>
          </p:nvPr>
        </p:nvSpPr>
        <p:spPr>
          <a:xfrm>
            <a:off x="3908965" y="2230374"/>
            <a:ext cx="5254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左</a:t>
            </a:r>
            <a:endParaRPr lang="en-US" altLang="zh-CN" sz="2400"/>
          </a:p>
        </p:txBody>
      </p:sp>
      <p:sp>
        <p:nvSpPr>
          <p:cNvPr id="5" name="QB_4_AN.24_1#8880a923a.blank?vcp=1&amp;vis=1&amp;pid=4c812f550&amp;color=0,0,0&amp;vpa=1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3170174"/>
            <a:ext cx="8064000" cy="1351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海龟筑巢地点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的移动方向与地磁场的微小移动方向一致，并与地理南北方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向有一个夹角</a:t>
            </a:r>
            <a:endParaRPr lang="en-US" altLang="zh-CN" sz="2400"/>
          </a:p>
        </p:txBody>
      </p:sp>
      <p:sp>
        <p:nvSpPr>
          <p:cNvPr id="6" name="QB_4_BD.22_2#8880a923a?htil=11&amp;vcp=1&amp;vis=1&amp;pid=4c812f550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1789557"/>
            <a:ext cx="8064000" cy="276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下海龟无固定游向；再把海龟置于模拟地磁场中（如图），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按科学家猜测，海龟应向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（填“左”或“右”）游动。地磁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场在缓慢变化，科学家每年记录海龟出生地筑巢地点移动的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方向，并追踪地磁场的微小移动方向，发现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，现象符合猜测。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5285" y="2157095"/>
            <a:ext cx="550545" cy="1345340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电生磁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5260" y="2221230"/>
            <a:ext cx="1520825" cy="9197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通电螺线管的磁场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52545" y="458470"/>
            <a:ext cx="3037840" cy="5140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观察小磁针的转动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41450" y="808990"/>
            <a:ext cx="2088000" cy="5102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电流的磁效应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8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03905" y="2687320"/>
            <a:ext cx="3099435" cy="91973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磁场的方向与电流的方向有关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左大括号 24" title=""/>
          <p:cNvSpPr/>
          <p:nvPr>
            <p:custDataLst>
              <p:tags r:id="rId8"/>
            </p:custDataLst>
          </p:nvPr>
        </p:nvSpPr>
        <p:spPr>
          <a:xfrm>
            <a:off x="1066165" y="1056005"/>
            <a:ext cx="292735" cy="3354705"/>
          </a:xfrm>
          <a:prstGeom prst="leftBrace">
            <a:avLst>
              <a:gd name="adj1" fmla="val 0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左大括号 45" title=""/>
          <p:cNvSpPr/>
          <p:nvPr>
            <p:custDataLst>
              <p:tags r:id="rId9"/>
            </p:custDataLst>
          </p:nvPr>
        </p:nvSpPr>
        <p:spPr>
          <a:xfrm>
            <a:off x="3059430" y="2296160"/>
            <a:ext cx="157480" cy="866140"/>
          </a:xfrm>
          <a:prstGeom prst="leftBrace">
            <a:avLst>
              <a:gd name="adj1" fmla="val 0"/>
              <a:gd name="adj2" fmla="val 489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8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01365" y="2112645"/>
            <a:ext cx="3639185" cy="5101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与条形磁体周围磁场相似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文本框 8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347720" y="3771265"/>
            <a:ext cx="5513070" cy="121729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用右手握住螺线管，让四指弯向螺线管中电流的方向，则大拇指所指的那一端就是螺线管的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" name="左大括号 56" title=""/>
          <p:cNvSpPr/>
          <p:nvPr>
            <p:custDataLst>
              <p:tags r:id="rId12"/>
            </p:custDataLst>
          </p:nvPr>
        </p:nvSpPr>
        <p:spPr>
          <a:xfrm>
            <a:off x="3624580" y="629920"/>
            <a:ext cx="124460" cy="899160"/>
          </a:xfrm>
          <a:prstGeom prst="leftBrace">
            <a:avLst>
              <a:gd name="adj1" fmla="val 0"/>
              <a:gd name="adj2" fmla="val 489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33830" y="4167505"/>
            <a:ext cx="1520825" cy="5101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安培定则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852545" y="1034415"/>
            <a:ext cx="3703320" cy="91974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通电导线周围存在电流方向有关的磁场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连接符 5" title=""/>
          <p:cNvCxnSpPr/>
          <p:nvPr>
            <p:custDataLst>
              <p:tags r:id="rId15"/>
            </p:custDataLst>
          </p:nvPr>
        </p:nvCxnSpPr>
        <p:spPr>
          <a:xfrm>
            <a:off x="3029585" y="4435475"/>
            <a:ext cx="25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lum bright="-6000"/>
          </a:blip>
          <a:stretch>
            <a:fillRect/>
          </a:stretch>
        </p:blipFill>
        <p:spPr>
          <a:xfrm>
            <a:off x="7142480" y="2362200"/>
            <a:ext cx="1887220" cy="1244600"/>
          </a:xfrm>
          <a:prstGeom prst="rect">
            <a:avLst/>
          </a:prstGeom>
        </p:spPr>
      </p:pic>
      <p:grpSp>
        <p:nvGrpSpPr>
          <p:cNvPr id="7" name="组合 9" title=""/>
          <p:cNvGrpSpPr/>
          <p:nvPr>
            <p:custDataLst>
              <p:tags r:id="rId18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8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9" name="矩形 8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434340" y="791845"/>
            <a:ext cx="786257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一枚小磁针置于桌面上，在小磁针上方放一条直导线，使导线与电池触接，然后断开，看看电路连通时和断开后小磁针有什么变化？对调电池的正、负极，再做一次实验，小磁针有什么变化？小磁针受到了磁场力的作用，这个磁场与电流有什么关系</a:t>
            </a:r>
            <a:r>
              <a:rPr lang="en-US" alt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lang="en-US" altLang="zh-CN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1" name="组合 9" title=""/>
          <p:cNvGrpSpPr/>
          <p:nvPr>
            <p:custDataLst>
              <p:tags r:id="rId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bright="-6000"/>
          </a:blip>
          <a:stretch>
            <a:fillRect/>
          </a:stretch>
        </p:blipFill>
        <p:spPr>
          <a:xfrm>
            <a:off x="3134995" y="2874010"/>
            <a:ext cx="2059940" cy="183324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2" name="Picture 37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66070" b="31430"/>
          <a:stretch>
            <a:fillRect/>
          </a:stretch>
        </p:blipFill>
        <p:spPr bwMode="auto">
          <a:xfrm>
            <a:off x="1057910" y="705485"/>
            <a:ext cx="1509395" cy="1574800"/>
          </a:xfrm>
          <a:prstGeom prst="rect">
            <a:avLst/>
          </a:prstGeom>
        </p:spPr>
      </p:pic>
      <p:pic>
        <p:nvPicPr>
          <p:cNvPr id="9" name="Picture 37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4372" r="33330" b="26868"/>
          <a:stretch>
            <a:fillRect/>
          </a:stretch>
        </p:blipFill>
        <p:spPr bwMode="auto">
          <a:xfrm>
            <a:off x="3745230" y="594995"/>
            <a:ext cx="1436370" cy="1679575"/>
          </a:xfrm>
          <a:prstGeom prst="rect">
            <a:avLst/>
          </a:prstGeom>
        </p:spPr>
      </p:pic>
      <p:pic>
        <p:nvPicPr>
          <p:cNvPr id="15" name="Picture 37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6403" b="26868"/>
          <a:stretch>
            <a:fillRect/>
          </a:stretch>
        </p:blipFill>
        <p:spPr bwMode="auto">
          <a:xfrm>
            <a:off x="6360160" y="705485"/>
            <a:ext cx="1494155" cy="1679575"/>
          </a:xfrm>
          <a:prstGeom prst="rect">
            <a:avLst/>
          </a:prstGeom>
        </p:spPr>
      </p:pic>
      <p:sp>
        <p:nvSpPr>
          <p:cNvPr id="34" name="圆角矩形 33" title=""/>
          <p:cNvSpPr/>
          <p:nvPr>
            <p:custDataLst>
              <p:tags r:id="rId8"/>
            </p:custDataLst>
          </p:nvPr>
        </p:nvSpPr>
        <p:spPr bwMode="auto">
          <a:xfrm>
            <a:off x="499110" y="2342617"/>
            <a:ext cx="1725930" cy="504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导线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通电时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圆角矩形 34" title=""/>
          <p:cNvSpPr/>
          <p:nvPr>
            <p:custDataLst>
              <p:tags r:id="rId9"/>
            </p:custDataLst>
          </p:nvPr>
        </p:nvSpPr>
        <p:spPr bwMode="auto">
          <a:xfrm>
            <a:off x="2780030" y="2342617"/>
            <a:ext cx="2278380" cy="504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小磁针发生偏转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箭头: 下 1" title=""/>
          <p:cNvSpPr/>
          <p:nvPr>
            <p:custDataLst>
              <p:tags r:id="rId10"/>
            </p:custDataLst>
          </p:nvPr>
        </p:nvSpPr>
        <p:spPr>
          <a:xfrm rot="16200000" flipH="1">
            <a:off x="2259965" y="2432617"/>
            <a:ext cx="485140" cy="324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圆角矩形 11" title=""/>
          <p:cNvSpPr/>
          <p:nvPr>
            <p:custDataLst>
              <p:tags r:id="rId11"/>
            </p:custDataLst>
          </p:nvPr>
        </p:nvSpPr>
        <p:spPr bwMode="auto">
          <a:xfrm>
            <a:off x="499110" y="3713480"/>
            <a:ext cx="1991360" cy="5041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改变电流方向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圆角矩形 12" title=""/>
          <p:cNvSpPr/>
          <p:nvPr>
            <p:custDataLst>
              <p:tags r:id="rId12"/>
            </p:custDataLst>
          </p:nvPr>
        </p:nvSpPr>
        <p:spPr bwMode="auto">
          <a:xfrm>
            <a:off x="3046730" y="3713480"/>
            <a:ext cx="2873375" cy="5041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小磁针偏转方向改变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箭头: 下 1" title=""/>
          <p:cNvSpPr/>
          <p:nvPr>
            <p:custDataLst>
              <p:tags r:id="rId13"/>
            </p:custDataLst>
          </p:nvPr>
        </p:nvSpPr>
        <p:spPr>
          <a:xfrm rot="16200000" flipH="1">
            <a:off x="2526030" y="3803265"/>
            <a:ext cx="485140" cy="324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剪去单角的矩形 15" title=""/>
          <p:cNvSpPr/>
          <p:nvPr>
            <p:custDataLst>
              <p:tags r:id="rId14"/>
            </p:custDataLst>
          </p:nvPr>
        </p:nvSpPr>
        <p:spPr bwMode="auto">
          <a:xfrm>
            <a:off x="146050" y="4536440"/>
            <a:ext cx="8852535" cy="5050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电流的磁效应：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通电导线周围存在与电流方向有关的磁场的现象。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圆角矩形 18" title=""/>
          <p:cNvSpPr/>
          <p:nvPr>
            <p:custDataLst>
              <p:tags r:id="rId15"/>
            </p:custDataLst>
          </p:nvPr>
        </p:nvSpPr>
        <p:spPr bwMode="auto">
          <a:xfrm>
            <a:off x="5920105" y="2600325"/>
            <a:ext cx="2917825" cy="5041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通电导线周围有磁场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箭头: 下 1" title=""/>
          <p:cNvSpPr/>
          <p:nvPr>
            <p:custDataLst>
              <p:tags r:id="rId16"/>
            </p:custDataLst>
          </p:nvPr>
        </p:nvSpPr>
        <p:spPr>
          <a:xfrm rot="16200000" flipH="1">
            <a:off x="5305425" y="2699952"/>
            <a:ext cx="485140" cy="324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圆角矩形 20" title=""/>
          <p:cNvSpPr/>
          <p:nvPr>
            <p:custDataLst>
              <p:tags r:id="rId17"/>
            </p:custDataLst>
          </p:nvPr>
        </p:nvSpPr>
        <p:spPr bwMode="auto">
          <a:xfrm>
            <a:off x="6476365" y="3702470"/>
            <a:ext cx="2278380" cy="504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磁场的方向改变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箭头: 下 1" title=""/>
          <p:cNvSpPr/>
          <p:nvPr>
            <p:custDataLst>
              <p:tags r:id="rId18"/>
            </p:custDataLst>
          </p:nvPr>
        </p:nvSpPr>
        <p:spPr>
          <a:xfrm rot="16200000" flipH="1">
            <a:off x="5955665" y="3792470"/>
            <a:ext cx="485140" cy="324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 title=""/>
          <p:cNvSpPr/>
          <p:nvPr>
            <p:custDataLst>
              <p:tags r:id="rId19"/>
            </p:custDataLst>
          </p:nvPr>
        </p:nvSpPr>
        <p:spPr bwMode="auto">
          <a:xfrm>
            <a:off x="499110" y="2926817"/>
            <a:ext cx="1725930" cy="504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断开电路时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圆角矩形 4" title=""/>
          <p:cNvSpPr/>
          <p:nvPr>
            <p:custDataLst>
              <p:tags r:id="rId20"/>
            </p:custDataLst>
          </p:nvPr>
        </p:nvSpPr>
        <p:spPr bwMode="auto">
          <a:xfrm>
            <a:off x="2780030" y="2926817"/>
            <a:ext cx="2278380" cy="504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小磁针恢复原状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箭头: 下 1" title=""/>
          <p:cNvSpPr/>
          <p:nvPr>
            <p:custDataLst>
              <p:tags r:id="rId21"/>
            </p:custDataLst>
          </p:nvPr>
        </p:nvSpPr>
        <p:spPr>
          <a:xfrm rot="16200000" flipH="1">
            <a:off x="2259965" y="3016817"/>
            <a:ext cx="485140" cy="3240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22"/>
            </p:custDataLst>
          </p:nvPr>
        </p:nvGrpSpPr>
        <p:grpSpPr>
          <a:xfrm>
            <a:off x="0" y="155760"/>
            <a:ext cx="3285490" cy="491490"/>
            <a:chOff x="0" y="619020"/>
            <a:chExt cx="3861456" cy="575087"/>
          </a:xfrm>
        </p:grpSpPr>
        <p:grpSp>
          <p:nvGrpSpPr>
            <p:cNvPr id="8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581" y="619020"/>
              <a:ext cx="3218875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电流的磁效应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9" grpId="0" animBg="1"/>
      <p:bldP spid="20" grpId="0" animBg="1"/>
      <p:bldP spid="21" grpId="0" animBg="1"/>
      <p:bldP spid="2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6868" name="Text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62000" y="514350"/>
            <a:ext cx="773557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95300" indent="-4953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思考：既然电能生磁，为什么手电筒在通电时连一根大头针都吸不动？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899160" y="1851660"/>
            <a:ext cx="3495675" cy="1682115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云形标注 25" title=""/>
          <p:cNvSpPr/>
          <p:nvPr>
            <p:custDataLst>
              <p:tags r:id="rId7"/>
            </p:custDataLst>
          </p:nvPr>
        </p:nvSpPr>
        <p:spPr bwMode="auto">
          <a:xfrm>
            <a:off x="4452435" y="2058789"/>
            <a:ext cx="3841965" cy="1607578"/>
          </a:xfrm>
          <a:prstGeom prst="cloudCallout">
            <a:avLst>
              <a:gd name="adj1" fmla="val 33910"/>
              <a:gd name="adj2" fmla="val 57414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vert="horz" wrap="square" tIns="0" bIns="0" numCol="1" spcCol="0" rtlCol="0" fromWordArt="0" anchor="t" anchorCtr="0" forceAA="0" compatLnSpc="0">
            <a:spAutoFit/>
          </a:bodyPr>
          <a:lstStyle/>
          <a:p>
            <a:pPr marL="0" lvl="0" indent="0" algn="l" defTabSz="457200" eaLnBrk="1" latinLnBrk="0" hangingPunct="1"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怎样才能使电流的磁场变强呢？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7811770" y="3364230"/>
            <a:ext cx="1195705" cy="1643380"/>
          </a:xfrm>
          <a:prstGeom prst="rect">
            <a:avLst/>
          </a:prstGeom>
        </p:spPr>
      </p:pic>
      <p:sp>
        <p:nvSpPr>
          <p:cNvPr id="16" name="圆角矩形标注 15" title=""/>
          <p:cNvSpPr/>
          <p:nvPr>
            <p:custDataLst>
              <p:tags r:id="rId10"/>
            </p:custDataLst>
          </p:nvPr>
        </p:nvSpPr>
        <p:spPr bwMode="auto">
          <a:xfrm>
            <a:off x="4301490" y="1202055"/>
            <a:ext cx="1908000" cy="584203"/>
          </a:xfrm>
          <a:prstGeom prst="wedgeRoundRectCallout">
            <a:avLst>
              <a:gd name="adj1" fmla="val -79387"/>
              <a:gd name="adj2" fmla="val 154633"/>
              <a:gd name="adj3" fmla="val 16667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vert="horz" wrap="square" tIns="0" bIns="0" numCol="1" spcCol="0" rtlCol="0" fromWordArt="0" anchor="t" anchorCtr="0" forceAA="0" compatLnSpc="0">
            <a:spAutoFit/>
          </a:bodyPr>
          <a:lstStyle/>
          <a:p>
            <a:pPr lvl="0" algn="l" defTabSz="457200"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磁场太弱了！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3059430" y="4084955"/>
            <a:ext cx="35591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加强电流；多根导线结合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8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通电螺线管的磁场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6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 bwMode="auto">
          <a:xfrm>
            <a:off x="543560" y="1351280"/>
            <a:ext cx="8360410" cy="1328644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在螺线管的周围均匀地撒上铁屑，放上小磁针。通电后观察小磁针的指向，轻敲纸板，观察铁屑的排列情况。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探究通电路线管外部的磁场分布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7450" y="2679700"/>
            <a:ext cx="3056894" cy="1728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E8EBF0">
                  <a:alpha val="100000"/>
                </a:srgbClr>
              </a:clrFrom>
              <a:clrTo>
                <a:srgbClr val="E8EBF0">
                  <a:alpha val="100000"/>
                  <a:alpha val="0"/>
                </a:srgbClr>
              </a:clrTo>
            </a:clrChange>
          </a:blip>
          <a:srcRect t="19995" b="14329"/>
          <a:stretch>
            <a:fillRect/>
          </a:stretch>
        </p:blipFill>
        <p:spPr>
          <a:xfrm>
            <a:off x="5292090" y="2999105"/>
            <a:ext cx="2631092" cy="172800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/>
          <a:srcRect t="19995" b="14329"/>
          <a:stretch>
            <a:fillRect/>
          </a:stretch>
        </p:blipFill>
        <p:spPr>
          <a:xfrm>
            <a:off x="5220335" y="2793365"/>
            <a:ext cx="2631092" cy="172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828040" y="4593590"/>
            <a:ext cx="3984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探究通电螺线管外部磁场的分布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648335" y="82232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eaLnBrk="1" latinLnBrk="0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通电螺线管的磁场是怎样的呢？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9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10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通电螺线管的磁场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95" y="771525"/>
            <a:ext cx="3075305" cy="242316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 bwMode="auto">
          <a:xfrm>
            <a:off x="3695700" y="2571750"/>
            <a:ext cx="54483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marL="495300" indent="-4953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思考：通电螺线管的磁场与谁比较相似？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6228715" y="915670"/>
            <a:ext cx="2068788" cy="158400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019550" y="915670"/>
            <a:ext cx="1895500" cy="158400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4" name="文本框 32773" title=""/>
          <p:cNvSpPr txBox="1"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1259840" y="3540125"/>
            <a:ext cx="6603365" cy="112268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3"/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lvl="0" indent="0" algn="l" defTabSz="914400" eaLnBrk="1" fontAlgn="auto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cs typeface="Times New Roman" panose="02020603050405020304" charset="0"/>
                <a:sym typeface="+mn-ea"/>
              </a:rPr>
              <a:t>通电螺线管的外部磁场和</a:t>
            </a:r>
            <a:r>
              <a:rPr lang="zh-CN" altLang="en-US" sz="2400" b="1">
                <a:solidFill>
                  <a:srgbClr val="008080"/>
                </a:solidFill>
                <a:cs typeface="Times New Roman" panose="02020603050405020304" charset="0"/>
                <a:sym typeface="+mn-ea"/>
              </a:rPr>
              <a:t>条形磁体</a:t>
            </a:r>
            <a:r>
              <a:rPr lang="zh-CN" altLang="en-US" sz="2400">
                <a:cs typeface="Times New Roman" panose="02020603050405020304" charset="0"/>
                <a:sym typeface="+mn-ea"/>
              </a:rPr>
              <a:t>的磁场相似。</a:t>
            </a:r>
            <a:endParaRPr lang="zh-CN" altLang="en-US" sz="2400">
              <a:cs typeface="Times New Roman" panose="02020603050405020304" charset="0"/>
              <a:sym typeface="+mn-ea"/>
            </a:endParaRPr>
          </a:p>
          <a:p>
            <a:pPr marL="0" lvl="0" indent="0" algn="l" defTabSz="914400" eaLnBrk="1" fontAlgn="auto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cs typeface="Times New Roman" panose="02020603050405020304" charset="0"/>
                <a:sym typeface="+mn-ea"/>
              </a:rPr>
              <a:t>通电螺线管的</a:t>
            </a:r>
            <a:r>
              <a:rPr lang="zh-CN" altLang="en-US" sz="2400" b="1">
                <a:solidFill>
                  <a:srgbClr val="008080"/>
                </a:solidFill>
                <a:cs typeface="Times New Roman" panose="02020603050405020304" charset="0"/>
                <a:sym typeface="+mn-ea"/>
              </a:rPr>
              <a:t>两端</a:t>
            </a:r>
            <a:r>
              <a:rPr lang="zh-CN" altLang="en-US" sz="2400">
                <a:cs typeface="Times New Roman" panose="02020603050405020304" charset="0"/>
                <a:sym typeface="+mn-ea"/>
              </a:rPr>
              <a:t>相当于条形磁体的</a:t>
            </a:r>
            <a:r>
              <a:rPr lang="zh-CN" altLang="en-US" sz="2400" b="1">
                <a:solidFill>
                  <a:srgbClr val="008080"/>
                </a:solidFill>
                <a:cs typeface="Times New Roman" panose="02020603050405020304" charset="0"/>
                <a:sym typeface="+mn-ea"/>
              </a:rPr>
              <a:t>两极</a:t>
            </a:r>
            <a:r>
              <a:rPr lang="zh-CN" altLang="en-US" sz="2400">
                <a:cs typeface="Times New Roman" panose="02020603050405020304" charset="0"/>
                <a:sym typeface="+mn-ea"/>
              </a:rPr>
              <a:t>。</a:t>
            </a:r>
            <a:endParaRPr lang="zh-CN" altLang="en-US" sz="2400"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6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通电螺线管的磁场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 bwMode="auto">
          <a:xfrm>
            <a:off x="683895" y="916305"/>
            <a:ext cx="5053330" cy="591815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20000"/>
              </a:lnSpc>
              <a:buClrTx/>
              <a:buSzTx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改变电流的方向，再次实验。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探究通电螺线管外部的磁场分布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37225" y="915670"/>
            <a:ext cx="2610639" cy="1476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3" name="圆角矩形 12" title=""/>
          <p:cNvSpPr/>
          <p:nvPr>
            <p:custDataLst>
              <p:tags r:id="rId9"/>
            </p:custDataLst>
          </p:nvPr>
        </p:nvSpPr>
        <p:spPr bwMode="auto">
          <a:xfrm>
            <a:off x="1619885" y="1708150"/>
            <a:ext cx="2873375" cy="5041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小磁针偏转方向改变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圆角矩形 20" title=""/>
          <p:cNvSpPr/>
          <p:nvPr>
            <p:custDataLst>
              <p:tags r:id="rId10"/>
            </p:custDataLst>
          </p:nvPr>
        </p:nvSpPr>
        <p:spPr bwMode="auto">
          <a:xfrm>
            <a:off x="1917383" y="2716530"/>
            <a:ext cx="2278380" cy="50355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磁场的方向改变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箭头: 下 1" title=""/>
          <p:cNvSpPr/>
          <p:nvPr>
            <p:custDataLst>
              <p:tags r:id="rId11"/>
            </p:custDataLst>
          </p:nvPr>
        </p:nvSpPr>
        <p:spPr>
          <a:xfrm flipH="1">
            <a:off x="2814003" y="2302510"/>
            <a:ext cx="485140" cy="32385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774" name="文本框 32773" title=""/>
          <p:cNvSpPr txBox="1"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876935" y="3796665"/>
            <a:ext cx="7615555" cy="58483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3"/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fontAlgn="auto">
              <a:lnSpc>
                <a:spcPct val="110000"/>
              </a:lnSpc>
              <a:buClrTx/>
              <a:buSzTx/>
            </a:pPr>
            <a:r>
              <a:rPr lang="zh-CN" altLang="en-US" sz="240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通电螺线管的</a:t>
            </a:r>
            <a:r>
              <a:rPr lang="zh-CN" altLang="en-US" sz="2400" b="1">
                <a:solidFill>
                  <a:srgbClr val="008080"/>
                </a:solidFill>
                <a:cs typeface="微软雅黑" panose="020b0503020204020204" charset="-122"/>
                <a:sym typeface="+mn-ea"/>
              </a:rPr>
              <a:t>磁场方向</a:t>
            </a:r>
            <a:r>
              <a:rPr lang="en-US" altLang="zh-CN" sz="2400" b="1">
                <a:solidFill>
                  <a:srgbClr val="008080"/>
                </a:solidFill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 b="1">
                <a:solidFill>
                  <a:srgbClr val="008080"/>
                </a:solidFill>
                <a:cs typeface="微软雅黑" panose="020b0503020204020204" charset="-122"/>
                <a:sym typeface="+mn-ea"/>
              </a:rPr>
              <a:t>极性</a:t>
            </a:r>
            <a:r>
              <a:rPr lang="en-US" altLang="zh-CN" sz="2400" b="1">
                <a:solidFill>
                  <a:srgbClr val="008080"/>
                </a:solidFill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与螺线管中</a:t>
            </a:r>
            <a:r>
              <a:rPr lang="zh-CN" altLang="en-US" sz="2400" b="1">
                <a:solidFill>
                  <a:srgbClr val="008080"/>
                </a:solidFill>
                <a:cs typeface="微软雅黑" panose="020b0503020204020204" charset="-122"/>
                <a:sym typeface="+mn-ea"/>
              </a:rPr>
              <a:t>电流方向</a:t>
            </a:r>
            <a:r>
              <a:rPr lang="zh-CN" altLang="en-US" sz="240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有关。</a:t>
            </a:r>
            <a:endParaRPr lang="zh-CN" altLang="en-US" sz="2400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5137785" y="2574925"/>
            <a:ext cx="3937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探究通电螺线管外部磁场的方向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8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通电螺线管的磁场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3" grpId="0" animBg="1"/>
      <p:bldP spid="21" grpId="0" animBg="1"/>
      <p:bldP spid="23" grpId="1" animBg="1"/>
      <p:bldP spid="327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剪去单角的矩形 10" title=""/>
          <p:cNvSpPr/>
          <p:nvPr>
            <p:custDataLst>
              <p:tags r:id="rId4"/>
            </p:custDataLst>
          </p:nvPr>
        </p:nvSpPr>
        <p:spPr bwMode="auto">
          <a:xfrm>
            <a:off x="569595" y="795655"/>
            <a:ext cx="5796280" cy="177673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noAutofit/>
          </a:bodyPr>
          <a:lstStyle/>
          <a:p>
            <a:pPr marL="0" lvl="0" indent="0" algn="l" defTabSz="457200" eaLnBrk="1" latinLnBrk="0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安培定则：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右手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握住螺线管，让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四指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指向螺线管中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电流的方向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，则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拇指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所指的那端就是螺线管的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5"/>
            </p:custDataLst>
          </p:nvPr>
        </p:nvGrpSpPr>
        <p:grpSpPr>
          <a:xfrm>
            <a:off x="6804660" y="1059815"/>
            <a:ext cx="1936115" cy="2902585"/>
            <a:chOff x="10716" y="1669"/>
            <a:chExt cx="3049" cy="4571"/>
          </a:xfrm>
        </p:grpSpPr>
        <p:pic>
          <p:nvPicPr>
            <p:cNvPr id="100" name="图片 9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716" y="1669"/>
              <a:ext cx="3049" cy="3912"/>
            </a:xfrm>
            <a:prstGeom prst="ellipse">
              <a:avLst/>
            </a:prstGeom>
            <a:noFill/>
            <a:ln w="57150">
              <a:solidFill>
                <a:srgbClr val="002060"/>
              </a:solidFill>
            </a:ln>
          </p:spPr>
        </p:pic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11607" y="5660"/>
              <a:ext cx="1267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1800" b="1" kern="0">
                  <a:latin typeface="楷体" panose="02010609060101010101" charset="-122"/>
                  <a:ea typeface="楷体"/>
                </a:rPr>
                <a:t>安培</a:t>
              </a:r>
              <a:endParaRPr lang="zh-CN" altLang="en-US" sz="1800" b="1" kern="0">
                <a:latin typeface="楷体" panose="02010609060101010101" charset="-122"/>
                <a:ea typeface="楷体"/>
                <a:cs typeface="Times New Roman" panose="02020603050405020304" charset="0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91285" y="2677795"/>
            <a:ext cx="3119120" cy="2056765"/>
          </a:xfrm>
          <a:prstGeom prst="rect">
            <a:avLst/>
          </a:prstGeom>
        </p:spPr>
      </p:pic>
      <p:grpSp>
        <p:nvGrpSpPr>
          <p:cNvPr id="7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3835400" cy="491490"/>
            <a:chOff x="0" y="619020"/>
            <a:chExt cx="4507769" cy="575087"/>
          </a:xfrm>
        </p:grpSpPr>
        <p:grpSp>
          <p:nvGrpSpPr>
            <p:cNvPr id="3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3865188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安培定则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  <p:tag name="KSO_WM_BEAUTIFY_FLAG" val="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  <p:tag name="KSO_WM_BEAUTIFY_FLAG" val="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903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  <p:tag name="KSO_WM_BEAUTIFY_FLAG" val=""/>
</p:tagLst>
</file>

<file path=ppt/tags/tag407.xml><?xml version="1.0" encoding="utf-8"?>
<p:tagLst xmlns:p="http://schemas.openxmlformats.org/presentationml/2006/main">
  <p:tag name="AS_UNIQUEID" val="901"/>
  <p:tag name="KSO_WM_BEAUTIFY_FLAG" val=""/>
</p:tagLst>
</file>

<file path=ppt/tags/tag408.xml><?xml version="1.0" encoding="utf-8"?>
<p:tagLst xmlns:p="http://schemas.openxmlformats.org/presentationml/2006/main">
  <p:tag name="AS_UNIQUEID" val="902"/>
  <p:tag name="KSO_WM_BEAUTIFY_FLAG" val=""/>
</p:tagLst>
</file>

<file path=ppt/tags/tag40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182</Paragraphs>
  <Slides>22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华文楷体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2026-06-14T07:34:45Z</cp:lastPrinted>
  <dcterms:created xsi:type="dcterms:W3CDTF">2026-06-14T07:34:45Z</dcterms:created>
  <dcterms:modified xsi:type="dcterms:W3CDTF">2026-06-13T23:34:45Z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