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2"/>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Lst>
  <p:sldSz cx="9144000" cy="6858000" type="screen4x3"/>
  <p:notesSz cx="6858000" cy="9144000"/>
  <p:custDataLst>
    <p:tags r:id="rId56"/>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1.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第二章  声现象</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671830" y="2286635"/>
            <a:ext cx="8001635" cy="3319145"/>
          </a:xfrm>
          <a:prstGeom prst="rect">
            <a:avLst/>
          </a:prstGeom>
          <a:noFill/>
        </p:spPr>
        <p:txBody>
          <a:bodyPr wrap="square" rtlCol="0" anchor="t">
            <a:spAutoFit/>
          </a:bodyPr>
          <a:p>
            <a:pPr marL="400050" indent="-400050" algn="just" defTabSz="914400">
              <a:lnSpc>
                <a:spcPct val="90000"/>
              </a:lnSpc>
              <a:tabLst>
                <a:tab pos="447675" algn="l"/>
              </a:tabLst>
            </a:pPr>
            <a:r>
              <a:rPr lang="zh-CN" altLang="en-US" sz="2800">
                <a:sym typeface="+mn-ea"/>
              </a:rPr>
              <a:t>1. 声音能传递 </a:t>
            </a:r>
            <a:r>
              <a:rPr lang="zh-CN" altLang="en-US" sz="2800" u="sng">
                <a:sym typeface="+mn-ea"/>
              </a:rPr>
              <a:t>           </a:t>
            </a:r>
            <a:r>
              <a:rPr lang="zh-CN" altLang="en-US" sz="2800">
                <a:sym typeface="+mn-ea"/>
              </a:rPr>
              <a:t> . 如：</a:t>
            </a:r>
            <a:r>
              <a:rPr lang="zh-CN" altLang="en-US" sz="2800" u="sng">
                <a:sym typeface="+mn-ea"/>
              </a:rPr>
              <a:t>                   </a:t>
            </a:r>
            <a:r>
              <a:rPr lang="zh-CN" altLang="en-US" sz="2800">
                <a:sym typeface="+mn-ea"/>
              </a:rPr>
              <a:t>  、B超诊断病情等. </a:t>
            </a:r>
            <a:endParaRPr lang="zh-CN" altLang="en-US" sz="2800">
              <a:sym typeface="+mn-ea"/>
            </a:endParaRPr>
          </a:p>
          <a:p>
            <a:pPr marL="400050" indent="-20320" algn="just" defTabSz="914400">
              <a:lnSpc>
                <a:spcPct val="120000"/>
              </a:lnSpc>
              <a:tabLst>
                <a:tab pos="447675" algn="l"/>
              </a:tabLst>
            </a:pPr>
            <a:r>
              <a:rPr lang="zh-CN" altLang="en-US" sz="2800">
                <a:sym typeface="+mn-ea"/>
              </a:rPr>
              <a:t>回声定位：声音在传播过程中遇到障碍物会</a:t>
            </a:r>
            <a:endParaRPr lang="zh-CN" altLang="en-US" sz="2800">
              <a:sym typeface="+mn-ea"/>
            </a:endParaRPr>
          </a:p>
          <a:p>
            <a:pPr marL="400050" indent="17145" algn="just" defTabSz="914400">
              <a:lnSpc>
                <a:spcPct val="90000"/>
              </a:lnSpc>
              <a:tabLst>
                <a:tab pos="447675" algn="l"/>
              </a:tabLst>
            </a:pPr>
            <a:r>
              <a:rPr lang="zh-CN" altLang="en-US" sz="2800" u="sng">
                <a:sym typeface="+mn-ea"/>
              </a:rPr>
              <a:t>            </a:t>
            </a:r>
            <a:r>
              <a:rPr lang="zh-CN" altLang="en-US" sz="2800">
                <a:sym typeface="+mn-ea"/>
              </a:rPr>
              <a:t>回来，根据回声到来的方位和时间，就可以确定目标的位置和距离. </a:t>
            </a:r>
            <a:endParaRPr lang="zh-CN" altLang="en-US" sz="2800">
              <a:sym typeface="+mn-ea"/>
            </a:endParaRPr>
          </a:p>
          <a:p>
            <a:pPr marL="400050" indent="-400050" algn="just" defTabSz="914400">
              <a:lnSpc>
                <a:spcPct val="90000"/>
              </a:lnSpc>
              <a:tabLst>
                <a:tab pos="447675" algn="l"/>
              </a:tabLst>
            </a:pPr>
            <a:r>
              <a:rPr lang="zh-CN" altLang="en-US" sz="2800">
                <a:sym typeface="+mn-ea"/>
              </a:rPr>
              <a:t>（1）应用：根据回声定位原理，科学家发明了 </a:t>
            </a:r>
            <a:r>
              <a:rPr lang="zh-CN" altLang="en-US" sz="2800" u="sng">
                <a:sym typeface="+mn-ea"/>
              </a:rPr>
              <a:t>                   </a:t>
            </a:r>
            <a:r>
              <a:rPr lang="zh-CN" altLang="en-US" sz="2800">
                <a:sym typeface="+mn-ea"/>
              </a:rPr>
              <a:t> .</a:t>
            </a:r>
            <a:endParaRPr lang="zh-CN" altLang="en-US" sz="2800">
              <a:sym typeface="+mn-ea"/>
            </a:endParaRPr>
          </a:p>
          <a:p>
            <a:pPr marL="400050" indent="-400050" algn="just" defTabSz="914400">
              <a:lnSpc>
                <a:spcPct val="90000"/>
              </a:lnSpc>
              <a:tabLst>
                <a:tab pos="447675" algn="l"/>
              </a:tabLst>
            </a:pPr>
            <a:endParaRPr lang="zh-CN" altLang="en-US" sz="2800">
              <a:sym typeface="+mn-ea"/>
            </a:endParaRPr>
          </a:p>
        </p:txBody>
      </p:sp>
      <p:sp>
        <p:nvSpPr>
          <p:cNvPr id="7" name="文本框 6"/>
          <p:cNvSpPr txBox="1"/>
          <p:nvPr/>
        </p:nvSpPr>
        <p:spPr>
          <a:xfrm>
            <a:off x="671830" y="1586230"/>
            <a:ext cx="8153400" cy="632460"/>
          </a:xfrm>
          <a:prstGeom prst="rect">
            <a:avLst/>
          </a:prstGeom>
          <a:noFill/>
        </p:spPr>
        <p:txBody>
          <a:bodyPr wrap="square" rtlCol="0" anchor="t">
            <a:spAutoFit/>
          </a:bodyPr>
          <a:p>
            <a:pPr marL="643255" indent="-643255" algn="l">
              <a:lnSpc>
                <a:spcPct val="110000"/>
              </a:lnSpc>
            </a:pPr>
            <a:r>
              <a:rPr lang="zh-CN" altLang="en-US" sz="3200" b="1">
                <a:solidFill>
                  <a:srgbClr val="FF0000"/>
                </a:solidFill>
                <a:sym typeface="+mn-ea"/>
              </a:rPr>
              <a:t>三、 声音的利用</a:t>
            </a:r>
            <a:r>
              <a:rPr lang="zh-CN" altLang="en-US" sz="2800">
                <a:sym typeface="+mn-ea"/>
              </a:rPr>
              <a:t>（10年2考，2016、2010年考）</a:t>
            </a:r>
            <a:endParaRPr lang="zh-CN" altLang="en-US" sz="2800">
              <a:sym typeface="+mn-ea"/>
            </a:endParaRPr>
          </a:p>
        </p:txBody>
      </p:sp>
      <p:sp>
        <p:nvSpPr>
          <p:cNvPr id="8" name="文本框 7"/>
          <p:cNvSpPr txBox="1"/>
          <p:nvPr/>
        </p:nvSpPr>
        <p:spPr>
          <a:xfrm>
            <a:off x="1132841" y="3531235"/>
            <a:ext cx="897890" cy="521970"/>
          </a:xfrm>
          <a:prstGeom prst="rect">
            <a:avLst/>
          </a:prstGeom>
          <a:noFill/>
        </p:spPr>
        <p:txBody>
          <a:bodyPr wrap="none" rtlCol="0" anchor="t">
            <a:spAutoFit/>
          </a:bodyPr>
          <a:p>
            <a:pPr algn="ctr"/>
            <a:r>
              <a:rPr lang="zh-CN" altLang="zh-CN" sz="2800" b="1" dirty="0">
                <a:solidFill>
                  <a:srgbClr val="FF0000"/>
                </a:solidFill>
                <a:latin typeface="Times New Roman" panose="02020603050405020304" pitchFamily="18" charset="0"/>
                <a:sym typeface="+mn-ea"/>
              </a:rPr>
              <a:t>反射</a:t>
            </a:r>
            <a:endParaRPr lang="zh-CN"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3025776" y="22186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信息</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4787265" y="2218690"/>
            <a:ext cx="173545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语言交流</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1561465" y="4662805"/>
            <a:ext cx="1464310" cy="521970"/>
          </a:xfrm>
          <a:prstGeom prst="rect">
            <a:avLst/>
          </a:prstGeom>
          <a:noFill/>
        </p:spPr>
        <p:txBody>
          <a:bodyPr wrap="square" rtlCol="0" anchor="t">
            <a:spAutoFit/>
          </a:bodyPr>
          <a:p>
            <a:pPr algn="ctr"/>
            <a:r>
              <a:rPr lang="zh-CN" altLang="zh-CN" sz="2800" b="1" dirty="0">
                <a:solidFill>
                  <a:srgbClr val="FF0000"/>
                </a:solidFill>
                <a:latin typeface="Times New Roman" panose="02020603050405020304" pitchFamily="18" charset="0"/>
                <a:sym typeface="+mn-ea"/>
              </a:rPr>
              <a:t>声呐</a:t>
            </a:r>
            <a:endParaRPr lang="zh-CN"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2" grpId="0"/>
      <p:bldP spid="2" grpId="1"/>
      <p:bldP spid="8" grpId="0"/>
      <p:bldP spid="8"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724660"/>
            <a:ext cx="7895590" cy="3709035"/>
          </a:xfrm>
          <a:prstGeom prst="rect">
            <a:avLst/>
          </a:prstGeom>
          <a:noFill/>
        </p:spPr>
        <p:txBody>
          <a:bodyPr wrap="square" rtlCol="0" anchor="t">
            <a:spAutoFit/>
          </a:bodyPr>
          <a:p>
            <a:pPr marL="699135" indent="-297815" algn="just" defTabSz="914400">
              <a:lnSpc>
                <a:spcPct val="120000"/>
              </a:lnSpc>
              <a:tabLst>
                <a:tab pos="447675" algn="l"/>
              </a:tabLst>
            </a:pPr>
            <a:r>
              <a:rPr lang="zh-CN" altLang="en-US" sz="2800">
                <a:sym typeface="+mn-ea"/>
              </a:rPr>
              <a:t>（2）倒车雷达和蝙蝠是利用 </a:t>
            </a:r>
            <a:r>
              <a:rPr lang="zh-CN" altLang="en-US" sz="2800" u="sng">
                <a:sym typeface="+mn-ea"/>
              </a:rPr>
              <a:t>         </a:t>
            </a:r>
            <a:r>
              <a:rPr lang="zh-CN" altLang="en-US" sz="2800">
                <a:sym typeface="+mn-ea"/>
              </a:rPr>
              <a:t>声波确定目标的位置和距离. （超声波主要特点：方向性好，穿透能力强，易于获得较集中的声能）</a:t>
            </a:r>
            <a:endParaRPr lang="zh-CN" altLang="en-US" sz="2800">
              <a:sym typeface="+mn-ea"/>
            </a:endParaRPr>
          </a:p>
          <a:p>
            <a:pPr marL="723265" indent="-322580" algn="just" defTabSz="914400">
              <a:lnSpc>
                <a:spcPct val="120000"/>
              </a:lnSpc>
              <a:tabLst>
                <a:tab pos="447675" algn="l"/>
              </a:tabLst>
            </a:pPr>
            <a:r>
              <a:rPr lang="zh-CN" altLang="en-US" sz="2800">
                <a:sym typeface="+mn-ea"/>
              </a:rPr>
              <a:t>（3）利用公式v=s/t计算距离时，t应为往返时间的一半. </a:t>
            </a:r>
            <a:endParaRPr lang="zh-CN" altLang="en-US" sz="2800">
              <a:sym typeface="+mn-ea"/>
            </a:endParaRPr>
          </a:p>
          <a:p>
            <a:pPr marL="704850" indent="-283210" algn="just">
              <a:lnSpc>
                <a:spcPct val="120000"/>
              </a:lnSpc>
            </a:pPr>
            <a:r>
              <a:rPr lang="zh-CN" altLang="en-US" sz="2800">
                <a:sym typeface="+mn-ea"/>
              </a:rPr>
              <a:t>2. 声音能传递</a:t>
            </a:r>
            <a:r>
              <a:rPr lang="zh-CN" altLang="en-US" sz="2800" u="sng">
                <a:sym typeface="+mn-ea"/>
              </a:rPr>
              <a:t>             </a:t>
            </a:r>
            <a:r>
              <a:rPr lang="zh-CN" altLang="en-US" sz="2800">
                <a:sym typeface="+mn-ea"/>
              </a:rPr>
              <a:t>. 如：</a:t>
            </a:r>
            <a:r>
              <a:rPr lang="zh-CN" altLang="en-US" sz="2800" u="sng">
                <a:sym typeface="+mn-ea"/>
              </a:rPr>
              <a:t>                                        </a:t>
            </a:r>
            <a:r>
              <a:rPr lang="en-US" altLang="zh-CN" sz="2800" u="sng">
                <a:solidFill>
                  <a:schemeClr val="bg1"/>
                </a:solidFill>
                <a:sym typeface="+mn-ea"/>
              </a:rPr>
              <a:t>.</a:t>
            </a:r>
            <a:r>
              <a:rPr lang="zh-CN" altLang="en-US" sz="2800" u="sng">
                <a:sym typeface="+mn-ea"/>
              </a:rPr>
              <a:t>                                      </a:t>
            </a:r>
            <a:r>
              <a:rPr lang="zh-CN" altLang="en-US" sz="2800">
                <a:sym typeface="+mn-ea"/>
              </a:rPr>
              <a:t>   </a:t>
            </a:r>
            <a:r>
              <a:rPr lang="zh-CN" altLang="en-US" sz="2800" u="sng">
                <a:sym typeface="+mn-ea"/>
              </a:rPr>
              <a:t>	                    </a:t>
            </a:r>
            <a:r>
              <a:rPr lang="zh-CN" altLang="en-US" sz="2800">
                <a:sym typeface="+mn-ea"/>
              </a:rPr>
              <a:t>、击碎结石等.</a:t>
            </a:r>
            <a:endParaRPr lang="zh-CN" altLang="en-US" sz="2800">
              <a:sym typeface="+mn-ea"/>
            </a:endParaRPr>
          </a:p>
        </p:txBody>
      </p:sp>
      <p:sp>
        <p:nvSpPr>
          <p:cNvPr id="3" name="文本框 2"/>
          <p:cNvSpPr txBox="1"/>
          <p:nvPr/>
        </p:nvSpPr>
        <p:spPr>
          <a:xfrm>
            <a:off x="3374392" y="4269740"/>
            <a:ext cx="897890" cy="607695"/>
          </a:xfrm>
          <a:prstGeom prst="rect">
            <a:avLst/>
          </a:prstGeom>
          <a:noFill/>
        </p:spPr>
        <p:txBody>
          <a:bodyPr wrap="none" rtlCol="0" anchor="t">
            <a:spAutoFit/>
          </a:bodyPr>
          <a:p>
            <a:pPr algn="ctr">
              <a:lnSpc>
                <a:spcPct val="120000"/>
              </a:lnSpc>
            </a:pPr>
            <a:r>
              <a:rPr lang="zh-CN" altLang="en-US" sz="2800" b="1" dirty="0">
                <a:solidFill>
                  <a:srgbClr val="FF0000"/>
                </a:solidFill>
                <a:latin typeface="Times New Roman" panose="02020603050405020304" pitchFamily="18" charset="0"/>
                <a:sym typeface="+mn-ea"/>
              </a:rPr>
              <a:t>能量</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5853114" y="1724660"/>
            <a:ext cx="540385" cy="607695"/>
          </a:xfrm>
          <a:prstGeom prst="rect">
            <a:avLst/>
          </a:prstGeom>
          <a:noFill/>
        </p:spPr>
        <p:txBody>
          <a:bodyPr wrap="none" rtlCol="0" anchor="t">
            <a:spAutoFit/>
          </a:bodyPr>
          <a:p>
            <a:pPr algn="ctr">
              <a:lnSpc>
                <a:spcPct val="120000"/>
              </a:lnSpc>
            </a:pPr>
            <a:r>
              <a:rPr lang="zh-CN" altLang="zh-CN" sz="2800" b="1" dirty="0">
                <a:solidFill>
                  <a:srgbClr val="FF0000"/>
                </a:solidFill>
                <a:latin typeface="Times New Roman" panose="02020603050405020304" pitchFamily="18" charset="0"/>
                <a:sym typeface="+mn-ea"/>
              </a:rPr>
              <a:t>超</a:t>
            </a:r>
            <a:endParaRPr lang="zh-CN"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5159375" y="4269740"/>
            <a:ext cx="3208655" cy="607695"/>
          </a:xfrm>
          <a:prstGeom prst="rect">
            <a:avLst/>
          </a:prstGeom>
          <a:noFill/>
        </p:spPr>
        <p:txBody>
          <a:bodyPr wrap="square" rtlCol="0" anchor="t">
            <a:spAutoFit/>
          </a:bodyPr>
          <a:p>
            <a:pPr algn="ctr">
              <a:lnSpc>
                <a:spcPct val="120000"/>
              </a:lnSpc>
            </a:pPr>
            <a:r>
              <a:rPr lang="zh-CN" altLang="en-US" sz="2800" b="1" dirty="0">
                <a:solidFill>
                  <a:srgbClr val="FF0000"/>
                </a:solidFill>
                <a:latin typeface="Times New Roman" panose="02020603050405020304" pitchFamily="18" charset="0"/>
                <a:sym typeface="+mn-ea"/>
              </a:rPr>
              <a:t>用超声波清洗零件</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311275" y="4868545"/>
            <a:ext cx="1612900" cy="521970"/>
          </a:xfrm>
          <a:prstGeom prst="rect">
            <a:avLst/>
          </a:prstGeom>
          <a:noFill/>
        </p:spPr>
        <p:txBody>
          <a:bodyPr wrap="none" rtlCol="0" anchor="t">
            <a:spAutoFit/>
          </a:bodyPr>
          <a:p>
            <a:r>
              <a:rPr lang="zh-CN" altLang="en-US" sz="2800" b="1" dirty="0">
                <a:solidFill>
                  <a:srgbClr val="FF0000"/>
                </a:solidFill>
                <a:latin typeface="Times New Roman" panose="02020603050405020304" pitchFamily="18" charset="0"/>
                <a:sym typeface="+mn-ea"/>
              </a:rPr>
              <a:t>上的污垢</a:t>
            </a:r>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2" grpId="0"/>
      <p:bldP spid="5" grpId="1"/>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4205" y="2202180"/>
            <a:ext cx="7705090" cy="3881755"/>
          </a:xfrm>
          <a:prstGeom prst="rect">
            <a:avLst/>
          </a:prstGeom>
          <a:noFill/>
        </p:spPr>
        <p:txBody>
          <a:bodyPr wrap="square" rtlCol="0" anchor="t">
            <a:spAutoFit/>
          </a:bodyPr>
          <a:p>
            <a:pPr marL="421640" indent="-421640" algn="just">
              <a:lnSpc>
                <a:spcPct val="110000"/>
              </a:lnSpc>
            </a:pPr>
            <a:r>
              <a:rPr lang="zh-CN" sz="2800" b="1" noProof="0" dirty="0">
                <a:ln>
                  <a:noFill/>
                </a:ln>
                <a:effectLst/>
                <a:uLnTx/>
                <a:uFillTx/>
                <a:sym typeface="+mn-ea"/>
              </a:rPr>
              <a:t>1. 从物理学的角度来区别：</a:t>
            </a:r>
            <a:r>
              <a:rPr lang="zh-CN" sz="2800" noProof="0" dirty="0">
                <a:ln>
                  <a:noFill/>
                </a:ln>
                <a:effectLst/>
                <a:uLnTx/>
                <a:uFillTx/>
                <a:sym typeface="+mn-ea"/>
              </a:rPr>
              <a:t>噪声是发声体</a:t>
            </a:r>
            <a:r>
              <a:rPr lang="zh-CN" sz="2800" u="sng" noProof="0" dirty="0">
                <a:ln>
                  <a:noFill/>
                </a:ln>
                <a:effectLst/>
                <a:uLnTx/>
                <a:uFillTx/>
                <a:sym typeface="+mn-ea"/>
              </a:rPr>
              <a:t>　　    </a:t>
            </a:r>
            <a:r>
              <a:rPr lang="en-US" altLang="zh-CN" sz="2800" u="sng" noProof="0" dirty="0">
                <a:ln>
                  <a:noFill/>
                </a:ln>
                <a:solidFill>
                  <a:schemeClr val="bg1"/>
                </a:solidFill>
                <a:effectLst/>
                <a:uLnTx/>
                <a:uFillTx/>
                <a:sym typeface="+mn-ea"/>
              </a:rPr>
              <a:t>.</a:t>
            </a:r>
            <a:r>
              <a:rPr lang="zh-CN" sz="2800" u="sng" noProof="0" dirty="0">
                <a:ln>
                  <a:noFill/>
                </a:ln>
                <a:solidFill>
                  <a:schemeClr val="bg1"/>
                </a:solidFill>
                <a:effectLst/>
                <a:uLnTx/>
                <a:uFillTx/>
                <a:sym typeface="+mn-ea"/>
              </a:rPr>
              <a:t> </a:t>
            </a:r>
            <a:r>
              <a:rPr lang="zh-CN" sz="2800" u="sng" noProof="0" dirty="0">
                <a:ln>
                  <a:noFill/>
                </a:ln>
                <a:effectLst/>
                <a:uLnTx/>
                <a:uFillTx/>
                <a:sym typeface="+mn-ea"/>
              </a:rPr>
              <a:t>     　</a:t>
            </a:r>
            <a:r>
              <a:rPr lang="zh-CN" sz="2800" noProof="0" dirty="0">
                <a:ln>
                  <a:noFill/>
                </a:ln>
                <a:effectLst/>
                <a:uLnTx/>
                <a:uFillTx/>
                <a:sym typeface="+mn-ea"/>
              </a:rPr>
              <a:t>发出的声音，噪声是波形杂乱无章的（图</a:t>
            </a:r>
            <a:r>
              <a:rPr lang="en-US" altLang="zh-CN" sz="2800" u="sng" noProof="0" dirty="0">
                <a:ln>
                  <a:noFill/>
                </a:ln>
                <a:effectLst/>
                <a:uLnTx/>
                <a:uFillTx/>
                <a:sym typeface="+mn-ea"/>
              </a:rPr>
              <a:t>1a</a:t>
            </a:r>
            <a:r>
              <a:rPr lang="zh-CN" sz="2800" noProof="0" dirty="0">
                <a:ln>
                  <a:noFill/>
                </a:ln>
                <a:effectLst/>
                <a:uLnTx/>
                <a:uFillTx/>
                <a:sym typeface="+mn-ea"/>
              </a:rPr>
              <a:t>）；而</a:t>
            </a:r>
            <a:r>
              <a:rPr lang="zh-CN" sz="2800" u="sng" noProof="0" dirty="0">
                <a:ln>
                  <a:noFill/>
                </a:ln>
                <a:effectLst/>
                <a:uLnTx/>
                <a:uFillTx/>
                <a:sym typeface="+mn-ea"/>
              </a:rPr>
              <a:t>           </a:t>
            </a:r>
            <a:r>
              <a:rPr lang="zh-CN" sz="2800" noProof="0" dirty="0">
                <a:ln>
                  <a:noFill/>
                </a:ln>
                <a:effectLst/>
                <a:uLnTx/>
                <a:uFillTx/>
                <a:sym typeface="+mn-ea"/>
              </a:rPr>
              <a:t>是发声体规则振动发出的声音，波形是有</a:t>
            </a:r>
            <a:r>
              <a:rPr lang="zh-CN" sz="2800" u="sng" noProof="0" dirty="0">
                <a:ln>
                  <a:noFill/>
                </a:ln>
                <a:effectLst/>
                <a:uLnTx/>
                <a:uFillTx/>
                <a:sym typeface="+mn-ea"/>
              </a:rPr>
              <a:t>                 </a:t>
            </a:r>
            <a:r>
              <a:rPr lang="zh-CN" sz="2800" noProof="0" dirty="0">
                <a:ln>
                  <a:noFill/>
                </a:ln>
                <a:effectLst/>
                <a:uLnTx/>
                <a:uFillTx/>
                <a:sym typeface="+mn-ea"/>
              </a:rPr>
              <a:t>的（图1b）.</a:t>
            </a:r>
            <a:endParaRPr lang="zh-CN" sz="2800" noProof="0" dirty="0">
              <a:ln>
                <a:noFill/>
              </a:ln>
              <a:effectLst/>
              <a:uLnTx/>
              <a:uFillTx/>
            </a:endParaRPr>
          </a:p>
          <a:p>
            <a:pPr marL="0" indent="19050" algn="just">
              <a:lnSpc>
                <a:spcPct val="110000"/>
              </a:lnSpc>
            </a:pPr>
            <a:r>
              <a:rPr lang="zh-CN" sz="2800" noProof="0" dirty="0">
                <a:ln>
                  <a:noFill/>
                </a:ln>
                <a:effectLst/>
                <a:uLnTx/>
                <a:uFillTx/>
                <a:sym typeface="+mn-ea"/>
              </a:rPr>
              <a:t>从环境保护的角度看，凡是</a:t>
            </a:r>
            <a:endParaRPr lang="zh-CN" sz="2800" noProof="0" dirty="0">
              <a:ln>
                <a:noFill/>
              </a:ln>
              <a:effectLst/>
              <a:uLnTx/>
              <a:uFillTx/>
              <a:sym typeface="+mn-ea"/>
            </a:endParaRPr>
          </a:p>
          <a:p>
            <a:pPr marL="0" indent="19050" algn="just">
              <a:lnSpc>
                <a:spcPct val="110000"/>
              </a:lnSpc>
            </a:pPr>
            <a:r>
              <a:rPr lang="zh-CN" sz="2800" u="sng" noProof="0" dirty="0">
                <a:ln>
                  <a:noFill/>
                </a:ln>
                <a:effectLst/>
                <a:uLnTx/>
                <a:uFillTx/>
                <a:sym typeface="+mn-ea"/>
              </a:rPr>
              <a:t>　　 　</a:t>
            </a:r>
            <a:r>
              <a:rPr lang="zh-CN" sz="2800" noProof="0" dirty="0">
                <a:ln>
                  <a:noFill/>
                </a:ln>
                <a:effectLst/>
                <a:uLnTx/>
                <a:uFillTx/>
                <a:sym typeface="+mn-ea"/>
              </a:rPr>
              <a:t>人们正常工作、学</a:t>
            </a:r>
            <a:endParaRPr lang="zh-CN" sz="2800" noProof="0" dirty="0">
              <a:ln>
                <a:noFill/>
              </a:ln>
              <a:effectLst/>
              <a:uLnTx/>
              <a:uFillTx/>
              <a:sym typeface="+mn-ea"/>
            </a:endParaRPr>
          </a:p>
          <a:p>
            <a:pPr marL="0" indent="19050" algn="just">
              <a:lnSpc>
                <a:spcPct val="110000"/>
              </a:lnSpc>
            </a:pPr>
            <a:r>
              <a:rPr lang="zh-CN" sz="2800" noProof="0" dirty="0">
                <a:ln>
                  <a:noFill/>
                </a:ln>
                <a:effectLst/>
                <a:uLnTx/>
                <a:uFillTx/>
                <a:sym typeface="+mn-ea"/>
              </a:rPr>
              <a:t>习和休息的声音都属于噪</a:t>
            </a:r>
            <a:endParaRPr lang="zh-CN" sz="2800" noProof="0" dirty="0">
              <a:ln>
                <a:noFill/>
              </a:ln>
              <a:effectLst/>
              <a:uLnTx/>
              <a:uFillTx/>
              <a:sym typeface="+mn-ea"/>
            </a:endParaRPr>
          </a:p>
          <a:p>
            <a:pPr marL="0" indent="19050" algn="just">
              <a:lnSpc>
                <a:spcPct val="110000"/>
              </a:lnSpc>
            </a:pPr>
            <a:r>
              <a:rPr lang="zh-CN" sz="2800" noProof="0" dirty="0">
                <a:ln>
                  <a:noFill/>
                </a:ln>
                <a:effectLst/>
                <a:uLnTx/>
                <a:uFillTx/>
                <a:sym typeface="+mn-ea"/>
              </a:rPr>
              <a:t>声. （乐音有时会变为噪声）</a:t>
            </a:r>
            <a:endParaRPr lang="zh-CN" sz="2800" noProof="0" dirty="0">
              <a:ln>
                <a:noFill/>
              </a:ln>
              <a:effectLst/>
              <a:uLnTx/>
              <a:uFillTx/>
            </a:endParaRPr>
          </a:p>
        </p:txBody>
      </p:sp>
      <p:sp>
        <p:nvSpPr>
          <p:cNvPr id="14" name="文本框 13"/>
          <p:cNvSpPr txBox="1"/>
          <p:nvPr/>
        </p:nvSpPr>
        <p:spPr>
          <a:xfrm>
            <a:off x="624205" y="1110298"/>
            <a:ext cx="7895590" cy="1198245"/>
          </a:xfrm>
          <a:prstGeom prst="rect">
            <a:avLst/>
          </a:prstGeom>
          <a:noFill/>
        </p:spPr>
        <p:txBody>
          <a:bodyPr wrap="square" rtlCol="0" anchor="t">
            <a:spAutoFit/>
          </a:bodyPr>
          <a:p>
            <a:pPr marL="421640" indent="-421640" algn="just">
              <a:lnSpc>
                <a:spcPct val="120000"/>
              </a:lnSpc>
            </a:pPr>
            <a:r>
              <a:rPr lang="zh-CN" altLang="en-US" sz="3200" b="1">
                <a:solidFill>
                  <a:srgbClr val="FF0000"/>
                </a:solidFill>
                <a:sym typeface="+mn-ea"/>
              </a:rPr>
              <a:t>四、 噪声的危害及控制</a:t>
            </a:r>
            <a:r>
              <a:rPr lang="zh-CN" altLang="en-US" sz="2800">
                <a:sym typeface="+mn-ea"/>
              </a:rPr>
              <a:t>（10年3考，2016、2015、2011年考）</a:t>
            </a:r>
            <a:endParaRPr lang="zh-CN" altLang="en-US" sz="2800"/>
          </a:p>
        </p:txBody>
      </p:sp>
      <p:sp>
        <p:nvSpPr>
          <p:cNvPr id="4" name="文本框 3"/>
          <p:cNvSpPr txBox="1"/>
          <p:nvPr/>
        </p:nvSpPr>
        <p:spPr>
          <a:xfrm>
            <a:off x="2512062" y="31216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乐音</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7073584" y="220218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无规则</a:t>
            </a:r>
            <a:endParaRPr lang="zh-CN" altLang="en-US"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5088255" y="4160520"/>
            <a:ext cx="3804920" cy="1833245"/>
          </a:xfrm>
          <a:prstGeom prst="rect">
            <a:avLst/>
          </a:prstGeom>
        </p:spPr>
      </p:pic>
      <p:sp>
        <p:nvSpPr>
          <p:cNvPr id="3" name="文本框 2"/>
          <p:cNvSpPr txBox="1"/>
          <p:nvPr/>
        </p:nvSpPr>
        <p:spPr>
          <a:xfrm>
            <a:off x="2638425" y="3638550"/>
            <a:ext cx="129984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规则</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624205" y="4594860"/>
            <a:ext cx="129984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影响</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3" grpId="0"/>
      <p:bldP spid="3" grpId="1"/>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81150"/>
            <a:ext cx="7895590" cy="4225925"/>
          </a:xfrm>
          <a:prstGeom prst="rect">
            <a:avLst/>
          </a:prstGeom>
          <a:noFill/>
        </p:spPr>
        <p:txBody>
          <a:bodyPr wrap="square" rtlCol="0" anchor="t">
            <a:spAutoFit/>
          </a:bodyPr>
          <a:p>
            <a:pPr marL="421640" indent="-421640" algn="just">
              <a:lnSpc>
                <a:spcPct val="120000"/>
              </a:lnSpc>
            </a:pPr>
            <a:r>
              <a:rPr lang="zh-CN" altLang="en-US" sz="2800" b="1">
                <a:sym typeface="+mn-ea"/>
              </a:rPr>
              <a:t>2. 声音强弱的等级单位</a:t>
            </a:r>
            <a:r>
              <a:rPr lang="zh-CN" altLang="en-US" sz="2800">
                <a:sym typeface="+mn-ea"/>
              </a:rPr>
              <a:t>：</a:t>
            </a:r>
            <a:r>
              <a:rPr lang="zh-CN" altLang="en-US" sz="2800" u="sng">
                <a:sym typeface="+mn-ea"/>
              </a:rPr>
              <a:t>　　     　</a:t>
            </a:r>
            <a:r>
              <a:rPr lang="zh-CN" altLang="en-US" sz="2800">
                <a:sym typeface="+mn-ea"/>
              </a:rPr>
              <a:t>（dB）.</a:t>
            </a:r>
            <a:endParaRPr lang="zh-CN" altLang="en-US" sz="2800">
              <a:sym typeface="+mn-ea"/>
            </a:endParaRPr>
          </a:p>
          <a:p>
            <a:pPr marL="421640" indent="-421640" algn="just">
              <a:lnSpc>
                <a:spcPct val="120000"/>
              </a:lnSpc>
            </a:pPr>
            <a:r>
              <a:rPr lang="zh-CN" altLang="en-US" sz="2800" b="1">
                <a:sym typeface="+mn-ea"/>
              </a:rPr>
              <a:t>3. 控制噪声的途径：</a:t>
            </a:r>
            <a:endParaRPr lang="zh-CN" altLang="en-US" sz="2800">
              <a:sym typeface="+mn-ea"/>
            </a:endParaRPr>
          </a:p>
          <a:p>
            <a:pPr marL="421640" indent="-421640" algn="just">
              <a:lnSpc>
                <a:spcPct val="120000"/>
              </a:lnSpc>
            </a:pPr>
            <a:r>
              <a:rPr lang="zh-CN" altLang="en-US" sz="2800">
                <a:sym typeface="+mn-ea"/>
              </a:rPr>
              <a:t>   （1）从声源处防止噪声</a:t>
            </a:r>
            <a:r>
              <a:rPr lang="zh-CN" altLang="en-US" sz="2800" u="sng">
                <a:sym typeface="+mn-ea"/>
              </a:rPr>
              <a:t>　　         　</a:t>
            </a:r>
            <a:r>
              <a:rPr lang="zh-CN" altLang="en-US" sz="2800">
                <a:sym typeface="+mn-ea"/>
              </a:rPr>
              <a:t>. 如禁止鸣笛、摩托车消声器等. </a:t>
            </a:r>
            <a:endParaRPr lang="zh-CN" altLang="en-US" sz="2800">
              <a:sym typeface="+mn-ea"/>
            </a:endParaRPr>
          </a:p>
          <a:p>
            <a:pPr marL="421640" indent="-421640" algn="just">
              <a:lnSpc>
                <a:spcPct val="120000"/>
              </a:lnSpc>
            </a:pPr>
            <a:r>
              <a:rPr lang="zh-CN" altLang="en-US" sz="2800">
                <a:sym typeface="+mn-ea"/>
              </a:rPr>
              <a:t>   （2）在传播过程中阻断噪声</a:t>
            </a:r>
            <a:r>
              <a:rPr lang="zh-CN" altLang="en-US" sz="2800" u="sng">
                <a:sym typeface="+mn-ea"/>
              </a:rPr>
              <a:t>　　        　</a:t>
            </a:r>
            <a:r>
              <a:rPr lang="zh-CN" altLang="en-US" sz="2800">
                <a:sym typeface="+mn-ea"/>
              </a:rPr>
              <a:t>. 如道路两旁植树、窗户安装双层玻璃等. </a:t>
            </a:r>
            <a:endParaRPr lang="zh-CN" altLang="en-US" sz="2800">
              <a:sym typeface="+mn-ea"/>
            </a:endParaRPr>
          </a:p>
          <a:p>
            <a:pPr marL="421640" indent="-421640" algn="just">
              <a:lnSpc>
                <a:spcPct val="120000"/>
              </a:lnSpc>
            </a:pPr>
            <a:r>
              <a:rPr lang="zh-CN" altLang="en-US" sz="2800">
                <a:sym typeface="+mn-ea"/>
              </a:rPr>
              <a:t>   （3）在人耳处防止噪声进入</a:t>
            </a:r>
            <a:r>
              <a:rPr lang="zh-CN" altLang="en-US" sz="2800" u="sng">
                <a:sym typeface="+mn-ea"/>
              </a:rPr>
              <a:t>　　         　</a:t>
            </a:r>
            <a:r>
              <a:rPr lang="zh-CN" altLang="en-US" sz="2800">
                <a:sym typeface="+mn-ea"/>
              </a:rPr>
              <a:t>. 如戴耳罩等.</a:t>
            </a:r>
            <a:endParaRPr lang="zh-CN" altLang="en-US" sz="2800">
              <a:sym typeface="+mn-ea"/>
            </a:endParaRPr>
          </a:p>
        </p:txBody>
      </p:sp>
      <p:sp>
        <p:nvSpPr>
          <p:cNvPr id="3" name="文本框 2"/>
          <p:cNvSpPr txBox="1"/>
          <p:nvPr/>
        </p:nvSpPr>
        <p:spPr>
          <a:xfrm>
            <a:off x="5343527" y="26657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产生</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4953002" y="165290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分贝</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6022342" y="47231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耳朵 </a:t>
            </a:r>
            <a:endParaRPr lang="zh-CN" altLang="en-US" sz="2800" b="1" dirty="0">
              <a:solidFill>
                <a:srgbClr val="FF0000"/>
              </a:solidFill>
              <a:latin typeface="Times New Roman" panose="02020603050405020304" pitchFamily="18" charset="0"/>
              <a:sym typeface="+mn-ea"/>
            </a:endParaRPr>
          </a:p>
        </p:txBody>
      </p:sp>
      <p:sp>
        <p:nvSpPr>
          <p:cNvPr id="19" name="文本框 18"/>
          <p:cNvSpPr txBox="1"/>
          <p:nvPr/>
        </p:nvSpPr>
        <p:spPr>
          <a:xfrm>
            <a:off x="5878832" y="3676015"/>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传播</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19" grpId="0"/>
      <p:bldP spid="19" grpId="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r="1155"/>
          <a:stretch>
            <a:fillRect/>
          </a:stretch>
        </p:blipFill>
        <p:spPr>
          <a:xfrm>
            <a:off x="2004536" y="4467225"/>
            <a:ext cx="5134928" cy="1990090"/>
          </a:xfrm>
          <a:prstGeom prst="rect">
            <a:avLst/>
          </a:prstGeom>
        </p:spPr>
      </p:pic>
      <p:sp>
        <p:nvSpPr>
          <p:cNvPr id="14" name="文本框 13"/>
          <p:cNvSpPr txBox="1"/>
          <p:nvPr/>
        </p:nvSpPr>
        <p:spPr>
          <a:xfrm>
            <a:off x="624205" y="2237105"/>
            <a:ext cx="7895590" cy="2158365"/>
          </a:xfrm>
          <a:prstGeom prst="rect">
            <a:avLst/>
          </a:prstGeom>
          <a:noFill/>
        </p:spPr>
        <p:txBody>
          <a:bodyPr wrap="square" rtlCol="0" anchor="t">
            <a:spAutoFit/>
          </a:bodyPr>
          <a:p>
            <a:pPr algn="just">
              <a:lnSpc>
                <a:spcPct val="120000"/>
              </a:lnSpc>
            </a:pPr>
            <a:r>
              <a:rPr lang="zh-CN" altLang="en-US" sz="2800" b="1">
                <a:solidFill>
                  <a:srgbClr val="FF0000"/>
                </a:solidFill>
                <a:sym typeface="+mn-ea"/>
              </a:rPr>
              <a:t>例</a:t>
            </a:r>
            <a:r>
              <a:rPr lang="zh-CN" altLang="en-US" sz="2800" b="1">
                <a:solidFill>
                  <a:srgbClr val="FF0000"/>
                </a:solidFill>
                <a:latin typeface="Times New Roman" panose="02020603050405020304" pitchFamily="18" charset="0"/>
                <a:cs typeface="Times New Roman" panose="02020603050405020304" pitchFamily="18" charset="0"/>
                <a:sym typeface="+mn-ea"/>
              </a:rPr>
              <a:t>1</a:t>
            </a:r>
            <a:r>
              <a:rPr lang="zh-CN" altLang="en-US" sz="2800">
                <a:sym typeface="+mn-ea"/>
              </a:rPr>
              <a:t>  如图2-甲所示，用竖直悬挂的泡沫塑料球接触发声的音叉时，泡沫塑料球被弹起，这个现象说明声音是由物体</a:t>
            </a:r>
            <a:r>
              <a:rPr lang="zh-CN" altLang="en-US" sz="2800" u="sng">
                <a:sym typeface="+mn-ea"/>
              </a:rPr>
              <a:t>　　      　　</a:t>
            </a:r>
            <a:r>
              <a:rPr lang="zh-CN" altLang="en-US" sz="2800">
                <a:sym typeface="+mn-ea"/>
              </a:rPr>
              <a:t>产生的；为了便于完成，该实验使用了</a:t>
            </a:r>
            <a:r>
              <a:rPr lang="zh-CN" altLang="en-US" sz="2800" u="sng">
                <a:sym typeface="+mn-ea"/>
              </a:rPr>
              <a:t>　　      　　</a:t>
            </a:r>
            <a:r>
              <a:rPr lang="zh-CN" altLang="en-US" sz="2800">
                <a:sym typeface="+mn-ea"/>
              </a:rPr>
              <a:t>法；</a:t>
            </a:r>
            <a:endParaRPr lang="zh-CN" altLang="en-US" sz="2800">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23963"/>
            <a:ext cx="6842125" cy="953135"/>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一、 探究声音的产生、传播的条件及声音的响度跟什么因素有关</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4410077" y="382397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转换 </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3988437" y="330200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振动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22375"/>
            <a:ext cx="7895590" cy="4742815"/>
          </a:xfrm>
          <a:prstGeom prst="rect">
            <a:avLst/>
          </a:prstGeom>
          <a:noFill/>
        </p:spPr>
        <p:txBody>
          <a:bodyPr wrap="square" rtlCol="0" anchor="t">
            <a:spAutoFit/>
          </a:bodyPr>
          <a:p>
            <a:pPr algn="just">
              <a:lnSpc>
                <a:spcPct val="120000"/>
              </a:lnSpc>
            </a:pPr>
            <a:r>
              <a:rPr lang="zh-CN" altLang="en-US" sz="2800">
                <a:sym typeface="+mn-ea"/>
              </a:rPr>
              <a:t>如图2-乙所示，敲击右边的音叉，左边完全相同的音叉把泡沫塑料球弹起，这一现象既可以说明发声的物体在</a:t>
            </a:r>
            <a:r>
              <a:rPr lang="zh-CN" altLang="en-US" sz="2800" u="sng">
                <a:sym typeface="+mn-ea"/>
              </a:rPr>
              <a:t>　　     </a:t>
            </a:r>
            <a:r>
              <a:rPr lang="zh-CN" altLang="en-US" sz="2800">
                <a:sym typeface="+mn-ea"/>
              </a:rPr>
              <a:t>，也能说明声音可以在</a:t>
            </a:r>
            <a:r>
              <a:rPr lang="zh-CN" altLang="en-US" sz="2800" u="sng">
                <a:sym typeface="+mn-ea"/>
              </a:rPr>
              <a:t>　 　 </a:t>
            </a:r>
            <a:r>
              <a:rPr lang="en-US" altLang="zh-CN" sz="2800">
                <a:sym typeface="+mn-ea"/>
              </a:rPr>
              <a:t>.</a:t>
            </a:r>
            <a:r>
              <a:rPr lang="zh-CN" altLang="en-US" sz="2800">
                <a:sym typeface="+mn-ea"/>
              </a:rPr>
              <a:t> </a:t>
            </a:r>
            <a:r>
              <a:rPr lang="zh-CN" altLang="en-US" sz="2800" u="sng">
                <a:sym typeface="+mn-ea"/>
              </a:rPr>
              <a:t>    　</a:t>
            </a:r>
            <a:r>
              <a:rPr lang="zh-CN" altLang="en-US" sz="2800">
                <a:sym typeface="+mn-ea"/>
              </a:rPr>
              <a:t>中传播；还能说明声音在空气中是以声波的形式传播的，声波具有</a:t>
            </a:r>
            <a:r>
              <a:rPr lang="zh-CN" altLang="en-US" sz="2800" u="sng">
                <a:sym typeface="+mn-ea"/>
              </a:rPr>
              <a:t>　 　     </a:t>
            </a:r>
            <a:r>
              <a:rPr lang="zh-CN" altLang="en-US" sz="2800">
                <a:sym typeface="+mn-ea"/>
              </a:rPr>
              <a:t> . 声音的响度越大，小球被弹开的幅度越大，说明响度与</a:t>
            </a:r>
            <a:r>
              <a:rPr lang="zh-CN" altLang="en-US" sz="2800" u="sng">
                <a:sym typeface="+mn-ea"/>
              </a:rPr>
              <a:t>　   　   </a:t>
            </a:r>
            <a:r>
              <a:rPr lang="zh-CN" altLang="en-US" sz="2800">
                <a:sym typeface="+mn-ea"/>
              </a:rPr>
              <a:t>有关．若在月球表面上进行此实验，则</a:t>
            </a:r>
            <a:r>
              <a:rPr lang="zh-CN" altLang="en-US" sz="2800" u="sng">
                <a:sym typeface="+mn-ea"/>
              </a:rPr>
              <a:t>           </a:t>
            </a:r>
            <a:r>
              <a:rPr lang="zh-CN" altLang="en-US" sz="2800">
                <a:sym typeface="+mn-ea"/>
              </a:rPr>
              <a:t>（选填“还能”或“不能”）观察到上述现象，这是因为</a:t>
            </a:r>
            <a:r>
              <a:rPr lang="zh-CN" altLang="en-US" sz="2800" u="sng">
                <a:sym typeface="+mn-ea"/>
              </a:rPr>
              <a:t>　　                                                                                 </a:t>
            </a:r>
            <a:r>
              <a:rPr lang="en-US" altLang="zh-CN" sz="2800">
                <a:sym typeface="+mn-ea"/>
              </a:rPr>
              <a:t>.</a:t>
            </a:r>
            <a:r>
              <a:rPr lang="en-US" altLang="zh-CN" sz="2800" u="sng">
                <a:solidFill>
                  <a:schemeClr val="bg1"/>
                </a:solidFill>
                <a:sym typeface="+mn-ea"/>
              </a:rPr>
              <a:t>.</a:t>
            </a:r>
            <a:r>
              <a:rPr lang="zh-CN" altLang="en-US" sz="2800" u="sng">
                <a:sym typeface="+mn-ea"/>
              </a:rPr>
              <a:t>                          　　</a:t>
            </a:r>
            <a:endParaRPr lang="zh-CN" altLang="en-US" sz="2800">
              <a:sym typeface="+mn-ea"/>
            </a:endParaRPr>
          </a:p>
        </p:txBody>
      </p:sp>
      <p:sp>
        <p:nvSpPr>
          <p:cNvPr id="3" name="文本框 2"/>
          <p:cNvSpPr txBox="1"/>
          <p:nvPr/>
        </p:nvSpPr>
        <p:spPr>
          <a:xfrm>
            <a:off x="3656330" y="3333115"/>
            <a:ext cx="119824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能量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6659880" y="3823970"/>
            <a:ext cx="13881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振幅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6460492" y="4345940"/>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不能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1161415" y="5360670"/>
            <a:ext cx="7115175"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真空不能传声</a:t>
            </a:r>
            <a:endParaRPr lang="en-US" altLang="zh-CN" sz="2800" b="1" dirty="0">
              <a:solidFill>
                <a:srgbClr val="FF0000"/>
              </a:solidFill>
              <a:latin typeface="Times New Roman" panose="02020603050405020304" pitchFamily="18" charset="0"/>
              <a:sym typeface="+mn-ea"/>
            </a:endParaRPr>
          </a:p>
        </p:txBody>
      </p:sp>
      <p:sp>
        <p:nvSpPr>
          <p:cNvPr id="12" name="文本框 11"/>
          <p:cNvSpPr txBox="1"/>
          <p:nvPr/>
        </p:nvSpPr>
        <p:spPr>
          <a:xfrm>
            <a:off x="2828290" y="2304415"/>
            <a:ext cx="119824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振动</a:t>
            </a:r>
            <a:endParaRPr lang="en-US" altLang="zh-CN" sz="2800" b="1" dirty="0">
              <a:solidFill>
                <a:srgbClr val="FF0000"/>
              </a:solidFill>
              <a:latin typeface="Times New Roman" panose="02020603050405020304" pitchFamily="18" charset="0"/>
              <a:sym typeface="+mn-ea"/>
            </a:endParaRPr>
          </a:p>
        </p:txBody>
      </p:sp>
      <p:sp>
        <p:nvSpPr>
          <p:cNvPr id="13" name="文本框 12"/>
          <p:cNvSpPr txBox="1"/>
          <p:nvPr/>
        </p:nvSpPr>
        <p:spPr>
          <a:xfrm>
            <a:off x="7358380" y="2304415"/>
            <a:ext cx="119824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空气</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3" grpId="0"/>
      <p:bldP spid="3" grpId="1"/>
      <p:bldP spid="5" grpId="0"/>
      <p:bldP spid="5" grpId="1"/>
      <p:bldP spid="6" grpId="0"/>
      <p:bldP spid="6" grpId="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734560" y="4046855"/>
            <a:ext cx="3799840" cy="2414270"/>
          </a:xfrm>
          <a:prstGeom prst="rect">
            <a:avLst/>
          </a:prstGeom>
        </p:spPr>
      </p:pic>
      <p:sp>
        <p:nvSpPr>
          <p:cNvPr id="3" name="文本框 2"/>
          <p:cNvSpPr txBox="1"/>
          <p:nvPr/>
        </p:nvSpPr>
        <p:spPr>
          <a:xfrm>
            <a:off x="624205" y="1722120"/>
            <a:ext cx="7895590" cy="3709035"/>
          </a:xfrm>
          <a:prstGeom prst="rect">
            <a:avLst/>
          </a:prstGeom>
          <a:noFill/>
        </p:spPr>
        <p:txBody>
          <a:bodyPr wrap="square" rtlCol="0" anchor="t">
            <a:spAutoFit/>
          </a:bodyPr>
          <a:p>
            <a:pPr algn="just" defTabSz="914400">
              <a:lnSpc>
                <a:spcPct val="120000"/>
              </a:lnSpc>
              <a:tabLst>
                <a:tab pos="537210" algn="l"/>
              </a:tabLst>
            </a:pPr>
            <a:r>
              <a:rPr lang="zh-CN" altLang="en-US" sz="2800" b="1">
                <a:solidFill>
                  <a:srgbClr val="FF0000"/>
                </a:solidFill>
                <a:sym typeface="+mn-ea"/>
              </a:rPr>
              <a:t>例</a:t>
            </a:r>
            <a:r>
              <a:rPr lang="zh-CN" altLang="en-US" sz="2800" b="1">
                <a:solidFill>
                  <a:srgbClr val="FF0000"/>
                </a:solidFill>
                <a:latin typeface="Times New Roman" panose="02020603050405020304" pitchFamily="18" charset="0"/>
                <a:cs typeface="Times New Roman" panose="02020603050405020304" pitchFamily="18" charset="0"/>
                <a:sym typeface="+mn-ea"/>
              </a:rPr>
              <a:t>2</a:t>
            </a:r>
            <a:r>
              <a:rPr lang="zh-CN" altLang="en-US" sz="2800" b="1">
                <a:solidFill>
                  <a:srgbClr val="FF0000"/>
                </a:solidFill>
                <a:sym typeface="+mn-ea"/>
              </a:rPr>
              <a:t> </a:t>
            </a:r>
            <a:r>
              <a:rPr lang="zh-CN" altLang="en-US" sz="2800">
                <a:sym typeface="+mn-ea"/>
              </a:rPr>
              <a:t>小梦在探究声音高低与物体振动快慢的关系时，将钢尺的一端伸出桌面，用手拨动使其上下振动发出声音．如图3所示，改变</a:t>
            </a:r>
            <a:r>
              <a:rPr lang="zh-CN" altLang="en-US" sz="2800" u="sng">
                <a:sym typeface="+mn-ea"/>
              </a:rPr>
              <a:t>                               </a:t>
            </a:r>
            <a:r>
              <a:rPr lang="zh-CN" altLang="en-US" sz="2800">
                <a:sym typeface="+mn-ea"/>
              </a:rPr>
              <a:t>，</a:t>
            </a:r>
            <a:r>
              <a:rPr lang="en-US" altLang="zh-CN" sz="2800">
                <a:sym typeface="+mn-ea"/>
              </a:rPr>
              <a:t> </a:t>
            </a:r>
            <a:r>
              <a:rPr lang="zh-CN" altLang="en-US" sz="2800">
                <a:sym typeface="+mn-ea"/>
              </a:rPr>
              <a:t>用同样的力再拨钢尺，并仔细观察</a:t>
            </a:r>
            <a:r>
              <a:rPr lang="zh-CN" altLang="en-US" sz="2800" u="sng">
                <a:sym typeface="+mn-ea"/>
              </a:rPr>
              <a:t>                             </a:t>
            </a:r>
            <a:r>
              <a:rPr lang="en-US" altLang="zh-CN" sz="2800">
                <a:solidFill>
                  <a:schemeClr val="bg1"/>
                </a:solidFill>
                <a:sym typeface="+mn-ea"/>
              </a:rPr>
              <a:t>.</a:t>
            </a:r>
            <a:endParaRPr lang="en-US" altLang="zh-CN" sz="2800">
              <a:solidFill>
                <a:schemeClr val="bg1"/>
              </a:solidFill>
              <a:sym typeface="+mn-ea"/>
            </a:endParaRPr>
          </a:p>
          <a:p>
            <a:pPr algn="just" defTabSz="914400">
              <a:lnSpc>
                <a:spcPct val="120000"/>
              </a:lnSpc>
              <a:tabLst>
                <a:tab pos="537210" algn="l"/>
              </a:tabLst>
            </a:pPr>
            <a:r>
              <a:rPr lang="zh-CN" altLang="en-US" sz="2800" u="sng">
                <a:sym typeface="+mn-ea"/>
              </a:rPr>
              <a:t>　         </a:t>
            </a:r>
            <a:r>
              <a:rPr lang="zh-CN" altLang="en-US" sz="2800">
                <a:sym typeface="+mn-ea"/>
              </a:rPr>
              <a:t>，</a:t>
            </a:r>
            <a:r>
              <a:rPr lang="zh-CN" altLang="en-US" sz="2800">
                <a:sym typeface="+mn-ea"/>
              </a:rPr>
              <a:t>倾听并辨别钢尺</a:t>
            </a:r>
            <a:endParaRPr lang="zh-CN" altLang="en-US" sz="2800">
              <a:sym typeface="+mn-ea"/>
            </a:endParaRPr>
          </a:p>
          <a:p>
            <a:pPr algn="just" defTabSz="914400">
              <a:lnSpc>
                <a:spcPct val="120000"/>
              </a:lnSpc>
              <a:tabLst>
                <a:tab pos="537210" algn="l"/>
              </a:tabLst>
            </a:pPr>
            <a:r>
              <a:rPr lang="zh-CN" altLang="en-US" sz="2800">
                <a:sym typeface="+mn-ea"/>
              </a:rPr>
              <a:t>振动时发出的声音的高低</a:t>
            </a:r>
            <a:endParaRPr lang="zh-CN" altLang="en-US" sz="2800">
              <a:sym typeface="+mn-ea"/>
            </a:endParaRPr>
          </a:p>
          <a:p>
            <a:pPr algn="just" defTabSz="914400">
              <a:lnSpc>
                <a:spcPct val="120000"/>
              </a:lnSpc>
              <a:tabLst>
                <a:tab pos="537210" algn="l"/>
              </a:tabLst>
            </a:pPr>
            <a:r>
              <a:rPr lang="zh-CN" altLang="en-US" sz="2800">
                <a:sym typeface="+mn-ea"/>
              </a:rPr>
              <a:t>有无变化．</a:t>
            </a:r>
            <a:endParaRPr lang="zh-CN" altLang="en-US" sz="2800">
              <a:sym typeface="+mn-ea"/>
            </a:endParaRPr>
          </a:p>
        </p:txBody>
      </p:sp>
      <p:sp>
        <p:nvSpPr>
          <p:cNvPr id="2" name="文本框 1"/>
          <p:cNvSpPr txBox="1"/>
          <p:nvPr/>
        </p:nvSpPr>
        <p:spPr>
          <a:xfrm>
            <a:off x="5770245" y="2800985"/>
            <a:ext cx="274955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伸出桌面的</a:t>
            </a:r>
            <a:r>
              <a:rPr lang="zh-CN" altLang="en-US" sz="2800" b="1" dirty="0">
                <a:solidFill>
                  <a:srgbClr val="FF0000"/>
                </a:solidFill>
                <a:latin typeface="Times New Roman" panose="02020603050405020304" pitchFamily="18" charset="0"/>
                <a:sym typeface="+mn-ea"/>
              </a:rPr>
              <a:t>长度</a:t>
            </a:r>
            <a:endParaRPr lang="zh-CN" altLang="en-US" sz="2800" b="1" u="sng" dirty="0">
              <a:solidFill>
                <a:schemeClr val="tx1"/>
              </a:solidFill>
              <a:latin typeface="Times New Roman" panose="02020603050405020304" pitchFamily="18" charset="0"/>
              <a:sym typeface="+mn-ea"/>
            </a:endParaRPr>
          </a:p>
        </p:txBody>
      </p:sp>
      <p:sp>
        <p:nvSpPr>
          <p:cNvPr id="8" name="TextBox 1"/>
          <p:cNvSpPr txBox="1"/>
          <p:nvPr/>
        </p:nvSpPr>
        <p:spPr>
          <a:xfrm>
            <a:off x="1150938" y="108045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二、 探究影响音调高低的因素</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5"/>
          <p:cNvSpPr txBox="1"/>
          <p:nvPr/>
        </p:nvSpPr>
        <p:spPr>
          <a:xfrm>
            <a:off x="5770245" y="3311525"/>
            <a:ext cx="27641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钢尺振动的</a:t>
            </a:r>
            <a:endParaRPr sz="2800" b="1" dirty="0">
              <a:solidFill>
                <a:srgbClr val="FF0000"/>
              </a:solidFill>
              <a:latin typeface="Times New Roman" panose="02020603050405020304" pitchFamily="18" charset="0"/>
              <a:sym typeface="+mn-ea"/>
            </a:endParaRPr>
          </a:p>
        </p:txBody>
      </p:sp>
      <p:sp>
        <p:nvSpPr>
          <p:cNvPr id="7" name="文本框 6"/>
          <p:cNvSpPr txBox="1"/>
          <p:nvPr/>
        </p:nvSpPr>
        <p:spPr>
          <a:xfrm>
            <a:off x="758825" y="3833495"/>
            <a:ext cx="897890" cy="521970"/>
          </a:xfrm>
          <a:prstGeom prst="rect">
            <a:avLst/>
          </a:prstGeom>
          <a:noFill/>
        </p:spPr>
        <p:txBody>
          <a:bodyPr wrap="none" rtlCol="0" anchor="t">
            <a:spAutoFit/>
          </a:bodyPr>
          <a:p>
            <a:pPr algn="l"/>
            <a:r>
              <a:rPr lang="zh-CN" altLang="en-US" sz="2800" b="1" dirty="0">
                <a:solidFill>
                  <a:srgbClr val="FF0000"/>
                </a:solidFill>
                <a:latin typeface="Times New Roman" panose="02020603050405020304" pitchFamily="18" charset="0"/>
                <a:sym typeface="+mn-ea"/>
              </a:rPr>
              <a:t>快</a:t>
            </a:r>
            <a:r>
              <a:rPr lang="zh-CN" altLang="en-US" sz="2800" b="1" dirty="0">
                <a:solidFill>
                  <a:srgbClr val="FF0000"/>
                </a:solidFill>
                <a:latin typeface="Times New Roman" panose="02020603050405020304" pitchFamily="18" charset="0"/>
                <a:sym typeface="+mn-ea"/>
              </a:rPr>
              <a:t>慢</a:t>
            </a:r>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7" grpId="0"/>
      <p:bldP spid="6" grpId="1"/>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062980" y="4996815"/>
            <a:ext cx="2456815" cy="1560830"/>
          </a:xfrm>
          <a:prstGeom prst="rect">
            <a:avLst/>
          </a:prstGeom>
        </p:spPr>
      </p:pic>
      <p:sp>
        <p:nvSpPr>
          <p:cNvPr id="14" name="文本框 13"/>
          <p:cNvSpPr txBox="1"/>
          <p:nvPr/>
        </p:nvSpPr>
        <p:spPr>
          <a:xfrm>
            <a:off x="624205" y="1304290"/>
            <a:ext cx="7895590" cy="3709035"/>
          </a:xfrm>
          <a:prstGeom prst="rect">
            <a:avLst/>
          </a:prstGeom>
          <a:noFill/>
        </p:spPr>
        <p:txBody>
          <a:bodyPr wrap="square" rtlCol="0" anchor="t">
            <a:spAutoFit/>
          </a:bodyPr>
          <a:p>
            <a:pPr algn="just" defTabSz="914400">
              <a:lnSpc>
                <a:spcPct val="120000"/>
              </a:lnSpc>
              <a:tabLst>
                <a:tab pos="537210" algn="l"/>
              </a:tabLst>
            </a:pPr>
            <a:r>
              <a:rPr lang="zh-CN" altLang="en-US" sz="2800">
                <a:sym typeface="+mn-ea"/>
              </a:rPr>
              <a:t>说明音调的高低与振动的</a:t>
            </a:r>
            <a:r>
              <a:rPr lang="zh-CN" altLang="en-US" sz="2800" u="sng">
                <a:sym typeface="+mn-ea"/>
              </a:rPr>
              <a:t>　      　 </a:t>
            </a:r>
            <a:r>
              <a:rPr lang="zh-CN" altLang="en-US" sz="2800">
                <a:sym typeface="+mn-ea"/>
              </a:rPr>
              <a:t>有关，当钢尺伸出桌面超过一定长度时，虽然用同样的力拨动钢尺，却听不到声音，这时由于</a:t>
            </a:r>
            <a:r>
              <a:rPr lang="zh-CN" altLang="en-US" sz="2800" u="sng">
                <a:sym typeface="+mn-ea"/>
              </a:rPr>
              <a:t>                                      </a:t>
            </a:r>
            <a:r>
              <a:rPr lang="en-US" altLang="zh-CN" sz="2800">
                <a:solidFill>
                  <a:schemeClr val="bg1"/>
                </a:solidFill>
                <a:sym typeface="+mn-ea"/>
              </a:rPr>
              <a:t>.</a:t>
            </a:r>
            <a:endParaRPr lang="zh-CN" altLang="en-US" sz="2800">
              <a:solidFill>
                <a:schemeClr val="bg1"/>
              </a:solidFill>
              <a:sym typeface="+mn-ea"/>
            </a:endParaRPr>
          </a:p>
          <a:p>
            <a:pPr algn="just" defTabSz="914400">
              <a:lnSpc>
                <a:spcPct val="120000"/>
              </a:lnSpc>
              <a:tabLst>
                <a:tab pos="537210" algn="l"/>
              </a:tabLst>
            </a:pPr>
            <a:r>
              <a:rPr lang="zh-CN" altLang="en-US" sz="2800" u="sng">
                <a:sym typeface="+mn-ea"/>
              </a:rPr>
              <a:t>                                                          </a:t>
            </a:r>
            <a:r>
              <a:rPr lang="zh-CN" altLang="en-US" sz="2800">
                <a:sym typeface="+mn-ea"/>
              </a:rPr>
              <a:t> . 若将钢尺压在桌面上，一部分伸出桌面，用手拨动其伸出桌外的一端，轻拨与重拨钢尺，则钢尺发出声音的</a:t>
            </a:r>
            <a:r>
              <a:rPr lang="zh-CN" altLang="en-US" sz="2800" u="sng">
                <a:sym typeface="+mn-ea"/>
              </a:rPr>
              <a:t>　       </a:t>
            </a:r>
            <a:r>
              <a:rPr lang="en-US" altLang="zh-CN" sz="2800" u="sng">
                <a:solidFill>
                  <a:schemeClr val="bg1"/>
                </a:solidFill>
                <a:sym typeface="+mn-ea"/>
              </a:rPr>
              <a:t>.</a:t>
            </a:r>
            <a:r>
              <a:rPr lang="zh-CN" altLang="en-US" sz="2800">
                <a:sym typeface="+mn-ea"/>
              </a:rPr>
              <a:t>　不同． 这现象说明声音的响度与</a:t>
            </a:r>
            <a:r>
              <a:rPr lang="zh-CN" altLang="en-US" sz="2800" u="sng">
                <a:sym typeface="+mn-ea"/>
              </a:rPr>
              <a:t>　   　     </a:t>
            </a:r>
            <a:r>
              <a:rPr lang="zh-CN" altLang="en-US" sz="2800">
                <a:sym typeface="+mn-ea"/>
              </a:rPr>
              <a:t>有关.</a:t>
            </a:r>
            <a:endParaRPr lang="zh-CN" altLang="en-US" sz="2800">
              <a:sym typeface="+mn-ea"/>
            </a:endParaRPr>
          </a:p>
        </p:txBody>
      </p:sp>
      <p:sp>
        <p:nvSpPr>
          <p:cNvPr id="11" name="文本框 10"/>
          <p:cNvSpPr txBox="1"/>
          <p:nvPr/>
        </p:nvSpPr>
        <p:spPr>
          <a:xfrm>
            <a:off x="4850767" y="137604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频率</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818507" y="2370455"/>
            <a:ext cx="232791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振动频率小于</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5934077" y="44030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振幅</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716599" y="2892425"/>
            <a:ext cx="31184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20Hz，</a:t>
            </a:r>
            <a:r>
              <a:rPr lang="zh-CN" altLang="en-US" sz="2800" b="1" dirty="0">
                <a:solidFill>
                  <a:srgbClr val="FF0000"/>
                </a:solidFill>
                <a:latin typeface="Times New Roman" panose="02020603050405020304" pitchFamily="18" charset="0"/>
                <a:sym typeface="+mn-ea"/>
              </a:rPr>
              <a:t>发出次声波</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7480302" y="388112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响度</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 grpId="0"/>
      <p:bldP spid="4" grpId="0"/>
      <p:bldP spid="2" grpId="1"/>
      <p:bldP spid="4" grpId="1"/>
      <p:bldP spid="5" grpId="0"/>
      <p:bldP spid="5" grpId="1"/>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435800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声音的产生和传播</a:t>
            </a:r>
            <a:endParaRPr lang="zh-CN" altLang="en-US" sz="3200" b="1">
              <a:solidFill>
                <a:srgbClr val="FF0000"/>
              </a:solidFill>
              <a:sym typeface="+mn-ea"/>
            </a:endParaRPr>
          </a:p>
        </p:txBody>
      </p:sp>
      <p:sp>
        <p:nvSpPr>
          <p:cNvPr id="2" name="文本框 1"/>
          <p:cNvSpPr txBox="1"/>
          <p:nvPr/>
        </p:nvSpPr>
        <p:spPr>
          <a:xfrm>
            <a:off x="670560" y="2011680"/>
            <a:ext cx="7895590" cy="3192145"/>
          </a:xfrm>
          <a:prstGeom prst="rect">
            <a:avLst/>
          </a:prstGeom>
          <a:noFill/>
        </p:spPr>
        <p:txBody>
          <a:bodyPr wrap="square" rtlCol="0" anchor="t">
            <a:spAutoFit/>
          </a:bodyPr>
          <a:p>
            <a:pPr algn="just">
              <a:lnSpc>
                <a:spcPct val="12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1</a:t>
            </a:r>
            <a:r>
              <a:rPr lang="zh-CN" altLang="en-US" sz="2800">
                <a:latin typeface="Times New Roman" panose="02020603050405020304" pitchFamily="18" charset="0"/>
                <a:cs typeface="Times New Roman" panose="02020603050405020304" pitchFamily="18" charset="0"/>
              </a:rPr>
              <a:t> </a:t>
            </a:r>
            <a:r>
              <a:rPr lang="zh-CN" altLang="en-US" sz="2800"/>
              <a:t>关于声音的产生与传播. 下列说法正确的是（       ）</a:t>
            </a:r>
            <a:endParaRPr lang="zh-CN" altLang="en-US" sz="2800"/>
          </a:p>
          <a:p>
            <a:pPr algn="just">
              <a:lnSpc>
                <a:spcPct val="120000"/>
              </a:lnSpc>
            </a:pPr>
            <a:r>
              <a:rPr lang="zh-CN" altLang="en-US" sz="2800"/>
              <a:t>A. 只要物体在振动人耳就一定能听到声音          	</a:t>
            </a:r>
            <a:endParaRPr lang="zh-CN" altLang="en-US" sz="2800"/>
          </a:p>
          <a:p>
            <a:pPr algn="just">
              <a:lnSpc>
                <a:spcPct val="120000"/>
              </a:lnSpc>
            </a:pPr>
            <a:r>
              <a:rPr lang="zh-CN" altLang="en-US" sz="2800"/>
              <a:t>B. 振动停止后，物体就不再发声了</a:t>
            </a:r>
            <a:endParaRPr lang="zh-CN" altLang="en-US" sz="2800"/>
          </a:p>
          <a:p>
            <a:pPr algn="just">
              <a:lnSpc>
                <a:spcPct val="120000"/>
              </a:lnSpc>
            </a:pPr>
            <a:r>
              <a:rPr lang="zh-CN" altLang="en-US" sz="2800"/>
              <a:t>C. 声音在气体中传播最快                        		</a:t>
            </a:r>
            <a:endParaRPr lang="zh-CN" altLang="en-US" sz="2800"/>
          </a:p>
          <a:p>
            <a:pPr algn="just">
              <a:lnSpc>
                <a:spcPct val="120000"/>
              </a:lnSpc>
            </a:pPr>
            <a:r>
              <a:rPr lang="zh-CN" altLang="en-US" sz="2800"/>
              <a:t>D. 次声波响度足够大时人耳也能听到</a:t>
            </a:r>
            <a:endParaRPr lang="zh-CN" altLang="en-US" sz="2800"/>
          </a:p>
        </p:txBody>
      </p:sp>
      <p:sp>
        <p:nvSpPr>
          <p:cNvPr id="8" name="文本框 7"/>
          <p:cNvSpPr txBox="1"/>
          <p:nvPr/>
        </p:nvSpPr>
        <p:spPr>
          <a:xfrm>
            <a:off x="671195" y="258635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16355"/>
            <a:ext cx="7895590" cy="4742815"/>
          </a:xfrm>
          <a:prstGeom prst="rect">
            <a:avLst/>
          </a:prstGeom>
          <a:noFill/>
        </p:spPr>
        <p:txBody>
          <a:bodyPr wrap="square" rtlCol="0" anchor="t">
            <a:spAutoFit/>
          </a:bodyPr>
          <a:p>
            <a:pPr>
              <a:lnSpc>
                <a:spcPct val="120000"/>
              </a:lnSpc>
            </a:pPr>
            <a:r>
              <a:rPr lang="zh-CN" altLang="en-US" sz="2800">
                <a:solidFill>
                  <a:srgbClr val="FF0000"/>
                </a:solidFill>
              </a:rPr>
              <a:t>【点拨1】</a:t>
            </a:r>
            <a:endParaRPr lang="zh-CN" altLang="en-US" sz="2800">
              <a:solidFill>
                <a:srgbClr val="FF0000"/>
              </a:solidFill>
            </a:endParaRPr>
          </a:p>
          <a:p>
            <a:pPr>
              <a:lnSpc>
                <a:spcPct val="120000"/>
              </a:lnSpc>
            </a:pPr>
            <a:r>
              <a:rPr sz="2800"/>
              <a:t>1. 振动的物体发出的声音我们不一定能听到. 要满足几个条件：</a:t>
            </a:r>
            <a:endParaRPr sz="2800"/>
          </a:p>
          <a:p>
            <a:pPr marL="421640" indent="-421640" algn="just">
              <a:lnSpc>
                <a:spcPct val="120000"/>
              </a:lnSpc>
              <a:buClrTx/>
              <a:buSzTx/>
              <a:buNone/>
            </a:pPr>
            <a:r>
              <a:rPr sz="2800"/>
              <a:t>①声音的频率在人耳能听到的范围内；</a:t>
            </a:r>
            <a:endParaRPr sz="2800"/>
          </a:p>
          <a:p>
            <a:pPr marL="421640" indent="-421640" algn="just">
              <a:lnSpc>
                <a:spcPct val="120000"/>
              </a:lnSpc>
              <a:buClrTx/>
              <a:buSzTx/>
              <a:buNone/>
            </a:pPr>
            <a:r>
              <a:rPr sz="2800"/>
              <a:t>②要有传播声音的介质；</a:t>
            </a:r>
            <a:endParaRPr sz="2800"/>
          </a:p>
          <a:p>
            <a:pPr marL="421640" indent="-421640" algn="just">
              <a:lnSpc>
                <a:spcPct val="120000"/>
              </a:lnSpc>
              <a:buClrTx/>
              <a:buSzTx/>
              <a:buNone/>
            </a:pPr>
            <a:r>
              <a:rPr sz="2800"/>
              <a:t>③响度足够大；</a:t>
            </a:r>
            <a:endParaRPr sz="2800"/>
          </a:p>
          <a:p>
            <a:pPr marL="421640" indent="-421640" algn="just">
              <a:lnSpc>
                <a:spcPct val="120000"/>
              </a:lnSpc>
              <a:buClrTx/>
              <a:buSzTx/>
              <a:buNone/>
            </a:pPr>
            <a:r>
              <a:rPr sz="2800"/>
              <a:t>④人耳正常. </a:t>
            </a:r>
            <a:endParaRPr sz="2800"/>
          </a:p>
          <a:p>
            <a:pPr marL="0" indent="0" algn="just">
              <a:lnSpc>
                <a:spcPct val="120000"/>
              </a:lnSpc>
              <a:buClrTx/>
              <a:buSzTx/>
              <a:buNone/>
            </a:pPr>
            <a:r>
              <a:rPr sz="2800"/>
              <a:t>2. 声音在固体中传播最快，在气体中最慢，声速与介质的种类和温度都有关.</a:t>
            </a:r>
            <a:endParaRPr sz="2800"/>
          </a:p>
        </p:txBody>
      </p:sp>
    </p:spTree>
  </p:cSld>
  <p:clrMapOvr>
    <a:masterClrMapping/>
  </p:clrMapOvr>
  <p:transition>
    <p:push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349818"/>
            <a:ext cx="8170863" cy="2030095"/>
          </a:xfrm>
          <a:prstGeom prst="rect">
            <a:avLst/>
          </a:prstGeom>
          <a:noFill/>
          <a:ln w="9525">
            <a:noFill/>
          </a:ln>
        </p:spPr>
        <p:txBody>
          <a:bodyPr anchor="ctr" anchorCtr="0">
            <a:spAutoFit/>
          </a:bodyPr>
          <a:p>
            <a:pPr marL="622935" indent="-627380" algn="just">
              <a:lnSpc>
                <a:spcPct val="150000"/>
              </a:lnSpc>
            </a:pPr>
            <a:r>
              <a:rPr sz="2800" dirty="0">
                <a:latin typeface="宋体" panose="02010600030101010101" pitchFamily="2" charset="-122"/>
              </a:rPr>
              <a:t>考点1.通过实验，认识声的产生和传播条件.</a:t>
            </a:r>
            <a:endParaRPr sz="2800" dirty="0">
              <a:latin typeface="宋体" panose="02010600030101010101" pitchFamily="2" charset="-122"/>
            </a:endParaRPr>
          </a:p>
          <a:p>
            <a:pPr marL="1095375" indent="-1095375" algn="just">
              <a:lnSpc>
                <a:spcPct val="150000"/>
              </a:lnSpc>
            </a:pPr>
            <a:r>
              <a:rPr sz="2800" dirty="0">
                <a:latin typeface="宋体" panose="02010600030101010101" pitchFamily="2" charset="-122"/>
              </a:rPr>
              <a:t>考点2.了解乐音的特性.了解现代技术中声学知识的一些应用.知道噪声的危害和控制的方法.</a:t>
            </a:r>
            <a:endParaRPr sz="2800" dirty="0">
              <a:latin typeface="宋体" panose="02010600030101010101" pitchFamily="2" charset="-122"/>
            </a:endParaRPr>
          </a:p>
        </p:txBody>
      </p:sp>
      <p:sp>
        <p:nvSpPr>
          <p:cNvPr id="5123" name="TextBox 1"/>
          <p:cNvSpPr txBox="1"/>
          <p:nvPr/>
        </p:nvSpPr>
        <p:spPr>
          <a:xfrm>
            <a:off x="1150938"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4862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268345" y="3982720"/>
            <a:ext cx="2607310" cy="2440305"/>
          </a:xfrm>
          <a:prstGeom prst="rect">
            <a:avLst/>
          </a:prstGeom>
        </p:spPr>
      </p:pic>
      <p:sp>
        <p:nvSpPr>
          <p:cNvPr id="7" name="文本框 6"/>
          <p:cNvSpPr txBox="1"/>
          <p:nvPr/>
        </p:nvSpPr>
        <p:spPr>
          <a:xfrm>
            <a:off x="624205" y="1316355"/>
            <a:ext cx="7895590" cy="267525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1</a:t>
            </a:r>
            <a:r>
              <a:rPr lang="zh-CN" altLang="en-US" sz="2800"/>
              <a:t>：（1）如图4所示，接通电源，此时能听到电铃发出的声音. 现用抽气设备逐渐抽出其中的空气，听到的声音会逐渐</a:t>
            </a:r>
            <a:r>
              <a:rPr lang="zh-CN" altLang="en-US" sz="2800" u="sng"/>
              <a:t>     　     　</a:t>
            </a:r>
            <a:r>
              <a:rPr lang="zh-CN" altLang="en-US" sz="2800"/>
              <a:t>（选填“变大”“变小”或“不变”），甚至最后听不到声音，这个实验说明了</a:t>
            </a:r>
            <a:r>
              <a:rPr lang="zh-CN" altLang="en-US" sz="2800" u="sng"/>
              <a:t>     　    　　　　　       　</a:t>
            </a:r>
            <a:r>
              <a:rPr lang="zh-CN" altLang="en-US" sz="2800"/>
              <a:t>.</a:t>
            </a:r>
            <a:endParaRPr lang="zh-CN" altLang="en-US" sz="2800"/>
          </a:p>
        </p:txBody>
      </p:sp>
      <p:sp>
        <p:nvSpPr>
          <p:cNvPr id="4" name="文本框 3"/>
          <p:cNvSpPr txBox="1"/>
          <p:nvPr/>
        </p:nvSpPr>
        <p:spPr>
          <a:xfrm>
            <a:off x="3922395" y="3382010"/>
            <a:ext cx="385635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声音的传播需要介质</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4958080" y="2392680"/>
            <a:ext cx="18097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变小</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34035" y="3112135"/>
            <a:ext cx="8075930" cy="1754505"/>
          </a:xfrm>
          <a:prstGeom prst="rect">
            <a:avLst/>
          </a:prstGeom>
        </p:spPr>
      </p:pic>
      <p:sp>
        <p:nvSpPr>
          <p:cNvPr id="2" name="文本框 1"/>
          <p:cNvSpPr txBox="1"/>
          <p:nvPr/>
        </p:nvSpPr>
        <p:spPr>
          <a:xfrm>
            <a:off x="624205" y="1746885"/>
            <a:ext cx="7895590" cy="1124585"/>
          </a:xfrm>
          <a:prstGeom prst="rect">
            <a:avLst/>
          </a:prstGeom>
          <a:noFill/>
        </p:spPr>
        <p:txBody>
          <a:bodyPr wrap="square" rtlCol="0" anchor="t">
            <a:spAutoFit/>
          </a:bodyPr>
          <a:p>
            <a:pPr algn="just">
              <a:lnSpc>
                <a:spcPct val="120000"/>
              </a:lnSpc>
            </a:pPr>
            <a:r>
              <a:rPr lang="zh-CN" altLang="en-US" sz="2800"/>
              <a:t>（2）（2019·南京）以下活动中，用来探究声音产生的原因的是（　 　）</a:t>
            </a:r>
            <a:endParaRPr lang="zh-CN" altLang="en-US" sz="2800"/>
          </a:p>
        </p:txBody>
      </p:sp>
      <p:sp>
        <p:nvSpPr>
          <p:cNvPr id="4" name="文本框 3"/>
          <p:cNvSpPr txBox="1"/>
          <p:nvPr/>
        </p:nvSpPr>
        <p:spPr>
          <a:xfrm>
            <a:off x="3234055" y="2273935"/>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1195" y="1227455"/>
            <a:ext cx="313309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声音的特性</a:t>
            </a:r>
            <a:endParaRPr lang="zh-CN" altLang="en-US" sz="3200" b="1">
              <a:solidFill>
                <a:srgbClr val="FF0000"/>
              </a:solidFill>
              <a:sym typeface="+mn-ea"/>
            </a:endParaRPr>
          </a:p>
        </p:txBody>
      </p:sp>
      <p:sp>
        <p:nvSpPr>
          <p:cNvPr id="3" name="文本框 2"/>
          <p:cNvSpPr txBox="1"/>
          <p:nvPr/>
        </p:nvSpPr>
        <p:spPr>
          <a:xfrm>
            <a:off x="670560" y="1868170"/>
            <a:ext cx="7895590" cy="4225925"/>
          </a:xfrm>
          <a:prstGeom prst="rect">
            <a:avLst/>
          </a:prstGeom>
          <a:noFill/>
        </p:spPr>
        <p:txBody>
          <a:bodyPr wrap="square" rtlCol="0" anchor="t">
            <a:spAutoFit/>
          </a:bodyPr>
          <a:p>
            <a:pPr algn="just">
              <a:lnSpc>
                <a:spcPct val="12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a:t> 下列说法主要描述声音的音调的是</a:t>
            </a:r>
            <a:r>
              <a:rPr lang="zh-CN" altLang="en-US" sz="2800" u="sng"/>
              <a:t>     　   </a:t>
            </a:r>
            <a:r>
              <a:rPr lang="zh-CN" altLang="en-US" sz="2800"/>
              <a:t>；描述响度的是</a:t>
            </a:r>
            <a:r>
              <a:rPr lang="zh-CN" altLang="en-US" sz="2800" u="sng"/>
              <a:t>           　           　</a:t>
            </a:r>
            <a:r>
              <a:rPr lang="zh-CN" altLang="en-US" sz="2800"/>
              <a:t>；描述音色的是</a:t>
            </a:r>
            <a:r>
              <a:rPr lang="zh-CN" altLang="en-US" sz="2800" u="sng"/>
              <a:t>           </a:t>
            </a:r>
            <a:r>
              <a:rPr lang="zh-CN" altLang="en-US" sz="2800">
                <a:solidFill>
                  <a:schemeClr val="bg1"/>
                </a:solidFill>
              </a:rPr>
              <a:t>.</a:t>
            </a:r>
            <a:endParaRPr lang="zh-CN" altLang="en-US" sz="2800">
              <a:solidFill>
                <a:schemeClr val="bg1"/>
              </a:solidFill>
            </a:endParaRPr>
          </a:p>
          <a:p>
            <a:pPr algn="just">
              <a:lnSpc>
                <a:spcPct val="120000"/>
              </a:lnSpc>
            </a:pPr>
            <a:r>
              <a:rPr lang="zh-CN" altLang="en-US" sz="2800" u="sng">
                <a:solidFill>
                  <a:schemeClr val="tx1"/>
                </a:solidFill>
              </a:rPr>
              <a:t>                          </a:t>
            </a:r>
            <a:r>
              <a:rPr lang="en-US" altLang="zh-CN" sz="2800">
                <a:solidFill>
                  <a:schemeClr val="tx1"/>
                </a:solidFill>
              </a:rPr>
              <a:t>.</a:t>
            </a:r>
            <a:endParaRPr lang="zh-CN" altLang="en-US" sz="2800">
              <a:solidFill>
                <a:schemeClr val="tx1"/>
              </a:solidFill>
            </a:endParaRPr>
          </a:p>
          <a:p>
            <a:pPr algn="just">
              <a:lnSpc>
                <a:spcPct val="120000"/>
              </a:lnSpc>
            </a:pPr>
            <a:r>
              <a:rPr lang="zh-CN" altLang="en-US" sz="2800"/>
              <a:t>①声音的“大”“小”　②引吭高歌　</a:t>
            </a:r>
            <a:endParaRPr lang="zh-CN" altLang="en-US" sz="2800"/>
          </a:p>
          <a:p>
            <a:pPr algn="just">
              <a:lnSpc>
                <a:spcPct val="120000"/>
              </a:lnSpc>
            </a:pPr>
            <a:r>
              <a:rPr lang="zh-CN" altLang="en-US" sz="2800"/>
              <a:t>③高音声部、低音声部　④闻其声知其人　</a:t>
            </a:r>
            <a:endParaRPr lang="zh-CN" altLang="en-US" sz="2800"/>
          </a:p>
          <a:p>
            <a:pPr algn="just">
              <a:lnSpc>
                <a:spcPct val="120000"/>
              </a:lnSpc>
            </a:pPr>
            <a:r>
              <a:rPr lang="zh-CN" altLang="en-US" sz="2800"/>
              <a:t>⑤震耳欲聋　          </a:t>
            </a:r>
            <a:r>
              <a:rPr lang="en-US" altLang="zh-CN" sz="2800"/>
              <a:t>	   </a:t>
            </a:r>
            <a:r>
              <a:rPr lang="zh-CN" altLang="en-US" sz="2800"/>
              <a:t>⑥低声细语     </a:t>
            </a:r>
            <a:endParaRPr lang="zh-CN" altLang="en-US" sz="2800"/>
          </a:p>
          <a:p>
            <a:pPr algn="just">
              <a:lnSpc>
                <a:spcPct val="120000"/>
              </a:lnSpc>
            </a:pPr>
            <a:r>
              <a:rPr lang="zh-CN" altLang="en-US" sz="2800"/>
              <a:t>⑦模仿别人声音　</a:t>
            </a:r>
            <a:r>
              <a:rPr lang="en-US" altLang="zh-CN" sz="2800"/>
              <a:t>	   </a:t>
            </a:r>
            <a:r>
              <a:rPr lang="zh-CN" altLang="en-US" sz="2800"/>
              <a:t>⑧调整收音机的音量　</a:t>
            </a:r>
            <a:endParaRPr lang="zh-CN" altLang="en-US" sz="2800"/>
          </a:p>
          <a:p>
            <a:pPr algn="just">
              <a:lnSpc>
                <a:spcPct val="120000"/>
              </a:lnSpc>
            </a:pPr>
            <a:r>
              <a:rPr lang="zh-CN" altLang="en-US" sz="2800"/>
              <a:t>⑨喊话时用喇叭　</a:t>
            </a:r>
            <a:r>
              <a:rPr lang="en-US" altLang="zh-CN" sz="2800"/>
              <a:t>	   </a:t>
            </a:r>
            <a:r>
              <a:rPr lang="zh-CN" altLang="en-US" sz="2800"/>
              <a:t>⑩声纹锁</a:t>
            </a:r>
            <a:endParaRPr lang="zh-CN" altLang="en-US" sz="2800"/>
          </a:p>
        </p:txBody>
      </p:sp>
      <p:sp>
        <p:nvSpPr>
          <p:cNvPr id="8" name="文本框 7"/>
          <p:cNvSpPr txBox="1"/>
          <p:nvPr/>
        </p:nvSpPr>
        <p:spPr>
          <a:xfrm>
            <a:off x="6511925" y="186817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③</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894715" y="2912110"/>
            <a:ext cx="13912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④⑦⑩</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2557145" y="2390140"/>
            <a:ext cx="24333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①②⑤⑥⑧⑨</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p:bldP spid="4" grpId="1"/>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459865"/>
            <a:ext cx="7895590" cy="4225925"/>
          </a:xfrm>
          <a:prstGeom prst="rect">
            <a:avLst/>
          </a:prstGeom>
          <a:noFill/>
        </p:spPr>
        <p:txBody>
          <a:bodyPr wrap="square" rtlCol="0" anchor="t">
            <a:spAutoFit/>
          </a:bodyPr>
          <a:p>
            <a:pPr>
              <a:lnSpc>
                <a:spcPct val="120000"/>
              </a:lnSpc>
            </a:pPr>
            <a:r>
              <a:rPr lang="zh-CN" altLang="en-US" sz="2800">
                <a:solidFill>
                  <a:srgbClr val="FF0000"/>
                </a:solidFill>
              </a:rPr>
              <a:t>【点拨2】</a:t>
            </a:r>
            <a:endParaRPr lang="zh-CN" altLang="en-US" sz="2800">
              <a:solidFill>
                <a:srgbClr val="FF0000"/>
              </a:solidFill>
            </a:endParaRPr>
          </a:p>
          <a:p>
            <a:pPr>
              <a:lnSpc>
                <a:spcPct val="120000"/>
              </a:lnSpc>
            </a:pPr>
            <a:r>
              <a:rPr lang="zh-CN" altLang="en-US" sz="2800">
                <a:solidFill>
                  <a:schemeClr val="tx1"/>
                </a:solidFill>
              </a:rPr>
              <a:t>音调是指声音的高低；响度是指声音的大小；音色是指声音的品质和特点，与发声体的材料和结构有关. 音调和响度没有必然的联系，音调高的声音，响度不一定大. 例如：一名男低音歌手正放声高歌，另一名女高音歌手轻声为他伴唱，则男歌手的音调低、响度大，而女歌手的音调高、响度小.</a:t>
            </a:r>
            <a:endParaRPr lang="zh-CN" altLang="en-US" sz="2800">
              <a:solidFill>
                <a:schemeClr val="tx1"/>
              </a:solidFill>
            </a:endParaRPr>
          </a:p>
        </p:txBody>
      </p:sp>
    </p:spTree>
  </p:cSld>
  <p:clrMapOvr>
    <a:masterClrMapping/>
  </p:clrMapOvr>
  <p:transition>
    <p:push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822325" y="3892550"/>
            <a:ext cx="7499350" cy="2053590"/>
          </a:xfrm>
          <a:prstGeom prst="rect">
            <a:avLst/>
          </a:prstGeom>
        </p:spPr>
      </p:pic>
      <p:sp>
        <p:nvSpPr>
          <p:cNvPr id="2" name="文本框 1"/>
          <p:cNvSpPr txBox="1"/>
          <p:nvPr/>
        </p:nvSpPr>
        <p:spPr>
          <a:xfrm>
            <a:off x="573723" y="1531620"/>
            <a:ext cx="7996555" cy="215836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2</a:t>
            </a:r>
            <a:r>
              <a:rPr lang="zh-CN" altLang="en-US" sz="2800"/>
              <a:t>：如图5甲、乙、丙、丁所示是几种声音输入到示波器上时显示的波形，其中音调相同的是</a:t>
            </a:r>
            <a:r>
              <a:rPr lang="zh-CN" altLang="en-US" sz="2800" u="sng"/>
              <a:t>     　                　</a:t>
            </a:r>
            <a:r>
              <a:rPr lang="zh-CN" altLang="en-US" sz="2800"/>
              <a:t>，响度相同的是</a:t>
            </a:r>
            <a:r>
              <a:rPr lang="zh-CN" altLang="en-US" sz="2800" u="sng"/>
              <a:t>     　             　</a:t>
            </a:r>
            <a:r>
              <a:rPr lang="zh-CN" altLang="en-US" sz="2800"/>
              <a:t>，音色相同的是</a:t>
            </a:r>
            <a:r>
              <a:rPr lang="zh-CN" altLang="en-US" sz="2800" u="sng"/>
              <a:t>     　                　</a:t>
            </a:r>
            <a:r>
              <a:rPr lang="zh-CN" altLang="en-US" sz="2800"/>
              <a:t>.</a:t>
            </a:r>
            <a:endParaRPr lang="zh-CN" altLang="en-US" sz="2800"/>
          </a:p>
        </p:txBody>
      </p:sp>
      <p:sp>
        <p:nvSpPr>
          <p:cNvPr id="4" name="文本框 3"/>
          <p:cNvSpPr txBox="1"/>
          <p:nvPr/>
        </p:nvSpPr>
        <p:spPr>
          <a:xfrm>
            <a:off x="1513205" y="2624455"/>
            <a:ext cx="21748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甲、乙、丁</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6273800" y="2624455"/>
            <a:ext cx="21736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甲、乙、丙</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2919730" y="3079750"/>
            <a:ext cx="227457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甲、丙、丁</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71195" y="1155700"/>
            <a:ext cx="476631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 声音传递信息和能量</a:t>
            </a:r>
            <a:endParaRPr lang="zh-CN" altLang="en-US" sz="3200" b="1">
              <a:solidFill>
                <a:srgbClr val="FF0000"/>
              </a:solidFill>
              <a:sym typeface="+mn-ea"/>
            </a:endParaRPr>
          </a:p>
        </p:txBody>
      </p:sp>
      <p:sp>
        <p:nvSpPr>
          <p:cNvPr id="2" name="文本框 1"/>
          <p:cNvSpPr txBox="1"/>
          <p:nvPr/>
        </p:nvSpPr>
        <p:spPr>
          <a:xfrm>
            <a:off x="670560" y="1796415"/>
            <a:ext cx="7895590" cy="4831080"/>
          </a:xfrm>
          <a:prstGeom prst="rect">
            <a:avLst/>
          </a:prstGeom>
          <a:noFill/>
        </p:spPr>
        <p:txBody>
          <a:bodyPr wrap="square" rtlCol="0" anchor="t">
            <a:spAutoFit/>
          </a:bodyPr>
          <a:p>
            <a:pPr>
              <a:lnSpc>
                <a:spcPct val="100000"/>
              </a:lnSpc>
            </a:pPr>
            <a:r>
              <a:rPr lang="zh-CN" altLang="en-US" sz="2800" b="1">
                <a:solidFill>
                  <a:srgbClr val="FF0000"/>
                </a:solidFill>
              </a:rPr>
              <a:t>例</a:t>
            </a:r>
            <a:r>
              <a:rPr lang="zh-CN" altLang="en-US" sz="2800" b="1">
                <a:solidFill>
                  <a:srgbClr val="FF0000"/>
                </a:solidFill>
                <a:latin typeface="Times New Roman" panose="02020603050405020304" pitchFamily="18" charset="0"/>
                <a:cs typeface="Times New Roman" panose="02020603050405020304" pitchFamily="18" charset="0"/>
              </a:rPr>
              <a:t>3</a:t>
            </a:r>
            <a:r>
              <a:rPr lang="zh-CN" altLang="en-US" sz="2800" b="1">
                <a:solidFill>
                  <a:srgbClr val="FF0000"/>
                </a:solidFill>
              </a:rPr>
              <a:t>  </a:t>
            </a:r>
            <a:r>
              <a:rPr lang="zh-CN" altLang="en-US" sz="2800"/>
              <a:t>以下事例中，属于传递信息的是</a:t>
            </a:r>
            <a:r>
              <a:rPr lang="zh-CN" altLang="en-US" sz="2800" u="sng"/>
              <a:t>     　　　　  </a:t>
            </a:r>
            <a:r>
              <a:rPr lang="en-US" altLang="zh-CN" sz="2800" u="sng">
                <a:solidFill>
                  <a:schemeClr val="bg1"/>
                </a:solidFill>
              </a:rPr>
              <a:t>.</a:t>
            </a:r>
            <a:r>
              <a:rPr lang="zh-CN" altLang="en-US" sz="2800"/>
              <a:t>　　    </a:t>
            </a:r>
            <a:r>
              <a:rPr lang="zh-CN" altLang="en-US" sz="2800" u="sng"/>
              <a:t>　               </a:t>
            </a:r>
            <a:r>
              <a:rPr lang="zh-CN" altLang="en-US" sz="2800"/>
              <a:t>，属于传递能量的是</a:t>
            </a:r>
            <a:r>
              <a:rPr lang="zh-CN" altLang="en-US" sz="2800" u="sng"/>
              <a:t>     　         　</a:t>
            </a:r>
            <a:r>
              <a:rPr lang="zh-CN" altLang="en-US" sz="2800"/>
              <a:t>.  </a:t>
            </a:r>
            <a:endParaRPr lang="zh-CN" altLang="en-US" sz="2800"/>
          </a:p>
          <a:p>
            <a:pPr>
              <a:lnSpc>
                <a:spcPct val="100000"/>
              </a:lnSpc>
            </a:pPr>
            <a:r>
              <a:rPr lang="zh-CN" altLang="en-US" sz="2800"/>
              <a:t>（1）利用超声波探伤碗的裂痕   			（2）利用超声波击碎结石</a:t>
            </a:r>
            <a:endParaRPr lang="zh-CN" altLang="en-US" sz="2800"/>
          </a:p>
          <a:p>
            <a:pPr>
              <a:lnSpc>
                <a:spcPct val="100000"/>
              </a:lnSpc>
            </a:pPr>
            <a:r>
              <a:rPr lang="zh-CN" altLang="en-US" sz="2800"/>
              <a:t>（3）医生通过听诊器给病人诊病  			（4）通过声学仪器判断地震的方位和强度 </a:t>
            </a:r>
            <a:endParaRPr lang="zh-CN" altLang="en-US" sz="2800"/>
          </a:p>
          <a:p>
            <a:pPr>
              <a:lnSpc>
                <a:spcPct val="100000"/>
              </a:lnSpc>
            </a:pPr>
            <a:r>
              <a:rPr lang="zh-CN" altLang="en-US" sz="2800"/>
              <a:t>（5）声呐探测鱼群             				（6）眼镜店利用超声波清洗眼镜 </a:t>
            </a:r>
            <a:endParaRPr lang="zh-CN" altLang="en-US" sz="2800"/>
          </a:p>
          <a:p>
            <a:pPr>
              <a:lnSpc>
                <a:spcPct val="100000"/>
              </a:lnSpc>
            </a:pPr>
            <a:r>
              <a:rPr lang="zh-CN" altLang="en-US" sz="2800"/>
              <a:t>（7）通过听蜜蜂的“嗡嗡”声判断它是否采了蜜 （8）通过听声音判断热水瓶内的水是否已装满  </a:t>
            </a:r>
            <a:endParaRPr lang="zh-CN" altLang="en-US" sz="2800"/>
          </a:p>
          <a:p>
            <a:pPr>
              <a:lnSpc>
                <a:spcPct val="100000"/>
              </a:lnSpc>
            </a:pPr>
            <a:r>
              <a:rPr lang="zh-CN" altLang="en-US" sz="2800"/>
              <a:t>（9）通过拍拍西瓜听听声音来辨别西瓜的生熟</a:t>
            </a:r>
            <a:endParaRPr lang="zh-CN" altLang="en-US" sz="2800"/>
          </a:p>
        </p:txBody>
      </p:sp>
      <p:sp>
        <p:nvSpPr>
          <p:cNvPr id="4" name="文本框 3"/>
          <p:cNvSpPr txBox="1"/>
          <p:nvPr/>
        </p:nvSpPr>
        <p:spPr>
          <a:xfrm>
            <a:off x="5717540" y="2187575"/>
            <a:ext cx="136525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(2)(6)</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485255" y="1737360"/>
            <a:ext cx="1867535" cy="521970"/>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(1)(3)(4)(5)</a:t>
            </a:r>
            <a:endParaRPr lang="en-US" altLang="zh-CN" sz="2800" b="1" dirty="0">
              <a:solidFill>
                <a:srgbClr val="FF0000"/>
              </a:solidFill>
              <a:latin typeface="Times New Roman" panose="02020603050405020304" pitchFamily="18" charset="0"/>
            </a:endParaRPr>
          </a:p>
        </p:txBody>
      </p:sp>
      <p:sp>
        <p:nvSpPr>
          <p:cNvPr id="10" name="文本框 9"/>
          <p:cNvSpPr txBox="1"/>
          <p:nvPr/>
        </p:nvSpPr>
        <p:spPr>
          <a:xfrm>
            <a:off x="699135" y="2192655"/>
            <a:ext cx="142494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(7)(8)(9)</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3" grpId="1"/>
      <p:bldP spid="10" grpId="1"/>
      <p:bldP spid="4" grpId="0"/>
      <p:bldP spid="4"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901190"/>
            <a:ext cx="7895590" cy="2675255"/>
          </a:xfrm>
          <a:prstGeom prst="rect">
            <a:avLst/>
          </a:prstGeom>
          <a:noFill/>
        </p:spPr>
        <p:txBody>
          <a:bodyPr wrap="square" rtlCol="0" anchor="t">
            <a:spAutoFit/>
          </a:bodyPr>
          <a:p>
            <a:pPr>
              <a:lnSpc>
                <a:spcPct val="120000"/>
              </a:lnSpc>
            </a:pPr>
            <a:r>
              <a:rPr lang="zh-CN" altLang="en-US" sz="2800">
                <a:solidFill>
                  <a:srgbClr val="FF0000"/>
                </a:solidFill>
              </a:rPr>
              <a:t>【点拨3】</a:t>
            </a:r>
            <a:endParaRPr lang="zh-CN" altLang="en-US" sz="2800">
              <a:solidFill>
                <a:srgbClr val="FF0000"/>
              </a:solidFill>
            </a:endParaRPr>
          </a:p>
          <a:p>
            <a:pPr algn="just">
              <a:lnSpc>
                <a:spcPct val="120000"/>
              </a:lnSpc>
              <a:buClrTx/>
              <a:buSzTx/>
              <a:buNone/>
            </a:pPr>
            <a:r>
              <a:rPr lang="zh-CN" altLang="en-US" sz="2800"/>
              <a:t>凡是声音能引起其他物体变化的例子，说明声音传递的是能量；声音未能引起其他物体的变化，而人们可以根据所听到的声音作出判断的例子，说明声音传递的是信息. </a:t>
            </a:r>
            <a:endParaRPr lang="zh-CN" altLang="en-US" sz="2800"/>
          </a:p>
        </p:txBody>
      </p:sp>
    </p:spTree>
  </p:cSld>
  <p:clrMapOvr>
    <a:masterClrMapping/>
  </p:clrMapOvr>
  <p:transition>
    <p:push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392748" y="2892425"/>
            <a:ext cx="8358505" cy="1739265"/>
          </a:xfrm>
          <a:prstGeom prst="rect">
            <a:avLst/>
          </a:prstGeom>
        </p:spPr>
      </p:pic>
      <p:sp>
        <p:nvSpPr>
          <p:cNvPr id="2" name="文本框 1"/>
          <p:cNvSpPr txBox="1"/>
          <p:nvPr/>
        </p:nvSpPr>
        <p:spPr>
          <a:xfrm>
            <a:off x="573723" y="1675130"/>
            <a:ext cx="7996555" cy="112458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Times New Roman" panose="02020603050405020304" pitchFamily="18" charset="0"/>
                <a:cs typeface="Times New Roman" panose="02020603050405020304" pitchFamily="18" charset="0"/>
              </a:rPr>
              <a:t>3</a:t>
            </a:r>
            <a:r>
              <a:rPr lang="zh-CN" altLang="en-US" sz="2800"/>
              <a:t>：（2018·黑龙江）下列声现象中能说明声音传递能量的是（　 　）</a:t>
            </a:r>
            <a:endParaRPr lang="zh-CN" altLang="en-US" sz="2800"/>
          </a:p>
        </p:txBody>
      </p:sp>
      <p:sp>
        <p:nvSpPr>
          <p:cNvPr id="4" name="文本框 3"/>
          <p:cNvSpPr txBox="1"/>
          <p:nvPr/>
        </p:nvSpPr>
        <p:spPr>
          <a:xfrm>
            <a:off x="3992880" y="2266315"/>
            <a:ext cx="6038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732915"/>
            <a:ext cx="7895590" cy="4661535"/>
          </a:xfrm>
          <a:prstGeom prst="rect">
            <a:avLst/>
          </a:prstGeom>
          <a:noFill/>
        </p:spPr>
        <p:txBody>
          <a:bodyPr wrap="square" rtlCol="0" anchor="t">
            <a:spAutoFit/>
          </a:bodyPr>
          <a:p>
            <a:pPr algn="just">
              <a:lnSpc>
                <a:spcPct val="120000"/>
              </a:lnSpc>
            </a:pPr>
            <a:r>
              <a:rPr lang="zh-CN" altLang="en-US" sz="2800" b="1">
                <a:solidFill>
                  <a:srgbClr val="FF0000"/>
                </a:solidFill>
              </a:rPr>
              <a:t>例4</a:t>
            </a:r>
            <a:r>
              <a:rPr lang="zh-CN" altLang="en-US" sz="2800"/>
              <a:t>  </a:t>
            </a:r>
            <a:r>
              <a:rPr sz="2800"/>
              <a:t>控制噪声的途径：</a:t>
            </a:r>
            <a:endParaRPr sz="2800"/>
          </a:p>
          <a:p>
            <a:pPr algn="just">
              <a:lnSpc>
                <a:spcPct val="120000"/>
              </a:lnSpc>
            </a:pPr>
            <a:r>
              <a:rPr sz="2800"/>
              <a:t>（1）在</a:t>
            </a:r>
            <a:r>
              <a:rPr sz="2800" u="sng"/>
              <a:t>     　         　  </a:t>
            </a:r>
            <a:r>
              <a:rPr sz="2800"/>
              <a:t>控制噪声；包括</a:t>
            </a:r>
            <a:r>
              <a:rPr sz="2800" u="sng"/>
              <a:t>                        </a:t>
            </a:r>
            <a:r>
              <a:rPr lang="en-US" sz="2800"/>
              <a:t>.</a:t>
            </a:r>
            <a:r>
              <a:rPr sz="2800"/>
              <a:t>　　　</a:t>
            </a:r>
            <a:endParaRPr sz="2800"/>
          </a:p>
          <a:p>
            <a:pPr algn="just">
              <a:lnSpc>
                <a:spcPct val="120000"/>
              </a:lnSpc>
            </a:pPr>
            <a:r>
              <a:rPr sz="2800"/>
              <a:t>（2）在</a:t>
            </a:r>
            <a:r>
              <a:rPr sz="2800" u="sng"/>
              <a:t>     　 　　 　</a:t>
            </a:r>
            <a:r>
              <a:rPr sz="2800"/>
              <a:t>控制噪声；包括</a:t>
            </a:r>
            <a:r>
              <a:rPr sz="2800" u="sng"/>
              <a:t>                        </a:t>
            </a:r>
            <a:r>
              <a:rPr lang="en-US" sz="2800"/>
              <a:t>.</a:t>
            </a:r>
            <a:endParaRPr sz="2800"/>
          </a:p>
          <a:p>
            <a:pPr algn="just">
              <a:lnSpc>
                <a:spcPct val="120000"/>
              </a:lnSpc>
            </a:pPr>
            <a:r>
              <a:rPr sz="2800"/>
              <a:t>（3）在</a:t>
            </a:r>
            <a:r>
              <a:rPr sz="2800" u="sng"/>
              <a:t>     　　　　  </a:t>
            </a:r>
            <a:r>
              <a:rPr sz="2800"/>
              <a:t>控制噪声；包括</a:t>
            </a:r>
            <a:r>
              <a:rPr sz="2800" u="sng"/>
              <a:t>                       </a:t>
            </a:r>
            <a:r>
              <a:rPr sz="2800"/>
              <a:t> </a:t>
            </a:r>
            <a:r>
              <a:rPr lang="en-US" sz="2800"/>
              <a:t>.</a:t>
            </a:r>
            <a:endParaRPr lang="en-US" sz="2800"/>
          </a:p>
          <a:p>
            <a:pPr algn="just">
              <a:lnSpc>
                <a:spcPct val="110000"/>
              </a:lnSpc>
            </a:pPr>
            <a:r>
              <a:rPr sz="2400">
                <a:latin typeface="宋体" panose="02010600030101010101" pitchFamily="2" charset="-122"/>
                <a:cs typeface="宋体" panose="02010600030101010101" pitchFamily="2" charset="-122"/>
              </a:rPr>
              <a:t>减弱城市噪声污染的具体措施：</a:t>
            </a:r>
            <a:endParaRPr sz="2400">
              <a:latin typeface="宋体" panose="02010600030101010101" pitchFamily="2" charset="-122"/>
              <a:cs typeface="宋体" panose="02010600030101010101" pitchFamily="2" charset="-122"/>
            </a:endParaRPr>
          </a:p>
          <a:p>
            <a:pPr algn="just">
              <a:lnSpc>
                <a:spcPct val="110000"/>
              </a:lnSpc>
            </a:pPr>
            <a:r>
              <a:rPr sz="2400">
                <a:latin typeface="宋体" panose="02010600030101010101" pitchFamily="2" charset="-122"/>
                <a:cs typeface="宋体" panose="02010600030101010101" pitchFamily="2" charset="-122"/>
              </a:rPr>
              <a:t>①在道路两旁、园区植树、种植草坪  ②中考期间，考场周围“禁止鸣笛” ③城市住宅区内禁止商店或摊贩用高音喇叭做商业广告 	④市区禁止燃放鞭炮  ⑤高速公路两旁安装隔音板  ⑥机场工作人员佩戴有耳罩的头盔   ⑦歌剧院的装饰板上做成蜂窝状　</a:t>
            </a:r>
            <a:r>
              <a:rPr sz="2800"/>
              <a:t>　　　　</a:t>
            </a:r>
            <a:endParaRPr sz="2800"/>
          </a:p>
        </p:txBody>
      </p:sp>
      <p:sp>
        <p:nvSpPr>
          <p:cNvPr id="3" name="文本框 2"/>
          <p:cNvSpPr txBox="1"/>
          <p:nvPr/>
        </p:nvSpPr>
        <p:spPr>
          <a:xfrm>
            <a:off x="671195" y="1155700"/>
            <a:ext cx="435800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 噪声的危害和控制</a:t>
            </a:r>
            <a:endParaRPr lang="zh-CN" altLang="en-US" sz="3200" b="1">
              <a:solidFill>
                <a:srgbClr val="FF0000"/>
              </a:solidFill>
              <a:sym typeface="+mn-ea"/>
            </a:endParaRPr>
          </a:p>
        </p:txBody>
      </p:sp>
      <p:sp>
        <p:nvSpPr>
          <p:cNvPr id="6" name="文本框 5"/>
          <p:cNvSpPr txBox="1"/>
          <p:nvPr/>
        </p:nvSpPr>
        <p:spPr>
          <a:xfrm>
            <a:off x="1945640" y="2256790"/>
            <a:ext cx="20231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声源处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1945640" y="2778760"/>
            <a:ext cx="20231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传播过程中</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1929130" y="3297555"/>
            <a:ext cx="20231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人耳处   </a:t>
            </a:r>
            <a:endParaRPr lang="en-US" altLang="zh-CN" sz="2800" b="1" dirty="0">
              <a:solidFill>
                <a:srgbClr val="FF0000"/>
              </a:solidFill>
              <a:latin typeface="Times New Roman" panose="02020603050405020304" pitchFamily="18" charset="0"/>
            </a:endParaRPr>
          </a:p>
        </p:txBody>
      </p:sp>
      <p:sp>
        <p:nvSpPr>
          <p:cNvPr id="9" name="文本框 8"/>
          <p:cNvSpPr txBox="1"/>
          <p:nvPr/>
        </p:nvSpPr>
        <p:spPr>
          <a:xfrm>
            <a:off x="6367780" y="2256790"/>
            <a:ext cx="20231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②③④</a:t>
            </a:r>
            <a:endParaRPr lang="en-US" altLang="zh-CN" sz="2800" b="1" dirty="0">
              <a:solidFill>
                <a:srgbClr val="FF0000"/>
              </a:solidFill>
              <a:latin typeface="Times New Roman" panose="02020603050405020304" pitchFamily="18" charset="0"/>
            </a:endParaRPr>
          </a:p>
        </p:txBody>
      </p:sp>
      <p:sp>
        <p:nvSpPr>
          <p:cNvPr id="10" name="文本框 9"/>
          <p:cNvSpPr txBox="1"/>
          <p:nvPr/>
        </p:nvSpPr>
        <p:spPr>
          <a:xfrm>
            <a:off x="6402070" y="2775585"/>
            <a:ext cx="20231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①⑤⑦</a:t>
            </a:r>
            <a:endParaRPr lang="en-US" altLang="zh-CN" sz="2800" b="1" dirty="0">
              <a:solidFill>
                <a:srgbClr val="FF0000"/>
              </a:solidFill>
              <a:latin typeface="Times New Roman" panose="02020603050405020304" pitchFamily="18" charset="0"/>
            </a:endParaRPr>
          </a:p>
        </p:txBody>
      </p:sp>
      <p:sp>
        <p:nvSpPr>
          <p:cNvPr id="11" name="文本框 10"/>
          <p:cNvSpPr txBox="1"/>
          <p:nvPr/>
        </p:nvSpPr>
        <p:spPr>
          <a:xfrm>
            <a:off x="6402070" y="3297555"/>
            <a:ext cx="20231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⑥</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7" grpId="0"/>
      <p:bldP spid="7" grpId="1"/>
      <p:bldP spid="10" grpId="0"/>
      <p:bldP spid="10" grpId="1"/>
      <p:bldP spid="8" grpId="0"/>
      <p:bldP spid="8" grpId="1"/>
      <p:bldP spid="11" grpId="0"/>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2675255"/>
          </a:xfrm>
          <a:prstGeom prst="rect">
            <a:avLst/>
          </a:prstGeom>
          <a:noFill/>
        </p:spPr>
        <p:txBody>
          <a:bodyPr wrap="square" rtlCol="0" anchor="t">
            <a:spAutoFit/>
          </a:bodyPr>
          <a:p>
            <a:pPr algn="just">
              <a:lnSpc>
                <a:spcPct val="120000"/>
              </a:lnSpc>
            </a:pPr>
            <a:r>
              <a:rPr lang="zh-CN" altLang="en-US" sz="2800" b="1">
                <a:solidFill>
                  <a:srgbClr val="FF0000"/>
                </a:solidFill>
              </a:rPr>
              <a:t>变式拓展</a:t>
            </a:r>
            <a:r>
              <a:rPr lang="zh-CN" altLang="en-US" sz="2800" b="1">
                <a:solidFill>
                  <a:srgbClr val="FF0000"/>
                </a:solidFill>
                <a:latin typeface="宋体" panose="02010600030101010101" pitchFamily="2" charset="-122"/>
              </a:rPr>
              <a:t>4</a:t>
            </a:r>
            <a:r>
              <a:rPr lang="zh-CN" altLang="en-US" sz="2800"/>
              <a:t>：控制环境污染是“打造宜居城市，建设优雅遂宁”的重要举措. 居民小区禁止汽车鸣笛是从</a:t>
            </a:r>
            <a:r>
              <a:rPr lang="zh-CN" altLang="en-US" sz="2800" u="sng"/>
              <a:t>  　               </a:t>
            </a:r>
            <a:r>
              <a:rPr lang="zh-CN" altLang="en-US" sz="2800"/>
              <a:t> 减弱噪声；城区步行街上安装了如图6所示的噪声监测装置，该装置显示了噪声的  </a:t>
            </a:r>
            <a:endParaRPr lang="zh-CN" altLang="en-US" sz="2800"/>
          </a:p>
          <a:p>
            <a:pPr algn="just">
              <a:lnSpc>
                <a:spcPct val="120000"/>
              </a:lnSpc>
            </a:pPr>
            <a:r>
              <a:rPr lang="zh-CN" altLang="en-US" sz="2800"/>
              <a:t> </a:t>
            </a:r>
            <a:r>
              <a:rPr lang="zh-CN" altLang="en-US" sz="2800" u="sng"/>
              <a:t>　　        </a:t>
            </a:r>
            <a:r>
              <a:rPr lang="zh-CN" altLang="en-US" sz="2800"/>
              <a:t>（选填“音调”“响度”或“音色”）. </a:t>
            </a:r>
            <a:endParaRPr lang="zh-CN" altLang="en-US" sz="2800"/>
          </a:p>
        </p:txBody>
      </p:sp>
      <p:sp>
        <p:nvSpPr>
          <p:cNvPr id="4" name="文本框 3"/>
          <p:cNvSpPr txBox="1"/>
          <p:nvPr/>
        </p:nvSpPr>
        <p:spPr>
          <a:xfrm>
            <a:off x="1464945" y="2392680"/>
            <a:ext cx="17087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声源处</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74040" y="3386455"/>
            <a:ext cx="170878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响度</a:t>
            </a:r>
            <a:endParaRPr lang="en-US" altLang="zh-CN" sz="2800" b="1" dirty="0">
              <a:solidFill>
                <a:srgbClr val="FF0000"/>
              </a:solidFill>
              <a:latin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5927090" y="3908425"/>
            <a:ext cx="2233930" cy="272097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151380"/>
            <a:ext cx="7886065" cy="3322955"/>
          </a:xfrm>
          <a:prstGeom prst="rect">
            <a:avLst/>
          </a:prstGeom>
          <a:noFill/>
          <a:ln w="9525">
            <a:noFill/>
          </a:ln>
        </p:spPr>
        <p:txBody>
          <a:bodyPr wrap="square">
            <a:spAutoFit/>
          </a:bodyPr>
          <a:p>
            <a:pPr indent="741045" algn="just">
              <a:lnSpc>
                <a:spcPct val="150000"/>
              </a:lnSpc>
            </a:pPr>
            <a:r>
              <a:rPr sz="2800" dirty="0">
                <a:latin typeface="宋体" panose="02010600030101010101" pitchFamily="2" charset="-122"/>
              </a:rPr>
              <a:t> 近年来广东省试题对声现象的考查主要集中在声音是由于物体的振动产生，声音的传播需要介质，真空不能传声，声音的特性和噪声的来源和控制，声音的应用. 题型多为选择题、填空题、综合能力题.</a:t>
            </a:r>
            <a:endParaRPr sz="2800" dirty="0">
              <a:latin typeface="宋体" panose="02010600030101010101" pitchFamily="2" charset="-122"/>
            </a:endParaRPr>
          </a:p>
        </p:txBody>
      </p:sp>
      <p:sp>
        <p:nvSpPr>
          <p:cNvPr id="3" name="TextBox 1"/>
          <p:cNvSpPr txBox="1"/>
          <p:nvPr/>
        </p:nvSpPr>
        <p:spPr>
          <a:xfrm>
            <a:off x="1150938" y="131159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rcRect t="6763"/>
          <a:stretch>
            <a:fillRect/>
          </a:stretch>
        </p:blipFill>
        <p:spPr>
          <a:xfrm>
            <a:off x="1028700" y="1843405"/>
            <a:ext cx="6936105" cy="1356995"/>
          </a:xfrm>
          <a:prstGeom prst="rect">
            <a:avLst/>
          </a:prstGeom>
        </p:spPr>
      </p:pic>
      <p:sp>
        <p:nvSpPr>
          <p:cNvPr id="2" name="文本框 1"/>
          <p:cNvSpPr txBox="1"/>
          <p:nvPr/>
        </p:nvSpPr>
        <p:spPr>
          <a:xfrm>
            <a:off x="473393" y="1316355"/>
            <a:ext cx="8197215" cy="5303520"/>
          </a:xfrm>
          <a:prstGeom prst="rect">
            <a:avLst/>
          </a:prstGeom>
          <a:noFill/>
        </p:spPr>
        <p:txBody>
          <a:bodyPr wrap="square" rtlCol="0" anchor="t">
            <a:spAutoFit/>
          </a:bodyPr>
          <a:p>
            <a:pPr algn="just">
              <a:lnSpc>
                <a:spcPct val="110000"/>
              </a:lnSpc>
            </a:pPr>
            <a:r>
              <a:rPr lang="zh-CN" altLang="en-US" sz="2800"/>
              <a:t>1. 关于下列四个情景的说法错误的是（　 　） </a:t>
            </a:r>
            <a:endParaRPr lang="zh-CN" altLang="en-US" sz="2800"/>
          </a:p>
          <a:p>
            <a:pPr algn="just">
              <a:lnSpc>
                <a:spcPct val="110000"/>
              </a:lnSpc>
            </a:pPr>
            <a:endParaRPr lang="zh-CN" altLang="en-US" sz="2800"/>
          </a:p>
          <a:p>
            <a:pPr algn="just">
              <a:lnSpc>
                <a:spcPct val="110000"/>
              </a:lnSpc>
            </a:pPr>
            <a:endParaRPr lang="zh-CN" altLang="en-US" sz="2800"/>
          </a:p>
          <a:p>
            <a:pPr algn="just">
              <a:lnSpc>
                <a:spcPct val="110000"/>
              </a:lnSpc>
            </a:pPr>
            <a:endParaRPr lang="zh-CN" altLang="en-US" sz="2800"/>
          </a:p>
          <a:p>
            <a:pPr algn="just">
              <a:lnSpc>
                <a:spcPct val="110000"/>
              </a:lnSpc>
            </a:pPr>
            <a:r>
              <a:rPr lang="zh-CN" altLang="en-US" sz="2800"/>
              <a:t>A. 发声扬声器旁的烛焰晃动，说明声波能传递能量</a:t>
            </a:r>
            <a:endParaRPr lang="zh-CN" altLang="en-US" sz="2800"/>
          </a:p>
          <a:p>
            <a:pPr marL="363855" indent="-363855" algn="just">
              <a:lnSpc>
                <a:spcPct val="110000"/>
              </a:lnSpc>
            </a:pPr>
            <a:r>
              <a:rPr lang="zh-CN" altLang="en-US" sz="2800"/>
              <a:t>B. 不能听到真空罩中闹钟的闹铃声，说明声波的传播需要介质</a:t>
            </a:r>
            <a:endParaRPr lang="zh-CN" altLang="en-US" sz="2800"/>
          </a:p>
          <a:p>
            <a:pPr marL="326390" indent="-326390" algn="just">
              <a:lnSpc>
                <a:spcPct val="110000"/>
              </a:lnSpc>
            </a:pPr>
            <a:r>
              <a:rPr lang="zh-CN" altLang="en-US" sz="2800"/>
              <a:t>C. 发声的音叉将乒乓球弹开，说明发声的物体在振  动</a:t>
            </a:r>
            <a:endParaRPr lang="zh-CN" altLang="en-US" sz="2800"/>
          </a:p>
          <a:p>
            <a:pPr marL="363855" indent="-363855" algn="just">
              <a:lnSpc>
                <a:spcPct val="110000"/>
              </a:lnSpc>
            </a:pPr>
            <a:r>
              <a:rPr lang="zh-CN" altLang="en-US" sz="2800"/>
              <a:t>D. 8个相同玻璃瓶装不同高度的水，敲击它们时发出声音的音色不同</a:t>
            </a:r>
            <a:endParaRPr lang="zh-CN" altLang="en-US" sz="2800"/>
          </a:p>
        </p:txBody>
      </p:sp>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6483985" y="131635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73685" y="3002915"/>
            <a:ext cx="8596630" cy="2131695"/>
          </a:xfrm>
          <a:prstGeom prst="rect">
            <a:avLst/>
          </a:prstGeom>
        </p:spPr>
      </p:pic>
      <p:sp>
        <p:nvSpPr>
          <p:cNvPr id="2" name="文本框 1"/>
          <p:cNvSpPr txBox="1"/>
          <p:nvPr/>
        </p:nvSpPr>
        <p:spPr>
          <a:xfrm>
            <a:off x="573723" y="1603375"/>
            <a:ext cx="7996555" cy="1124585"/>
          </a:xfrm>
          <a:prstGeom prst="rect">
            <a:avLst/>
          </a:prstGeom>
          <a:noFill/>
        </p:spPr>
        <p:txBody>
          <a:bodyPr wrap="square" rtlCol="0" anchor="t">
            <a:spAutoFit/>
          </a:bodyPr>
          <a:p>
            <a:pPr algn="just">
              <a:lnSpc>
                <a:spcPct val="120000"/>
              </a:lnSpc>
            </a:pPr>
            <a:r>
              <a:rPr lang="zh-CN" altLang="en-US" sz="2800"/>
              <a:t>2. （2018·菏泽）下列实验中，用来说明声音传播需要介质的是（　 　） </a:t>
            </a:r>
            <a:endParaRPr lang="zh-CN" altLang="en-US" sz="2800"/>
          </a:p>
        </p:txBody>
      </p:sp>
      <p:sp>
        <p:nvSpPr>
          <p:cNvPr id="5" name="文本框 4"/>
          <p:cNvSpPr txBox="1"/>
          <p:nvPr/>
        </p:nvSpPr>
        <p:spPr>
          <a:xfrm>
            <a:off x="3093720" y="217678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138295" y="3578860"/>
            <a:ext cx="4646295" cy="2918460"/>
          </a:xfrm>
          <a:prstGeom prst="rect">
            <a:avLst/>
          </a:prstGeom>
        </p:spPr>
      </p:pic>
      <p:sp>
        <p:nvSpPr>
          <p:cNvPr id="2" name="文本框 1"/>
          <p:cNvSpPr txBox="1"/>
          <p:nvPr/>
        </p:nvSpPr>
        <p:spPr>
          <a:xfrm>
            <a:off x="573723" y="1388110"/>
            <a:ext cx="7996555" cy="3192145"/>
          </a:xfrm>
          <a:prstGeom prst="rect">
            <a:avLst/>
          </a:prstGeom>
          <a:noFill/>
        </p:spPr>
        <p:txBody>
          <a:bodyPr wrap="square" rtlCol="0" anchor="t">
            <a:spAutoFit/>
          </a:bodyPr>
          <a:p>
            <a:pPr algn="just">
              <a:lnSpc>
                <a:spcPct val="120000"/>
              </a:lnSpc>
            </a:pPr>
            <a:r>
              <a:rPr lang="zh-CN" altLang="en-US" sz="2800"/>
              <a:t>3. （2017·广东）如图7所示，下列说法正确的是</a:t>
            </a:r>
            <a:endParaRPr lang="zh-CN" altLang="en-US" sz="2800"/>
          </a:p>
          <a:p>
            <a:pPr algn="just">
              <a:lnSpc>
                <a:spcPct val="120000"/>
              </a:lnSpc>
            </a:pPr>
            <a:r>
              <a:rPr lang="zh-CN" altLang="en-US" sz="2800"/>
              <a:t>（　 　）</a:t>
            </a:r>
            <a:endParaRPr lang="zh-CN" altLang="en-US" sz="2800"/>
          </a:p>
          <a:p>
            <a:pPr algn="just">
              <a:lnSpc>
                <a:spcPct val="120000"/>
              </a:lnSpc>
            </a:pPr>
            <a:r>
              <a:rPr lang="zh-CN" altLang="en-US" sz="2800"/>
              <a:t>A. 人的听觉频率范围是85～1100Hz			</a:t>
            </a:r>
            <a:endParaRPr lang="zh-CN" altLang="en-US" sz="2800"/>
          </a:p>
          <a:p>
            <a:pPr algn="just">
              <a:lnSpc>
                <a:spcPct val="120000"/>
              </a:lnSpc>
            </a:pPr>
            <a:r>
              <a:rPr lang="zh-CN" altLang="en-US" sz="2800"/>
              <a:t>B. 狗的听觉频率范围是15～50000Hz</a:t>
            </a:r>
            <a:endParaRPr lang="zh-CN" altLang="en-US" sz="2800"/>
          </a:p>
          <a:p>
            <a:pPr algn="just">
              <a:lnSpc>
                <a:spcPct val="120000"/>
              </a:lnSpc>
            </a:pPr>
            <a:r>
              <a:rPr lang="zh-CN" altLang="en-US" sz="2800"/>
              <a:t>C. 蝙蝠能听到次声波					</a:t>
            </a:r>
            <a:endParaRPr lang="zh-CN" altLang="en-US" sz="2800"/>
          </a:p>
          <a:p>
            <a:pPr algn="just">
              <a:lnSpc>
                <a:spcPct val="120000"/>
              </a:lnSpc>
            </a:pPr>
            <a:r>
              <a:rPr lang="zh-CN" altLang="en-US" sz="2800"/>
              <a:t>D. 大象能听到超声波</a:t>
            </a:r>
            <a:endParaRPr lang="zh-CN" altLang="en-US" sz="2800"/>
          </a:p>
        </p:txBody>
      </p:sp>
      <p:sp>
        <p:nvSpPr>
          <p:cNvPr id="5" name="文本框 4"/>
          <p:cNvSpPr txBox="1"/>
          <p:nvPr/>
        </p:nvSpPr>
        <p:spPr>
          <a:xfrm>
            <a:off x="986790" y="194564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952615" y="3406775"/>
            <a:ext cx="1633855" cy="2367280"/>
          </a:xfrm>
          <a:prstGeom prst="rect">
            <a:avLst/>
          </a:prstGeom>
        </p:spPr>
      </p:pic>
      <p:sp>
        <p:nvSpPr>
          <p:cNvPr id="2" name="文本框 1"/>
          <p:cNvSpPr txBox="1"/>
          <p:nvPr/>
        </p:nvSpPr>
        <p:spPr>
          <a:xfrm>
            <a:off x="573723" y="1244600"/>
            <a:ext cx="7996555" cy="4742815"/>
          </a:xfrm>
          <a:prstGeom prst="rect">
            <a:avLst/>
          </a:prstGeom>
          <a:noFill/>
        </p:spPr>
        <p:txBody>
          <a:bodyPr wrap="square" rtlCol="0" anchor="t">
            <a:spAutoFit/>
          </a:bodyPr>
          <a:p>
            <a:pPr algn="just">
              <a:lnSpc>
                <a:spcPct val="120000"/>
              </a:lnSpc>
            </a:pPr>
            <a:r>
              <a:rPr lang="zh-CN" altLang="en-US" sz="2800"/>
              <a:t>4. （2018·武汉）如图8所示，在筷子上捆一些棉花，做一个活塞，用水蘸湿棉花后插入两端开口的竹管中，用嘴吹管的上端，可以发出悦耳的哨音. 上下推拉活塞. 并用相同的力吹管的上端时，下列说法错误的是（　 　）</a:t>
            </a:r>
            <a:endParaRPr lang="zh-CN" altLang="en-US" sz="2800"/>
          </a:p>
          <a:p>
            <a:pPr algn="just">
              <a:lnSpc>
                <a:spcPct val="120000"/>
              </a:lnSpc>
            </a:pPr>
            <a:r>
              <a:rPr lang="zh-CN" altLang="en-US" sz="2800"/>
              <a:t>A. 哨音是由管内空气振动产生的  </a:t>
            </a:r>
            <a:endParaRPr lang="zh-CN" altLang="en-US" sz="2800"/>
          </a:p>
          <a:p>
            <a:pPr algn="just">
              <a:lnSpc>
                <a:spcPct val="120000"/>
              </a:lnSpc>
            </a:pPr>
            <a:r>
              <a:rPr lang="zh-CN" altLang="en-US" sz="2800"/>
              <a:t>B. 哨音是通过空气传到别人耳朵的</a:t>
            </a:r>
            <a:endParaRPr lang="zh-CN" altLang="en-US" sz="2800"/>
          </a:p>
          <a:p>
            <a:pPr algn="just">
              <a:lnSpc>
                <a:spcPct val="120000"/>
              </a:lnSpc>
            </a:pPr>
            <a:r>
              <a:rPr lang="zh-CN" altLang="en-US" sz="2800"/>
              <a:t>C. 向上推活塞时，吹出的哨音响度会变大</a:t>
            </a:r>
            <a:endParaRPr lang="zh-CN" altLang="en-US" sz="2800"/>
          </a:p>
          <a:p>
            <a:pPr algn="just">
              <a:lnSpc>
                <a:spcPct val="120000"/>
              </a:lnSpc>
            </a:pPr>
            <a:r>
              <a:rPr lang="zh-CN" altLang="en-US" sz="2800"/>
              <a:t>D. 向下拉活塞时，吹出的哨音音调会变低</a:t>
            </a:r>
            <a:endParaRPr lang="zh-CN" altLang="en-US" sz="2800"/>
          </a:p>
        </p:txBody>
      </p:sp>
      <p:sp>
        <p:nvSpPr>
          <p:cNvPr id="5" name="文本框 4"/>
          <p:cNvSpPr txBox="1"/>
          <p:nvPr/>
        </p:nvSpPr>
        <p:spPr>
          <a:xfrm>
            <a:off x="2741930" y="335470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74040" y="1442720"/>
            <a:ext cx="7996555" cy="3855085"/>
            <a:chOff x="904" y="2272"/>
            <a:chExt cx="12593" cy="6071"/>
          </a:xfrm>
        </p:grpSpPr>
        <p:sp>
          <p:nvSpPr>
            <p:cNvPr id="2" name="文本框 1"/>
            <p:cNvSpPr txBox="1"/>
            <p:nvPr/>
          </p:nvSpPr>
          <p:spPr>
            <a:xfrm>
              <a:off x="904" y="3316"/>
              <a:ext cx="12593" cy="5027"/>
            </a:xfrm>
            <a:prstGeom prst="rect">
              <a:avLst/>
            </a:prstGeom>
            <a:noFill/>
          </p:spPr>
          <p:txBody>
            <a:bodyPr wrap="square" rtlCol="0" anchor="t">
              <a:spAutoFit/>
            </a:bodyPr>
            <a:p>
              <a:pPr algn="just">
                <a:lnSpc>
                  <a:spcPct val="120000"/>
                </a:lnSpc>
              </a:pPr>
              <a:r>
                <a:rPr lang="zh-CN" altLang="en-US" sz="2800"/>
                <a:t>1. （2019·枣庄）关于声现象，下列说法正确的是（　 　）</a:t>
              </a:r>
              <a:endParaRPr lang="zh-CN" altLang="en-US" sz="2800"/>
            </a:p>
            <a:p>
              <a:pPr algn="just">
                <a:lnSpc>
                  <a:spcPct val="120000"/>
                </a:lnSpc>
              </a:pPr>
              <a:r>
                <a:rPr lang="zh-CN" altLang="en-US" sz="2800"/>
                <a:t>A. 声音可在真空中传播	</a:t>
              </a:r>
              <a:endParaRPr lang="zh-CN" altLang="en-US" sz="2800"/>
            </a:p>
            <a:p>
              <a:pPr algn="just">
                <a:lnSpc>
                  <a:spcPct val="120000"/>
                </a:lnSpc>
              </a:pPr>
              <a:r>
                <a:rPr lang="zh-CN" altLang="en-US" sz="2800"/>
                <a:t>B. 婉转悠扬的琴声，是由琴弦振动产生的	</a:t>
              </a:r>
              <a:endParaRPr lang="zh-CN" altLang="en-US" sz="2800"/>
            </a:p>
            <a:p>
              <a:pPr algn="just">
                <a:lnSpc>
                  <a:spcPct val="120000"/>
                </a:lnSpc>
              </a:pPr>
              <a:r>
                <a:rPr lang="zh-CN" altLang="en-US" sz="2800"/>
                <a:t>C. 通过声音的音调可辨别乐器的种类	</a:t>
              </a:r>
              <a:endParaRPr lang="zh-CN" altLang="en-US" sz="2800"/>
            </a:p>
            <a:p>
              <a:pPr algn="just">
                <a:lnSpc>
                  <a:spcPct val="120000"/>
                </a:lnSpc>
              </a:pPr>
              <a:r>
                <a:rPr lang="zh-CN" altLang="en-US" sz="2800"/>
                <a:t>D. 考场附近禁止机动车鸣笛是阻断噪声传播</a:t>
              </a:r>
              <a:endParaRPr lang="zh-CN" altLang="en-US" sz="2800"/>
            </a:p>
          </p:txBody>
        </p:sp>
        <p:sp>
          <p:nvSpPr>
            <p:cNvPr id="5" name="文本框 4"/>
            <p:cNvSpPr txBox="1"/>
            <p:nvPr/>
          </p:nvSpPr>
          <p:spPr>
            <a:xfrm>
              <a:off x="904" y="2272"/>
              <a:ext cx="6735" cy="957"/>
            </a:xfrm>
            <a:prstGeom prst="rect">
              <a:avLst/>
            </a:prstGeom>
            <a:noFill/>
          </p:spPr>
          <p:txBody>
            <a:bodyPr wrap="non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声音的产生与传播</a:t>
              </a:r>
              <a:endParaRPr lang="zh-CN" altLang="en-US" sz="2800" b="1">
                <a:solidFill>
                  <a:schemeClr val="tx1"/>
                </a:solidFill>
                <a:sym typeface="+mn-ea"/>
              </a:endParaRPr>
            </a:p>
          </p:txBody>
        </p:sp>
      </p:grpSp>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971550" y="266573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5308" y="1244600"/>
            <a:ext cx="8033385" cy="5303520"/>
          </a:xfrm>
          <a:prstGeom prst="rect">
            <a:avLst/>
          </a:prstGeom>
          <a:noFill/>
        </p:spPr>
        <p:txBody>
          <a:bodyPr wrap="square" rtlCol="0" anchor="t">
            <a:spAutoFit/>
          </a:bodyPr>
          <a:p>
            <a:pPr algn="just">
              <a:lnSpc>
                <a:spcPct val="110000"/>
              </a:lnSpc>
            </a:pPr>
            <a:r>
              <a:rPr lang="zh-CN" altLang="en-US" sz="2800"/>
              <a:t>2. （2018·安徽）如图9所示，8个相同的玻璃瓶中灌入不同高度的水，仔细调节水的高度，敲击它们，就可以发出“1.2.3.4.5.6.7.i”的声音来；而用嘴吹每个瓶子的上端，可以发出哨声. 下列说法正确的是（　 　）</a:t>
            </a:r>
            <a:endParaRPr lang="zh-CN" altLang="en-US" sz="2800"/>
          </a:p>
          <a:p>
            <a:pPr algn="just">
              <a:lnSpc>
                <a:spcPct val="110000"/>
              </a:lnSpc>
            </a:pPr>
            <a:r>
              <a:rPr lang="zh-CN" altLang="en-US" sz="2800"/>
              <a:t>A. 敲击瓶子时，声音只是由瓶本身的振动产生的</a:t>
            </a:r>
            <a:endParaRPr lang="zh-CN" altLang="en-US" sz="2800"/>
          </a:p>
          <a:p>
            <a:pPr algn="just">
              <a:lnSpc>
                <a:spcPct val="110000"/>
              </a:lnSpc>
            </a:pPr>
            <a:r>
              <a:rPr lang="zh-CN" altLang="en-US" sz="2800"/>
              <a:t>B. 敲击瓶子时，声音只是由瓶中水柱的振动产生的</a:t>
            </a:r>
            <a:endParaRPr lang="zh-CN" altLang="en-US" sz="2800"/>
          </a:p>
          <a:p>
            <a:pPr algn="just">
              <a:lnSpc>
                <a:spcPct val="110000"/>
              </a:lnSpc>
            </a:pPr>
            <a:r>
              <a:rPr lang="zh-CN" altLang="en-US" sz="2800"/>
              <a:t>C. 用嘴吹时，哨声是由瓶中</a:t>
            </a:r>
            <a:endParaRPr lang="zh-CN" altLang="en-US" sz="2800"/>
          </a:p>
          <a:p>
            <a:pPr marL="357505" indent="-12700" algn="just">
              <a:lnSpc>
                <a:spcPct val="110000"/>
              </a:lnSpc>
            </a:pPr>
            <a:r>
              <a:rPr lang="zh-CN" altLang="en-US" sz="2800"/>
              <a:t>空气柱的振动产生的</a:t>
            </a:r>
            <a:endParaRPr lang="zh-CN" altLang="en-US" sz="2800"/>
          </a:p>
          <a:p>
            <a:pPr algn="just">
              <a:lnSpc>
                <a:spcPct val="110000"/>
              </a:lnSpc>
            </a:pPr>
            <a:r>
              <a:rPr lang="zh-CN" altLang="en-US" sz="2800"/>
              <a:t>D. 用嘴吹时，哨声是由瓶中</a:t>
            </a:r>
            <a:endParaRPr lang="zh-CN" altLang="en-US" sz="2800"/>
          </a:p>
          <a:p>
            <a:pPr indent="357505" algn="just">
              <a:lnSpc>
                <a:spcPct val="110000"/>
              </a:lnSpc>
            </a:pPr>
            <a:r>
              <a:rPr lang="zh-CN" altLang="en-US" sz="2800"/>
              <a:t>水柱的振动产生的</a:t>
            </a:r>
            <a:endParaRPr lang="zh-CN" altLang="en-US" sz="2800"/>
          </a:p>
        </p:txBody>
      </p:sp>
      <p:sp>
        <p:nvSpPr>
          <p:cNvPr id="5" name="文本框 4"/>
          <p:cNvSpPr txBox="1"/>
          <p:nvPr/>
        </p:nvSpPr>
        <p:spPr>
          <a:xfrm>
            <a:off x="1343660" y="311023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011420" y="4606290"/>
            <a:ext cx="3453765" cy="18669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72175" y="2527300"/>
            <a:ext cx="2741295" cy="2768600"/>
          </a:xfrm>
          <a:prstGeom prst="rect">
            <a:avLst/>
          </a:prstGeom>
        </p:spPr>
      </p:pic>
      <p:sp>
        <p:nvSpPr>
          <p:cNvPr id="2" name="文本框 1"/>
          <p:cNvSpPr txBox="1"/>
          <p:nvPr/>
        </p:nvSpPr>
        <p:spPr>
          <a:xfrm>
            <a:off x="573723" y="1459865"/>
            <a:ext cx="7996555" cy="3709035"/>
          </a:xfrm>
          <a:prstGeom prst="rect">
            <a:avLst/>
          </a:prstGeom>
          <a:noFill/>
        </p:spPr>
        <p:txBody>
          <a:bodyPr wrap="square" rtlCol="0" anchor="t">
            <a:spAutoFit/>
          </a:bodyPr>
          <a:p>
            <a:pPr algn="just">
              <a:lnSpc>
                <a:spcPct val="120000"/>
              </a:lnSpc>
            </a:pPr>
            <a:r>
              <a:rPr lang="zh-CN" altLang="en-US" sz="2800"/>
              <a:t>3. 在探究“声是怎样产生的”实验中，将正在发声的音叉紧靠悬线下的乒乓球，发现乒乓球被多次弹开，这样做是为了 （        ）     </a:t>
            </a:r>
            <a:endParaRPr lang="zh-CN" altLang="en-US" sz="2800"/>
          </a:p>
          <a:p>
            <a:pPr algn="just">
              <a:lnSpc>
                <a:spcPct val="120000"/>
              </a:lnSpc>
            </a:pPr>
            <a:r>
              <a:rPr lang="zh-CN" altLang="en-US" sz="2800"/>
              <a:t>A. 使音叉的振动尽快停下来</a:t>
            </a:r>
            <a:endParaRPr lang="zh-CN" altLang="en-US" sz="2800"/>
          </a:p>
          <a:p>
            <a:pPr algn="just">
              <a:lnSpc>
                <a:spcPct val="120000"/>
              </a:lnSpc>
            </a:pPr>
            <a:r>
              <a:rPr lang="zh-CN" altLang="en-US" sz="2800"/>
              <a:t>B. 把音叉的微小振动放大，便于观察</a:t>
            </a:r>
            <a:endParaRPr lang="zh-CN" altLang="en-US" sz="2800"/>
          </a:p>
          <a:p>
            <a:pPr algn="just">
              <a:lnSpc>
                <a:spcPct val="120000"/>
              </a:lnSpc>
            </a:pPr>
            <a:r>
              <a:rPr lang="zh-CN" altLang="en-US" sz="2800"/>
              <a:t>C. 延长音叉的振动时间</a:t>
            </a:r>
            <a:endParaRPr lang="zh-CN" altLang="en-US" sz="2800"/>
          </a:p>
          <a:p>
            <a:pPr algn="just">
              <a:lnSpc>
                <a:spcPct val="120000"/>
              </a:lnSpc>
            </a:pPr>
            <a:r>
              <a:rPr lang="zh-CN" altLang="en-US" sz="2800"/>
              <a:t>D. 使声波被多次反射形成回声</a:t>
            </a:r>
            <a:endParaRPr lang="zh-CN" altLang="en-US" sz="2800"/>
          </a:p>
        </p:txBody>
      </p:sp>
      <p:sp>
        <p:nvSpPr>
          <p:cNvPr id="7" name="文本框 6"/>
          <p:cNvSpPr txBox="1"/>
          <p:nvPr/>
        </p:nvSpPr>
        <p:spPr>
          <a:xfrm>
            <a:off x="4528185" y="252730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4225925"/>
          </a:xfrm>
          <a:prstGeom prst="rect">
            <a:avLst/>
          </a:prstGeom>
          <a:noFill/>
        </p:spPr>
        <p:txBody>
          <a:bodyPr wrap="square" rtlCol="0" anchor="t">
            <a:spAutoFit/>
          </a:bodyPr>
          <a:p>
            <a:pPr algn="just">
              <a:lnSpc>
                <a:spcPct val="120000"/>
              </a:lnSpc>
            </a:pPr>
            <a:r>
              <a:rPr lang="zh-CN" altLang="en-US" sz="2800"/>
              <a:t>4. （2019·自贡）学习了声音的产生和传播后，小明同学做了以下小结. 请你在横线上为小明填上空缺. </a:t>
            </a:r>
            <a:endParaRPr lang="zh-CN" altLang="en-US" sz="2800"/>
          </a:p>
          <a:p>
            <a:pPr algn="just">
              <a:lnSpc>
                <a:spcPct val="120000"/>
              </a:lnSpc>
            </a:pPr>
            <a:r>
              <a:rPr lang="zh-CN" altLang="en-US" sz="2800"/>
              <a:t>（1）悠扬的笛声是</a:t>
            </a:r>
            <a:r>
              <a:rPr lang="zh-CN" altLang="en-US" sz="2800" u="sng"/>
              <a:t>     　    　</a:t>
            </a:r>
            <a:r>
              <a:rPr lang="zh-CN" altLang="en-US" sz="2800"/>
              <a:t>振动产生的. </a:t>
            </a:r>
            <a:endParaRPr lang="zh-CN" altLang="en-US" sz="2800"/>
          </a:p>
          <a:p>
            <a:pPr algn="just">
              <a:lnSpc>
                <a:spcPct val="120000"/>
              </a:lnSpc>
            </a:pPr>
            <a:r>
              <a:rPr lang="zh-CN" altLang="en-US" sz="2800"/>
              <a:t>（2）声音在水中的传播速度 </a:t>
            </a:r>
            <a:r>
              <a:rPr lang="zh-CN" altLang="en-US" sz="2800" u="sng"/>
              <a:t>    　    　</a:t>
            </a:r>
            <a:r>
              <a:rPr lang="zh-CN" altLang="en-US" sz="2800"/>
              <a:t>（选填“大于”“等于”或“小于”）在空气中的传播速度. </a:t>
            </a:r>
            <a:endParaRPr lang="zh-CN" altLang="en-US" sz="2800"/>
          </a:p>
          <a:p>
            <a:pPr algn="just">
              <a:lnSpc>
                <a:spcPct val="120000"/>
              </a:lnSpc>
            </a:pPr>
            <a:r>
              <a:rPr lang="zh-CN" altLang="en-US" sz="2800"/>
              <a:t>（3）在月球上，声音不能传播的原因是</a:t>
            </a:r>
            <a:r>
              <a:rPr lang="zh-CN" altLang="en-US" sz="2800" u="sng"/>
              <a:t>                   </a:t>
            </a:r>
            <a:r>
              <a:rPr lang="en-US" altLang="zh-CN" sz="2800">
                <a:solidFill>
                  <a:schemeClr val="bg1"/>
                </a:solidFill>
              </a:rPr>
              <a:t>.</a:t>
            </a:r>
            <a:r>
              <a:rPr lang="zh-CN" altLang="en-US" sz="2800"/>
              <a:t>               　</a:t>
            </a:r>
            <a:endParaRPr lang="zh-CN" altLang="en-US" sz="2800"/>
          </a:p>
          <a:p>
            <a:pPr algn="just">
              <a:lnSpc>
                <a:spcPct val="120000"/>
              </a:lnSpc>
            </a:pPr>
            <a:r>
              <a:rPr lang="zh-CN" altLang="en-US" sz="2800" u="sng"/>
              <a:t>                               　</a:t>
            </a:r>
            <a:r>
              <a:rPr lang="zh-CN" altLang="en-US" sz="2800"/>
              <a:t>. </a:t>
            </a:r>
            <a:endParaRPr lang="zh-CN" altLang="en-US" sz="2800"/>
          </a:p>
        </p:txBody>
      </p:sp>
      <p:sp>
        <p:nvSpPr>
          <p:cNvPr id="6" name="文本框 5"/>
          <p:cNvSpPr txBox="1"/>
          <p:nvPr/>
        </p:nvSpPr>
        <p:spPr>
          <a:xfrm>
            <a:off x="6918960" y="4661535"/>
            <a:ext cx="14001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声音的</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5374640" y="3594735"/>
            <a:ext cx="11480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大于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3643630" y="3072765"/>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空气柱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676910" y="5136515"/>
            <a:ext cx="232791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传播需要介质</a:t>
            </a:r>
            <a:r>
              <a:rPr lang="en-US" altLang="zh-CN" b="1" dirty="0">
                <a:solidFill>
                  <a:srgbClr val="FF0000"/>
                </a:solidFill>
                <a:latin typeface="Times New Roman" panose="02020603050405020304" pitchFamily="18" charset="0"/>
                <a:sym typeface="+mn-ea"/>
              </a:rPr>
              <a:t> </a:t>
            </a:r>
            <a:endParaRPr lang="zh-CN" altLang="en-US"/>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p:bldP spid="7" grpId="1"/>
      <p:bldP spid="6" grpId="0"/>
      <p:bldP spid="4" grpId="0"/>
      <p:bldP spid="6" grpId="1"/>
      <p:bldP spid="4"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90395"/>
            <a:ext cx="7996555" cy="3192145"/>
          </a:xfrm>
          <a:prstGeom prst="rect">
            <a:avLst/>
          </a:prstGeom>
          <a:noFill/>
        </p:spPr>
        <p:txBody>
          <a:bodyPr wrap="square" rtlCol="0" anchor="t">
            <a:spAutoFit/>
          </a:bodyPr>
          <a:p>
            <a:pPr algn="just">
              <a:lnSpc>
                <a:spcPct val="120000"/>
              </a:lnSpc>
            </a:pPr>
            <a:r>
              <a:rPr lang="zh-CN" altLang="en-US" sz="2800"/>
              <a:t>5. （2019·徐州）机械手表放在耳朵附近，听到表针走动的声音较小；把一个气球放在手表与耳朵之间相互贴紧，听到表针走动的声音较大. 这两种情况声音的主要差别是（　 　）</a:t>
            </a:r>
            <a:endParaRPr lang="zh-CN" altLang="en-US" sz="2800"/>
          </a:p>
          <a:p>
            <a:pPr algn="just">
              <a:lnSpc>
                <a:spcPct val="120000"/>
              </a:lnSpc>
            </a:pPr>
            <a:r>
              <a:rPr lang="zh-CN" altLang="en-US" sz="2800"/>
              <a:t>A. 音调				B. 响度		</a:t>
            </a:r>
            <a:endParaRPr lang="zh-CN" altLang="en-US" sz="2800"/>
          </a:p>
          <a:p>
            <a:pPr algn="just">
              <a:lnSpc>
                <a:spcPct val="120000"/>
              </a:lnSpc>
            </a:pPr>
            <a:r>
              <a:rPr lang="zh-CN" altLang="en-US" sz="2800"/>
              <a:t>C. 音色				D. 频率</a:t>
            </a:r>
            <a:endParaRPr lang="zh-CN" altLang="en-US" sz="2800"/>
          </a:p>
        </p:txBody>
      </p:sp>
      <p:sp>
        <p:nvSpPr>
          <p:cNvPr id="6" name="文本框 5"/>
          <p:cNvSpPr txBox="1"/>
          <p:nvPr/>
        </p:nvSpPr>
        <p:spPr>
          <a:xfrm>
            <a:off x="4537710" y="348742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声音的特性</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6565" y="1531620"/>
            <a:ext cx="8230870" cy="3709035"/>
          </a:xfrm>
          <a:prstGeom prst="rect">
            <a:avLst/>
          </a:prstGeom>
          <a:noFill/>
        </p:spPr>
        <p:txBody>
          <a:bodyPr wrap="square" rtlCol="0" anchor="t">
            <a:spAutoFit/>
          </a:bodyPr>
          <a:p>
            <a:pPr algn="just">
              <a:lnSpc>
                <a:spcPct val="120000"/>
              </a:lnSpc>
            </a:pPr>
            <a:r>
              <a:rPr lang="zh-CN" altLang="en-US" sz="2800"/>
              <a:t>6. （2019·贵港）在纪念“五四”运动100周年暨庆祝新中国成立70周年的合唱比赛中，同学们用歌声表达了“青春心向党，建功新时代”的远大志向. 合唱中“高音声部”和“低音声部”中的“高”和“低”，指的是声音的（　 　）</a:t>
            </a:r>
            <a:endParaRPr lang="zh-CN" altLang="en-US" sz="2800"/>
          </a:p>
          <a:p>
            <a:pPr algn="just">
              <a:lnSpc>
                <a:spcPct val="120000"/>
              </a:lnSpc>
            </a:pPr>
            <a:r>
              <a:rPr lang="zh-CN" altLang="en-US" sz="2800"/>
              <a:t>A. 音调				B. 音色		</a:t>
            </a:r>
            <a:endParaRPr lang="zh-CN" altLang="en-US" sz="2800"/>
          </a:p>
          <a:p>
            <a:pPr algn="just">
              <a:lnSpc>
                <a:spcPct val="120000"/>
              </a:lnSpc>
            </a:pPr>
            <a:r>
              <a:rPr lang="zh-CN" altLang="en-US" sz="2800"/>
              <a:t>C. 响度				D. 振幅</a:t>
            </a:r>
            <a:endParaRPr lang="zh-CN" altLang="en-US" sz="2800"/>
          </a:p>
        </p:txBody>
      </p:sp>
      <p:sp>
        <p:nvSpPr>
          <p:cNvPr id="7" name="文本框 6"/>
          <p:cNvSpPr txBox="1"/>
          <p:nvPr/>
        </p:nvSpPr>
        <p:spPr>
          <a:xfrm>
            <a:off x="4356100" y="363347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19094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1"/>
          <a:stretch>
            <a:fillRect/>
          </a:stretch>
        </p:blipFill>
        <p:spPr>
          <a:xfrm>
            <a:off x="284798" y="2165350"/>
            <a:ext cx="8574405" cy="3415665"/>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4225925"/>
          </a:xfrm>
          <a:prstGeom prst="rect">
            <a:avLst/>
          </a:prstGeom>
          <a:noFill/>
        </p:spPr>
        <p:txBody>
          <a:bodyPr wrap="square" rtlCol="0" anchor="t">
            <a:spAutoFit/>
          </a:bodyPr>
          <a:p>
            <a:pPr algn="just">
              <a:lnSpc>
                <a:spcPct val="120000"/>
              </a:lnSpc>
            </a:pPr>
            <a:r>
              <a:rPr lang="zh-CN" altLang="en-US" sz="2800"/>
              <a:t>7. （2018·广东）音乐会上小提琴演奏乐曲时，下列说法正确的是（　 　）</a:t>
            </a:r>
            <a:endParaRPr lang="zh-CN" altLang="en-US" sz="2800"/>
          </a:p>
          <a:p>
            <a:pPr algn="just">
              <a:lnSpc>
                <a:spcPct val="120000"/>
              </a:lnSpc>
            </a:pPr>
            <a:r>
              <a:rPr lang="zh-CN" altLang="en-US" sz="2800"/>
              <a:t>A. 演奏前，调节小提琴的琴弦松紧可改变声音的响度</a:t>
            </a:r>
            <a:endParaRPr lang="zh-CN" altLang="en-US" sz="2800"/>
          </a:p>
          <a:p>
            <a:pPr algn="just">
              <a:lnSpc>
                <a:spcPct val="120000"/>
              </a:lnSpc>
            </a:pPr>
            <a:r>
              <a:rPr lang="zh-CN" altLang="en-US" sz="2800"/>
              <a:t>B. 演奏时，用力拉紧小提琴的同一琴弦可提高声音的音调</a:t>
            </a:r>
            <a:endParaRPr lang="zh-CN" altLang="en-US" sz="2800"/>
          </a:p>
          <a:p>
            <a:pPr algn="just">
              <a:lnSpc>
                <a:spcPct val="120000"/>
              </a:lnSpc>
            </a:pPr>
            <a:r>
              <a:rPr lang="zh-CN" altLang="en-US" sz="2800"/>
              <a:t>C. 小提琴演奏的乐曲通过空气传入听众的耳朵</a:t>
            </a:r>
            <a:endParaRPr lang="zh-CN" altLang="en-US" sz="2800"/>
          </a:p>
          <a:p>
            <a:pPr algn="just">
              <a:lnSpc>
                <a:spcPct val="120000"/>
              </a:lnSpc>
            </a:pPr>
            <a:r>
              <a:rPr lang="zh-CN" altLang="en-US" sz="2800"/>
              <a:t>D. 小提琴的音色和二胡的音色相同</a:t>
            </a:r>
            <a:endParaRPr lang="zh-CN" altLang="en-US" sz="2800"/>
          </a:p>
        </p:txBody>
      </p:sp>
      <p:sp>
        <p:nvSpPr>
          <p:cNvPr id="7" name="文本框 6"/>
          <p:cNvSpPr txBox="1"/>
          <p:nvPr/>
        </p:nvSpPr>
        <p:spPr>
          <a:xfrm>
            <a:off x="3478530" y="212852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528820" y="3197860"/>
            <a:ext cx="4573905" cy="3335655"/>
          </a:xfrm>
          <a:prstGeom prst="rect">
            <a:avLst/>
          </a:prstGeom>
        </p:spPr>
      </p:pic>
      <p:sp>
        <p:nvSpPr>
          <p:cNvPr id="2" name="文本框 1"/>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a:t>8. （2019·天水）如图11所示，下列有关声现象的实验，能用来探究决定音调高低因素的是（　 　）</a:t>
            </a:r>
            <a:endParaRPr lang="zh-CN" altLang="en-US" sz="2800"/>
          </a:p>
          <a:p>
            <a:pPr algn="just">
              <a:lnSpc>
                <a:spcPct val="120000"/>
              </a:lnSpc>
            </a:pPr>
            <a:r>
              <a:rPr lang="zh-CN" altLang="en-US" sz="2800"/>
              <a:t>A. 手指蘸水摩擦杯口发声，同时增加杯中的水量</a:t>
            </a:r>
            <a:endParaRPr lang="zh-CN" altLang="en-US" sz="2800"/>
          </a:p>
          <a:p>
            <a:pPr algn="just">
              <a:lnSpc>
                <a:spcPct val="120000"/>
              </a:lnSpc>
            </a:pPr>
            <a:r>
              <a:rPr lang="zh-CN" altLang="en-US" sz="2800"/>
              <a:t>B. 响铃时，不断抽出瓶内的空气</a:t>
            </a:r>
            <a:endParaRPr lang="zh-CN" altLang="en-US" sz="2800"/>
          </a:p>
          <a:p>
            <a:pPr algn="just">
              <a:lnSpc>
                <a:spcPct val="120000"/>
              </a:lnSpc>
            </a:pPr>
            <a:r>
              <a:rPr lang="zh-CN" altLang="en-US" sz="2800"/>
              <a:t>C. 室内收音机播音时，导</a:t>
            </a:r>
            <a:endParaRPr lang="zh-CN" altLang="en-US" sz="2800"/>
          </a:p>
          <a:p>
            <a:pPr marL="376555" indent="-24765" algn="just">
              <a:lnSpc>
                <a:spcPct val="120000"/>
              </a:lnSpc>
            </a:pPr>
            <a:r>
              <a:rPr lang="zh-CN" altLang="en-US" sz="2800"/>
              <a:t>致喇叭前方的烛焰摇晃</a:t>
            </a:r>
            <a:endParaRPr lang="zh-CN" altLang="en-US" sz="2800"/>
          </a:p>
          <a:p>
            <a:pPr algn="just">
              <a:lnSpc>
                <a:spcPct val="120000"/>
              </a:lnSpc>
            </a:pPr>
            <a:r>
              <a:rPr lang="zh-CN" altLang="en-US" sz="2800"/>
              <a:t>D. 敲鼓时，用大小不同的</a:t>
            </a:r>
            <a:endParaRPr lang="zh-CN" altLang="en-US" sz="2800"/>
          </a:p>
          <a:p>
            <a:pPr indent="326390" algn="just">
              <a:lnSpc>
                <a:spcPct val="120000"/>
              </a:lnSpc>
            </a:pPr>
            <a:r>
              <a:rPr lang="zh-CN" altLang="en-US" sz="2800"/>
              <a:t>力</a:t>
            </a:r>
            <a:endParaRPr lang="zh-CN" altLang="en-US" sz="2800"/>
          </a:p>
        </p:txBody>
      </p:sp>
      <p:sp>
        <p:nvSpPr>
          <p:cNvPr id="7" name="文本框 6"/>
          <p:cNvSpPr txBox="1"/>
          <p:nvPr/>
        </p:nvSpPr>
        <p:spPr>
          <a:xfrm>
            <a:off x="7372350" y="186309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2675255"/>
          </a:xfrm>
          <a:prstGeom prst="rect">
            <a:avLst/>
          </a:prstGeom>
          <a:noFill/>
        </p:spPr>
        <p:txBody>
          <a:bodyPr wrap="square" rtlCol="0" anchor="t">
            <a:spAutoFit/>
          </a:bodyPr>
          <a:p>
            <a:pPr algn="just">
              <a:lnSpc>
                <a:spcPct val="120000"/>
              </a:lnSpc>
            </a:pPr>
            <a:r>
              <a:rPr lang="zh-CN" altLang="en-US" sz="2800"/>
              <a:t>9. （2018·吉安二模）一台好的音响设备，不仅要起到“扩音”的作用，而且应有较高的“保真度”. 从声学上讲，“扩音”是使声音的</a:t>
            </a:r>
            <a:r>
              <a:rPr lang="zh-CN" altLang="en-US" sz="2800" u="sng"/>
              <a:t>     　    </a:t>
            </a:r>
            <a:r>
              <a:rPr lang="zh-CN" altLang="en-US" sz="2800"/>
              <a:t>变大，较高的“保真度”是要求能较好地保持原声的</a:t>
            </a:r>
            <a:r>
              <a:rPr lang="zh-CN" altLang="en-US" sz="2800" u="sng"/>
              <a:t>     　    　</a:t>
            </a:r>
            <a:r>
              <a:rPr lang="zh-CN" altLang="en-US" sz="2800"/>
              <a:t>. </a:t>
            </a:r>
            <a:endParaRPr lang="zh-CN" altLang="en-US" sz="2800"/>
          </a:p>
        </p:txBody>
      </p:sp>
      <p:sp>
        <p:nvSpPr>
          <p:cNvPr id="7" name="文本框 6"/>
          <p:cNvSpPr txBox="1"/>
          <p:nvPr/>
        </p:nvSpPr>
        <p:spPr>
          <a:xfrm>
            <a:off x="6193790" y="2894965"/>
            <a:ext cx="25222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响度</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392430" y="3900170"/>
            <a:ext cx="252222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音色</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5109210" y="4351020"/>
            <a:ext cx="3692525" cy="2082165"/>
          </a:xfrm>
          <a:prstGeom prst="rect">
            <a:avLst/>
          </a:prstGeom>
        </p:spPr>
      </p:pic>
      <p:sp>
        <p:nvSpPr>
          <p:cNvPr id="2" name="文本框 1"/>
          <p:cNvSpPr txBox="1"/>
          <p:nvPr/>
        </p:nvSpPr>
        <p:spPr>
          <a:xfrm>
            <a:off x="573723" y="1746885"/>
            <a:ext cx="7996555" cy="3709035"/>
          </a:xfrm>
          <a:prstGeom prst="rect">
            <a:avLst/>
          </a:prstGeom>
          <a:noFill/>
        </p:spPr>
        <p:txBody>
          <a:bodyPr wrap="square" rtlCol="0" anchor="t">
            <a:spAutoFit/>
          </a:bodyPr>
          <a:p>
            <a:pPr algn="just">
              <a:lnSpc>
                <a:spcPct val="120000"/>
              </a:lnSpc>
            </a:pPr>
            <a:r>
              <a:rPr lang="zh-CN" altLang="en-US" sz="2800"/>
              <a:t>10. （2017·广西）如图12甲所示，在医院里医生通过听诊器给病人诊病，是利用了声可以传递</a:t>
            </a:r>
            <a:r>
              <a:rPr lang="zh-CN" altLang="en-US" sz="2800" u="sng"/>
              <a:t>             </a:t>
            </a:r>
            <a:r>
              <a:rPr lang="en-US" altLang="zh-CN" sz="2800">
                <a:solidFill>
                  <a:schemeClr val="bg1"/>
                </a:solidFill>
              </a:rPr>
              <a:t>.</a:t>
            </a:r>
            <a:endParaRPr lang="zh-CN" altLang="en-US" sz="2800">
              <a:solidFill>
                <a:schemeClr val="bg1"/>
              </a:solidFill>
            </a:endParaRPr>
          </a:p>
          <a:p>
            <a:pPr algn="just">
              <a:lnSpc>
                <a:spcPct val="120000"/>
              </a:lnSpc>
            </a:pPr>
            <a:r>
              <a:rPr lang="zh-CN" altLang="en-US" sz="2800"/>
              <a:t>（选填“信息”或“能量”）的性质；另外，在医院里我们还经常看到如图12乙所示的“静”字，其目的是提醒大家要注意控制好声音的</a:t>
            </a:r>
            <a:r>
              <a:rPr lang="zh-CN" altLang="en-US" sz="2800" u="sng"/>
              <a:t>　       </a:t>
            </a:r>
            <a:r>
              <a:rPr lang="zh-CN" altLang="en-US" sz="2800"/>
              <a:t>（选填“音调”“响度”或</a:t>
            </a:r>
            <a:endParaRPr lang="zh-CN" altLang="en-US" sz="2800"/>
          </a:p>
          <a:p>
            <a:pPr algn="just">
              <a:lnSpc>
                <a:spcPct val="120000"/>
              </a:lnSpc>
            </a:pPr>
            <a:r>
              <a:rPr lang="zh-CN" altLang="en-US" sz="2800"/>
              <a:t>“音色”），以免影响他人. </a:t>
            </a:r>
            <a:endParaRPr lang="zh-CN" altLang="en-US" sz="2800"/>
          </a:p>
        </p:txBody>
      </p:sp>
      <p:sp>
        <p:nvSpPr>
          <p:cNvPr id="6" name="文本框 5"/>
          <p:cNvSpPr txBox="1"/>
          <p:nvPr/>
        </p:nvSpPr>
        <p:spPr>
          <a:xfrm>
            <a:off x="7243445" y="2270125"/>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信息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声的利用</a:t>
            </a:r>
            <a:endParaRPr lang="zh-CN" altLang="en-US" sz="2800" b="1">
              <a:sym typeface="+mn-ea"/>
            </a:endParaRPr>
          </a:p>
        </p:txBody>
      </p:sp>
      <p:sp>
        <p:nvSpPr>
          <p:cNvPr id="4" name="文本框 3"/>
          <p:cNvSpPr txBox="1"/>
          <p:nvPr/>
        </p:nvSpPr>
        <p:spPr>
          <a:xfrm>
            <a:off x="6553835" y="3829050"/>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响度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4297680" y="4404360"/>
            <a:ext cx="4272915" cy="2112645"/>
          </a:xfrm>
          <a:prstGeom prst="rect">
            <a:avLst/>
          </a:prstGeom>
        </p:spPr>
      </p:pic>
      <p:sp>
        <p:nvSpPr>
          <p:cNvPr id="2" name="文本框 1"/>
          <p:cNvSpPr txBox="1"/>
          <p:nvPr/>
        </p:nvSpPr>
        <p:spPr>
          <a:xfrm>
            <a:off x="573723" y="1172845"/>
            <a:ext cx="7996555" cy="4356100"/>
          </a:xfrm>
          <a:prstGeom prst="rect">
            <a:avLst/>
          </a:prstGeom>
          <a:noFill/>
        </p:spPr>
        <p:txBody>
          <a:bodyPr wrap="square" rtlCol="0" anchor="t">
            <a:spAutoFit/>
          </a:bodyPr>
          <a:p>
            <a:pPr algn="just">
              <a:lnSpc>
                <a:spcPct val="110000"/>
              </a:lnSpc>
            </a:pPr>
            <a:r>
              <a:rPr lang="zh-CN" altLang="en-US" sz="2800"/>
              <a:t>11. 如图13所示，是小明探究“看”到自己的声音的实验. 他把两个纸杯底部用细棉线连接起来，固定其中一个纸杯，在纸杯口上蒙上胶膜，膜上粘一小片平面镜，拉紧棉线，将激光笔发出的光照射在平面镜上，小明对另一纸杯说话（不接触纸杯），会看到墙上反射的光点在晃动. 该实验说明声音能传递</a:t>
            </a:r>
            <a:r>
              <a:rPr lang="zh-CN" altLang="en-US" sz="2800" u="sng"/>
              <a:t>　     　</a:t>
            </a:r>
            <a:r>
              <a:rPr lang="zh-CN" altLang="en-US" sz="2800"/>
              <a:t>，在月球上做该实验</a:t>
            </a:r>
            <a:r>
              <a:rPr lang="zh-CN" altLang="en-US" sz="2800" u="sng"/>
              <a:t>  </a:t>
            </a:r>
            <a:r>
              <a:rPr lang="zh-CN" altLang="en-US" sz="2800" u="sng"/>
              <a:t>        </a:t>
            </a:r>
            <a:r>
              <a:rPr lang="zh-CN" altLang="en-US" sz="2800"/>
              <a:t>（选填“能”或“不能”）</a:t>
            </a:r>
            <a:endParaRPr lang="zh-CN" altLang="en-US" sz="2800"/>
          </a:p>
          <a:p>
            <a:pPr algn="just">
              <a:lnSpc>
                <a:spcPct val="110000"/>
              </a:lnSpc>
            </a:pPr>
            <a:r>
              <a:rPr lang="zh-CN" altLang="en-US" sz="2800"/>
              <a:t>看到光点的晃动.</a:t>
            </a:r>
            <a:endParaRPr lang="zh-CN" altLang="en-US" sz="2800"/>
          </a:p>
        </p:txBody>
      </p:sp>
      <p:sp>
        <p:nvSpPr>
          <p:cNvPr id="6" name="文本框 5"/>
          <p:cNvSpPr txBox="1"/>
          <p:nvPr/>
        </p:nvSpPr>
        <p:spPr>
          <a:xfrm>
            <a:off x="6821805" y="3970020"/>
            <a:ext cx="9804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不能</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2192020" y="3970020"/>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能量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2166938" y="2914650"/>
            <a:ext cx="4810125" cy="3340100"/>
          </a:xfrm>
          <a:prstGeom prst="rect">
            <a:avLst/>
          </a:prstGeom>
        </p:spPr>
      </p:pic>
      <p:sp>
        <p:nvSpPr>
          <p:cNvPr id="2" name="文本框 1"/>
          <p:cNvSpPr txBox="1"/>
          <p:nvPr/>
        </p:nvSpPr>
        <p:spPr>
          <a:xfrm>
            <a:off x="573723" y="1890395"/>
            <a:ext cx="7996555" cy="1124585"/>
          </a:xfrm>
          <a:prstGeom prst="rect">
            <a:avLst/>
          </a:prstGeom>
          <a:noFill/>
        </p:spPr>
        <p:txBody>
          <a:bodyPr wrap="square" rtlCol="0" anchor="t">
            <a:spAutoFit/>
          </a:bodyPr>
          <a:p>
            <a:pPr algn="just">
              <a:lnSpc>
                <a:spcPct val="120000"/>
              </a:lnSpc>
            </a:pPr>
            <a:r>
              <a:rPr lang="zh-CN" altLang="en-US" sz="2800"/>
              <a:t>12. 如图14所示，根据声音的波形判断，属于噪声的是（　 　）</a:t>
            </a:r>
            <a:endParaRPr lang="zh-CN" altLang="en-US" sz="2800"/>
          </a:p>
        </p:txBody>
      </p:sp>
      <p:sp>
        <p:nvSpPr>
          <p:cNvPr id="4" name="文本框 3"/>
          <p:cNvSpPr txBox="1"/>
          <p:nvPr/>
        </p:nvSpPr>
        <p:spPr>
          <a:xfrm>
            <a:off x="574040" y="1227455"/>
            <a:ext cx="525272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噪声及防治噪声的途径</a:t>
            </a:r>
            <a:endParaRPr lang="zh-CN" altLang="en-US" sz="2800" b="1">
              <a:sym typeface="+mn-ea"/>
            </a:endParaRPr>
          </a:p>
        </p:txBody>
      </p:sp>
      <p:sp>
        <p:nvSpPr>
          <p:cNvPr id="9" name="文本框 8"/>
          <p:cNvSpPr txBox="1"/>
          <p:nvPr/>
        </p:nvSpPr>
        <p:spPr>
          <a:xfrm>
            <a:off x="1352550" y="2493010"/>
            <a:ext cx="14147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2675255"/>
          </a:xfrm>
          <a:prstGeom prst="rect">
            <a:avLst/>
          </a:prstGeom>
          <a:noFill/>
        </p:spPr>
        <p:txBody>
          <a:bodyPr wrap="square" rtlCol="0" anchor="t">
            <a:spAutoFit/>
          </a:bodyPr>
          <a:p>
            <a:pPr algn="just">
              <a:lnSpc>
                <a:spcPct val="120000"/>
              </a:lnSpc>
            </a:pPr>
            <a:r>
              <a:rPr lang="zh-CN" altLang="en-US" sz="2800"/>
              <a:t>13. 噪声污染已经成为危害人们生活的三大污染之一. 控制噪声污染应从防止噪声产生、阻断噪声传播和防止噪声进入人耳三个方面着手. 下列事例中属于阻断噪声传播的</a:t>
            </a:r>
            <a:endParaRPr lang="zh-CN" altLang="en-US" sz="2800"/>
          </a:p>
          <a:p>
            <a:pPr algn="just">
              <a:lnSpc>
                <a:spcPct val="120000"/>
              </a:lnSpc>
            </a:pPr>
            <a:r>
              <a:rPr lang="zh-CN" altLang="en-US" sz="2800"/>
              <a:t>是（　 　）</a:t>
            </a:r>
            <a:endParaRPr lang="zh-CN" altLang="en-US" sz="2800"/>
          </a:p>
        </p:txBody>
      </p:sp>
      <p:sp>
        <p:nvSpPr>
          <p:cNvPr id="7" name="文本框 6"/>
          <p:cNvSpPr txBox="1"/>
          <p:nvPr/>
        </p:nvSpPr>
        <p:spPr>
          <a:xfrm>
            <a:off x="1102995" y="3385185"/>
            <a:ext cx="13169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095750" y="2892425"/>
            <a:ext cx="4135755" cy="364680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98770" y="3317875"/>
            <a:ext cx="2844165" cy="2734310"/>
          </a:xfrm>
          <a:prstGeom prst="rect">
            <a:avLst/>
          </a:prstGeom>
        </p:spPr>
      </p:pic>
      <p:sp>
        <p:nvSpPr>
          <p:cNvPr id="2" name="文本框 1"/>
          <p:cNvSpPr txBox="1"/>
          <p:nvPr/>
        </p:nvSpPr>
        <p:spPr>
          <a:xfrm>
            <a:off x="573723" y="1531620"/>
            <a:ext cx="7996555" cy="3709035"/>
          </a:xfrm>
          <a:prstGeom prst="rect">
            <a:avLst/>
          </a:prstGeom>
          <a:noFill/>
        </p:spPr>
        <p:txBody>
          <a:bodyPr wrap="square" rtlCol="0" anchor="t">
            <a:spAutoFit/>
          </a:bodyPr>
          <a:p>
            <a:pPr algn="just">
              <a:lnSpc>
                <a:spcPct val="120000"/>
              </a:lnSpc>
            </a:pPr>
            <a:r>
              <a:rPr lang="zh-CN" altLang="en-US" sz="2800"/>
              <a:t>14. （2019·枣庄模拟）在医院、学校和其他有关部门附近，有如图15所示禁止鸣喇叭的标志. 在下列方法中，与这种控制噪声的方法相同的是（　 　）</a:t>
            </a:r>
            <a:endParaRPr lang="zh-CN" altLang="en-US" sz="2800"/>
          </a:p>
          <a:p>
            <a:pPr algn="just">
              <a:lnSpc>
                <a:spcPct val="120000"/>
              </a:lnSpc>
            </a:pPr>
            <a:r>
              <a:rPr lang="zh-CN" altLang="en-US" sz="2800"/>
              <a:t>A. 在摩托车上安装消声器 </a:t>
            </a:r>
            <a:endParaRPr lang="zh-CN" altLang="en-US" sz="2800"/>
          </a:p>
          <a:p>
            <a:pPr algn="just">
              <a:lnSpc>
                <a:spcPct val="120000"/>
              </a:lnSpc>
            </a:pPr>
            <a:r>
              <a:rPr lang="zh-CN" altLang="en-US" sz="2800"/>
              <a:t>B. 在道路旁设置隔声板</a:t>
            </a:r>
            <a:endParaRPr lang="zh-CN" altLang="en-US" sz="2800"/>
          </a:p>
          <a:p>
            <a:pPr algn="just">
              <a:lnSpc>
                <a:spcPct val="120000"/>
              </a:lnSpc>
            </a:pPr>
            <a:r>
              <a:rPr lang="zh-CN" altLang="en-US" sz="2800"/>
              <a:t>C. 工人戴上防噪声耳罩</a:t>
            </a:r>
            <a:endParaRPr lang="zh-CN" altLang="en-US" sz="2800"/>
          </a:p>
          <a:p>
            <a:pPr algn="just">
              <a:lnSpc>
                <a:spcPct val="120000"/>
              </a:lnSpc>
            </a:pPr>
            <a:r>
              <a:rPr lang="zh-CN" altLang="en-US" sz="2800"/>
              <a:t>D. 上课时关闭教室的门窗</a:t>
            </a:r>
            <a:endParaRPr lang="zh-CN" altLang="en-US" sz="2800"/>
          </a:p>
        </p:txBody>
      </p:sp>
      <p:sp>
        <p:nvSpPr>
          <p:cNvPr id="6" name="文本框 5"/>
          <p:cNvSpPr txBox="1"/>
          <p:nvPr/>
        </p:nvSpPr>
        <p:spPr>
          <a:xfrm>
            <a:off x="7439660" y="2617470"/>
            <a:ext cx="70231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99980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3231515"/>
            <a:ext cx="7895590" cy="2675255"/>
          </a:xfrm>
          <a:prstGeom prst="rect">
            <a:avLst/>
          </a:prstGeom>
          <a:noFill/>
        </p:spPr>
        <p:txBody>
          <a:bodyPr wrap="square" rtlCol="0" anchor="t">
            <a:spAutoFit/>
          </a:bodyPr>
          <a:p>
            <a:pPr>
              <a:lnSpc>
                <a:spcPct val="120000"/>
              </a:lnSpc>
            </a:pPr>
            <a:r>
              <a:rPr lang="zh-CN" altLang="en-US" sz="2800" b="1"/>
              <a:t>1. 产生：</a:t>
            </a:r>
            <a:r>
              <a:rPr lang="zh-CN" altLang="en-US" sz="2800"/>
              <a:t>声音是由于物体的</a:t>
            </a:r>
            <a:r>
              <a:rPr lang="zh-CN" altLang="en-US" sz="2800" u="sng"/>
              <a:t>　　    　　</a:t>
            </a:r>
            <a:r>
              <a:rPr lang="zh-CN" altLang="en-US" sz="2800"/>
              <a:t>产生的. 正在发声的物体叫</a:t>
            </a:r>
            <a:r>
              <a:rPr lang="zh-CN" altLang="en-US" sz="2800" u="sng"/>
              <a:t>　  　　</a:t>
            </a:r>
            <a:r>
              <a:rPr lang="zh-CN" altLang="en-US" sz="2800"/>
              <a:t>，一切发声的物体都在</a:t>
            </a:r>
            <a:r>
              <a:rPr lang="zh-CN" altLang="en-US" sz="2800" u="sng">
                <a:solidFill>
                  <a:schemeClr val="bg1"/>
                </a:solidFill>
              </a:rPr>
              <a:t>。</a:t>
            </a:r>
            <a:endParaRPr lang="zh-CN" altLang="en-US" sz="2800" u="sng"/>
          </a:p>
          <a:p>
            <a:pPr>
              <a:lnSpc>
                <a:spcPct val="120000"/>
              </a:lnSpc>
            </a:pPr>
            <a:r>
              <a:rPr lang="zh-CN" altLang="en-US" sz="2800" u="sng"/>
              <a:t>　        　</a:t>
            </a:r>
            <a:r>
              <a:rPr lang="zh-CN" altLang="en-US" sz="2800"/>
              <a:t>，振动停止，发声也就停止了，但已发出的声音还可以传播. </a:t>
            </a:r>
            <a:endParaRPr lang="zh-CN" altLang="en-US" sz="2800"/>
          </a:p>
          <a:p>
            <a:pPr>
              <a:lnSpc>
                <a:spcPct val="120000"/>
              </a:lnSpc>
            </a:pPr>
            <a:endParaRPr lang="zh-CN" altLang="en-US" sz="2800"/>
          </a:p>
        </p:txBody>
      </p:sp>
      <p:sp>
        <p:nvSpPr>
          <p:cNvPr id="8" name="文本框 7"/>
          <p:cNvSpPr txBox="1"/>
          <p:nvPr/>
        </p:nvSpPr>
        <p:spPr>
          <a:xfrm>
            <a:off x="5068570" y="3289300"/>
            <a:ext cx="163131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振动 </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3" name="文本框 3"/>
          <p:cNvSpPr txBox="1"/>
          <p:nvPr/>
        </p:nvSpPr>
        <p:spPr>
          <a:xfrm>
            <a:off x="780415" y="4252595"/>
            <a:ext cx="12934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振动</a:t>
            </a:r>
            <a:endParaRPr lang="en-US" altLang="zh-CN" sz="2800" b="1" dirty="0">
              <a:solidFill>
                <a:srgbClr val="FF0000"/>
              </a:solidFill>
              <a:latin typeface="Times New Roman" panose="02020603050405020304" pitchFamily="18" charset="0"/>
            </a:endParaRPr>
          </a:p>
        </p:txBody>
      </p:sp>
      <p:sp>
        <p:nvSpPr>
          <p:cNvPr id="15" name="文本框 3"/>
          <p:cNvSpPr txBox="1"/>
          <p:nvPr/>
        </p:nvSpPr>
        <p:spPr>
          <a:xfrm>
            <a:off x="3270885" y="3735070"/>
            <a:ext cx="118173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声源</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670560" y="1804035"/>
            <a:ext cx="7895590" cy="1198245"/>
          </a:xfrm>
          <a:prstGeom prst="rect">
            <a:avLst/>
          </a:prstGeom>
          <a:noFill/>
        </p:spPr>
        <p:txBody>
          <a:bodyPr wrap="square" rtlCol="0" anchor="t">
            <a:spAutoFit/>
          </a:bodyPr>
          <a:p>
            <a:pPr algn="l">
              <a:lnSpc>
                <a:spcPct val="120000"/>
              </a:lnSpc>
            </a:pPr>
            <a:r>
              <a:rPr lang="zh-CN" altLang="en-US" sz="3200" b="1">
                <a:solidFill>
                  <a:srgbClr val="FF0000"/>
                </a:solidFill>
                <a:sym typeface="+mn-ea"/>
              </a:rPr>
              <a:t>一、 声音的产生与传播</a:t>
            </a:r>
            <a:r>
              <a:rPr lang="zh-CN" altLang="en-US" sz="2800">
                <a:sym typeface="+mn-ea"/>
              </a:rPr>
              <a:t>（10年7考，2019、2018、2016、2015、2014、2013、2012年考）</a:t>
            </a:r>
            <a:endParaRPr lang="zh-CN" altLang="en-US" sz="280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3" grpId="0"/>
      <p:bldP spid="13" grpId="1"/>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471295"/>
            <a:ext cx="7894320" cy="4742815"/>
          </a:xfrm>
          <a:prstGeom prst="rect">
            <a:avLst/>
          </a:prstGeom>
          <a:noFill/>
        </p:spPr>
        <p:txBody>
          <a:bodyPr wrap="square" rtlCol="0" anchor="t">
            <a:spAutoFit/>
          </a:bodyPr>
          <a:p>
            <a:pPr algn="just">
              <a:lnSpc>
                <a:spcPct val="120000"/>
              </a:lnSpc>
            </a:pPr>
            <a:r>
              <a:rPr lang="zh-CN" altLang="en-US" sz="2800" b="1">
                <a:sym typeface="+mn-ea"/>
              </a:rPr>
              <a:t>2. 传播：</a:t>
            </a:r>
            <a:r>
              <a:rPr lang="zh-CN" altLang="en-US" sz="2800">
                <a:sym typeface="+mn-ea"/>
              </a:rPr>
              <a:t>声音的传播需要</a:t>
            </a:r>
            <a:r>
              <a:rPr lang="zh-CN" altLang="en-US" sz="2800" u="sng">
                <a:sym typeface="+mn-ea"/>
              </a:rPr>
              <a:t>　　        </a:t>
            </a:r>
            <a:r>
              <a:rPr lang="zh-CN" altLang="en-US" sz="2800">
                <a:sym typeface="+mn-ea"/>
              </a:rPr>
              <a:t>，声音在介质中以</a:t>
            </a:r>
            <a:r>
              <a:rPr lang="zh-CN" altLang="en-US" sz="2800" u="sng">
                <a:sym typeface="+mn-ea"/>
              </a:rPr>
              <a:t>　      </a:t>
            </a:r>
            <a:r>
              <a:rPr lang="zh-CN" altLang="en-US" sz="2800">
                <a:sym typeface="+mn-ea"/>
              </a:rPr>
              <a:t>的形式传播. 气体、液体、固体都可以作为传声的介质，</a:t>
            </a:r>
            <a:r>
              <a:rPr lang="zh-CN" altLang="en-US" sz="2800" u="sng">
                <a:sym typeface="+mn-ea"/>
              </a:rPr>
              <a:t>　             </a:t>
            </a:r>
            <a:r>
              <a:rPr lang="zh-CN" altLang="en-US" sz="2800">
                <a:sym typeface="+mn-ea"/>
              </a:rPr>
              <a:t>不能传声. （</a:t>
            </a:r>
            <a:r>
              <a:rPr lang="zh-CN" altLang="en-US" sz="2800" b="1">
                <a:sym typeface="+mn-ea"/>
              </a:rPr>
              <a:t>光的传播不需要介质</a:t>
            </a:r>
            <a:r>
              <a:rPr lang="zh-CN" altLang="en-US" sz="2800">
                <a:sym typeface="+mn-ea"/>
              </a:rPr>
              <a:t>）</a:t>
            </a:r>
            <a:endParaRPr lang="zh-CN" altLang="en-US" sz="2800"/>
          </a:p>
          <a:p>
            <a:pPr algn="just">
              <a:lnSpc>
                <a:spcPct val="120000"/>
              </a:lnSpc>
            </a:pPr>
            <a:r>
              <a:rPr lang="zh-CN" altLang="en-US" sz="2800" b="1"/>
              <a:t>3. 声速</a:t>
            </a:r>
            <a:r>
              <a:rPr lang="zh-CN" altLang="en-US" sz="2800"/>
              <a:t>：声音在介质中的传播速度简称声速，声速跟介质的种类和</a:t>
            </a:r>
            <a:r>
              <a:rPr lang="zh-CN" altLang="en-US" sz="2800" u="sng"/>
              <a:t>　                 </a:t>
            </a:r>
            <a:r>
              <a:rPr lang="zh-CN" altLang="en-US" sz="2800"/>
              <a:t>有关. 一般情况下，固体传声比液体</a:t>
            </a:r>
            <a:r>
              <a:rPr lang="zh-CN" altLang="en-US" sz="2800" u="sng"/>
              <a:t>　      </a:t>
            </a:r>
            <a:r>
              <a:rPr lang="zh-CN" altLang="en-US" sz="2800"/>
              <a:t>，液体传声比气体</a:t>
            </a:r>
            <a:r>
              <a:rPr lang="zh-CN" altLang="en-US" sz="2800" u="sng"/>
              <a:t>　      </a:t>
            </a:r>
            <a:r>
              <a:rPr lang="zh-CN" altLang="en-US" sz="2800"/>
              <a:t>. 声音在15℃空气中的传播速度是</a:t>
            </a:r>
            <a:r>
              <a:rPr lang="zh-CN" altLang="en-US" sz="2800" u="sng"/>
              <a:t>　             </a:t>
            </a:r>
            <a:r>
              <a:rPr lang="zh-CN" altLang="en-US" sz="2800"/>
              <a:t>m/s. </a:t>
            </a:r>
            <a:endParaRPr lang="zh-CN" altLang="en-US" sz="2800"/>
          </a:p>
          <a:p>
            <a:pPr algn="just">
              <a:lnSpc>
                <a:spcPct val="120000"/>
              </a:lnSpc>
            </a:pPr>
            <a:endParaRPr lang="zh-CN" altLang="en-US" sz="2800"/>
          </a:p>
        </p:txBody>
      </p:sp>
      <p:sp>
        <p:nvSpPr>
          <p:cNvPr id="13" name="文本框 3"/>
          <p:cNvSpPr txBox="1"/>
          <p:nvPr/>
        </p:nvSpPr>
        <p:spPr>
          <a:xfrm>
            <a:off x="3755390" y="4010660"/>
            <a:ext cx="1506855"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温度   </a:t>
            </a:r>
            <a:endParaRPr lang="zh-CN" altLang="en-US" sz="2800" b="1" dirty="0">
              <a:solidFill>
                <a:srgbClr val="FF0000"/>
              </a:solidFill>
              <a:latin typeface="Times New Roman" panose="02020603050405020304" pitchFamily="18" charset="0"/>
            </a:endParaRPr>
          </a:p>
        </p:txBody>
      </p:sp>
      <p:sp>
        <p:nvSpPr>
          <p:cNvPr id="14" name="文本框 13"/>
          <p:cNvSpPr txBox="1"/>
          <p:nvPr/>
        </p:nvSpPr>
        <p:spPr>
          <a:xfrm>
            <a:off x="6222365" y="4495800"/>
            <a:ext cx="254000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快</a:t>
            </a:r>
            <a:endParaRPr lang="zh-CN" altLang="en-US" sz="2800" b="1" dirty="0">
              <a:solidFill>
                <a:srgbClr val="FF0000"/>
              </a:solidFill>
              <a:latin typeface="Times New Roman" panose="02020603050405020304" pitchFamily="18" charset="0"/>
            </a:endParaRPr>
          </a:p>
        </p:txBody>
      </p:sp>
      <p:sp>
        <p:nvSpPr>
          <p:cNvPr id="15" name="文本框 14"/>
          <p:cNvSpPr txBox="1"/>
          <p:nvPr/>
        </p:nvSpPr>
        <p:spPr>
          <a:xfrm>
            <a:off x="2814320" y="4495800"/>
            <a:ext cx="1579880" cy="607695"/>
          </a:xfrm>
          <a:prstGeom prst="rect">
            <a:avLst/>
          </a:prstGeom>
          <a:noFill/>
        </p:spPr>
        <p:txBody>
          <a:bodyPr wrap="square" rtlCol="0" anchor="t">
            <a:spAutoFit/>
          </a:bodyPr>
          <a:p>
            <a:pPr algn="ctr">
              <a:lnSpc>
                <a:spcPct val="120000"/>
              </a:lnSpc>
              <a:buClrTx/>
              <a:buSzTx/>
              <a:buFontTx/>
            </a:pPr>
            <a:r>
              <a:rPr lang="zh-CN" altLang="en-US" sz="2800" b="1" dirty="0">
                <a:solidFill>
                  <a:srgbClr val="FF0000"/>
                </a:solidFill>
                <a:latin typeface="Times New Roman" panose="02020603050405020304" pitchFamily="18" charset="0"/>
              </a:rPr>
              <a:t>快</a:t>
            </a:r>
            <a:endParaRPr lang="zh-CN" altLang="en-US" sz="2800" b="1" dirty="0">
              <a:solidFill>
                <a:srgbClr val="FF0000"/>
              </a:solidFill>
              <a:latin typeface="Times New Roman" panose="02020603050405020304" pitchFamily="18" charset="0"/>
            </a:endParaRPr>
          </a:p>
        </p:txBody>
      </p:sp>
      <p:sp>
        <p:nvSpPr>
          <p:cNvPr id="16" name="文本框 15"/>
          <p:cNvSpPr txBox="1"/>
          <p:nvPr/>
        </p:nvSpPr>
        <p:spPr>
          <a:xfrm>
            <a:off x="5262245" y="5103495"/>
            <a:ext cx="150241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340</a:t>
            </a:r>
            <a:endParaRPr lang="zh-CN" altLang="en-US" sz="2800" b="1" dirty="0">
              <a:solidFill>
                <a:srgbClr val="FF0000"/>
              </a:solidFill>
              <a:latin typeface="Times New Roman" panose="02020603050405020304" pitchFamily="18" charset="0"/>
            </a:endParaRPr>
          </a:p>
        </p:txBody>
      </p:sp>
      <p:sp>
        <p:nvSpPr>
          <p:cNvPr id="2" name="文本框 3"/>
          <p:cNvSpPr txBox="1"/>
          <p:nvPr/>
        </p:nvSpPr>
        <p:spPr>
          <a:xfrm>
            <a:off x="4751070" y="1388745"/>
            <a:ext cx="119380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介质</a:t>
            </a:r>
            <a:endParaRPr lang="en-US" altLang="zh-CN" sz="2800" b="1" dirty="0">
              <a:solidFill>
                <a:srgbClr val="FF0000"/>
              </a:solidFill>
              <a:latin typeface="Times New Roman" panose="02020603050405020304" pitchFamily="18" charset="0"/>
            </a:endParaRPr>
          </a:p>
        </p:txBody>
      </p:sp>
      <p:sp>
        <p:nvSpPr>
          <p:cNvPr id="12" name="文本框 3"/>
          <p:cNvSpPr txBox="1"/>
          <p:nvPr/>
        </p:nvSpPr>
        <p:spPr>
          <a:xfrm>
            <a:off x="3755390" y="2480310"/>
            <a:ext cx="110680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真空</a:t>
            </a:r>
            <a:endParaRPr lang="en-US" altLang="zh-CN" sz="2800" b="1" dirty="0">
              <a:solidFill>
                <a:srgbClr val="FF0000"/>
              </a:solidFill>
              <a:latin typeface="Times New Roman" panose="02020603050405020304" pitchFamily="18" charset="0"/>
            </a:endParaRPr>
          </a:p>
        </p:txBody>
      </p:sp>
      <p:sp>
        <p:nvSpPr>
          <p:cNvPr id="3" name="文本框 3"/>
          <p:cNvSpPr txBox="1"/>
          <p:nvPr/>
        </p:nvSpPr>
        <p:spPr>
          <a:xfrm>
            <a:off x="1515110" y="1948815"/>
            <a:ext cx="734695"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波</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12" grpId="0"/>
      <p:bldP spid="12" grpId="1"/>
      <p:bldP spid="13" grpId="0"/>
      <p:bldP spid="13" grpId="1"/>
      <p:bldP spid="15" grpId="0"/>
      <p:bldP spid="15" grpId="1"/>
      <p:bldP spid="14" grpId="0"/>
      <p:bldP spid="14" grpId="1"/>
      <p:bldP spid="16" grpId="0"/>
      <p:bldP spid="1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256030"/>
            <a:ext cx="7894320" cy="4742815"/>
          </a:xfrm>
          <a:prstGeom prst="rect">
            <a:avLst/>
          </a:prstGeom>
          <a:noFill/>
        </p:spPr>
        <p:txBody>
          <a:bodyPr wrap="square" rtlCol="0" anchor="t">
            <a:spAutoFit/>
          </a:bodyPr>
          <a:p>
            <a:pPr algn="just">
              <a:lnSpc>
                <a:spcPct val="120000"/>
              </a:lnSpc>
            </a:pPr>
            <a:r>
              <a:rPr lang="zh-CN" altLang="en-US" sz="2800">
                <a:sym typeface="+mn-ea"/>
              </a:rPr>
              <a:t>4. 回声：</a:t>
            </a:r>
            <a:endParaRPr lang="zh-CN" altLang="en-US" sz="2800"/>
          </a:p>
          <a:p>
            <a:pPr algn="just">
              <a:lnSpc>
                <a:spcPct val="120000"/>
              </a:lnSpc>
            </a:pPr>
            <a:r>
              <a:rPr lang="zh-CN" altLang="en-US" sz="2800">
                <a:sym typeface="+mn-ea"/>
              </a:rPr>
              <a:t>（1）定义：声音在传播过程中，遇到障碍物被反射回来，使人再次听到的声音叫 </a:t>
            </a:r>
            <a:r>
              <a:rPr lang="zh-CN" altLang="en-US" sz="2800" u="sng">
                <a:sym typeface="+mn-ea"/>
              </a:rPr>
              <a:t>             </a:t>
            </a:r>
            <a:r>
              <a:rPr lang="zh-CN" altLang="en-US" sz="2800">
                <a:sym typeface="+mn-ea"/>
              </a:rPr>
              <a:t>. </a:t>
            </a:r>
            <a:endParaRPr lang="zh-CN" altLang="en-US" sz="2800"/>
          </a:p>
          <a:p>
            <a:pPr algn="just">
              <a:lnSpc>
                <a:spcPct val="120000"/>
              </a:lnSpc>
            </a:pPr>
            <a:r>
              <a:rPr lang="zh-CN" altLang="en-US" sz="2800">
                <a:sym typeface="+mn-ea"/>
              </a:rPr>
              <a:t>（2）条件：回声到达人的耳朵比原声晚</a:t>
            </a:r>
            <a:r>
              <a:rPr lang="zh-CN" altLang="en-US" sz="2800" u="sng">
                <a:sym typeface="+mn-ea"/>
              </a:rPr>
              <a:t>　      </a:t>
            </a:r>
            <a:r>
              <a:rPr lang="zh-CN" altLang="en-US" sz="2800">
                <a:sym typeface="+mn-ea"/>
              </a:rPr>
              <a:t>s以上才能区分开回声和原声. （障碍物与人的距离超过</a:t>
            </a:r>
            <a:r>
              <a:rPr lang="zh-CN" altLang="en-US" sz="2800" u="sng">
                <a:sym typeface="+mn-ea"/>
              </a:rPr>
              <a:t>　    </a:t>
            </a:r>
            <a:r>
              <a:rPr lang="zh-CN" altLang="en-US" sz="2800">
                <a:sym typeface="+mn-ea"/>
              </a:rPr>
              <a:t>m） </a:t>
            </a:r>
            <a:endParaRPr lang="zh-CN" altLang="en-US" sz="2800"/>
          </a:p>
          <a:p>
            <a:pPr algn="just">
              <a:lnSpc>
                <a:spcPct val="120000"/>
              </a:lnSpc>
            </a:pPr>
            <a:r>
              <a:rPr lang="zh-CN" altLang="en-US" sz="2800">
                <a:sym typeface="+mn-ea"/>
              </a:rPr>
              <a:t>（3）应用：①回声定位；②增大声音的响度和改善音效；③利用回声可测海水深度或发声体距障碍物的距离. </a:t>
            </a:r>
            <a:endParaRPr lang="zh-CN" altLang="en-US" sz="2800"/>
          </a:p>
        </p:txBody>
      </p:sp>
      <p:sp>
        <p:nvSpPr>
          <p:cNvPr id="6" name="文本框 5"/>
          <p:cNvSpPr txBox="1"/>
          <p:nvPr/>
        </p:nvSpPr>
        <p:spPr>
          <a:xfrm>
            <a:off x="5886450" y="23037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回声</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7143116" y="2825750"/>
            <a:ext cx="627380" cy="521970"/>
          </a:xfrm>
          <a:prstGeom prst="rect">
            <a:avLst/>
          </a:prstGeom>
          <a:noFill/>
        </p:spPr>
        <p:txBody>
          <a:bodyPr wrap="none" rtlCol="0" anchor="t">
            <a:spAutoFit/>
          </a:bodyPr>
          <a:p>
            <a:pPr algn="ctr">
              <a:buClrTx/>
              <a:buSzTx/>
              <a:buFontTx/>
            </a:pPr>
            <a:r>
              <a:rPr lang="zh-CN" altLang="en-US" sz="2800" b="1" dirty="0">
                <a:solidFill>
                  <a:srgbClr val="FF0000"/>
                </a:solidFill>
                <a:latin typeface="Times New Roman" panose="02020603050405020304" pitchFamily="18" charset="0"/>
                <a:sym typeface="+mn-ea"/>
              </a:rPr>
              <a:t>0.1</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975360" y="3888105"/>
            <a:ext cx="7162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  17</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222375"/>
            <a:ext cx="7895590" cy="2232025"/>
          </a:xfrm>
          <a:prstGeom prst="rect">
            <a:avLst/>
          </a:prstGeom>
          <a:noFill/>
        </p:spPr>
        <p:txBody>
          <a:bodyPr wrap="square" rtlCol="0" anchor="t">
            <a:spAutoFit/>
          </a:bodyPr>
          <a:p>
            <a:pPr marL="622935" indent="-622935" algn="just">
              <a:lnSpc>
                <a:spcPct val="120000"/>
              </a:lnSpc>
            </a:pPr>
            <a:r>
              <a:rPr lang="zh-CN" sz="3200" b="1" noProof="0" dirty="0">
                <a:ln>
                  <a:noFill/>
                </a:ln>
                <a:solidFill>
                  <a:srgbClr val="FF0000"/>
                </a:solidFill>
                <a:effectLst/>
                <a:uLnTx/>
                <a:uFillTx/>
                <a:sym typeface="+mn-ea"/>
              </a:rPr>
              <a:t>二、 声音的特性</a:t>
            </a:r>
            <a:r>
              <a:rPr lang="zh-CN" sz="2800" noProof="0" dirty="0">
                <a:ln>
                  <a:noFill/>
                </a:ln>
                <a:effectLst/>
                <a:uLnTx/>
                <a:uFillTx/>
                <a:sym typeface="+mn-ea"/>
              </a:rPr>
              <a:t>（10年7考，2019、2018、2017、2016、2015、2014、2012年考）</a:t>
            </a:r>
            <a:endParaRPr lang="zh-CN" sz="2800" noProof="0" dirty="0">
              <a:ln>
                <a:noFill/>
              </a:ln>
              <a:effectLst/>
              <a:uLnTx/>
              <a:uFillTx/>
              <a:sym typeface="+mn-ea"/>
            </a:endParaRPr>
          </a:p>
          <a:p>
            <a:pPr marL="622935" marR="0" lvl="0" indent="-622935" algn="just" defTabSz="914400" rtl="0">
              <a:lnSpc>
                <a:spcPct val="120000"/>
              </a:lnSpc>
              <a:spcBef>
                <a:spcPct val="0"/>
              </a:spcBef>
              <a:spcAft>
                <a:spcPct val="0"/>
              </a:spcAft>
              <a:buClrTx/>
              <a:buSzTx/>
              <a:buFontTx/>
              <a:buNone/>
              <a:defRPr/>
            </a:pPr>
            <a:r>
              <a:rPr lang="zh-CN" sz="2800" b="1" noProof="0" dirty="0">
                <a:ln>
                  <a:noFill/>
                </a:ln>
                <a:solidFill>
                  <a:schemeClr val="tx1"/>
                </a:solidFill>
                <a:effectLst/>
                <a:uLnTx/>
                <a:uFillTx/>
                <a:sym typeface="+mn-ea"/>
              </a:rPr>
              <a:t>1. 声音的三个特性：</a:t>
            </a:r>
            <a:r>
              <a:rPr lang="zh-CN" sz="2800" b="1" u="sng" noProof="0" dirty="0">
                <a:ln>
                  <a:noFill/>
                </a:ln>
                <a:solidFill>
                  <a:schemeClr val="tx1"/>
                </a:solidFill>
                <a:effectLst/>
                <a:uLnTx/>
                <a:uFillTx/>
                <a:sym typeface="+mn-ea"/>
              </a:rPr>
              <a:t>              </a:t>
            </a:r>
            <a:r>
              <a:rPr lang="zh-CN" sz="2800" b="1" noProof="0" dirty="0">
                <a:ln>
                  <a:noFill/>
                </a:ln>
                <a:solidFill>
                  <a:schemeClr val="tx1"/>
                </a:solidFill>
                <a:effectLst/>
                <a:uLnTx/>
                <a:uFillTx/>
                <a:sym typeface="+mn-ea"/>
              </a:rPr>
              <a:t>、</a:t>
            </a:r>
            <a:r>
              <a:rPr lang="zh-CN" sz="2800" b="1" u="sng" noProof="0" dirty="0">
                <a:ln>
                  <a:noFill/>
                </a:ln>
                <a:solidFill>
                  <a:schemeClr val="tx1"/>
                </a:solidFill>
                <a:effectLst/>
                <a:uLnTx/>
                <a:uFillTx/>
                <a:sym typeface="+mn-ea"/>
              </a:rPr>
              <a:t>               </a:t>
            </a:r>
            <a:r>
              <a:rPr lang="zh-CN" sz="2800" b="1" noProof="0" dirty="0">
                <a:ln>
                  <a:noFill/>
                </a:ln>
                <a:solidFill>
                  <a:schemeClr val="tx1"/>
                </a:solidFill>
                <a:effectLst/>
                <a:uLnTx/>
                <a:uFillTx/>
                <a:sym typeface="+mn-ea"/>
              </a:rPr>
              <a:t>、</a:t>
            </a:r>
            <a:r>
              <a:rPr lang="zh-CN" sz="2800" b="1" u="sng" noProof="0" dirty="0">
                <a:ln>
                  <a:noFill/>
                </a:ln>
                <a:solidFill>
                  <a:schemeClr val="tx1"/>
                </a:solidFill>
                <a:effectLst/>
                <a:uLnTx/>
                <a:uFillTx/>
                <a:sym typeface="+mn-ea"/>
              </a:rPr>
              <a:t>                </a:t>
            </a:r>
            <a:r>
              <a:rPr lang="zh-CN" sz="2800" b="1" noProof="0" dirty="0">
                <a:ln>
                  <a:noFill/>
                </a:ln>
                <a:solidFill>
                  <a:schemeClr val="tx1"/>
                </a:solidFill>
                <a:effectLst/>
                <a:uLnTx/>
                <a:uFillTx/>
                <a:sym typeface="+mn-ea"/>
              </a:rPr>
              <a:t>. </a:t>
            </a:r>
            <a:endParaRPr lang="zh-CN" sz="2800" b="1" noProof="0" dirty="0">
              <a:ln>
                <a:noFill/>
              </a:ln>
              <a:solidFill>
                <a:schemeClr val="tx1"/>
              </a:solidFill>
              <a:effectLst/>
              <a:uLnTx/>
              <a:uFillTx/>
              <a:sym typeface="+mn-ea"/>
            </a:endParaRPr>
          </a:p>
          <a:p>
            <a:pPr marL="622935" marR="0" lvl="0" indent="-622935" algn="just" defTabSz="914400" rtl="0">
              <a:lnSpc>
                <a:spcPct val="120000"/>
              </a:lnSpc>
              <a:spcBef>
                <a:spcPct val="0"/>
              </a:spcBef>
              <a:spcAft>
                <a:spcPct val="0"/>
              </a:spcAft>
              <a:buClrTx/>
              <a:buSzTx/>
              <a:buFontTx/>
              <a:buNone/>
              <a:defRPr/>
            </a:pPr>
            <a:r>
              <a:rPr lang="zh-CN" sz="2800" b="1" noProof="0" dirty="0">
                <a:ln>
                  <a:noFill/>
                </a:ln>
                <a:solidFill>
                  <a:schemeClr val="tx1"/>
                </a:solidFill>
                <a:effectLst/>
                <a:uLnTx/>
                <a:uFillTx/>
                <a:sym typeface="+mn-ea"/>
              </a:rPr>
              <a:t>2. 声音特性的比较：</a:t>
            </a:r>
            <a:endParaRPr lang="zh-CN" sz="2800" b="1" noProof="0" dirty="0">
              <a:ln>
                <a:noFill/>
              </a:ln>
              <a:solidFill>
                <a:schemeClr val="tx1"/>
              </a:solidFill>
              <a:effectLst/>
              <a:uLnTx/>
              <a:uFillTx/>
              <a:sym typeface="+mn-ea"/>
            </a:endParaRPr>
          </a:p>
        </p:txBody>
      </p:sp>
      <p:sp>
        <p:nvSpPr>
          <p:cNvPr id="10" name="文本框 9"/>
          <p:cNvSpPr txBox="1"/>
          <p:nvPr/>
        </p:nvSpPr>
        <p:spPr>
          <a:xfrm>
            <a:off x="5629276" y="232600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响度  </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7216140" y="2323465"/>
            <a:ext cx="104648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音色</a:t>
            </a:r>
            <a:endParaRPr lang="en-US" altLang="zh-CN" sz="2800" b="1" dirty="0">
              <a:solidFill>
                <a:srgbClr val="FF0000"/>
              </a:solidFill>
              <a:latin typeface="Times New Roman" panose="02020603050405020304" pitchFamily="18" charset="0"/>
              <a:sym typeface="+mn-ea"/>
            </a:endParaRPr>
          </a:p>
        </p:txBody>
      </p:sp>
      <p:sp>
        <p:nvSpPr>
          <p:cNvPr id="15" name="文本框 14"/>
          <p:cNvSpPr txBox="1"/>
          <p:nvPr/>
        </p:nvSpPr>
        <p:spPr>
          <a:xfrm>
            <a:off x="4051300" y="2326005"/>
            <a:ext cx="89789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音调</a:t>
            </a:r>
            <a:endParaRPr lang="en-US" altLang="zh-CN" sz="2800" b="1" dirty="0">
              <a:solidFill>
                <a:srgbClr val="FF0000"/>
              </a:solidFill>
              <a:latin typeface="Times New Roman" panose="02020603050405020304" pitchFamily="18" charset="0"/>
              <a:sym typeface="+mn-ea"/>
            </a:endParaRPr>
          </a:p>
        </p:txBody>
      </p:sp>
      <p:pic>
        <p:nvPicPr>
          <p:cNvPr id="18" name="图片 17"/>
          <p:cNvPicPr>
            <a:picLocks noChangeAspect="1"/>
          </p:cNvPicPr>
          <p:nvPr/>
        </p:nvPicPr>
        <p:blipFill>
          <a:blip r:embed="rId1"/>
          <a:stretch>
            <a:fillRect/>
          </a:stretch>
        </p:blipFill>
        <p:spPr>
          <a:xfrm>
            <a:off x="200660" y="3519805"/>
            <a:ext cx="8743315" cy="2900680"/>
          </a:xfrm>
          <a:prstGeom prst="rect">
            <a:avLst/>
          </a:prstGeom>
        </p:spPr>
      </p:pic>
      <p:sp>
        <p:nvSpPr>
          <p:cNvPr id="19" name="文本框 18"/>
          <p:cNvSpPr txBox="1"/>
          <p:nvPr/>
        </p:nvSpPr>
        <p:spPr>
          <a:xfrm>
            <a:off x="2508885" y="4142105"/>
            <a:ext cx="795020" cy="460375"/>
          </a:xfrm>
          <a:prstGeom prst="rect">
            <a:avLst/>
          </a:prstGeom>
          <a:noFill/>
        </p:spPr>
        <p:txBody>
          <a:bodyPr wrap="none" rtlCol="0" anchor="t">
            <a:spAutoFit/>
          </a:bodyPr>
          <a:p>
            <a:pPr algn="ctr"/>
            <a:r>
              <a:rPr lang="en-US" altLang="zh-CN" sz="2400" b="1" dirty="0">
                <a:solidFill>
                  <a:srgbClr val="FF0000"/>
                </a:solidFill>
                <a:latin typeface="Times New Roman" panose="02020603050405020304" pitchFamily="18" charset="0"/>
                <a:sym typeface="+mn-ea"/>
              </a:rPr>
              <a:t>高低</a:t>
            </a:r>
            <a:endParaRPr lang="en-US" altLang="zh-CN" sz="2400" b="1" dirty="0">
              <a:solidFill>
                <a:srgbClr val="FF0000"/>
              </a:solidFill>
              <a:latin typeface="Times New Roman" panose="02020603050405020304" pitchFamily="18" charset="0"/>
              <a:sym typeface="+mn-ea"/>
            </a:endParaRPr>
          </a:p>
        </p:txBody>
      </p:sp>
      <p:sp>
        <p:nvSpPr>
          <p:cNvPr id="20" name="文本框 19"/>
          <p:cNvSpPr txBox="1"/>
          <p:nvPr/>
        </p:nvSpPr>
        <p:spPr>
          <a:xfrm>
            <a:off x="4863465" y="418147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大小  </a:t>
            </a:r>
            <a:endParaRPr lang="zh-CN" altLang="en-US" sz="2400" b="1" dirty="0">
              <a:solidFill>
                <a:srgbClr val="FF0000"/>
              </a:solidFill>
              <a:latin typeface="Times New Roman" panose="02020603050405020304" pitchFamily="18" charset="0"/>
              <a:sym typeface="+mn-ea"/>
            </a:endParaRPr>
          </a:p>
        </p:txBody>
      </p:sp>
      <p:sp>
        <p:nvSpPr>
          <p:cNvPr id="21" name="文本框 20"/>
          <p:cNvSpPr txBox="1"/>
          <p:nvPr/>
        </p:nvSpPr>
        <p:spPr>
          <a:xfrm>
            <a:off x="6796405" y="418147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品质    </a:t>
            </a:r>
            <a:endParaRPr lang="zh-CN" altLang="en-US" sz="2400" b="1" dirty="0">
              <a:solidFill>
                <a:srgbClr val="FF0000"/>
              </a:solidFill>
              <a:latin typeface="Times New Roman" panose="02020603050405020304" pitchFamily="18" charset="0"/>
              <a:sym typeface="+mn-ea"/>
            </a:endParaRPr>
          </a:p>
        </p:txBody>
      </p:sp>
      <p:sp>
        <p:nvSpPr>
          <p:cNvPr id="22" name="文本框 21"/>
          <p:cNvSpPr txBox="1"/>
          <p:nvPr/>
        </p:nvSpPr>
        <p:spPr>
          <a:xfrm>
            <a:off x="1764030" y="5850255"/>
            <a:ext cx="48895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高  </a:t>
            </a:r>
            <a:endParaRPr lang="zh-CN" altLang="en-US" sz="2400" b="1" dirty="0">
              <a:solidFill>
                <a:srgbClr val="FF0000"/>
              </a:solidFill>
              <a:latin typeface="Times New Roman" panose="02020603050405020304" pitchFamily="18" charset="0"/>
              <a:sym typeface="+mn-ea"/>
            </a:endParaRPr>
          </a:p>
        </p:txBody>
      </p:sp>
      <p:sp>
        <p:nvSpPr>
          <p:cNvPr id="23" name="文本框 22"/>
          <p:cNvSpPr txBox="1"/>
          <p:nvPr/>
        </p:nvSpPr>
        <p:spPr>
          <a:xfrm>
            <a:off x="2809875" y="4735830"/>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频率  </a:t>
            </a:r>
            <a:endParaRPr lang="zh-CN" altLang="en-US" sz="2400" b="1" dirty="0">
              <a:solidFill>
                <a:srgbClr val="FF0000"/>
              </a:solidFill>
              <a:latin typeface="Times New Roman" panose="02020603050405020304" pitchFamily="18" charset="0"/>
              <a:sym typeface="+mn-ea"/>
            </a:endParaRPr>
          </a:p>
        </p:txBody>
      </p:sp>
      <p:sp>
        <p:nvSpPr>
          <p:cNvPr id="24" name="文本框 23"/>
          <p:cNvSpPr txBox="1"/>
          <p:nvPr/>
        </p:nvSpPr>
        <p:spPr>
          <a:xfrm>
            <a:off x="4599305" y="5850255"/>
            <a:ext cx="48895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大  </a:t>
            </a:r>
            <a:endParaRPr lang="zh-CN" altLang="en-US" sz="2400" b="1" dirty="0">
              <a:solidFill>
                <a:srgbClr val="FF0000"/>
              </a:solidFill>
              <a:latin typeface="Times New Roman" panose="02020603050405020304" pitchFamily="18" charset="0"/>
              <a:sym typeface="+mn-ea"/>
            </a:endParaRPr>
          </a:p>
        </p:txBody>
      </p:sp>
      <p:sp>
        <p:nvSpPr>
          <p:cNvPr id="25" name="文本框 24"/>
          <p:cNvSpPr txBox="1"/>
          <p:nvPr/>
        </p:nvSpPr>
        <p:spPr>
          <a:xfrm>
            <a:off x="5072380" y="4739640"/>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振幅  </a:t>
            </a:r>
            <a:endParaRPr lang="zh-CN" altLang="en-US" sz="2400" b="1" dirty="0">
              <a:solidFill>
                <a:srgbClr val="FF0000"/>
              </a:solidFill>
              <a:latin typeface="Times New Roman" panose="02020603050405020304" pitchFamily="18" charset="0"/>
              <a:sym typeface="+mn-ea"/>
            </a:endParaRPr>
          </a:p>
        </p:txBody>
      </p:sp>
      <p:sp>
        <p:nvSpPr>
          <p:cNvPr id="26" name="文本框 25"/>
          <p:cNvSpPr txBox="1"/>
          <p:nvPr/>
        </p:nvSpPr>
        <p:spPr>
          <a:xfrm>
            <a:off x="7576185" y="5850255"/>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不同</a:t>
            </a:r>
            <a:endParaRPr lang="zh-CN" altLang="en-US" sz="2400" b="1" dirty="0">
              <a:solidFill>
                <a:srgbClr val="FF0000"/>
              </a:solidFill>
              <a:latin typeface="Times New Roman" panose="02020603050405020304" pitchFamily="18" charset="0"/>
              <a:sym typeface="+mn-ea"/>
            </a:endParaRPr>
          </a:p>
        </p:txBody>
      </p:sp>
      <p:sp>
        <p:nvSpPr>
          <p:cNvPr id="27" name="文本框 26"/>
          <p:cNvSpPr txBox="1"/>
          <p:nvPr/>
        </p:nvSpPr>
        <p:spPr>
          <a:xfrm>
            <a:off x="7072630" y="4735830"/>
            <a:ext cx="795020" cy="460375"/>
          </a:xfrm>
          <a:prstGeom prst="rect">
            <a:avLst/>
          </a:prstGeom>
          <a:noFill/>
        </p:spPr>
        <p:txBody>
          <a:bodyPr wrap="none" rtlCol="0" anchor="t">
            <a:spAutoFit/>
          </a:bodyPr>
          <a:p>
            <a:pPr algn="ctr"/>
            <a:r>
              <a:rPr lang="zh-CN" altLang="en-US" sz="2400" b="1" dirty="0">
                <a:solidFill>
                  <a:srgbClr val="FF0000"/>
                </a:solidFill>
                <a:latin typeface="Times New Roman" panose="02020603050405020304" pitchFamily="18" charset="0"/>
                <a:sym typeface="+mn-ea"/>
              </a:rPr>
              <a:t>材料 </a:t>
            </a:r>
            <a:endParaRPr lang="zh-CN" altLang="en-US" sz="24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ppt_x"/>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0" grpId="0"/>
      <p:bldP spid="10" grpId="1"/>
      <p:bldP spid="9" grpId="0"/>
      <p:bldP spid="9" grpId="1"/>
      <p:bldP spid="19" grpId="0"/>
      <p:bldP spid="19" grpId="1"/>
      <p:bldP spid="20" grpId="0"/>
      <p:bldP spid="20" grpId="1"/>
      <p:bldP spid="21" grpId="0"/>
      <p:bldP spid="21" grpId="1"/>
      <p:bldP spid="23" grpId="0"/>
      <p:bldP spid="23" grpId="1"/>
      <p:bldP spid="25" grpId="0"/>
      <p:bldP spid="25" grpId="1"/>
      <p:bldP spid="27" grpId="0"/>
      <p:bldP spid="27" grpId="1"/>
      <p:bldP spid="22" grpId="0"/>
      <p:bldP spid="22" grpId="1"/>
      <p:bldP spid="24" grpId="0"/>
      <p:bldP spid="24" grpId="1"/>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71830" y="1294130"/>
            <a:ext cx="7895590" cy="5262245"/>
          </a:xfrm>
          <a:prstGeom prst="rect">
            <a:avLst/>
          </a:prstGeom>
          <a:noFill/>
        </p:spPr>
        <p:txBody>
          <a:bodyPr wrap="square" rtlCol="0" anchor="t">
            <a:spAutoFit/>
          </a:bodyPr>
          <a:p>
            <a:pPr marL="377190" indent="-376555" algn="just">
              <a:lnSpc>
                <a:spcPct val="100000"/>
              </a:lnSpc>
            </a:pPr>
            <a:r>
              <a:rPr lang="zh-CN" sz="2800" b="1" noProof="0" dirty="0">
                <a:ln>
                  <a:noFill/>
                </a:ln>
                <a:effectLst/>
                <a:uLnTx/>
                <a:uFillTx/>
                <a:sym typeface="+mn-ea"/>
              </a:rPr>
              <a:t>3. 频率</a:t>
            </a:r>
            <a:r>
              <a:rPr lang="zh-CN" sz="2800" noProof="0" dirty="0">
                <a:ln>
                  <a:noFill/>
                </a:ln>
                <a:effectLst/>
                <a:uLnTx/>
                <a:uFillTx/>
                <a:sym typeface="+mn-ea"/>
              </a:rPr>
              <a:t>：发声体每秒振动的次数叫</a:t>
            </a:r>
            <a:r>
              <a:rPr lang="zh-CN" sz="2800" u="sng" noProof="0" dirty="0">
                <a:ln>
                  <a:noFill/>
                </a:ln>
                <a:effectLst/>
                <a:uLnTx/>
                <a:uFillTx/>
                <a:sym typeface="+mn-ea"/>
              </a:rPr>
              <a:t>             </a:t>
            </a:r>
            <a:r>
              <a:rPr lang="zh-CN" sz="2800" noProof="0" dirty="0">
                <a:ln>
                  <a:noFill/>
                </a:ln>
                <a:effectLst/>
                <a:uLnTx/>
                <a:uFillTx/>
                <a:sym typeface="+mn-ea"/>
              </a:rPr>
              <a:t>，单位是赫兹，符号是</a:t>
            </a:r>
            <a:r>
              <a:rPr lang="zh-CN" sz="2800" u="sng" noProof="0" dirty="0">
                <a:ln>
                  <a:noFill/>
                </a:ln>
                <a:effectLst/>
                <a:uLnTx/>
                <a:uFillTx/>
                <a:sym typeface="+mn-ea"/>
              </a:rPr>
              <a:t>           </a:t>
            </a:r>
            <a:r>
              <a:rPr lang="zh-CN" sz="2800" noProof="0" dirty="0">
                <a:ln>
                  <a:noFill/>
                </a:ln>
                <a:effectLst/>
                <a:uLnTx/>
                <a:uFillTx/>
                <a:sym typeface="+mn-ea"/>
              </a:rPr>
              <a:t>. </a:t>
            </a:r>
            <a:endParaRPr lang="zh-CN" sz="2800" noProof="0" dirty="0">
              <a:ln>
                <a:noFill/>
              </a:ln>
              <a:effectLst/>
              <a:uLnTx/>
              <a:uFillTx/>
              <a:sym typeface="+mn-ea"/>
            </a:endParaRPr>
          </a:p>
          <a:p>
            <a:pPr marL="365125" indent="-365125" algn="just">
              <a:lnSpc>
                <a:spcPct val="100000"/>
              </a:lnSpc>
            </a:pPr>
            <a:r>
              <a:rPr lang="zh-CN" sz="2800" b="1" noProof="0" dirty="0">
                <a:ln>
                  <a:noFill/>
                </a:ln>
                <a:effectLst/>
                <a:uLnTx/>
                <a:uFillTx/>
                <a:sym typeface="+mn-ea"/>
              </a:rPr>
              <a:t>4. 振幅</a:t>
            </a:r>
            <a:r>
              <a:rPr lang="zh-CN" sz="2800" noProof="0" dirty="0">
                <a:ln>
                  <a:noFill/>
                </a:ln>
                <a:effectLst/>
                <a:uLnTx/>
                <a:uFillTx/>
                <a:sym typeface="+mn-ea"/>
              </a:rPr>
              <a:t>：物体在振动时，偏离原来位置的最大距离叫 </a:t>
            </a:r>
            <a:r>
              <a:rPr lang="zh-CN" sz="2800" u="sng" noProof="0" dirty="0">
                <a:ln>
                  <a:noFill/>
                </a:ln>
                <a:effectLst/>
                <a:uLnTx/>
                <a:uFillTx/>
                <a:sym typeface="+mn-ea"/>
              </a:rPr>
              <a:t>                </a:t>
            </a:r>
            <a:r>
              <a:rPr lang="zh-CN" sz="2800" noProof="0" dirty="0">
                <a:ln>
                  <a:noFill/>
                </a:ln>
                <a:effectLst/>
                <a:uLnTx/>
                <a:uFillTx/>
                <a:sym typeface="+mn-ea"/>
              </a:rPr>
              <a:t>. </a:t>
            </a:r>
            <a:endParaRPr lang="zh-CN" sz="2800" noProof="0" dirty="0">
              <a:ln>
                <a:noFill/>
              </a:ln>
              <a:effectLst/>
              <a:uLnTx/>
              <a:uFillTx/>
              <a:sym typeface="+mn-ea"/>
            </a:endParaRPr>
          </a:p>
          <a:p>
            <a:pPr marL="622935" indent="-622935" algn="just">
              <a:lnSpc>
                <a:spcPct val="100000"/>
              </a:lnSpc>
            </a:pPr>
            <a:r>
              <a:rPr lang="zh-CN" sz="2800" b="1" noProof="0" dirty="0">
                <a:ln>
                  <a:noFill/>
                </a:ln>
                <a:effectLst/>
                <a:uLnTx/>
                <a:uFillTx/>
                <a:sym typeface="+mn-ea"/>
              </a:rPr>
              <a:t>5. 声音的分类</a:t>
            </a:r>
            <a:r>
              <a:rPr lang="zh-CN" sz="2800" noProof="0" dirty="0">
                <a:ln>
                  <a:noFill/>
                </a:ln>
                <a:effectLst/>
                <a:uLnTx/>
                <a:uFillTx/>
                <a:sym typeface="+mn-ea"/>
              </a:rPr>
              <a:t>：</a:t>
            </a:r>
            <a:endParaRPr lang="zh-CN" sz="2800" noProof="0" dirty="0">
              <a:ln>
                <a:noFill/>
              </a:ln>
              <a:effectLst/>
              <a:uLnTx/>
              <a:uFillTx/>
              <a:sym typeface="+mn-ea"/>
            </a:endParaRPr>
          </a:p>
          <a:p>
            <a:pPr marL="622935" indent="-622935" algn="just">
              <a:lnSpc>
                <a:spcPct val="100000"/>
              </a:lnSpc>
            </a:pPr>
            <a:r>
              <a:rPr lang="zh-CN" sz="2800" noProof="0" dirty="0">
                <a:ln>
                  <a:noFill/>
                </a:ln>
                <a:effectLst/>
                <a:uLnTx/>
                <a:uFillTx/>
                <a:sym typeface="+mn-ea"/>
              </a:rPr>
              <a:t>（1）可听声：人耳能听到的声音的频率范围大约从 </a:t>
            </a:r>
            <a:r>
              <a:rPr lang="zh-CN" sz="2800" u="sng" noProof="0" dirty="0">
                <a:ln>
                  <a:noFill/>
                </a:ln>
                <a:effectLst/>
                <a:uLnTx/>
                <a:uFillTx/>
                <a:sym typeface="+mn-ea"/>
              </a:rPr>
              <a:t>            </a:t>
            </a:r>
            <a:r>
              <a:rPr lang="zh-CN" sz="2800" noProof="0" dirty="0">
                <a:ln>
                  <a:noFill/>
                </a:ln>
                <a:effectLst/>
                <a:uLnTx/>
                <a:uFillTx/>
                <a:sym typeface="+mn-ea"/>
              </a:rPr>
              <a:t>Hz到</a:t>
            </a:r>
            <a:r>
              <a:rPr lang="zh-CN" sz="2800" u="sng" noProof="0" dirty="0">
                <a:ln>
                  <a:noFill/>
                </a:ln>
                <a:effectLst/>
                <a:uLnTx/>
                <a:uFillTx/>
                <a:sym typeface="+mn-ea"/>
              </a:rPr>
              <a:t>             </a:t>
            </a:r>
            <a:r>
              <a:rPr lang="zh-CN" sz="2800" noProof="0" dirty="0">
                <a:ln>
                  <a:noFill/>
                </a:ln>
                <a:effectLst/>
                <a:uLnTx/>
                <a:uFillTx/>
                <a:sym typeface="+mn-ea"/>
              </a:rPr>
              <a:t>Hz. </a:t>
            </a:r>
            <a:endParaRPr lang="zh-CN" sz="2800" noProof="0" dirty="0">
              <a:ln>
                <a:noFill/>
              </a:ln>
              <a:effectLst/>
              <a:uLnTx/>
              <a:uFillTx/>
              <a:sym typeface="+mn-ea"/>
            </a:endParaRPr>
          </a:p>
          <a:p>
            <a:pPr marL="622935" indent="-622935" algn="just">
              <a:lnSpc>
                <a:spcPct val="100000"/>
              </a:lnSpc>
            </a:pPr>
            <a:r>
              <a:rPr lang="zh-CN" sz="2800" noProof="0" dirty="0">
                <a:ln>
                  <a:noFill/>
                </a:ln>
                <a:effectLst/>
                <a:uLnTx/>
                <a:uFillTx/>
                <a:sym typeface="+mn-ea"/>
              </a:rPr>
              <a:t>（2）不可听声：</a:t>
            </a:r>
            <a:endParaRPr lang="zh-CN" sz="2800" noProof="0" dirty="0">
              <a:ln>
                <a:noFill/>
              </a:ln>
              <a:effectLst/>
              <a:uLnTx/>
              <a:uFillTx/>
              <a:sym typeface="+mn-ea"/>
            </a:endParaRPr>
          </a:p>
          <a:p>
            <a:pPr marL="613410" indent="62230" algn="just">
              <a:lnSpc>
                <a:spcPct val="100000"/>
              </a:lnSpc>
            </a:pPr>
            <a:r>
              <a:rPr lang="zh-CN" sz="2800" noProof="0" dirty="0">
                <a:ln>
                  <a:noFill/>
                </a:ln>
                <a:effectLst/>
                <a:uLnTx/>
                <a:uFillTx/>
                <a:sym typeface="+mn-ea"/>
              </a:rPr>
              <a:t>①超声波：频率高于</a:t>
            </a:r>
            <a:r>
              <a:rPr lang="zh-CN" sz="2800" u="sng" noProof="0" dirty="0">
                <a:ln>
                  <a:noFill/>
                </a:ln>
                <a:effectLst/>
                <a:uLnTx/>
                <a:uFillTx/>
                <a:sym typeface="+mn-ea"/>
              </a:rPr>
              <a:t>             </a:t>
            </a:r>
            <a:r>
              <a:rPr lang="zh-CN" sz="2800" noProof="0" dirty="0">
                <a:ln>
                  <a:noFill/>
                </a:ln>
                <a:effectLst/>
                <a:uLnTx/>
                <a:uFillTx/>
                <a:sym typeface="+mn-ea"/>
              </a:rPr>
              <a:t>Hz的声音，主要应用于B超检查、超声波清洗、声呐等. </a:t>
            </a:r>
            <a:endParaRPr lang="zh-CN" sz="2800" noProof="0" dirty="0">
              <a:ln>
                <a:noFill/>
              </a:ln>
              <a:effectLst/>
              <a:uLnTx/>
              <a:uFillTx/>
              <a:sym typeface="+mn-ea"/>
            </a:endParaRPr>
          </a:p>
          <a:p>
            <a:pPr marL="622935" indent="3175" algn="just">
              <a:lnSpc>
                <a:spcPct val="100000"/>
              </a:lnSpc>
            </a:pPr>
            <a:r>
              <a:rPr lang="zh-CN" sz="2800" noProof="0" dirty="0">
                <a:ln>
                  <a:noFill/>
                </a:ln>
                <a:effectLst/>
                <a:uLnTx/>
                <a:uFillTx/>
                <a:sym typeface="+mn-ea"/>
              </a:rPr>
              <a:t>②次声波：频率低于</a:t>
            </a:r>
            <a:r>
              <a:rPr lang="zh-CN" sz="2800" u="sng" noProof="0" dirty="0">
                <a:ln>
                  <a:noFill/>
                </a:ln>
                <a:effectLst/>
                <a:uLnTx/>
                <a:uFillTx/>
                <a:sym typeface="+mn-ea"/>
              </a:rPr>
              <a:t>           </a:t>
            </a:r>
            <a:r>
              <a:rPr lang="zh-CN" sz="2800" noProof="0" dirty="0">
                <a:ln>
                  <a:noFill/>
                </a:ln>
                <a:effectLst/>
                <a:uLnTx/>
                <a:uFillTx/>
                <a:sym typeface="+mn-ea"/>
              </a:rPr>
              <a:t>Hz的声音，主要产生于地震、海啸等. </a:t>
            </a:r>
            <a:endParaRPr lang="zh-CN" sz="2800" noProof="0" dirty="0">
              <a:ln>
                <a:noFill/>
              </a:ln>
              <a:effectLst/>
              <a:uLnTx/>
              <a:uFillTx/>
              <a:sym typeface="+mn-ea"/>
            </a:endParaRPr>
          </a:p>
        </p:txBody>
      </p:sp>
      <p:sp>
        <p:nvSpPr>
          <p:cNvPr id="3" name="文本框 2"/>
          <p:cNvSpPr txBox="1"/>
          <p:nvPr/>
        </p:nvSpPr>
        <p:spPr>
          <a:xfrm>
            <a:off x="3521711" y="3818890"/>
            <a:ext cx="10718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20000</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860926" y="5518150"/>
            <a:ext cx="538480" cy="521970"/>
          </a:xfrm>
          <a:prstGeom prst="rect">
            <a:avLst/>
          </a:prstGeom>
          <a:noFill/>
        </p:spPr>
        <p:txBody>
          <a:bodyPr wrap="none" rtlCol="0" anchor="t">
            <a:spAutoFit/>
          </a:bodyPr>
          <a:p>
            <a:pPr algn="ctr"/>
            <a:r>
              <a:rPr lang="zh-CN" altLang="en-US" sz="2800" b="1">
                <a:solidFill>
                  <a:srgbClr val="FF0000"/>
                </a:solidFill>
                <a:latin typeface="Times New Roman" panose="02020603050405020304" pitchFamily="18" charset="0"/>
                <a:cs typeface="Times New Roman" panose="02020603050405020304" pitchFamily="18" charset="0"/>
                <a:sym typeface="+mn-ea"/>
              </a:rPr>
              <a:t>20 </a:t>
            </a:r>
            <a:endParaRPr lang="zh-CN" altLang="en-US" sz="2800" b="1" dirty="0">
              <a:solidFill>
                <a:srgbClr val="FF0000"/>
              </a:solidFill>
              <a:latin typeface="Times New Roman" panose="02020603050405020304" pitchFamily="18" charset="0"/>
              <a:cs typeface="Times New Roman" panose="02020603050405020304" pitchFamily="18" charset="0"/>
              <a:sym typeface="+mn-ea"/>
            </a:endParaRPr>
          </a:p>
        </p:txBody>
      </p:sp>
      <p:sp>
        <p:nvSpPr>
          <p:cNvPr id="6" name="文本框 5"/>
          <p:cNvSpPr txBox="1"/>
          <p:nvPr/>
        </p:nvSpPr>
        <p:spPr>
          <a:xfrm>
            <a:off x="4737736" y="4668520"/>
            <a:ext cx="10718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20000</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6345555" y="12941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频率</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3748723" y="1685290"/>
            <a:ext cx="61785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Hz</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2132332" y="252666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振幅</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2075180" y="3818890"/>
            <a:ext cx="5384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20</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0" grpId="0"/>
      <p:bldP spid="10" grpId="1"/>
      <p:bldP spid="11" grpId="0"/>
      <p:bldP spid="11" grpId="1"/>
      <p:bldP spid="3" grpId="0"/>
      <p:bldP spid="3" grpId="1"/>
      <p:bldP spid="6" grpId="0"/>
      <p:bldP spid="6" grpId="1"/>
      <p:bldP spid="4" grpId="0"/>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7229</Words>
  <Application>WPS 演示</Application>
  <PresentationFormat>自定义</PresentationFormat>
  <Paragraphs>477</Paragraphs>
  <Slides>48</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48</vt:i4>
      </vt:variant>
    </vt:vector>
  </HeadingPairs>
  <TitlesOfParts>
    <vt:vector size="63"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