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4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60" r:id="rId16"/>
    <p:sldId id="281" r:id="rId17"/>
    <p:sldId id="282" r:id="rId18"/>
    <p:sldId id="261" r:id="rId19"/>
    <p:sldId id="283" r:id="rId20"/>
    <p:sldId id="284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572" userDrawn="1">
          <p15:clr>
            <a:srgbClr val="A4A3A4"/>
          </p15:clr>
        </p15:guide>
        <p15:guide id="2" pos="1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94" autoAdjust="0"/>
  </p:normalViewPr>
  <p:slideViewPr>
    <p:cSldViewPr snapToGrid="0">
      <p:cViewPr varScale="1">
        <p:scale>
          <a:sx n="89" d="100"/>
          <a:sy n="89" d="100"/>
        </p:scale>
        <p:origin x="-210" y="-108"/>
      </p:cViewPr>
      <p:guideLst>
        <p:guide orient="horz" pos="572"/>
        <p:guide pos="14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image" Target="../media/image2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001" y="833953"/>
            <a:ext cx="5642391" cy="5080622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5914575"/>
            <a:ext cx="12192000" cy="208639"/>
          </a:xfrm>
          <a:prstGeom prst="rect">
            <a:avLst/>
          </a:prstGeom>
          <a:solidFill>
            <a:srgbClr val="FFF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 userDrawn="1"/>
        </p:nvSpPr>
        <p:spPr>
          <a:xfrm>
            <a:off x="8907672" y="5514752"/>
            <a:ext cx="2073728" cy="96168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16431" y="4850780"/>
            <a:ext cx="3260272" cy="2387600"/>
          </a:xfrm>
          <a:prstGeom prst="rect">
            <a:avLst/>
          </a:prstGeom>
        </p:spPr>
        <p:txBody>
          <a:bodyPr anchor="ctr"/>
          <a:lstStyle>
            <a:lvl1pPr algn="ctr">
              <a:defRPr sz="6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4382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7" animBg="1"/>
      <p:bldP spid="4" grpId="0" animBg="1"/>
      <p:bldP spid="4" grpId="5" animBg="1"/>
      <p:bldP spid="2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0236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8056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344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6956425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26421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07071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775899" y="458729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知识网络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9475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4738956" y="458729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重点突破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9673200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6702013" y="458729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实验活动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0847063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同侧圆角矩形 5">
            <a:hlinkClick r:id="rId2" action="ppaction://hlinksldjump" tooltip="点击进入"/>
          </p:cNvPr>
          <p:cNvSpPr/>
          <p:nvPr userDrawn="1"/>
        </p:nvSpPr>
        <p:spPr>
          <a:xfrm>
            <a:off x="8665070" y="458729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初高衔接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9826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4965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" Target="../slides/slide18.xml"/><Relationship Id="rId2" Type="http://schemas.openxmlformats.org/officeDocument/2006/relationships/slideLayout" Target="../slideLayouts/slideLayout2.xml"/><Relationship Id="rId16" Type="http://schemas.openxmlformats.org/officeDocument/2006/relationships/slide" Target="../slides/slide1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 userDrawn="1"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 userDrawn="1"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第十一章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4" action="ppaction://hlinksldjump" tooltip="点击进入"/>
          </p:cNvPr>
          <p:cNvSpPr/>
          <p:nvPr userDrawn="1"/>
        </p:nvSpPr>
        <p:spPr>
          <a:xfrm>
            <a:off x="2775899" y="49466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知识网络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>
            <a:spLocks/>
          </p:cNvSpPr>
          <p:nvPr userDrawn="1"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smtClean="0">
                <a:solidFill>
                  <a:schemeClr val="bg1">
                    <a:lumMod val="95000"/>
                  </a:schemeClr>
                </a:solidFill>
              </a:rPr>
              <a:pPr algn="ctr"/>
              <a:t>‹#›</a:t>
            </a:fld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5" action="ppaction://hlinksldjump" tooltip="点击进入"/>
          </p:cNvPr>
          <p:cNvSpPr/>
          <p:nvPr userDrawn="1"/>
        </p:nvSpPr>
        <p:spPr>
          <a:xfrm>
            <a:off x="4738956" y="49466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重点突破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同侧圆角矩形 18">
            <a:hlinkClick r:id="rId16" action="ppaction://hlinksldjump" tooltip="点击进入"/>
          </p:cNvPr>
          <p:cNvSpPr/>
          <p:nvPr userDrawn="1"/>
        </p:nvSpPr>
        <p:spPr>
          <a:xfrm>
            <a:off x="6702013" y="49466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实验活动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同侧圆角矩形 19">
            <a:hlinkClick r:id="rId17" action="ppaction://hlinksldjump" tooltip="点击进入"/>
          </p:cNvPr>
          <p:cNvSpPr/>
          <p:nvPr userDrawn="1"/>
        </p:nvSpPr>
        <p:spPr>
          <a:xfrm>
            <a:off x="8665070" y="49466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初高衔接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"/>
          <p:cNvSpPr txBox="1">
            <a:spLocks/>
          </p:cNvSpPr>
          <p:nvPr userDrawn="1"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dirty="0" smtClean="0"/>
              <a:t>章末小结与提升</a:t>
            </a:r>
            <a:endParaRPr lang="zh-CN" altLang="zh-CN" sz="2000" b="1" i="0" kern="1200" dirty="0" smtClean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650636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  <p:sldLayoutId id="2147483660" r:id="rId4"/>
    <p:sldLayoutId id="2147483651" r:id="rId5"/>
    <p:sldLayoutId id="2147483652" r:id="rId6"/>
    <p:sldLayoutId id="2147483653" r:id="rId7"/>
    <p:sldLayoutId id="2147483654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14.emf"/><Relationship Id="rId4" Type="http://schemas.openxmlformats.org/officeDocument/2006/relationships/package" Target="../embeddings/Microsoft_Word_Document11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15.emf"/><Relationship Id="rId4" Type="http://schemas.openxmlformats.org/officeDocument/2006/relationships/package" Target="../embeddings/Microsoft_Word_Document12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16.emf"/><Relationship Id="rId4" Type="http://schemas.openxmlformats.org/officeDocument/2006/relationships/package" Target="../embeddings/Microsoft_Word_Document13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17.emf"/><Relationship Id="rId4" Type="http://schemas.openxmlformats.org/officeDocument/2006/relationships/package" Target="../embeddings/Microsoft_Word_Document14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18.emf"/><Relationship Id="rId4" Type="http://schemas.openxmlformats.org/officeDocument/2006/relationships/package" Target="../embeddings/Microsoft_Word_Document15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19.emf"/><Relationship Id="rId4" Type="http://schemas.openxmlformats.org/officeDocument/2006/relationships/package" Target="../embeddings/Microsoft_Word_Document16.docx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20.emf"/><Relationship Id="rId4" Type="http://schemas.openxmlformats.org/officeDocument/2006/relationships/package" Target="../embeddings/Microsoft_Word_Document17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21.emf"/><Relationship Id="rId4" Type="http://schemas.openxmlformats.org/officeDocument/2006/relationships/package" Target="../embeddings/Microsoft_Word_Document18.docx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3" Type="http://schemas.openxmlformats.org/officeDocument/2006/relationships/oleObject" Target="../embeddings/oleObject19.bin"/><Relationship Id="rId7" Type="http://schemas.openxmlformats.org/officeDocument/2006/relationships/package" Target="../embeddings/Microsoft_Word_Document20.docx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20.bin"/><Relationship Id="rId11" Type="http://schemas.openxmlformats.org/officeDocument/2006/relationships/image" Target="../media/image23.emf"/><Relationship Id="rId5" Type="http://schemas.openxmlformats.org/officeDocument/2006/relationships/image" Target="../media/image21.emf"/><Relationship Id="rId10" Type="http://schemas.openxmlformats.org/officeDocument/2006/relationships/package" Target="../embeddings/Microsoft_Word_Document21.docx"/><Relationship Id="rId4" Type="http://schemas.openxmlformats.org/officeDocument/2006/relationships/package" Target="../embeddings/Microsoft_Word_Document19.docx"/><Relationship Id="rId9" Type="http://schemas.openxmlformats.org/officeDocument/2006/relationships/oleObject" Target="../embeddings/oleObject21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package" Target="../embeddings/Microsoft_Word_Document1.docx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3" Type="http://schemas.openxmlformats.org/officeDocument/2006/relationships/oleObject" Target="../embeddings/oleObject22.bin"/><Relationship Id="rId7" Type="http://schemas.openxmlformats.org/officeDocument/2006/relationships/package" Target="../embeddings/Microsoft_Word_Document23.docx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23.bin"/><Relationship Id="rId5" Type="http://schemas.openxmlformats.org/officeDocument/2006/relationships/image" Target="../media/image24.emf"/><Relationship Id="rId4" Type="http://schemas.openxmlformats.org/officeDocument/2006/relationships/package" Target="../embeddings/Microsoft_Word_Document22.doc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.emf"/><Relationship Id="rId4" Type="http://schemas.openxmlformats.org/officeDocument/2006/relationships/package" Target="../embeddings/Microsoft_Word_Document2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6.emf"/><Relationship Id="rId4" Type="http://schemas.openxmlformats.org/officeDocument/2006/relationships/package" Target="../embeddings/Microsoft_Word_Document3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Document4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Document5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9.emf"/><Relationship Id="rId4" Type="http://schemas.openxmlformats.org/officeDocument/2006/relationships/package" Target="../embeddings/Microsoft_Word_Document6.docx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oleObject" Target="../embeddings/oleObject7.bin"/><Relationship Id="rId7" Type="http://schemas.openxmlformats.org/officeDocument/2006/relationships/package" Target="../embeddings/Microsoft_Word_Document8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10.emf"/><Relationship Id="rId4" Type="http://schemas.openxmlformats.org/officeDocument/2006/relationships/package" Target="../embeddings/Microsoft_Word_Document7.docx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oleObject" Target="../embeddings/oleObject9.bin"/><Relationship Id="rId7" Type="http://schemas.openxmlformats.org/officeDocument/2006/relationships/package" Target="../embeddings/Microsoft_Word_Document10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12.emf"/><Relationship Id="rId4" Type="http://schemas.openxmlformats.org/officeDocument/2006/relationships/package" Target="../embeddings/Microsoft_Word_Document9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章末小结与提升</a:t>
            </a:r>
          </a:p>
        </p:txBody>
      </p:sp>
    </p:spTree>
    <p:extLst>
      <p:ext uri="{BB962C8B-B14F-4D97-AF65-F5344CB8AC3E}">
        <p14:creationId xmlns:p14="http://schemas.microsoft.com/office/powerpoint/2010/main" val="11979489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62049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机械能变化及其守恒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昆明中考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如图所示的军用飞机从上空高速飞过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观察者抬头看到飞机的同时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听到飞机发出的隆隆声是从飞机的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后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方发出的。飞机在减速下降过程中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机械能将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减小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势能将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减小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057561"/>
              </p:ext>
            </p:extLst>
          </p:nvPr>
        </p:nvGraphicFramePr>
        <p:xfrm>
          <a:off x="380999" y="3864566"/>
          <a:ext cx="11311984" cy="11416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" name="文档" r:id="rId4" imgW="4918254" imgH="496387" progId="Word.Document.12">
                  <p:embed/>
                </p:oleObj>
              </mc:Choice>
              <mc:Fallback>
                <p:oleObj name="文档" r:id="rId4" imgW="4918254" imgH="49638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0999" y="3864566"/>
                        <a:ext cx="11311984" cy="11416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4920917" y="2925375"/>
            <a:ext cx="575873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37589" y="3365280"/>
            <a:ext cx="762911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65617" y="3365280"/>
            <a:ext cx="762911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508891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47267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咸宁中考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甲、乙是两个完全相同的网球。如图所示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在同一高度同时以大小相等的速度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将甲球竖直向下抛出、乙球竖直向上抛出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不计空气阻力。抛出时两球机械能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相等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不相等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落地前的运动过程中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甲球的动能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增大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乙球的机械能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不变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先增大后减小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6547747"/>
              </p:ext>
            </p:extLst>
          </p:nvPr>
        </p:nvGraphicFramePr>
        <p:xfrm>
          <a:off x="381000" y="3900699"/>
          <a:ext cx="11430000" cy="17575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" name="文档" r:id="rId4" imgW="4918254" imgH="756279" progId="Word.Document.12">
                  <p:embed/>
                </p:oleObj>
              </mc:Choice>
              <mc:Fallback>
                <p:oleObj name="文档" r:id="rId4" imgW="4918254" imgH="75627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3900699"/>
                        <a:ext cx="11430000" cy="17575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380999" y="2509785"/>
            <a:ext cx="845127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73045" y="2509785"/>
            <a:ext cx="845127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05054" y="2945837"/>
            <a:ext cx="845127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48171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93843"/>
            <a:ext cx="11430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桂林中考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物块在光滑斜面上由静止开始下滑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依次经过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不计空气阻力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比较物块在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两点的能量。下列说法正确的是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物块在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点动能大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物块在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点动能大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物块在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点重力势能大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物块在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两点的重力势能一样大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8253305"/>
              </p:ext>
            </p:extLst>
          </p:nvPr>
        </p:nvGraphicFramePr>
        <p:xfrm>
          <a:off x="380999" y="2418704"/>
          <a:ext cx="11311984" cy="13379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9" name="文档" r:id="rId4" imgW="4918254" imgH="581698" progId="Word.Document.12">
                  <p:embed/>
                </p:oleObj>
              </mc:Choice>
              <mc:Fallback>
                <p:oleObj name="文档" r:id="rId4" imgW="4918254" imgH="58169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0999" y="2418704"/>
                        <a:ext cx="11311984" cy="13379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8640863" y="1845787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328631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37015"/>
            <a:ext cx="114300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蹦床运动是奥运会比赛项目。运动员比赛开始前直立在蹦床中央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比赛开始时快速下蹲并立即恢复直立被蹦床弹起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离开蹦床时是成直立状态并一直保持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到达最高点后下落到接触蹦床时又快速下蹲并立即恢复直立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再次被蹦床弹起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达到更高点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忽略空气阻力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在整个过程中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运动员机械能守恒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在整个过程中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运动员机械能一直在增加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从离开蹦床到下落接触蹦床的过程中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运动员机械能守恒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从下落接触蹦床到离开蹦床的过程中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运动员机械能守恒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5877455"/>
              </p:ext>
            </p:extLst>
          </p:nvPr>
        </p:nvGraphicFramePr>
        <p:xfrm>
          <a:off x="381000" y="2882155"/>
          <a:ext cx="11430000" cy="16689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3" name="文档" r:id="rId4" imgW="4918254" imgH="718123" progId="Word.Document.12">
                  <p:embed/>
                </p:oleObj>
              </mc:Choice>
              <mc:Fallback>
                <p:oleObj name="文档" r:id="rId4" imgW="4918254" imgH="7181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2882155"/>
                        <a:ext cx="11430000" cy="16689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4557237" y="2479633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477581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72243"/>
            <a:ext cx="11430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的小环穿在固定的光滑曲杆上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点静止释放后沿曲杆运动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不计空气阻力。下列说法正确的是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点高于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小环就能到达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若小环能到达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离开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点后将竖直向下运动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小环从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点到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重力势能一直减小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机械能不变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小环从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点到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动能一直增加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机械能不变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0846474"/>
              </p:ext>
            </p:extLst>
          </p:nvPr>
        </p:nvGraphicFramePr>
        <p:xfrm>
          <a:off x="381000" y="2229548"/>
          <a:ext cx="11430000" cy="16998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7" name="文档" r:id="rId4" imgW="4918254" imgH="731442" progId="Word.Document.12">
                  <p:embed/>
                </p:oleObj>
              </mc:Choice>
              <mc:Fallback>
                <p:oleObj name="文档" r:id="rId4" imgW="4918254" imgH="73144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2229548"/>
                        <a:ext cx="11430000" cy="16998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4910528" y="1648360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760697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21515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实验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探究物体的动能跟哪些因素有关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实验器材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体积相同的实心钢球和铜球、斜面、长木板、小木块。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9332577"/>
              </p:ext>
            </p:extLst>
          </p:nvPr>
        </p:nvGraphicFramePr>
        <p:xfrm>
          <a:off x="381000" y="2352576"/>
          <a:ext cx="11430000" cy="27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0" name="文档" r:id="rId4" imgW="4918254" imgH="1192553" progId="Word.Document.12">
                  <p:embed/>
                </p:oleObj>
              </mc:Choice>
              <mc:Fallback>
                <p:oleObj name="文档" r:id="rId4" imgW="4918254" imgH="119255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2352576"/>
                        <a:ext cx="11430000" cy="27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4866486"/>
            <a:ext cx="11430000" cy="18062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实验操作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让同一钢球从斜面上不同高度处由静止滚下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观察木块被撞击后移动的距离。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换用质量较大的铜球从斜面上相同高度处由静止滚下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观察木块被撞击后移动的距离。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4328236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201430"/>
            <a:ext cx="11430000" cy="27091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实验讨论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小球从相同高度由静止滚下到达水平面可获得相同的速度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从不同高度由静止滚下到达水平面可获得不同的速度。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通过观察木块被撞击后移动的距离可比较金属球动能的大小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此方法叫转换法。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实验结论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质量相同的物体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运动速度越大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动能越大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运动速度相同的物体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质量越大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动能越大。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0333346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21103"/>
            <a:ext cx="114300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【针对训练】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小明利用如图所示的装置来验证影响物体动能大小的因素。甲、乙两图装置相同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分别是同一小球先后从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两处由静止滚下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钻入并推动纸盒运动一段距离后静止时的情景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纸盒被推得越远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小球对纸盒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做功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表明小球的动能越大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对比甲、乙两图可知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小球的动能与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速度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若要验证动能大小与另外一个因素的关系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需要添加的一个器材是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质量不同的小球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2332774"/>
              </p:ext>
            </p:extLst>
          </p:nvPr>
        </p:nvGraphicFramePr>
        <p:xfrm>
          <a:off x="381000" y="2738722"/>
          <a:ext cx="11430000" cy="19951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4" name="文档" r:id="rId4" imgW="4918254" imgH="858508" progId="Word.Document.12">
                  <p:embed/>
                </p:oleObj>
              </mc:Choice>
              <mc:Fallback>
                <p:oleObj name="文档" r:id="rId4" imgW="4918254" imgH="85850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2738722"/>
                        <a:ext cx="11430000" cy="19951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5066391" y="4963060"/>
            <a:ext cx="794082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11964" y="5403157"/>
            <a:ext cx="794082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02073" y="5828817"/>
            <a:ext cx="2030600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7013" y="6272952"/>
            <a:ext cx="999114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78198"/>
      </p:ext>
    </p:extLst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623437"/>
            <a:ext cx="114300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动能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物体由于运动而具有的能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400" baseline="-25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 mv</a:t>
            </a:r>
            <a:r>
              <a:rPr lang="en-US" altLang="zh-CN" sz="2400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式中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为物体的质量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为物体的运动速度。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重力势能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物体由于被举高而具有的能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mgh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式中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为物体的质量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,h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为物体被举高的高度。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8784025"/>
              </p:ext>
            </p:extLst>
          </p:nvPr>
        </p:nvGraphicFramePr>
        <p:xfrm>
          <a:off x="2212563" y="2623437"/>
          <a:ext cx="8498861" cy="5175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8" name="文档" r:id="rId4" imgW="4918254" imgH="299488" progId="Word.Document.12">
                  <p:embed/>
                </p:oleObj>
              </mc:Choice>
              <mc:Fallback>
                <p:oleObj name="文档" r:id="rId4" imgW="4918254" imgH="2994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12563" y="2623437"/>
                        <a:ext cx="8498861" cy="5175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22034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011082"/>
            <a:ext cx="11430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【针对训练】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伽利略认为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做平抛运动的物体同时做两种运动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在水平方向的运动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物体在这个方向上不受力的作用做匀速直线运动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在竖直方向的运动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物体受到重力作用做自由落体运动。如图所示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从离地面高为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的高楼上以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m/s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的初速度水平抛出一物体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若不计空气阻力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物体加速运动时的距离公式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s=   at</a:t>
            </a:r>
            <a:r>
              <a:rPr lang="en-US" altLang="zh-CN" sz="2400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为加速度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在自由落体运动中取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m/s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物体从抛出到落地的时间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物体抛出点到落地点的水平距离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9863134"/>
              </p:ext>
            </p:extLst>
          </p:nvPr>
        </p:nvGraphicFramePr>
        <p:xfrm>
          <a:off x="989070" y="2763458"/>
          <a:ext cx="8498861" cy="5175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6" name="文档" r:id="rId4" imgW="4918254" imgH="299488" progId="Word.Document.12">
                  <p:embed/>
                </p:oleObj>
              </mc:Choice>
              <mc:Fallback>
                <p:oleObj name="文档" r:id="rId4" imgW="4918254" imgH="2994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89070" y="2763458"/>
                        <a:ext cx="8498861" cy="5175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6569295"/>
              </p:ext>
            </p:extLst>
          </p:nvPr>
        </p:nvGraphicFramePr>
        <p:xfrm>
          <a:off x="471153" y="5467931"/>
          <a:ext cx="11430000" cy="9511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7" name="文档" r:id="rId7" imgW="4918254" imgH="409636" progId="Word.Document.12">
                  <p:embed/>
                </p:oleObj>
              </mc:Choice>
              <mc:Fallback>
                <p:oleObj name="文档" r:id="rId7" imgW="4918254" imgH="40963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71153" y="5467931"/>
                        <a:ext cx="11430000" cy="9511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105363"/>
              </p:ext>
            </p:extLst>
          </p:nvPr>
        </p:nvGraphicFramePr>
        <p:xfrm>
          <a:off x="380999" y="3358502"/>
          <a:ext cx="11311984" cy="12211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8" name="文档" r:id="rId10" imgW="4918254" imgH="530943" progId="Word.Document.12">
                  <p:embed/>
                </p:oleObj>
              </mc:Choice>
              <mc:Fallback>
                <p:oleObj name="文档" r:id="rId10" imgW="4918254" imgH="5309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80999" y="3358502"/>
                        <a:ext cx="11311984" cy="12211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25060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0541" y="1062598"/>
            <a:ext cx="11973629" cy="5395916"/>
            <a:chOff x="71904" y="1049719"/>
            <a:chExt cx="11973629" cy="5395916"/>
          </a:xfrm>
        </p:grpSpPr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71904" y="2593515"/>
              <a:ext cx="569387" cy="23083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功</a:t>
              </a:r>
              <a:endPara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</a:pPr>
              <a:r>
                <a:rPr lang="zh-CN" altLang="zh-CN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和</a:t>
              </a:r>
              <a:endPara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</a:pPr>
              <a:r>
                <a:rPr lang="zh-CN" altLang="zh-CN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机</a:t>
              </a:r>
              <a:endPara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</a:pPr>
              <a:r>
                <a:rPr lang="zh-CN" altLang="zh-CN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械</a:t>
              </a:r>
              <a:endPara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</a:pPr>
              <a:r>
                <a:rPr lang="zh-CN" altLang="zh-CN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能</a:t>
              </a:r>
              <a:r>
                <a:rPr lang="en-US" altLang="zh-CN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zh-CN" altLang="en-US" sz="2400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94667280"/>
                </p:ext>
              </p:extLst>
            </p:nvPr>
          </p:nvGraphicFramePr>
          <p:xfrm>
            <a:off x="615533" y="1049719"/>
            <a:ext cx="11430000" cy="53959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0" name="文档" r:id="rId4" imgW="8203689" imgH="3872827" progId="Word.Document.12">
                    <p:embed/>
                  </p:oleObj>
                </mc:Choice>
                <mc:Fallback>
                  <p:oleObj name="文档" r:id="rId4" imgW="8203689" imgH="3872827" progId="Word.Document.12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615533" y="1049719"/>
                          <a:ext cx="11430000" cy="539591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" name="矩形 5"/>
          <p:cNvSpPr/>
          <p:nvPr/>
        </p:nvSpPr>
        <p:spPr>
          <a:xfrm>
            <a:off x="6458771" y="1361198"/>
            <a:ext cx="1282455" cy="270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82837" y="2312076"/>
            <a:ext cx="875934" cy="270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98173" y="3413512"/>
            <a:ext cx="620535" cy="270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96548" y="3790978"/>
            <a:ext cx="620535" cy="270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50875" y="4779224"/>
            <a:ext cx="620535" cy="270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54785" y="5122948"/>
            <a:ext cx="823797" cy="270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47966" y="5487455"/>
            <a:ext cx="823797" cy="270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140648" y="6100519"/>
            <a:ext cx="491726" cy="270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124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8169911"/>
              </p:ext>
            </p:extLst>
          </p:nvPr>
        </p:nvGraphicFramePr>
        <p:xfrm>
          <a:off x="484031" y="2288125"/>
          <a:ext cx="11311984" cy="7533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8" name="文档" r:id="rId4" imgW="4918254" imgH="327565" progId="Word.Document.12">
                  <p:embed/>
                </p:oleObj>
              </mc:Choice>
              <mc:Fallback>
                <p:oleObj name="文档" r:id="rId4" imgW="4918254" imgH="3275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84031" y="2288125"/>
                        <a:ext cx="11311984" cy="7533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381000" y="3041524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x=v</a:t>
            </a:r>
            <a:r>
              <a:rPr lang="en-US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=20 m/s×2 s=40 m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由题意可知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整个过程机械能守恒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k2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k1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6576506"/>
              </p:ext>
            </p:extLst>
          </p:nvPr>
        </p:nvGraphicFramePr>
        <p:xfrm>
          <a:off x="484032" y="4029387"/>
          <a:ext cx="11430000" cy="9511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9" name="文档" r:id="rId7" imgW="4918254" imgH="409276" progId="Word.Document.12">
                  <p:embed/>
                </p:oleObj>
              </mc:Choice>
              <mc:Fallback>
                <p:oleObj name="文档" r:id="rId7" imgW="4918254" imgH="40927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4032" y="4029387"/>
                        <a:ext cx="11430000" cy="9511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75107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79841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功与功率的分析与计算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衡阳中考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如图所示的玻璃管中装有水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一个体积为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-4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的方木块下端被轻绳系住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固定在容器下部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木块的重力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0.6 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=1.0×10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kg/m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。当木块静止时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绳子的拉力为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0.4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剪断轻绳后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木块从开始上浮到刚要露出水面的过程中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浮力所做的功为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0.15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各部分长度如图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8418720"/>
              </p:ext>
            </p:extLst>
          </p:nvPr>
        </p:nvGraphicFramePr>
        <p:xfrm>
          <a:off x="381000" y="3710177"/>
          <a:ext cx="11430000" cy="19123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文档" r:id="rId4" imgW="4918254" imgH="822872" progId="Word.Document.12">
                  <p:embed/>
                </p:oleObj>
              </mc:Choice>
              <mc:Fallback>
                <p:oleObj name="文档" r:id="rId4" imgW="4918254" imgH="82287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3710177"/>
                        <a:ext cx="11430000" cy="19123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1533481" y="2770578"/>
            <a:ext cx="648610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3154" y="3208180"/>
            <a:ext cx="648610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873972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129473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自贡中考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一物体在水平向右的拉力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作用下以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m/s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的速度在水平地面上匀速运动了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所做的功为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功率为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若该物体在水平向右的拉力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作用下以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m/s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的速度在同一水平地面上匀速运动了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m,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所做的功为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功率为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i="1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400" i="1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i="1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zh-CN" altLang="zh-CN" sz="2400" i="1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2751460"/>
              </p:ext>
            </p:extLst>
          </p:nvPr>
        </p:nvGraphicFramePr>
        <p:xfrm>
          <a:off x="381000" y="4042369"/>
          <a:ext cx="11430000" cy="6433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文档" r:id="rId4" imgW="4918254" imgH="276810" progId="Word.Document.12">
                  <p:embed/>
                </p:oleObj>
              </mc:Choice>
              <mc:Fallback>
                <p:oleObj name="文档" r:id="rId4" imgW="4918254" imgH="2768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4042369"/>
                        <a:ext cx="11430000" cy="6433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1367227" y="3527502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05081" y="3527502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293701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05218"/>
            <a:ext cx="11430000" cy="408111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株洲中考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甲、乙、丙、丁四个同学进行攀岩比赛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他们做的功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与时间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的关系图像如图所示。若规定做功最快的获胜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则最终胜出的一定是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丁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2772236"/>
              </p:ext>
            </p:extLst>
          </p:nvPr>
        </p:nvGraphicFramePr>
        <p:xfrm>
          <a:off x="381000" y="2546925"/>
          <a:ext cx="11430000" cy="21984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文档" r:id="rId4" imgW="4918254" imgH="945979" progId="Word.Document.12">
                  <p:embed/>
                </p:oleObj>
              </mc:Choice>
              <mc:Fallback>
                <p:oleObj name="文档" r:id="rId4" imgW="4918254" imgH="94597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2546925"/>
                        <a:ext cx="11430000" cy="21984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8339528" y="2095169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773383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26793"/>
            <a:ext cx="114300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随州中考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一只木箱放在水平地面上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地面上各处粗糙程度相同。对木箱施加一个方向不变的水平推力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的大小与时间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的关系、木箱的运动速度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与时间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的关系图像如图乙所示。下列说法正确的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在第一个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内木箱所受摩擦力为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在第二个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内木箱所受摩擦力为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在第一个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内推力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对木箱所做的功为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J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在第三个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内推力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对木箱做功的功率为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W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2027795"/>
              </p:ext>
            </p:extLst>
          </p:nvPr>
        </p:nvGraphicFramePr>
        <p:xfrm>
          <a:off x="381000" y="2505420"/>
          <a:ext cx="11430000" cy="18178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文档" r:id="rId4" imgW="4918254" imgH="782197" progId="Word.Document.12">
                  <p:embed/>
                </p:oleObj>
              </mc:Choice>
              <mc:Fallback>
                <p:oleObj name="文档" r:id="rId4" imgW="4918254" imgH="78219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2505420"/>
                        <a:ext cx="11430000" cy="18178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6127173" y="2032824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498435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20727"/>
            <a:ext cx="114300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一辆质量为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t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的汽车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在平直公路上以额定功率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 kW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从静止开始运动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 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恰好达到最大速度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接着匀速运动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关闭发动机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停下。其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-t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图像如图所示。已知汽车在运动过程中受到的阻力恰为车重的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=10 N/kg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整个过程中发动机做的功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汽车的最大速度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全程中汽车的平均速度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4624379"/>
              </p:ext>
            </p:extLst>
          </p:nvPr>
        </p:nvGraphicFramePr>
        <p:xfrm>
          <a:off x="380999" y="2533327"/>
          <a:ext cx="11311984" cy="22295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文档" r:id="rId4" imgW="4918254" imgH="969377" progId="Word.Document.12">
                  <p:embed/>
                </p:oleObj>
              </mc:Choice>
              <mc:Fallback>
                <p:oleObj name="文档" r:id="rId4" imgW="4918254" imgH="96937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0999" y="2533327"/>
                        <a:ext cx="11311984" cy="22295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38045253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55996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  1  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由题意可知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整个过程中发动机的工作时间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=15 s+25 s=40 s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938404"/>
              </p:ext>
            </p:extLst>
          </p:nvPr>
        </p:nvGraphicFramePr>
        <p:xfrm>
          <a:off x="484032" y="2092343"/>
          <a:ext cx="11430000" cy="5245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" name="文档" r:id="rId4" imgW="4918254" imgH="225696" progId="Word.Document.12">
                  <p:embed/>
                </p:oleObj>
              </mc:Choice>
              <mc:Fallback>
                <p:oleObj name="文档" r:id="rId4" imgW="4918254" imgH="22569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84032" y="2092343"/>
                        <a:ext cx="11430000" cy="5245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2629739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W=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=80×10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W×40 s=3.2×10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汽车的重力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G=mg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=2000 kg×10 N/kg=2×10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由题意和题图可知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,15~40 s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时汽车的速度最大且做匀速直线运动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根据二力平衡条件和题意可得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汽车匀速运动时的牵引力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F=f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=0.2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=0.2×2×10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N=4×10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2459495"/>
              </p:ext>
            </p:extLst>
          </p:nvPr>
        </p:nvGraphicFramePr>
        <p:xfrm>
          <a:off x="484032" y="4910714"/>
          <a:ext cx="11430000" cy="10983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7" name="文档" r:id="rId7" imgW="4918254" imgH="472630" progId="Word.Document.12">
                  <p:embed/>
                </p:oleObj>
              </mc:Choice>
              <mc:Fallback>
                <p:oleObj name="文档" r:id="rId7" imgW="4918254" imgH="47263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4032" y="4910714"/>
                        <a:ext cx="11430000" cy="10983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1010613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8010870"/>
              </p:ext>
            </p:extLst>
          </p:nvPr>
        </p:nvGraphicFramePr>
        <p:xfrm>
          <a:off x="484032" y="2213677"/>
          <a:ext cx="11430000" cy="4952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" name="文档" r:id="rId4" imgW="4918254" imgH="213097" progId="Word.Document.12">
                  <p:embed/>
                </p:oleObj>
              </mc:Choice>
              <mc:Fallback>
                <p:oleObj name="文档" r:id="rId4" imgW="4918254" imgH="21309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84032" y="2213677"/>
                        <a:ext cx="11430000" cy="4952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381000" y="2708913"/>
            <a:ext cx="11430000" cy="13630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=v</a:t>
            </a:r>
            <a:r>
              <a:rPr lang="zh-CN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最大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=20 m/s×25 s=500 m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由题图可知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滑行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m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用的时间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baseline="-25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=10 s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则全程中汽车的平均速度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8390858"/>
              </p:ext>
            </p:extLst>
          </p:nvPr>
        </p:nvGraphicFramePr>
        <p:xfrm>
          <a:off x="484031" y="4071978"/>
          <a:ext cx="11311984" cy="71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1" name="文档" r:id="rId7" imgW="4918254" imgH="312087" progId="Word.Document.12">
                  <p:embed/>
                </p:oleObj>
              </mc:Choice>
              <mc:Fallback>
                <p:oleObj name="文档" r:id="rId7" imgW="4918254" imgH="31208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4031" y="4071978"/>
                        <a:ext cx="11311984" cy="717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05312611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" id="{B8104B3C-B17D-4874-AA84-C3B96AD56409}" vid="{891D0624-B59D-46C8-9FF8-EF24F8C83B5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正文模板</Template>
  <TotalTime>62</TotalTime>
  <Words>1372</Words>
  <Application>Microsoft Office PowerPoint</Application>
  <PresentationFormat>自定义</PresentationFormat>
  <Paragraphs>108</Paragraphs>
  <Slides>20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Office 主题</vt:lpstr>
      <vt:lpstr>文档</vt:lpstr>
      <vt:lpstr>章末小结与提升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运动的描述　匀变速直线运动</dc:title>
  <dc:creator>dbc</dc:creator>
  <cp:lastModifiedBy>dreamsummit</cp:lastModifiedBy>
  <cp:revision>23</cp:revision>
  <dcterms:created xsi:type="dcterms:W3CDTF">2016-02-26T08:04:26Z</dcterms:created>
  <dcterms:modified xsi:type="dcterms:W3CDTF">2019-12-18T06:51:15Z</dcterms:modified>
</cp:coreProperties>
</file>