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24"/>
  </p:notesMasterIdLst>
  <p:handoutMasterIdLst>
    <p:handoutMasterId r:id="rId25"/>
  </p:handoutMasterIdLst>
  <p:sldIdLst>
    <p:sldId id="509" r:id="rId3"/>
    <p:sldId id="574" r:id="rId4"/>
    <p:sldId id="300" r:id="rId5"/>
    <p:sldId id="686" r:id="rId6"/>
    <p:sldId id="687" r:id="rId7"/>
    <p:sldId id="674" r:id="rId8"/>
    <p:sldId id="688" r:id="rId9"/>
    <p:sldId id="598" r:id="rId10"/>
    <p:sldId id="689" r:id="rId11"/>
    <p:sldId id="690" r:id="rId12"/>
    <p:sldId id="691" r:id="rId13"/>
    <p:sldId id="692" r:id="rId14"/>
    <p:sldId id="693" r:id="rId15"/>
    <p:sldId id="694" r:id="rId16"/>
    <p:sldId id="695" r:id="rId17"/>
    <p:sldId id="696" r:id="rId18"/>
    <p:sldId id="697" r:id="rId19"/>
    <p:sldId id="698" r:id="rId20"/>
    <p:sldId id="260" r:id="rId21"/>
    <p:sldId id="276" r:id="rId22"/>
    <p:sldId id="503" r:id="rId23"/>
  </p:sldIdLst>
  <p:sldSz cx="12188825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D7EE"/>
    <a:srgbClr val="036EB8"/>
    <a:srgbClr val="FE970E"/>
    <a:srgbClr val="00A0E9"/>
    <a:srgbClr val="F53009"/>
    <a:srgbClr val="FFBD68"/>
    <a:srgbClr val="00B050"/>
    <a:srgbClr val="00628E"/>
    <a:srgbClr val="C77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gs" Target="tags/tag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36AD77-2964-42C8-8B05-1F47DAE11AA3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340" y="1143000"/>
            <a:ext cx="548532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97A2C7-0F1F-4A60-843D-7C9D65C19D8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473" y="6356350"/>
            <a:ext cx="2844207" cy="365125"/>
          </a:xfrm>
        </p:spPr>
        <p:txBody>
          <a:bodyPr/>
          <a:lstStyle/>
          <a:p>
            <a:fld id="{38B71240-087C-45D6-A491-2BD6268CB41A}" type="datetimeFigureOut">
              <a:rPr lang="zh-CN" altLang="en-US" smtClean="0"/>
              <a:t>2025/2/6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4732" y="6356350"/>
            <a:ext cx="3859996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5780" y="6356350"/>
            <a:ext cx="2844207" cy="365125"/>
          </a:xfrm>
        </p:spPr>
        <p:txBody>
          <a:bodyPr/>
          <a:lstStyle/>
          <a:p>
            <a:fld id="{14AD1016-DCFF-4EE2-B658-BAFE6678EF1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基础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等腰三角形 31"/>
          <p:cNvSpPr/>
          <p:nvPr userDrawn="1"/>
        </p:nvSpPr>
        <p:spPr>
          <a:xfrm>
            <a:off x="11767121" y="6400332"/>
            <a:ext cx="177906" cy="388049"/>
          </a:xfrm>
          <a:custGeom>
            <a:avLst/>
            <a:gdLst>
              <a:gd name="connsiteX0" fmla="*/ 0 w 422561"/>
              <a:gd name="connsiteY0" fmla="*/ 385668 h 385668"/>
              <a:gd name="connsiteX1" fmla="*/ 211281 w 422561"/>
              <a:gd name="connsiteY1" fmla="*/ 0 h 385668"/>
              <a:gd name="connsiteX2" fmla="*/ 422561 w 422561"/>
              <a:gd name="connsiteY2" fmla="*/ 385668 h 385668"/>
              <a:gd name="connsiteX3" fmla="*/ 0 w 422561"/>
              <a:gd name="connsiteY3" fmla="*/ 385668 h 385668"/>
              <a:gd name="connsiteX0-1" fmla="*/ 14937 w 437498"/>
              <a:gd name="connsiteY0-2" fmla="*/ 388049 h 388049"/>
              <a:gd name="connsiteX1-3" fmla="*/ 0 w 437498"/>
              <a:gd name="connsiteY1-4" fmla="*/ 0 h 388049"/>
              <a:gd name="connsiteX2-5" fmla="*/ 437498 w 437498"/>
              <a:gd name="connsiteY2-6" fmla="*/ 388049 h 388049"/>
              <a:gd name="connsiteX3-7" fmla="*/ 14937 w 437498"/>
              <a:gd name="connsiteY3-8" fmla="*/ 388049 h 388049"/>
              <a:gd name="connsiteX0-9" fmla="*/ 649 w 423210"/>
              <a:gd name="connsiteY0-10" fmla="*/ 385668 h 385668"/>
              <a:gd name="connsiteX1-11" fmla="*/ 0 w 423210"/>
              <a:gd name="connsiteY1-12" fmla="*/ 0 h 385668"/>
              <a:gd name="connsiteX2-13" fmla="*/ 423210 w 423210"/>
              <a:gd name="connsiteY2-14" fmla="*/ 385668 h 385668"/>
              <a:gd name="connsiteX3-15" fmla="*/ 649 w 423210"/>
              <a:gd name="connsiteY3-16" fmla="*/ 385668 h 385668"/>
              <a:gd name="connsiteX0-17" fmla="*/ 649 w 177941"/>
              <a:gd name="connsiteY0-18" fmla="*/ 385668 h 388049"/>
              <a:gd name="connsiteX1-19" fmla="*/ 0 w 177941"/>
              <a:gd name="connsiteY1-20" fmla="*/ 0 h 388049"/>
              <a:gd name="connsiteX2-21" fmla="*/ 177941 w 177941"/>
              <a:gd name="connsiteY2-22" fmla="*/ 388049 h 388049"/>
              <a:gd name="connsiteX3-23" fmla="*/ 649 w 177941"/>
              <a:gd name="connsiteY3-24" fmla="*/ 385668 h 38804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177941" h="388049">
                <a:moveTo>
                  <a:pt x="649" y="385668"/>
                </a:moveTo>
                <a:cubicBezTo>
                  <a:pt x="433" y="257112"/>
                  <a:pt x="216" y="128556"/>
                  <a:pt x="0" y="0"/>
                </a:cubicBezTo>
                <a:lnTo>
                  <a:pt x="177941" y="388049"/>
                </a:lnTo>
                <a:lnTo>
                  <a:pt x="649" y="385668"/>
                </a:lnTo>
                <a:close/>
              </a:path>
            </a:pathLst>
          </a:custGeom>
          <a:solidFill>
            <a:srgbClr val="C772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 flipV="1">
            <a:off x="617099" y="721269"/>
            <a:ext cx="11572502" cy="288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02859" y="138113"/>
            <a:ext cx="414239" cy="610686"/>
          </a:xfrm>
          <a:prstGeom prst="rect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0" y="138113"/>
            <a:ext cx="101580" cy="610686"/>
          </a:xfrm>
          <a:prstGeom prst="rect">
            <a:avLst/>
          </a:prstGeom>
          <a:solidFill>
            <a:srgbClr val="036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 userDrawn="1"/>
        </p:nvGrpSpPr>
        <p:grpSpPr>
          <a:xfrm>
            <a:off x="0" y="6714000"/>
            <a:ext cx="12189600" cy="144000"/>
            <a:chOff x="0" y="6678000"/>
            <a:chExt cx="9331895" cy="180000"/>
          </a:xfrm>
          <a:solidFill>
            <a:srgbClr val="00A0E9"/>
          </a:solidFill>
        </p:grpSpPr>
        <p:sp>
          <p:nvSpPr>
            <p:cNvPr id="9" name="矩形 8"/>
            <p:cNvSpPr/>
            <p:nvPr userDrawn="1"/>
          </p:nvSpPr>
          <p:spPr>
            <a:xfrm>
              <a:off x="0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8"/>
            <p:cNvSpPr/>
            <p:nvPr userDrawn="1"/>
          </p:nvSpPr>
          <p:spPr>
            <a:xfrm>
              <a:off x="3038069" y="6678000"/>
              <a:ext cx="326390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  <a:gd name="connsiteX0-11" fmla="*/ 107950 w 3263900"/>
                <a:gd name="connsiteY0-12" fmla="*/ 0 h 108000"/>
                <a:gd name="connsiteX1-13" fmla="*/ 3263900 w 3263900"/>
                <a:gd name="connsiteY1-14" fmla="*/ 0 h 108000"/>
                <a:gd name="connsiteX2-15" fmla="*/ 3155950 w 3263900"/>
                <a:gd name="connsiteY2-16" fmla="*/ 108000 h 108000"/>
                <a:gd name="connsiteX3-17" fmla="*/ 0 w 3263900"/>
                <a:gd name="connsiteY3-18" fmla="*/ 108000 h 108000"/>
                <a:gd name="connsiteX4-19" fmla="*/ 107950 w 3263900"/>
                <a:gd name="connsiteY4-2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63900" h="108000">
                  <a:moveTo>
                    <a:pt x="107950" y="0"/>
                  </a:moveTo>
                  <a:lnTo>
                    <a:pt x="3263900" y="0"/>
                  </a:lnTo>
                  <a:lnTo>
                    <a:pt x="3155950" y="108000"/>
                  </a:lnTo>
                  <a:lnTo>
                    <a:pt x="0" y="108000"/>
                  </a:lnTo>
                  <a:lnTo>
                    <a:pt x="107950" y="0"/>
                  </a:lnTo>
                  <a:close/>
                </a:path>
              </a:pathLst>
            </a:custGeom>
            <a:solidFill>
              <a:srgbClr val="036E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8"/>
            <p:cNvSpPr/>
            <p:nvPr userDrawn="1"/>
          </p:nvSpPr>
          <p:spPr>
            <a:xfrm flipH="1" flipV="1">
              <a:off x="6175945" y="6678000"/>
              <a:ext cx="3155950" cy="180000"/>
            </a:xfrm>
            <a:custGeom>
              <a:avLst/>
              <a:gdLst>
                <a:gd name="connsiteX0" fmla="*/ 0 w 3048000"/>
                <a:gd name="connsiteY0" fmla="*/ 0 h 108000"/>
                <a:gd name="connsiteX1" fmla="*/ 3048000 w 3048000"/>
                <a:gd name="connsiteY1" fmla="*/ 0 h 108000"/>
                <a:gd name="connsiteX2" fmla="*/ 3048000 w 3048000"/>
                <a:gd name="connsiteY2" fmla="*/ 108000 h 108000"/>
                <a:gd name="connsiteX3" fmla="*/ 0 w 3048000"/>
                <a:gd name="connsiteY3" fmla="*/ 108000 h 108000"/>
                <a:gd name="connsiteX4" fmla="*/ 0 w 3048000"/>
                <a:gd name="connsiteY4" fmla="*/ 0 h 108000"/>
                <a:gd name="connsiteX0-1" fmla="*/ 0 w 3155950"/>
                <a:gd name="connsiteY0-2" fmla="*/ 0 h 108000"/>
                <a:gd name="connsiteX1-3" fmla="*/ 3155950 w 3155950"/>
                <a:gd name="connsiteY1-4" fmla="*/ 0 h 108000"/>
                <a:gd name="connsiteX2-5" fmla="*/ 3048000 w 3155950"/>
                <a:gd name="connsiteY2-6" fmla="*/ 108000 h 108000"/>
                <a:gd name="connsiteX3-7" fmla="*/ 0 w 3155950"/>
                <a:gd name="connsiteY3-8" fmla="*/ 108000 h 108000"/>
                <a:gd name="connsiteX4-9" fmla="*/ 0 w 3155950"/>
                <a:gd name="connsiteY4-10" fmla="*/ 0 h 10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155950" h="108000">
                  <a:moveTo>
                    <a:pt x="0" y="0"/>
                  </a:moveTo>
                  <a:lnTo>
                    <a:pt x="3155950" y="0"/>
                  </a:lnTo>
                  <a:lnTo>
                    <a:pt x="3048000" y="108000"/>
                  </a:lnTo>
                  <a:lnTo>
                    <a:pt x="0" y="10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/>
          <p:cNvSpPr/>
          <p:nvPr userDrawn="1"/>
        </p:nvSpPr>
        <p:spPr>
          <a:xfrm>
            <a:off x="10221488" y="6400332"/>
            <a:ext cx="1545635" cy="385668"/>
          </a:xfrm>
          <a:prstGeom prst="rect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 userDrawn="1"/>
        </p:nvSpPr>
        <p:spPr>
          <a:xfrm>
            <a:off x="10293931" y="641666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名师课件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89460" cy="6870701"/>
            <a:chOff x="0" y="-1"/>
            <a:chExt cx="11791950" cy="6870701"/>
          </a:xfrm>
        </p:grpSpPr>
        <p:sp>
          <p:nvSpPr>
            <p:cNvPr id="2" name="矩形 1"/>
            <p:cNvSpPr/>
            <p:nvPr userDrawn="1"/>
          </p:nvSpPr>
          <p:spPr>
            <a:xfrm>
              <a:off x="0" y="-1"/>
              <a:ext cx="5895975" cy="68580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0 w 6096000"/>
                <a:gd name="connsiteY0-2" fmla="*/ 0 h 6858001"/>
                <a:gd name="connsiteX1-3" fmla="*/ 6096000 w 6096000"/>
                <a:gd name="connsiteY1-4" fmla="*/ 0 h 6858001"/>
                <a:gd name="connsiteX2-5" fmla="*/ 5321300 w 6096000"/>
                <a:gd name="connsiteY2-6" fmla="*/ 6858001 h 6858001"/>
                <a:gd name="connsiteX3-7" fmla="*/ 0 w 6096000"/>
                <a:gd name="connsiteY3-8" fmla="*/ 6858001 h 6858001"/>
                <a:gd name="connsiteX4-9" fmla="*/ 0 w 6096000"/>
                <a:gd name="connsiteY4-10" fmla="*/ 0 h 68580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096000" h="6858001">
                  <a:moveTo>
                    <a:pt x="0" y="0"/>
                  </a:moveTo>
                  <a:lnTo>
                    <a:pt x="6096000" y="0"/>
                  </a:lnTo>
                  <a:lnTo>
                    <a:pt x="5321300" y="6858001"/>
                  </a:lnTo>
                  <a:lnTo>
                    <a:pt x="0" y="68580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 userDrawn="1"/>
          </p:nvSpPr>
          <p:spPr>
            <a:xfrm>
              <a:off x="5122128" y="-1"/>
              <a:ext cx="6669822" cy="6870701"/>
            </a:xfrm>
            <a:custGeom>
              <a:avLst/>
              <a:gdLst>
                <a:gd name="connsiteX0" fmla="*/ 0 w 6096000"/>
                <a:gd name="connsiteY0" fmla="*/ 0 h 6858001"/>
                <a:gd name="connsiteX1" fmla="*/ 6096000 w 6096000"/>
                <a:gd name="connsiteY1" fmla="*/ 0 h 6858001"/>
                <a:gd name="connsiteX2" fmla="*/ 6096000 w 6096000"/>
                <a:gd name="connsiteY2" fmla="*/ 6858001 h 6858001"/>
                <a:gd name="connsiteX3" fmla="*/ 0 w 6096000"/>
                <a:gd name="connsiteY3" fmla="*/ 6858001 h 6858001"/>
                <a:gd name="connsiteX4" fmla="*/ 0 w 6096000"/>
                <a:gd name="connsiteY4" fmla="*/ 0 h 6858001"/>
                <a:gd name="connsiteX0-1" fmla="*/ 800100 w 6896100"/>
                <a:gd name="connsiteY0-2" fmla="*/ 0 h 6870701"/>
                <a:gd name="connsiteX1-3" fmla="*/ 6896100 w 6896100"/>
                <a:gd name="connsiteY1-4" fmla="*/ 0 h 6870701"/>
                <a:gd name="connsiteX2-5" fmla="*/ 6896100 w 6896100"/>
                <a:gd name="connsiteY2-6" fmla="*/ 6858001 h 6870701"/>
                <a:gd name="connsiteX3-7" fmla="*/ 0 w 6896100"/>
                <a:gd name="connsiteY3-8" fmla="*/ 6870701 h 6870701"/>
                <a:gd name="connsiteX4-9" fmla="*/ 800100 w 6896100"/>
                <a:gd name="connsiteY4-10" fmla="*/ 0 h 68707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6896100" h="6870701">
                  <a:moveTo>
                    <a:pt x="800100" y="0"/>
                  </a:moveTo>
                  <a:lnTo>
                    <a:pt x="6896100" y="0"/>
                  </a:lnTo>
                  <a:lnTo>
                    <a:pt x="6896100" y="6858001"/>
                  </a:lnTo>
                  <a:lnTo>
                    <a:pt x="0" y="6870701"/>
                  </a:lnTo>
                  <a:lnTo>
                    <a:pt x="80010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圆角矩形 2"/>
          <p:cNvSpPr/>
          <p:nvPr userDrawn="1"/>
        </p:nvSpPr>
        <p:spPr>
          <a:xfrm>
            <a:off x="593978" y="546100"/>
            <a:ext cx="11021303" cy="5765800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</a:ln>
          <a:effectLst>
            <a:outerShdw blurRad="330200" sx="103000" sy="103000" algn="ctr" rotWithShape="0">
              <a:prstClr val="black">
                <a:alpha val="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138982" y="5995417"/>
            <a:ext cx="701441" cy="175929"/>
            <a:chOff x="2875007" y="1403846"/>
            <a:chExt cx="701587" cy="175929"/>
          </a:xfrm>
          <a:solidFill>
            <a:schemeClr val="bg1"/>
          </a:solidFill>
        </p:grpSpPr>
        <p:sp>
          <p:nvSpPr>
            <p:cNvPr id="9" name="等腰三角形 8"/>
            <p:cNvSpPr/>
            <p:nvPr userDrawn="1"/>
          </p:nvSpPr>
          <p:spPr>
            <a:xfrm rot="5400000">
              <a:off x="2862874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10" name="等腰三角形 9"/>
            <p:cNvSpPr/>
            <p:nvPr userDrawn="1"/>
          </p:nvSpPr>
          <p:spPr>
            <a:xfrm rot="5400000">
              <a:off x="3137836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5400000">
              <a:off x="3412798" y="1415979"/>
              <a:ext cx="175929" cy="15166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Documents%20and%20Settings\Administrator\Local%20Settings\Temp\Rar$DI00.562\&#20132;&#27969;&#21457;&#30005;&#26426;&#30340;&#24037;&#20316;&#21407;&#29702;010416&#38472;&#20026;&#24198;.swf" TargetMode="Externa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3024505" y="1516380"/>
            <a:ext cx="6139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20.5  </a:t>
            </a:r>
            <a:r>
              <a:rPr lang="zh-CN" sz="5400" b="1" kern="100" dirty="0">
                <a:solidFill>
                  <a:srgbClr val="FF0000"/>
                </a:solidFill>
                <a:latin typeface="+mj-ea"/>
                <a:ea typeface="+mj-ea"/>
                <a:cs typeface="+mn-ea"/>
                <a:sym typeface="+mn-lt"/>
              </a:rPr>
              <a:t>磁生电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869680" y="131033"/>
            <a:ext cx="3612551" cy="344170"/>
          </a:xfrm>
          <a:prstGeom prst="rect">
            <a:avLst/>
          </a:prstGeom>
          <a:noFill/>
        </p:spPr>
        <p:txBody>
          <a:bodyPr wrap="square" lIns="68550" tIns="34274" rIns="68550" bIns="34274" rtlCol="0">
            <a:spAutoFit/>
          </a:bodyPr>
          <a:lstStyle/>
          <a:p>
            <a:pPr algn="dist"/>
            <a:r>
              <a:rPr lang="zh-CN" altLang="en-US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人教版九年级下册  第二十章</a:t>
            </a:r>
          </a:p>
        </p:txBody>
      </p:sp>
      <p:grpSp>
        <p:nvGrpSpPr>
          <p:cNvPr id="49" name="组合 48"/>
          <p:cNvGrpSpPr/>
          <p:nvPr/>
        </p:nvGrpSpPr>
        <p:grpSpPr>
          <a:xfrm>
            <a:off x="6644363" y="3216656"/>
            <a:ext cx="3128454" cy="614045"/>
            <a:chOff x="6474413" y="3006593"/>
            <a:chExt cx="3129758" cy="614301"/>
          </a:xfrm>
        </p:grpSpPr>
        <p:sp>
          <p:nvSpPr>
            <p:cNvPr id="4" name="文本框 3"/>
            <p:cNvSpPr txBox="1"/>
            <p:nvPr/>
          </p:nvSpPr>
          <p:spPr>
            <a:xfrm>
              <a:off x="7394371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  <a:sym typeface="+mn-ea"/>
                </a:rPr>
                <a:t>课程讲授</a:t>
              </a:r>
              <a:endParaRPr lang="zh-CN" altLang="en-US" sz="3400" b="0" u="none" baseline="0" dirty="0">
                <a:solidFill>
                  <a:srgbClr val="FF0000"/>
                </a:solidFill>
                <a:uFill>
                  <a:solidFill>
                    <a:srgbClr val="FE970E"/>
                  </a:solidFill>
                </a:uFill>
                <a:sym typeface="+mn-ea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6474413" y="3177377"/>
              <a:ext cx="670290" cy="273984"/>
              <a:chOff x="1775533" y="2742578"/>
              <a:chExt cx="898801" cy="367390"/>
            </a:xfrm>
          </p:grpSpPr>
          <p:sp>
            <p:nvSpPr>
              <p:cNvPr id="24" name="燕尾形 23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燕尾形 24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8" name="组合 47"/>
          <p:cNvGrpSpPr/>
          <p:nvPr/>
        </p:nvGrpSpPr>
        <p:grpSpPr>
          <a:xfrm>
            <a:off x="2564097" y="3216656"/>
            <a:ext cx="3128454" cy="614045"/>
            <a:chOff x="2392445" y="3006593"/>
            <a:chExt cx="3129758" cy="614301"/>
          </a:xfrm>
        </p:grpSpPr>
        <p:sp>
          <p:nvSpPr>
            <p:cNvPr id="2" name="文本框 1"/>
            <p:cNvSpPr txBox="1"/>
            <p:nvPr/>
          </p:nvSpPr>
          <p:spPr>
            <a:xfrm>
              <a:off x="3312403" y="3006593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课程导入</a:t>
              </a: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2392445" y="3177377"/>
              <a:ext cx="670290" cy="273984"/>
              <a:chOff x="1775533" y="2742578"/>
              <a:chExt cx="898801" cy="367390"/>
            </a:xfrm>
          </p:grpSpPr>
          <p:sp>
            <p:nvSpPr>
              <p:cNvPr id="8" name="燕尾形 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燕尾形 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2564231" y="4355272"/>
            <a:ext cx="3128628" cy="614045"/>
            <a:chOff x="2503744" y="4443137"/>
            <a:chExt cx="3129758" cy="614301"/>
          </a:xfrm>
        </p:grpSpPr>
        <p:sp>
          <p:nvSpPr>
            <p:cNvPr id="32" name="文本框 31"/>
            <p:cNvSpPr txBox="1"/>
            <p:nvPr/>
          </p:nvSpPr>
          <p:spPr>
            <a:xfrm>
              <a:off x="3423702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本课小结</a:t>
              </a: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2503744" y="4613921"/>
              <a:ext cx="670290" cy="273984"/>
              <a:chOff x="1775533" y="2742578"/>
              <a:chExt cx="898801" cy="367390"/>
            </a:xfrm>
          </p:grpSpPr>
          <p:sp>
            <p:nvSpPr>
              <p:cNvPr id="35" name="燕尾形 34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燕尾形 35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47" name="组合 46"/>
          <p:cNvGrpSpPr/>
          <p:nvPr/>
        </p:nvGrpSpPr>
        <p:grpSpPr>
          <a:xfrm>
            <a:off x="6647952" y="4355216"/>
            <a:ext cx="3128454" cy="614045"/>
            <a:chOff x="6478002" y="4443137"/>
            <a:chExt cx="3129758" cy="614301"/>
          </a:xfrm>
        </p:grpSpPr>
        <p:sp>
          <p:nvSpPr>
            <p:cNvPr id="33" name="文本框 32"/>
            <p:cNvSpPr txBox="1"/>
            <p:nvPr/>
          </p:nvSpPr>
          <p:spPr>
            <a:xfrm>
              <a:off x="7397960" y="4443137"/>
              <a:ext cx="2209800" cy="61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400" b="0" u="none" baseline="0" dirty="0">
                  <a:solidFill>
                    <a:srgbClr val="FF0000"/>
                  </a:solidFill>
                  <a:uFill>
                    <a:solidFill>
                      <a:srgbClr val="FE970E"/>
                    </a:solidFill>
                  </a:uFill>
                </a:rPr>
                <a:t>习题练习</a:t>
              </a:r>
            </a:p>
          </p:txBody>
        </p:sp>
        <p:grpSp>
          <p:nvGrpSpPr>
            <p:cNvPr id="37" name="组合 36"/>
            <p:cNvGrpSpPr/>
            <p:nvPr/>
          </p:nvGrpSpPr>
          <p:grpSpPr>
            <a:xfrm>
              <a:off x="6478002" y="4613921"/>
              <a:ext cx="670290" cy="273984"/>
              <a:chOff x="1775533" y="2742578"/>
              <a:chExt cx="898801" cy="367390"/>
            </a:xfrm>
          </p:grpSpPr>
          <p:sp>
            <p:nvSpPr>
              <p:cNvPr id="38" name="燕尾形 37"/>
              <p:cNvSpPr/>
              <p:nvPr userDrawn="1"/>
            </p:nvSpPr>
            <p:spPr>
              <a:xfrm>
                <a:off x="1775533" y="2742578"/>
                <a:ext cx="409487" cy="367390"/>
              </a:xfrm>
              <a:prstGeom prst="chevron">
                <a:avLst/>
              </a:prstGeom>
              <a:solidFill>
                <a:srgbClr val="FE970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  <p:sp>
            <p:nvSpPr>
              <p:cNvPr id="39" name="燕尾形 38"/>
              <p:cNvSpPr/>
              <p:nvPr userDrawn="1"/>
            </p:nvSpPr>
            <p:spPr>
              <a:xfrm>
                <a:off x="2116165" y="2742578"/>
                <a:ext cx="558169" cy="367390"/>
              </a:xfrm>
              <a:prstGeom prst="chevron">
                <a:avLst/>
              </a:prstGeom>
              <a:solidFill>
                <a:srgbClr val="036E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FF0000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650" y="1704975"/>
            <a:ext cx="41109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演示：观察手摇发电机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实验20-12手摇发电机发电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745" y="2564130"/>
            <a:ext cx="6579235" cy="35661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650" y="1704975"/>
            <a:ext cx="5081905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演示：观察手摇发电机的构造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340" y="2700655"/>
            <a:ext cx="3469005" cy="26593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2650" y="2907665"/>
            <a:ext cx="5081905" cy="24606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结论：</a:t>
            </a:r>
          </a:p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、发电机的转速越快，二极管越亮。</a:t>
            </a:r>
          </a:p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、手摇发电机产生的电流方向发生了周期性变化。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334900" y="3085812"/>
            <a:ext cx="295322" cy="210471"/>
            <a:chOff x="435463" y="1226414"/>
            <a:chExt cx="295380" cy="210512"/>
          </a:xfrm>
        </p:grpSpPr>
        <p:sp>
          <p:nvSpPr>
            <p:cNvPr id="13" name="矩形 12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882650" y="3905250"/>
            <a:ext cx="7117715" cy="902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我国电网交流电频率为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50Hz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，周期为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0.02s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。电流方向每秒改变</a:t>
            </a:r>
            <a:r>
              <a:rPr lang="en-US" altLang="zh-CN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100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次。</a:t>
            </a:r>
          </a:p>
        </p:txBody>
      </p:sp>
      <p:sp>
        <p:nvSpPr>
          <p:cNvPr id="18" name="矩形 17"/>
          <p:cNvSpPr/>
          <p:nvPr/>
        </p:nvSpPr>
        <p:spPr>
          <a:xfrm>
            <a:off x="882521" y="5986615"/>
            <a:ext cx="6899569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直流电（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DC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）：方向不变的电流叫直流电。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882650" y="4808220"/>
            <a:ext cx="7252335" cy="1056259"/>
          </a:xfrm>
          <a:prstGeom prst="round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周期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交流电周期性变化一次的时间。单位是秒（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）。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82650" y="1827530"/>
            <a:ext cx="7407275" cy="1124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概念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r>
              <a:rPr lang="zh-CN" altLang="zh-CN" sz="2800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rPr>
              <a:t>大小和方向随时间周期性变化的电流，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rPr>
              <a:t>叫</a:t>
            </a:r>
            <a:r>
              <a:rPr lang="zh-CN" altLang="zh-CN" sz="2800" b="1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rPr>
              <a:t>交</a:t>
            </a:r>
            <a:r>
              <a:rPr lang="zh-CN" altLang="en-US" sz="2800" b="1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rPr>
              <a:t>变电</a:t>
            </a:r>
            <a:r>
              <a:rPr lang="zh-CN" altLang="zh-CN" sz="2800" b="1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rPr>
              <a:t>流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rPr>
              <a:t>，简称交流电。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882650" y="2952115"/>
            <a:ext cx="725297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频率</a:t>
            </a:r>
            <a:r>
              <a:rPr lang="zh-CN" altLang="en-US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：</a:t>
            </a:r>
            <a:r>
              <a:rPr lang="zh-CN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电流在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</a:t>
            </a:r>
            <a:r>
              <a:rPr lang="zh-CN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秒内周期性变化的次数。单位是赫兹，符号是</a:t>
            </a:r>
            <a:r>
              <a:rPr lang="en-US" altLang="zh-CN" sz="28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Hz</a:t>
            </a:r>
            <a:r>
              <a:rPr lang="zh-CN" altLang="en-US" sz="2800" dirty="0">
                <a:solidFill>
                  <a:schemeClr val="tx1"/>
                </a:solidFill>
                <a:latin typeface="+mn-ea"/>
                <a:cs typeface="Times New Roman" panose="02020603050405020304" charset="0"/>
                <a:sym typeface="+mn-ea"/>
              </a:rPr>
              <a:t>。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334900" y="3113752"/>
            <a:ext cx="295322" cy="210471"/>
            <a:chOff x="435463" y="1226414"/>
            <a:chExt cx="295380" cy="210512"/>
          </a:xfrm>
        </p:grpSpPr>
        <p:sp>
          <p:nvSpPr>
            <p:cNvPr id="32" name="矩形 3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4900" y="5019387"/>
            <a:ext cx="295322" cy="210471"/>
            <a:chOff x="435463" y="1226414"/>
            <a:chExt cx="295380" cy="210512"/>
          </a:xfrm>
        </p:grpSpPr>
        <p:sp>
          <p:nvSpPr>
            <p:cNvPr id="35" name="矩形 34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4" name="图片 43" descr="&amp;pky320_sjzg_VCG41N484036751_sjzg_VCG41N484036751&amp;"/>
          <p:cNvPicPr>
            <a:picLocks noChangeAspect="1"/>
          </p:cNvPicPr>
          <p:nvPr/>
        </p:nvPicPr>
        <p:blipFill>
          <a:blip r:embed="rId2"/>
          <a:srcRect l="11541" r="28830"/>
          <a:stretch>
            <a:fillRect/>
          </a:stretch>
        </p:blipFill>
        <p:spPr>
          <a:xfrm>
            <a:off x="8267065" y="2004060"/>
            <a:ext cx="3305175" cy="3691255"/>
          </a:xfrm>
          <a:prstGeom prst="rect">
            <a:avLst/>
          </a:prstGeom>
        </p:spPr>
      </p:pic>
      <p:sp>
        <p:nvSpPr>
          <p:cNvPr id="45" name="文本框 44"/>
          <p:cNvSpPr txBox="1"/>
          <p:nvPr/>
        </p:nvSpPr>
        <p:spPr>
          <a:xfrm>
            <a:off x="9371330" y="5864225"/>
            <a:ext cx="10972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发电机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2772" name="图片 32771" descr="27t00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2550795"/>
            <a:ext cx="5886450" cy="3100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882650" y="1901190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发电机的构造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82650" y="190119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发电机的工作过程</a:t>
            </a:r>
          </a:p>
        </p:txBody>
      </p:sp>
      <p:pic>
        <p:nvPicPr>
          <p:cNvPr id="5" name="发电机的工作原理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31745" y="2423160"/>
            <a:ext cx="6343650" cy="39046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82650" y="190119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发电机的工作过程</a:t>
            </a:r>
          </a:p>
        </p:txBody>
      </p:sp>
      <p:sp>
        <p:nvSpPr>
          <p:cNvPr id="12" name="矩形 11"/>
          <p:cNvSpPr/>
          <p:nvPr/>
        </p:nvSpPr>
        <p:spPr>
          <a:xfrm>
            <a:off x="7073647" y="5339400"/>
            <a:ext cx="3648405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2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zh-CN" altLang="zh-CN" sz="2400" dirty="0">
                <a:latin typeface="+mn-ea"/>
              </a:rPr>
              <a:t>线圈中</a:t>
            </a:r>
            <a:r>
              <a:rPr lang="zh-CN" altLang="en-US" sz="2400" dirty="0">
                <a:latin typeface="+mn-ea"/>
              </a:rPr>
              <a:t>不</a:t>
            </a:r>
            <a:r>
              <a:rPr lang="zh-CN" altLang="zh-CN" sz="2400" dirty="0">
                <a:latin typeface="+mn-ea"/>
              </a:rPr>
              <a:t>产生</a:t>
            </a:r>
            <a:r>
              <a:rPr lang="zh-CN" altLang="en-US" sz="2400" dirty="0">
                <a:latin typeface="+mn-ea"/>
              </a:rPr>
              <a:t>感应</a:t>
            </a:r>
            <a:r>
              <a:rPr lang="zh-CN" altLang="zh-CN" sz="2400" dirty="0">
                <a:latin typeface="+mn-ea"/>
              </a:rPr>
              <a:t>电流</a:t>
            </a:r>
            <a:r>
              <a:rPr lang="zh-CN" altLang="en-US" sz="2400" dirty="0">
                <a:latin typeface="+mn-ea"/>
              </a:rPr>
              <a:t>。</a:t>
            </a:r>
          </a:p>
        </p:txBody>
      </p:sp>
      <p:sp>
        <p:nvSpPr>
          <p:cNvPr id="13" name="矩形 12"/>
          <p:cNvSpPr/>
          <p:nvPr/>
        </p:nvSpPr>
        <p:spPr>
          <a:xfrm>
            <a:off x="1094105" y="5155565"/>
            <a:ext cx="3764915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en-US" altLang="zh-CN" sz="2400" dirty="0">
                <a:latin typeface="Times New Roman" panose="02020603050405020304" charset="0"/>
                <a:cs typeface="Times New Roman" panose="02020603050405020304" charset="0"/>
              </a:rPr>
              <a:t>1</a:t>
            </a:r>
            <a:r>
              <a:rPr lang="zh-CN" altLang="en-US" sz="2400" i="1" dirty="0">
                <a:latin typeface="Times New Roman" panose="02020603050405020304" charset="0"/>
                <a:cs typeface="Times New Roman" panose="02020603050405020304" charset="0"/>
              </a:rPr>
              <a:t>、</a:t>
            </a:r>
            <a:r>
              <a:rPr lang="en-US" altLang="zh-CN" sz="2400" i="1" dirty="0">
                <a:latin typeface="Times New Roman" panose="02020603050405020304" charset="0"/>
                <a:cs typeface="Times New Roman" panose="02020603050405020304" charset="0"/>
              </a:rPr>
              <a:t>AB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边向上切割磁感线，</a:t>
            </a:r>
            <a:r>
              <a:rPr lang="en-US" altLang="zh-CN" sz="2400" i="1" dirty="0">
                <a:latin typeface="Times New Roman" panose="02020603050405020304" charset="0"/>
                <a:cs typeface="Times New Roman" panose="02020603050405020304" charset="0"/>
              </a:rPr>
              <a:t>CD</a:t>
            </a:r>
            <a:r>
              <a:rPr lang="zh-CN" altLang="en-US" sz="2400" dirty="0">
                <a:latin typeface="Times New Roman" panose="02020603050405020304" charset="0"/>
                <a:cs typeface="Times New Roman" panose="02020603050405020304" charset="0"/>
              </a:rPr>
              <a:t>边向下切割磁感线，产生感应电流。</a:t>
            </a:r>
            <a:endParaRPr lang="zh-CN" altLang="en-US" sz="240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右箭头 35"/>
          <p:cNvSpPr/>
          <p:nvPr/>
        </p:nvSpPr>
        <p:spPr>
          <a:xfrm>
            <a:off x="5155400" y="3764346"/>
            <a:ext cx="1289103" cy="598319"/>
          </a:xfrm>
          <a:prstGeom prst="rightArrow">
            <a:avLst>
              <a:gd name="adj1" fmla="val 50000"/>
              <a:gd name="adj2" fmla="val 63020"/>
            </a:avLst>
          </a:prstGeom>
          <a:solidFill>
            <a:srgbClr val="BDD7EE"/>
          </a:solidFill>
          <a:ln w="12700" cap="flat">
            <a:solidFill>
              <a:srgbClr val="036EB8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latinLnBrk="1" hangingPunct="0"/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69340" y="2750185"/>
            <a:ext cx="3641725" cy="240538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8480" y="2578735"/>
            <a:ext cx="3477895" cy="25768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82650" y="1901190"/>
            <a:ext cx="30276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发电机的工作过程</a:t>
            </a:r>
          </a:p>
        </p:txBody>
      </p:sp>
      <p:sp>
        <p:nvSpPr>
          <p:cNvPr id="6" name="矩形 5"/>
          <p:cNvSpPr/>
          <p:nvPr/>
        </p:nvSpPr>
        <p:spPr>
          <a:xfrm>
            <a:off x="1055752" y="5333955"/>
            <a:ext cx="3648404" cy="119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</a:rPr>
              <a:t>3</a:t>
            </a:r>
            <a:r>
              <a:rPr lang="zh-CN" altLang="en-US" sz="2400" dirty="0">
                <a:latin typeface="+mn-ea"/>
              </a:rPr>
              <a:t>、切割磁感线产生感应电流，但电流方向与前面的相反。</a:t>
            </a:r>
          </a:p>
        </p:txBody>
      </p:sp>
      <p:sp>
        <p:nvSpPr>
          <p:cNvPr id="37" name="右箭头 36"/>
          <p:cNvSpPr/>
          <p:nvPr/>
        </p:nvSpPr>
        <p:spPr>
          <a:xfrm>
            <a:off x="5074354" y="3731506"/>
            <a:ext cx="1249619" cy="581095"/>
          </a:xfrm>
          <a:prstGeom prst="rightArrow">
            <a:avLst>
              <a:gd name="adj1" fmla="val 50000"/>
              <a:gd name="adj2" fmla="val 63020"/>
            </a:avLst>
          </a:prstGeom>
          <a:solidFill>
            <a:srgbClr val="BDD7EE"/>
          </a:solidFill>
          <a:ln w="12700" cap="flat">
            <a:solidFill>
              <a:srgbClr val="036EB8"/>
            </a:solidFill>
            <a:prstDash val="solid"/>
            <a:miter lim="8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latinLnBrk="1" hangingPunct="0"/>
            <a:endParaRPr lang="zh-CN" altLang="en-US" sz="240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367" y="2847631"/>
            <a:ext cx="3240001" cy="234887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5960" y="2449830"/>
            <a:ext cx="3279775" cy="2640965"/>
          </a:xfrm>
          <a:prstGeom prst="rect">
            <a:avLst/>
          </a:prstGeom>
        </p:spPr>
      </p:pic>
      <p:sp>
        <p:nvSpPr>
          <p:cNvPr id="33" name="矩形 32"/>
          <p:cNvSpPr/>
          <p:nvPr/>
        </p:nvSpPr>
        <p:spPr>
          <a:xfrm>
            <a:off x="7096760" y="5430520"/>
            <a:ext cx="3418840" cy="82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+mn-ea"/>
              </a:rPr>
              <a:t>4</a:t>
            </a:r>
            <a:r>
              <a:rPr lang="zh-CN" altLang="en-US" sz="2400" dirty="0">
                <a:latin typeface="+mn-ea"/>
              </a:rPr>
              <a:t>、</a:t>
            </a:r>
            <a:r>
              <a:rPr lang="zh-CN" altLang="zh-CN" sz="2400" dirty="0">
                <a:latin typeface="+mn-ea"/>
              </a:rPr>
              <a:t>线圈中</a:t>
            </a:r>
            <a:r>
              <a:rPr lang="zh-CN" altLang="en-US" sz="2400" dirty="0">
                <a:latin typeface="+mn-ea"/>
              </a:rPr>
              <a:t>不</a:t>
            </a:r>
            <a:r>
              <a:rPr lang="zh-CN" altLang="zh-CN" sz="2400" dirty="0">
                <a:latin typeface="+mn-ea"/>
              </a:rPr>
              <a:t>产生</a:t>
            </a:r>
            <a:r>
              <a:rPr lang="zh-CN" altLang="en-US" sz="2400" dirty="0">
                <a:latin typeface="+mn-ea"/>
              </a:rPr>
              <a:t>感应</a:t>
            </a:r>
            <a:r>
              <a:rPr lang="zh-CN" altLang="zh-CN" sz="2400" dirty="0">
                <a:latin typeface="+mn-ea"/>
              </a:rPr>
              <a:t>电流</a:t>
            </a:r>
            <a:r>
              <a:rPr lang="zh-CN" altLang="en-US" sz="2400" dirty="0">
                <a:latin typeface="+mn-ea"/>
              </a:rPr>
              <a:t>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0475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82650" y="1901190"/>
            <a:ext cx="23164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发电机的种类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82650" y="2741295"/>
            <a:ext cx="9072880" cy="12966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小型发电机：一般采用磁极不动，线圈旋转的方式发电；</a:t>
            </a:r>
          </a:p>
          <a:p>
            <a:pPr>
              <a:lnSpc>
                <a:spcPct val="14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大型发电机：一般采用线圈不动，磁极旋转的方式发电。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183803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882650" y="1691640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发电机和电动机的区别</a:t>
            </a:r>
          </a:p>
        </p:txBody>
      </p:sp>
      <p:graphicFrame>
        <p:nvGraphicFramePr>
          <p:cNvPr id="6" name="Group 84"/>
          <p:cNvGraphicFramePr/>
          <p:nvPr>
            <p:custDataLst>
              <p:tags r:id="rId1"/>
            </p:custDataLst>
          </p:nvPr>
        </p:nvGraphicFramePr>
        <p:xfrm>
          <a:off x="1087578" y="2213762"/>
          <a:ext cx="9568180" cy="4463415"/>
        </p:xfrm>
        <a:graphic>
          <a:graphicData uri="http://schemas.openxmlformats.org/drawingml/2006/table">
            <a:tbl>
              <a:tblPr firstRow="1" firstCol="1" bandRow="1">
                <a:tableStyleId>{6E25E649-3F16-4E02-A733-19D2CDBF48F0}</a:tableStyleId>
              </a:tblPr>
              <a:tblGrid>
                <a:gridCol w="2393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26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26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直流电动机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交流发电机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6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原理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通电线圈在磁场中受力转动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电磁感应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887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  <a:defRPr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panose="020B0604020202020204"/>
                        </a:rPr>
                        <a:t>  </a:t>
                      </a:r>
                      <a:endParaRPr kumimoji="0" lang="en-US" altLang="zh-CN" sz="2400" b="1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sym typeface="Arial" panose="020B0604020202020204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  <a:defRPr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sym typeface="Arial" panose="020B0604020202020204"/>
                        </a:rPr>
                        <a:t>原理图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  <a:cs typeface="+mn-cs"/>
                        <a:sym typeface="Arial" panose="020B0604020202020204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rgbClr val="BDD7EE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99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能量的转化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电能转化为机械能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机械能转化为电能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22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线圈中电流来源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由电源提供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线圈产生感应电流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72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</a:rPr>
                        <a:t>电路中作用</a:t>
                      </a:r>
                      <a:endParaRPr kumimoji="0" lang="zh-CN" alt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36EB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用电器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50000"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400" b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电源</a:t>
                      </a:r>
                      <a:endParaRPr kumimoji="0" lang="zh-C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91200" marR="91200" marT="48119" marB="48119" anchor="ctr" horzOverflow="overflow">
                    <a:lnL w="12700">
                      <a:solidFill>
                        <a:schemeClr val="bg1"/>
                      </a:solidFill>
                      <a:prstDash val="solid"/>
                    </a:lnL>
                    <a:lnR w="12700">
                      <a:solidFill>
                        <a:schemeClr val="bg1"/>
                      </a:solidFill>
                      <a:prstDash val="solid"/>
                    </a:lnR>
                    <a:lnT w="12700">
                      <a:solidFill>
                        <a:schemeClr val="bg1"/>
                      </a:solidFill>
                      <a:prstDash val="solid"/>
                    </a:lnT>
                    <a:lnB w="12700">
                      <a:solidFill>
                        <a:schemeClr val="bg1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67650" y="3458845"/>
            <a:ext cx="2003425" cy="14198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85285" y="3437890"/>
            <a:ext cx="2016125" cy="15500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等腰三角形 75"/>
          <p:cNvSpPr/>
          <p:nvPr/>
        </p:nvSpPr>
        <p:spPr>
          <a:xfrm rot="5400000">
            <a:off x="2604535" y="451365"/>
            <a:ext cx="175894" cy="151633"/>
          </a:xfrm>
          <a:prstGeom prst="triangle">
            <a:avLst/>
          </a:prstGeom>
          <a:solidFill>
            <a:srgbClr val="00A0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A0E9"/>
              </a:solidFill>
            </a:endParaRPr>
          </a:p>
        </p:txBody>
      </p:sp>
      <p:sp>
        <p:nvSpPr>
          <p:cNvPr id="77" name="等腰三角形 76"/>
          <p:cNvSpPr/>
          <p:nvPr/>
        </p:nvSpPr>
        <p:spPr>
          <a:xfrm rot="5400000">
            <a:off x="2879443" y="451365"/>
            <a:ext cx="175894" cy="151633"/>
          </a:xfrm>
          <a:prstGeom prst="triangle">
            <a:avLst/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C000"/>
              </a:solidFill>
            </a:endParaRPr>
          </a:p>
        </p:txBody>
      </p:sp>
      <p:sp>
        <p:nvSpPr>
          <p:cNvPr id="78" name="等腰三角形 77"/>
          <p:cNvSpPr/>
          <p:nvPr/>
        </p:nvSpPr>
        <p:spPr>
          <a:xfrm rot="5400000">
            <a:off x="3154351" y="451365"/>
            <a:ext cx="175894" cy="151633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矩形 78"/>
          <p:cNvSpPr/>
          <p:nvPr/>
        </p:nvSpPr>
        <p:spPr>
          <a:xfrm>
            <a:off x="3441389" y="216765"/>
            <a:ext cx="8686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小结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094105" y="1534795"/>
            <a:ext cx="8838565" cy="4028440"/>
            <a:chOff x="1723" y="2417"/>
            <a:chExt cx="13919" cy="6344"/>
          </a:xfrm>
        </p:grpSpPr>
        <p:sp>
          <p:nvSpPr>
            <p:cNvPr id="3" name="圆角矩形 2"/>
            <p:cNvSpPr/>
            <p:nvPr/>
          </p:nvSpPr>
          <p:spPr>
            <a:xfrm>
              <a:off x="4199" y="6967"/>
              <a:ext cx="3883" cy="101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+mn-ea"/>
                </a:rPr>
                <a:t>发电机</a:t>
              </a:r>
            </a:p>
          </p:txBody>
        </p:sp>
        <p:sp>
          <p:nvSpPr>
            <p:cNvPr id="7" name="圆角矩形 6"/>
            <p:cNvSpPr/>
            <p:nvPr/>
          </p:nvSpPr>
          <p:spPr>
            <a:xfrm>
              <a:off x="9787" y="4346"/>
              <a:ext cx="5715" cy="918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/>
                  </a:solidFill>
                  <a:latin typeface="+mn-ea"/>
                </a:rPr>
                <a:t>电磁感应及感应电流</a:t>
              </a:r>
            </a:p>
          </p:txBody>
        </p:sp>
        <p:sp>
          <p:nvSpPr>
            <p:cNvPr id="12" name="圆角矩形 11"/>
            <p:cNvSpPr/>
            <p:nvPr/>
          </p:nvSpPr>
          <p:spPr>
            <a:xfrm>
              <a:off x="4199" y="3077"/>
              <a:ext cx="4352" cy="18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rgbClr val="0070C0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tx1"/>
                  </a:solidFill>
                  <a:latin typeface="+mn-ea"/>
                </a:rPr>
                <a:t>什么情况下磁能生电</a:t>
              </a:r>
            </a:p>
          </p:txBody>
        </p:sp>
        <p:sp>
          <p:nvSpPr>
            <p:cNvPr id="9" name="圆角矩形 8"/>
            <p:cNvSpPr/>
            <p:nvPr/>
          </p:nvSpPr>
          <p:spPr>
            <a:xfrm>
              <a:off x="9790" y="2417"/>
              <a:ext cx="5853" cy="912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/>
                  </a:solidFill>
                  <a:latin typeface="+mn-ea"/>
                </a:rPr>
                <a:t>产生感应电流条件</a:t>
              </a:r>
            </a:p>
          </p:txBody>
        </p:sp>
        <p:sp>
          <p:nvSpPr>
            <p:cNvPr id="111" name="圆角矩形 110"/>
            <p:cNvSpPr/>
            <p:nvPr/>
          </p:nvSpPr>
          <p:spPr>
            <a:xfrm>
              <a:off x="9235" y="6275"/>
              <a:ext cx="4288" cy="91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/>
                  </a:solidFill>
                  <a:latin typeface="+mn-ea"/>
                </a:rPr>
                <a:t>构造及原理</a:t>
              </a:r>
            </a:p>
          </p:txBody>
        </p:sp>
        <p:sp>
          <p:nvSpPr>
            <p:cNvPr id="11" name="左大括号 10"/>
            <p:cNvSpPr/>
            <p:nvPr/>
          </p:nvSpPr>
          <p:spPr>
            <a:xfrm>
              <a:off x="8838" y="2775"/>
              <a:ext cx="710" cy="2188"/>
            </a:xfrm>
            <a:prstGeom prst="leftBrace">
              <a:avLst/>
            </a:prstGeom>
            <a:ln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圆角矩形 1"/>
            <p:cNvSpPr/>
            <p:nvPr/>
          </p:nvSpPr>
          <p:spPr>
            <a:xfrm>
              <a:off x="9235" y="7851"/>
              <a:ext cx="4288" cy="911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lt1"/>
                  </a:solidFill>
                </a14:hiddenFill>
              </a:ext>
            </a:ex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tx1"/>
                  </a:solidFill>
                  <a:latin typeface="+mn-ea"/>
                </a:rPr>
                <a:t>交变电流</a:t>
              </a:r>
            </a:p>
          </p:txBody>
        </p:sp>
        <p:sp>
          <p:nvSpPr>
            <p:cNvPr id="4" name="左大括号 3"/>
            <p:cNvSpPr/>
            <p:nvPr/>
          </p:nvSpPr>
          <p:spPr>
            <a:xfrm>
              <a:off x="8304" y="6731"/>
              <a:ext cx="710" cy="1687"/>
            </a:xfrm>
            <a:prstGeom prst="leftBrace">
              <a:avLst/>
            </a:prstGeom>
            <a:ln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左大括号 4"/>
            <p:cNvSpPr/>
            <p:nvPr/>
          </p:nvSpPr>
          <p:spPr>
            <a:xfrm>
              <a:off x="3202" y="3895"/>
              <a:ext cx="710" cy="3737"/>
            </a:xfrm>
            <a:prstGeom prst="leftBrace">
              <a:avLst/>
            </a:prstGeom>
            <a:ln>
              <a:solidFill>
                <a:srgbClr val="036E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723" y="4595"/>
              <a:ext cx="1237" cy="2591"/>
            </a:xfrm>
            <a:prstGeom prst="roundRect">
              <a:avLst/>
            </a:prstGeom>
            <a:solidFill>
              <a:srgbClr val="036EB8"/>
            </a:solidFill>
            <a:ln>
              <a:solidFill>
                <a:schemeClr val="accent1"/>
              </a:solidFill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bg1"/>
                  </a:solidFill>
                  <a:latin typeface="+mn-ea"/>
                </a:rPr>
                <a:t>磁生电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&amp;pky9337488978_sjzg_VCG41N618557356&amp;"/>
          <p:cNvPicPr>
            <a:picLocks noChangeAspect="1"/>
          </p:cNvPicPr>
          <p:nvPr/>
        </p:nvPicPr>
        <p:blipFill>
          <a:blip r:embed="rId2">
            <a:alphaModFix amt="80000"/>
          </a:blip>
          <a:srcRect b="14889"/>
          <a:stretch>
            <a:fillRect/>
          </a:stretch>
        </p:blipFill>
        <p:spPr>
          <a:xfrm>
            <a:off x="-635" y="0"/>
            <a:ext cx="12190730" cy="68586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课程导入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774065" y="2004695"/>
            <a:ext cx="37388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800">
                <a:sym typeface="+mn-ea"/>
              </a:rPr>
              <a:t>发电机是如何发电的？</a:t>
            </a:r>
            <a:endParaRPr lang="zh-CN" altLang="en-US" sz="28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1128395" y="1845945"/>
            <a:ext cx="9144000" cy="31692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、下面几种做法中，哪种一定能产生感应电流：</a:t>
            </a:r>
            <a:r>
              <a:rPr lang="zh-CN" altLang="en-US" sz="3200">
                <a:latin typeface="Times New Roman" panose="02020603050405020304" charset="0"/>
                <a:ea typeface="微软雅黑" panose="020B0503020204020204" pitchFamily="34" charset="-122"/>
              </a:rPr>
              <a:t>（    </a:t>
            </a:r>
            <a:r>
              <a:rPr lang="en-US" altLang="zh-CN" sz="3200">
                <a:latin typeface="Times New Roman" panose="02020603050405020304" charset="0"/>
                <a:ea typeface="微软雅黑" panose="020B0503020204020204" pitchFamily="34" charset="-122"/>
              </a:rPr>
              <a:t> </a:t>
            </a:r>
            <a:r>
              <a:rPr lang="zh-CN" altLang="en-US" sz="3200">
                <a:latin typeface="Times New Roman" panose="02020603050405020304" charset="0"/>
                <a:ea typeface="微软雅黑" panose="020B0503020204020204" pitchFamily="34" charset="-122"/>
              </a:rPr>
              <a:t>）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、一段导体在磁场里做切割磁感线运动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、闭合电路的一部分导体在磁场里运动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、闭合电路的一部分导体在磁场里做切割磁感线的运动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2800"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、闭合导体在磁场里做切割磁感线运动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9254526" y="1816009"/>
            <a:ext cx="540544" cy="70675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en-US" altLang="zh-CN" sz="40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3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习题练习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209040" y="1767205"/>
            <a:ext cx="8866505" cy="3322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ea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400" b="1">
                <a:latin typeface="Times New Roman" panose="02020603050405020304" charset="0"/>
                <a:cs typeface="+mn-ea"/>
              </a:defRPr>
            </a:lvl1pPr>
          </a:lstStyle>
          <a:p>
            <a:pPr algn="just"/>
            <a:r>
              <a:rPr lang="en-US" altLang="zh-CN" sz="2800" b="0" noProof="1">
                <a:cs typeface="Times New Roman" panose="02020603050405020304" charset="0"/>
              </a:rPr>
              <a:t>2.</a:t>
            </a:r>
            <a:r>
              <a:rPr lang="zh-CN" altLang="en-US" sz="2800" b="0" noProof="1">
                <a:cs typeface="Times New Roman" panose="02020603050405020304" charset="0"/>
              </a:rPr>
              <a:t>如图所示的手摇式手电筒，筒内没有电池，只要转动手电筒的摇柄，灯泡就能发光。以下设备与这种手电筒工作原理相同的是（ </a:t>
            </a:r>
            <a:r>
              <a:rPr lang="en-US" altLang="zh-CN" sz="2800" b="0" noProof="1">
                <a:cs typeface="Times New Roman" panose="02020603050405020304" charset="0"/>
              </a:rPr>
              <a:t>   </a:t>
            </a:r>
            <a:r>
              <a:rPr lang="zh-CN" altLang="en-US" sz="2800" b="0" noProof="1">
                <a:cs typeface="Times New Roman" panose="02020603050405020304" charset="0"/>
              </a:rPr>
              <a:t>    ）</a:t>
            </a:r>
          </a:p>
          <a:p>
            <a:r>
              <a:rPr lang="en-US" altLang="zh-CN" sz="2800" b="0" noProof="1">
                <a:cs typeface="Times New Roman" panose="02020603050405020304" charset="0"/>
              </a:rPr>
              <a:t>A</a:t>
            </a:r>
            <a:r>
              <a:rPr lang="zh-CN" altLang="en-US" sz="2800" b="0" noProof="1">
                <a:cs typeface="Times New Roman" panose="02020603050405020304" charset="0"/>
              </a:rPr>
              <a:t>．发电机	       </a:t>
            </a:r>
            <a:r>
              <a:rPr lang="en-US" altLang="zh-CN" sz="2800" b="0" noProof="1">
                <a:cs typeface="Times New Roman" panose="02020603050405020304" charset="0"/>
              </a:rPr>
              <a:t>	B</a:t>
            </a:r>
            <a:r>
              <a:rPr lang="zh-CN" altLang="en-US" sz="2800" b="0" noProof="1">
                <a:cs typeface="Times New Roman" panose="02020603050405020304" charset="0"/>
              </a:rPr>
              <a:t>．电动机</a:t>
            </a:r>
          </a:p>
          <a:p>
            <a:r>
              <a:rPr lang="en-US" altLang="zh-CN" sz="2800" b="0" noProof="1">
                <a:cs typeface="Times New Roman" panose="02020603050405020304" charset="0"/>
              </a:rPr>
              <a:t>C</a:t>
            </a:r>
            <a:r>
              <a:rPr lang="zh-CN" altLang="en-US" sz="2800" b="0" noProof="1">
                <a:cs typeface="Times New Roman" panose="02020603050405020304" charset="0"/>
              </a:rPr>
              <a:t>．汽油机         </a:t>
            </a:r>
            <a:r>
              <a:rPr lang="en-US" altLang="zh-CN" sz="2800" b="0" noProof="1">
                <a:cs typeface="Times New Roman" panose="02020603050405020304" charset="0"/>
              </a:rPr>
              <a:t>	D</a:t>
            </a:r>
            <a:r>
              <a:rPr lang="zh-CN" altLang="en-US" sz="2800" b="0" noProof="1">
                <a:cs typeface="Times New Roman" panose="02020603050405020304" charset="0"/>
              </a:rPr>
              <a:t>．柴油机</a:t>
            </a:r>
          </a:p>
        </p:txBody>
      </p:sp>
      <p:sp>
        <p:nvSpPr>
          <p:cNvPr id="8" name="Text Box 1030"/>
          <p:cNvSpPr txBox="1">
            <a:spLocks noChangeArrowheads="1"/>
          </p:cNvSpPr>
          <p:nvPr/>
        </p:nvSpPr>
        <p:spPr bwMode="auto">
          <a:xfrm>
            <a:off x="4376939" y="3224130"/>
            <a:ext cx="952500" cy="584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zh-CN" sz="3200" dirty="0">
                <a:solidFill>
                  <a:srgbClr val="FF0000"/>
                </a:solidFill>
                <a:latin typeface="Times New Roman" panose="02020603050405020304" charset="0"/>
              </a:rPr>
              <a:t>A</a:t>
            </a:r>
          </a:p>
        </p:txBody>
      </p:sp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30" y="3465195"/>
            <a:ext cx="3046730" cy="191135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0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什么情况下磁能生电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t="4054" b="10448"/>
          <a:stretch>
            <a:fillRect/>
          </a:stretch>
        </p:blipFill>
        <p:spPr>
          <a:xfrm>
            <a:off x="7261860" y="1704340"/>
            <a:ext cx="2865755" cy="3719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882650" y="2131695"/>
            <a:ext cx="5315585" cy="19862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英国物理学家法拉第历经10年做了多次探索，1831年终于取得突破，发现了利用磁场产生电流的条件和规律。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882650" y="4117975"/>
            <a:ext cx="5315585" cy="15125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</a:t>
            </a: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根据这个发现，后来发明了发电机，使人类大规模用电成为可能，开辟了电气化的时代。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646545" y="5424170"/>
            <a:ext cx="409638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法拉第（Michael Faraday，</a:t>
            </a:r>
          </a:p>
          <a:p>
            <a:r>
              <a:rPr lang="zh-CN" altLang="en-US" sz="24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1791—1867），英国物理学家、化学家。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0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什么情况下磁能生电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2358" y="1750449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实验探究：什么情况下磁能生电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9" name="图片 8" descr="138040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72530" y="2526030"/>
            <a:ext cx="4707255" cy="340614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803640" y="1426845"/>
            <a:ext cx="1960879" cy="521969"/>
          </a:xfrm>
          <a:prstGeom prst="wedgeRectCallout">
            <a:avLst>
              <a:gd name="adj1" fmla="val 13503"/>
              <a:gd name="adj2" fmla="val 186131"/>
            </a:avLst>
          </a:prstGeom>
          <a:noFill/>
          <a:ln>
            <a:solidFill>
              <a:srgbClr val="036EB8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灵敏电流计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882650" y="2272665"/>
            <a:ext cx="160528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8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实验记录</a:t>
            </a:r>
          </a:p>
        </p:txBody>
      </p:sp>
      <p:pic>
        <p:nvPicPr>
          <p:cNvPr id="17" name="图片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5F3F5">
                  <a:alpha val="100000"/>
                </a:srgbClr>
              </a:clrFrom>
              <a:clrTo>
                <a:srgbClr val="F5F3F5">
                  <a:alpha val="100000"/>
                  <a:alpha val="0"/>
                </a:srgbClr>
              </a:clrTo>
            </a:clrChange>
          </a:blip>
          <a:srcRect b="2161"/>
          <a:stretch>
            <a:fillRect/>
          </a:stretch>
        </p:blipFill>
        <p:spPr>
          <a:xfrm>
            <a:off x="1035050" y="2710815"/>
            <a:ext cx="5022850" cy="3995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110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什么情况下磁能生电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2358" y="1750449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实验探究：什么情况下磁能生电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实验20-11探究什么情况下磁可以生电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15540" y="2440305"/>
            <a:ext cx="7100570" cy="3762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5161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演示：通电线圈在磁场中的扭转</a:t>
            </a:r>
            <a:endParaRPr lang="en-US" altLang="zh-CN" sz="28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5F3F5">
                  <a:alpha val="100000"/>
                </a:srgbClr>
              </a:clrFrom>
              <a:clrTo>
                <a:srgbClr val="F5F3F5">
                  <a:alpha val="100000"/>
                  <a:alpha val="0"/>
                </a:srgbClr>
              </a:clrTo>
            </a:clrChange>
            <a:lum bright="12000"/>
          </a:blip>
          <a:stretch>
            <a:fillRect/>
          </a:stretch>
        </p:blipFill>
        <p:spPr>
          <a:xfrm>
            <a:off x="774065" y="2339340"/>
            <a:ext cx="5700395" cy="427291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969125" y="3014980"/>
            <a:ext cx="4739640" cy="250190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800" b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40000"/>
              </a:lnSpc>
            </a:pPr>
            <a:r>
              <a:rPr lang="zh-CN" altLang="en-US" b="1" noProof="1">
                <a:solidFill>
                  <a:schemeClr val="tx1"/>
                </a:solidFill>
                <a:cs typeface="微软雅黑" panose="020B0503020204020204" pitchFamily="34" charset="-122"/>
              </a:rPr>
              <a:t>导体中产生感应电流的条件：</a:t>
            </a:r>
          </a:p>
          <a:p>
            <a:pPr>
              <a:lnSpc>
                <a:spcPct val="140000"/>
              </a:lnSpc>
            </a:pPr>
            <a:r>
              <a:rPr lang="en-US" altLang="zh-CN" noProof="1">
                <a:solidFill>
                  <a:schemeClr val="tx1"/>
                </a:solidFill>
                <a:cs typeface="微软雅黑" panose="020B0503020204020204" pitchFamily="34" charset="-122"/>
              </a:rPr>
              <a:t>1.</a:t>
            </a:r>
            <a:r>
              <a:rPr lang="zh-CN" altLang="en-US" noProof="1">
                <a:solidFill>
                  <a:schemeClr val="tx1"/>
                </a:solidFill>
                <a:cs typeface="微软雅黑" panose="020B0503020204020204" pitchFamily="34" charset="-122"/>
              </a:rPr>
              <a:t>电路必须闭合。</a:t>
            </a:r>
          </a:p>
          <a:p>
            <a:pPr>
              <a:lnSpc>
                <a:spcPct val="140000"/>
              </a:lnSpc>
            </a:pPr>
            <a:r>
              <a:rPr lang="en-US" altLang="zh-CN" noProof="1">
                <a:solidFill>
                  <a:schemeClr val="tx1"/>
                </a:solidFill>
                <a:cs typeface="微软雅黑" panose="020B0503020204020204" pitchFamily="34" charset="-122"/>
              </a:rPr>
              <a:t>2.闭合电路的一</a:t>
            </a:r>
            <a:r>
              <a:rPr lang="zh-CN" altLang="en-US" noProof="1">
                <a:solidFill>
                  <a:schemeClr val="tx1"/>
                </a:solidFill>
                <a:cs typeface="微软雅黑" panose="020B0503020204020204" pitchFamily="34" charset="-122"/>
              </a:rPr>
              <a:t>部分导体在磁场中做切割磁感线的运动。</a:t>
            </a:r>
          </a:p>
        </p:txBody>
      </p:sp>
      <p:grpSp>
        <p:nvGrpSpPr>
          <p:cNvPr id="23" name="组合 22"/>
          <p:cNvGrpSpPr/>
          <p:nvPr/>
        </p:nvGrpSpPr>
        <p:grpSpPr>
          <a:xfrm>
            <a:off x="6531865" y="3323937"/>
            <a:ext cx="295322" cy="210471"/>
            <a:chOff x="435463" y="1226414"/>
            <a:chExt cx="295380" cy="210512"/>
          </a:xfrm>
        </p:grpSpPr>
        <p:sp>
          <p:nvSpPr>
            <p:cNvPr id="24" name="矩形 23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7566660" y="1386205"/>
            <a:ext cx="3082925" cy="1124585"/>
          </a:xfrm>
          <a:prstGeom prst="rect">
            <a:avLst/>
          </a:prstGeom>
          <a:noFill/>
          <a:ln>
            <a:solidFill>
              <a:srgbClr val="036EB8"/>
            </a:solidFill>
            <a:prstDash val="dashDot"/>
          </a:ln>
        </p:spPr>
        <p:txBody>
          <a:bodyPr wrap="square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能量转化：</a:t>
            </a:r>
          </a:p>
          <a:p>
            <a:pPr>
              <a:lnSpc>
                <a:spcPct val="120000"/>
              </a:lnSpc>
            </a:pPr>
            <a:r>
              <a:rPr lang="zh-CN" altLang="en-US" sz="28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机械能转化为电能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矩形 31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初步认识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4398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磁场对通电导线的作用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82358" y="1750449"/>
            <a:ext cx="16052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latin typeface="Times New Roman" panose="02020603050405020304" charset="0"/>
                <a:ea typeface="微软雅黑" panose="020B0503020204020204" pitchFamily="34" charset="-122"/>
                <a:cs typeface="Times New Roman" panose="02020603050405020304" charset="0"/>
              </a:rPr>
              <a:t>电磁感应</a:t>
            </a:r>
            <a:endParaRPr lang="en-US" altLang="zh-CN" sz="2800" dirty="0">
              <a:latin typeface="Times New Roman" panose="02020603050405020304" charset="0"/>
              <a:ea typeface="微软雅黑" panose="020B0503020204020204" pitchFamily="34" charset="-122"/>
              <a:cs typeface="Times New Roman" panose="0202060305040502030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4900" y="1906617"/>
            <a:ext cx="295322" cy="210471"/>
            <a:chOff x="435463" y="1226414"/>
            <a:chExt cx="295380" cy="210512"/>
          </a:xfrm>
        </p:grpSpPr>
        <p:sp>
          <p:nvSpPr>
            <p:cNvPr id="42" name="矩形 41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82650" y="2543175"/>
            <a:ext cx="5754370" cy="26765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noProof="1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闭合电路</a:t>
            </a:r>
            <a:r>
              <a:rPr lang="zh-CN" altLang="en-US" sz="2800" b="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的一部分导体在磁场中做</a:t>
            </a:r>
            <a:r>
              <a:rPr lang="zh-CN" altLang="en-US" sz="2800" b="1" noProof="1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切割磁感线的运动</a:t>
            </a:r>
            <a:r>
              <a:rPr lang="zh-CN" altLang="en-US" sz="2800" b="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时，导体中会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产生电流</a:t>
            </a:r>
            <a:r>
              <a:rPr lang="zh-CN" altLang="en-US" sz="2800" b="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，这种现象叫做</a:t>
            </a:r>
            <a:r>
              <a:rPr lang="zh-CN" altLang="en-US" sz="2800" b="1" noProof="1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电磁感应</a:t>
            </a:r>
            <a:r>
              <a:rPr lang="zh-CN" altLang="en-US" sz="2800" b="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 b="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电磁感应产生的电流叫做</a:t>
            </a:r>
            <a:r>
              <a:rPr lang="zh-CN" altLang="en-US" sz="2800" b="1" noProof="1">
                <a:solidFill>
                  <a:srgbClr val="036EB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感应电流</a:t>
            </a:r>
            <a:r>
              <a:rPr lang="zh-CN" altLang="en-US" sz="2800" b="0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045" y="2429395"/>
            <a:ext cx="3908813" cy="306001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82650" y="5489575"/>
            <a:ext cx="536448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24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电磁感应在生产生活中有什么用途呢？</a:t>
            </a:r>
            <a:endParaRPr lang="zh-CN" altLang="en-US" sz="2400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650" y="1962150"/>
            <a:ext cx="101180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发电机是根据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电磁感应原理工作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的是机械能转化为电能的机器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2761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4758" name="Picture 6">
            <a:hlinkClick r:id="rId3" action="ppaction://hlinkfile"/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 bwMode="auto">
          <a:xfrm>
            <a:off x="1960245" y="3289935"/>
            <a:ext cx="3325495" cy="186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20" y="2867025"/>
            <a:ext cx="2990215" cy="22923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774289" y="159124"/>
            <a:ext cx="1757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spc="3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课程讲授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2614295" y="444500"/>
            <a:ext cx="700405" cy="175260"/>
            <a:chOff x="4121" y="692"/>
            <a:chExt cx="1103" cy="276"/>
          </a:xfrm>
        </p:grpSpPr>
        <p:sp>
          <p:nvSpPr>
            <p:cNvPr id="26" name="等腰三角形 25"/>
            <p:cNvSpPr/>
            <p:nvPr/>
          </p:nvSpPr>
          <p:spPr>
            <a:xfrm rot="5400000">
              <a:off x="4102" y="711"/>
              <a:ext cx="277" cy="239"/>
            </a:xfrm>
            <a:prstGeom prst="triangle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A0E9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 rot="5400000">
              <a:off x="4535" y="711"/>
              <a:ext cx="277" cy="239"/>
            </a:xfrm>
            <a:prstGeom prst="triangle">
              <a:avLst/>
            </a:prstGeom>
            <a:solidFill>
              <a:srgbClr val="FE97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C000"/>
                </a:solidFill>
              </a:endParaRPr>
            </a:p>
          </p:txBody>
        </p:sp>
        <p:sp>
          <p:nvSpPr>
            <p:cNvPr id="31" name="等腰三角形 30"/>
            <p:cNvSpPr/>
            <p:nvPr/>
          </p:nvSpPr>
          <p:spPr>
            <a:xfrm rot="5400000">
              <a:off x="4967" y="711"/>
              <a:ext cx="277" cy="239"/>
            </a:xfrm>
            <a:prstGeom prst="triangl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5" name="矩形 14"/>
          <p:cNvSpPr/>
          <p:nvPr/>
        </p:nvSpPr>
        <p:spPr>
          <a:xfrm>
            <a:off x="3438849" y="221845"/>
            <a:ext cx="155448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2400" b="1" spc="300" dirty="0">
                <a:solidFill>
                  <a:srgbClr val="00A0E9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新课推进</a:t>
            </a:r>
            <a:endParaRPr lang="zh-CN" altLang="en-US" sz="3200" b="1" spc="300" dirty="0">
              <a:solidFill>
                <a:srgbClr val="00A0E9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10" name="矩形 9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882650" y="999490"/>
            <a:ext cx="1731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发电机</a:t>
            </a:r>
            <a:endParaRPr lang="zh-CN" altLang="en-US" sz="32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82650" y="1962150"/>
            <a:ext cx="1011809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800">
                <a:solidFill>
                  <a:schemeClr val="tx1"/>
                </a:solidFill>
                <a:sym typeface="+mn-ea"/>
              </a:rPr>
              <a:t>发电机是根据</a:t>
            </a:r>
            <a:r>
              <a:rPr lang="zh-CN" altLang="en-US" sz="2800" b="1">
                <a:solidFill>
                  <a:schemeClr val="tx1"/>
                </a:solidFill>
                <a:sym typeface="+mn-ea"/>
              </a:rPr>
              <a:t>电磁感应原理工作</a:t>
            </a:r>
            <a:r>
              <a:rPr lang="zh-CN" altLang="en-US" sz="2800">
                <a:solidFill>
                  <a:schemeClr val="tx1"/>
                </a:solidFill>
                <a:sym typeface="+mn-ea"/>
              </a:rPr>
              <a:t>的是机械能转化为电能的机器</a:t>
            </a:r>
            <a:endParaRPr lang="zh-CN" altLang="en-US" sz="28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4900" y="2276187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TextBox 1"/>
          <p:cNvSpPr txBox="1"/>
          <p:nvPr/>
        </p:nvSpPr>
        <p:spPr>
          <a:xfrm>
            <a:off x="6308725" y="5601970"/>
            <a:ext cx="3331210" cy="578444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</a:rPr>
              <a:t>连续转动的线圈</a:t>
            </a:r>
          </a:p>
        </p:txBody>
      </p:sp>
      <p:sp>
        <p:nvSpPr>
          <p:cNvPr id="5" name="圆角矩形 4"/>
          <p:cNvSpPr/>
          <p:nvPr/>
        </p:nvSpPr>
        <p:spPr>
          <a:xfrm>
            <a:off x="8267700" y="2942590"/>
            <a:ext cx="1849755" cy="5140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400" b="1" dirty="0">
                <a:latin typeface="+mn-ea"/>
              </a:rPr>
              <a:t>手摇发电机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67765" y="3261995"/>
            <a:ext cx="2769870" cy="218313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4582160" y="3961130"/>
            <a:ext cx="1459230" cy="621665"/>
          </a:xfrm>
          <a:prstGeom prst="rightArrow">
            <a:avLst/>
          </a:prstGeom>
          <a:solidFill>
            <a:srgbClr val="BDD7EE"/>
          </a:solidFill>
          <a:ln>
            <a:solidFill>
              <a:srgbClr val="036E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167765" y="5604510"/>
            <a:ext cx="2995295" cy="578444"/>
          </a:xfrm>
          <a:prstGeom prst="round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往复运动的导线 </a:t>
            </a:r>
          </a:p>
        </p:txBody>
      </p:sp>
      <p:cxnSp>
        <p:nvCxnSpPr>
          <p:cNvPr id="16" name="直接箭头连接符 15"/>
          <p:cNvCxnSpPr>
            <a:stCxn id="4" idx="1"/>
            <a:endCxn id="14" idx="3"/>
          </p:cNvCxnSpPr>
          <p:nvPr/>
        </p:nvCxnSpPr>
        <p:spPr>
          <a:xfrm flipH="1">
            <a:off x="4163268" y="5891256"/>
            <a:ext cx="2145665" cy="2540"/>
          </a:xfrm>
          <a:prstGeom prst="straightConnector1">
            <a:avLst/>
          </a:prstGeom>
          <a:ln w="38100">
            <a:solidFill>
              <a:srgbClr val="036EB8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725" y="3078480"/>
            <a:ext cx="3156585" cy="2419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Y2JlZGE0ODQxZWY5OWUxZDc3ZWQwMjI4YjhlNjY0YTg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8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81628b9-a0f0-4805-b753-9d3b8c98ca0a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 anchor="t">
        <a:spAutoFit/>
      </a:bodyPr>
      <a:lstStyle>
        <a:defPPr>
          <a:defRPr lang="zh-CN" altLang="en-US" sz="2800" dirty="0">
            <a:solidFill>
              <a:srgbClr val="000000"/>
            </a:solidFill>
            <a:latin typeface="微软雅黑" panose="020B0503020204020204" pitchFamily="34" charset="-122"/>
            <a:ea typeface="微软雅黑" panose="020B0503020204020204" pitchFamily="34" charset="-122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正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764</Words>
  <Application>Microsoft Office PowerPoint</Application>
  <PresentationFormat>自定义</PresentationFormat>
  <Paragraphs>139</Paragraphs>
  <Slides>21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宋体</vt:lpstr>
      <vt:lpstr>微软雅黑</vt:lpstr>
      <vt:lpstr>Arial</vt:lpstr>
      <vt:lpstr>Calibri</vt:lpstr>
      <vt:lpstr>Times New Roman</vt:lpstr>
      <vt:lpstr>Wingdings</vt:lpstr>
      <vt:lpstr>Wingdings 2</vt:lpstr>
      <vt:lpstr>Office 主题</vt:lpstr>
      <vt:lpstr>2_正文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dcterms:created xsi:type="dcterms:W3CDTF">2021-05-20T00:39:00Z</dcterms:created>
  <dcterms:modified xsi:type="dcterms:W3CDTF">2025-02-06T12:31:50Z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F555CDF3F3DD44FBA21F1BFE120B2B86</vt:lpwstr>
  </property>
  <property fmtid="{D5CDD505-2E9C-101B-9397-08002B2CF9AE}" pid="3" name="KSOProductBuildVer">
    <vt:lpwstr>2052-11.1.0.12019</vt:lpwstr>
  </property>
</Properties>
</file>