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5" r:id="rId2"/>
    <p:sldId id="453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2" r:id="rId19"/>
    <p:sldId id="473" r:id="rId20"/>
    <p:sldId id="475" r:id="rId21"/>
    <p:sldId id="440" r:id="rId22"/>
    <p:sldId id="474" r:id="rId23"/>
    <p:sldId id="476" r:id="rId2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DFFFC"/>
    <a:srgbClr val="00D1CC"/>
    <a:srgbClr val="CC0000"/>
    <a:srgbClr val="969696"/>
    <a:srgbClr val="828282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65" autoAdjust="0"/>
  </p:normalViewPr>
  <p:slideViewPr>
    <p:cSldViewPr>
      <p:cViewPr>
        <p:scale>
          <a:sx n="99" d="100"/>
          <a:sy n="99" d="100"/>
        </p:scale>
        <p:origin x="-448" y="-296"/>
      </p:cViewPr>
      <p:guideLst>
        <p:guide orient="horz" pos="935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F9AE45F9-63BF-CC46-A0CB-2C36C12012F9}" type="datetimeFigureOut">
              <a:rPr lang="zh-CN" altLang="en-US"/>
              <a:pPr>
                <a:defRPr/>
              </a:pPr>
              <a:t>20/3/9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C717A408-8A27-3644-AF58-CA86BD27E7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3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30048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EB4A-A10F-D948-A50B-1B167658BC45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0B1E-3116-F042-B6EA-09FF6F2D7E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9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02E1-3869-874E-B346-40BF34B43C7A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6C8E-0463-EC49-9B47-1D524A7974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26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8F74-BFD6-5848-BFC3-357F9A224ED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6B6-546A-2D4C-A9E7-0BF1DC9F30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81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312789"/>
            <a:ext cx="7358063" cy="223242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796943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825-7CA5-5F48-A0DE-2FA4AEA12C7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F379-541E-DF4A-A4DD-36500B4E9C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90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8FA4-584E-9A4A-A12B-BCA74ACB73D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0BED-B79D-1641-858B-B73E0B5C0F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0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804D-8206-7C4C-9EED-E91EA4D2613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DC2F-BC3F-BF41-8E23-1E32E61CCB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4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06BC-01FB-4446-8F84-EE190481D425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E343-BAE8-564A-B95B-387C498542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32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BDFC-ABC8-8F49-8ED7-1A663C5FB24B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A3D7-7AFD-5A45-BE1E-431E227017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0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EE43-76F2-844B-B158-DCB3C4BAA66D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ACF-7841-E148-8716-91CD34B901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7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B68-8380-0C47-94BE-89F3A739007E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917D-E602-1141-8525-D0A9C43F06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56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2C8C-6240-3F44-98EC-BD997287CC0F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4512-A7A9-BA44-9181-2B26275AA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3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6978B9-0307-9E45-9F83-383352CB9239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992CBE-B8A1-0F46-9441-C5855EAFDD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971550" y="2214563"/>
            <a:ext cx="73802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第五章 </a:t>
            </a:r>
            <a:r>
              <a:rPr kumimoji="1" lang="en-US" altLang="zh-CN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质量与密度</a:t>
            </a:r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第</a:t>
            </a:r>
            <a:r>
              <a:rPr kumimoji="1" lang="zh-CN" altLang="zh-CN" sz="3200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1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节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质量</a:t>
            </a:r>
            <a:endParaRPr lang="zh-CN" altLang="en-US" sz="3200" dirty="0">
              <a:solidFill>
                <a:srgbClr val="FF0000"/>
              </a:solidFill>
              <a:latin typeface="楷体_GB2312" charset="0"/>
              <a:ea typeface="楷体_GB2312" charset="0"/>
              <a:cs typeface="楷体_GB23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4857"/>
          <a:stretch/>
        </p:blipFill>
        <p:spPr>
          <a:xfrm>
            <a:off x="2546775" y="368660"/>
            <a:ext cx="3999656" cy="2277070"/>
          </a:xfrm>
          <a:prstGeom prst="rect">
            <a:avLst/>
          </a:prstGeom>
        </p:spPr>
      </p:pic>
      <p:sp>
        <p:nvSpPr>
          <p:cNvPr id="5" name="Shape 280"/>
          <p:cNvSpPr/>
          <p:nvPr/>
        </p:nvSpPr>
        <p:spPr>
          <a:xfrm>
            <a:off x="3513667" y="2746554"/>
            <a:ext cx="2347018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自行车：</a:t>
            </a:r>
            <a:r>
              <a:rPr lang="zh-CN" altLang="zh-CN" sz="28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1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5k</a:t>
            </a:r>
            <a:r>
              <a:rPr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g</a:t>
            </a:r>
            <a:endParaRPr sz="28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77" y="3480024"/>
            <a:ext cx="3973711" cy="2655661"/>
          </a:xfrm>
          <a:prstGeom prst="rect">
            <a:avLst/>
          </a:prstGeom>
        </p:spPr>
      </p:pic>
      <p:sp>
        <p:nvSpPr>
          <p:cNvPr id="7" name="Shape 280"/>
          <p:cNvSpPr/>
          <p:nvPr/>
        </p:nvSpPr>
        <p:spPr>
          <a:xfrm>
            <a:off x="968024" y="6142965"/>
            <a:ext cx="2347018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电动车：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0k</a:t>
            </a:r>
            <a:r>
              <a:rPr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g</a:t>
            </a:r>
            <a:endParaRPr sz="28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381" y="3404387"/>
            <a:ext cx="4143026" cy="2759255"/>
          </a:xfrm>
          <a:prstGeom prst="rect">
            <a:avLst/>
          </a:prstGeom>
        </p:spPr>
      </p:pic>
      <p:sp>
        <p:nvSpPr>
          <p:cNvPr id="10" name="Shape 280"/>
          <p:cNvSpPr/>
          <p:nvPr/>
        </p:nvSpPr>
        <p:spPr>
          <a:xfrm>
            <a:off x="5662155" y="6247264"/>
            <a:ext cx="2572816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小汽车：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t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左右</a:t>
            </a:r>
            <a:endParaRPr sz="28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228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9589" y="925327"/>
            <a:ext cx="5097260" cy="52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5" y="1736976"/>
            <a:ext cx="4296188" cy="401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37" y="2556098"/>
            <a:ext cx="3746805" cy="214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707943" y="5179070"/>
            <a:ext cx="745391" cy="434252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戥子</a:t>
            </a:r>
          </a:p>
        </p:txBody>
      </p:sp>
      <p:sp>
        <p:nvSpPr>
          <p:cNvPr id="5" name="Shape 319"/>
          <p:cNvSpPr/>
          <p:nvPr/>
        </p:nvSpPr>
        <p:spPr>
          <a:xfrm>
            <a:off x="566555" y="413665"/>
            <a:ext cx="3909974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6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四</a:t>
            </a:r>
            <a:r>
              <a:rPr sz="36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sz="3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质量的测量</a:t>
            </a:r>
          </a:p>
        </p:txBody>
      </p:sp>
    </p:spTree>
    <p:extLst>
      <p:ext uri="{BB962C8B-B14F-4D97-AF65-F5344CB8AC3E}">
        <p14:creationId xmlns:p14="http://schemas.microsoft.com/office/powerpoint/2010/main" val="466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图片 319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491" y="501573"/>
            <a:ext cx="3138319" cy="2625442"/>
          </a:xfrm>
          <a:prstGeom prst="rect">
            <a:avLst/>
          </a:prstGeom>
        </p:spPr>
      </p:pic>
      <p:sp>
        <p:nvSpPr>
          <p:cNvPr id="5" name="Shape 319"/>
          <p:cNvSpPr/>
          <p:nvPr/>
        </p:nvSpPr>
        <p:spPr>
          <a:xfrm>
            <a:off x="971600" y="4149080"/>
            <a:ext cx="1540371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2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dirty="0" smtClean="0">
                <a:solidFill>
                  <a:srgbClr val="000000"/>
                </a:solidFill>
              </a:rPr>
              <a:t>杆秤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63" y="2556529"/>
            <a:ext cx="5182502" cy="378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4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图片 326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1503" y="3081527"/>
            <a:ext cx="4830606" cy="3126014"/>
          </a:xfrm>
          <a:prstGeom prst="rect">
            <a:avLst/>
          </a:prstGeom>
        </p:spPr>
      </p:pic>
      <p:sp>
        <p:nvSpPr>
          <p:cNvPr id="4" name="Shape 319"/>
          <p:cNvSpPr/>
          <p:nvPr/>
        </p:nvSpPr>
        <p:spPr>
          <a:xfrm>
            <a:off x="1151620" y="4599130"/>
            <a:ext cx="1540371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2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dirty="0" smtClean="0">
                <a:solidFill>
                  <a:srgbClr val="000000"/>
                </a:solidFill>
              </a:rPr>
              <a:t>电子秤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3" y="422388"/>
            <a:ext cx="3499340" cy="331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240874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图片 322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031" y="595064"/>
            <a:ext cx="3564188" cy="5118124"/>
          </a:xfrm>
          <a:prstGeom prst="rect">
            <a:avLst/>
          </a:prstGeom>
        </p:spPr>
      </p:pic>
      <p:pic>
        <p:nvPicPr>
          <p:cNvPr id="324" name="图片 323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61822" y="1409116"/>
            <a:ext cx="5006441" cy="3490019"/>
          </a:xfrm>
          <a:prstGeom prst="rect">
            <a:avLst/>
          </a:prstGeom>
        </p:spPr>
      </p:pic>
      <p:sp>
        <p:nvSpPr>
          <p:cNvPr id="4" name="Shape 319"/>
          <p:cNvSpPr/>
          <p:nvPr/>
        </p:nvSpPr>
        <p:spPr>
          <a:xfrm>
            <a:off x="5394857" y="5554964"/>
            <a:ext cx="1540371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2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dirty="0" smtClean="0">
                <a:solidFill>
                  <a:srgbClr val="000000"/>
                </a:solidFill>
              </a:rPr>
              <a:t>电子秤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91" y="730002"/>
            <a:ext cx="3700036" cy="53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hape 319"/>
          <p:cNvSpPr/>
          <p:nvPr/>
        </p:nvSpPr>
        <p:spPr>
          <a:xfrm>
            <a:off x="6165042" y="3046345"/>
            <a:ext cx="1540371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2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磅</a:t>
            </a:r>
            <a:r>
              <a:rPr lang="zh-CN" altLang="en-US" dirty="0" smtClean="0">
                <a:solidFill>
                  <a:srgbClr val="000000"/>
                </a:solidFill>
              </a:rPr>
              <a:t>秤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79" y="703879"/>
            <a:ext cx="7623510" cy="507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hape 319"/>
          <p:cNvSpPr/>
          <p:nvPr/>
        </p:nvSpPr>
        <p:spPr>
          <a:xfrm>
            <a:off x="3868676" y="5895002"/>
            <a:ext cx="1540371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2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dirty="0" smtClean="0">
                <a:solidFill>
                  <a:srgbClr val="000000"/>
                </a:solidFill>
              </a:rPr>
              <a:t>地磅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图片 328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090" y="836534"/>
            <a:ext cx="6744750" cy="4037345"/>
          </a:xfrm>
          <a:prstGeom prst="rect">
            <a:avLst/>
          </a:prstGeom>
        </p:spPr>
      </p:pic>
      <p:sp>
        <p:nvSpPr>
          <p:cNvPr id="3" name="Shape 319"/>
          <p:cNvSpPr/>
          <p:nvPr/>
        </p:nvSpPr>
        <p:spPr>
          <a:xfrm>
            <a:off x="4076945" y="5364215"/>
            <a:ext cx="1540371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2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dirty="0" smtClean="0">
                <a:solidFill>
                  <a:srgbClr val="000000"/>
                </a:solidFill>
              </a:rPr>
              <a:t>天平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04757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" y="1223755"/>
            <a:ext cx="8793082" cy="43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66" y="460963"/>
            <a:ext cx="4655201" cy="34914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129" y="1853502"/>
            <a:ext cx="3734747" cy="47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554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550" y="1313765"/>
            <a:ext cx="8145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例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物体中所含</a:t>
            </a:r>
            <a:r>
              <a:rPr lang="en-US" altLang="zh-CN" sz="2800" u="sng" dirty="0" smtClean="0">
                <a:solidFill>
                  <a:schemeClr val="tx1"/>
                </a:solidFill>
                <a:latin typeface="+mn-ea"/>
                <a:ea typeface="+mn-ea"/>
              </a:rPr>
              <a:t>            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叫做物体的质量，国际单位为</a:t>
            </a:r>
            <a:r>
              <a:rPr lang="en-US" altLang="zh-CN" sz="2800" u="sng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2800" u="sng" dirty="0" smtClean="0">
                <a:solidFill>
                  <a:schemeClr val="tx1"/>
                </a:solidFill>
                <a:latin typeface="+mn-ea"/>
                <a:ea typeface="+mn-ea"/>
              </a:rPr>
              <a:t>           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zh-CN" altLang="zh-CN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1550" y="3203975"/>
            <a:ext cx="5130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例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0.48t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＝</a:t>
            </a:r>
            <a:r>
              <a:rPr lang="en-US" altLang="zh-CN" sz="2800" u="sng" dirty="0" smtClean="0">
                <a:solidFill>
                  <a:srgbClr val="000000"/>
                </a:solidFill>
                <a:latin typeface="+mn-ea"/>
                <a:ea typeface="+mn-ea"/>
              </a:rPr>
              <a:t>          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kg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；</a:t>
            </a:r>
            <a:endParaRPr lang="en-US" altLang="zh-CN" sz="28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algn="l"/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    50g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＝</a:t>
            </a:r>
            <a:r>
              <a:rPr lang="en-US" altLang="zh-CN" sz="2800" u="sng" dirty="0" smtClean="0">
                <a:solidFill>
                  <a:srgbClr val="000000"/>
                </a:solidFill>
                <a:latin typeface="+mn-ea"/>
                <a:ea typeface="+mn-ea"/>
              </a:rPr>
              <a:t>           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kg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86835" y="122375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</a:rPr>
              <a:t>物质的多少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84889" y="1673805"/>
            <a:ext cx="60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kg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41830" y="3113965"/>
            <a:ext cx="783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480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46945" y="3609020"/>
            <a:ext cx="883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0.05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2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550" y="728700"/>
            <a:ext cx="8145906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例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r>
              <a:rPr lang="zh-CN" altLang="zh-CN" sz="2800" dirty="0" smtClean="0">
                <a:solidFill>
                  <a:schemeClr val="tx1"/>
                </a:solidFill>
              </a:rPr>
              <a:t>关于</a:t>
            </a:r>
            <a:r>
              <a:rPr lang="zh-CN" altLang="zh-CN" sz="2800" dirty="0">
                <a:solidFill>
                  <a:schemeClr val="tx1"/>
                </a:solidFill>
              </a:rPr>
              <a:t>物体的质量，下列说法中正确的是（　</a:t>
            </a:r>
            <a:r>
              <a:rPr lang="en-US" altLang="zh-CN" sz="2800" dirty="0" smtClean="0">
                <a:solidFill>
                  <a:schemeClr val="tx1"/>
                </a:solidFill>
              </a:rPr>
              <a:t> </a:t>
            </a:r>
            <a:r>
              <a:rPr lang="zh-CN" altLang="zh-CN" sz="2800" dirty="0" smtClean="0">
                <a:solidFill>
                  <a:schemeClr val="tx1"/>
                </a:solidFill>
              </a:rPr>
              <a:t>）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/>
            </a: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en-US" altLang="zh-CN" sz="2800" dirty="0">
                <a:solidFill>
                  <a:schemeClr val="tx1"/>
                </a:solidFill>
              </a:rPr>
              <a:t>A.</a:t>
            </a:r>
            <a:r>
              <a:rPr lang="zh-CN" altLang="zh-CN" sz="2800" dirty="0">
                <a:solidFill>
                  <a:schemeClr val="tx1"/>
                </a:solidFill>
              </a:rPr>
              <a:t>同一铁块做成铁锤时质量大，做成铁管时质量小</a:t>
            </a:r>
            <a:r>
              <a:rPr lang="en-US" altLang="zh-CN" sz="2800" dirty="0">
                <a:solidFill>
                  <a:schemeClr val="tx1"/>
                </a:solidFill>
              </a:rPr>
              <a:t/>
            </a: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en-US" altLang="zh-CN" sz="2800" dirty="0">
                <a:solidFill>
                  <a:schemeClr val="tx1"/>
                </a:solidFill>
              </a:rPr>
              <a:t>B.</a:t>
            </a:r>
            <a:r>
              <a:rPr lang="zh-CN" altLang="zh-CN" sz="2800" dirty="0">
                <a:solidFill>
                  <a:schemeClr val="tx1"/>
                </a:solidFill>
              </a:rPr>
              <a:t>一块铁化成铁水后质量变小了</a:t>
            </a:r>
            <a:r>
              <a:rPr lang="en-US" altLang="zh-CN" sz="2800" dirty="0">
                <a:solidFill>
                  <a:schemeClr val="tx1"/>
                </a:solidFill>
              </a:rPr>
              <a:t/>
            </a: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en-US" altLang="zh-CN" sz="2800" dirty="0">
                <a:solidFill>
                  <a:schemeClr val="tx1"/>
                </a:solidFill>
              </a:rPr>
              <a:t>C.</a:t>
            </a:r>
            <a:r>
              <a:rPr lang="zh-CN" altLang="zh-CN" sz="2800" dirty="0">
                <a:solidFill>
                  <a:schemeClr val="tx1"/>
                </a:solidFill>
              </a:rPr>
              <a:t>一块铁块放在地球上质量大，放在太空中质量小</a:t>
            </a:r>
            <a:r>
              <a:rPr lang="en-US" altLang="zh-CN" sz="2800" dirty="0">
                <a:solidFill>
                  <a:schemeClr val="tx1"/>
                </a:solidFill>
              </a:rPr>
              <a:t/>
            </a: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en-US" altLang="zh-CN" sz="2800" dirty="0">
                <a:solidFill>
                  <a:schemeClr val="tx1"/>
                </a:solidFill>
              </a:rPr>
              <a:t>D.</a:t>
            </a:r>
            <a:r>
              <a:rPr lang="zh-CN" altLang="zh-CN" sz="2800" dirty="0">
                <a:solidFill>
                  <a:schemeClr val="tx1"/>
                </a:solidFill>
              </a:rPr>
              <a:t>一块铁的质量不随上面的三种情况的变化而变化</a:t>
            </a:r>
          </a:p>
          <a:p>
            <a:pPr algn="l"/>
            <a:endParaRPr lang="zh-CN" altLang="zh-CN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67355" y="728700"/>
            <a:ext cx="443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4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735" y="2123855"/>
            <a:ext cx="4905545" cy="334770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1540" y="998730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  <a:latin typeface="+mn-ea"/>
                <a:ea typeface="+mn-ea"/>
              </a:rPr>
              <a:t>小明同学从如图所示</a:t>
            </a:r>
            <a:r>
              <a:rPr lang="zh-CN" altLang="zh-CN" sz="2800" dirty="0">
                <a:solidFill>
                  <a:schemeClr val="tx1"/>
                </a:solidFill>
                <a:latin typeface="+mn-ea"/>
                <a:ea typeface="+mn-ea"/>
              </a:rPr>
              <a:t>的四个物体中选择了一个物体</a:t>
            </a:r>
            <a:r>
              <a:rPr lang="zh-CN" altLang="zh-CN" sz="2800" dirty="0" smtClean="0">
                <a:solidFill>
                  <a:schemeClr val="tx1"/>
                </a:solidFill>
                <a:latin typeface="+mn-ea"/>
                <a:ea typeface="+mn-ea"/>
              </a:rPr>
              <a:t>，测出其质量为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100 g</a:t>
            </a:r>
            <a:r>
              <a:rPr lang="zh-CN" altLang="zh-CN" sz="2800" dirty="0">
                <a:solidFill>
                  <a:schemeClr val="tx1"/>
                </a:solidFill>
                <a:latin typeface="+mn-ea"/>
                <a:ea typeface="+mn-ea"/>
              </a:rPr>
              <a:t>，该物体可能是（　　</a:t>
            </a:r>
            <a:r>
              <a:rPr lang="zh-CN" altLang="zh-CN" sz="2800" dirty="0" smtClean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endParaRPr lang="zh-CN" altLang="zh-CN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7295" y="1403775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9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6555" y="818710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例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一瓶矿泉水的质量约为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500</a:t>
            </a:r>
            <a:r>
              <a:rPr lang="en-US" altLang="zh-CN" sz="2800" u="sng" dirty="0" smtClean="0">
                <a:solidFill>
                  <a:srgbClr val="000000"/>
                </a:solidFill>
                <a:latin typeface="+mn-ea"/>
                <a:ea typeface="+mn-ea"/>
              </a:rPr>
              <a:t>          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；</a:t>
            </a:r>
            <a:endParaRPr lang="en-US" altLang="zh-CN" sz="28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algn="l"/>
            <a:r>
              <a:rPr lang="en-US" altLang="zh-CN" sz="2800" dirty="0" smtClean="0">
                <a:solidFill>
                  <a:srgbClr val="000000"/>
                </a:solidFill>
                <a:latin typeface="+mn-ea"/>
              </a:rPr>
              <a:t>    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一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辆自行车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的质量约为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</a:rPr>
              <a:t>20</a:t>
            </a:r>
            <a:r>
              <a:rPr lang="en-US" altLang="zh-CN" sz="2800" u="sng" dirty="0" smtClean="0">
                <a:solidFill>
                  <a:srgbClr val="000000"/>
                </a:solidFill>
                <a:latin typeface="+mn-ea"/>
              </a:rPr>
              <a:t>          </a:t>
            </a:r>
            <a:r>
              <a:rPr lang="zh-CN" altLang="en-US" sz="2800" dirty="0">
                <a:solidFill>
                  <a:srgbClr val="000000"/>
                </a:solidFill>
                <a:latin typeface="+mn-ea"/>
              </a:rPr>
              <a:t>；</a:t>
            </a:r>
            <a:endParaRPr lang="en-US" altLang="zh-CN" sz="2800" dirty="0">
              <a:solidFill>
                <a:srgbClr val="000000"/>
              </a:solidFill>
              <a:latin typeface="+mn-ea"/>
            </a:endParaRPr>
          </a:p>
          <a:p>
            <a:pPr algn="l"/>
            <a:r>
              <a:rPr lang="en-US" altLang="zh-CN" sz="2800" dirty="0" smtClean="0">
                <a:solidFill>
                  <a:srgbClr val="000000"/>
                </a:solidFill>
                <a:latin typeface="+mn-ea"/>
              </a:rPr>
              <a:t>    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一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只鸡蛋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的质量约为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</a:rPr>
              <a:t>50</a:t>
            </a:r>
            <a:r>
              <a:rPr lang="en-US" altLang="zh-CN" sz="2800" u="sng" dirty="0" smtClean="0">
                <a:solidFill>
                  <a:srgbClr val="000000"/>
                </a:solidFill>
                <a:latin typeface="+mn-ea"/>
              </a:rPr>
              <a:t>          </a:t>
            </a:r>
            <a:r>
              <a:rPr lang="zh-CN" altLang="en-US" sz="2800" dirty="0">
                <a:solidFill>
                  <a:srgbClr val="000000"/>
                </a:solidFill>
                <a:latin typeface="+mn-ea"/>
              </a:rPr>
              <a:t>；</a:t>
            </a:r>
            <a:endParaRPr lang="en-US" altLang="zh-CN" sz="2800" dirty="0">
              <a:solidFill>
                <a:srgbClr val="000000"/>
              </a:solidFill>
              <a:latin typeface="+mn-ea"/>
            </a:endParaRPr>
          </a:p>
          <a:p>
            <a:pPr algn="l"/>
            <a:r>
              <a:rPr lang="en-US" altLang="zh-CN" sz="2800" dirty="0" smtClean="0">
                <a:solidFill>
                  <a:srgbClr val="000000"/>
                </a:solidFill>
                <a:latin typeface="+mn-ea"/>
              </a:rPr>
              <a:t>    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一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位中学生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的质量约为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</a:rPr>
              <a:t>40</a:t>
            </a:r>
            <a:r>
              <a:rPr lang="en-US" altLang="zh-CN" sz="2800" u="sng" dirty="0" smtClean="0">
                <a:solidFill>
                  <a:srgbClr val="000000"/>
                </a:solidFill>
                <a:latin typeface="+mn-ea"/>
              </a:rPr>
              <a:t>          </a:t>
            </a:r>
            <a:r>
              <a:rPr lang="zh-CN" altLang="en-US" sz="2800" dirty="0">
                <a:solidFill>
                  <a:srgbClr val="000000"/>
                </a:solidFill>
                <a:latin typeface="+mn-ea"/>
              </a:rPr>
              <a:t>；</a:t>
            </a:r>
            <a:endParaRPr lang="en-US" altLang="zh-CN" sz="2800" dirty="0">
              <a:solidFill>
                <a:srgbClr val="000000"/>
              </a:solidFill>
              <a:latin typeface="+mn-ea"/>
            </a:endParaRPr>
          </a:p>
          <a:p>
            <a:pPr algn="l"/>
            <a:r>
              <a:rPr lang="en-US" altLang="zh-CN" sz="2800" dirty="0" smtClean="0">
                <a:solidFill>
                  <a:srgbClr val="000000"/>
                </a:solidFill>
                <a:latin typeface="+mn-ea"/>
              </a:rPr>
              <a:t>    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一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头大象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的质量约为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</a:rPr>
              <a:t>5</a:t>
            </a:r>
            <a:r>
              <a:rPr lang="en-US" altLang="zh-CN" sz="2800" u="sng" dirty="0" smtClean="0">
                <a:solidFill>
                  <a:srgbClr val="000000"/>
                </a:solidFill>
                <a:latin typeface="+mn-ea"/>
              </a:rPr>
              <a:t>          </a:t>
            </a:r>
            <a:r>
              <a:rPr lang="zh-CN" altLang="en-US" sz="2800" dirty="0">
                <a:solidFill>
                  <a:srgbClr val="000000"/>
                </a:solidFill>
                <a:latin typeface="+mn-ea"/>
              </a:rPr>
              <a:t>；</a:t>
            </a:r>
            <a:endParaRPr lang="en-US" altLang="zh-CN" sz="2800" dirty="0">
              <a:solidFill>
                <a:srgbClr val="000000"/>
              </a:solidFill>
              <a:latin typeface="+mn-ea"/>
            </a:endParaRPr>
          </a:p>
          <a:p>
            <a:pPr algn="l"/>
            <a:endParaRPr lang="zh-CN" altLang="zh-CN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2160" y="7287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g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22150" y="1178750"/>
            <a:ext cx="60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kg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6944" y="1583795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g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32140" y="2078850"/>
            <a:ext cx="60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kg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86815" y="2483895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t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3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屏幕快照 2015-06-03 下午6.07.21.png"/>
          <p:cNvPicPr>
            <a:picLocks noChangeAspect="1"/>
          </p:cNvPicPr>
          <p:nvPr/>
        </p:nvPicPr>
        <p:blipFill>
          <a:blip r:embed="rId2">
            <a:extLst/>
          </a:blip>
          <a:srcRect l="19085" t="25294" r="1026" b="3"/>
          <a:stretch>
            <a:fillRect/>
          </a:stretch>
        </p:blipFill>
        <p:spPr>
          <a:xfrm>
            <a:off x="1366372" y="2655206"/>
            <a:ext cx="1655966" cy="1355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0" h="21447" extrusionOk="0">
                <a:moveTo>
                  <a:pt x="4092" y="0"/>
                </a:moveTo>
                <a:lnTo>
                  <a:pt x="3922" y="622"/>
                </a:lnTo>
                <a:cubicBezTo>
                  <a:pt x="3781" y="1142"/>
                  <a:pt x="3790" y="1309"/>
                  <a:pt x="3969" y="1642"/>
                </a:cubicBezTo>
                <a:cubicBezTo>
                  <a:pt x="4251" y="2167"/>
                  <a:pt x="5072" y="2779"/>
                  <a:pt x="5859" y="3046"/>
                </a:cubicBezTo>
                <a:cubicBezTo>
                  <a:pt x="6556" y="3282"/>
                  <a:pt x="7250" y="3212"/>
                  <a:pt x="7424" y="2887"/>
                </a:cubicBezTo>
                <a:cubicBezTo>
                  <a:pt x="7869" y="2057"/>
                  <a:pt x="7612" y="1331"/>
                  <a:pt x="6622" y="622"/>
                </a:cubicBezTo>
                <a:cubicBezTo>
                  <a:pt x="6157" y="290"/>
                  <a:pt x="5728" y="144"/>
                  <a:pt x="5039" y="84"/>
                </a:cubicBezTo>
                <a:lnTo>
                  <a:pt x="4092" y="0"/>
                </a:lnTo>
                <a:close/>
                <a:moveTo>
                  <a:pt x="18214" y="892"/>
                </a:moveTo>
                <a:cubicBezTo>
                  <a:pt x="16736" y="892"/>
                  <a:pt x="15937" y="1156"/>
                  <a:pt x="15568" y="1766"/>
                </a:cubicBezTo>
                <a:cubicBezTo>
                  <a:pt x="15406" y="2033"/>
                  <a:pt x="15174" y="2251"/>
                  <a:pt x="15055" y="2251"/>
                </a:cubicBezTo>
                <a:cubicBezTo>
                  <a:pt x="14935" y="2252"/>
                  <a:pt x="14667" y="2425"/>
                  <a:pt x="14458" y="2635"/>
                </a:cubicBezTo>
                <a:cubicBezTo>
                  <a:pt x="14117" y="2979"/>
                  <a:pt x="14078" y="3136"/>
                  <a:pt x="14057" y="4206"/>
                </a:cubicBezTo>
                <a:cubicBezTo>
                  <a:pt x="14035" y="5358"/>
                  <a:pt x="13889" y="5910"/>
                  <a:pt x="13649" y="5729"/>
                </a:cubicBezTo>
                <a:cubicBezTo>
                  <a:pt x="13585" y="5681"/>
                  <a:pt x="12978" y="5631"/>
                  <a:pt x="12300" y="5623"/>
                </a:cubicBezTo>
                <a:cubicBezTo>
                  <a:pt x="11316" y="5612"/>
                  <a:pt x="10922" y="5686"/>
                  <a:pt x="10345" y="5990"/>
                </a:cubicBezTo>
                <a:lnTo>
                  <a:pt x="9622" y="6369"/>
                </a:lnTo>
                <a:lnTo>
                  <a:pt x="9622" y="10337"/>
                </a:lnTo>
                <a:lnTo>
                  <a:pt x="9622" y="14305"/>
                </a:lnTo>
                <a:lnTo>
                  <a:pt x="8892" y="14756"/>
                </a:lnTo>
                <a:cubicBezTo>
                  <a:pt x="7856" y="15394"/>
                  <a:pt x="7111" y="16155"/>
                  <a:pt x="6889" y="16804"/>
                </a:cubicBezTo>
                <a:cubicBezTo>
                  <a:pt x="6724" y="17286"/>
                  <a:pt x="6728" y="17452"/>
                  <a:pt x="6915" y="18022"/>
                </a:cubicBezTo>
                <a:cubicBezTo>
                  <a:pt x="7258" y="19071"/>
                  <a:pt x="7621" y="19212"/>
                  <a:pt x="8939" y="18799"/>
                </a:cubicBezTo>
                <a:cubicBezTo>
                  <a:pt x="9545" y="18608"/>
                  <a:pt x="10073" y="18488"/>
                  <a:pt x="10110" y="18534"/>
                </a:cubicBezTo>
                <a:cubicBezTo>
                  <a:pt x="10147" y="18579"/>
                  <a:pt x="10179" y="18866"/>
                  <a:pt x="10179" y="19170"/>
                </a:cubicBezTo>
                <a:cubicBezTo>
                  <a:pt x="10179" y="19473"/>
                  <a:pt x="10218" y="19844"/>
                  <a:pt x="10265" y="19995"/>
                </a:cubicBezTo>
                <a:cubicBezTo>
                  <a:pt x="10355" y="20279"/>
                  <a:pt x="10961" y="20722"/>
                  <a:pt x="11570" y="20948"/>
                </a:cubicBezTo>
                <a:cubicBezTo>
                  <a:pt x="12612" y="21335"/>
                  <a:pt x="14747" y="20977"/>
                  <a:pt x="15481" y="20291"/>
                </a:cubicBezTo>
                <a:cubicBezTo>
                  <a:pt x="15664" y="20120"/>
                  <a:pt x="16095" y="19842"/>
                  <a:pt x="16439" y="19677"/>
                </a:cubicBezTo>
                <a:cubicBezTo>
                  <a:pt x="16783" y="19512"/>
                  <a:pt x="17109" y="19291"/>
                  <a:pt x="17166" y="19183"/>
                </a:cubicBezTo>
                <a:cubicBezTo>
                  <a:pt x="17320" y="18887"/>
                  <a:pt x="17295" y="17407"/>
                  <a:pt x="17133" y="17285"/>
                </a:cubicBezTo>
                <a:cubicBezTo>
                  <a:pt x="16875" y="17090"/>
                  <a:pt x="17124" y="16900"/>
                  <a:pt x="17795" y="16782"/>
                </a:cubicBezTo>
                <a:cubicBezTo>
                  <a:pt x="18159" y="16717"/>
                  <a:pt x="18691" y="16479"/>
                  <a:pt x="18977" y="16252"/>
                </a:cubicBezTo>
                <a:lnTo>
                  <a:pt x="19497" y="15841"/>
                </a:lnTo>
                <a:lnTo>
                  <a:pt x="19533" y="10108"/>
                </a:lnTo>
                <a:lnTo>
                  <a:pt x="19570" y="4374"/>
                </a:lnTo>
                <a:lnTo>
                  <a:pt x="20144" y="4056"/>
                </a:lnTo>
                <a:cubicBezTo>
                  <a:pt x="20957" y="3608"/>
                  <a:pt x="21224" y="2787"/>
                  <a:pt x="20867" y="1832"/>
                </a:cubicBezTo>
                <a:cubicBezTo>
                  <a:pt x="20650" y="1250"/>
                  <a:pt x="19638" y="892"/>
                  <a:pt x="18214" y="892"/>
                </a:cubicBezTo>
                <a:close/>
                <a:moveTo>
                  <a:pt x="1243" y="13802"/>
                </a:moveTo>
                <a:cubicBezTo>
                  <a:pt x="593" y="13802"/>
                  <a:pt x="556" y="13828"/>
                  <a:pt x="350" y="14429"/>
                </a:cubicBezTo>
                <a:cubicBezTo>
                  <a:pt x="39" y="15338"/>
                  <a:pt x="331" y="16006"/>
                  <a:pt x="1341" y="16702"/>
                </a:cubicBezTo>
                <a:cubicBezTo>
                  <a:pt x="1764" y="16994"/>
                  <a:pt x="2111" y="17254"/>
                  <a:pt x="2111" y="17280"/>
                </a:cubicBezTo>
                <a:cubicBezTo>
                  <a:pt x="2111" y="17307"/>
                  <a:pt x="1768" y="17581"/>
                  <a:pt x="1352" y="17889"/>
                </a:cubicBezTo>
                <a:cubicBezTo>
                  <a:pt x="459" y="18550"/>
                  <a:pt x="11" y="19181"/>
                  <a:pt x="0" y="19805"/>
                </a:cubicBezTo>
                <a:cubicBezTo>
                  <a:pt x="-7" y="20179"/>
                  <a:pt x="145" y="20552"/>
                  <a:pt x="452" y="20926"/>
                </a:cubicBezTo>
                <a:cubicBezTo>
                  <a:pt x="879" y="21448"/>
                  <a:pt x="1319" y="21600"/>
                  <a:pt x="1482" y="21279"/>
                </a:cubicBezTo>
                <a:cubicBezTo>
                  <a:pt x="1529" y="21186"/>
                  <a:pt x="1692" y="21107"/>
                  <a:pt x="1843" y="21107"/>
                </a:cubicBezTo>
                <a:cubicBezTo>
                  <a:pt x="2253" y="21107"/>
                  <a:pt x="3438" y="20328"/>
                  <a:pt x="4048" y="19655"/>
                </a:cubicBezTo>
                <a:cubicBezTo>
                  <a:pt x="4690" y="18947"/>
                  <a:pt x="4852" y="18345"/>
                  <a:pt x="4551" y="17784"/>
                </a:cubicBezTo>
                <a:cubicBezTo>
                  <a:pt x="4356" y="17420"/>
                  <a:pt x="4357" y="17328"/>
                  <a:pt x="4569" y="16786"/>
                </a:cubicBezTo>
                <a:cubicBezTo>
                  <a:pt x="4772" y="16266"/>
                  <a:pt x="4776" y="16131"/>
                  <a:pt x="4608" y="15749"/>
                </a:cubicBezTo>
                <a:cubicBezTo>
                  <a:pt x="4188" y="14790"/>
                  <a:pt x="2483" y="13802"/>
                  <a:pt x="1243" y="13802"/>
                </a:cubicBezTo>
                <a:close/>
                <a:moveTo>
                  <a:pt x="20437" y="21323"/>
                </a:moveTo>
                <a:cubicBezTo>
                  <a:pt x="20188" y="21361"/>
                  <a:pt x="20392" y="21394"/>
                  <a:pt x="20889" y="21394"/>
                </a:cubicBezTo>
                <a:cubicBezTo>
                  <a:pt x="21386" y="21394"/>
                  <a:pt x="21593" y="21361"/>
                  <a:pt x="21344" y="21323"/>
                </a:cubicBezTo>
                <a:cubicBezTo>
                  <a:pt x="21096" y="21286"/>
                  <a:pt x="20686" y="21286"/>
                  <a:pt x="20437" y="2132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屏幕快照 2015-06-03 下午6.07.31.png"/>
          <p:cNvPicPr>
            <a:picLocks noChangeAspect="1"/>
          </p:cNvPicPr>
          <p:nvPr/>
        </p:nvPicPr>
        <p:blipFill>
          <a:blip r:embed="rId3">
            <a:extLst/>
          </a:blip>
          <a:srcRect l="21317" t="17857" r="3900" b="3090"/>
          <a:stretch>
            <a:fillRect/>
          </a:stretch>
        </p:blipFill>
        <p:spPr>
          <a:xfrm>
            <a:off x="6012160" y="2663915"/>
            <a:ext cx="1206499" cy="1360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07" extrusionOk="0">
                <a:moveTo>
                  <a:pt x="11268" y="17"/>
                </a:moveTo>
                <a:cubicBezTo>
                  <a:pt x="9516" y="88"/>
                  <a:pt x="8569" y="387"/>
                  <a:pt x="8104" y="1018"/>
                </a:cubicBezTo>
                <a:cubicBezTo>
                  <a:pt x="7967" y="1204"/>
                  <a:pt x="7567" y="1432"/>
                  <a:pt x="7216" y="1525"/>
                </a:cubicBezTo>
                <a:cubicBezTo>
                  <a:pt x="6272" y="1777"/>
                  <a:pt x="6151" y="1989"/>
                  <a:pt x="6061" y="3532"/>
                </a:cubicBezTo>
                <a:cubicBezTo>
                  <a:pt x="6051" y="3692"/>
                  <a:pt x="6039" y="3689"/>
                  <a:pt x="6031" y="3814"/>
                </a:cubicBezTo>
                <a:lnTo>
                  <a:pt x="5981" y="4723"/>
                </a:lnTo>
                <a:lnTo>
                  <a:pt x="5942" y="4723"/>
                </a:lnTo>
                <a:cubicBezTo>
                  <a:pt x="5881" y="4890"/>
                  <a:pt x="5778" y="4878"/>
                  <a:pt x="5580" y="4859"/>
                </a:cubicBezTo>
                <a:cubicBezTo>
                  <a:pt x="4947" y="4799"/>
                  <a:pt x="4459" y="4764"/>
                  <a:pt x="4037" y="4740"/>
                </a:cubicBezTo>
                <a:lnTo>
                  <a:pt x="3740" y="4745"/>
                </a:lnTo>
                <a:cubicBezTo>
                  <a:pt x="3033" y="4752"/>
                  <a:pt x="2693" y="4775"/>
                  <a:pt x="2316" y="4798"/>
                </a:cubicBezTo>
                <a:cubicBezTo>
                  <a:pt x="2086" y="4837"/>
                  <a:pt x="1858" y="4883"/>
                  <a:pt x="1602" y="4952"/>
                </a:cubicBezTo>
                <a:cubicBezTo>
                  <a:pt x="983" y="5119"/>
                  <a:pt x="357" y="5358"/>
                  <a:pt x="218" y="5481"/>
                </a:cubicBezTo>
                <a:cubicBezTo>
                  <a:pt x="-2" y="5677"/>
                  <a:pt x="-22" y="6251"/>
                  <a:pt x="15" y="10006"/>
                </a:cubicBezTo>
                <a:lnTo>
                  <a:pt x="55" y="14222"/>
                </a:lnTo>
                <a:cubicBezTo>
                  <a:pt x="97" y="14278"/>
                  <a:pt x="122" y="14301"/>
                  <a:pt x="159" y="14345"/>
                </a:cubicBezTo>
                <a:lnTo>
                  <a:pt x="804" y="14627"/>
                </a:lnTo>
                <a:cubicBezTo>
                  <a:pt x="1691" y="15019"/>
                  <a:pt x="4100" y="15202"/>
                  <a:pt x="5257" y="14963"/>
                </a:cubicBezTo>
                <a:cubicBezTo>
                  <a:pt x="5851" y="14840"/>
                  <a:pt x="6028" y="14852"/>
                  <a:pt x="6259" y="15038"/>
                </a:cubicBezTo>
                <a:cubicBezTo>
                  <a:pt x="6644" y="15348"/>
                  <a:pt x="6510" y="15458"/>
                  <a:pt x="5629" y="15576"/>
                </a:cubicBezTo>
                <a:cubicBezTo>
                  <a:pt x="4646" y="15707"/>
                  <a:pt x="3641" y="16059"/>
                  <a:pt x="3338" y="16374"/>
                </a:cubicBezTo>
                <a:cubicBezTo>
                  <a:pt x="3206" y="16511"/>
                  <a:pt x="2848" y="16670"/>
                  <a:pt x="2539" y="16727"/>
                </a:cubicBezTo>
                <a:cubicBezTo>
                  <a:pt x="1245" y="16963"/>
                  <a:pt x="780" y="17377"/>
                  <a:pt x="774" y="18319"/>
                </a:cubicBezTo>
                <a:cubicBezTo>
                  <a:pt x="774" y="18325"/>
                  <a:pt x="774" y="18329"/>
                  <a:pt x="774" y="18336"/>
                </a:cubicBezTo>
                <a:cubicBezTo>
                  <a:pt x="774" y="18340"/>
                  <a:pt x="774" y="18341"/>
                  <a:pt x="774" y="18345"/>
                </a:cubicBezTo>
                <a:cubicBezTo>
                  <a:pt x="774" y="18347"/>
                  <a:pt x="774" y="18348"/>
                  <a:pt x="774" y="18349"/>
                </a:cubicBezTo>
                <a:cubicBezTo>
                  <a:pt x="774" y="18360"/>
                  <a:pt x="774" y="18361"/>
                  <a:pt x="774" y="18372"/>
                </a:cubicBezTo>
                <a:cubicBezTo>
                  <a:pt x="774" y="18624"/>
                  <a:pt x="798" y="18757"/>
                  <a:pt x="823" y="18896"/>
                </a:cubicBezTo>
                <a:cubicBezTo>
                  <a:pt x="901" y="19252"/>
                  <a:pt x="1098" y="19424"/>
                  <a:pt x="1587" y="19646"/>
                </a:cubicBezTo>
                <a:cubicBezTo>
                  <a:pt x="3364" y="20452"/>
                  <a:pt x="6909" y="20238"/>
                  <a:pt x="8179" y="19249"/>
                </a:cubicBezTo>
                <a:cubicBezTo>
                  <a:pt x="8656" y="18877"/>
                  <a:pt x="8947" y="19131"/>
                  <a:pt x="8947" y="19915"/>
                </a:cubicBezTo>
                <a:cubicBezTo>
                  <a:pt x="8947" y="20899"/>
                  <a:pt x="9453" y="21197"/>
                  <a:pt x="11596" y="21507"/>
                </a:cubicBezTo>
                <a:lnTo>
                  <a:pt x="13356" y="21507"/>
                </a:lnTo>
                <a:cubicBezTo>
                  <a:pt x="15340" y="21334"/>
                  <a:pt x="16312" y="20882"/>
                  <a:pt x="16312" y="20087"/>
                </a:cubicBezTo>
                <a:cubicBezTo>
                  <a:pt x="16312" y="19855"/>
                  <a:pt x="16358" y="19567"/>
                  <a:pt x="16412" y="19443"/>
                </a:cubicBezTo>
                <a:cubicBezTo>
                  <a:pt x="16473" y="19301"/>
                  <a:pt x="16313" y="19038"/>
                  <a:pt x="15970" y="18733"/>
                </a:cubicBezTo>
                <a:cubicBezTo>
                  <a:pt x="15516" y="18329"/>
                  <a:pt x="15231" y="18226"/>
                  <a:pt x="14234" y="18076"/>
                </a:cubicBezTo>
                <a:cubicBezTo>
                  <a:pt x="13581" y="17978"/>
                  <a:pt x="12557" y="17928"/>
                  <a:pt x="11958" y="17966"/>
                </a:cubicBezTo>
                <a:cubicBezTo>
                  <a:pt x="10702" y="18046"/>
                  <a:pt x="10612" y="17991"/>
                  <a:pt x="10515" y="17079"/>
                </a:cubicBezTo>
                <a:cubicBezTo>
                  <a:pt x="10477" y="16727"/>
                  <a:pt x="10413" y="16348"/>
                  <a:pt x="10376" y="16237"/>
                </a:cubicBezTo>
                <a:cubicBezTo>
                  <a:pt x="10329" y="16099"/>
                  <a:pt x="10508" y="15992"/>
                  <a:pt x="10946" y="15902"/>
                </a:cubicBezTo>
                <a:cubicBezTo>
                  <a:pt x="12506" y="15581"/>
                  <a:pt x="12803" y="15483"/>
                  <a:pt x="13262" y="15139"/>
                </a:cubicBezTo>
                <a:cubicBezTo>
                  <a:pt x="13788" y="14746"/>
                  <a:pt x="13789" y="14747"/>
                  <a:pt x="14031" y="15655"/>
                </a:cubicBezTo>
                <a:cubicBezTo>
                  <a:pt x="14208" y="16319"/>
                  <a:pt x="15061" y="16690"/>
                  <a:pt x="16605" y="16837"/>
                </a:cubicBezTo>
                <a:cubicBezTo>
                  <a:pt x="16937" y="16845"/>
                  <a:pt x="17115" y="16863"/>
                  <a:pt x="17676" y="16863"/>
                </a:cubicBezTo>
                <a:cubicBezTo>
                  <a:pt x="18421" y="16863"/>
                  <a:pt x="18787" y="16849"/>
                  <a:pt x="19169" y="16828"/>
                </a:cubicBezTo>
                <a:cubicBezTo>
                  <a:pt x="19405" y="16788"/>
                  <a:pt x="19632" y="16755"/>
                  <a:pt x="19903" y="16669"/>
                </a:cubicBezTo>
                <a:cubicBezTo>
                  <a:pt x="21578" y="16143"/>
                  <a:pt x="21441" y="16734"/>
                  <a:pt x="21441" y="10010"/>
                </a:cubicBezTo>
                <a:lnTo>
                  <a:pt x="21441" y="4555"/>
                </a:lnTo>
                <a:cubicBezTo>
                  <a:pt x="21426" y="4458"/>
                  <a:pt x="21413" y="4290"/>
                  <a:pt x="21396" y="4260"/>
                </a:cubicBezTo>
                <a:cubicBezTo>
                  <a:pt x="21322" y="4128"/>
                  <a:pt x="21180" y="4007"/>
                  <a:pt x="21014" y="3894"/>
                </a:cubicBezTo>
                <a:cubicBezTo>
                  <a:pt x="19100" y="2877"/>
                  <a:pt x="14969" y="3055"/>
                  <a:pt x="14120" y="4207"/>
                </a:cubicBezTo>
                <a:cubicBezTo>
                  <a:pt x="13808" y="4630"/>
                  <a:pt x="13539" y="4465"/>
                  <a:pt x="13614" y="3898"/>
                </a:cubicBezTo>
                <a:cubicBezTo>
                  <a:pt x="13669" y="3490"/>
                  <a:pt x="13742" y="3435"/>
                  <a:pt x="14740" y="3042"/>
                </a:cubicBezTo>
                <a:cubicBezTo>
                  <a:pt x="15430" y="2771"/>
                  <a:pt x="15766" y="2110"/>
                  <a:pt x="15603" y="1336"/>
                </a:cubicBezTo>
                <a:cubicBezTo>
                  <a:pt x="15392" y="336"/>
                  <a:pt x="13980" y="-93"/>
                  <a:pt x="11268" y="1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1" name="屏幕快照 2015-06-03 下午5.47.16.png"/>
          <p:cNvPicPr>
            <a:picLocks noChangeAspect="1"/>
          </p:cNvPicPr>
          <p:nvPr/>
        </p:nvPicPr>
        <p:blipFill>
          <a:blip r:embed="rId4">
            <a:extLst/>
          </a:blip>
          <a:srcRect l="5376" t="4829" r="15373" b="4814"/>
          <a:stretch>
            <a:fillRect/>
          </a:stretch>
        </p:blipFill>
        <p:spPr>
          <a:xfrm>
            <a:off x="2349777" y="4167133"/>
            <a:ext cx="727260" cy="744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69" extrusionOk="0">
                <a:moveTo>
                  <a:pt x="7491" y="5"/>
                </a:moveTo>
                <a:cubicBezTo>
                  <a:pt x="6573" y="-23"/>
                  <a:pt x="5645" y="51"/>
                  <a:pt x="5049" y="248"/>
                </a:cubicBezTo>
                <a:cubicBezTo>
                  <a:pt x="3746" y="680"/>
                  <a:pt x="2832" y="1227"/>
                  <a:pt x="1937" y="2115"/>
                </a:cubicBezTo>
                <a:cubicBezTo>
                  <a:pt x="799" y="3245"/>
                  <a:pt x="0" y="5203"/>
                  <a:pt x="0" y="6853"/>
                </a:cubicBezTo>
                <a:cubicBezTo>
                  <a:pt x="0" y="7785"/>
                  <a:pt x="361" y="9367"/>
                  <a:pt x="728" y="10063"/>
                </a:cubicBezTo>
                <a:cubicBezTo>
                  <a:pt x="893" y="10374"/>
                  <a:pt x="1026" y="10826"/>
                  <a:pt x="1026" y="11065"/>
                </a:cubicBezTo>
                <a:cubicBezTo>
                  <a:pt x="1026" y="11595"/>
                  <a:pt x="1483" y="13171"/>
                  <a:pt x="1838" y="13854"/>
                </a:cubicBezTo>
                <a:cubicBezTo>
                  <a:pt x="2223" y="14598"/>
                  <a:pt x="2974" y="15527"/>
                  <a:pt x="3700" y="16150"/>
                </a:cubicBezTo>
                <a:cubicBezTo>
                  <a:pt x="4236" y="16611"/>
                  <a:pt x="6536" y="17902"/>
                  <a:pt x="6920" y="17961"/>
                </a:cubicBezTo>
                <a:cubicBezTo>
                  <a:pt x="6981" y="17971"/>
                  <a:pt x="7654" y="18120"/>
                  <a:pt x="8418" y="18293"/>
                </a:cubicBezTo>
                <a:cubicBezTo>
                  <a:pt x="10352" y="18729"/>
                  <a:pt x="13401" y="18637"/>
                  <a:pt x="15139" y="18091"/>
                </a:cubicBezTo>
                <a:cubicBezTo>
                  <a:pt x="15778" y="17890"/>
                  <a:pt x="16363" y="17770"/>
                  <a:pt x="16439" y="17816"/>
                </a:cubicBezTo>
                <a:cubicBezTo>
                  <a:pt x="16662" y="17951"/>
                  <a:pt x="16464" y="19916"/>
                  <a:pt x="16190" y="20298"/>
                </a:cubicBezTo>
                <a:cubicBezTo>
                  <a:pt x="15905" y="20696"/>
                  <a:pt x="15878" y="21164"/>
                  <a:pt x="16124" y="21405"/>
                </a:cubicBezTo>
                <a:cubicBezTo>
                  <a:pt x="16247" y="21526"/>
                  <a:pt x="16446" y="21577"/>
                  <a:pt x="16646" y="21567"/>
                </a:cubicBezTo>
                <a:cubicBezTo>
                  <a:pt x="16845" y="21557"/>
                  <a:pt x="17047" y="21482"/>
                  <a:pt x="17184" y="21349"/>
                </a:cubicBezTo>
                <a:cubicBezTo>
                  <a:pt x="17519" y="21021"/>
                  <a:pt x="17603" y="20553"/>
                  <a:pt x="17407" y="20071"/>
                </a:cubicBezTo>
                <a:cubicBezTo>
                  <a:pt x="17313" y="19839"/>
                  <a:pt x="17111" y="19191"/>
                  <a:pt x="16960" y="18640"/>
                </a:cubicBezTo>
                <a:cubicBezTo>
                  <a:pt x="16713" y="17738"/>
                  <a:pt x="16712" y="17629"/>
                  <a:pt x="16919" y="17500"/>
                </a:cubicBezTo>
                <a:cubicBezTo>
                  <a:pt x="19063" y="16164"/>
                  <a:pt x="19565" y="15730"/>
                  <a:pt x="20404" y="14501"/>
                </a:cubicBezTo>
                <a:cubicBezTo>
                  <a:pt x="21169" y="13379"/>
                  <a:pt x="21600" y="11690"/>
                  <a:pt x="21571" y="10127"/>
                </a:cubicBezTo>
                <a:cubicBezTo>
                  <a:pt x="21561" y="9606"/>
                  <a:pt x="21495" y="9099"/>
                  <a:pt x="21380" y="8632"/>
                </a:cubicBezTo>
                <a:cubicBezTo>
                  <a:pt x="21263" y="8154"/>
                  <a:pt x="21245" y="7720"/>
                  <a:pt x="21331" y="7346"/>
                </a:cubicBezTo>
                <a:cubicBezTo>
                  <a:pt x="21495" y="6629"/>
                  <a:pt x="21252" y="5386"/>
                  <a:pt x="20809" y="4686"/>
                </a:cubicBezTo>
                <a:cubicBezTo>
                  <a:pt x="20273" y="3840"/>
                  <a:pt x="19253" y="3207"/>
                  <a:pt x="17970" y="2932"/>
                </a:cubicBezTo>
                <a:cubicBezTo>
                  <a:pt x="17751" y="2885"/>
                  <a:pt x="17322" y="2682"/>
                  <a:pt x="17018" y="2479"/>
                </a:cubicBezTo>
                <a:cubicBezTo>
                  <a:pt x="15449" y="1431"/>
                  <a:pt x="13136" y="713"/>
                  <a:pt x="11315" y="709"/>
                </a:cubicBezTo>
                <a:cubicBezTo>
                  <a:pt x="10864" y="708"/>
                  <a:pt x="10272" y="584"/>
                  <a:pt x="9850" y="402"/>
                </a:cubicBezTo>
                <a:cubicBezTo>
                  <a:pt x="9313" y="169"/>
                  <a:pt x="8409" y="34"/>
                  <a:pt x="7491" y="5"/>
                </a:cubicBezTo>
                <a:close/>
                <a:moveTo>
                  <a:pt x="6837" y="18859"/>
                </a:moveTo>
                <a:cubicBezTo>
                  <a:pt x="6790" y="18741"/>
                  <a:pt x="6752" y="18998"/>
                  <a:pt x="6746" y="19433"/>
                </a:cubicBezTo>
                <a:cubicBezTo>
                  <a:pt x="6739" y="19933"/>
                  <a:pt x="6817" y="20339"/>
                  <a:pt x="6961" y="20540"/>
                </a:cubicBezTo>
                <a:cubicBezTo>
                  <a:pt x="7221" y="20903"/>
                  <a:pt x="7498" y="20946"/>
                  <a:pt x="7739" y="20662"/>
                </a:cubicBezTo>
                <a:cubicBezTo>
                  <a:pt x="7868" y="20510"/>
                  <a:pt x="7797" y="20314"/>
                  <a:pt x="7416" y="19772"/>
                </a:cubicBezTo>
                <a:cubicBezTo>
                  <a:pt x="7147" y="19388"/>
                  <a:pt x="6884" y="18977"/>
                  <a:pt x="6837" y="18859"/>
                </a:cubicBezTo>
                <a:close/>
                <a:moveTo>
                  <a:pt x="13476" y="19004"/>
                </a:moveTo>
                <a:cubicBezTo>
                  <a:pt x="13314" y="18994"/>
                  <a:pt x="13134" y="19086"/>
                  <a:pt x="13029" y="19279"/>
                </a:cubicBezTo>
                <a:cubicBezTo>
                  <a:pt x="12858" y="19591"/>
                  <a:pt x="12831" y="20194"/>
                  <a:pt x="12979" y="20338"/>
                </a:cubicBezTo>
                <a:cubicBezTo>
                  <a:pt x="13394" y="20744"/>
                  <a:pt x="14008" y="20013"/>
                  <a:pt x="13831" y="19328"/>
                </a:cubicBezTo>
                <a:cubicBezTo>
                  <a:pt x="13779" y="19125"/>
                  <a:pt x="13637" y="19014"/>
                  <a:pt x="13476" y="1900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2" name="屏幕快照 2015-06-03 下午5.47.20.png"/>
          <p:cNvPicPr>
            <a:picLocks noChangeAspect="1"/>
          </p:cNvPicPr>
          <p:nvPr/>
        </p:nvPicPr>
        <p:blipFill>
          <a:blip r:embed="rId5">
            <a:extLst/>
          </a:blip>
          <a:srcRect l="5953" t="90" r="11368" b="5912"/>
          <a:stretch>
            <a:fillRect/>
          </a:stretch>
        </p:blipFill>
        <p:spPr>
          <a:xfrm>
            <a:off x="7054512" y="3974911"/>
            <a:ext cx="727250" cy="777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8" h="21503" extrusionOk="0">
                <a:moveTo>
                  <a:pt x="12731" y="5"/>
                </a:moveTo>
                <a:cubicBezTo>
                  <a:pt x="12656" y="-26"/>
                  <a:pt x="12524" y="92"/>
                  <a:pt x="12343" y="376"/>
                </a:cubicBezTo>
                <a:cubicBezTo>
                  <a:pt x="11697" y="1394"/>
                  <a:pt x="10501" y="1969"/>
                  <a:pt x="8204" y="2359"/>
                </a:cubicBezTo>
                <a:cubicBezTo>
                  <a:pt x="5349" y="2844"/>
                  <a:pt x="2058" y="4742"/>
                  <a:pt x="1361" y="6302"/>
                </a:cubicBezTo>
                <a:cubicBezTo>
                  <a:pt x="770" y="7624"/>
                  <a:pt x="335" y="8791"/>
                  <a:pt x="174" y="9505"/>
                </a:cubicBezTo>
                <a:cubicBezTo>
                  <a:pt x="-102" y="10724"/>
                  <a:pt x="-43" y="12813"/>
                  <a:pt x="306" y="14088"/>
                </a:cubicBezTo>
                <a:cubicBezTo>
                  <a:pt x="580" y="15093"/>
                  <a:pt x="593" y="15242"/>
                  <a:pt x="388" y="15516"/>
                </a:cubicBezTo>
                <a:cubicBezTo>
                  <a:pt x="125" y="15867"/>
                  <a:pt x="84" y="16450"/>
                  <a:pt x="297" y="16974"/>
                </a:cubicBezTo>
                <a:cubicBezTo>
                  <a:pt x="512" y="17503"/>
                  <a:pt x="2166" y="18480"/>
                  <a:pt x="3859" y="19089"/>
                </a:cubicBezTo>
                <a:cubicBezTo>
                  <a:pt x="5743" y="19766"/>
                  <a:pt x="6548" y="20141"/>
                  <a:pt x="6531" y="20324"/>
                </a:cubicBezTo>
                <a:cubicBezTo>
                  <a:pt x="6516" y="20481"/>
                  <a:pt x="5971" y="20596"/>
                  <a:pt x="4601" y="20748"/>
                </a:cubicBezTo>
                <a:cubicBezTo>
                  <a:pt x="4112" y="20802"/>
                  <a:pt x="3711" y="20901"/>
                  <a:pt x="3711" y="20964"/>
                </a:cubicBezTo>
                <a:cubicBezTo>
                  <a:pt x="3711" y="21141"/>
                  <a:pt x="4954" y="21267"/>
                  <a:pt x="7660" y="21358"/>
                </a:cubicBezTo>
                <a:cubicBezTo>
                  <a:pt x="9022" y="21403"/>
                  <a:pt x="10146" y="21456"/>
                  <a:pt x="10167" y="21473"/>
                </a:cubicBezTo>
                <a:cubicBezTo>
                  <a:pt x="10285" y="21574"/>
                  <a:pt x="15543" y="21400"/>
                  <a:pt x="16004" y="21280"/>
                </a:cubicBezTo>
                <a:cubicBezTo>
                  <a:pt x="16310" y="21201"/>
                  <a:pt x="16763" y="21166"/>
                  <a:pt x="17010" y="21196"/>
                </a:cubicBezTo>
                <a:cubicBezTo>
                  <a:pt x="17263" y="21225"/>
                  <a:pt x="17531" y="21159"/>
                  <a:pt x="17629" y="21049"/>
                </a:cubicBezTo>
                <a:cubicBezTo>
                  <a:pt x="17814" y="20840"/>
                  <a:pt x="17630" y="20800"/>
                  <a:pt x="15740" y="20601"/>
                </a:cubicBezTo>
                <a:cubicBezTo>
                  <a:pt x="15250" y="20550"/>
                  <a:pt x="14813" y="20447"/>
                  <a:pt x="14768" y="20378"/>
                </a:cubicBezTo>
                <a:cubicBezTo>
                  <a:pt x="14683" y="20249"/>
                  <a:pt x="16311" y="19495"/>
                  <a:pt x="17711" y="19012"/>
                </a:cubicBezTo>
                <a:cubicBezTo>
                  <a:pt x="19448" y="18412"/>
                  <a:pt x="21093" y="17239"/>
                  <a:pt x="21273" y="16473"/>
                </a:cubicBezTo>
                <a:cubicBezTo>
                  <a:pt x="21331" y="16227"/>
                  <a:pt x="21271" y="15896"/>
                  <a:pt x="21116" y="15616"/>
                </a:cubicBezTo>
                <a:cubicBezTo>
                  <a:pt x="20880" y="15189"/>
                  <a:pt x="20883" y="15081"/>
                  <a:pt x="21182" y="13888"/>
                </a:cubicBezTo>
                <a:cubicBezTo>
                  <a:pt x="21394" y="13042"/>
                  <a:pt x="21498" y="12297"/>
                  <a:pt x="21487" y="11534"/>
                </a:cubicBezTo>
                <a:cubicBezTo>
                  <a:pt x="21477" y="10771"/>
                  <a:pt x="21353" y="9987"/>
                  <a:pt x="21116" y="9073"/>
                </a:cubicBezTo>
                <a:cubicBezTo>
                  <a:pt x="20904" y="8251"/>
                  <a:pt x="20729" y="7452"/>
                  <a:pt x="20729" y="7298"/>
                </a:cubicBezTo>
                <a:cubicBezTo>
                  <a:pt x="20728" y="6745"/>
                  <a:pt x="19529" y="5094"/>
                  <a:pt x="18758" y="4589"/>
                </a:cubicBezTo>
                <a:cubicBezTo>
                  <a:pt x="17586" y="3821"/>
                  <a:pt x="15344" y="2844"/>
                  <a:pt x="14042" y="2529"/>
                </a:cubicBezTo>
                <a:cubicBezTo>
                  <a:pt x="13167" y="2317"/>
                  <a:pt x="13131" y="2248"/>
                  <a:pt x="13382" y="1356"/>
                </a:cubicBezTo>
                <a:cubicBezTo>
                  <a:pt x="13503" y="927"/>
                  <a:pt x="13498" y="926"/>
                  <a:pt x="13184" y="1186"/>
                </a:cubicBezTo>
                <a:cubicBezTo>
                  <a:pt x="12772" y="1528"/>
                  <a:pt x="12628" y="1306"/>
                  <a:pt x="12764" y="553"/>
                </a:cubicBezTo>
                <a:cubicBezTo>
                  <a:pt x="12824" y="219"/>
                  <a:pt x="12806" y="37"/>
                  <a:pt x="12731" y="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1752970" y="5066565"/>
            <a:ext cx="1366243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物质少</a:t>
            </a:r>
            <a:endParaRPr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5967155" y="5049180"/>
            <a:ext cx="1366243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物质多</a:t>
            </a:r>
            <a:endParaRPr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36685" y="5679250"/>
            <a:ext cx="1366243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质量小</a:t>
            </a:r>
            <a:endParaRPr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5967155" y="5634245"/>
            <a:ext cx="1366243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质量大</a:t>
            </a:r>
            <a:endParaRPr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2501770" y="1088740"/>
            <a:ext cx="6081118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表示物体中所含</a:t>
            </a:r>
            <a:r>
              <a:rPr sz="3200" dirty="0" err="1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物质的多少</a:t>
            </a:r>
            <a:endParaRPr sz="3200" dirty="0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298141" y="1083091"/>
            <a:ext cx="1211253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marL="593557" indent="-593557" algn="l">
              <a:spcBef>
                <a:spcPts val="3000"/>
              </a:spcBef>
              <a:buSzPct val="25000"/>
              <a:buBlip>
                <a:blip r:embed="rId6"/>
              </a:buBlip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marL="0" indent="0">
              <a:buNone/>
            </a:pPr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定义：</a:t>
            </a:r>
          </a:p>
        </p:txBody>
      </p:sp>
      <p:sp>
        <p:nvSpPr>
          <p:cNvPr id="229" name="Shape 229"/>
          <p:cNvSpPr/>
          <p:nvPr/>
        </p:nvSpPr>
        <p:spPr>
          <a:xfrm>
            <a:off x="2500900" y="367274"/>
            <a:ext cx="2621257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（</a:t>
            </a:r>
            <a:r>
              <a:rPr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符号m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）</a:t>
            </a:r>
            <a:endParaRPr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554909" y="348372"/>
            <a:ext cx="1794868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一、</a:t>
            </a:r>
            <a:r>
              <a:rPr sz="3200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质量</a:t>
            </a:r>
            <a:endParaRPr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147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 advAuto="0"/>
      <p:bldP spid="227" grpId="0" animBg="1"/>
      <p:bldP spid="2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图片 201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953" y="951393"/>
            <a:ext cx="1482329" cy="232171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204" name="图片 203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0719" y="951393"/>
            <a:ext cx="1482329" cy="232171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06" name="Shape 206"/>
          <p:cNvSpPr/>
          <p:nvPr/>
        </p:nvSpPr>
        <p:spPr>
          <a:xfrm>
            <a:off x="2231740" y="3429000"/>
            <a:ext cx="937617" cy="669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600" dirty="0">
                <a:solidFill>
                  <a:srgbClr val="000000"/>
                </a:solidFill>
              </a:rPr>
              <a:t>物质</a:t>
            </a:r>
          </a:p>
        </p:txBody>
      </p:sp>
      <p:sp>
        <p:nvSpPr>
          <p:cNvPr id="207" name="Shape 207"/>
          <p:cNvSpPr/>
          <p:nvPr/>
        </p:nvSpPr>
        <p:spPr>
          <a:xfrm>
            <a:off x="6012160" y="3429000"/>
            <a:ext cx="937617" cy="669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600" dirty="0" err="1">
                <a:solidFill>
                  <a:srgbClr val="000000"/>
                </a:solidFill>
              </a:rPr>
              <a:t>物体</a:t>
            </a:r>
            <a:endParaRPr sz="3600" dirty="0">
              <a:solidFill>
                <a:srgbClr val="000000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2183309" y="1142254"/>
            <a:ext cx="937617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600">
                <a:solidFill>
                  <a:srgbClr val="000000"/>
                </a:solidFill>
              </a:rPr>
              <a:t>玻璃</a:t>
            </a:r>
          </a:p>
        </p:txBody>
      </p:sp>
      <p:sp>
        <p:nvSpPr>
          <p:cNvPr id="211" name="Shape 211"/>
          <p:cNvSpPr/>
          <p:nvPr/>
        </p:nvSpPr>
        <p:spPr>
          <a:xfrm>
            <a:off x="5848945" y="1109535"/>
            <a:ext cx="1366242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600">
                <a:solidFill>
                  <a:srgbClr val="000000"/>
                </a:solidFill>
              </a:rPr>
              <a:t>玻璃杯</a:t>
            </a:r>
          </a:p>
        </p:txBody>
      </p:sp>
      <p:sp>
        <p:nvSpPr>
          <p:cNvPr id="212" name="Shape 212"/>
          <p:cNvSpPr/>
          <p:nvPr/>
        </p:nvSpPr>
        <p:spPr>
          <a:xfrm>
            <a:off x="2183309" y="1820910"/>
            <a:ext cx="937617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600">
                <a:solidFill>
                  <a:srgbClr val="000000"/>
                </a:solidFill>
              </a:rPr>
              <a:t>金子</a:t>
            </a:r>
          </a:p>
        </p:txBody>
      </p:sp>
      <p:sp>
        <p:nvSpPr>
          <p:cNvPr id="213" name="Shape 213"/>
          <p:cNvSpPr/>
          <p:nvPr/>
        </p:nvSpPr>
        <p:spPr>
          <a:xfrm>
            <a:off x="5881353" y="1766587"/>
            <a:ext cx="937618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600">
                <a:solidFill>
                  <a:srgbClr val="000000"/>
                </a:solidFill>
              </a:rPr>
              <a:t>金条</a:t>
            </a:r>
          </a:p>
        </p:txBody>
      </p:sp>
      <p:sp>
        <p:nvSpPr>
          <p:cNvPr id="214" name="Shape 214"/>
          <p:cNvSpPr/>
          <p:nvPr/>
        </p:nvSpPr>
        <p:spPr>
          <a:xfrm>
            <a:off x="2183309" y="2571004"/>
            <a:ext cx="508992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600">
                <a:solidFill>
                  <a:srgbClr val="000000"/>
                </a:solidFill>
              </a:rPr>
              <a:t>水</a:t>
            </a:r>
          </a:p>
        </p:txBody>
      </p:sp>
      <p:sp>
        <p:nvSpPr>
          <p:cNvPr id="215" name="Shape 215"/>
          <p:cNvSpPr/>
          <p:nvPr/>
        </p:nvSpPr>
        <p:spPr>
          <a:xfrm>
            <a:off x="5881353" y="2445243"/>
            <a:ext cx="937618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600">
                <a:solidFill>
                  <a:srgbClr val="000000"/>
                </a:solidFill>
              </a:rPr>
              <a:t>瀑布</a:t>
            </a:r>
          </a:p>
        </p:txBody>
      </p:sp>
      <p:sp>
        <p:nvSpPr>
          <p:cNvPr id="216" name="Shape 216"/>
          <p:cNvSpPr/>
          <p:nvPr/>
        </p:nvSpPr>
        <p:spPr>
          <a:xfrm>
            <a:off x="3967014" y="1229833"/>
            <a:ext cx="937617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600">
                <a:solidFill>
                  <a:srgbClr val="000000"/>
                </a:solidFill>
              </a:rPr>
              <a:t>组成</a:t>
            </a:r>
          </a:p>
        </p:txBody>
      </p:sp>
      <p:sp>
        <p:nvSpPr>
          <p:cNvPr id="217" name="Shape 217"/>
          <p:cNvSpPr/>
          <p:nvPr/>
        </p:nvSpPr>
        <p:spPr>
          <a:xfrm>
            <a:off x="5067055" y="5274205"/>
            <a:ext cx="3457474" cy="675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600" dirty="0" smtClean="0">
                <a:solidFill>
                  <a:srgbClr val="000000"/>
                </a:solidFill>
              </a:rPr>
              <a:t>实际存在的东西</a:t>
            </a:r>
            <a:endParaRPr sz="3600" dirty="0">
              <a:solidFill>
                <a:srgbClr val="000000"/>
              </a:solidFill>
            </a:endParaRPr>
          </a:p>
        </p:txBody>
      </p:sp>
      <p:sp>
        <p:nvSpPr>
          <p:cNvPr id="15" name="Shape 217"/>
          <p:cNvSpPr/>
          <p:nvPr/>
        </p:nvSpPr>
        <p:spPr>
          <a:xfrm>
            <a:off x="971600" y="5274205"/>
            <a:ext cx="3334503" cy="6827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600" dirty="0" smtClean="0">
                <a:solidFill>
                  <a:srgbClr val="000000"/>
                </a:solidFill>
              </a:rPr>
              <a:t>组成物体的材料</a:t>
            </a:r>
            <a:endParaRPr sz="3600" dirty="0">
              <a:solidFill>
                <a:srgbClr val="000000"/>
              </a:solidFill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2411760" y="4329100"/>
            <a:ext cx="605092" cy="771459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defTabSz="410751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3600" b="0">
              <a:solidFill>
                <a:srgbClr val="000000"/>
              </a:solidFill>
              <a:effectLst>
                <a:outerShdw blurRad="762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Papyrus"/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6192180" y="4329100"/>
            <a:ext cx="605092" cy="771459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defTabSz="410751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3600" b="0">
              <a:solidFill>
                <a:srgbClr val="000000"/>
              </a:solidFill>
              <a:effectLst>
                <a:outerShdw blurRad="762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Papyrus"/>
            </a:endParaRPr>
          </a:p>
        </p:txBody>
      </p:sp>
      <p:sp>
        <p:nvSpPr>
          <p:cNvPr id="20" name="下箭头 19"/>
          <p:cNvSpPr/>
          <p:nvPr/>
        </p:nvSpPr>
        <p:spPr>
          <a:xfrm rot="16200000">
            <a:off x="4163949" y="1962137"/>
            <a:ext cx="605092" cy="771459"/>
          </a:xfrm>
          <a:prstGeom prst="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defTabSz="410751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3600" b="0">
              <a:solidFill>
                <a:srgbClr val="000000"/>
              </a:solidFill>
              <a:effectLst>
                <a:outerShdw blurRad="762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0655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 advAuto="0"/>
      <p:bldP spid="204" grpId="0" animBg="1" advAuto="0"/>
      <p:bldP spid="206" grpId="0" animBg="1" advAuto="0"/>
      <p:bldP spid="207" grpId="0" animBg="1" advAuto="0"/>
      <p:bldP spid="210" grpId="0" animBg="1" advAuto="0"/>
      <p:bldP spid="211" grpId="0" animBg="1" advAuto="0"/>
      <p:bldP spid="212" grpId="0" animBg="1" advAuto="0"/>
      <p:bldP spid="213" grpId="0" animBg="1" advAuto="0"/>
      <p:bldP spid="214" grpId="0" animBg="1" advAuto="0"/>
      <p:bldP spid="215" grpId="0" animBg="1" advAuto="0"/>
      <p:bldP spid="216" grpId="0" animBg="1" advAuto="0"/>
      <p:bldP spid="217" grpId="0" animBg="1" advAuto="0"/>
      <p:bldP spid="15" grpId="0" animBg="1" advAuto="0"/>
      <p:bldP spid="2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3389079" y="827959"/>
            <a:ext cx="2542541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lnSpcReduction="10000"/>
          </a:bodyPr>
          <a:lstStyle>
            <a:lvl1pPr algn="l">
              <a:spcBef>
                <a:spcPts val="3000"/>
              </a:spcBef>
              <a:defRPr sz="4200">
                <a:solidFill>
                  <a:schemeClr val="accent6">
                    <a:hueOff val="151085"/>
                    <a:satOff val="19678"/>
                    <a:lumOff val="-4305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质量变了吗</a:t>
            </a:r>
            <a:r>
              <a:rPr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？</a:t>
            </a:r>
          </a:p>
        </p:txBody>
      </p:sp>
      <p:pic>
        <p:nvPicPr>
          <p:cNvPr id="250" name="图片 249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9732" y="4366418"/>
            <a:ext cx="1807568" cy="1731368"/>
          </a:xfrm>
          <a:prstGeom prst="rect">
            <a:avLst/>
          </a:prstGeom>
        </p:spPr>
      </p:pic>
      <p:pic>
        <p:nvPicPr>
          <p:cNvPr id="251" name="图片 250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210" y="4488329"/>
            <a:ext cx="1718565" cy="1575877"/>
          </a:xfrm>
          <a:prstGeom prst="rect">
            <a:avLst/>
          </a:prstGeom>
        </p:spPr>
      </p:pic>
      <p:sp>
        <p:nvSpPr>
          <p:cNvPr id="253" name="Shape 253"/>
          <p:cNvSpPr/>
          <p:nvPr/>
        </p:nvSpPr>
        <p:spPr>
          <a:xfrm>
            <a:off x="3536885" y="4869160"/>
            <a:ext cx="254254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lnSpcReduction="10000"/>
          </a:bodyPr>
          <a:lstStyle>
            <a:lvl1pPr algn="l">
              <a:spcBef>
                <a:spcPts val="3000"/>
              </a:spcBef>
              <a:defRPr sz="4200">
                <a:solidFill>
                  <a:schemeClr val="accent6">
                    <a:hueOff val="151085"/>
                    <a:satOff val="19678"/>
                    <a:lumOff val="-4305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质量变了吗</a:t>
            </a:r>
            <a:r>
              <a:rPr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？</a:t>
            </a:r>
          </a:p>
        </p:txBody>
      </p:sp>
      <p:sp>
        <p:nvSpPr>
          <p:cNvPr id="256" name="Shape 256"/>
          <p:cNvSpPr/>
          <p:nvPr/>
        </p:nvSpPr>
        <p:spPr>
          <a:xfrm>
            <a:off x="3491880" y="2888940"/>
            <a:ext cx="2542541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lnSpcReduction="10000"/>
          </a:bodyPr>
          <a:lstStyle>
            <a:lvl1pPr algn="l">
              <a:spcBef>
                <a:spcPts val="3000"/>
              </a:spcBef>
              <a:defRPr sz="4200">
                <a:solidFill>
                  <a:schemeClr val="accent6">
                    <a:hueOff val="151085"/>
                    <a:satOff val="19678"/>
                    <a:lumOff val="-4305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质量变了吗</a:t>
            </a:r>
            <a:r>
              <a:rPr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？</a:t>
            </a:r>
          </a:p>
        </p:txBody>
      </p:sp>
      <p:pic>
        <p:nvPicPr>
          <p:cNvPr id="258" name="图片 257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24332" y="2361406"/>
            <a:ext cx="1858368" cy="1858368"/>
          </a:xfrm>
          <a:prstGeom prst="rect">
            <a:avLst/>
          </a:prstGeom>
        </p:spPr>
      </p:pic>
      <p:pic>
        <p:nvPicPr>
          <p:cNvPr id="259" name="图片 258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271" y="2504281"/>
            <a:ext cx="1716564" cy="1858368"/>
          </a:xfrm>
          <a:prstGeom prst="rect">
            <a:avLst/>
          </a:prstGeom>
        </p:spPr>
      </p:pic>
      <p:pic>
        <p:nvPicPr>
          <p:cNvPr id="260" name="图片 259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5036" y="449702"/>
            <a:ext cx="1833724" cy="1778592"/>
          </a:xfrm>
          <a:prstGeom prst="rect">
            <a:avLst/>
          </a:prstGeom>
        </p:spPr>
      </p:pic>
      <p:pic>
        <p:nvPicPr>
          <p:cNvPr id="261" name="图片 260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01357" y="463325"/>
            <a:ext cx="1901085" cy="17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 advAuto="0"/>
      <p:bldP spid="250" grpId="0" advAuto="0"/>
      <p:bldP spid="251" grpId="0" advAuto="0"/>
      <p:bldP spid="253" grpId="0" animBg="1" advAuto="0"/>
      <p:bldP spid="256" grpId="0" animBg="1" advAuto="0"/>
      <p:bldP spid="258" grpId="0" advAuto="0"/>
      <p:bldP spid="259" grpId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568434" y="316305"/>
            <a:ext cx="5983786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marL="593557" indent="-593557" algn="l">
              <a:spcBef>
                <a:spcPts val="3000"/>
              </a:spcBef>
              <a:buSzPct val="25000"/>
              <a:buBlip>
                <a:blip r:embed="rId2"/>
              </a:buBlip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1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质量是物体本身的一种</a:t>
            </a:r>
            <a:r>
              <a:rPr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属性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。</a:t>
            </a:r>
            <a:endParaRPr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5" name="Shape 269"/>
          <p:cNvSpPr/>
          <p:nvPr/>
        </p:nvSpPr>
        <p:spPr>
          <a:xfrm>
            <a:off x="566555" y="1133745"/>
            <a:ext cx="8090298" cy="132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>
            <a:lvl1pPr marL="593557" indent="-593557" algn="l">
              <a:spcBef>
                <a:spcPts val="3000"/>
              </a:spcBef>
              <a:buSzPct val="25000"/>
              <a:buBlip>
                <a:blip r:embed="rId2"/>
              </a:buBlip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、质量</a:t>
            </a:r>
            <a:r>
              <a:rPr sz="3200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不随物体的</a:t>
            </a:r>
            <a:r>
              <a:rPr sz="3200" dirty="0" err="1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形状</a:t>
            </a:r>
            <a:r>
              <a:rPr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位置</a:t>
            </a:r>
            <a:r>
              <a:rPr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、状态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和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温度</a:t>
            </a:r>
            <a:r>
              <a:rPr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的</a:t>
            </a:r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改变而改变。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86" y="4018172"/>
            <a:ext cx="2795354" cy="25083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246" y="4018172"/>
            <a:ext cx="2963638" cy="2508386"/>
          </a:xfrm>
          <a:prstGeom prst="rect">
            <a:avLst/>
          </a:prstGeom>
        </p:spPr>
      </p:pic>
      <p:sp>
        <p:nvSpPr>
          <p:cNvPr id="7" name="Shape 268"/>
          <p:cNvSpPr/>
          <p:nvPr/>
        </p:nvSpPr>
        <p:spPr>
          <a:xfrm>
            <a:off x="568433" y="2303875"/>
            <a:ext cx="8575567" cy="127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marL="593557" indent="-593557" algn="l">
              <a:spcBef>
                <a:spcPts val="3000"/>
              </a:spcBef>
              <a:buSzPct val="25000"/>
              <a:buBlip>
                <a:blip r:embed="rId2"/>
              </a:buBlip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marL="0" indent="0">
              <a:buNone/>
            </a:pPr>
            <a:r>
              <a:rPr lang="en-US" altLang="zh-CN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质量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是否改变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取决于物质的多少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是否改变。</a:t>
            </a:r>
            <a:endParaRPr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8704428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1421650" y="1869514"/>
            <a:ext cx="1470140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marL="593557" indent="-593557" algn="l">
              <a:spcBef>
                <a:spcPts val="3000"/>
              </a:spcBef>
              <a:buSzPct val="25000"/>
              <a:buBlip>
                <a:blip r:embed="rId2"/>
              </a:buBlip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marL="0" indent="0">
              <a:buNone/>
            </a:pPr>
            <a:r>
              <a:rPr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国际：</a:t>
            </a:r>
            <a:endParaRPr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3253384" y="1876869"/>
            <a:ext cx="2301074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 err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千克（kg</a:t>
            </a:r>
            <a:r>
              <a:rPr sz="32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）</a:t>
            </a:r>
          </a:p>
        </p:txBody>
      </p:sp>
      <p:sp>
        <p:nvSpPr>
          <p:cNvPr id="237" name="Shape 237"/>
          <p:cNvSpPr/>
          <p:nvPr/>
        </p:nvSpPr>
        <p:spPr>
          <a:xfrm>
            <a:off x="1421650" y="2851780"/>
            <a:ext cx="1605155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marL="593557" indent="-593557" algn="l">
              <a:spcBef>
                <a:spcPts val="3000"/>
              </a:spcBef>
              <a:buSzPct val="25000"/>
              <a:buBlip>
                <a:blip r:embed="rId2"/>
              </a:buBlip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marL="0" indent="0">
              <a:buNone/>
            </a:pPr>
            <a:r>
              <a:rPr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常用：</a:t>
            </a:r>
            <a:endParaRPr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3262038" y="2859135"/>
            <a:ext cx="4859537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吨(t)、克(g)、</a:t>
            </a:r>
            <a:r>
              <a:rPr sz="320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毫克</a:t>
            </a:r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(mg)</a:t>
            </a:r>
          </a:p>
        </p:txBody>
      </p:sp>
      <p:sp>
        <p:nvSpPr>
          <p:cNvPr id="239" name="Shape 239"/>
          <p:cNvSpPr/>
          <p:nvPr/>
        </p:nvSpPr>
        <p:spPr>
          <a:xfrm>
            <a:off x="1421650" y="3834045"/>
            <a:ext cx="1650160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marL="593557" indent="-593557" algn="l">
              <a:spcBef>
                <a:spcPts val="3000"/>
              </a:spcBef>
              <a:buSzPct val="25000"/>
              <a:buBlip>
                <a:blip r:embed="rId2"/>
              </a:buBlip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marL="0" indent="0">
              <a:buNone/>
            </a:pPr>
            <a:r>
              <a:rPr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换算：</a:t>
            </a:r>
            <a:endParaRPr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215213" y="3924612"/>
            <a:ext cx="1938315" cy="56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/>
          <a:p>
            <a:pPr algn="l">
              <a:spcBef>
                <a:spcPts val="2109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1t=10</a:t>
            </a:r>
            <a:r>
              <a:rPr sz="3200" baseline="31999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kg</a:t>
            </a:r>
          </a:p>
        </p:txBody>
      </p:sp>
      <p:sp>
        <p:nvSpPr>
          <p:cNvPr id="241" name="Shape 241"/>
          <p:cNvSpPr/>
          <p:nvPr/>
        </p:nvSpPr>
        <p:spPr>
          <a:xfrm>
            <a:off x="5697125" y="3924055"/>
            <a:ext cx="2000893" cy="56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/>
          <a:p>
            <a:pPr algn="l">
              <a:spcBef>
                <a:spcPts val="2109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1kg=10</a:t>
            </a:r>
            <a:r>
              <a:rPr sz="3200" baseline="31999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g</a:t>
            </a:r>
          </a:p>
        </p:txBody>
      </p:sp>
      <p:sp>
        <p:nvSpPr>
          <p:cNvPr id="242" name="Shape 242"/>
          <p:cNvSpPr/>
          <p:nvPr/>
        </p:nvSpPr>
        <p:spPr>
          <a:xfrm>
            <a:off x="3221850" y="4824155"/>
            <a:ext cx="2126481" cy="56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/>
          <a:p>
            <a:pPr algn="l">
              <a:spcBef>
                <a:spcPts val="2109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1g=10</a:t>
            </a:r>
            <a:r>
              <a:rPr sz="3200" baseline="31999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mg</a:t>
            </a:r>
          </a:p>
        </p:txBody>
      </p:sp>
      <p:sp>
        <p:nvSpPr>
          <p:cNvPr id="246" name="Shape 246"/>
          <p:cNvSpPr/>
          <p:nvPr/>
        </p:nvSpPr>
        <p:spPr>
          <a:xfrm>
            <a:off x="611560" y="458670"/>
            <a:ext cx="3080743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二</a:t>
            </a:r>
            <a:r>
              <a:rPr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质量的单位</a:t>
            </a:r>
          </a:p>
        </p:txBody>
      </p:sp>
    </p:spTree>
    <p:extLst>
      <p:ext uri="{BB962C8B-B14F-4D97-AF65-F5344CB8AC3E}">
        <p14:creationId xmlns:p14="http://schemas.microsoft.com/office/powerpoint/2010/main" val="23141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 advAuto="0"/>
      <p:bldP spid="236" grpId="0" animBg="1" advAuto="0"/>
      <p:bldP spid="237" grpId="0" animBg="1" advAuto="0"/>
      <p:bldP spid="238" grpId="0" animBg="1" advAuto="0"/>
      <p:bldP spid="239" grpId="0" animBg="1" advAuto="0"/>
      <p:bldP spid="240" grpId="0" animBg="1" advAuto="0"/>
      <p:bldP spid="241" grpId="0" animBg="1" advAuto="0"/>
      <p:bldP spid="24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4" y="413100"/>
            <a:ext cx="7011423" cy="449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855" y="2920443"/>
            <a:ext cx="4605542" cy="35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图片 270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775" y="1259681"/>
            <a:ext cx="1699618" cy="1699618"/>
          </a:xfrm>
          <a:prstGeom prst="rect">
            <a:avLst/>
          </a:prstGeom>
        </p:spPr>
      </p:pic>
      <p:pic>
        <p:nvPicPr>
          <p:cNvPr id="272" name="图片 271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7187" y="1364193"/>
            <a:ext cx="1968073" cy="1490594"/>
          </a:xfrm>
          <a:prstGeom prst="rect">
            <a:avLst/>
          </a:prstGeom>
        </p:spPr>
      </p:pic>
      <p:pic>
        <p:nvPicPr>
          <p:cNvPr id="273" name="图片 272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6055" y="1283494"/>
            <a:ext cx="2175868" cy="1651993"/>
          </a:xfrm>
          <a:prstGeom prst="rect">
            <a:avLst/>
          </a:prstGeom>
        </p:spPr>
      </p:pic>
      <p:pic>
        <p:nvPicPr>
          <p:cNvPr id="274" name="图片 273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96227" y="1259681"/>
            <a:ext cx="1290043" cy="1699618"/>
          </a:xfrm>
          <a:prstGeom prst="rect">
            <a:avLst/>
          </a:prstGeom>
        </p:spPr>
      </p:pic>
      <p:pic>
        <p:nvPicPr>
          <p:cNvPr id="275" name="图片 274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73120" y="3824314"/>
            <a:ext cx="1580556" cy="2072681"/>
          </a:xfrm>
          <a:prstGeom prst="rect">
            <a:avLst/>
          </a:prstGeom>
        </p:spPr>
      </p:pic>
      <p:pic>
        <p:nvPicPr>
          <p:cNvPr id="277" name="图片 276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79958" y="4053348"/>
            <a:ext cx="2175867" cy="1828870"/>
          </a:xfrm>
          <a:prstGeom prst="rect">
            <a:avLst/>
          </a:prstGeom>
        </p:spPr>
      </p:pic>
      <p:pic>
        <p:nvPicPr>
          <p:cNvPr id="278" name="图片 277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582106" y="4077295"/>
            <a:ext cx="2175868" cy="1779232"/>
          </a:xfrm>
          <a:prstGeom prst="rect">
            <a:avLst/>
          </a:prstGeom>
        </p:spPr>
      </p:pic>
      <p:pic>
        <p:nvPicPr>
          <p:cNvPr id="279" name="图片 278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96738" y="3969321"/>
            <a:ext cx="2350101" cy="1782668"/>
          </a:xfrm>
          <a:prstGeom prst="rect">
            <a:avLst/>
          </a:prstGeom>
        </p:spPr>
      </p:pic>
      <p:sp>
        <p:nvSpPr>
          <p:cNvPr id="280" name="Shape 280"/>
          <p:cNvSpPr/>
          <p:nvPr/>
        </p:nvSpPr>
        <p:spPr>
          <a:xfrm>
            <a:off x="792417" y="3177491"/>
            <a:ext cx="1059406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sz="28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50mg</a:t>
            </a:r>
          </a:p>
        </p:txBody>
      </p:sp>
      <p:sp>
        <p:nvSpPr>
          <p:cNvPr id="281" name="Shape 281"/>
          <p:cNvSpPr/>
          <p:nvPr/>
        </p:nvSpPr>
        <p:spPr>
          <a:xfrm>
            <a:off x="2996826" y="3083491"/>
            <a:ext cx="606126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6g</a:t>
            </a:r>
          </a:p>
        </p:txBody>
      </p:sp>
      <p:sp>
        <p:nvSpPr>
          <p:cNvPr id="282" name="Shape 282"/>
          <p:cNvSpPr/>
          <p:nvPr/>
        </p:nvSpPr>
        <p:spPr>
          <a:xfrm>
            <a:off x="5154161" y="3177491"/>
            <a:ext cx="910728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50kg</a:t>
            </a:r>
          </a:p>
        </p:txBody>
      </p:sp>
      <p:sp>
        <p:nvSpPr>
          <p:cNvPr id="283" name="Shape 283"/>
          <p:cNvSpPr/>
          <p:nvPr/>
        </p:nvSpPr>
        <p:spPr>
          <a:xfrm>
            <a:off x="7495844" y="3266787"/>
            <a:ext cx="722951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50g</a:t>
            </a:r>
          </a:p>
        </p:txBody>
      </p:sp>
      <p:sp>
        <p:nvSpPr>
          <p:cNvPr id="284" name="Shape 284"/>
          <p:cNvSpPr/>
          <p:nvPr/>
        </p:nvSpPr>
        <p:spPr>
          <a:xfrm>
            <a:off x="1092888" y="6040800"/>
            <a:ext cx="700158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2kg</a:t>
            </a:r>
          </a:p>
        </p:txBody>
      </p:sp>
      <p:sp>
        <p:nvSpPr>
          <p:cNvPr id="285" name="Shape 285"/>
          <p:cNvSpPr/>
          <p:nvPr/>
        </p:nvSpPr>
        <p:spPr>
          <a:xfrm>
            <a:off x="3355160" y="6051340"/>
            <a:ext cx="416477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sz="280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5t</a:t>
            </a:r>
          </a:p>
        </p:txBody>
      </p:sp>
      <p:sp>
        <p:nvSpPr>
          <p:cNvPr id="286" name="Shape 286"/>
          <p:cNvSpPr/>
          <p:nvPr/>
        </p:nvSpPr>
        <p:spPr>
          <a:xfrm>
            <a:off x="5001133" y="6051340"/>
            <a:ext cx="93352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sz="280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100g</a:t>
            </a:r>
          </a:p>
        </p:txBody>
      </p:sp>
      <p:sp>
        <p:nvSpPr>
          <p:cNvPr id="287" name="Shape 287"/>
          <p:cNvSpPr/>
          <p:nvPr/>
        </p:nvSpPr>
        <p:spPr>
          <a:xfrm>
            <a:off x="7327617" y="6051340"/>
            <a:ext cx="1059406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sz="280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80mg</a:t>
            </a:r>
          </a:p>
        </p:txBody>
      </p:sp>
      <p:sp>
        <p:nvSpPr>
          <p:cNvPr id="22" name="Shape 246"/>
          <p:cNvSpPr/>
          <p:nvPr/>
        </p:nvSpPr>
        <p:spPr>
          <a:xfrm>
            <a:off x="396739" y="322786"/>
            <a:ext cx="3080743" cy="66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28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三</a:t>
            </a:r>
            <a:r>
              <a:rPr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常见物体的</a:t>
            </a:r>
            <a:r>
              <a:rPr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质量</a:t>
            </a:r>
            <a:endParaRPr sz="28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87273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6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28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28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6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6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6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6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dvAuto="0"/>
      <p:bldP spid="273" grpId="0" advAuto="0"/>
      <p:bldP spid="274" grpId="0" advAuto="0"/>
      <p:bldP spid="275" grpId="0" advAuto="0"/>
      <p:bldP spid="277" grpId="0" advAuto="0"/>
      <p:bldP spid="278" grpId="0" advAuto="0"/>
      <p:bldP spid="279" grpId="0" advAuto="0"/>
      <p:bldP spid="280" grpId="0" animBg="1" advAuto="0"/>
      <p:bldP spid="281" grpId="0" animBg="1" advAuto="0"/>
      <p:bldP spid="282" grpId="0" animBg="1" advAuto="0"/>
      <p:bldP spid="283" grpId="0" animBg="1" advAuto="0"/>
      <p:bldP spid="284" grpId="0" animBg="1" advAuto="0"/>
      <p:bldP spid="285" grpId="0" animBg="1" advAuto="0"/>
      <p:bldP spid="286" grpId="0" animBg="1" advAuto="0"/>
      <p:bldP spid="287" grpId="0" animBg="1" advAuto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6986</TotalTime>
  <Words>257</Words>
  <Application>Microsoft Macintosh PowerPoint</Application>
  <PresentationFormat>全屏显示(4:3)</PresentationFormat>
  <Paragraphs>80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2012-04-02T08:15:09Z</dcterms:created>
  <dcterms:modified xsi:type="dcterms:W3CDTF">2020-03-09T00:50:19Z</dcterms:modified>
</cp:coreProperties>
</file>