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505936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84"/>
      </p:cViewPr>
      <p:guideLst>
        <p:guide orient="horz" pos="159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D703-EF9E-4EFE-9E58-5EC4B178E125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31788" y="685800"/>
            <a:ext cx="6194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6FB9B-440E-42BD-A708-6F6F53171A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03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313FAE-BFF9-467C-9FAC-650000627638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图转文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FC3F50-9264-4C25-86BD-E6ADE58F602C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图转文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FC3F50-9264-4C25-86BD-E6ADE58F602C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图转文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FC3F50-9264-4C25-86BD-E6ADE58F602C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图转文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FC3F50-9264-4C25-86BD-E6ADE58F602C}" type="slidenum">
              <a:rPr lang="zh-CN" altLang="en-US" smtClean="0"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71682"/>
            <a:ext cx="7772400" cy="1084484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866973"/>
            <a:ext cx="6400800" cy="12929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2609"/>
            <a:ext cx="2057400" cy="431685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2609"/>
            <a:ext cx="6019800" cy="431685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251109"/>
            <a:ext cx="7772400" cy="100484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44374"/>
            <a:ext cx="7772400" cy="11067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32501"/>
            <a:ext cx="4040188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04474"/>
            <a:ext cx="4040188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32501"/>
            <a:ext cx="4041775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04474"/>
            <a:ext cx="4041775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1438"/>
            <a:ext cx="3008313" cy="8572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1438"/>
            <a:ext cx="5111750" cy="43180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58719"/>
            <a:ext cx="3008313" cy="34607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541554"/>
            <a:ext cx="5486400" cy="4181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2063"/>
            <a:ext cx="5486400" cy="30356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3959655"/>
            <a:ext cx="5486400" cy="5937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2609"/>
            <a:ext cx="8229600" cy="84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80518"/>
            <a:ext cx="8229600" cy="3338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689280"/>
            <a:ext cx="2895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95536" y="1737593"/>
            <a:ext cx="7840980" cy="951135"/>
          </a:xfrm>
        </p:spPr>
        <p:txBody>
          <a:bodyPr>
            <a:normAutofit fontScale="90000"/>
          </a:bodyPr>
          <a:lstStyle/>
          <a:p>
            <a:r>
              <a:rPr lang="zh-CN" altLang="en-US" sz="494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第二十二章  能源与可持续发展</a:t>
            </a:r>
            <a:r>
              <a:rPr lang="zh-CN" altLang="en-US" sz="494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复习课件</a:t>
            </a:r>
          </a:p>
        </p:txBody>
      </p:sp>
      <p:sp>
        <p:nvSpPr>
          <p:cNvPr id="4" name="矩形 3"/>
          <p:cNvSpPr/>
          <p:nvPr/>
        </p:nvSpPr>
        <p:spPr>
          <a:xfrm>
            <a:off x="2484398" y="297433"/>
            <a:ext cx="4801314" cy="646331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人教版九年级物理全册</a:t>
            </a:r>
          </a:p>
        </p:txBody>
      </p:sp>
      <p:sp>
        <p:nvSpPr>
          <p:cNvPr id="6" name="矩形 5"/>
          <p:cNvSpPr/>
          <p:nvPr/>
        </p:nvSpPr>
        <p:spPr>
          <a:xfrm>
            <a:off x="156794" y="4166298"/>
            <a:ext cx="8507457" cy="714042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4040" b="1" dirty="0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知识梳理    </a:t>
            </a:r>
            <a:r>
              <a:rPr lang="zh-CN" altLang="en-US" sz="4040" b="1" dirty="0">
                <a:solidFill>
                  <a:srgbClr val="0070C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基础达标</a:t>
            </a:r>
            <a:r>
              <a:rPr lang="zh-CN" altLang="en-US" sz="4040" b="1" dirty="0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    </a:t>
            </a:r>
            <a:r>
              <a:rPr lang="zh-CN" altLang="en-US" sz="4040" b="1" dirty="0">
                <a:solidFill>
                  <a:srgbClr val="00B05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技能强化</a:t>
            </a:r>
          </a:p>
        </p:txBody>
      </p:sp>
      <p:sp>
        <p:nvSpPr>
          <p:cNvPr id="3" name="太阳形 2"/>
          <p:cNvSpPr/>
          <p:nvPr/>
        </p:nvSpPr>
        <p:spPr>
          <a:xfrm>
            <a:off x="1206500" y="2957174"/>
            <a:ext cx="948690" cy="1037267"/>
          </a:xfrm>
          <a:prstGeom prst="sun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charset="-122"/>
              <a:ea typeface="微软雅黑" charset="-122"/>
              <a:cs typeface="微软雅黑" panose="020B0503020204020204" charset="-122"/>
              <a:sym typeface="微软雅黑" charset="-122"/>
            </a:endParaRPr>
          </a:p>
        </p:txBody>
      </p:sp>
      <p:sp>
        <p:nvSpPr>
          <p:cNvPr id="7" name="太阳形 6"/>
          <p:cNvSpPr/>
          <p:nvPr/>
        </p:nvSpPr>
        <p:spPr>
          <a:xfrm>
            <a:off x="3936365" y="3061116"/>
            <a:ext cx="948690" cy="1037267"/>
          </a:xfrm>
          <a:prstGeom prst="sun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太阳形 7"/>
          <p:cNvSpPr/>
          <p:nvPr/>
        </p:nvSpPr>
        <p:spPr>
          <a:xfrm>
            <a:off x="6703695" y="3061116"/>
            <a:ext cx="948690" cy="1037267"/>
          </a:xfrm>
          <a:prstGeom prst="sun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01132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05366" y="1246103"/>
            <a:ext cx="44242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1607539" y="2005007"/>
            <a:ext cx="5738895" cy="880925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．风电厂               </a:t>
            </a: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．水电站</a:t>
            </a:r>
            <a:endParaRPr lang="en-US" altLang="zh-CN" sz="2295" smtClean="0">
              <a:solidFill>
                <a:srgbClr val="000000"/>
              </a:solidFill>
              <a:latin typeface="黑体"/>
              <a:cs typeface="黑体" panose="02010600030101010101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．热电厂               </a:t>
            </a: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．光伏电站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1028065" y="1246057"/>
            <a:ext cx="7188200" cy="342316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[2019.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盐城中考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下列利用不可再生能源发电的是（</a:t>
            </a:r>
            <a:r>
              <a:rPr lang="en-US" altLang="zh-CN" sz="17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7" name="矩形 6"/>
          <p:cNvSpPr/>
          <p:nvPr/>
        </p:nvSpPr>
        <p:spPr>
          <a:xfrm>
            <a:off x="7346819" y="1189284"/>
            <a:ext cx="354584" cy="3993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9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1995"/>
          </a:p>
        </p:txBody>
      </p:sp>
      <p:sp>
        <p:nvSpPr>
          <p:cNvPr id="2" name="矩形 1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2729509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590879" y="811757"/>
            <a:ext cx="1615827" cy="496204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endParaRPr lang="en-US" altLang="zh-CN" sz="1795" err="1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800"/>
              </a:lnSpc>
            </a:pPr>
            <a:r>
              <a:rPr lang="en-US" altLang="zh-CN" sz="17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二</a:t>
            </a:r>
            <a:r>
              <a:rPr lang="zh-CN" altLang="en-US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17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核能的利用</a:t>
            </a:r>
            <a:endParaRPr lang="en-US" altLang="zh-CN" sz="1795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67361" y="1255472"/>
            <a:ext cx="8289449" cy="2934948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核能的开发和利用有两种方式：一种是利用核裂变释放的能量；另一种是利用核聚变释放的能量。原子弹是对核裂变不加控制，在极短的时间内释放出巨大能量的武器；而人工控制链式反应的速度，和平利用核能的是核电站。氢弹是利用核聚变的原理制成的。核电站的核心是核反应堆，它以铀为核燃料，反应堆中放出的核能转化为高温蒸汽的内能，再通过汽轮发电机转化为电能。核能发电具有消耗燃料少、废渣少、无污染、成本低的特点，特别适合缺少煤、石油和水力资源的地区。但利用核能发电时，需防止放射性物质的泄漏，避免放射性污染，确保安全。</a:t>
            </a:r>
          </a:p>
        </p:txBody>
      </p:sp>
      <p:sp>
        <p:nvSpPr>
          <p:cNvPr id="2" name="矩形 1"/>
          <p:cNvSpPr/>
          <p:nvPr/>
        </p:nvSpPr>
        <p:spPr>
          <a:xfrm>
            <a:off x="160655" y="111456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考点突破</a:t>
            </a:r>
          </a:p>
        </p:txBody>
      </p:sp>
    </p:spTree>
    <p:extLst>
      <p:ext uri="{BB962C8B-B14F-4D97-AF65-F5344CB8AC3E}">
        <p14:creationId xmlns:p14="http://schemas.microsoft.com/office/powerpoint/2010/main" val="2705080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723900" y="1339795"/>
            <a:ext cx="44242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1258570" y="1339980"/>
            <a:ext cx="6938010" cy="342316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[2020.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泸州中考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下列关于核能的说法中，正确的是（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8097826" y="1339817"/>
            <a:ext cx="294953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723901" y="1892577"/>
            <a:ext cx="7864332" cy="195814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．核能和煤、石油一样都是常规能源，而不是新能源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．核能和太阳能、风能、水能一样都是可再生能源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．原子核发生裂变和聚变都会释放巨大的能量，这就是核能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．氢弹爆炸是核裂变的结果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7894226" y="1392253"/>
            <a:ext cx="205184" cy="23972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575"/>
              </a:lnSpc>
            </a:pPr>
            <a:r>
              <a:rPr lang="en-US" altLang="zh-CN" sz="23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" name="矩形 1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1497554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548405" y="1116673"/>
            <a:ext cx="1846659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三</a:t>
            </a:r>
            <a:r>
              <a:rPr lang="zh-CN" altLang="en-US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7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太阳能的利用</a:t>
            </a:r>
            <a:endParaRPr lang="en-US" altLang="zh-CN" sz="1795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695397" y="1630239"/>
            <a:ext cx="7828923" cy="2106260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太阳能来自于太阳内部进行的热核反应（氢核聚变）。太阳能的特点是取之不尽、用之不竭、清洁无污染。太阳能既属于一次能源，又属于可再生能源和新能源。太阳是人类能源的宝库，人类利用的能源中除地热能、潮汐能和核能外，大部分能源如水能、风能、生物质能、化石能源等都来自太阳能。太阳能转化为其他形式能量的方式有三种：光热转换、光电转换和光化转换。</a:t>
            </a:r>
          </a:p>
        </p:txBody>
      </p:sp>
      <p:sp>
        <p:nvSpPr>
          <p:cNvPr id="2" name="矩形 1"/>
          <p:cNvSpPr/>
          <p:nvPr/>
        </p:nvSpPr>
        <p:spPr>
          <a:xfrm>
            <a:off x="160655" y="111456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考点突破</a:t>
            </a:r>
          </a:p>
        </p:txBody>
      </p:sp>
    </p:spTree>
    <p:extLst>
      <p:ext uri="{BB962C8B-B14F-4D97-AF65-F5344CB8AC3E}">
        <p14:creationId xmlns:p14="http://schemas.microsoft.com/office/powerpoint/2010/main" val="3908127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871360" y="2539050"/>
            <a:ext cx="1634255" cy="1695823"/>
          </a:xfrm>
          <a:prstGeom prst="rect">
            <a:avLst/>
          </a:prstGeom>
          <a:noFill/>
        </p:spPr>
      </p:pic>
      <p:sp>
        <p:nvSpPr>
          <p:cNvPr id="4" name="TextBox 1"/>
          <p:cNvSpPr txBox="1"/>
          <p:nvPr/>
        </p:nvSpPr>
        <p:spPr>
          <a:xfrm>
            <a:off x="590879" y="740376"/>
            <a:ext cx="44242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092201" y="740120"/>
            <a:ext cx="7842885" cy="342316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[2019.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随州中考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课本中的插图“太阳能凉帽，电池板把太阳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590880" y="1204359"/>
            <a:ext cx="7896392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能转化为扇叶的动能”，如图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22-Z-1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所示，引发了小聪的一些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90879" y="1706538"/>
            <a:ext cx="4424288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联想，他的下列表述中错误的是（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5436635" y="1706538"/>
            <a:ext cx="294953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590879" y="2229868"/>
            <a:ext cx="6407203" cy="1945319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．太阳能实质上是太阳内部核反应释放出的能量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．太阳能为“二次能源”，也是不可再生能源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．太阳光中的可见光是电磁波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47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．太阳光可以在真空中传播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5104083" y="1748622"/>
            <a:ext cx="205184" cy="23972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575"/>
              </a:lnSpc>
            </a:pPr>
            <a:r>
              <a:rPr lang="en-US" altLang="zh-CN" sz="23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" name="矩形 2"/>
          <p:cNvSpPr/>
          <p:nvPr/>
        </p:nvSpPr>
        <p:spPr>
          <a:xfrm>
            <a:off x="173355" y="27551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1788977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555390" y="1087870"/>
            <a:ext cx="3231654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四</a:t>
            </a:r>
            <a:r>
              <a:rPr lang="zh-CN" altLang="en-US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7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关于能源利用中的综合计算</a:t>
            </a:r>
            <a:endParaRPr lang="en-US" altLang="zh-CN" sz="1795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3431" y="1617345"/>
            <a:ext cx="7297138" cy="2594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95" smtClean="0"/>
              <a:t>        在能源利用的综合计算题中，常以各种能量的转化和利用等装置为命题素材，考查与热学、电学、力学等知识相结合的综合应用，以体会节约能源的社会意义与经济价值，培养节约能源的意识。计算过程中要熟练应用规律和公式，涉及的公式主要有：热学：</a:t>
            </a:r>
            <a:r>
              <a:rPr lang="en-US" altLang="zh-CN" sz="1795" smtClean="0"/>
              <a:t>Q=cm</a:t>
            </a:r>
            <a:r>
              <a:rPr lang="zh-CN" altLang="en-US" sz="1795" smtClean="0"/>
              <a:t>△</a:t>
            </a:r>
            <a:r>
              <a:rPr lang="en-US" altLang="zh-CN" sz="1795" smtClean="0"/>
              <a:t>t</a:t>
            </a:r>
            <a:r>
              <a:rPr lang="zh-CN" altLang="en-US" sz="1795" smtClean="0"/>
              <a:t>、</a:t>
            </a:r>
            <a:r>
              <a:rPr lang="en-US" altLang="zh-CN" sz="1795" smtClean="0"/>
              <a:t>Q=qm</a:t>
            </a:r>
            <a:r>
              <a:rPr lang="zh-CN" altLang="en-US" sz="1795" smtClean="0"/>
              <a:t>；力学：</a:t>
            </a:r>
            <a:r>
              <a:rPr lang="en-US" altLang="zh-CN" sz="1795" smtClean="0"/>
              <a:t>W=Pt</a:t>
            </a:r>
            <a:r>
              <a:rPr lang="zh-CN" altLang="en-US" sz="1795" smtClean="0"/>
              <a:t>、</a:t>
            </a:r>
            <a:r>
              <a:rPr lang="en-US" altLang="zh-CN" sz="1795" smtClean="0"/>
              <a:t>W=Fs</a:t>
            </a:r>
            <a:r>
              <a:rPr lang="zh-CN" altLang="en-US" sz="1795" smtClean="0"/>
              <a:t>、</a:t>
            </a:r>
            <a:r>
              <a:rPr lang="en-US" altLang="zh-CN" sz="1795" smtClean="0"/>
              <a:t>P=Fv</a:t>
            </a:r>
            <a:r>
              <a:rPr lang="zh-CN" altLang="en-US" sz="1795" smtClean="0"/>
              <a:t>；电学：</a:t>
            </a:r>
            <a:r>
              <a:rPr lang="en-US" altLang="zh-CN" sz="1795" smtClean="0"/>
              <a:t>W=UIt</a:t>
            </a:r>
            <a:r>
              <a:rPr lang="zh-CN" altLang="en-US" sz="1795" smtClean="0"/>
              <a:t>、</a:t>
            </a:r>
            <a:r>
              <a:rPr lang="en-US" altLang="zh-CN" sz="1795" smtClean="0"/>
              <a:t>Q=I</a:t>
            </a:r>
            <a:r>
              <a:rPr lang="en-US" altLang="zh-CN" sz="2395" baseline="60000" smtClean="0"/>
              <a:t>2</a:t>
            </a:r>
            <a:r>
              <a:rPr lang="en-US" altLang="zh-CN" sz="1795" smtClean="0"/>
              <a:t>Rt</a:t>
            </a:r>
            <a:r>
              <a:rPr lang="zh-CN" altLang="en-US" sz="1795" smtClean="0"/>
              <a:t>、</a:t>
            </a:r>
            <a:r>
              <a:rPr lang="en-US" altLang="zh-CN" sz="1795" smtClean="0"/>
              <a:t>P=UI</a:t>
            </a:r>
            <a:r>
              <a:rPr lang="zh-CN" altLang="en-US" sz="1795" smtClean="0"/>
              <a:t>；能量利用效率的公式：</a:t>
            </a:r>
            <a:r>
              <a:rPr lang="el-GR" altLang="zh-CN" sz="1795" smtClean="0"/>
              <a:t>η</a:t>
            </a:r>
            <a:r>
              <a:rPr lang="en-US" altLang="zh-CN" sz="1795" smtClean="0"/>
              <a:t>=Q</a:t>
            </a:r>
            <a:r>
              <a:rPr lang="zh-CN" altLang="en-US" sz="2795" baseline="-25000"/>
              <a:t>有</a:t>
            </a:r>
            <a:r>
              <a:rPr lang="en-US" altLang="zh-CN" sz="1795" smtClean="0"/>
              <a:t>/Q</a:t>
            </a:r>
            <a:r>
              <a:rPr lang="zh-CN" altLang="en-US" sz="2795" baseline="-25000"/>
              <a:t>总</a:t>
            </a:r>
            <a:r>
              <a:rPr lang="zh-CN" altLang="en-US" sz="1795" smtClean="0"/>
              <a:t>、</a:t>
            </a:r>
            <a:r>
              <a:rPr lang="el-GR" altLang="zh-CN" sz="1795" smtClean="0"/>
              <a:t>η</a:t>
            </a:r>
            <a:r>
              <a:rPr lang="en-US" altLang="zh-CN" sz="1795" smtClean="0"/>
              <a:t>=W</a:t>
            </a:r>
            <a:r>
              <a:rPr lang="zh-CN" altLang="en-US" sz="2795" baseline="-25000"/>
              <a:t>有</a:t>
            </a:r>
            <a:r>
              <a:rPr lang="en-US" altLang="zh-CN" sz="1795" smtClean="0"/>
              <a:t>/W</a:t>
            </a:r>
            <a:r>
              <a:rPr lang="zh-CN" altLang="en-US" sz="2795" baseline="-25000"/>
              <a:t>总</a:t>
            </a:r>
            <a:r>
              <a:rPr lang="zh-CN" altLang="en-US" sz="1795" smtClean="0"/>
              <a:t>等。</a:t>
            </a:r>
            <a:endParaRPr lang="zh-CN" altLang="en-US" sz="1795"/>
          </a:p>
        </p:txBody>
      </p:sp>
      <p:sp>
        <p:nvSpPr>
          <p:cNvPr id="3" name="矩形 2"/>
          <p:cNvSpPr/>
          <p:nvPr/>
        </p:nvSpPr>
        <p:spPr>
          <a:xfrm>
            <a:off x="160655" y="111456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考点突破</a:t>
            </a:r>
          </a:p>
        </p:txBody>
      </p:sp>
    </p:spTree>
    <p:extLst>
      <p:ext uri="{BB962C8B-B14F-4D97-AF65-F5344CB8AC3E}">
        <p14:creationId xmlns:p14="http://schemas.microsoft.com/office/powerpoint/2010/main" val="867094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90879" y="995848"/>
            <a:ext cx="44242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452755" y="846622"/>
            <a:ext cx="8344904" cy="4064873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[2020.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淮安中考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太阳能被称为二十一世纪的新能源。太阳能汽车是利用太阳能电池将接收到的太阳能转化为电能，再利用电动机来驱动的一种新型汽车。如图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22-Z-2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所示是一辆太阳能实验车。车上太阳能电池板的有效面积为</a:t>
            </a: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S=8m</a:t>
            </a:r>
            <a:r>
              <a:rPr lang="en-US" altLang="zh-CN" sz="14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。在晴朗的天气里，太阳光垂直照射到电池板每平方米面积上的辐射功率为</a:t>
            </a: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P=1kW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，电池板产生的电压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U=120V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，对车上的电动机提供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I=10A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的电流。</a:t>
            </a:r>
          </a:p>
          <a:p>
            <a:pPr>
              <a:lnSpc>
                <a:spcPct val="150000"/>
              </a:lnSpc>
            </a:pPr>
            <a:endParaRPr lang="en-US" altLang="zh-CN" sz="1395" smtClean="0"/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请解答：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738573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24369" y="1433533"/>
            <a:ext cx="6931385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）太阳能电池将太阳能转化为电能的效率是多少</a:t>
            </a:r>
            <a:r>
              <a:rPr lang="zh-CN" altLang="en-US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lang="en-US" altLang="zh-CN" sz="2295" smtClean="0">
              <a:solidFill>
                <a:srgbClr val="00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524370" y="2201133"/>
            <a:ext cx="8061502" cy="1406710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）若此车的电动机将电能最终转化为机械能的效率为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75%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汽车在水平路面上匀速行驶时，牵引力为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120N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，则汽车行驶的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475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速度是多大</a:t>
            </a:r>
            <a:r>
              <a:rPr lang="zh-CN" altLang="en-US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lang="en-US" altLang="zh-CN" sz="2295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3480158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361" y="1330425"/>
            <a:ext cx="8377614" cy="19332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595" smtClean="0"/>
              <a:t>解析：（</a:t>
            </a:r>
            <a:r>
              <a:rPr lang="en-US" altLang="zh-CN" sz="1595" smtClean="0"/>
              <a:t>1</a:t>
            </a:r>
            <a:r>
              <a:rPr lang="zh-CN" altLang="en-US" sz="1595" smtClean="0"/>
              <a:t>）太阳能电池板接收到的功率：</a:t>
            </a:r>
            <a:r>
              <a:rPr lang="en-US" altLang="zh-CN" sz="1595" smtClean="0"/>
              <a:t>P</a:t>
            </a:r>
            <a:r>
              <a:rPr lang="zh-CN" altLang="en-US" sz="1995" baseline="-25000" smtClean="0"/>
              <a:t>太阳</a:t>
            </a:r>
            <a:r>
              <a:rPr lang="en-US" altLang="zh-CN" sz="1595" smtClean="0"/>
              <a:t>=P</a:t>
            </a:r>
            <a:r>
              <a:rPr lang="en-US" altLang="zh-CN" sz="1995" baseline="-25000"/>
              <a:t>0</a:t>
            </a:r>
            <a:r>
              <a:rPr lang="en-US" altLang="zh-CN" sz="1595" smtClean="0"/>
              <a:t>S=1kW/m</a:t>
            </a:r>
            <a:r>
              <a:rPr lang="en-US" altLang="zh-CN" sz="1995" baseline="40000" smtClean="0"/>
              <a:t>2</a:t>
            </a:r>
            <a:r>
              <a:rPr lang="en-US" altLang="zh-CN" sz="1595" smtClean="0"/>
              <a:t>×8m</a:t>
            </a:r>
            <a:r>
              <a:rPr lang="en-US" altLang="zh-CN" sz="1995" baseline="40000"/>
              <a:t>2</a:t>
            </a:r>
            <a:r>
              <a:rPr lang="en-US" altLang="zh-CN" sz="1595" smtClean="0"/>
              <a:t>=8kW</a:t>
            </a:r>
            <a:r>
              <a:rPr lang="zh-CN" altLang="en-US" sz="1595">
                <a:latin typeface="+mn-ea"/>
              </a:rPr>
              <a:t>，</a:t>
            </a:r>
            <a:r>
              <a:rPr lang="en-US" altLang="zh-CN" sz="1595">
                <a:latin typeface="+mn-ea"/>
              </a:rPr>
              <a:t>	</a:t>
            </a:r>
            <a:endParaRPr lang="en-US" altLang="zh-CN" sz="1595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595">
                <a:latin typeface="+mn-ea"/>
              </a:rPr>
              <a:t>电池</a:t>
            </a:r>
            <a:r>
              <a:rPr lang="zh-CN" altLang="en-US" sz="1595" smtClean="0">
                <a:latin typeface="+mn-ea"/>
              </a:rPr>
              <a:t>板输出的电功率：</a:t>
            </a:r>
            <a:r>
              <a:rPr lang="en-US" altLang="zh-CN" sz="1595"/>
              <a:t>P</a:t>
            </a:r>
            <a:r>
              <a:rPr lang="zh-CN" altLang="en-US" sz="1995" baseline="-25000"/>
              <a:t>电</a:t>
            </a:r>
            <a:r>
              <a:rPr lang="en-US" altLang="zh-CN" sz="1595"/>
              <a:t>=UI=120V×10A=1200W=1.2KW</a:t>
            </a:r>
            <a:r>
              <a:rPr lang="zh-CN" altLang="en-US" sz="1595" smtClean="0"/>
              <a:t>，</a:t>
            </a:r>
            <a:endParaRPr lang="en-US" altLang="zh-CN" sz="1595" smtClean="0"/>
          </a:p>
          <a:p>
            <a:pPr>
              <a:lnSpc>
                <a:spcPct val="150000"/>
              </a:lnSpc>
            </a:pPr>
            <a:r>
              <a:rPr lang="zh-CN" altLang="en-US" sz="1595" smtClean="0">
                <a:latin typeface="+mn-ea"/>
              </a:rPr>
              <a:t>太阳能电池板将太阳能转化为电能的效率：</a:t>
            </a:r>
            <a:r>
              <a:rPr lang="el-GR" altLang="zh-CN" sz="1595" smtClean="0"/>
              <a:t>η</a:t>
            </a:r>
            <a:r>
              <a:rPr lang="en-US" altLang="zh-CN" sz="1595"/>
              <a:t>=W</a:t>
            </a:r>
            <a:r>
              <a:rPr lang="zh-CN" altLang="en-US" sz="1995" baseline="-25000"/>
              <a:t>电</a:t>
            </a:r>
            <a:r>
              <a:rPr lang="en-US" altLang="zh-CN" sz="1595"/>
              <a:t>/W</a:t>
            </a:r>
            <a:r>
              <a:rPr lang="zh-CN" altLang="en-US" sz="1995" baseline="-25000"/>
              <a:t>太阳</a:t>
            </a:r>
            <a:r>
              <a:rPr lang="en-US" altLang="zh-CN" sz="1595"/>
              <a:t>=P</a:t>
            </a:r>
            <a:r>
              <a:rPr lang="zh-CN" altLang="en-US" sz="1995" baseline="-25000"/>
              <a:t>电</a:t>
            </a:r>
            <a:r>
              <a:rPr lang="en-US" altLang="zh-CN" sz="1595"/>
              <a:t>/P</a:t>
            </a:r>
            <a:r>
              <a:rPr lang="zh-CN" altLang="en-US" sz="1995" baseline="-25000"/>
              <a:t>太阳</a:t>
            </a:r>
            <a:r>
              <a:rPr lang="en-US" altLang="zh-CN" sz="1595"/>
              <a:t>=1.2kW/8kW=0.15=15%</a:t>
            </a:r>
            <a:r>
              <a:rPr lang="zh-CN" altLang="en-US" sz="1595" smtClean="0"/>
              <a:t>。</a:t>
            </a:r>
            <a:endParaRPr lang="en-US" altLang="zh-CN" sz="1595" smtClean="0"/>
          </a:p>
          <a:p>
            <a:pPr>
              <a:lnSpc>
                <a:spcPct val="150000"/>
              </a:lnSpc>
            </a:pPr>
            <a:r>
              <a:rPr lang="zh-CN" altLang="en-US" sz="1595" smtClean="0"/>
              <a:t>（</a:t>
            </a:r>
            <a:r>
              <a:rPr lang="en-US" altLang="zh-CN" sz="1595" smtClean="0"/>
              <a:t>2</a:t>
            </a:r>
            <a:r>
              <a:rPr lang="zh-CN" altLang="en-US" sz="1595" smtClean="0"/>
              <a:t>）汽车在水平路面上匀速行驶时的机械功率：</a:t>
            </a:r>
            <a:r>
              <a:rPr lang="en-US" altLang="zh-CN" sz="1595" smtClean="0"/>
              <a:t>P</a:t>
            </a:r>
            <a:r>
              <a:rPr lang="zh-CN" altLang="en-US" sz="1995" baseline="-25000"/>
              <a:t>机械</a:t>
            </a:r>
            <a:r>
              <a:rPr lang="en-US" altLang="zh-CN" sz="1595" smtClean="0"/>
              <a:t>=</a:t>
            </a:r>
            <a:r>
              <a:rPr lang="el-GR" altLang="zh-CN" sz="1595" smtClean="0"/>
              <a:t>η′</a:t>
            </a:r>
            <a:r>
              <a:rPr lang="en-US" altLang="zh-CN" sz="1595"/>
              <a:t>P</a:t>
            </a:r>
            <a:r>
              <a:rPr lang="zh-CN" altLang="en-US" sz="1995" baseline="-25000"/>
              <a:t>电</a:t>
            </a:r>
            <a:r>
              <a:rPr lang="en-US" altLang="zh-CN" sz="1595"/>
              <a:t>=75%×1200W=900W</a:t>
            </a:r>
            <a:r>
              <a:rPr lang="zh-CN" altLang="en-US" sz="1595"/>
              <a:t>，</a:t>
            </a:r>
            <a:endParaRPr lang="en-US" altLang="zh-CN" sz="1595"/>
          </a:p>
          <a:p>
            <a:pPr>
              <a:lnSpc>
                <a:spcPct val="150000"/>
              </a:lnSpc>
            </a:pPr>
            <a:r>
              <a:rPr lang="zh-CN" altLang="en-US" sz="1595" smtClean="0"/>
              <a:t>由</a:t>
            </a:r>
            <a:r>
              <a:rPr lang="en-US" altLang="zh-CN" sz="1595" smtClean="0"/>
              <a:t>P</a:t>
            </a:r>
            <a:r>
              <a:rPr lang="zh-CN" altLang="en-US" sz="1995" baseline="-25000"/>
              <a:t>机械</a:t>
            </a:r>
            <a:r>
              <a:rPr lang="en-US" altLang="zh-CN" sz="1595" smtClean="0"/>
              <a:t>=Fv</a:t>
            </a:r>
            <a:r>
              <a:rPr lang="zh-CN" altLang="en-US" sz="1595" smtClean="0"/>
              <a:t>得，汽车行驶的速度：</a:t>
            </a:r>
            <a:r>
              <a:rPr lang="en-US" altLang="zh-CN" sz="1595"/>
              <a:t>v=P</a:t>
            </a:r>
            <a:r>
              <a:rPr lang="zh-CN" altLang="en-US" sz="1995" baseline="-25000"/>
              <a:t>机械</a:t>
            </a:r>
            <a:r>
              <a:rPr lang="en-US" altLang="zh-CN" sz="1595"/>
              <a:t>/F=900W/120N=7.5m/s</a:t>
            </a:r>
            <a:r>
              <a:rPr lang="zh-CN" altLang="en-US" sz="1595"/>
              <a:t>。</a:t>
            </a:r>
            <a:endParaRPr lang="en-US" altLang="zh-CN" sz="1595"/>
          </a:p>
        </p:txBody>
      </p:sp>
      <p:sp>
        <p:nvSpPr>
          <p:cNvPr id="2" name="矩形 1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1266583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/>
          <p:nvPr/>
        </p:nvSpPr>
        <p:spPr>
          <a:xfrm>
            <a:off x="609882" y="1002504"/>
            <a:ext cx="1846659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err="1" smtClean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培优点一</a:t>
            </a:r>
            <a:r>
              <a:rPr lang="zh-CN" altLang="en-US" sz="1795" smtClean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：</a:t>
            </a:r>
            <a:r>
              <a:rPr lang="en-US" altLang="zh-CN" sz="1795" err="1" smtClean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太阳能</a:t>
            </a:r>
            <a:endParaRPr lang="en-US" altLang="zh-CN" sz="1795" smtClean="0">
              <a:solidFill>
                <a:srgbClr val="00B0F0"/>
              </a:solidFill>
              <a:latin typeface="微软雅黑" charset="-122"/>
              <a:ea typeface="微软雅黑" charset="-122"/>
              <a:cs typeface="黑体" panose="02010600030101010101" charset="-122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619385" y="1480333"/>
            <a:ext cx="8238279" cy="3213101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太阳能作为新型清洁能源已被广泛应用，各种太阳能设备的物理性能、能量转化及其相关的物理知识应用成为中考的考查热点，涉及知识综合性强，有光学、力学、热学、电学等多个知识点，常见题型有知识应用题、实验设计题、材料阅读题、压轴计算题等，目的是考查同学们的运算能力、知识应用能力、科学探究和实践创新的能力等。</a:t>
            </a:r>
          </a:p>
        </p:txBody>
      </p:sp>
      <p:sp>
        <p:nvSpPr>
          <p:cNvPr id="2" name="矩形 1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能力强化</a:t>
            </a:r>
          </a:p>
        </p:txBody>
      </p:sp>
    </p:spTree>
    <p:extLst>
      <p:ext uri="{BB962C8B-B14F-4D97-AF65-F5344CB8AC3E}">
        <p14:creationId xmlns:p14="http://schemas.microsoft.com/office/powerpoint/2010/main" val="3050968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266498" y="2386708"/>
            <a:ext cx="655982" cy="1167401"/>
          </a:xfrm>
          <a:custGeom>
            <a:avLst/>
            <a:gdLst>
              <a:gd name="connsiteX0" fmla="*/ 6350 w 876808"/>
              <a:gd name="connsiteY0" fmla="*/ 1576069 h 1582419"/>
              <a:gd name="connsiteX1" fmla="*/ 870458 w 876808"/>
              <a:gd name="connsiteY1" fmla="*/ 1576069 h 1582419"/>
              <a:gd name="connsiteX2" fmla="*/ 870458 w 876808"/>
              <a:gd name="connsiteY2" fmla="*/ 6350 h 1582419"/>
              <a:gd name="connsiteX3" fmla="*/ 6350 w 876808"/>
              <a:gd name="connsiteY3" fmla="*/ 6350 h 1582419"/>
              <a:gd name="connsiteX4" fmla="*/ 6350 w 876808"/>
              <a:gd name="connsiteY4" fmla="*/ 1576069 h 158241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76808" h="1582419">
                <a:moveTo>
                  <a:pt x="6350" y="1576069"/>
                </a:moveTo>
                <a:lnTo>
                  <a:pt x="870458" y="1576069"/>
                </a:lnTo>
                <a:lnTo>
                  <a:pt x="870458" y="6350"/>
                </a:lnTo>
                <a:lnTo>
                  <a:pt x="6350" y="6350"/>
                </a:lnTo>
                <a:lnTo>
                  <a:pt x="6350" y="1576069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" name="Freeform 3"/>
          <p:cNvSpPr/>
          <p:nvPr/>
        </p:nvSpPr>
        <p:spPr>
          <a:xfrm>
            <a:off x="944905" y="2909510"/>
            <a:ext cx="508234" cy="13866"/>
          </a:xfrm>
          <a:custGeom>
            <a:avLst/>
            <a:gdLst>
              <a:gd name="connsiteX0" fmla="*/ 6350 w 679323"/>
              <a:gd name="connsiteY0" fmla="*/ 6350 h 18796"/>
              <a:gd name="connsiteX1" fmla="*/ 672972 w 679323"/>
              <a:gd name="connsiteY1" fmla="*/ 8001 h 187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79323" h="18796">
                <a:moveTo>
                  <a:pt x="6350" y="6350"/>
                </a:moveTo>
                <a:lnTo>
                  <a:pt x="672972" y="8001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5" name="Freeform 3"/>
          <p:cNvSpPr/>
          <p:nvPr/>
        </p:nvSpPr>
        <p:spPr>
          <a:xfrm>
            <a:off x="1468246" y="2732994"/>
            <a:ext cx="614936" cy="350032"/>
          </a:xfrm>
          <a:custGeom>
            <a:avLst/>
            <a:gdLst>
              <a:gd name="connsiteX0" fmla="*/ 6350 w 821944"/>
              <a:gd name="connsiteY0" fmla="*/ 468121 h 474471"/>
              <a:gd name="connsiteX1" fmla="*/ 815594 w 821944"/>
              <a:gd name="connsiteY1" fmla="*/ 468121 h 474471"/>
              <a:gd name="connsiteX2" fmla="*/ 815594 w 821944"/>
              <a:gd name="connsiteY2" fmla="*/ 6350 h 474471"/>
              <a:gd name="connsiteX3" fmla="*/ 6350 w 821944"/>
              <a:gd name="connsiteY3" fmla="*/ 6350 h 474471"/>
              <a:gd name="connsiteX4" fmla="*/ 6350 w 821944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21944" h="474471">
                <a:moveTo>
                  <a:pt x="6350" y="468121"/>
                </a:moveTo>
                <a:lnTo>
                  <a:pt x="815594" y="468121"/>
                </a:lnTo>
                <a:lnTo>
                  <a:pt x="815594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6" name="Freeform 3"/>
          <p:cNvSpPr/>
          <p:nvPr/>
        </p:nvSpPr>
        <p:spPr>
          <a:xfrm>
            <a:off x="2077101" y="2870158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6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7" name="Freeform 3"/>
          <p:cNvSpPr/>
          <p:nvPr/>
        </p:nvSpPr>
        <p:spPr>
          <a:xfrm>
            <a:off x="2292596" y="2074152"/>
            <a:ext cx="16343" cy="1686828"/>
          </a:xfrm>
          <a:custGeom>
            <a:avLst/>
            <a:gdLst>
              <a:gd name="connsiteX0" fmla="*/ 6350 w 21844"/>
              <a:gd name="connsiteY0" fmla="*/ 6350 h 2286507"/>
              <a:gd name="connsiteX1" fmla="*/ 6350 w 21844"/>
              <a:gd name="connsiteY1" fmla="*/ 2280158 h 228650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2286507">
                <a:moveTo>
                  <a:pt x="6350" y="6350"/>
                </a:moveTo>
                <a:lnTo>
                  <a:pt x="6350" y="2280158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8" name="Freeform 3"/>
          <p:cNvSpPr/>
          <p:nvPr/>
        </p:nvSpPr>
        <p:spPr>
          <a:xfrm>
            <a:off x="2292595" y="2074152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1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9" name="Freeform 3"/>
          <p:cNvSpPr/>
          <p:nvPr/>
        </p:nvSpPr>
        <p:spPr>
          <a:xfrm>
            <a:off x="2292595" y="3749363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0" name="Freeform 3"/>
          <p:cNvSpPr/>
          <p:nvPr/>
        </p:nvSpPr>
        <p:spPr>
          <a:xfrm>
            <a:off x="2632265" y="1764479"/>
            <a:ext cx="1332108" cy="622113"/>
          </a:xfrm>
          <a:custGeom>
            <a:avLst/>
            <a:gdLst>
              <a:gd name="connsiteX0" fmla="*/ 6350 w 1780540"/>
              <a:gd name="connsiteY0" fmla="*/ 836929 h 843279"/>
              <a:gd name="connsiteX1" fmla="*/ 1774190 w 1780540"/>
              <a:gd name="connsiteY1" fmla="*/ 836929 h 843279"/>
              <a:gd name="connsiteX2" fmla="*/ 1774190 w 1780540"/>
              <a:gd name="connsiteY2" fmla="*/ 6350 h 843279"/>
              <a:gd name="connsiteX3" fmla="*/ 6350 w 1780540"/>
              <a:gd name="connsiteY3" fmla="*/ 6350 h 843279"/>
              <a:gd name="connsiteX4" fmla="*/ 6350 w 1780540"/>
              <a:gd name="connsiteY4" fmla="*/ 836929 h 8432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780539" h="843278">
                <a:moveTo>
                  <a:pt x="6350" y="836929"/>
                </a:moveTo>
                <a:lnTo>
                  <a:pt x="1774190" y="836929"/>
                </a:lnTo>
                <a:lnTo>
                  <a:pt x="1774190" y="6350"/>
                </a:lnTo>
                <a:lnTo>
                  <a:pt x="6350" y="6350"/>
                </a:lnTo>
                <a:lnTo>
                  <a:pt x="6350" y="836929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1" name="Freeform 3"/>
          <p:cNvSpPr/>
          <p:nvPr/>
        </p:nvSpPr>
        <p:spPr>
          <a:xfrm>
            <a:off x="3964096" y="1985331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6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2" name="Freeform 3"/>
          <p:cNvSpPr/>
          <p:nvPr/>
        </p:nvSpPr>
        <p:spPr>
          <a:xfrm>
            <a:off x="4179590" y="1308501"/>
            <a:ext cx="16343" cy="1437233"/>
          </a:xfrm>
          <a:custGeom>
            <a:avLst/>
            <a:gdLst>
              <a:gd name="connsiteX0" fmla="*/ 6350 w 21844"/>
              <a:gd name="connsiteY0" fmla="*/ 6350 h 1948179"/>
              <a:gd name="connsiteX1" fmla="*/ 6350 w 21844"/>
              <a:gd name="connsiteY1" fmla="*/ 1941829 h 19481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948179">
                <a:moveTo>
                  <a:pt x="6350" y="6350"/>
                </a:moveTo>
                <a:lnTo>
                  <a:pt x="6350" y="1941829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3" name="Freeform 3"/>
          <p:cNvSpPr/>
          <p:nvPr/>
        </p:nvSpPr>
        <p:spPr>
          <a:xfrm>
            <a:off x="4179589" y="1308502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1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4" name="Freeform 3"/>
          <p:cNvSpPr/>
          <p:nvPr/>
        </p:nvSpPr>
        <p:spPr>
          <a:xfrm>
            <a:off x="4179590" y="1985331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5" name="Freeform 3"/>
          <p:cNvSpPr/>
          <p:nvPr/>
        </p:nvSpPr>
        <p:spPr>
          <a:xfrm>
            <a:off x="4179590" y="2736366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6" name="Freeform 3"/>
          <p:cNvSpPr/>
          <p:nvPr/>
        </p:nvSpPr>
        <p:spPr>
          <a:xfrm>
            <a:off x="4585493" y="1121867"/>
            <a:ext cx="1153100" cy="350033"/>
          </a:xfrm>
          <a:custGeom>
            <a:avLst/>
            <a:gdLst>
              <a:gd name="connsiteX0" fmla="*/ 6350 w 1541272"/>
              <a:gd name="connsiteY0" fmla="*/ 468122 h 474472"/>
              <a:gd name="connsiteX1" fmla="*/ 1534922 w 1541272"/>
              <a:gd name="connsiteY1" fmla="*/ 468122 h 474472"/>
              <a:gd name="connsiteX2" fmla="*/ 1534922 w 1541272"/>
              <a:gd name="connsiteY2" fmla="*/ 6350 h 474472"/>
              <a:gd name="connsiteX3" fmla="*/ 6350 w 1541272"/>
              <a:gd name="connsiteY3" fmla="*/ 6350 h 474472"/>
              <a:gd name="connsiteX4" fmla="*/ 6350 w 1541272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541272" h="474472">
                <a:moveTo>
                  <a:pt x="6350" y="468122"/>
                </a:moveTo>
                <a:lnTo>
                  <a:pt x="1534922" y="468122"/>
                </a:lnTo>
                <a:lnTo>
                  <a:pt x="1534922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7" name="Freeform 3"/>
          <p:cNvSpPr/>
          <p:nvPr/>
        </p:nvSpPr>
        <p:spPr>
          <a:xfrm>
            <a:off x="4522783" y="1771715"/>
            <a:ext cx="2075504" cy="350033"/>
          </a:xfrm>
          <a:custGeom>
            <a:avLst/>
            <a:gdLst>
              <a:gd name="connsiteX0" fmla="*/ 6350 w 2774188"/>
              <a:gd name="connsiteY0" fmla="*/ 468122 h 474472"/>
              <a:gd name="connsiteX1" fmla="*/ 2767838 w 2774188"/>
              <a:gd name="connsiteY1" fmla="*/ 468122 h 474472"/>
              <a:gd name="connsiteX2" fmla="*/ 2767838 w 2774188"/>
              <a:gd name="connsiteY2" fmla="*/ 6350 h 474472"/>
              <a:gd name="connsiteX3" fmla="*/ 6350 w 2774188"/>
              <a:gd name="connsiteY3" fmla="*/ 6350 h 474472"/>
              <a:gd name="connsiteX4" fmla="*/ 6350 w 2774188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774188" h="474472">
                <a:moveTo>
                  <a:pt x="6350" y="468122"/>
                </a:moveTo>
                <a:lnTo>
                  <a:pt x="2767838" y="468122"/>
                </a:lnTo>
                <a:lnTo>
                  <a:pt x="2767838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8" name="Freeform 3"/>
          <p:cNvSpPr/>
          <p:nvPr/>
        </p:nvSpPr>
        <p:spPr>
          <a:xfrm>
            <a:off x="4526203" y="2467658"/>
            <a:ext cx="2312661" cy="350032"/>
          </a:xfrm>
          <a:custGeom>
            <a:avLst/>
            <a:gdLst>
              <a:gd name="connsiteX0" fmla="*/ 6350 w 3091180"/>
              <a:gd name="connsiteY0" fmla="*/ 468121 h 474471"/>
              <a:gd name="connsiteX1" fmla="*/ 3084830 w 3091180"/>
              <a:gd name="connsiteY1" fmla="*/ 468121 h 474471"/>
              <a:gd name="connsiteX2" fmla="*/ 3084830 w 3091180"/>
              <a:gd name="connsiteY2" fmla="*/ 6350 h 474471"/>
              <a:gd name="connsiteX3" fmla="*/ 6350 w 3091180"/>
              <a:gd name="connsiteY3" fmla="*/ 6350 h 474471"/>
              <a:gd name="connsiteX4" fmla="*/ 6350 w 3091180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91180" h="474471">
                <a:moveTo>
                  <a:pt x="6350" y="468121"/>
                </a:moveTo>
                <a:lnTo>
                  <a:pt x="3084830" y="468121"/>
                </a:lnTo>
                <a:lnTo>
                  <a:pt x="3084830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9" name="Freeform 3"/>
          <p:cNvSpPr/>
          <p:nvPr/>
        </p:nvSpPr>
        <p:spPr>
          <a:xfrm>
            <a:off x="2662014" y="3546988"/>
            <a:ext cx="1080127" cy="350033"/>
          </a:xfrm>
          <a:custGeom>
            <a:avLst/>
            <a:gdLst>
              <a:gd name="connsiteX0" fmla="*/ 6350 w 1443735"/>
              <a:gd name="connsiteY0" fmla="*/ 468122 h 474472"/>
              <a:gd name="connsiteX1" fmla="*/ 1437385 w 1443735"/>
              <a:gd name="connsiteY1" fmla="*/ 468122 h 474472"/>
              <a:gd name="connsiteX2" fmla="*/ 1437385 w 1443735"/>
              <a:gd name="connsiteY2" fmla="*/ 6350 h 474472"/>
              <a:gd name="connsiteX3" fmla="*/ 6350 w 1443735"/>
              <a:gd name="connsiteY3" fmla="*/ 6350 h 474472"/>
              <a:gd name="connsiteX4" fmla="*/ 6350 w 1443735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43735" h="474472">
                <a:moveTo>
                  <a:pt x="6350" y="468122"/>
                </a:moveTo>
                <a:lnTo>
                  <a:pt x="1437385" y="468122"/>
                </a:lnTo>
                <a:lnTo>
                  <a:pt x="1437385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0" name="Freeform 3"/>
          <p:cNvSpPr/>
          <p:nvPr/>
        </p:nvSpPr>
        <p:spPr>
          <a:xfrm>
            <a:off x="3790789" y="3711137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1" name="Freeform 3"/>
          <p:cNvSpPr/>
          <p:nvPr/>
        </p:nvSpPr>
        <p:spPr>
          <a:xfrm>
            <a:off x="4006282" y="3271534"/>
            <a:ext cx="16343" cy="935794"/>
          </a:xfrm>
          <a:custGeom>
            <a:avLst/>
            <a:gdLst>
              <a:gd name="connsiteX0" fmla="*/ 6350 w 21844"/>
              <a:gd name="connsiteY0" fmla="*/ 6350 h 1268475"/>
              <a:gd name="connsiteX1" fmla="*/ 6350 w 21844"/>
              <a:gd name="connsiteY1" fmla="*/ 1262126 h 12684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268475">
                <a:moveTo>
                  <a:pt x="6350" y="6350"/>
                </a:moveTo>
                <a:lnTo>
                  <a:pt x="6350" y="1262126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2" name="Freeform 3"/>
          <p:cNvSpPr/>
          <p:nvPr/>
        </p:nvSpPr>
        <p:spPr>
          <a:xfrm>
            <a:off x="4006282" y="3271534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8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8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3" name="Freeform 3"/>
          <p:cNvSpPr/>
          <p:nvPr/>
        </p:nvSpPr>
        <p:spPr>
          <a:xfrm>
            <a:off x="4006281" y="4196836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4" name="Freeform 3"/>
          <p:cNvSpPr/>
          <p:nvPr/>
        </p:nvSpPr>
        <p:spPr>
          <a:xfrm>
            <a:off x="4310711" y="2974719"/>
            <a:ext cx="2111989" cy="623238"/>
          </a:xfrm>
          <a:custGeom>
            <a:avLst/>
            <a:gdLst>
              <a:gd name="connsiteX0" fmla="*/ 6350 w 2822956"/>
              <a:gd name="connsiteY0" fmla="*/ 838453 h 844803"/>
              <a:gd name="connsiteX1" fmla="*/ 2816606 w 2822956"/>
              <a:gd name="connsiteY1" fmla="*/ 838453 h 844803"/>
              <a:gd name="connsiteX2" fmla="*/ 2816606 w 2822956"/>
              <a:gd name="connsiteY2" fmla="*/ 6350 h 844803"/>
              <a:gd name="connsiteX3" fmla="*/ 6350 w 2822956"/>
              <a:gd name="connsiteY3" fmla="*/ 6350 h 844803"/>
              <a:gd name="connsiteX4" fmla="*/ 6350 w 2822956"/>
              <a:gd name="connsiteY4" fmla="*/ 838453 h 84480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22956" h="844803">
                <a:moveTo>
                  <a:pt x="6350" y="838453"/>
                </a:moveTo>
                <a:lnTo>
                  <a:pt x="2816606" y="838453"/>
                </a:lnTo>
                <a:lnTo>
                  <a:pt x="2816606" y="6350"/>
                </a:lnTo>
                <a:lnTo>
                  <a:pt x="6350" y="6350"/>
                </a:lnTo>
                <a:lnTo>
                  <a:pt x="6350" y="838453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5" name="Freeform 3"/>
          <p:cNvSpPr/>
          <p:nvPr/>
        </p:nvSpPr>
        <p:spPr>
          <a:xfrm>
            <a:off x="6382413" y="3343489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6" name="Freeform 3"/>
          <p:cNvSpPr/>
          <p:nvPr/>
        </p:nvSpPr>
        <p:spPr>
          <a:xfrm>
            <a:off x="6597906" y="2991583"/>
            <a:ext cx="16343" cy="750285"/>
          </a:xfrm>
          <a:custGeom>
            <a:avLst/>
            <a:gdLst>
              <a:gd name="connsiteX0" fmla="*/ 6350 w 21844"/>
              <a:gd name="connsiteY0" fmla="*/ 6350 h 1017016"/>
              <a:gd name="connsiteX1" fmla="*/ 6350 w 21844"/>
              <a:gd name="connsiteY1" fmla="*/ 1010666 h 10170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17016">
                <a:moveTo>
                  <a:pt x="6350" y="6350"/>
                </a:moveTo>
                <a:lnTo>
                  <a:pt x="6350" y="1010666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7" name="Freeform 3"/>
          <p:cNvSpPr/>
          <p:nvPr/>
        </p:nvSpPr>
        <p:spPr>
          <a:xfrm>
            <a:off x="6597906" y="2991583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8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8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8" name="Freeform 3"/>
          <p:cNvSpPr/>
          <p:nvPr/>
        </p:nvSpPr>
        <p:spPr>
          <a:xfrm>
            <a:off x="6597905" y="3732499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4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4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9" name="Freeform 3"/>
          <p:cNvSpPr/>
          <p:nvPr/>
        </p:nvSpPr>
        <p:spPr>
          <a:xfrm>
            <a:off x="6889793" y="2847672"/>
            <a:ext cx="1080127" cy="350032"/>
          </a:xfrm>
          <a:custGeom>
            <a:avLst/>
            <a:gdLst>
              <a:gd name="connsiteX0" fmla="*/ 6350 w 1443735"/>
              <a:gd name="connsiteY0" fmla="*/ 468121 h 474471"/>
              <a:gd name="connsiteX1" fmla="*/ 1437385 w 1443735"/>
              <a:gd name="connsiteY1" fmla="*/ 468121 h 474471"/>
              <a:gd name="connsiteX2" fmla="*/ 1437385 w 1443735"/>
              <a:gd name="connsiteY2" fmla="*/ 6350 h 474471"/>
              <a:gd name="connsiteX3" fmla="*/ 6350 w 1443735"/>
              <a:gd name="connsiteY3" fmla="*/ 6350 h 474471"/>
              <a:gd name="connsiteX4" fmla="*/ 6350 w 1443735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43735" h="474471">
                <a:moveTo>
                  <a:pt x="6350" y="468121"/>
                </a:moveTo>
                <a:lnTo>
                  <a:pt x="1437385" y="468121"/>
                </a:lnTo>
                <a:lnTo>
                  <a:pt x="1437385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0" name="Freeform 3"/>
          <p:cNvSpPr/>
          <p:nvPr/>
        </p:nvSpPr>
        <p:spPr>
          <a:xfrm>
            <a:off x="6958204" y="3470535"/>
            <a:ext cx="1078987" cy="350033"/>
          </a:xfrm>
          <a:custGeom>
            <a:avLst/>
            <a:gdLst>
              <a:gd name="connsiteX0" fmla="*/ 6350 w 1442211"/>
              <a:gd name="connsiteY0" fmla="*/ 468121 h 474472"/>
              <a:gd name="connsiteX1" fmla="*/ 1435861 w 1442211"/>
              <a:gd name="connsiteY1" fmla="*/ 468121 h 474472"/>
              <a:gd name="connsiteX2" fmla="*/ 1435861 w 1442211"/>
              <a:gd name="connsiteY2" fmla="*/ 6350 h 474472"/>
              <a:gd name="connsiteX3" fmla="*/ 6350 w 1442211"/>
              <a:gd name="connsiteY3" fmla="*/ 6350 h 474472"/>
              <a:gd name="connsiteX4" fmla="*/ 6350 w 1442211"/>
              <a:gd name="connsiteY4" fmla="*/ 468121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42211" h="474472">
                <a:moveTo>
                  <a:pt x="6350" y="468121"/>
                </a:moveTo>
                <a:lnTo>
                  <a:pt x="1435861" y="468121"/>
                </a:lnTo>
                <a:lnTo>
                  <a:pt x="1435861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1" name="Freeform 3"/>
          <p:cNvSpPr/>
          <p:nvPr/>
        </p:nvSpPr>
        <p:spPr>
          <a:xfrm>
            <a:off x="4323252" y="3853923"/>
            <a:ext cx="2111988" cy="894195"/>
          </a:xfrm>
          <a:custGeom>
            <a:avLst/>
            <a:gdLst>
              <a:gd name="connsiteX0" fmla="*/ 6350 w 2822955"/>
              <a:gd name="connsiteY0" fmla="*/ 1205738 h 1212088"/>
              <a:gd name="connsiteX1" fmla="*/ 2816605 w 2822955"/>
              <a:gd name="connsiteY1" fmla="*/ 1205738 h 1212088"/>
              <a:gd name="connsiteX2" fmla="*/ 2816605 w 2822955"/>
              <a:gd name="connsiteY2" fmla="*/ 6350 h 1212088"/>
              <a:gd name="connsiteX3" fmla="*/ 6350 w 2822955"/>
              <a:gd name="connsiteY3" fmla="*/ 6350 h 1212088"/>
              <a:gd name="connsiteX4" fmla="*/ 6350 w 2822955"/>
              <a:gd name="connsiteY4" fmla="*/ 1205738 h 12120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22955" h="1212088">
                <a:moveTo>
                  <a:pt x="6350" y="1205738"/>
                </a:moveTo>
                <a:lnTo>
                  <a:pt x="2816605" y="1205738"/>
                </a:lnTo>
                <a:lnTo>
                  <a:pt x="2816605" y="6350"/>
                </a:lnTo>
                <a:lnTo>
                  <a:pt x="6350" y="6350"/>
                </a:lnTo>
                <a:lnTo>
                  <a:pt x="6350" y="1205738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2" name="Freeform 3"/>
          <p:cNvSpPr/>
          <p:nvPr/>
        </p:nvSpPr>
        <p:spPr>
          <a:xfrm>
            <a:off x="6393815" y="4376725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3" name="Freeform 3"/>
          <p:cNvSpPr/>
          <p:nvPr/>
        </p:nvSpPr>
        <p:spPr>
          <a:xfrm>
            <a:off x="6609308" y="4024817"/>
            <a:ext cx="16343" cy="750285"/>
          </a:xfrm>
          <a:custGeom>
            <a:avLst/>
            <a:gdLst>
              <a:gd name="connsiteX0" fmla="*/ 6350 w 21844"/>
              <a:gd name="connsiteY0" fmla="*/ 6350 h 1017016"/>
              <a:gd name="connsiteX1" fmla="*/ 6350 w 21844"/>
              <a:gd name="connsiteY1" fmla="*/ 1010666 h 10170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17016">
                <a:moveTo>
                  <a:pt x="6350" y="6350"/>
                </a:moveTo>
                <a:lnTo>
                  <a:pt x="6350" y="1010666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4" name="Freeform 3"/>
          <p:cNvSpPr/>
          <p:nvPr/>
        </p:nvSpPr>
        <p:spPr>
          <a:xfrm>
            <a:off x="6609307" y="4024817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2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2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5" name="Freeform 3"/>
          <p:cNvSpPr/>
          <p:nvPr/>
        </p:nvSpPr>
        <p:spPr>
          <a:xfrm>
            <a:off x="6609308" y="4764610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6" name="Freeform 3"/>
          <p:cNvSpPr/>
          <p:nvPr/>
        </p:nvSpPr>
        <p:spPr>
          <a:xfrm>
            <a:off x="6902335" y="3880907"/>
            <a:ext cx="1295621" cy="350033"/>
          </a:xfrm>
          <a:custGeom>
            <a:avLst/>
            <a:gdLst>
              <a:gd name="connsiteX0" fmla="*/ 6350 w 1731771"/>
              <a:gd name="connsiteY0" fmla="*/ 468121 h 474472"/>
              <a:gd name="connsiteX1" fmla="*/ 1725421 w 1731771"/>
              <a:gd name="connsiteY1" fmla="*/ 468121 h 474472"/>
              <a:gd name="connsiteX2" fmla="*/ 1725421 w 1731771"/>
              <a:gd name="connsiteY2" fmla="*/ 6350 h 474472"/>
              <a:gd name="connsiteX3" fmla="*/ 6350 w 1731771"/>
              <a:gd name="connsiteY3" fmla="*/ 6350 h 474472"/>
              <a:gd name="connsiteX4" fmla="*/ 6350 w 1731771"/>
              <a:gd name="connsiteY4" fmla="*/ 468121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731770" h="474472">
                <a:moveTo>
                  <a:pt x="6350" y="468121"/>
                </a:moveTo>
                <a:lnTo>
                  <a:pt x="1725421" y="468121"/>
                </a:lnTo>
                <a:lnTo>
                  <a:pt x="1725421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7" name="Freeform 3"/>
          <p:cNvSpPr/>
          <p:nvPr/>
        </p:nvSpPr>
        <p:spPr>
          <a:xfrm>
            <a:off x="6969605" y="4503771"/>
            <a:ext cx="1541899" cy="350032"/>
          </a:xfrm>
          <a:custGeom>
            <a:avLst/>
            <a:gdLst>
              <a:gd name="connsiteX0" fmla="*/ 6350 w 2060955"/>
              <a:gd name="connsiteY0" fmla="*/ 468121 h 474471"/>
              <a:gd name="connsiteX1" fmla="*/ 2054605 w 2060955"/>
              <a:gd name="connsiteY1" fmla="*/ 468121 h 474471"/>
              <a:gd name="connsiteX2" fmla="*/ 2054605 w 2060955"/>
              <a:gd name="connsiteY2" fmla="*/ 6350 h 474471"/>
              <a:gd name="connsiteX3" fmla="*/ 6350 w 2060955"/>
              <a:gd name="connsiteY3" fmla="*/ 6350 h 474471"/>
              <a:gd name="connsiteX4" fmla="*/ 6350 w 2060955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060955" h="474471">
                <a:moveTo>
                  <a:pt x="6350" y="468121"/>
                </a:moveTo>
                <a:lnTo>
                  <a:pt x="2054605" y="468121"/>
                </a:lnTo>
                <a:lnTo>
                  <a:pt x="2054605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40" name="TextBox 1"/>
          <p:cNvSpPr txBox="1"/>
          <p:nvPr/>
        </p:nvSpPr>
        <p:spPr>
          <a:xfrm>
            <a:off x="334339" y="2492205"/>
            <a:ext cx="461665" cy="106046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能源</a:t>
            </a:r>
            <a:endParaRPr lang="en-US" altLang="zh-CN" sz="1795" smtClean="0">
              <a:solidFill>
                <a:srgbClr val="000000"/>
              </a:solidFill>
              <a:latin typeface="黑体"/>
              <a:cs typeface="黑体" panose="02010600030101010101" charset="-122"/>
            </a:endParaRP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与可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持续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发展</a:t>
            </a:r>
          </a:p>
        </p:txBody>
      </p:sp>
      <p:sp>
        <p:nvSpPr>
          <p:cNvPr id="41" name="TextBox 1"/>
          <p:cNvSpPr txBox="1"/>
          <p:nvPr/>
        </p:nvSpPr>
        <p:spPr>
          <a:xfrm>
            <a:off x="1541027" y="2801388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能源</a:t>
            </a:r>
          </a:p>
        </p:txBody>
      </p:sp>
      <p:sp>
        <p:nvSpPr>
          <p:cNvPr id="42" name="TextBox 1"/>
          <p:cNvSpPr txBox="1"/>
          <p:nvPr/>
        </p:nvSpPr>
        <p:spPr>
          <a:xfrm>
            <a:off x="2726902" y="1861014"/>
            <a:ext cx="1154162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人类利用能</a:t>
            </a:r>
          </a:p>
        </p:txBody>
      </p:sp>
      <p:sp>
        <p:nvSpPr>
          <p:cNvPr id="43" name="TextBox 1"/>
          <p:cNvSpPr txBox="1"/>
          <p:nvPr/>
        </p:nvSpPr>
        <p:spPr>
          <a:xfrm>
            <a:off x="2841202" y="2090814"/>
            <a:ext cx="923330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源的历程</a:t>
            </a:r>
          </a:p>
        </p:txBody>
      </p:sp>
      <p:sp>
        <p:nvSpPr>
          <p:cNvPr id="44" name="TextBox 1"/>
          <p:cNvSpPr txBox="1"/>
          <p:nvPr/>
        </p:nvSpPr>
        <p:spPr>
          <a:xfrm>
            <a:off x="4591003" y="1217996"/>
            <a:ext cx="1846659" cy="957869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  <a:tabLst>
                <a:tab pos="66675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钻木取火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175"/>
              </a:lnSpc>
              <a:tabLst>
                <a:tab pos="66675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煤、石油、天然气</a:t>
            </a:r>
          </a:p>
        </p:txBody>
      </p:sp>
      <p:sp>
        <p:nvSpPr>
          <p:cNvPr id="45" name="TextBox 1"/>
          <p:cNvSpPr txBox="1"/>
          <p:nvPr/>
        </p:nvSpPr>
        <p:spPr>
          <a:xfrm>
            <a:off x="2728713" y="3616508"/>
            <a:ext cx="923330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能源分类</a:t>
            </a:r>
          </a:p>
        </p:txBody>
      </p:sp>
      <p:sp>
        <p:nvSpPr>
          <p:cNvPr id="46" name="TextBox 1"/>
          <p:cNvSpPr txBox="1"/>
          <p:nvPr/>
        </p:nvSpPr>
        <p:spPr>
          <a:xfrm>
            <a:off x="4381970" y="2567158"/>
            <a:ext cx="2289088" cy="1073285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  <a:tabLst>
                <a:tab pos="209550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电能、太阳能、核能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1875"/>
              </a:lnSpc>
              <a:tabLst>
                <a:tab pos="20955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按是否可以从自然</a:t>
            </a:r>
          </a:p>
          <a:p>
            <a:pPr>
              <a:lnSpc>
                <a:spcPts val="2025"/>
              </a:lnSpc>
              <a:tabLst>
                <a:tab pos="20955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界直接获取分类</a:t>
            </a:r>
          </a:p>
        </p:txBody>
      </p:sp>
      <p:sp>
        <p:nvSpPr>
          <p:cNvPr id="47" name="TextBox 1"/>
          <p:cNvSpPr txBox="1"/>
          <p:nvPr/>
        </p:nvSpPr>
        <p:spPr>
          <a:xfrm>
            <a:off x="6956872" y="2913819"/>
            <a:ext cx="923330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一次能源</a:t>
            </a:r>
          </a:p>
        </p:txBody>
      </p:sp>
      <p:sp>
        <p:nvSpPr>
          <p:cNvPr id="48" name="TextBox 1"/>
          <p:cNvSpPr txBox="1"/>
          <p:nvPr/>
        </p:nvSpPr>
        <p:spPr>
          <a:xfrm>
            <a:off x="4391472" y="3953799"/>
            <a:ext cx="1846659" cy="79115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按是否可以在短期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内从自然界得到补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充分类</a:t>
            </a:r>
          </a:p>
        </p:txBody>
      </p:sp>
      <p:sp>
        <p:nvSpPr>
          <p:cNvPr id="49" name="TextBox 1"/>
          <p:cNvSpPr txBox="1"/>
          <p:nvPr/>
        </p:nvSpPr>
        <p:spPr>
          <a:xfrm>
            <a:off x="6975876" y="3579032"/>
            <a:ext cx="1452321" cy="135541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  <a:tabLst>
                <a:tab pos="47625" algn="l"/>
                <a:tab pos="66675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二次能源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475"/>
              </a:lnSpc>
              <a:tabLst>
                <a:tab pos="47625" algn="l"/>
                <a:tab pos="66675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可再生能源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1950"/>
              </a:lnSpc>
              <a:tabLst>
                <a:tab pos="47625" algn="l"/>
                <a:tab pos="66675" algn="l"/>
              </a:tabLst>
            </a:pPr>
            <a:r>
              <a:rPr lang="en-US" altLang="zh-CN" sz="1395" smtClean="0"/>
              <a:t>	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不可再生能源</a:t>
            </a:r>
          </a:p>
        </p:txBody>
      </p:sp>
      <p:sp>
        <p:nvSpPr>
          <p:cNvPr id="38" name="矩形 37"/>
          <p:cNvSpPr/>
          <p:nvPr/>
        </p:nvSpPr>
        <p:spPr>
          <a:xfrm>
            <a:off x="182583" y="210390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346096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15433" y="1160156"/>
            <a:ext cx="8191345" cy="354832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典例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（中考压轴题）科技人员设计出了一种可移动式太阳能水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上漂浮房（如图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22-Z-3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甲所示），它具有冬暖夏凉的优点。漂浮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32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房表面安装有太阳能电池板，电池板接收太阳能的功率为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7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1.6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，该漂浮房三角形建筑的主体结构是中空的，三角形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建筑外围（即除去该面空洞）的面积为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1.0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，空气密度是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1.2kg/m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，已知空气动能与空气质量成正比，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1kg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空气在不同的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速度（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）时的动能（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）如下表所示。</a:t>
            </a:r>
          </a:p>
        </p:txBody>
      </p:sp>
      <p:sp>
        <p:nvSpPr>
          <p:cNvPr id="2" name="矩形 1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4074234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379502" y="787012"/>
            <a:ext cx="6156960" cy="31293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21167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43372" y="678806"/>
            <a:ext cx="8111195" cy="1419534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）漂浮房冬暖夏凉，利用了水的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比较大的特性。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）由表格数据可知，每千克空气动能与速度的关系的表达式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E=_______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543372" y="2215353"/>
            <a:ext cx="8503931" cy="1919670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）漂浮房在平静的水面上沿直线运动，运动过程中受到的阻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力不变。水平方向的牵引力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随运动时间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的变化关系如图乙所示，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在</a:t>
            </a: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t=50s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后，漂浮房以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2.5m/s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的速度做匀速直线运动。则在整个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32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运动过程中，漂浮房将太阳能转化为机械能的效率为多少？</a:t>
            </a:r>
          </a:p>
        </p:txBody>
      </p:sp>
    </p:spTree>
    <p:extLst>
      <p:ext uri="{BB962C8B-B14F-4D97-AF65-F5344CB8AC3E}">
        <p14:creationId xmlns:p14="http://schemas.microsoft.com/office/powerpoint/2010/main" val="1643707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638388" y="1011873"/>
            <a:ext cx="8093562" cy="84245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）若风正好垂直于三角形表面吹入，当风速为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8m/s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时，每秒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32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吹向三角形建筑的空气质量为多少千克？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638387" y="2042484"/>
            <a:ext cx="7963719" cy="1419534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）若风正好垂直于三角形表面吹入，当风速为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20m/s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时，漂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浮房在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1h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内获得的风能与完全燃烧多少千克的煤所产生的内能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相当？（煤的热值为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J/kg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954046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2"/>
              <p:cNvSpPr txBox="1"/>
              <p:nvPr/>
            </p:nvSpPr>
            <p:spPr>
              <a:xfrm>
                <a:off x="533400" y="582328"/>
                <a:ext cx="8153400" cy="39378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1600" smtClean="0"/>
                  <a:t>解析（</a:t>
                </a:r>
                <a:r>
                  <a:rPr lang="en-US" altLang="zh-CN" sz="1600" smtClean="0"/>
                  <a:t>1</a:t>
                </a:r>
                <a:r>
                  <a:rPr lang="zh-CN" altLang="en-US" sz="1600" smtClean="0"/>
                  <a:t>）漂浮房冬暖夏凉，利用了水的比热容较大的特性。由</a:t>
                </a:r>
                <a:r>
                  <a:rPr lang="zh-CN" altLang="en-US" sz="1600"/>
                  <a:t>△</a:t>
                </a:r>
                <a:r>
                  <a:rPr lang="en-US" altLang="zh-CN" sz="1600"/>
                  <a:t>t </a:t>
                </a:r>
                <a:r>
                  <a:rPr lang="en-US" altLang="zh-CN" sz="1600" smtClean="0"/>
                  <a:t>=Q/cm</a:t>
                </a:r>
                <a:r>
                  <a:rPr lang="zh-CN" altLang="en-US" sz="1600" smtClean="0"/>
                  <a:t>可知，质量和初温都相同的不同物质，吸收（或放出）相同的热量，由于水的比热容较大，温度变化小。</a:t>
                </a:r>
                <a:endParaRPr lang="en-US" altLang="zh-CN" sz="1600" smtClean="0"/>
              </a:p>
              <a:p>
                <a:pPr>
                  <a:lnSpc>
                    <a:spcPct val="150000"/>
                  </a:lnSpc>
                </a:pPr>
                <a:r>
                  <a:rPr lang="zh-CN" altLang="en-US" sz="1600" smtClean="0"/>
                  <a:t>（</a:t>
                </a:r>
                <a:r>
                  <a:rPr lang="en-US" altLang="zh-CN" sz="1600" smtClean="0"/>
                  <a:t>2</a:t>
                </a:r>
                <a:r>
                  <a:rPr lang="zh-CN" altLang="en-US" sz="1600" smtClean="0"/>
                  <a:t>）由表中数据可得：每千克空气动能</a:t>
                </a:r>
                <a:r>
                  <a:rPr lang="en-US" altLang="zh-CN" sz="1600" smtClean="0"/>
                  <a:t>E</a:t>
                </a:r>
                <a14:m>
                  <m:oMath xmlns:m="http://schemas.openxmlformats.org/officeDocument/2006/math">
                    <m:r>
                      <a:rPr lang="en-US" altLang="zh-CN" sz="16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CN" sz="1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CN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CN" sz="160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CN" sz="1600" smtClean="0"/>
                  <a:t>v</a:t>
                </a:r>
                <a:r>
                  <a:rPr lang="en-US" altLang="zh-CN" sz="1800" baseline="40000" smtClean="0"/>
                  <a:t>2</a:t>
                </a:r>
                <a:r>
                  <a:rPr lang="zh-CN" altLang="en-US" sz="1600" smtClean="0"/>
                  <a:t>。</a:t>
                </a:r>
                <a:endParaRPr lang="en-US" altLang="zh-CN" sz="1600" smtClean="0"/>
              </a:p>
              <a:p>
                <a:pPr>
                  <a:lnSpc>
                    <a:spcPct val="150000"/>
                  </a:lnSpc>
                </a:pPr>
                <a:r>
                  <a:rPr lang="zh-CN" altLang="en-US" sz="1600" smtClean="0"/>
                  <a:t>（</a:t>
                </a:r>
                <a:r>
                  <a:rPr lang="en-US" altLang="zh-CN" sz="1600" smtClean="0"/>
                  <a:t>3</a:t>
                </a:r>
                <a:r>
                  <a:rPr lang="zh-CN" altLang="en-US" sz="1600" smtClean="0"/>
                  <a:t>）由图乙可以看出</a:t>
                </a:r>
                <a:r>
                  <a:rPr lang="en-US" altLang="zh-CN" sz="1600" smtClean="0"/>
                  <a:t>t=50s</a:t>
                </a:r>
                <a:r>
                  <a:rPr lang="zh-CN" altLang="en-US" sz="1600" smtClean="0"/>
                  <a:t>后，漂浮房以</a:t>
                </a:r>
                <a:r>
                  <a:rPr lang="en-US" altLang="zh-CN" sz="1600" smtClean="0"/>
                  <a:t>2.5m/s</a:t>
                </a:r>
                <a:r>
                  <a:rPr lang="zh-CN" altLang="en-US" sz="1600" smtClean="0"/>
                  <a:t>的速度做匀速直线运动，牵引力与阻力大小相等，</a:t>
                </a:r>
                <a:r>
                  <a:rPr lang="en-US" altLang="zh-CN" sz="1600" smtClean="0"/>
                  <a:t>F=f</a:t>
                </a:r>
                <a:r>
                  <a:rPr lang="zh-CN" altLang="en-US" sz="1600" smtClean="0"/>
                  <a:t>，故受到的阻力大小为</a:t>
                </a:r>
                <a:r>
                  <a:rPr lang="en-US" altLang="zh-CN" sz="1600" smtClean="0"/>
                  <a:t>800N</a:t>
                </a:r>
                <a:r>
                  <a:rPr lang="zh-CN" altLang="en-US" sz="1600" smtClean="0"/>
                  <a:t>，太阳能转化为机械能的效率：</a:t>
                </a:r>
                <a:endParaRPr lang="en-US" altLang="zh-CN" sz="1600"/>
              </a:p>
              <a:p>
                <a:pPr>
                  <a:lnSpc>
                    <a:spcPct val="150000"/>
                  </a:lnSpc>
                </a:pPr>
                <a:r>
                  <a:rPr lang="el-GR" altLang="zh-CN" sz="1600" smtClean="0"/>
                  <a:t>η</a:t>
                </a:r>
                <a:r>
                  <a:rPr lang="en-US" altLang="zh-CN" sz="1600" smtClean="0"/>
                  <a:t>=P</a:t>
                </a:r>
                <a:r>
                  <a:rPr lang="zh-CN" altLang="en-US" sz="2400" baseline="-25000"/>
                  <a:t>有用</a:t>
                </a:r>
                <a:r>
                  <a:rPr lang="en-US" altLang="zh-CN" sz="1600" smtClean="0"/>
                  <a:t>/P</a:t>
                </a:r>
                <a:r>
                  <a:rPr lang="zh-CN" altLang="en-US" sz="2400" baseline="-25000"/>
                  <a:t>总</a:t>
                </a:r>
                <a:r>
                  <a:rPr lang="en-US" altLang="zh-CN" sz="1600" smtClean="0"/>
                  <a:t>=Fv/P</a:t>
                </a:r>
                <a:r>
                  <a:rPr lang="zh-CN" altLang="en-US" sz="2400" baseline="-25000"/>
                  <a:t>总</a:t>
                </a:r>
                <a:r>
                  <a:rPr lang="en-US" altLang="zh-CN" sz="1600" smtClean="0"/>
                  <a:t>=</a:t>
                </a:r>
                <a:r>
                  <a:rPr lang="zh-CN" altLang="en-US" sz="1600" smtClean="0"/>
                  <a:t>（</a:t>
                </a:r>
                <a:r>
                  <a:rPr lang="en-US" altLang="zh-CN" sz="1600" smtClean="0"/>
                  <a:t>800N×2.5m/s</a:t>
                </a:r>
                <a:r>
                  <a:rPr lang="zh-CN" altLang="en-US" sz="1600" smtClean="0"/>
                  <a:t>）</a:t>
                </a:r>
                <a:r>
                  <a:rPr lang="en-US" altLang="zh-CN" sz="1600" smtClean="0"/>
                  <a:t>/</a:t>
                </a:r>
                <a:r>
                  <a:rPr lang="zh-CN" altLang="en-US" sz="1600" smtClean="0"/>
                  <a:t>（</a:t>
                </a:r>
                <a:r>
                  <a:rPr lang="en-US" altLang="zh-CN" sz="1600" smtClean="0"/>
                  <a:t>1.6×10</a:t>
                </a:r>
                <a:r>
                  <a:rPr lang="en-US" altLang="zh-CN" sz="1800" baseline="40000"/>
                  <a:t>4</a:t>
                </a:r>
                <a:r>
                  <a:rPr lang="en-US" altLang="zh-CN" sz="1600" smtClean="0"/>
                  <a:t>W</a:t>
                </a:r>
                <a:r>
                  <a:rPr lang="zh-CN" altLang="en-US" sz="1600" smtClean="0"/>
                  <a:t>）</a:t>
                </a:r>
                <a:r>
                  <a:rPr lang="en-US" altLang="zh-CN" sz="1600" smtClean="0"/>
                  <a:t>=0.125=12.5%</a:t>
                </a:r>
                <a:r>
                  <a:rPr lang="zh-CN" altLang="en-US" sz="1600" smtClean="0"/>
                  <a:t>。</a:t>
                </a:r>
                <a:endParaRPr lang="en-US" altLang="zh-CN" sz="1600" smtClean="0"/>
              </a:p>
              <a:p>
                <a:pPr>
                  <a:lnSpc>
                    <a:spcPct val="150000"/>
                  </a:lnSpc>
                </a:pPr>
                <a:r>
                  <a:rPr lang="zh-CN" altLang="en-US" sz="1600" smtClean="0"/>
                  <a:t>（</a:t>
                </a:r>
                <a:r>
                  <a:rPr lang="en-US" altLang="zh-CN" sz="1600" smtClean="0"/>
                  <a:t>4</a:t>
                </a:r>
                <a:r>
                  <a:rPr lang="zh-CN" altLang="en-US" sz="1600" smtClean="0"/>
                  <a:t>）当风速为</a:t>
                </a:r>
                <a:r>
                  <a:rPr lang="en-US" altLang="zh-CN" sz="1600" smtClean="0"/>
                  <a:t>8m/s</a:t>
                </a:r>
                <a:r>
                  <a:rPr lang="zh-CN" altLang="en-US" sz="1600" smtClean="0"/>
                  <a:t>时，每秒吹向三角形建筑的空气体积：</a:t>
                </a:r>
                <a:endParaRPr lang="en-US" altLang="zh-CN" sz="1600" smtClean="0"/>
              </a:p>
              <a:p>
                <a:pPr>
                  <a:lnSpc>
                    <a:spcPct val="150000"/>
                  </a:lnSpc>
                </a:pPr>
                <a:r>
                  <a:rPr lang="en-US" altLang="zh-CN" sz="1600" smtClean="0"/>
                  <a:t>V=Svt=1.0×10</a:t>
                </a:r>
                <a:r>
                  <a:rPr lang="en-US" altLang="zh-CN" sz="1800" baseline="40000"/>
                  <a:t>3</a:t>
                </a:r>
                <a:r>
                  <a:rPr lang="en-US" altLang="zh-CN" sz="1600" smtClean="0"/>
                  <a:t>m</a:t>
                </a:r>
                <a:r>
                  <a:rPr lang="en-US" altLang="zh-CN" sz="1800" baseline="40000"/>
                  <a:t>2</a:t>
                </a:r>
                <a:r>
                  <a:rPr lang="en-US" altLang="zh-CN" sz="1600" smtClean="0"/>
                  <a:t>×8m/s×1s=8×10</a:t>
                </a:r>
                <a:r>
                  <a:rPr lang="en-US" altLang="zh-CN" sz="1800" baseline="40000"/>
                  <a:t>3</a:t>
                </a:r>
                <a:r>
                  <a:rPr lang="en-US" altLang="zh-CN" sz="1600" smtClean="0"/>
                  <a:t>m</a:t>
                </a:r>
                <a:r>
                  <a:rPr lang="en-US" altLang="zh-CN" sz="1800" baseline="40000"/>
                  <a:t>3</a:t>
                </a:r>
                <a:r>
                  <a:rPr lang="zh-CN" altLang="en-US" sz="1600" smtClean="0"/>
                  <a:t>；</a:t>
                </a:r>
                <a:endParaRPr lang="en-US" altLang="zh-CN" sz="1600" smtClean="0"/>
              </a:p>
              <a:p>
                <a:pPr>
                  <a:lnSpc>
                    <a:spcPct val="150000"/>
                  </a:lnSpc>
                </a:pPr>
                <a:r>
                  <a:rPr lang="zh-CN" altLang="en-US" sz="1600" smtClean="0"/>
                  <a:t>由</a:t>
                </a:r>
                <a:r>
                  <a:rPr lang="el-GR" altLang="zh-CN" sz="1600" smtClean="0"/>
                  <a:t>ρ</a:t>
                </a:r>
                <a:r>
                  <a:rPr lang="en-US" altLang="zh-CN" sz="1600" smtClean="0"/>
                  <a:t>=m/V</a:t>
                </a:r>
                <a:r>
                  <a:rPr lang="zh-CN" altLang="en-US" sz="1600" smtClean="0"/>
                  <a:t>得</a:t>
                </a:r>
                <a:r>
                  <a:rPr lang="en-US" altLang="zh-CN" sz="1600" smtClean="0"/>
                  <a:t>m=</a:t>
                </a:r>
                <a:r>
                  <a:rPr lang="el-GR" altLang="zh-CN" sz="1600" smtClean="0"/>
                  <a:t>ρ</a:t>
                </a:r>
                <a:r>
                  <a:rPr lang="en-US" altLang="zh-CN" sz="1600" smtClean="0"/>
                  <a:t>V</a:t>
                </a:r>
                <a:r>
                  <a:rPr lang="zh-CN" altLang="en-US" sz="1600" smtClean="0"/>
                  <a:t>，</a:t>
                </a:r>
                <a:endParaRPr lang="en-US" altLang="zh-CN" sz="1600" smtClean="0"/>
              </a:p>
              <a:p>
                <a:pPr>
                  <a:lnSpc>
                    <a:spcPct val="150000"/>
                  </a:lnSpc>
                </a:pPr>
                <a:r>
                  <a:rPr lang="zh-CN" altLang="en-US" sz="1600" smtClean="0"/>
                  <a:t>所以空气的质量为</a:t>
                </a:r>
                <a:r>
                  <a:rPr lang="en-US" altLang="zh-CN" sz="1600" smtClean="0"/>
                  <a:t>m=</a:t>
                </a:r>
                <a:r>
                  <a:rPr lang="el-GR" altLang="zh-CN" sz="1600" smtClean="0"/>
                  <a:t>ρ</a:t>
                </a:r>
                <a:r>
                  <a:rPr lang="en-US" altLang="zh-CN" sz="1600" smtClean="0"/>
                  <a:t>V=1.2kg/m</a:t>
                </a:r>
                <a:r>
                  <a:rPr lang="en-US" altLang="zh-CN" sz="1800" baseline="40000" smtClean="0"/>
                  <a:t>3</a:t>
                </a:r>
                <a:r>
                  <a:rPr lang="en-US" altLang="zh-CN" sz="1600" smtClean="0"/>
                  <a:t>×8×10</a:t>
                </a:r>
                <a:r>
                  <a:rPr lang="en-US" altLang="zh-CN" sz="1800" baseline="40000" smtClean="0"/>
                  <a:t>3</a:t>
                </a:r>
                <a:r>
                  <a:rPr lang="en-US" altLang="zh-CN" sz="1600" smtClean="0"/>
                  <a:t>m</a:t>
                </a:r>
                <a:r>
                  <a:rPr lang="en-US" altLang="zh-CN" sz="1800" baseline="40000" smtClean="0"/>
                  <a:t>3</a:t>
                </a:r>
                <a:r>
                  <a:rPr lang="en-US" altLang="zh-CN" sz="1600" smtClean="0"/>
                  <a:t>=9.6×10</a:t>
                </a:r>
                <a:r>
                  <a:rPr lang="en-US" altLang="zh-CN" sz="1800" baseline="40000" smtClean="0"/>
                  <a:t>3</a:t>
                </a:r>
                <a:r>
                  <a:rPr lang="en-US" altLang="zh-CN" sz="1600" smtClean="0"/>
                  <a:t>kg</a:t>
                </a:r>
                <a:r>
                  <a:rPr lang="zh-CN" altLang="en-US" sz="1600" smtClean="0"/>
                  <a:t>。</a:t>
                </a:r>
                <a:endParaRPr lang="zh-CN" altLang="en-US" sz="1600"/>
              </a:p>
            </p:txBody>
          </p:sp>
        </mc:Choice>
        <mc:Fallback xmlns:p159="http://schemas.microsoft.com/office/powerpoint/2015/09/main" xmlns:p15="http://schemas.microsoft.com/office/powerpoint/2012/main" xmlns:p14="http://schemas.microsoft.com/office/powerpoint/2010/main" xmlns:wp="http://schemas.openxmlformats.org/drawingml/2006/wordprocessingDrawing" xmlns:w="http://schemas.openxmlformats.org/wordprocessingml/2006/main" xmlns:m="http://schemas.openxmlformats.org/officeDocument/2006/math"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372" y="589092"/>
                <a:ext cx="8133268" cy="3928086"/>
              </a:xfrm>
              <a:prstGeom prst="rect">
                <a:avLst/>
              </a:prstGeom>
              <a:blipFill rotWithShape="1">
                <a:blip r:embed="rId3"/>
                <a:stretch>
                  <a:fillRect l="-449" r="0"/>
                </a:stretch>
              </a:blipFill>
            </p:spPr>
            <p:txBody>
              <a:bodyPr/>
              <a:lstStyle/>
              <a:p>
                <a:r>
                  <a:rPr lang="zh-CN" altLang="en-US" sz="1395">
                    <a:noFill/>
                  </a:rPr>
                  <a:t> </a:t>
                </a:r>
                <a:endParaRPr lang="zh-CN" altLang="en-US" sz="1395">
                  <a:noFill/>
                </a:endParaRP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9658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2"/>
              <p:cNvSpPr txBox="1"/>
              <p:nvPr/>
            </p:nvSpPr>
            <p:spPr>
              <a:xfrm>
                <a:off x="381000" y="1258579"/>
                <a:ext cx="8077200" cy="27565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1800" smtClean="0"/>
                  <a:t>（</a:t>
                </a:r>
                <a:r>
                  <a:rPr lang="en-US" altLang="zh-CN" sz="1800" smtClean="0"/>
                  <a:t>5</a:t>
                </a:r>
                <a:r>
                  <a:rPr lang="zh-CN" altLang="en-US" sz="1800" smtClean="0"/>
                  <a:t>）由</a:t>
                </a:r>
                <a:r>
                  <a:rPr lang="en-US" altLang="zh-CN" sz="1800" smtClean="0"/>
                  <a:t>E</a:t>
                </a:r>
                <a14:m>
                  <m:oMath xmlns:m="http://schemas.openxmlformats.org/officeDocument/2006/math">
                    <m:r>
                      <a:rPr lang="en-US" altLang="zh-CN" sz="1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CN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CN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CN" sz="18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CN" sz="1800" smtClean="0"/>
                  <a:t>v</a:t>
                </a:r>
                <a:r>
                  <a:rPr lang="en-US" altLang="zh-CN" sz="2800" baseline="40000" smtClean="0"/>
                  <a:t>2</a:t>
                </a:r>
                <a:r>
                  <a:rPr lang="zh-CN" altLang="en-US" sz="1800" smtClean="0"/>
                  <a:t>可知，当风速为</a:t>
                </a:r>
                <a:r>
                  <a:rPr lang="en-US" altLang="zh-CN" sz="1800" smtClean="0"/>
                  <a:t>20m/s</a:t>
                </a:r>
                <a:r>
                  <a:rPr lang="zh-CN" altLang="en-US" sz="1800" smtClean="0"/>
                  <a:t>时，</a:t>
                </a:r>
                <a:r>
                  <a:rPr lang="en-US" altLang="zh-CN" sz="1800"/>
                  <a:t>E</a:t>
                </a:r>
                <a:r>
                  <a:rPr lang="en-US" altLang="zh-CN" sz="2400" baseline="-25000"/>
                  <a:t>0</a:t>
                </a:r>
                <a:r>
                  <a:rPr lang="en-US" altLang="zh-CN" sz="1800"/>
                  <a:t>=1/2</a:t>
                </a:r>
                <a:r>
                  <a:rPr lang="en-US" altLang="zh-CN" sz="1800" smtClean="0"/>
                  <a:t>×</a:t>
                </a:r>
                <a:r>
                  <a:rPr lang="zh-CN" altLang="en-US" sz="1800" smtClean="0"/>
                  <a:t>（</a:t>
                </a:r>
                <a:r>
                  <a:rPr lang="en-US" altLang="zh-CN" sz="1800" smtClean="0"/>
                  <a:t>20m/s</a:t>
                </a:r>
                <a:r>
                  <a:rPr lang="zh-CN" altLang="en-US" sz="1800" smtClean="0"/>
                  <a:t>）</a:t>
                </a:r>
                <a:r>
                  <a:rPr lang="en-US" altLang="zh-CN" sz="2400" baseline="40000"/>
                  <a:t>2</a:t>
                </a:r>
                <a:r>
                  <a:rPr lang="en-US" altLang="zh-CN" sz="1800" smtClean="0"/>
                  <a:t>=200J/kg</a:t>
                </a:r>
                <a:r>
                  <a:rPr lang="zh-CN" altLang="en-US" sz="1800" smtClean="0"/>
                  <a:t>，</a:t>
                </a:r>
                <a:r>
                  <a:rPr lang="en-US" altLang="zh-CN" sz="1800" smtClean="0"/>
                  <a:t>V</a:t>
                </a:r>
                <a:r>
                  <a:rPr lang="en-US" altLang="zh-CN" sz="2400" baseline="-25000"/>
                  <a:t>1</a:t>
                </a:r>
                <a:r>
                  <a:rPr lang="en-US" altLang="zh-CN" sz="1800" smtClean="0"/>
                  <a:t>=Sv</a:t>
                </a:r>
                <a:r>
                  <a:rPr lang="en-US" altLang="zh-CN" sz="2400" baseline="-25000"/>
                  <a:t>1</a:t>
                </a:r>
                <a:r>
                  <a:rPr lang="en-US" altLang="zh-CN" sz="1800" smtClean="0"/>
                  <a:t>t</a:t>
                </a:r>
                <a:r>
                  <a:rPr lang="en-US" altLang="zh-CN" sz="2400" baseline="-25000"/>
                  <a:t>1</a:t>
                </a:r>
                <a:r>
                  <a:rPr lang="en-US" altLang="zh-CN" sz="1800" smtClean="0"/>
                  <a:t>=1.0×10</a:t>
                </a:r>
                <a:r>
                  <a:rPr lang="en-US" altLang="zh-CN" sz="2400" baseline="40000"/>
                  <a:t>3</a:t>
                </a:r>
                <a:r>
                  <a:rPr lang="en-US" altLang="zh-CN" sz="1800" smtClean="0"/>
                  <a:t>m</a:t>
                </a:r>
                <a:r>
                  <a:rPr lang="en-US" altLang="zh-CN" sz="2400" baseline="40000"/>
                  <a:t>2</a:t>
                </a:r>
                <a:r>
                  <a:rPr lang="en-US" altLang="zh-CN" sz="1800" smtClean="0"/>
                  <a:t>×20m/s×1s=2×10</a:t>
                </a:r>
                <a:r>
                  <a:rPr lang="en-US" altLang="zh-CN" sz="2400" baseline="40000"/>
                  <a:t>4</a:t>
                </a:r>
                <a:r>
                  <a:rPr lang="en-US" altLang="zh-CN" sz="1800" smtClean="0"/>
                  <a:t>m</a:t>
                </a:r>
                <a:r>
                  <a:rPr lang="en-US" altLang="zh-CN" sz="2400" baseline="40000"/>
                  <a:t>3</a:t>
                </a:r>
                <a:r>
                  <a:rPr lang="zh-CN" altLang="en-US" sz="1800" smtClean="0"/>
                  <a:t>，</a:t>
                </a:r>
                <a:endParaRPr lang="en-US" altLang="zh-CN" sz="1800" smtClean="0"/>
              </a:p>
              <a:p>
                <a:pPr>
                  <a:lnSpc>
                    <a:spcPct val="150000"/>
                  </a:lnSpc>
                </a:pPr>
                <a:r>
                  <a:rPr lang="en-US" altLang="zh-CN" sz="1800" smtClean="0"/>
                  <a:t>1h</a:t>
                </a:r>
                <a:r>
                  <a:rPr lang="zh-CN" altLang="en-US" sz="1800" smtClean="0"/>
                  <a:t>内获得的风能：</a:t>
                </a:r>
                <a:endParaRPr lang="en-US" altLang="zh-CN" sz="1800" smtClean="0"/>
              </a:p>
              <a:p>
                <a:pPr>
                  <a:lnSpc>
                    <a:spcPct val="150000"/>
                  </a:lnSpc>
                </a:pPr>
                <a:r>
                  <a:rPr lang="en-US" altLang="zh-CN" sz="1800" smtClean="0"/>
                  <a:t>E</a:t>
                </a:r>
                <a:r>
                  <a:rPr lang="en-US" altLang="zh-CN" sz="2400" baseline="-25000"/>
                  <a:t>1</a:t>
                </a:r>
                <a:r>
                  <a:rPr lang="en-US" altLang="zh-CN" sz="1800" smtClean="0"/>
                  <a:t>=V</a:t>
                </a:r>
                <a:r>
                  <a:rPr lang="en-US" altLang="zh-CN" sz="2400" baseline="-25000"/>
                  <a:t>1</a:t>
                </a:r>
                <a:r>
                  <a:rPr lang="el-GR" altLang="zh-CN" sz="1800" smtClean="0"/>
                  <a:t>ρ</a:t>
                </a:r>
                <a:r>
                  <a:rPr lang="en-US" altLang="zh-CN" sz="1800" smtClean="0"/>
                  <a:t>E</a:t>
                </a:r>
                <a:r>
                  <a:rPr lang="en-US" altLang="zh-CN" sz="2400" baseline="-25000"/>
                  <a:t>0</a:t>
                </a:r>
                <a:r>
                  <a:rPr lang="en-US" altLang="zh-CN" sz="1800" smtClean="0"/>
                  <a:t>t</a:t>
                </a:r>
                <a:r>
                  <a:rPr lang="en-US" altLang="zh-CN" sz="2400" baseline="-25000"/>
                  <a:t>2</a:t>
                </a:r>
                <a:r>
                  <a:rPr lang="en-US" altLang="zh-CN" sz="1800" smtClean="0"/>
                  <a:t>=2×10</a:t>
                </a:r>
                <a:r>
                  <a:rPr lang="en-US" altLang="zh-CN" sz="2400" baseline="40000"/>
                  <a:t>4</a:t>
                </a:r>
                <a:r>
                  <a:rPr lang="en-US" altLang="zh-CN" sz="1800" smtClean="0"/>
                  <a:t>m</a:t>
                </a:r>
                <a:r>
                  <a:rPr lang="en-US" altLang="zh-CN" sz="2400" baseline="40000"/>
                  <a:t>3</a:t>
                </a:r>
                <a:r>
                  <a:rPr lang="en-US" altLang="zh-CN" sz="1800" smtClean="0"/>
                  <a:t>×1.2kg/m</a:t>
                </a:r>
                <a:r>
                  <a:rPr lang="en-US" altLang="zh-CN" sz="2400" baseline="40000"/>
                  <a:t>3</a:t>
                </a:r>
                <a:r>
                  <a:rPr lang="en-US" altLang="zh-CN" sz="1800" smtClean="0"/>
                  <a:t>×200J/kg×3600s=1.728×10</a:t>
                </a:r>
                <a:r>
                  <a:rPr lang="en-US" altLang="zh-CN" sz="2400" baseline="40000"/>
                  <a:t>10</a:t>
                </a:r>
                <a:r>
                  <a:rPr lang="en-US" altLang="zh-CN" sz="1800" smtClean="0"/>
                  <a:t>J</a:t>
                </a:r>
                <a:r>
                  <a:rPr lang="zh-CN" altLang="en-US" sz="1800" smtClean="0"/>
                  <a:t>，</a:t>
                </a:r>
                <a:endParaRPr lang="en-US" altLang="zh-CN" sz="1800" smtClean="0"/>
              </a:p>
              <a:p>
                <a:pPr>
                  <a:lnSpc>
                    <a:spcPct val="150000"/>
                  </a:lnSpc>
                </a:pPr>
                <a:r>
                  <a:rPr lang="zh-CN" altLang="en-US" sz="1800" smtClean="0"/>
                  <a:t>由题知，</a:t>
                </a:r>
                <a:r>
                  <a:rPr lang="en-US" altLang="zh-CN" sz="1800" smtClean="0"/>
                  <a:t>Q</a:t>
                </a:r>
                <a:r>
                  <a:rPr lang="zh-CN" altLang="en-US" sz="2400" baseline="-25000"/>
                  <a:t>放</a:t>
                </a:r>
                <a:r>
                  <a:rPr lang="en-US" altLang="zh-CN" sz="1800"/>
                  <a:t>=</a:t>
                </a:r>
                <a:r>
                  <a:rPr lang="en-US" altLang="zh-CN" sz="1800" smtClean="0"/>
                  <a:t>E</a:t>
                </a:r>
                <a:r>
                  <a:rPr lang="en-US" altLang="zh-CN" sz="2400" baseline="-25000"/>
                  <a:t>1</a:t>
                </a:r>
                <a:r>
                  <a:rPr lang="en-US" altLang="zh-CN" sz="1800" smtClean="0"/>
                  <a:t>=1.0368×10</a:t>
                </a:r>
                <a:r>
                  <a:rPr lang="en-US" altLang="zh-CN" sz="2400" baseline="40000"/>
                  <a:t>10</a:t>
                </a:r>
                <a:r>
                  <a:rPr lang="en-US" altLang="zh-CN" sz="1800" smtClean="0"/>
                  <a:t>J</a:t>
                </a:r>
                <a:r>
                  <a:rPr lang="zh-CN" altLang="en-US" sz="1800" smtClean="0"/>
                  <a:t>，</a:t>
                </a:r>
                <a:endParaRPr lang="en-US" altLang="zh-CN" sz="1800" smtClean="0"/>
              </a:p>
              <a:p>
                <a:pPr>
                  <a:lnSpc>
                    <a:spcPct val="150000"/>
                  </a:lnSpc>
                </a:pPr>
                <a:r>
                  <a:rPr lang="zh-CN" altLang="en-US" sz="1800" smtClean="0"/>
                  <a:t>则需要完全燃烧煤的质量：</a:t>
                </a:r>
                <a:r>
                  <a:rPr lang="en-US" altLang="zh-CN" sz="1800" smtClean="0"/>
                  <a:t>m=Q</a:t>
                </a:r>
                <a:r>
                  <a:rPr lang="zh-CN" altLang="en-US" sz="2400" baseline="-25000"/>
                  <a:t>放</a:t>
                </a:r>
                <a:r>
                  <a:rPr lang="en-US" altLang="zh-CN" sz="1800"/>
                  <a:t>/</a:t>
                </a:r>
                <a:r>
                  <a:rPr lang="en-US" altLang="zh-CN" sz="1800" smtClean="0"/>
                  <a:t>q=</a:t>
                </a:r>
                <a:r>
                  <a:rPr lang="zh-CN" altLang="en-US" sz="1800" smtClean="0"/>
                  <a:t>（</a:t>
                </a:r>
                <a:r>
                  <a:rPr lang="en-US" altLang="zh-CN" sz="1800" smtClean="0"/>
                  <a:t>1.728×10</a:t>
                </a:r>
                <a:r>
                  <a:rPr lang="en-US" altLang="zh-CN" sz="2400" baseline="40000"/>
                  <a:t>10</a:t>
                </a:r>
                <a:r>
                  <a:rPr lang="en-US" altLang="zh-CN" sz="1800" smtClean="0"/>
                  <a:t>J</a:t>
                </a:r>
                <a:r>
                  <a:rPr lang="zh-CN" altLang="en-US" sz="1800" smtClean="0"/>
                  <a:t>）</a:t>
                </a:r>
                <a:r>
                  <a:rPr lang="en-US" altLang="zh-CN" sz="1800" smtClean="0"/>
                  <a:t>/</a:t>
                </a:r>
                <a:r>
                  <a:rPr lang="zh-CN" altLang="en-US" sz="1800" smtClean="0"/>
                  <a:t>（</a:t>
                </a:r>
                <a:r>
                  <a:rPr lang="en-US" altLang="zh-CN" sz="1800" smtClean="0"/>
                  <a:t>3.2×10</a:t>
                </a:r>
                <a:r>
                  <a:rPr lang="en-US" altLang="zh-CN" sz="2400" baseline="40000"/>
                  <a:t>7</a:t>
                </a:r>
                <a:r>
                  <a:rPr lang="en-US" altLang="zh-CN" sz="1800" smtClean="0"/>
                  <a:t>J/kg</a:t>
                </a:r>
                <a:r>
                  <a:rPr lang="zh-CN" altLang="en-US" sz="1800" smtClean="0"/>
                  <a:t>）</a:t>
                </a:r>
                <a:r>
                  <a:rPr lang="en-US" altLang="zh-CN" sz="1800" smtClean="0"/>
                  <a:t>=540kg</a:t>
                </a:r>
                <a:r>
                  <a:rPr lang="zh-CN" altLang="en-US" sz="1800" smtClean="0"/>
                  <a:t>。</a:t>
                </a:r>
                <a:endParaRPr lang="zh-CN" altLang="en-US" sz="1800"/>
              </a:p>
            </p:txBody>
          </p:sp>
        </mc:Choice>
        <mc:Fallback xmlns:p159="http://schemas.microsoft.com/office/powerpoint/2015/09/main" xmlns:p15="http://schemas.microsoft.com/office/powerpoint/2012/main" xmlns:p14="http://schemas.microsoft.com/office/powerpoint/2010/main" xmlns:wp="http://schemas.openxmlformats.org/drawingml/2006/wordprocessingDrawing" xmlns:w="http://schemas.openxmlformats.org/wordprocessingml/2006/main" xmlns:m="http://schemas.openxmlformats.org/officeDocument/2006/math"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348" y="1273199"/>
                <a:ext cx="8057256" cy="2697269"/>
              </a:xfrm>
              <a:prstGeom prst="rect">
                <a:avLst/>
              </a:prstGeom>
              <a:blipFill rotWithShape="1">
                <a:blip r:embed="rId3"/>
                <a:stretch>
                  <a:fillRect l="-679" r="-3396" b="-4054"/>
                </a:stretch>
              </a:blipFill>
            </p:spPr>
            <p:txBody>
              <a:bodyPr/>
              <a:lstStyle/>
              <a:p>
                <a:r>
                  <a:rPr lang="zh-CN" altLang="en-US" sz="1395">
                    <a:noFill/>
                  </a:rPr>
                  <a:t> </a:t>
                </a:r>
                <a:endParaRPr lang="zh-CN" altLang="en-US" sz="1395">
                  <a:noFill/>
                </a:endParaRP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4661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2696398" y="629197"/>
            <a:ext cx="1795363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2000" err="1" smtClean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培优点二</a:t>
            </a:r>
            <a:r>
              <a:rPr lang="zh-CN" altLang="en-US" sz="2000" smtClean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：</a:t>
            </a:r>
            <a:r>
              <a:rPr lang="en-US" altLang="zh-CN" sz="2000" err="1" smtClean="0">
                <a:solidFill>
                  <a:srgbClr val="00B0F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核能</a:t>
            </a:r>
            <a:endParaRPr lang="en-US" altLang="zh-CN" sz="2000" smtClean="0">
              <a:solidFill>
                <a:srgbClr val="00B0F0"/>
              </a:solidFill>
              <a:latin typeface="微软雅黑" charset="-122"/>
              <a:ea typeface="微软雅黑" charset="-122"/>
              <a:cs typeface="黑体" panose="0201060003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695397" y="1180519"/>
            <a:ext cx="7649831" cy="3213101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核能是一种新型能源，在初中阶段未作深入研究，中考物理试题中常以拓展阅读题出现，解答此类题的有效方法是带着问题去阅读文章。阅读科技文章，找出其中的有用信息并结合所学的物理知识来解决相关问题，是近年来较为常见的中考试题，它考查阅读能力、信息处理能力和物理知识的应用能力，也能提高自主学习能力。</a:t>
            </a:r>
          </a:p>
        </p:txBody>
      </p:sp>
      <p:sp>
        <p:nvSpPr>
          <p:cNvPr id="2" name="矩形 1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能力强化</a:t>
            </a:r>
          </a:p>
        </p:txBody>
      </p:sp>
    </p:spTree>
    <p:extLst>
      <p:ext uri="{BB962C8B-B14F-4D97-AF65-F5344CB8AC3E}">
        <p14:creationId xmlns:p14="http://schemas.microsoft.com/office/powerpoint/2010/main" val="2225612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218102" y="2229868"/>
            <a:ext cx="3534551" cy="2257975"/>
          </a:xfrm>
          <a:prstGeom prst="rect">
            <a:avLst/>
          </a:prstGeom>
          <a:noFill/>
        </p:spPr>
      </p:pic>
      <p:sp>
        <p:nvSpPr>
          <p:cNvPr id="4" name="TextBox 1"/>
          <p:cNvSpPr txBox="1"/>
          <p:nvPr/>
        </p:nvSpPr>
        <p:spPr>
          <a:xfrm>
            <a:off x="619386" y="730798"/>
            <a:ext cx="7829221" cy="3742862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典例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（拓展材料题）在常规化石能源非常紧缺的今天，核能受到高度重视，如今美国电力的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21%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来自核电。核电站的大体组成如图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22-Z-4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所示，核材料在原子反应堆中发生核反应产生大量的内能，冷却剂将这些内能</a:t>
            </a: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带到热交换器将水变成水蒸气，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水蒸气推动蒸汽轮机带动发电机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发电</a:t>
            </a:r>
            <a:r>
              <a:rPr lang="en-US" altLang="zh-CN" sz="2295" err="1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最终实现核能到电能的转化。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990534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3372" y="1002505"/>
            <a:ext cx="796371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）核电站是利用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能发电的，从能源的分类来看，核</a:t>
            </a:r>
          </a:p>
        </p:txBody>
      </p:sp>
      <p:sp>
        <p:nvSpPr>
          <p:cNvPr id="3" name="TextBox 1"/>
          <p:cNvSpPr txBox="1"/>
          <p:nvPr/>
        </p:nvSpPr>
        <p:spPr>
          <a:xfrm>
            <a:off x="543372" y="1499071"/>
            <a:ext cx="7226337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能属于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（选填“一次能源”或“二次能源”）。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543372" y="2014377"/>
            <a:ext cx="796371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）发电机发电时是让线圈在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中旋转而产生电流，这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543372" y="2520313"/>
            <a:ext cx="5456622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种现象在物理学中称为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现象。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43372" y="3026250"/>
            <a:ext cx="796371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）核电站所需的核能是利用原子核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（选填“裂变”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43372" y="3532186"/>
            <a:ext cx="7816242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或“聚变”）释放的能量。该反应过程是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（选填“可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543372" y="505937"/>
            <a:ext cx="4719241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请在下面的空格中填上适当的内容：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543372" y="4047491"/>
            <a:ext cx="3244478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控”或“不可控”）的。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3431822" y="974396"/>
            <a:ext cx="230832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核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1484019" y="1470963"/>
            <a:ext cx="923330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一次能源</a:t>
            </a:r>
          </a:p>
        </p:txBody>
      </p:sp>
      <p:sp>
        <p:nvSpPr>
          <p:cNvPr id="13" name="TextBox 1"/>
          <p:cNvSpPr txBox="1"/>
          <p:nvPr/>
        </p:nvSpPr>
        <p:spPr>
          <a:xfrm>
            <a:off x="4676516" y="1939423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磁场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3783377" y="2473466"/>
            <a:ext cx="923330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电磁感应</a:t>
            </a:r>
          </a:p>
        </p:txBody>
      </p:sp>
      <p:sp>
        <p:nvSpPr>
          <p:cNvPr id="15" name="TextBox 1"/>
          <p:cNvSpPr txBox="1"/>
          <p:nvPr/>
        </p:nvSpPr>
        <p:spPr>
          <a:xfrm>
            <a:off x="5550653" y="2988772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裂变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6006724" y="3504077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可控</a:t>
            </a:r>
          </a:p>
        </p:txBody>
      </p:sp>
    </p:spTree>
    <p:extLst>
      <p:ext uri="{BB962C8B-B14F-4D97-AF65-F5344CB8AC3E}">
        <p14:creationId xmlns:p14="http://schemas.microsoft.com/office/powerpoint/2010/main" val="2105802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870" y="2464098"/>
            <a:ext cx="796371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）核电站的核废料具有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性，对环境会造成相当大的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533870" y="993135"/>
            <a:ext cx="7897996" cy="1419534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）如果核电站每年需要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50t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的核燃料，而同等规模火电站每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年需要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的煤炭。则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的煤炭完全燃烧放出的热量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是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_______J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。（煤炭的热值为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J/kg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533870" y="2998142"/>
            <a:ext cx="7963719" cy="86810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危害，因此要将核废料深埋到人迹稀少的沙漠地带，同时如何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在开发新能源时保护环境，是人类面临的一大课题。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847419" y="2005007"/>
            <a:ext cx="1038746" cy="278195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75"/>
              </a:lnSpc>
            </a:pPr>
            <a:r>
              <a:rPr lang="en-US" altLang="zh-CN" sz="19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1.8</a:t>
            </a:r>
            <a:r>
              <a:rPr lang="en-US" altLang="zh-CN" sz="19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19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4106427" y="2445359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放射</a:t>
            </a:r>
          </a:p>
        </p:txBody>
      </p:sp>
    </p:spTree>
    <p:extLst>
      <p:ext uri="{BB962C8B-B14F-4D97-AF65-F5344CB8AC3E}">
        <p14:creationId xmlns:p14="http://schemas.microsoft.com/office/powerpoint/2010/main" val="3379241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813784" y="2278776"/>
            <a:ext cx="655982" cy="1167402"/>
          </a:xfrm>
          <a:custGeom>
            <a:avLst/>
            <a:gdLst>
              <a:gd name="connsiteX0" fmla="*/ 6350 w 876808"/>
              <a:gd name="connsiteY0" fmla="*/ 1576070 h 1582420"/>
              <a:gd name="connsiteX1" fmla="*/ 870458 w 876808"/>
              <a:gd name="connsiteY1" fmla="*/ 1576070 h 1582420"/>
              <a:gd name="connsiteX2" fmla="*/ 870458 w 876808"/>
              <a:gd name="connsiteY2" fmla="*/ 6350 h 1582420"/>
              <a:gd name="connsiteX3" fmla="*/ 6350 w 876808"/>
              <a:gd name="connsiteY3" fmla="*/ 6350 h 1582420"/>
              <a:gd name="connsiteX4" fmla="*/ 6350 w 876808"/>
              <a:gd name="connsiteY4" fmla="*/ 1576070 h 1582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76808" h="1582420">
                <a:moveTo>
                  <a:pt x="6350" y="1576070"/>
                </a:moveTo>
                <a:lnTo>
                  <a:pt x="870458" y="1576070"/>
                </a:lnTo>
                <a:lnTo>
                  <a:pt x="870458" y="6350"/>
                </a:lnTo>
                <a:lnTo>
                  <a:pt x="6350" y="6350"/>
                </a:lnTo>
                <a:lnTo>
                  <a:pt x="6350" y="15760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" name="Freeform 3"/>
          <p:cNvSpPr/>
          <p:nvPr/>
        </p:nvSpPr>
        <p:spPr>
          <a:xfrm>
            <a:off x="1492190" y="2801575"/>
            <a:ext cx="508234" cy="13866"/>
          </a:xfrm>
          <a:custGeom>
            <a:avLst/>
            <a:gdLst>
              <a:gd name="connsiteX0" fmla="*/ 6350 w 679323"/>
              <a:gd name="connsiteY0" fmla="*/ 6350 h 18796"/>
              <a:gd name="connsiteX1" fmla="*/ 672973 w 679323"/>
              <a:gd name="connsiteY1" fmla="*/ 8001 h 187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79323" h="18796">
                <a:moveTo>
                  <a:pt x="6350" y="6350"/>
                </a:moveTo>
                <a:lnTo>
                  <a:pt x="672973" y="8001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5" name="Freeform 3"/>
          <p:cNvSpPr/>
          <p:nvPr/>
        </p:nvSpPr>
        <p:spPr>
          <a:xfrm>
            <a:off x="2015531" y="2625060"/>
            <a:ext cx="614936" cy="350033"/>
          </a:xfrm>
          <a:custGeom>
            <a:avLst/>
            <a:gdLst>
              <a:gd name="connsiteX0" fmla="*/ 6350 w 821944"/>
              <a:gd name="connsiteY0" fmla="*/ 468122 h 474472"/>
              <a:gd name="connsiteX1" fmla="*/ 815594 w 821944"/>
              <a:gd name="connsiteY1" fmla="*/ 468122 h 474472"/>
              <a:gd name="connsiteX2" fmla="*/ 815594 w 821944"/>
              <a:gd name="connsiteY2" fmla="*/ 6350 h 474472"/>
              <a:gd name="connsiteX3" fmla="*/ 6350 w 821944"/>
              <a:gd name="connsiteY3" fmla="*/ 6350 h 474472"/>
              <a:gd name="connsiteX4" fmla="*/ 6350 w 821944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21944" h="474472">
                <a:moveTo>
                  <a:pt x="6350" y="468122"/>
                </a:moveTo>
                <a:lnTo>
                  <a:pt x="815594" y="468122"/>
                </a:lnTo>
                <a:lnTo>
                  <a:pt x="815594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6" name="Freeform 3"/>
          <p:cNvSpPr/>
          <p:nvPr/>
        </p:nvSpPr>
        <p:spPr>
          <a:xfrm>
            <a:off x="2616406" y="2839803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7" name="Freeform 3"/>
          <p:cNvSpPr/>
          <p:nvPr/>
        </p:nvSpPr>
        <p:spPr>
          <a:xfrm>
            <a:off x="2831899" y="1755974"/>
            <a:ext cx="16343" cy="2295077"/>
          </a:xfrm>
          <a:custGeom>
            <a:avLst/>
            <a:gdLst>
              <a:gd name="connsiteX0" fmla="*/ 6350 w 21844"/>
              <a:gd name="connsiteY0" fmla="*/ 6350 h 3110992"/>
              <a:gd name="connsiteX1" fmla="*/ 6350 w 21844"/>
              <a:gd name="connsiteY1" fmla="*/ 3104642 h 31109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3110992">
                <a:moveTo>
                  <a:pt x="6350" y="6350"/>
                </a:moveTo>
                <a:lnTo>
                  <a:pt x="6350" y="3104642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8" name="Freeform 3"/>
          <p:cNvSpPr/>
          <p:nvPr/>
        </p:nvSpPr>
        <p:spPr>
          <a:xfrm>
            <a:off x="2831898" y="1755974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2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2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9" name="Freeform 3"/>
          <p:cNvSpPr/>
          <p:nvPr/>
        </p:nvSpPr>
        <p:spPr>
          <a:xfrm>
            <a:off x="2831898" y="2839803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4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4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0" name="Freeform 3"/>
          <p:cNvSpPr/>
          <p:nvPr/>
        </p:nvSpPr>
        <p:spPr>
          <a:xfrm>
            <a:off x="2831898" y="4041683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4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4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1" name="Freeform 3"/>
          <p:cNvSpPr/>
          <p:nvPr/>
        </p:nvSpPr>
        <p:spPr>
          <a:xfrm>
            <a:off x="3137466" y="1589578"/>
            <a:ext cx="614936" cy="350033"/>
          </a:xfrm>
          <a:custGeom>
            <a:avLst/>
            <a:gdLst>
              <a:gd name="connsiteX0" fmla="*/ 6350 w 821944"/>
              <a:gd name="connsiteY0" fmla="*/ 468122 h 474472"/>
              <a:gd name="connsiteX1" fmla="*/ 815594 w 821944"/>
              <a:gd name="connsiteY1" fmla="*/ 468122 h 474472"/>
              <a:gd name="connsiteX2" fmla="*/ 815594 w 821944"/>
              <a:gd name="connsiteY2" fmla="*/ 6350 h 474472"/>
              <a:gd name="connsiteX3" fmla="*/ 6350 w 821944"/>
              <a:gd name="connsiteY3" fmla="*/ 6350 h 474472"/>
              <a:gd name="connsiteX4" fmla="*/ 6350 w 821944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21944" h="474472">
                <a:moveTo>
                  <a:pt x="6350" y="468122"/>
                </a:moveTo>
                <a:lnTo>
                  <a:pt x="815594" y="468122"/>
                </a:lnTo>
                <a:lnTo>
                  <a:pt x="815594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2" name="Freeform 3"/>
          <p:cNvSpPr/>
          <p:nvPr/>
        </p:nvSpPr>
        <p:spPr>
          <a:xfrm>
            <a:off x="3748602" y="1685144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3" name="Freeform 3"/>
          <p:cNvSpPr/>
          <p:nvPr/>
        </p:nvSpPr>
        <p:spPr>
          <a:xfrm>
            <a:off x="3964096" y="1333236"/>
            <a:ext cx="16343" cy="751408"/>
          </a:xfrm>
          <a:custGeom>
            <a:avLst/>
            <a:gdLst>
              <a:gd name="connsiteX0" fmla="*/ 6350 w 21844"/>
              <a:gd name="connsiteY0" fmla="*/ 6350 h 1018539"/>
              <a:gd name="connsiteX1" fmla="*/ 6350 w 21844"/>
              <a:gd name="connsiteY1" fmla="*/ 1012189 h 101853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18539">
                <a:moveTo>
                  <a:pt x="6350" y="6350"/>
                </a:moveTo>
                <a:lnTo>
                  <a:pt x="6350" y="1012189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4" name="Freeform 3"/>
          <p:cNvSpPr/>
          <p:nvPr/>
        </p:nvSpPr>
        <p:spPr>
          <a:xfrm>
            <a:off x="3964095" y="1333237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2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2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5" name="Freeform 3"/>
          <p:cNvSpPr/>
          <p:nvPr/>
        </p:nvSpPr>
        <p:spPr>
          <a:xfrm>
            <a:off x="3964096" y="2074152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8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8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6" name="Freeform 3"/>
          <p:cNvSpPr/>
          <p:nvPr/>
        </p:nvSpPr>
        <p:spPr>
          <a:xfrm>
            <a:off x="4257120" y="1190449"/>
            <a:ext cx="872616" cy="350033"/>
          </a:xfrm>
          <a:custGeom>
            <a:avLst/>
            <a:gdLst>
              <a:gd name="connsiteX0" fmla="*/ 6350 w 1166368"/>
              <a:gd name="connsiteY0" fmla="*/ 468122 h 474472"/>
              <a:gd name="connsiteX1" fmla="*/ 1160018 w 1166368"/>
              <a:gd name="connsiteY1" fmla="*/ 468122 h 474472"/>
              <a:gd name="connsiteX2" fmla="*/ 1160018 w 1166368"/>
              <a:gd name="connsiteY2" fmla="*/ 6350 h 474472"/>
              <a:gd name="connsiteX3" fmla="*/ 6350 w 1166368"/>
              <a:gd name="connsiteY3" fmla="*/ 6350 h 474472"/>
              <a:gd name="connsiteX4" fmla="*/ 6350 w 1166368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166368" h="474472">
                <a:moveTo>
                  <a:pt x="6350" y="468122"/>
                </a:moveTo>
                <a:lnTo>
                  <a:pt x="1160018" y="468122"/>
                </a:lnTo>
                <a:lnTo>
                  <a:pt x="1160018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7" name="Freeform 3"/>
          <p:cNvSpPr/>
          <p:nvPr/>
        </p:nvSpPr>
        <p:spPr>
          <a:xfrm>
            <a:off x="5148740" y="1296134"/>
            <a:ext cx="223854" cy="16115"/>
          </a:xfrm>
          <a:custGeom>
            <a:avLst/>
            <a:gdLst>
              <a:gd name="connsiteX0" fmla="*/ 6350 w 299211"/>
              <a:gd name="connsiteY0" fmla="*/ 6350 h 21844"/>
              <a:gd name="connsiteX1" fmla="*/ 292861 w 299211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99211" h="21844">
                <a:moveTo>
                  <a:pt x="6350" y="6350"/>
                </a:moveTo>
                <a:lnTo>
                  <a:pt x="29286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8" name="Freeform 3"/>
          <p:cNvSpPr/>
          <p:nvPr/>
        </p:nvSpPr>
        <p:spPr>
          <a:xfrm>
            <a:off x="5363095" y="945352"/>
            <a:ext cx="16343" cy="750285"/>
          </a:xfrm>
          <a:custGeom>
            <a:avLst/>
            <a:gdLst>
              <a:gd name="connsiteX0" fmla="*/ 6350 w 21844"/>
              <a:gd name="connsiteY0" fmla="*/ 6350 h 1017016"/>
              <a:gd name="connsiteX1" fmla="*/ 6350 w 21844"/>
              <a:gd name="connsiteY1" fmla="*/ 1010665 h 10170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17016">
                <a:moveTo>
                  <a:pt x="6350" y="6350"/>
                </a:moveTo>
                <a:lnTo>
                  <a:pt x="6350" y="1010665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9" name="Freeform 3"/>
          <p:cNvSpPr/>
          <p:nvPr/>
        </p:nvSpPr>
        <p:spPr>
          <a:xfrm>
            <a:off x="5363093" y="945353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1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0" name="Freeform 3"/>
          <p:cNvSpPr/>
          <p:nvPr/>
        </p:nvSpPr>
        <p:spPr>
          <a:xfrm>
            <a:off x="5363095" y="1685144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1" name="Freeform 3"/>
          <p:cNvSpPr/>
          <p:nvPr/>
        </p:nvSpPr>
        <p:spPr>
          <a:xfrm>
            <a:off x="5656119" y="801441"/>
            <a:ext cx="648001" cy="350033"/>
          </a:xfrm>
          <a:custGeom>
            <a:avLst/>
            <a:gdLst>
              <a:gd name="connsiteX0" fmla="*/ 6350 w 866140"/>
              <a:gd name="connsiteY0" fmla="*/ 468122 h 474472"/>
              <a:gd name="connsiteX1" fmla="*/ 859790 w 866140"/>
              <a:gd name="connsiteY1" fmla="*/ 468122 h 474472"/>
              <a:gd name="connsiteX2" fmla="*/ 859790 w 866140"/>
              <a:gd name="connsiteY2" fmla="*/ 6350 h 474472"/>
              <a:gd name="connsiteX3" fmla="*/ 6350 w 866140"/>
              <a:gd name="connsiteY3" fmla="*/ 6350 h 474472"/>
              <a:gd name="connsiteX4" fmla="*/ 6350 w 866140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66140" h="474472">
                <a:moveTo>
                  <a:pt x="6350" y="468122"/>
                </a:moveTo>
                <a:lnTo>
                  <a:pt x="859790" y="468122"/>
                </a:lnTo>
                <a:lnTo>
                  <a:pt x="859790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2" name="Freeform 3"/>
          <p:cNvSpPr/>
          <p:nvPr/>
        </p:nvSpPr>
        <p:spPr>
          <a:xfrm>
            <a:off x="5640157" y="1424305"/>
            <a:ext cx="682205" cy="350033"/>
          </a:xfrm>
          <a:custGeom>
            <a:avLst/>
            <a:gdLst>
              <a:gd name="connsiteX0" fmla="*/ 6350 w 911859"/>
              <a:gd name="connsiteY0" fmla="*/ 468122 h 474472"/>
              <a:gd name="connsiteX1" fmla="*/ 905509 w 911859"/>
              <a:gd name="connsiteY1" fmla="*/ 468122 h 474472"/>
              <a:gd name="connsiteX2" fmla="*/ 905509 w 911859"/>
              <a:gd name="connsiteY2" fmla="*/ 6350 h 474472"/>
              <a:gd name="connsiteX3" fmla="*/ 6350 w 911859"/>
              <a:gd name="connsiteY3" fmla="*/ 6350 h 474472"/>
              <a:gd name="connsiteX4" fmla="*/ 6350 w 911859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1859" h="474472">
                <a:moveTo>
                  <a:pt x="6350" y="468122"/>
                </a:moveTo>
                <a:lnTo>
                  <a:pt x="905509" y="468122"/>
                </a:lnTo>
                <a:lnTo>
                  <a:pt x="905509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3" name="Freeform 3"/>
          <p:cNvSpPr/>
          <p:nvPr/>
        </p:nvSpPr>
        <p:spPr>
          <a:xfrm>
            <a:off x="4324393" y="1813313"/>
            <a:ext cx="1080127" cy="350033"/>
          </a:xfrm>
          <a:custGeom>
            <a:avLst/>
            <a:gdLst>
              <a:gd name="connsiteX0" fmla="*/ 6350 w 1443735"/>
              <a:gd name="connsiteY0" fmla="*/ 468122 h 474472"/>
              <a:gd name="connsiteX1" fmla="*/ 1437385 w 1443735"/>
              <a:gd name="connsiteY1" fmla="*/ 468122 h 474472"/>
              <a:gd name="connsiteX2" fmla="*/ 1437385 w 1443735"/>
              <a:gd name="connsiteY2" fmla="*/ 6350 h 474472"/>
              <a:gd name="connsiteX3" fmla="*/ 6350 w 1443735"/>
              <a:gd name="connsiteY3" fmla="*/ 6350 h 474472"/>
              <a:gd name="connsiteX4" fmla="*/ 6350 w 1443735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43735" h="474472">
                <a:moveTo>
                  <a:pt x="6350" y="468122"/>
                </a:moveTo>
                <a:lnTo>
                  <a:pt x="1437385" y="468122"/>
                </a:lnTo>
                <a:lnTo>
                  <a:pt x="1437385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4" name="Freeform 3"/>
          <p:cNvSpPr/>
          <p:nvPr/>
        </p:nvSpPr>
        <p:spPr>
          <a:xfrm>
            <a:off x="3172811" y="2645297"/>
            <a:ext cx="653702" cy="350033"/>
          </a:xfrm>
          <a:custGeom>
            <a:avLst/>
            <a:gdLst>
              <a:gd name="connsiteX0" fmla="*/ 6350 w 873760"/>
              <a:gd name="connsiteY0" fmla="*/ 468122 h 474472"/>
              <a:gd name="connsiteX1" fmla="*/ 867410 w 873760"/>
              <a:gd name="connsiteY1" fmla="*/ 468122 h 474472"/>
              <a:gd name="connsiteX2" fmla="*/ 867410 w 873760"/>
              <a:gd name="connsiteY2" fmla="*/ 6350 h 474472"/>
              <a:gd name="connsiteX3" fmla="*/ 6350 w 873760"/>
              <a:gd name="connsiteY3" fmla="*/ 6350 h 474472"/>
              <a:gd name="connsiteX4" fmla="*/ 6350 w 873760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73760" h="474472">
                <a:moveTo>
                  <a:pt x="6350" y="468122"/>
                </a:moveTo>
                <a:lnTo>
                  <a:pt x="867410" y="468122"/>
                </a:lnTo>
                <a:lnTo>
                  <a:pt x="867410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5" name="Freeform 3"/>
          <p:cNvSpPr/>
          <p:nvPr/>
        </p:nvSpPr>
        <p:spPr>
          <a:xfrm>
            <a:off x="3820433" y="2830808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6" name="Freeform 3"/>
          <p:cNvSpPr/>
          <p:nvPr/>
        </p:nvSpPr>
        <p:spPr>
          <a:xfrm>
            <a:off x="4035927" y="2478900"/>
            <a:ext cx="16343" cy="751408"/>
          </a:xfrm>
          <a:custGeom>
            <a:avLst/>
            <a:gdLst>
              <a:gd name="connsiteX0" fmla="*/ 6350 w 21844"/>
              <a:gd name="connsiteY0" fmla="*/ 6350 h 1018539"/>
              <a:gd name="connsiteX1" fmla="*/ 6350 w 21844"/>
              <a:gd name="connsiteY1" fmla="*/ 1012190 h 101853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18539">
                <a:moveTo>
                  <a:pt x="6350" y="6350"/>
                </a:moveTo>
                <a:lnTo>
                  <a:pt x="6350" y="101219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7" name="Freeform 3"/>
          <p:cNvSpPr/>
          <p:nvPr/>
        </p:nvSpPr>
        <p:spPr>
          <a:xfrm>
            <a:off x="4035927" y="2478900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8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8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8" name="Freeform 3"/>
          <p:cNvSpPr/>
          <p:nvPr/>
        </p:nvSpPr>
        <p:spPr>
          <a:xfrm>
            <a:off x="4035926" y="3219818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4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4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9" name="Freeform 3"/>
          <p:cNvSpPr/>
          <p:nvPr/>
        </p:nvSpPr>
        <p:spPr>
          <a:xfrm>
            <a:off x="4327812" y="2336113"/>
            <a:ext cx="648001" cy="348908"/>
          </a:xfrm>
          <a:custGeom>
            <a:avLst/>
            <a:gdLst>
              <a:gd name="connsiteX0" fmla="*/ 6350 w 866140"/>
              <a:gd name="connsiteY0" fmla="*/ 466597 h 472947"/>
              <a:gd name="connsiteX1" fmla="*/ 859790 w 866140"/>
              <a:gd name="connsiteY1" fmla="*/ 466597 h 472947"/>
              <a:gd name="connsiteX2" fmla="*/ 859790 w 866140"/>
              <a:gd name="connsiteY2" fmla="*/ 6350 h 472947"/>
              <a:gd name="connsiteX3" fmla="*/ 6350 w 866140"/>
              <a:gd name="connsiteY3" fmla="*/ 6350 h 472947"/>
              <a:gd name="connsiteX4" fmla="*/ 6350 w 866140"/>
              <a:gd name="connsiteY4" fmla="*/ 466597 h 4729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66140" h="472947">
                <a:moveTo>
                  <a:pt x="6350" y="466597"/>
                </a:moveTo>
                <a:lnTo>
                  <a:pt x="859790" y="466597"/>
                </a:lnTo>
                <a:lnTo>
                  <a:pt x="859790" y="6350"/>
                </a:lnTo>
                <a:lnTo>
                  <a:pt x="6350" y="6350"/>
                </a:lnTo>
                <a:lnTo>
                  <a:pt x="6350" y="466597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0" name="Freeform 3"/>
          <p:cNvSpPr/>
          <p:nvPr/>
        </p:nvSpPr>
        <p:spPr>
          <a:xfrm>
            <a:off x="4312990" y="2958978"/>
            <a:ext cx="4090197" cy="348908"/>
          </a:xfrm>
          <a:custGeom>
            <a:avLst/>
            <a:gdLst>
              <a:gd name="connsiteX0" fmla="*/ 6350 w 5467095"/>
              <a:gd name="connsiteY0" fmla="*/ 466597 h 472947"/>
              <a:gd name="connsiteX1" fmla="*/ 5460745 w 5467095"/>
              <a:gd name="connsiteY1" fmla="*/ 466597 h 472947"/>
              <a:gd name="connsiteX2" fmla="*/ 5460745 w 5467095"/>
              <a:gd name="connsiteY2" fmla="*/ 6350 h 472947"/>
              <a:gd name="connsiteX3" fmla="*/ 6350 w 5467095"/>
              <a:gd name="connsiteY3" fmla="*/ 6350 h 472947"/>
              <a:gd name="connsiteX4" fmla="*/ 6350 w 5467095"/>
              <a:gd name="connsiteY4" fmla="*/ 466597 h 4729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5467095" h="472947">
                <a:moveTo>
                  <a:pt x="6350" y="466597"/>
                </a:moveTo>
                <a:lnTo>
                  <a:pt x="5460745" y="466597"/>
                </a:lnTo>
                <a:lnTo>
                  <a:pt x="5460745" y="6350"/>
                </a:lnTo>
                <a:lnTo>
                  <a:pt x="6350" y="6350"/>
                </a:lnTo>
                <a:lnTo>
                  <a:pt x="6350" y="466597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1" name="Freeform 3"/>
          <p:cNvSpPr/>
          <p:nvPr/>
        </p:nvSpPr>
        <p:spPr>
          <a:xfrm>
            <a:off x="3138608" y="3797707"/>
            <a:ext cx="653701" cy="348908"/>
          </a:xfrm>
          <a:custGeom>
            <a:avLst/>
            <a:gdLst>
              <a:gd name="connsiteX0" fmla="*/ 6350 w 873759"/>
              <a:gd name="connsiteY0" fmla="*/ 466597 h 472947"/>
              <a:gd name="connsiteX1" fmla="*/ 867409 w 873759"/>
              <a:gd name="connsiteY1" fmla="*/ 466597 h 472947"/>
              <a:gd name="connsiteX2" fmla="*/ 867409 w 873759"/>
              <a:gd name="connsiteY2" fmla="*/ 6350 h 472947"/>
              <a:gd name="connsiteX3" fmla="*/ 6350 w 873759"/>
              <a:gd name="connsiteY3" fmla="*/ 6350 h 472947"/>
              <a:gd name="connsiteX4" fmla="*/ 6350 w 873759"/>
              <a:gd name="connsiteY4" fmla="*/ 466597 h 4729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73759" h="472947">
                <a:moveTo>
                  <a:pt x="6350" y="466597"/>
                </a:moveTo>
                <a:lnTo>
                  <a:pt x="867409" y="466597"/>
                </a:lnTo>
                <a:lnTo>
                  <a:pt x="867409" y="6350"/>
                </a:lnTo>
                <a:lnTo>
                  <a:pt x="6350" y="6350"/>
                </a:lnTo>
                <a:lnTo>
                  <a:pt x="6350" y="466597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2" name="Freeform 3"/>
          <p:cNvSpPr/>
          <p:nvPr/>
        </p:nvSpPr>
        <p:spPr>
          <a:xfrm>
            <a:off x="3786228" y="3983219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6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3" name="Freeform 3"/>
          <p:cNvSpPr/>
          <p:nvPr/>
        </p:nvSpPr>
        <p:spPr>
          <a:xfrm>
            <a:off x="4001723" y="3631311"/>
            <a:ext cx="16343" cy="750285"/>
          </a:xfrm>
          <a:custGeom>
            <a:avLst/>
            <a:gdLst>
              <a:gd name="connsiteX0" fmla="*/ 6350 w 21844"/>
              <a:gd name="connsiteY0" fmla="*/ 6350 h 1017016"/>
              <a:gd name="connsiteX1" fmla="*/ 6350 w 21844"/>
              <a:gd name="connsiteY1" fmla="*/ 1010666 h 10170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17016">
                <a:moveTo>
                  <a:pt x="6350" y="6350"/>
                </a:moveTo>
                <a:lnTo>
                  <a:pt x="6350" y="1010666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4" name="Freeform 3"/>
          <p:cNvSpPr/>
          <p:nvPr/>
        </p:nvSpPr>
        <p:spPr>
          <a:xfrm>
            <a:off x="4001722" y="3631311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1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5" name="Freeform 3"/>
          <p:cNvSpPr/>
          <p:nvPr/>
        </p:nvSpPr>
        <p:spPr>
          <a:xfrm>
            <a:off x="4001722" y="4371104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6" name="Freeform 3"/>
          <p:cNvSpPr/>
          <p:nvPr/>
        </p:nvSpPr>
        <p:spPr>
          <a:xfrm>
            <a:off x="4293607" y="3487401"/>
            <a:ext cx="2851964" cy="350033"/>
          </a:xfrm>
          <a:custGeom>
            <a:avLst/>
            <a:gdLst>
              <a:gd name="connsiteX0" fmla="*/ 6350 w 3812031"/>
              <a:gd name="connsiteY0" fmla="*/ 468121 h 474472"/>
              <a:gd name="connsiteX1" fmla="*/ 3805681 w 3812031"/>
              <a:gd name="connsiteY1" fmla="*/ 468121 h 474472"/>
              <a:gd name="connsiteX2" fmla="*/ 3805681 w 3812031"/>
              <a:gd name="connsiteY2" fmla="*/ 6350 h 474472"/>
              <a:gd name="connsiteX3" fmla="*/ 6350 w 3812031"/>
              <a:gd name="connsiteY3" fmla="*/ 6350 h 474472"/>
              <a:gd name="connsiteX4" fmla="*/ 6350 w 3812031"/>
              <a:gd name="connsiteY4" fmla="*/ 468121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812031" h="474472">
                <a:moveTo>
                  <a:pt x="6350" y="468121"/>
                </a:moveTo>
                <a:lnTo>
                  <a:pt x="3805681" y="468121"/>
                </a:lnTo>
                <a:lnTo>
                  <a:pt x="3805681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7" name="Freeform 3"/>
          <p:cNvSpPr/>
          <p:nvPr/>
        </p:nvSpPr>
        <p:spPr>
          <a:xfrm>
            <a:off x="4278786" y="4110264"/>
            <a:ext cx="1572685" cy="350032"/>
          </a:xfrm>
          <a:custGeom>
            <a:avLst/>
            <a:gdLst>
              <a:gd name="connsiteX0" fmla="*/ 6350 w 2102104"/>
              <a:gd name="connsiteY0" fmla="*/ 468121 h 474471"/>
              <a:gd name="connsiteX1" fmla="*/ 2095753 w 2102104"/>
              <a:gd name="connsiteY1" fmla="*/ 468121 h 474471"/>
              <a:gd name="connsiteX2" fmla="*/ 2095753 w 2102104"/>
              <a:gd name="connsiteY2" fmla="*/ 6350 h 474471"/>
              <a:gd name="connsiteX3" fmla="*/ 6350 w 2102104"/>
              <a:gd name="connsiteY3" fmla="*/ 6350 h 474471"/>
              <a:gd name="connsiteX4" fmla="*/ 6350 w 2102104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102104" h="474471">
                <a:moveTo>
                  <a:pt x="6350" y="468121"/>
                </a:moveTo>
                <a:lnTo>
                  <a:pt x="2095753" y="468121"/>
                </a:lnTo>
                <a:lnTo>
                  <a:pt x="2095753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" name="TextBox 1"/>
          <p:cNvSpPr txBox="1"/>
          <p:nvPr/>
        </p:nvSpPr>
        <p:spPr>
          <a:xfrm>
            <a:off x="885425" y="2389144"/>
            <a:ext cx="461665" cy="106046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能源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与可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持续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发展</a:t>
            </a:r>
          </a:p>
        </p:txBody>
      </p:sp>
      <p:sp>
        <p:nvSpPr>
          <p:cNvPr id="38" name="TextBox 1"/>
          <p:cNvSpPr txBox="1"/>
          <p:nvPr/>
        </p:nvSpPr>
        <p:spPr>
          <a:xfrm>
            <a:off x="2082612" y="2698327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核能</a:t>
            </a:r>
          </a:p>
        </p:txBody>
      </p:sp>
      <p:sp>
        <p:nvSpPr>
          <p:cNvPr id="39" name="TextBox 1"/>
          <p:cNvSpPr txBox="1"/>
          <p:nvPr/>
        </p:nvSpPr>
        <p:spPr>
          <a:xfrm>
            <a:off x="3203787" y="1658347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原子</a:t>
            </a:r>
          </a:p>
        </p:txBody>
      </p:sp>
      <p:sp>
        <p:nvSpPr>
          <p:cNvPr id="40" name="TextBox 1"/>
          <p:cNvSpPr txBox="1"/>
          <p:nvPr/>
        </p:nvSpPr>
        <p:spPr>
          <a:xfrm>
            <a:off x="999444" y="461630"/>
            <a:ext cx="5280292" cy="1111757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100"/>
              </a:lnSpc>
              <a:tabLst>
                <a:tab pos="3371850" algn="l"/>
                <a:tab pos="4772025" algn="l"/>
              </a:tabLst>
            </a:pPr>
            <a:r>
              <a:rPr lang="en-US" altLang="zh-CN" sz="1395" smtClean="0"/>
              <a:t>	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质子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325"/>
              </a:lnSpc>
              <a:tabLst>
                <a:tab pos="3371850" algn="l"/>
                <a:tab pos="4772025" algn="l"/>
              </a:tabLst>
            </a:pPr>
            <a:r>
              <a:rPr lang="en-US" altLang="zh-CN" sz="1395" smtClean="0"/>
              <a:t>	</a:t>
            </a: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原子核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41" name="TextBox 1"/>
          <p:cNvSpPr txBox="1"/>
          <p:nvPr/>
        </p:nvSpPr>
        <p:spPr>
          <a:xfrm>
            <a:off x="5712178" y="1489702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中子</a:t>
            </a:r>
          </a:p>
        </p:txBody>
      </p:sp>
      <p:sp>
        <p:nvSpPr>
          <p:cNvPr id="42" name="TextBox 1"/>
          <p:cNvSpPr txBox="1"/>
          <p:nvPr/>
        </p:nvSpPr>
        <p:spPr>
          <a:xfrm>
            <a:off x="4391472" y="1883208"/>
            <a:ext cx="923330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核外电子</a:t>
            </a:r>
          </a:p>
        </p:txBody>
      </p:sp>
      <p:sp>
        <p:nvSpPr>
          <p:cNvPr id="43" name="TextBox 1"/>
          <p:cNvSpPr txBox="1"/>
          <p:nvPr/>
        </p:nvSpPr>
        <p:spPr>
          <a:xfrm>
            <a:off x="3241793" y="2717066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核能</a:t>
            </a:r>
          </a:p>
        </p:txBody>
      </p:sp>
      <p:sp>
        <p:nvSpPr>
          <p:cNvPr id="44" name="TextBox 1"/>
          <p:cNvSpPr txBox="1"/>
          <p:nvPr/>
        </p:nvSpPr>
        <p:spPr>
          <a:xfrm>
            <a:off x="4381970" y="2426621"/>
            <a:ext cx="3924151" cy="93222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  <a:tabLst>
                <a:tab pos="19050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含义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1950"/>
              </a:lnSpc>
              <a:tabLst>
                <a:tab pos="1905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释放核能的两种方式：核裂变、核聚变</a:t>
            </a:r>
          </a:p>
        </p:txBody>
      </p:sp>
      <p:sp>
        <p:nvSpPr>
          <p:cNvPr id="45" name="TextBox 1"/>
          <p:cNvSpPr txBox="1"/>
          <p:nvPr/>
        </p:nvSpPr>
        <p:spPr>
          <a:xfrm>
            <a:off x="3203787" y="3579031"/>
            <a:ext cx="3712555" cy="90657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  <a:tabLst>
                <a:tab pos="1143000" algn="l"/>
                <a:tab pos="1162050" algn="l"/>
              </a:tabLst>
            </a:pPr>
            <a:r>
              <a:rPr lang="en-US" altLang="zh-CN" sz="1395" smtClean="0"/>
              <a:t>	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核裂变：原子弹、核电站</a:t>
            </a:r>
          </a:p>
          <a:p>
            <a:pPr>
              <a:lnSpc>
                <a:spcPts val="2475"/>
              </a:lnSpc>
              <a:tabLst>
                <a:tab pos="1143000" algn="l"/>
                <a:tab pos="116205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应用</a:t>
            </a:r>
          </a:p>
          <a:p>
            <a:pPr>
              <a:lnSpc>
                <a:spcPts val="2475"/>
              </a:lnSpc>
              <a:tabLst>
                <a:tab pos="1143000" algn="l"/>
                <a:tab pos="1162050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核聚变：氢弹</a:t>
            </a:r>
          </a:p>
        </p:txBody>
      </p:sp>
      <p:sp>
        <p:nvSpPr>
          <p:cNvPr id="46" name="矩形 45"/>
          <p:cNvSpPr/>
          <p:nvPr/>
        </p:nvSpPr>
        <p:spPr>
          <a:xfrm>
            <a:off x="182583" y="210390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1546381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51208" y="1858285"/>
            <a:ext cx="655981" cy="1167402"/>
          </a:xfrm>
          <a:custGeom>
            <a:avLst/>
            <a:gdLst>
              <a:gd name="connsiteX0" fmla="*/ 6350 w 876807"/>
              <a:gd name="connsiteY0" fmla="*/ 1576070 h 1582420"/>
              <a:gd name="connsiteX1" fmla="*/ 870457 w 876807"/>
              <a:gd name="connsiteY1" fmla="*/ 1576070 h 1582420"/>
              <a:gd name="connsiteX2" fmla="*/ 870457 w 876807"/>
              <a:gd name="connsiteY2" fmla="*/ 6350 h 1582420"/>
              <a:gd name="connsiteX3" fmla="*/ 6350 w 876807"/>
              <a:gd name="connsiteY3" fmla="*/ 6350 h 1582420"/>
              <a:gd name="connsiteX4" fmla="*/ 6350 w 876807"/>
              <a:gd name="connsiteY4" fmla="*/ 1576070 h 1582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76807" h="1582420">
                <a:moveTo>
                  <a:pt x="6350" y="1576070"/>
                </a:moveTo>
                <a:lnTo>
                  <a:pt x="870457" y="1576070"/>
                </a:lnTo>
                <a:lnTo>
                  <a:pt x="870457" y="6350"/>
                </a:lnTo>
                <a:lnTo>
                  <a:pt x="6350" y="6350"/>
                </a:lnTo>
                <a:lnTo>
                  <a:pt x="6350" y="15760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" name="Freeform 3"/>
          <p:cNvSpPr/>
          <p:nvPr/>
        </p:nvSpPr>
        <p:spPr>
          <a:xfrm>
            <a:off x="1129613" y="2381086"/>
            <a:ext cx="508234" cy="13866"/>
          </a:xfrm>
          <a:custGeom>
            <a:avLst/>
            <a:gdLst>
              <a:gd name="connsiteX0" fmla="*/ 6350 w 679323"/>
              <a:gd name="connsiteY0" fmla="*/ 6350 h 18796"/>
              <a:gd name="connsiteX1" fmla="*/ 672973 w 679323"/>
              <a:gd name="connsiteY1" fmla="*/ 8001 h 187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79323" h="18796">
                <a:moveTo>
                  <a:pt x="6350" y="6350"/>
                </a:moveTo>
                <a:lnTo>
                  <a:pt x="672973" y="8001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5" name="Freeform 3"/>
          <p:cNvSpPr/>
          <p:nvPr/>
        </p:nvSpPr>
        <p:spPr>
          <a:xfrm>
            <a:off x="1652954" y="2204571"/>
            <a:ext cx="614936" cy="622114"/>
          </a:xfrm>
          <a:custGeom>
            <a:avLst/>
            <a:gdLst>
              <a:gd name="connsiteX0" fmla="*/ 6350 w 821944"/>
              <a:gd name="connsiteY0" fmla="*/ 836930 h 843280"/>
              <a:gd name="connsiteX1" fmla="*/ 815594 w 821944"/>
              <a:gd name="connsiteY1" fmla="*/ 836930 h 843280"/>
              <a:gd name="connsiteX2" fmla="*/ 815594 w 821944"/>
              <a:gd name="connsiteY2" fmla="*/ 6350 h 843280"/>
              <a:gd name="connsiteX3" fmla="*/ 6350 w 821944"/>
              <a:gd name="connsiteY3" fmla="*/ 6350 h 843280"/>
              <a:gd name="connsiteX4" fmla="*/ 6350 w 821944"/>
              <a:gd name="connsiteY4" fmla="*/ 836930 h 84328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21944" h="843280">
                <a:moveTo>
                  <a:pt x="6350" y="836930"/>
                </a:moveTo>
                <a:lnTo>
                  <a:pt x="815594" y="836930"/>
                </a:lnTo>
                <a:lnTo>
                  <a:pt x="815594" y="6350"/>
                </a:lnTo>
                <a:lnTo>
                  <a:pt x="6350" y="6350"/>
                </a:lnTo>
                <a:lnTo>
                  <a:pt x="6350" y="83693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6" name="Freeform 3"/>
          <p:cNvSpPr/>
          <p:nvPr/>
        </p:nvSpPr>
        <p:spPr>
          <a:xfrm>
            <a:off x="2253830" y="2419314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6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7" name="Freeform 3"/>
          <p:cNvSpPr/>
          <p:nvPr/>
        </p:nvSpPr>
        <p:spPr>
          <a:xfrm>
            <a:off x="2469324" y="1335484"/>
            <a:ext cx="16343" cy="2293952"/>
          </a:xfrm>
          <a:custGeom>
            <a:avLst/>
            <a:gdLst>
              <a:gd name="connsiteX0" fmla="*/ 6350 w 21844"/>
              <a:gd name="connsiteY0" fmla="*/ 6350 h 3109467"/>
              <a:gd name="connsiteX1" fmla="*/ 6350 w 21844"/>
              <a:gd name="connsiteY1" fmla="*/ 3103118 h 310946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3109467">
                <a:moveTo>
                  <a:pt x="6350" y="6350"/>
                </a:moveTo>
                <a:lnTo>
                  <a:pt x="6350" y="3103118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8" name="Freeform 3"/>
          <p:cNvSpPr/>
          <p:nvPr/>
        </p:nvSpPr>
        <p:spPr>
          <a:xfrm>
            <a:off x="2469323" y="1335485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1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9" name="Freeform 3"/>
          <p:cNvSpPr/>
          <p:nvPr/>
        </p:nvSpPr>
        <p:spPr>
          <a:xfrm>
            <a:off x="2469323" y="2419314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0" name="Freeform 3"/>
          <p:cNvSpPr/>
          <p:nvPr/>
        </p:nvSpPr>
        <p:spPr>
          <a:xfrm>
            <a:off x="2469323" y="3620069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1" name="Freeform 3"/>
          <p:cNvSpPr/>
          <p:nvPr/>
        </p:nvSpPr>
        <p:spPr>
          <a:xfrm>
            <a:off x="2774889" y="1167964"/>
            <a:ext cx="614936" cy="623238"/>
          </a:xfrm>
          <a:custGeom>
            <a:avLst/>
            <a:gdLst>
              <a:gd name="connsiteX0" fmla="*/ 6350 w 821944"/>
              <a:gd name="connsiteY0" fmla="*/ 838453 h 844803"/>
              <a:gd name="connsiteX1" fmla="*/ 815594 w 821944"/>
              <a:gd name="connsiteY1" fmla="*/ 838453 h 844803"/>
              <a:gd name="connsiteX2" fmla="*/ 815594 w 821944"/>
              <a:gd name="connsiteY2" fmla="*/ 6350 h 844803"/>
              <a:gd name="connsiteX3" fmla="*/ 6350 w 821944"/>
              <a:gd name="connsiteY3" fmla="*/ 6350 h 844803"/>
              <a:gd name="connsiteX4" fmla="*/ 6350 w 821944"/>
              <a:gd name="connsiteY4" fmla="*/ 838453 h 84480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21944" h="844803">
                <a:moveTo>
                  <a:pt x="6350" y="838453"/>
                </a:moveTo>
                <a:lnTo>
                  <a:pt x="815594" y="838453"/>
                </a:lnTo>
                <a:lnTo>
                  <a:pt x="815594" y="6350"/>
                </a:lnTo>
                <a:lnTo>
                  <a:pt x="6350" y="6350"/>
                </a:lnTo>
                <a:lnTo>
                  <a:pt x="6350" y="838453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2" name="Freeform 3"/>
          <p:cNvSpPr/>
          <p:nvPr/>
        </p:nvSpPr>
        <p:spPr>
          <a:xfrm>
            <a:off x="3398569" y="1368091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3" name="Freeform 3"/>
          <p:cNvSpPr/>
          <p:nvPr/>
        </p:nvSpPr>
        <p:spPr>
          <a:xfrm>
            <a:off x="3614061" y="1016182"/>
            <a:ext cx="16343" cy="751408"/>
          </a:xfrm>
          <a:custGeom>
            <a:avLst/>
            <a:gdLst>
              <a:gd name="connsiteX0" fmla="*/ 6350 w 21844"/>
              <a:gd name="connsiteY0" fmla="*/ 6350 h 1018539"/>
              <a:gd name="connsiteX1" fmla="*/ 6350 w 21844"/>
              <a:gd name="connsiteY1" fmla="*/ 1012190 h 101853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18539">
                <a:moveTo>
                  <a:pt x="6350" y="6350"/>
                </a:moveTo>
                <a:lnTo>
                  <a:pt x="6350" y="101219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4" name="Freeform 3"/>
          <p:cNvSpPr/>
          <p:nvPr/>
        </p:nvSpPr>
        <p:spPr>
          <a:xfrm>
            <a:off x="3614060" y="1016182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2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2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5" name="Freeform 3"/>
          <p:cNvSpPr/>
          <p:nvPr/>
        </p:nvSpPr>
        <p:spPr>
          <a:xfrm>
            <a:off x="3614061" y="1757098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8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8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6" name="Freeform 3"/>
          <p:cNvSpPr/>
          <p:nvPr/>
        </p:nvSpPr>
        <p:spPr>
          <a:xfrm>
            <a:off x="3907086" y="872271"/>
            <a:ext cx="1849748" cy="350033"/>
          </a:xfrm>
          <a:custGeom>
            <a:avLst/>
            <a:gdLst>
              <a:gd name="connsiteX0" fmla="*/ 6350 w 2472436"/>
              <a:gd name="connsiteY0" fmla="*/ 468122 h 474472"/>
              <a:gd name="connsiteX1" fmla="*/ 2466086 w 2472436"/>
              <a:gd name="connsiteY1" fmla="*/ 468122 h 474472"/>
              <a:gd name="connsiteX2" fmla="*/ 2466086 w 2472436"/>
              <a:gd name="connsiteY2" fmla="*/ 6350 h 474472"/>
              <a:gd name="connsiteX3" fmla="*/ 6350 w 2472436"/>
              <a:gd name="connsiteY3" fmla="*/ 6350 h 474472"/>
              <a:gd name="connsiteX4" fmla="*/ 6350 w 2472436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472436" h="474472">
                <a:moveTo>
                  <a:pt x="6350" y="468122"/>
                </a:moveTo>
                <a:lnTo>
                  <a:pt x="2466086" y="468122"/>
                </a:lnTo>
                <a:lnTo>
                  <a:pt x="2466086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7" name="Freeform 3"/>
          <p:cNvSpPr/>
          <p:nvPr/>
        </p:nvSpPr>
        <p:spPr>
          <a:xfrm>
            <a:off x="3891124" y="1495136"/>
            <a:ext cx="1893075" cy="350033"/>
          </a:xfrm>
          <a:custGeom>
            <a:avLst/>
            <a:gdLst>
              <a:gd name="connsiteX0" fmla="*/ 6350 w 2530348"/>
              <a:gd name="connsiteY0" fmla="*/ 468122 h 474472"/>
              <a:gd name="connsiteX1" fmla="*/ 2523998 w 2530348"/>
              <a:gd name="connsiteY1" fmla="*/ 468122 h 474472"/>
              <a:gd name="connsiteX2" fmla="*/ 2523998 w 2530348"/>
              <a:gd name="connsiteY2" fmla="*/ 6350 h 474472"/>
              <a:gd name="connsiteX3" fmla="*/ 6350 w 2530348"/>
              <a:gd name="connsiteY3" fmla="*/ 6350 h 474472"/>
              <a:gd name="connsiteX4" fmla="*/ 6350 w 2530348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530348" h="474472">
                <a:moveTo>
                  <a:pt x="6350" y="468122"/>
                </a:moveTo>
                <a:lnTo>
                  <a:pt x="2523998" y="468122"/>
                </a:lnTo>
                <a:lnTo>
                  <a:pt x="2523998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8" name="Freeform 3"/>
          <p:cNvSpPr/>
          <p:nvPr/>
        </p:nvSpPr>
        <p:spPr>
          <a:xfrm>
            <a:off x="2778311" y="2201199"/>
            <a:ext cx="613796" cy="623238"/>
          </a:xfrm>
          <a:custGeom>
            <a:avLst/>
            <a:gdLst>
              <a:gd name="connsiteX0" fmla="*/ 6350 w 820420"/>
              <a:gd name="connsiteY0" fmla="*/ 838453 h 844803"/>
              <a:gd name="connsiteX1" fmla="*/ 814070 w 820420"/>
              <a:gd name="connsiteY1" fmla="*/ 838453 h 844803"/>
              <a:gd name="connsiteX2" fmla="*/ 814070 w 820420"/>
              <a:gd name="connsiteY2" fmla="*/ 6350 h 844803"/>
              <a:gd name="connsiteX3" fmla="*/ 6350 w 820420"/>
              <a:gd name="connsiteY3" fmla="*/ 6350 h 844803"/>
              <a:gd name="connsiteX4" fmla="*/ 6350 w 820420"/>
              <a:gd name="connsiteY4" fmla="*/ 838453 h 84480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20419" h="844803">
                <a:moveTo>
                  <a:pt x="6350" y="838453"/>
                </a:moveTo>
                <a:lnTo>
                  <a:pt x="814070" y="838453"/>
                </a:lnTo>
                <a:lnTo>
                  <a:pt x="814070" y="6350"/>
                </a:lnTo>
                <a:lnTo>
                  <a:pt x="6350" y="6350"/>
                </a:lnTo>
                <a:lnTo>
                  <a:pt x="6350" y="838453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9" name="Freeform 3"/>
          <p:cNvSpPr/>
          <p:nvPr/>
        </p:nvSpPr>
        <p:spPr>
          <a:xfrm>
            <a:off x="3401988" y="2401324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6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0" name="Freeform 3"/>
          <p:cNvSpPr/>
          <p:nvPr/>
        </p:nvSpPr>
        <p:spPr>
          <a:xfrm>
            <a:off x="3617482" y="2049418"/>
            <a:ext cx="16343" cy="750285"/>
          </a:xfrm>
          <a:custGeom>
            <a:avLst/>
            <a:gdLst>
              <a:gd name="connsiteX0" fmla="*/ 6350 w 21844"/>
              <a:gd name="connsiteY0" fmla="*/ 6350 h 1017016"/>
              <a:gd name="connsiteX1" fmla="*/ 6350 w 21844"/>
              <a:gd name="connsiteY1" fmla="*/ 1010666 h 10170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17016">
                <a:moveTo>
                  <a:pt x="6350" y="6350"/>
                </a:moveTo>
                <a:lnTo>
                  <a:pt x="6350" y="1010666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1" name="Freeform 3"/>
          <p:cNvSpPr/>
          <p:nvPr/>
        </p:nvSpPr>
        <p:spPr>
          <a:xfrm>
            <a:off x="3617482" y="2049418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1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2" name="Freeform 3"/>
          <p:cNvSpPr/>
          <p:nvPr/>
        </p:nvSpPr>
        <p:spPr>
          <a:xfrm>
            <a:off x="3617482" y="2790334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3" name="Freeform 3"/>
          <p:cNvSpPr/>
          <p:nvPr/>
        </p:nvSpPr>
        <p:spPr>
          <a:xfrm>
            <a:off x="3910507" y="1905507"/>
            <a:ext cx="2761890" cy="350033"/>
          </a:xfrm>
          <a:custGeom>
            <a:avLst/>
            <a:gdLst>
              <a:gd name="connsiteX0" fmla="*/ 6350 w 3691635"/>
              <a:gd name="connsiteY0" fmla="*/ 468122 h 474472"/>
              <a:gd name="connsiteX1" fmla="*/ 3685285 w 3691635"/>
              <a:gd name="connsiteY1" fmla="*/ 468122 h 474472"/>
              <a:gd name="connsiteX2" fmla="*/ 3685285 w 3691635"/>
              <a:gd name="connsiteY2" fmla="*/ 6350 h 474472"/>
              <a:gd name="connsiteX3" fmla="*/ 6350 w 3691635"/>
              <a:gd name="connsiteY3" fmla="*/ 6350 h 474472"/>
              <a:gd name="connsiteX4" fmla="*/ 6350 w 3691635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691635" h="474472">
                <a:moveTo>
                  <a:pt x="6350" y="468122"/>
                </a:moveTo>
                <a:lnTo>
                  <a:pt x="3685285" y="468122"/>
                </a:lnTo>
                <a:lnTo>
                  <a:pt x="3685285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4" name="Freeform 3"/>
          <p:cNvSpPr/>
          <p:nvPr/>
        </p:nvSpPr>
        <p:spPr>
          <a:xfrm>
            <a:off x="3894545" y="2528369"/>
            <a:ext cx="4284028" cy="350033"/>
          </a:xfrm>
          <a:custGeom>
            <a:avLst/>
            <a:gdLst>
              <a:gd name="connsiteX0" fmla="*/ 6350 w 5726176"/>
              <a:gd name="connsiteY0" fmla="*/ 468122 h 474472"/>
              <a:gd name="connsiteX1" fmla="*/ 5719826 w 5726176"/>
              <a:gd name="connsiteY1" fmla="*/ 468122 h 474472"/>
              <a:gd name="connsiteX2" fmla="*/ 5719826 w 5726176"/>
              <a:gd name="connsiteY2" fmla="*/ 6350 h 474472"/>
              <a:gd name="connsiteX3" fmla="*/ 6350 w 5726176"/>
              <a:gd name="connsiteY3" fmla="*/ 6350 h 474472"/>
              <a:gd name="connsiteX4" fmla="*/ 6350 w 5726176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5726176" h="474472">
                <a:moveTo>
                  <a:pt x="6350" y="468122"/>
                </a:moveTo>
                <a:lnTo>
                  <a:pt x="5719826" y="468122"/>
                </a:lnTo>
                <a:lnTo>
                  <a:pt x="5719826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5" name="Freeform 3"/>
          <p:cNvSpPr/>
          <p:nvPr/>
        </p:nvSpPr>
        <p:spPr>
          <a:xfrm>
            <a:off x="2776031" y="3376093"/>
            <a:ext cx="891999" cy="623238"/>
          </a:xfrm>
          <a:custGeom>
            <a:avLst/>
            <a:gdLst>
              <a:gd name="connsiteX0" fmla="*/ 6350 w 1192276"/>
              <a:gd name="connsiteY0" fmla="*/ 838453 h 844803"/>
              <a:gd name="connsiteX1" fmla="*/ 1185925 w 1192276"/>
              <a:gd name="connsiteY1" fmla="*/ 838453 h 844803"/>
              <a:gd name="connsiteX2" fmla="*/ 1185925 w 1192276"/>
              <a:gd name="connsiteY2" fmla="*/ 6350 h 844803"/>
              <a:gd name="connsiteX3" fmla="*/ 6350 w 1192276"/>
              <a:gd name="connsiteY3" fmla="*/ 6350 h 844803"/>
              <a:gd name="connsiteX4" fmla="*/ 6350 w 1192276"/>
              <a:gd name="connsiteY4" fmla="*/ 838453 h 84480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192276" h="844803">
                <a:moveTo>
                  <a:pt x="6350" y="838453"/>
                </a:moveTo>
                <a:lnTo>
                  <a:pt x="1185925" y="838453"/>
                </a:lnTo>
                <a:lnTo>
                  <a:pt x="1185925" y="6350"/>
                </a:lnTo>
                <a:lnTo>
                  <a:pt x="6350" y="6350"/>
                </a:lnTo>
                <a:lnTo>
                  <a:pt x="6350" y="838453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6" name="Freeform 3"/>
          <p:cNvSpPr/>
          <p:nvPr/>
        </p:nvSpPr>
        <p:spPr>
          <a:xfrm>
            <a:off x="3657388" y="3638057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6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7" name="Freeform 3"/>
          <p:cNvSpPr/>
          <p:nvPr/>
        </p:nvSpPr>
        <p:spPr>
          <a:xfrm>
            <a:off x="3872882" y="3286150"/>
            <a:ext cx="16343" cy="750285"/>
          </a:xfrm>
          <a:custGeom>
            <a:avLst/>
            <a:gdLst>
              <a:gd name="connsiteX0" fmla="*/ 6350 w 21844"/>
              <a:gd name="connsiteY0" fmla="*/ 6350 h 1017016"/>
              <a:gd name="connsiteX1" fmla="*/ 6350 w 21844"/>
              <a:gd name="connsiteY1" fmla="*/ 1010666 h 101701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17016">
                <a:moveTo>
                  <a:pt x="6350" y="6350"/>
                </a:moveTo>
                <a:lnTo>
                  <a:pt x="6350" y="1010666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8" name="Freeform 3"/>
          <p:cNvSpPr/>
          <p:nvPr/>
        </p:nvSpPr>
        <p:spPr>
          <a:xfrm>
            <a:off x="3872881" y="3286150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1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9" name="Freeform 3"/>
          <p:cNvSpPr/>
          <p:nvPr/>
        </p:nvSpPr>
        <p:spPr>
          <a:xfrm>
            <a:off x="3872882" y="4027067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0" name="Freeform 3"/>
          <p:cNvSpPr/>
          <p:nvPr/>
        </p:nvSpPr>
        <p:spPr>
          <a:xfrm>
            <a:off x="4165908" y="3142239"/>
            <a:ext cx="1100651" cy="350032"/>
          </a:xfrm>
          <a:custGeom>
            <a:avLst/>
            <a:gdLst>
              <a:gd name="connsiteX0" fmla="*/ 6350 w 1471167"/>
              <a:gd name="connsiteY0" fmla="*/ 468121 h 474471"/>
              <a:gd name="connsiteX1" fmla="*/ 1464817 w 1471167"/>
              <a:gd name="connsiteY1" fmla="*/ 468121 h 474471"/>
              <a:gd name="connsiteX2" fmla="*/ 1464817 w 1471167"/>
              <a:gd name="connsiteY2" fmla="*/ 6350 h 474471"/>
              <a:gd name="connsiteX3" fmla="*/ 6350 w 1471167"/>
              <a:gd name="connsiteY3" fmla="*/ 6350 h 474471"/>
              <a:gd name="connsiteX4" fmla="*/ 6350 w 1471167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71167" h="474471">
                <a:moveTo>
                  <a:pt x="6350" y="468121"/>
                </a:moveTo>
                <a:lnTo>
                  <a:pt x="1464817" y="468121"/>
                </a:lnTo>
                <a:lnTo>
                  <a:pt x="1464817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1" name="Freeform 3"/>
          <p:cNvSpPr/>
          <p:nvPr/>
        </p:nvSpPr>
        <p:spPr>
          <a:xfrm>
            <a:off x="4149945" y="3765103"/>
            <a:ext cx="1098371" cy="350033"/>
          </a:xfrm>
          <a:custGeom>
            <a:avLst/>
            <a:gdLst>
              <a:gd name="connsiteX0" fmla="*/ 6350 w 1468120"/>
              <a:gd name="connsiteY0" fmla="*/ 468122 h 474472"/>
              <a:gd name="connsiteX1" fmla="*/ 1461770 w 1468120"/>
              <a:gd name="connsiteY1" fmla="*/ 468122 h 474472"/>
              <a:gd name="connsiteX2" fmla="*/ 1461770 w 1468120"/>
              <a:gd name="connsiteY2" fmla="*/ 6350 h 474472"/>
              <a:gd name="connsiteX3" fmla="*/ 6350 w 1468120"/>
              <a:gd name="connsiteY3" fmla="*/ 6350 h 474472"/>
              <a:gd name="connsiteX4" fmla="*/ 6350 w 1468120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68120" h="474472">
                <a:moveTo>
                  <a:pt x="6350" y="468122"/>
                </a:moveTo>
                <a:lnTo>
                  <a:pt x="1461770" y="468122"/>
                </a:lnTo>
                <a:lnTo>
                  <a:pt x="1461770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2" name="Freeform 3"/>
          <p:cNvSpPr/>
          <p:nvPr/>
        </p:nvSpPr>
        <p:spPr>
          <a:xfrm>
            <a:off x="5270739" y="3956236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3" name="Freeform 3"/>
          <p:cNvSpPr/>
          <p:nvPr/>
        </p:nvSpPr>
        <p:spPr>
          <a:xfrm>
            <a:off x="5486233" y="3580717"/>
            <a:ext cx="16343" cy="799754"/>
          </a:xfrm>
          <a:custGeom>
            <a:avLst/>
            <a:gdLst>
              <a:gd name="connsiteX0" fmla="*/ 6350 w 21844"/>
              <a:gd name="connsiteY0" fmla="*/ 6350 h 1084072"/>
              <a:gd name="connsiteX1" fmla="*/ 6350 w 21844"/>
              <a:gd name="connsiteY1" fmla="*/ 1077722 h 10840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084072">
                <a:moveTo>
                  <a:pt x="6350" y="6350"/>
                </a:moveTo>
                <a:lnTo>
                  <a:pt x="6350" y="1077722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4" name="Freeform 3"/>
          <p:cNvSpPr/>
          <p:nvPr/>
        </p:nvSpPr>
        <p:spPr>
          <a:xfrm>
            <a:off x="5486232" y="3580718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2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2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5" name="Freeform 3"/>
          <p:cNvSpPr/>
          <p:nvPr/>
        </p:nvSpPr>
        <p:spPr>
          <a:xfrm>
            <a:off x="5486233" y="3956236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8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8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6" name="Freeform 3"/>
          <p:cNvSpPr/>
          <p:nvPr/>
        </p:nvSpPr>
        <p:spPr>
          <a:xfrm>
            <a:off x="5486233" y="4371104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8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8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7" name="Freeform 3"/>
          <p:cNvSpPr/>
          <p:nvPr/>
        </p:nvSpPr>
        <p:spPr>
          <a:xfrm>
            <a:off x="5823725" y="3418817"/>
            <a:ext cx="1100652" cy="350033"/>
          </a:xfrm>
          <a:custGeom>
            <a:avLst/>
            <a:gdLst>
              <a:gd name="connsiteX0" fmla="*/ 6350 w 1471168"/>
              <a:gd name="connsiteY0" fmla="*/ 468122 h 474472"/>
              <a:gd name="connsiteX1" fmla="*/ 1464818 w 1471168"/>
              <a:gd name="connsiteY1" fmla="*/ 468122 h 474472"/>
              <a:gd name="connsiteX2" fmla="*/ 1464818 w 1471168"/>
              <a:gd name="connsiteY2" fmla="*/ 6350 h 474472"/>
              <a:gd name="connsiteX3" fmla="*/ 6350 w 1471168"/>
              <a:gd name="connsiteY3" fmla="*/ 6350 h 474472"/>
              <a:gd name="connsiteX4" fmla="*/ 6350 w 1471168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71168" h="474472">
                <a:moveTo>
                  <a:pt x="6350" y="468122"/>
                </a:moveTo>
                <a:lnTo>
                  <a:pt x="1464818" y="468122"/>
                </a:lnTo>
                <a:lnTo>
                  <a:pt x="1464818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8" name="Freeform 3"/>
          <p:cNvSpPr/>
          <p:nvPr/>
        </p:nvSpPr>
        <p:spPr>
          <a:xfrm>
            <a:off x="5818025" y="3832561"/>
            <a:ext cx="1097230" cy="350033"/>
          </a:xfrm>
          <a:custGeom>
            <a:avLst/>
            <a:gdLst>
              <a:gd name="connsiteX0" fmla="*/ 6350 w 1466595"/>
              <a:gd name="connsiteY0" fmla="*/ 468122 h 474472"/>
              <a:gd name="connsiteX1" fmla="*/ 1460245 w 1466595"/>
              <a:gd name="connsiteY1" fmla="*/ 468122 h 474472"/>
              <a:gd name="connsiteX2" fmla="*/ 1460245 w 1466595"/>
              <a:gd name="connsiteY2" fmla="*/ 6350 h 474472"/>
              <a:gd name="connsiteX3" fmla="*/ 6350 w 1466595"/>
              <a:gd name="connsiteY3" fmla="*/ 6350 h 474472"/>
              <a:gd name="connsiteX4" fmla="*/ 6350 w 1466595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66595" h="474472">
                <a:moveTo>
                  <a:pt x="6350" y="468122"/>
                </a:moveTo>
                <a:lnTo>
                  <a:pt x="1460245" y="468122"/>
                </a:lnTo>
                <a:lnTo>
                  <a:pt x="1460245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9" name="Freeform 3"/>
          <p:cNvSpPr/>
          <p:nvPr/>
        </p:nvSpPr>
        <p:spPr>
          <a:xfrm>
            <a:off x="5829427" y="4249677"/>
            <a:ext cx="1098370" cy="348908"/>
          </a:xfrm>
          <a:custGeom>
            <a:avLst/>
            <a:gdLst>
              <a:gd name="connsiteX0" fmla="*/ 6350 w 1468119"/>
              <a:gd name="connsiteY0" fmla="*/ 466598 h 472948"/>
              <a:gd name="connsiteX1" fmla="*/ 1461769 w 1468119"/>
              <a:gd name="connsiteY1" fmla="*/ 466598 h 472948"/>
              <a:gd name="connsiteX2" fmla="*/ 1461769 w 1468119"/>
              <a:gd name="connsiteY2" fmla="*/ 6350 h 472948"/>
              <a:gd name="connsiteX3" fmla="*/ 6350 w 1468119"/>
              <a:gd name="connsiteY3" fmla="*/ 6350 h 472948"/>
              <a:gd name="connsiteX4" fmla="*/ 6350 w 1468119"/>
              <a:gd name="connsiteY4" fmla="*/ 466598 h 47294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68119" h="472948">
                <a:moveTo>
                  <a:pt x="6350" y="466598"/>
                </a:moveTo>
                <a:lnTo>
                  <a:pt x="1461769" y="466598"/>
                </a:lnTo>
                <a:lnTo>
                  <a:pt x="1461769" y="6350"/>
                </a:lnTo>
                <a:lnTo>
                  <a:pt x="6350" y="6350"/>
                </a:lnTo>
                <a:lnTo>
                  <a:pt x="6350" y="466598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" name="TextBox 1"/>
          <p:cNvSpPr txBox="1"/>
          <p:nvPr/>
        </p:nvSpPr>
        <p:spPr>
          <a:xfrm>
            <a:off x="524369" y="1939423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能源</a:t>
            </a:r>
          </a:p>
        </p:txBody>
      </p:sp>
      <p:sp>
        <p:nvSpPr>
          <p:cNvPr id="40" name="TextBox 1"/>
          <p:cNvSpPr txBox="1"/>
          <p:nvPr/>
        </p:nvSpPr>
        <p:spPr>
          <a:xfrm>
            <a:off x="524369" y="2229868"/>
            <a:ext cx="461665" cy="79115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与可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持续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发展</a:t>
            </a:r>
          </a:p>
        </p:txBody>
      </p:sp>
      <p:sp>
        <p:nvSpPr>
          <p:cNvPr id="41" name="TextBox 1"/>
          <p:cNvSpPr txBox="1"/>
          <p:nvPr/>
        </p:nvSpPr>
        <p:spPr>
          <a:xfrm>
            <a:off x="1721556" y="2295452"/>
            <a:ext cx="461665" cy="52185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太阳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</a:t>
            </a:r>
          </a:p>
        </p:txBody>
      </p:sp>
      <p:sp>
        <p:nvSpPr>
          <p:cNvPr id="42" name="TextBox 1"/>
          <p:cNvSpPr txBox="1"/>
          <p:nvPr/>
        </p:nvSpPr>
        <p:spPr>
          <a:xfrm>
            <a:off x="2842730" y="1508440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火炉</a:t>
            </a:r>
          </a:p>
        </p:txBody>
      </p:sp>
      <p:sp>
        <p:nvSpPr>
          <p:cNvPr id="43" name="TextBox 1"/>
          <p:cNvSpPr txBox="1"/>
          <p:nvPr/>
        </p:nvSpPr>
        <p:spPr>
          <a:xfrm>
            <a:off x="982946" y="430983"/>
            <a:ext cx="4664739" cy="109893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1875"/>
              </a:lnSpc>
              <a:tabLst>
                <a:tab pos="1885950" algn="l"/>
                <a:tab pos="3019425" algn="l"/>
              </a:tabLst>
            </a:pPr>
            <a:r>
              <a:rPr lang="en-US" altLang="zh-CN" sz="1395" smtClean="0"/>
              <a:t>	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太阳的基本情况</a:t>
            </a:r>
          </a:p>
          <a:p>
            <a:pPr>
              <a:lnSpc>
                <a:spcPts val="2400"/>
              </a:lnSpc>
              <a:tabLst>
                <a:tab pos="1885950" algn="l"/>
                <a:tab pos="3019425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核能</a:t>
            </a:r>
          </a:p>
        </p:txBody>
      </p:sp>
      <p:sp>
        <p:nvSpPr>
          <p:cNvPr id="44" name="TextBox 1"/>
          <p:cNvSpPr txBox="1"/>
          <p:nvPr/>
        </p:nvSpPr>
        <p:spPr>
          <a:xfrm>
            <a:off x="2842730" y="2295452"/>
            <a:ext cx="461665" cy="52185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能源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宝库</a:t>
            </a:r>
          </a:p>
        </p:txBody>
      </p:sp>
      <p:sp>
        <p:nvSpPr>
          <p:cNvPr id="45" name="TextBox 1"/>
          <p:cNvSpPr txBox="1"/>
          <p:nvPr/>
        </p:nvSpPr>
        <p:spPr>
          <a:xfrm>
            <a:off x="3963905" y="1583394"/>
            <a:ext cx="2558393" cy="688564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  <a:tabLst>
                <a:tab pos="1905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发热发光的特点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475"/>
              </a:lnSpc>
              <a:tabLst>
                <a:tab pos="19050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地球上大部分能量的来源</a:t>
            </a:r>
          </a:p>
        </p:txBody>
      </p:sp>
      <p:sp>
        <p:nvSpPr>
          <p:cNvPr id="46" name="TextBox 1"/>
          <p:cNvSpPr txBox="1"/>
          <p:nvPr/>
        </p:nvSpPr>
        <p:spPr>
          <a:xfrm>
            <a:off x="3963905" y="2595265"/>
            <a:ext cx="4154984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煤、石油、天然气的形成和太阳能的关系</a:t>
            </a:r>
          </a:p>
        </p:txBody>
      </p:sp>
      <p:sp>
        <p:nvSpPr>
          <p:cNvPr id="47" name="TextBox 1"/>
          <p:cNvSpPr txBox="1"/>
          <p:nvPr/>
        </p:nvSpPr>
        <p:spPr>
          <a:xfrm>
            <a:off x="2842730" y="3457232"/>
            <a:ext cx="692497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太阳能</a:t>
            </a:r>
          </a:p>
        </p:txBody>
      </p:sp>
      <p:sp>
        <p:nvSpPr>
          <p:cNvPr id="48" name="TextBox 1"/>
          <p:cNvSpPr txBox="1"/>
          <p:nvPr/>
        </p:nvSpPr>
        <p:spPr>
          <a:xfrm>
            <a:off x="2842730" y="3719569"/>
            <a:ext cx="692497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的利用</a:t>
            </a:r>
          </a:p>
        </p:txBody>
      </p:sp>
      <p:sp>
        <p:nvSpPr>
          <p:cNvPr id="49" name="TextBox 1"/>
          <p:cNvSpPr txBox="1"/>
          <p:nvPr/>
        </p:nvSpPr>
        <p:spPr>
          <a:xfrm>
            <a:off x="4239448" y="3213632"/>
            <a:ext cx="923330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间接利用</a:t>
            </a:r>
          </a:p>
        </p:txBody>
      </p:sp>
      <p:sp>
        <p:nvSpPr>
          <p:cNvPr id="50" name="TextBox 1"/>
          <p:cNvSpPr txBox="1"/>
          <p:nvPr/>
        </p:nvSpPr>
        <p:spPr>
          <a:xfrm>
            <a:off x="4220445" y="3831999"/>
            <a:ext cx="923330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直接利用</a:t>
            </a:r>
          </a:p>
        </p:txBody>
      </p:sp>
      <p:sp>
        <p:nvSpPr>
          <p:cNvPr id="51" name="TextBox 1"/>
          <p:cNvSpPr txBox="1"/>
          <p:nvPr/>
        </p:nvSpPr>
        <p:spPr>
          <a:xfrm>
            <a:off x="5892706" y="3485339"/>
            <a:ext cx="923330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光热转换</a:t>
            </a:r>
          </a:p>
        </p:txBody>
      </p:sp>
      <p:sp>
        <p:nvSpPr>
          <p:cNvPr id="52" name="TextBox 1"/>
          <p:cNvSpPr txBox="1"/>
          <p:nvPr/>
        </p:nvSpPr>
        <p:spPr>
          <a:xfrm>
            <a:off x="5883204" y="3916321"/>
            <a:ext cx="942566" cy="701388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  <a:tabLst>
                <a:tab pos="1905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光电转换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1800"/>
              </a:lnSpc>
              <a:tabLst>
                <a:tab pos="19050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光电转换</a:t>
            </a:r>
          </a:p>
        </p:txBody>
      </p:sp>
      <p:sp>
        <p:nvSpPr>
          <p:cNvPr id="53" name="矩形 52"/>
          <p:cNvSpPr/>
          <p:nvPr/>
        </p:nvSpPr>
        <p:spPr>
          <a:xfrm>
            <a:off x="182583" y="210390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1359542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451208" y="1858285"/>
            <a:ext cx="655981" cy="1167402"/>
          </a:xfrm>
          <a:custGeom>
            <a:avLst/>
            <a:gdLst>
              <a:gd name="connsiteX0" fmla="*/ 6350 w 876807"/>
              <a:gd name="connsiteY0" fmla="*/ 1576070 h 1582420"/>
              <a:gd name="connsiteX1" fmla="*/ 870457 w 876807"/>
              <a:gd name="connsiteY1" fmla="*/ 1576070 h 1582420"/>
              <a:gd name="connsiteX2" fmla="*/ 870457 w 876807"/>
              <a:gd name="connsiteY2" fmla="*/ 6350 h 1582420"/>
              <a:gd name="connsiteX3" fmla="*/ 6350 w 876807"/>
              <a:gd name="connsiteY3" fmla="*/ 6350 h 1582420"/>
              <a:gd name="connsiteX4" fmla="*/ 6350 w 876807"/>
              <a:gd name="connsiteY4" fmla="*/ 1576070 h 1582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76807" h="1582420">
                <a:moveTo>
                  <a:pt x="6350" y="1576070"/>
                </a:moveTo>
                <a:lnTo>
                  <a:pt x="870457" y="1576070"/>
                </a:lnTo>
                <a:lnTo>
                  <a:pt x="870457" y="6350"/>
                </a:lnTo>
                <a:lnTo>
                  <a:pt x="6350" y="6350"/>
                </a:lnTo>
                <a:lnTo>
                  <a:pt x="6350" y="15760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" name="Freeform 3"/>
          <p:cNvSpPr/>
          <p:nvPr/>
        </p:nvSpPr>
        <p:spPr>
          <a:xfrm>
            <a:off x="1129613" y="2381086"/>
            <a:ext cx="508234" cy="13866"/>
          </a:xfrm>
          <a:custGeom>
            <a:avLst/>
            <a:gdLst>
              <a:gd name="connsiteX0" fmla="*/ 6350 w 679323"/>
              <a:gd name="connsiteY0" fmla="*/ 6350 h 18796"/>
              <a:gd name="connsiteX1" fmla="*/ 672973 w 679323"/>
              <a:gd name="connsiteY1" fmla="*/ 8001 h 187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79323" h="18796">
                <a:moveTo>
                  <a:pt x="6350" y="6350"/>
                </a:moveTo>
                <a:lnTo>
                  <a:pt x="672973" y="8001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5" name="Freeform 3"/>
          <p:cNvSpPr/>
          <p:nvPr/>
        </p:nvSpPr>
        <p:spPr>
          <a:xfrm>
            <a:off x="1662077" y="1858285"/>
            <a:ext cx="614936" cy="1167402"/>
          </a:xfrm>
          <a:custGeom>
            <a:avLst/>
            <a:gdLst>
              <a:gd name="connsiteX0" fmla="*/ 6350 w 821944"/>
              <a:gd name="connsiteY0" fmla="*/ 1576070 h 1582420"/>
              <a:gd name="connsiteX1" fmla="*/ 815594 w 821944"/>
              <a:gd name="connsiteY1" fmla="*/ 1576070 h 1582420"/>
              <a:gd name="connsiteX2" fmla="*/ 815594 w 821944"/>
              <a:gd name="connsiteY2" fmla="*/ 6350 h 1582420"/>
              <a:gd name="connsiteX3" fmla="*/ 6350 w 821944"/>
              <a:gd name="connsiteY3" fmla="*/ 6350 h 1582420"/>
              <a:gd name="connsiteX4" fmla="*/ 6350 w 821944"/>
              <a:gd name="connsiteY4" fmla="*/ 1576070 h 15824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21944" h="1582420">
                <a:moveTo>
                  <a:pt x="6350" y="1576070"/>
                </a:moveTo>
                <a:lnTo>
                  <a:pt x="815594" y="1576070"/>
                </a:lnTo>
                <a:lnTo>
                  <a:pt x="815594" y="6350"/>
                </a:lnTo>
                <a:lnTo>
                  <a:pt x="6350" y="6350"/>
                </a:lnTo>
                <a:lnTo>
                  <a:pt x="6350" y="157607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6" name="Freeform 3"/>
          <p:cNvSpPr/>
          <p:nvPr/>
        </p:nvSpPr>
        <p:spPr>
          <a:xfrm>
            <a:off x="2253830" y="2419314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6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7" name="Freeform 3"/>
          <p:cNvSpPr/>
          <p:nvPr/>
        </p:nvSpPr>
        <p:spPr>
          <a:xfrm>
            <a:off x="2469324" y="1335484"/>
            <a:ext cx="16343" cy="2293952"/>
          </a:xfrm>
          <a:custGeom>
            <a:avLst/>
            <a:gdLst>
              <a:gd name="connsiteX0" fmla="*/ 6350 w 21844"/>
              <a:gd name="connsiteY0" fmla="*/ 6350 h 3109467"/>
              <a:gd name="connsiteX1" fmla="*/ 6350 w 21844"/>
              <a:gd name="connsiteY1" fmla="*/ 3103118 h 310946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3109467">
                <a:moveTo>
                  <a:pt x="6350" y="6350"/>
                </a:moveTo>
                <a:lnTo>
                  <a:pt x="6350" y="3103118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8" name="Freeform 3"/>
          <p:cNvSpPr/>
          <p:nvPr/>
        </p:nvSpPr>
        <p:spPr>
          <a:xfrm>
            <a:off x="2469323" y="1335485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1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9" name="Freeform 3"/>
          <p:cNvSpPr/>
          <p:nvPr/>
        </p:nvSpPr>
        <p:spPr>
          <a:xfrm>
            <a:off x="2469323" y="2419314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0" name="Freeform 3"/>
          <p:cNvSpPr/>
          <p:nvPr/>
        </p:nvSpPr>
        <p:spPr>
          <a:xfrm>
            <a:off x="2469323" y="3620069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1" name="Freeform 3"/>
          <p:cNvSpPr/>
          <p:nvPr/>
        </p:nvSpPr>
        <p:spPr>
          <a:xfrm>
            <a:off x="2770330" y="1145478"/>
            <a:ext cx="2903272" cy="350032"/>
          </a:xfrm>
          <a:custGeom>
            <a:avLst/>
            <a:gdLst>
              <a:gd name="connsiteX0" fmla="*/ 6350 w 3880611"/>
              <a:gd name="connsiteY0" fmla="*/ 468121 h 474471"/>
              <a:gd name="connsiteX1" fmla="*/ 3874261 w 3880611"/>
              <a:gd name="connsiteY1" fmla="*/ 468121 h 474471"/>
              <a:gd name="connsiteX2" fmla="*/ 3874261 w 3880611"/>
              <a:gd name="connsiteY2" fmla="*/ 6350 h 474471"/>
              <a:gd name="connsiteX3" fmla="*/ 6350 w 3880611"/>
              <a:gd name="connsiteY3" fmla="*/ 6350 h 474471"/>
              <a:gd name="connsiteX4" fmla="*/ 6350 w 3880611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880610" h="474471">
                <a:moveTo>
                  <a:pt x="6350" y="468121"/>
                </a:moveTo>
                <a:lnTo>
                  <a:pt x="3874261" y="468121"/>
                </a:lnTo>
                <a:lnTo>
                  <a:pt x="3874261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2" name="Freeform 3"/>
          <p:cNvSpPr/>
          <p:nvPr/>
        </p:nvSpPr>
        <p:spPr>
          <a:xfrm>
            <a:off x="2772609" y="2178712"/>
            <a:ext cx="5600932" cy="623239"/>
          </a:xfrm>
          <a:custGeom>
            <a:avLst/>
            <a:gdLst>
              <a:gd name="connsiteX0" fmla="*/ 6350 w 7486395"/>
              <a:gd name="connsiteY0" fmla="*/ 838454 h 844804"/>
              <a:gd name="connsiteX1" fmla="*/ 7480045 w 7486395"/>
              <a:gd name="connsiteY1" fmla="*/ 838454 h 844804"/>
              <a:gd name="connsiteX2" fmla="*/ 7480045 w 7486395"/>
              <a:gd name="connsiteY2" fmla="*/ 6350 h 844804"/>
              <a:gd name="connsiteX3" fmla="*/ 6350 w 7486395"/>
              <a:gd name="connsiteY3" fmla="*/ 6350 h 844804"/>
              <a:gd name="connsiteX4" fmla="*/ 6350 w 7486395"/>
              <a:gd name="connsiteY4" fmla="*/ 838454 h 84480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486395" h="844804">
                <a:moveTo>
                  <a:pt x="6350" y="838454"/>
                </a:moveTo>
                <a:lnTo>
                  <a:pt x="7480045" y="838454"/>
                </a:lnTo>
                <a:lnTo>
                  <a:pt x="7480045" y="6350"/>
                </a:lnTo>
                <a:lnTo>
                  <a:pt x="6350" y="6350"/>
                </a:lnTo>
                <a:lnTo>
                  <a:pt x="6350" y="838454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3" name="Freeform 3"/>
          <p:cNvSpPr/>
          <p:nvPr/>
        </p:nvSpPr>
        <p:spPr>
          <a:xfrm>
            <a:off x="2776029" y="3367101"/>
            <a:ext cx="5449290" cy="622113"/>
          </a:xfrm>
          <a:custGeom>
            <a:avLst/>
            <a:gdLst>
              <a:gd name="connsiteX0" fmla="*/ 6350 w 7283704"/>
              <a:gd name="connsiteY0" fmla="*/ 836929 h 843279"/>
              <a:gd name="connsiteX1" fmla="*/ 7277353 w 7283704"/>
              <a:gd name="connsiteY1" fmla="*/ 836929 h 843279"/>
              <a:gd name="connsiteX2" fmla="*/ 7277353 w 7283704"/>
              <a:gd name="connsiteY2" fmla="*/ 6350 h 843279"/>
              <a:gd name="connsiteX3" fmla="*/ 6350 w 7283704"/>
              <a:gd name="connsiteY3" fmla="*/ 6350 h 843279"/>
              <a:gd name="connsiteX4" fmla="*/ 6350 w 7283704"/>
              <a:gd name="connsiteY4" fmla="*/ 836929 h 8432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283704" h="843278">
                <a:moveTo>
                  <a:pt x="6350" y="836929"/>
                </a:moveTo>
                <a:lnTo>
                  <a:pt x="7277353" y="836929"/>
                </a:lnTo>
                <a:lnTo>
                  <a:pt x="7277353" y="6350"/>
                </a:lnTo>
                <a:lnTo>
                  <a:pt x="6350" y="6350"/>
                </a:lnTo>
                <a:lnTo>
                  <a:pt x="6350" y="836929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" name="TextBox 1"/>
          <p:cNvSpPr txBox="1"/>
          <p:nvPr/>
        </p:nvSpPr>
        <p:spPr>
          <a:xfrm>
            <a:off x="524369" y="1939423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能源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524369" y="2229868"/>
            <a:ext cx="461665" cy="79115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与可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持续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发展</a:t>
            </a:r>
          </a:p>
        </p:txBody>
      </p:sp>
      <p:sp>
        <p:nvSpPr>
          <p:cNvPr id="15" name="TextBox 1"/>
          <p:cNvSpPr txBox="1"/>
          <p:nvPr/>
        </p:nvSpPr>
        <p:spPr>
          <a:xfrm>
            <a:off x="1731057" y="1939423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能源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1731057" y="2229868"/>
            <a:ext cx="461665" cy="79115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与可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持续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发展</a:t>
            </a:r>
          </a:p>
        </p:txBody>
      </p:sp>
      <p:sp>
        <p:nvSpPr>
          <p:cNvPr id="17" name="TextBox 1"/>
          <p:cNvSpPr txBox="1"/>
          <p:nvPr/>
        </p:nvSpPr>
        <p:spPr>
          <a:xfrm>
            <a:off x="2823727" y="1180519"/>
            <a:ext cx="2539157" cy="23972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能量转化和转移的方向性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2842730" y="2279156"/>
            <a:ext cx="5309146" cy="177860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能量消耗对环境的影响：空气污染、废弃物、有害辐</a:t>
            </a:r>
          </a:p>
          <a:p>
            <a:pPr>
              <a:lnSpc>
                <a:spcPts val="2025"/>
              </a:lnSpc>
            </a:pP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射、水土流失等</a:t>
            </a:r>
            <a:r>
              <a:rPr lang="zh-CN" altLang="en-US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100"/>
              </a:lnSpc>
            </a:pP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未来理想能源的四个条件：足够丰富，足够便宜，技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2100"/>
              </a:lnSpc>
            </a:pP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术成熟，安全、清洁</a:t>
            </a:r>
            <a:r>
              <a:rPr lang="zh-CN" altLang="en-US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82583" y="210390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3348965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505366" y="1302318"/>
            <a:ext cx="1942840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295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295" smtClean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两种新能源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379502" y="1855100"/>
          <a:ext cx="6080760" cy="2228960"/>
        </p:xfrm>
        <a:graphic>
          <a:graphicData uri="http://schemas.openxmlformats.org/drawingml/2006/table">
            <a:tbl>
              <a:tblPr/>
              <a:tblGrid>
                <a:gridCol w="979805"/>
                <a:gridCol w="5100955"/>
              </a:tblGrid>
              <a:tr h="21602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两种新能源</a:t>
                      </a:r>
                    </a:p>
                  </a:txBody>
                  <a:tcPr marL="5709" marR="5709" marT="5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具体呈现</a:t>
                      </a:r>
                    </a:p>
                  </a:txBody>
                  <a:tcPr marL="5709" marR="5709" marT="5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997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>
                          <a:gradFill>
                            <a:gsLst>
                              <a:gs pos="0">
                                <a:srgbClr val="FE4444"/>
                              </a:gs>
                              <a:gs pos="100000">
                                <a:srgbClr val="832B2B"/>
                              </a:gs>
                            </a:gsLst>
                            <a:lin scaled="0"/>
                          </a:gradFill>
                          <a:latin typeface="宋体" panose="02010600030101010101" pitchFamily="2" charset="-122"/>
                        </a:rPr>
                        <a:t>核能</a:t>
                      </a:r>
                    </a:p>
                  </a:txBody>
                  <a:tcPr marL="5709" marR="5709" marT="5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、定义：原子核内的质子和中子依靠强大的核力紧密的结合在一起，一旦质量较大的原子核发生分裂或质量较小的原子核相互结合，就可能释放出惊人的能量，这就是核能。</a:t>
                      </a:r>
                      <a:b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</a:br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、获得核能的两种方式</a:t>
                      </a:r>
                      <a:b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</a:br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a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裂变：用中子轰击质量比较大的铀</a:t>
                      </a:r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235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（质量数为</a:t>
                      </a:r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235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的铀）原子核，铀核会分裂成两个质量中等大小的原子核，同时释放出巨大的能量，这种现象叫作裂变。</a:t>
                      </a:r>
                      <a:b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</a:br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b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聚变：较轻的原子核在超高温下结合成新的较重的原子核，也会释放出巨大的能量，这种现象叫做聚变。</a:t>
                      </a:r>
                    </a:p>
                  </a:txBody>
                  <a:tcPr marL="5709" marR="5709" marT="5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127001" y="8327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1960696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531526" y="1477517"/>
          <a:ext cx="6080760" cy="2139230"/>
        </p:xfrm>
        <a:graphic>
          <a:graphicData uri="http://schemas.openxmlformats.org/drawingml/2006/table">
            <a:tbl>
              <a:tblPr/>
              <a:tblGrid>
                <a:gridCol w="979805"/>
                <a:gridCol w="5100955"/>
              </a:tblGrid>
              <a:tr h="2109529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 u="none" strike="noStrike">
                          <a:gradFill>
                            <a:gsLst>
                              <a:gs pos="0">
                                <a:srgbClr val="FE4444"/>
                              </a:gs>
                              <a:gs pos="100000">
                                <a:srgbClr val="832B2B"/>
                              </a:gs>
                            </a:gsLst>
                            <a:lin scaled="0"/>
                          </a:gradFill>
                          <a:latin typeface="宋体" panose="02010600030101010101" pitchFamily="2" charset="-122"/>
                        </a:rPr>
                        <a:t>太阳能</a:t>
                      </a:r>
                    </a:p>
                  </a:txBody>
                  <a:tcPr marL="5709" marR="5709" marT="5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1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、太阳能的来源：在太阳内部，氢原子核在超高温下发生聚变，释放出巨大的能量。</a:t>
                      </a:r>
                      <a:b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</a:br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2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、太阳能的特点</a:t>
                      </a:r>
                      <a:b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</a:br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a.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优点：丰富；供应时间长，几乎取之不尽、用之不竭；分布广泛，获取方便，既无需挖掘开采，也无需运输；安全、清洁，开发利用太阳能不会给环境带来污染。</a:t>
                      </a:r>
                      <a:b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</a:br>
                      <a:r>
                        <a:rPr lang="en-US" altLang="zh-CN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b.</a:t>
                      </a:r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缺点：太阳能太分散，收集和转换太阳能的系统过于庞大，因而造价过高；由于地球自转、季节等原因，太阳能辐射到某个地方的功率变化很大，不稳定，给人们正常利用太阳能带来困难；太阳能的转换效率很低。</a:t>
                      </a:r>
                    </a:p>
                  </a:txBody>
                  <a:tcPr marL="5709" marR="5709" marT="56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27001" y="8327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060627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467360" y="281076"/>
            <a:ext cx="2532745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295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295" err="1" smtClean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能源的四种分类</a:t>
            </a:r>
            <a:endParaRPr lang="en-US" altLang="zh-CN" sz="2295" smtClean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微软雅黑" charset="-122"/>
              <a:ea typeface="微软雅黑" charset="-122"/>
              <a:cs typeface="微软雅黑" panose="020B050302020402020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923431" y="1180518"/>
          <a:ext cx="6992620" cy="2949207"/>
        </p:xfrm>
        <a:graphic>
          <a:graphicData uri="http://schemas.openxmlformats.org/drawingml/2006/table">
            <a:tbl>
              <a:tblPr/>
              <a:tblGrid>
                <a:gridCol w="2321560"/>
                <a:gridCol w="2320925"/>
                <a:gridCol w="829945"/>
                <a:gridCol w="1520190"/>
              </a:tblGrid>
              <a:tr h="281145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i="0" u="none" strike="noStrike">
                          <a:gradFill>
                            <a:gsLst>
                              <a:gs pos="0">
                                <a:srgbClr val="FE4444"/>
                              </a:gs>
                              <a:gs pos="100000">
                                <a:srgbClr val="832B2B"/>
                              </a:gs>
                            </a:gsLst>
                            <a:lin scaled="0"/>
                          </a:gradFill>
                          <a:latin typeface="宋体" panose="02010600030101010101" pitchFamily="2" charset="-122"/>
                        </a:rPr>
                        <a:t>能源的四种分类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分类依据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类型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实例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2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是否可以直接从自然界获得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一次能源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化学能源、水能、风能、太阳能、地热能、核能、生物质能等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二次能源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电能、汽油、煤油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3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能否短期内从自然界得到补充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可再生能源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水能、风能、太阳能、生物质能、地热能等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2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不可再生能源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化石能源、核能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5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开发早晚及使用情况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常规能源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化石能源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新能源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太阳能、核能、地热能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762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是否对环境造成污染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清洁能源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太阳能、风能、水能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5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非清洁能源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煤、石油</a:t>
                      </a:r>
                    </a:p>
                  </a:txBody>
                  <a:tcPr marL="3848" marR="3848" marT="37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075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/>
          <p:nvPr/>
        </p:nvSpPr>
        <p:spPr>
          <a:xfrm>
            <a:off x="685894" y="1358533"/>
            <a:ext cx="2308324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一</a:t>
            </a:r>
            <a:r>
              <a:rPr lang="zh-CN" altLang="en-US" sz="17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7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能源及能源的分类</a:t>
            </a:r>
            <a:endParaRPr lang="en-US" altLang="zh-CN" sz="1795" smtClean="0">
              <a:solidFill>
                <a:srgbClr val="FF0000"/>
              </a:solidFill>
              <a:latin typeface="黑体"/>
              <a:cs typeface="黑体" panose="02010600030101010101" charset="-122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628885" y="1836361"/>
            <a:ext cx="8194551" cy="145800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能源是人类社会赖以生存的物质基础，一直是人们关注的焦点。按照不同的分类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标准，能源不同的分类方法。目前，人类使用的能源大部分是不可再生的化石能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源，而且造成了严重的环境污染。随着煤、石油、天然气等资源的日益减少，开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发新能源、保护人类的生存环境问题日益突出。</a:t>
            </a:r>
          </a:p>
        </p:txBody>
      </p:sp>
      <p:sp>
        <p:nvSpPr>
          <p:cNvPr id="2" name="矩形 1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考点突破</a:t>
            </a:r>
          </a:p>
        </p:txBody>
      </p:sp>
    </p:spTree>
    <p:extLst>
      <p:ext uri="{BB962C8B-B14F-4D97-AF65-F5344CB8AC3E}">
        <p14:creationId xmlns:p14="http://schemas.microsoft.com/office/powerpoint/2010/main" val="3966780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80fe1a2-55dc-45ad-b557-f19d39add721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e397341-866e-4a70-a82d-9fc7ebe39262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1624</Words>
  <Application>Microsoft Office PowerPoint</Application>
  <PresentationFormat>自定义</PresentationFormat>
  <Paragraphs>336</Paragraphs>
  <Slides>29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0" baseType="lpstr">
      <vt:lpstr>Office 主题</vt:lpstr>
      <vt:lpstr>第二十二章  能源与可持续发展  复习课件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10</cp:revision>
  <dcterms:created xsi:type="dcterms:W3CDTF">2020-12-08T12:57:07Z</dcterms:created>
  <dcterms:modified xsi:type="dcterms:W3CDTF">2020-12-08T13:10:35Z</dcterms:modified>
</cp:coreProperties>
</file>