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video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heme/theme2.xml" ContentType="application/vnd.openxmlformats-officedocument.them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heme/theme3.xml" ContentType="application/vnd.openxmlformats-officedocument.them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activeX/activeX1.xml" ContentType="application/vnd.ms-office.activeX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2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3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4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5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notesSlides/notesSlide6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7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8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9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10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notesSlides/notesSlide11.xml" ContentType="application/vnd.openxmlformats-officedocument.presentationml.notesSlide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notesSlides/notesSlide12.xml" ContentType="application/vnd.openxmlformats-officedocument.presentationml.notesSlide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notesSlides/notesSlide13.xml" ContentType="application/vnd.openxmlformats-officedocument.presentationml.notesSlide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notesSlides/notesSlide14.xml" ContentType="application/vnd.openxmlformats-officedocument.presentationml.notesSlide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notesSlides/notesSlide15.xml" ContentType="application/vnd.openxmlformats-officedocument.presentationml.notesSlide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8" r:id="rId1"/>
  </p:sldMasterIdLst>
  <p:notesMasterIdLst>
    <p:notesMasterId r:id="rId34"/>
  </p:notesMasterIdLst>
  <p:handoutMasterIdLst>
    <p:handoutMasterId r:id="rId35"/>
  </p:handoutMasterIdLst>
  <p:sldIdLst>
    <p:sldId id="405" r:id="rId2"/>
    <p:sldId id="395" r:id="rId3"/>
    <p:sldId id="396" r:id="rId4"/>
    <p:sldId id="397" r:id="rId5"/>
    <p:sldId id="398" r:id="rId6"/>
    <p:sldId id="400" r:id="rId7"/>
    <p:sldId id="399" r:id="rId8"/>
    <p:sldId id="403" r:id="rId9"/>
    <p:sldId id="401" r:id="rId10"/>
    <p:sldId id="394" r:id="rId11"/>
    <p:sldId id="402" r:id="rId12"/>
    <p:sldId id="393" r:id="rId13"/>
    <p:sldId id="408" r:id="rId14"/>
    <p:sldId id="409" r:id="rId15"/>
    <p:sldId id="410" r:id="rId16"/>
    <p:sldId id="413" r:id="rId17"/>
    <p:sldId id="414" r:id="rId18"/>
    <p:sldId id="411" r:id="rId19"/>
    <p:sldId id="412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317" r:id="rId29"/>
    <p:sldId id="352" r:id="rId30"/>
    <p:sldId id="404" r:id="rId31"/>
    <p:sldId id="319" r:id="rId32"/>
    <p:sldId id="327" r:id="rId33"/>
  </p:sldIdLst>
  <p:sldSz cx="9144000" cy="6858000" type="screen4x3"/>
  <p:notesSz cx="9945688" cy="6858000"/>
  <p:custDataLst>
    <p:tags r:id="rId3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8540" autoAdjust="0"/>
  </p:normalViewPr>
  <p:slideViewPr>
    <p:cSldViewPr>
      <p:cViewPr>
        <p:scale>
          <a:sx n="90" d="100"/>
          <a:sy n="90" d="100"/>
        </p:scale>
        <p:origin x="-2244" y="-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1740" y="-108"/>
      </p:cViewPr>
      <p:guideLst>
        <p:guide orient="horz" pos="2160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heme" Target="../theme/theme3.xml"/><Relationship Id="rId4" Type="http://schemas.openxmlformats.org/officeDocument/2006/relationships/tags" Target="../tags/tag8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E841-911B-4AEF-B6C9-A8F9EC167D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015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2" Type="http://schemas.openxmlformats.org/officeDocument/2006/relationships/tags" Target="../tags/tag74.xml"/><Relationship Id="rId1" Type="http://schemas.openxmlformats.org/officeDocument/2006/relationships/theme" Target="../theme/theme2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5633588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  <a:ea typeface="宋体" charset="-122"/>
              </a:defRPr>
            </a:lvl1pPr>
          </a:lstStyle>
          <a:p>
            <a:pPr>
              <a:defRPr/>
            </a:pPr>
            <a:fld id="{E807BF76-012C-4EFB-995E-F811C7B8750E}" type="datetimeFigureOut">
              <a:rPr lang="zh-CN" altLang="en-US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257550" y="514350"/>
            <a:ext cx="3430588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5633588" y="651391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  <a:ea typeface="宋体" charset="-122"/>
              </a:defRPr>
            </a:lvl1pPr>
          </a:lstStyle>
          <a:p>
            <a:pPr>
              <a:defRPr/>
            </a:pPr>
            <a:fld id="{9A67D9DE-E5B3-474A-ABB8-245C959B6A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7307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5" Type="http://schemas.openxmlformats.org/officeDocument/2006/relationships/slide" Target="../slides/slide28.xml"/><Relationship Id="rId4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5" Type="http://schemas.openxmlformats.org/officeDocument/2006/relationships/slide" Target="../slides/slide29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65.xml"/><Relationship Id="rId2" Type="http://schemas.openxmlformats.org/officeDocument/2006/relationships/tags" Target="../tags/tag564.xml"/><Relationship Id="rId1" Type="http://schemas.openxmlformats.org/officeDocument/2006/relationships/tags" Target="../tags/tag563.xml"/><Relationship Id="rId5" Type="http://schemas.openxmlformats.org/officeDocument/2006/relationships/slide" Target="../slides/slide30.xml"/><Relationship Id="rId4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74.xml"/><Relationship Id="rId2" Type="http://schemas.openxmlformats.org/officeDocument/2006/relationships/tags" Target="../tags/tag573.xml"/><Relationship Id="rId1" Type="http://schemas.openxmlformats.org/officeDocument/2006/relationships/tags" Target="../tags/tag572.xml"/><Relationship Id="rId5" Type="http://schemas.openxmlformats.org/officeDocument/2006/relationships/slide" Target="../slides/slide3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11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12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28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29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30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31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4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7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9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F8D3D4D-6782-4C1C-9096-20E44A5DE9C6}" type="slidenum">
              <a:rPr lang="zh-CN" altLang="en-US" smtClean="0"/>
              <a:t>10</a:t>
            </a:fld>
            <a:endParaRPr lang="en-US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>
            <p:custDataLst>
              <p:tags r:id="rId1"/>
            </p:custDataLst>
          </p:nvPr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圆角矩形 9"/>
          <p:cNvSpPr/>
          <p:nvPr>
            <p:custDataLst>
              <p:tags r:id="rId2"/>
            </p:custDataLst>
          </p:nvPr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标题 4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0" name="副标题 19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ct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45A812F-BA3A-4F65-8897-D9F58A0C12E4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1B520813-707A-45C3-94BB-64B1729E446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59053CB0-58A7-452C-9AF7-1F3261CAE823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0F28B919-2E05-4229-B7FC-171BC49768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C0D0BB9A-CB88-4A8C-B5ED-67B8E3E17FCC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434C53BC-AC6A-4BA7-A74A-BD977A43D29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EEAF984-6BCD-413A-BAAA-ACC72CE5397B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DB6BCB-683A-43DE-9FE1-66777841555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/>
          <p:cNvSpPr/>
          <p:nvPr>
            <p:custDataLst>
              <p:tags r:id="rId1"/>
            </p:custDataLst>
          </p:nvPr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圆角矩形 10"/>
          <p:cNvSpPr/>
          <p:nvPr>
            <p:custDataLst>
              <p:tags r:id="rId2"/>
            </p:custDataLst>
          </p:nvPr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ct val="0"/>
              </a:spcBef>
              <a:spcAft>
                <a:spcPct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25CC66A-A527-46DB-AAC5-1890E6E2D64C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39FE8A51-6093-4121-A03E-FFB2ADE6DB7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370F3A4F-5532-4640-98EA-949FCDAA573B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CFB1E6D3-01A3-4503-B63F-A86BB197062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  <p:custDataLst>
              <p:tags r:id="rId3"/>
            </p:custDataLst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EE6C1-CB2F-4B66-B57C-0037B0891DF5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412045B2-0A39-44D2-AFC3-242BE76330D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6FA2A55E-CA3F-431C-ACFC-2C25674D7625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C4234401-CEE1-4972-92E7-6018F7D2C3B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fld id="{4FB9A650-770C-41E4-AF47-F31C3EF196E8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ct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E10E5409-C669-4C16-9F58-33A44B1A6A7E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15854246-3F99-4DD1-9607-DD93FFE2E2B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>
            <p:custDataLst>
              <p:tags r:id="rId1"/>
            </p:custDataLst>
          </p:nvPr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单圆角矩形 10"/>
          <p:cNvSpPr/>
          <p:nvPr>
            <p:custDataLst>
              <p:tags r:id="rId2"/>
            </p:custDataLst>
          </p:nvPr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ct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0359DE9-CAFB-47E4-BC04-B5BE3FA4F11C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95FE5AE8-7DFF-419D-89C4-F5DB8DABB82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8"/>
            </p:custDataLst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>
            <p:custDataLst>
              <p:tags r:id="rId13"/>
            </p:custDataLst>
          </p:nvPr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圆角矩形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标题占位符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FDA5A27A-C411-4F98-A2CF-205D18EAACA2}" type="datetime1">
              <a:rPr lang="zh-CN" altLang="en-US" smtClean="0"/>
              <a:pPr>
                <a:defRPr/>
              </a:pPr>
              <a:t>2021/8/24</a:t>
            </a:fld>
            <a:endParaRPr lang="zh-CN" altLang="en-US"/>
          </a:p>
        </p:txBody>
      </p:sp>
      <p:sp>
        <p:nvSpPr>
          <p:cNvPr id="18" name="页脚占位符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http://huanghongfei96.blog.163.com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EE2F09D8-7E41-4034-8BB8-3088DA41CC3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ransition/>
  <p:hf hd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Tx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Tx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Tx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Tx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Tx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Tx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Tx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video"/><Relationship Id="rId13" Type="http://schemas.openxmlformats.org/officeDocument/2006/relationships/image" Target="../media/image4.png"/><Relationship Id="rId3" Type="http://schemas.openxmlformats.org/officeDocument/2006/relationships/tags" Target="../tags/tag84.xml"/><Relationship Id="rId7" Type="http://schemas.microsoft.com/office/2007/relationships/media" Target="../media/media1.video"/><Relationship Id="rId12" Type="http://schemas.openxmlformats.org/officeDocument/2006/relationships/image" Target="../media/image3.jpeg"/><Relationship Id="rId2" Type="http://schemas.openxmlformats.org/officeDocument/2006/relationships/tags" Target="../tags/tag83.xml"/><Relationship Id="rId1" Type="http://schemas.openxmlformats.org/officeDocument/2006/relationships/vmlDrawing" Target="../drawings/vmlDrawing1.vml"/><Relationship Id="rId6" Type="http://schemas.openxmlformats.org/officeDocument/2006/relationships/tags" Target="../tags/tag8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86.xml"/><Relationship Id="rId10" Type="http://schemas.openxmlformats.org/officeDocument/2006/relationships/control" Target="../activeX/activeX1.xml"/><Relationship Id="rId4" Type="http://schemas.openxmlformats.org/officeDocument/2006/relationships/tags" Target="../tags/tag85.xml"/><Relationship Id="rId9" Type="http://schemas.openxmlformats.org/officeDocument/2006/relationships/tags" Target="../tags/tag88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image" Target="../media/image8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image" Target="../media/image7.pn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27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tags" Target="../tags/tag296.xml"/><Relationship Id="rId18" Type="http://schemas.openxmlformats.org/officeDocument/2006/relationships/tags" Target="../tags/tag301.xml"/><Relationship Id="rId26" Type="http://schemas.openxmlformats.org/officeDocument/2006/relationships/tags" Target="../tags/tag309.xml"/><Relationship Id="rId3" Type="http://schemas.openxmlformats.org/officeDocument/2006/relationships/tags" Target="../tags/tag286.xml"/><Relationship Id="rId21" Type="http://schemas.openxmlformats.org/officeDocument/2006/relationships/tags" Target="../tags/tag304.xml"/><Relationship Id="rId34" Type="http://schemas.openxmlformats.org/officeDocument/2006/relationships/slide" Target="slide4.xml"/><Relationship Id="rId7" Type="http://schemas.openxmlformats.org/officeDocument/2006/relationships/tags" Target="../tags/tag290.xml"/><Relationship Id="rId12" Type="http://schemas.openxmlformats.org/officeDocument/2006/relationships/tags" Target="../tags/tag295.xml"/><Relationship Id="rId17" Type="http://schemas.openxmlformats.org/officeDocument/2006/relationships/tags" Target="../tags/tag300.xml"/><Relationship Id="rId25" Type="http://schemas.openxmlformats.org/officeDocument/2006/relationships/tags" Target="../tags/tag308.xml"/><Relationship Id="rId33" Type="http://schemas.openxmlformats.org/officeDocument/2006/relationships/image" Target="../media/image9.png"/><Relationship Id="rId2" Type="http://schemas.openxmlformats.org/officeDocument/2006/relationships/tags" Target="../tags/tag285.xml"/><Relationship Id="rId16" Type="http://schemas.openxmlformats.org/officeDocument/2006/relationships/tags" Target="../tags/tag299.xml"/><Relationship Id="rId20" Type="http://schemas.openxmlformats.org/officeDocument/2006/relationships/tags" Target="../tags/tag303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24" Type="http://schemas.openxmlformats.org/officeDocument/2006/relationships/tags" Target="../tags/tag307.xml"/><Relationship Id="rId32" Type="http://schemas.openxmlformats.org/officeDocument/2006/relationships/image" Target="../media/image8.png"/><Relationship Id="rId5" Type="http://schemas.openxmlformats.org/officeDocument/2006/relationships/tags" Target="../tags/tag288.xml"/><Relationship Id="rId15" Type="http://schemas.openxmlformats.org/officeDocument/2006/relationships/tags" Target="../tags/tag298.xml"/><Relationship Id="rId23" Type="http://schemas.openxmlformats.org/officeDocument/2006/relationships/tags" Target="../tags/tag306.xml"/><Relationship Id="rId28" Type="http://schemas.openxmlformats.org/officeDocument/2006/relationships/tags" Target="../tags/tag311.xml"/><Relationship Id="rId10" Type="http://schemas.openxmlformats.org/officeDocument/2006/relationships/tags" Target="../tags/tag293.xml"/><Relationship Id="rId19" Type="http://schemas.openxmlformats.org/officeDocument/2006/relationships/tags" Target="../tags/tag302.xml"/><Relationship Id="rId31" Type="http://schemas.openxmlformats.org/officeDocument/2006/relationships/image" Target="../media/image7.png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tags" Target="../tags/tag297.xml"/><Relationship Id="rId22" Type="http://schemas.openxmlformats.org/officeDocument/2006/relationships/tags" Target="../tags/tag305.xml"/><Relationship Id="rId27" Type="http://schemas.openxmlformats.org/officeDocument/2006/relationships/tags" Target="../tags/tag310.xml"/><Relationship Id="rId30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26" Type="http://schemas.openxmlformats.org/officeDocument/2006/relationships/tags" Target="../tags/tag340.xml"/><Relationship Id="rId3" Type="http://schemas.openxmlformats.org/officeDocument/2006/relationships/tags" Target="../tags/tag317.xml"/><Relationship Id="rId21" Type="http://schemas.openxmlformats.org/officeDocument/2006/relationships/tags" Target="../tags/tag335.xml"/><Relationship Id="rId34" Type="http://schemas.openxmlformats.org/officeDocument/2006/relationships/image" Target="../media/image7.png"/><Relationship Id="rId7" Type="http://schemas.openxmlformats.org/officeDocument/2006/relationships/tags" Target="../tags/tag321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5" Type="http://schemas.openxmlformats.org/officeDocument/2006/relationships/tags" Target="../tags/tag339.xml"/><Relationship Id="rId33" Type="http://schemas.openxmlformats.org/officeDocument/2006/relationships/image" Target="../media/image17.jpeg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0" Type="http://schemas.openxmlformats.org/officeDocument/2006/relationships/tags" Target="../tags/tag334.xml"/><Relationship Id="rId29" Type="http://schemas.openxmlformats.org/officeDocument/2006/relationships/tags" Target="../tags/tag343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24" Type="http://schemas.openxmlformats.org/officeDocument/2006/relationships/tags" Target="../tags/tag338.xml"/><Relationship Id="rId32" Type="http://schemas.openxmlformats.org/officeDocument/2006/relationships/notesSlide" Target="../notesSlides/notesSlide11.xml"/><Relationship Id="rId37" Type="http://schemas.openxmlformats.org/officeDocument/2006/relationships/slide" Target="slide4.xml"/><Relationship Id="rId5" Type="http://schemas.openxmlformats.org/officeDocument/2006/relationships/tags" Target="../tags/tag319.xml"/><Relationship Id="rId15" Type="http://schemas.openxmlformats.org/officeDocument/2006/relationships/tags" Target="../tags/tag329.xml"/><Relationship Id="rId23" Type="http://schemas.openxmlformats.org/officeDocument/2006/relationships/tags" Target="../tags/tag337.xml"/><Relationship Id="rId28" Type="http://schemas.openxmlformats.org/officeDocument/2006/relationships/tags" Target="../tags/tag342.xml"/><Relationship Id="rId36" Type="http://schemas.openxmlformats.org/officeDocument/2006/relationships/image" Target="../media/image9.png"/><Relationship Id="rId10" Type="http://schemas.openxmlformats.org/officeDocument/2006/relationships/tags" Target="../tags/tag324.xml"/><Relationship Id="rId19" Type="http://schemas.openxmlformats.org/officeDocument/2006/relationships/tags" Target="../tags/tag333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Relationship Id="rId22" Type="http://schemas.openxmlformats.org/officeDocument/2006/relationships/tags" Target="../tags/tag336.xml"/><Relationship Id="rId27" Type="http://schemas.openxmlformats.org/officeDocument/2006/relationships/tags" Target="../tags/tag341.xml"/><Relationship Id="rId30" Type="http://schemas.openxmlformats.org/officeDocument/2006/relationships/tags" Target="../tags/tag344.xml"/><Relationship Id="rId35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5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9.png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12" Type="http://schemas.openxmlformats.org/officeDocument/2006/relationships/tags" Target="../tags/tag359.xml"/><Relationship Id="rId17" Type="http://schemas.openxmlformats.org/officeDocument/2006/relationships/image" Target="../media/image18.jpeg"/><Relationship Id="rId2" Type="http://schemas.openxmlformats.org/officeDocument/2006/relationships/tags" Target="../tags/tag349.xml"/><Relationship Id="rId16" Type="http://schemas.openxmlformats.org/officeDocument/2006/relationships/image" Target="../media/image9.png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tags" Target="../tags/tag358.xml"/><Relationship Id="rId5" Type="http://schemas.openxmlformats.org/officeDocument/2006/relationships/tags" Target="../tags/tag352.xml"/><Relationship Id="rId15" Type="http://schemas.openxmlformats.org/officeDocument/2006/relationships/image" Target="../media/image8.png"/><Relationship Id="rId10" Type="http://schemas.openxmlformats.org/officeDocument/2006/relationships/tags" Target="../tags/tag357.xml"/><Relationship Id="rId4" Type="http://schemas.openxmlformats.org/officeDocument/2006/relationships/tags" Target="../tags/tag351.xml"/><Relationship Id="rId9" Type="http://schemas.openxmlformats.org/officeDocument/2006/relationships/tags" Target="../tags/tag356.xml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image" Target="../media/image8.png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image" Target="../media/image7.pn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64.xml"/><Relationship Id="rId10" Type="http://schemas.openxmlformats.org/officeDocument/2006/relationships/tags" Target="../tags/tag369.xml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image" Target="../media/image20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71.xml"/><Relationship Id="rId16" Type="http://schemas.openxmlformats.org/officeDocument/2006/relationships/image" Target="../media/image9.png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image" Target="../media/image8.png"/><Relationship Id="rId10" Type="http://schemas.openxmlformats.org/officeDocument/2006/relationships/tags" Target="../tags/tag379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2.png"/><Relationship Id="rId3" Type="http://schemas.openxmlformats.org/officeDocument/2006/relationships/tags" Target="../tags/tag383.xml"/><Relationship Id="rId7" Type="http://schemas.openxmlformats.org/officeDocument/2006/relationships/tags" Target="../tags/tag387.xml"/><Relationship Id="rId12" Type="http://schemas.openxmlformats.org/officeDocument/2006/relationships/tags" Target="../tags/tag392.xml"/><Relationship Id="rId17" Type="http://schemas.openxmlformats.org/officeDocument/2006/relationships/image" Target="../media/image21.png"/><Relationship Id="rId2" Type="http://schemas.openxmlformats.org/officeDocument/2006/relationships/tags" Target="../tags/tag382.xml"/><Relationship Id="rId16" Type="http://schemas.openxmlformats.org/officeDocument/2006/relationships/image" Target="../media/image9.png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tags" Target="../tags/tag391.xml"/><Relationship Id="rId5" Type="http://schemas.openxmlformats.org/officeDocument/2006/relationships/tags" Target="../tags/tag385.xml"/><Relationship Id="rId15" Type="http://schemas.openxmlformats.org/officeDocument/2006/relationships/image" Target="../media/image8.png"/><Relationship Id="rId10" Type="http://schemas.openxmlformats.org/officeDocument/2006/relationships/tags" Target="../tags/tag390.xml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4.png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tags" Target="../tags/tag404.xml"/><Relationship Id="rId17" Type="http://schemas.openxmlformats.org/officeDocument/2006/relationships/image" Target="../media/image9.png"/><Relationship Id="rId2" Type="http://schemas.openxmlformats.org/officeDocument/2006/relationships/tags" Target="../tags/tag394.xml"/><Relationship Id="rId16" Type="http://schemas.openxmlformats.org/officeDocument/2006/relationships/image" Target="../media/image8.png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tags" Target="../tags/tag403.xml"/><Relationship Id="rId5" Type="http://schemas.openxmlformats.org/officeDocument/2006/relationships/tags" Target="../tags/tag397.xml"/><Relationship Id="rId15" Type="http://schemas.openxmlformats.org/officeDocument/2006/relationships/image" Target="../media/image7.png"/><Relationship Id="rId10" Type="http://schemas.openxmlformats.org/officeDocument/2006/relationships/tags" Target="../tags/tag402.xml"/><Relationship Id="rId4" Type="http://schemas.openxmlformats.org/officeDocument/2006/relationships/tags" Target="../tags/tag396.xml"/><Relationship Id="rId9" Type="http://schemas.openxmlformats.org/officeDocument/2006/relationships/tags" Target="../tags/tag401.xml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6.png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12" Type="http://schemas.openxmlformats.org/officeDocument/2006/relationships/tags" Target="../tags/tag416.xml"/><Relationship Id="rId17" Type="http://schemas.openxmlformats.org/officeDocument/2006/relationships/image" Target="../media/image9.png"/><Relationship Id="rId2" Type="http://schemas.openxmlformats.org/officeDocument/2006/relationships/tags" Target="../tags/tag406.xml"/><Relationship Id="rId16" Type="http://schemas.openxmlformats.org/officeDocument/2006/relationships/image" Target="../media/image8.png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tags" Target="../tags/tag415.xml"/><Relationship Id="rId5" Type="http://schemas.openxmlformats.org/officeDocument/2006/relationships/tags" Target="../tags/tag409.xml"/><Relationship Id="rId15" Type="http://schemas.openxmlformats.org/officeDocument/2006/relationships/image" Target="../media/image7.png"/><Relationship Id="rId10" Type="http://schemas.openxmlformats.org/officeDocument/2006/relationships/tags" Target="../tags/tag414.xml"/><Relationship Id="rId4" Type="http://schemas.openxmlformats.org/officeDocument/2006/relationships/tags" Target="../tags/tag408.xml"/><Relationship Id="rId9" Type="http://schemas.openxmlformats.org/officeDocument/2006/relationships/tags" Target="../tags/tag413.xml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24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19.xml"/><Relationship Id="rId7" Type="http://schemas.openxmlformats.org/officeDocument/2006/relationships/tags" Target="../tags/tag423.xml"/><Relationship Id="rId12" Type="http://schemas.openxmlformats.org/officeDocument/2006/relationships/tags" Target="../tags/tag428.xml"/><Relationship Id="rId17" Type="http://schemas.openxmlformats.org/officeDocument/2006/relationships/image" Target="../media/image27.jpeg"/><Relationship Id="rId2" Type="http://schemas.openxmlformats.org/officeDocument/2006/relationships/tags" Target="../tags/tag418.xml"/><Relationship Id="rId16" Type="http://schemas.openxmlformats.org/officeDocument/2006/relationships/image" Target="../media/image9.png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tags" Target="../tags/tag427.xml"/><Relationship Id="rId5" Type="http://schemas.openxmlformats.org/officeDocument/2006/relationships/tags" Target="../tags/tag421.xml"/><Relationship Id="rId15" Type="http://schemas.openxmlformats.org/officeDocument/2006/relationships/image" Target="../media/image8.png"/><Relationship Id="rId10" Type="http://schemas.openxmlformats.org/officeDocument/2006/relationships/tags" Target="../tags/tag426.xml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26" Type="http://schemas.openxmlformats.org/officeDocument/2006/relationships/image" Target="../media/image8.png"/><Relationship Id="rId3" Type="http://schemas.openxmlformats.org/officeDocument/2006/relationships/tags" Target="../tags/tag91.xml"/><Relationship Id="rId21" Type="http://schemas.openxmlformats.org/officeDocument/2006/relationships/tags" Target="../tags/tag109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image" Target="../media/image7.png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0" Type="http://schemas.openxmlformats.org/officeDocument/2006/relationships/tags" Target="../tags/tag108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image" Target="../media/image6.png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notesSlide" Target="../notesSlides/notesSlide1.xml"/><Relationship Id="rId28" Type="http://schemas.openxmlformats.org/officeDocument/2006/relationships/image" Target="../media/image10.png"/><Relationship Id="rId10" Type="http://schemas.openxmlformats.org/officeDocument/2006/relationships/tags" Target="../tags/tag98.xml"/><Relationship Id="rId19" Type="http://schemas.openxmlformats.org/officeDocument/2006/relationships/tags" Target="../tags/tag107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13" Type="http://schemas.openxmlformats.org/officeDocument/2006/relationships/image" Target="../media/image9.png"/><Relationship Id="rId3" Type="http://schemas.openxmlformats.org/officeDocument/2006/relationships/tags" Target="../tags/tag431.xml"/><Relationship Id="rId7" Type="http://schemas.openxmlformats.org/officeDocument/2006/relationships/tags" Target="../tags/tag435.xml"/><Relationship Id="rId12" Type="http://schemas.openxmlformats.org/officeDocument/2006/relationships/image" Target="../media/image8.png"/><Relationship Id="rId2" Type="http://schemas.openxmlformats.org/officeDocument/2006/relationships/tags" Target="../tags/tag430.xml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image" Target="../media/image7.png"/><Relationship Id="rId5" Type="http://schemas.openxmlformats.org/officeDocument/2006/relationships/tags" Target="../tags/tag43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32.xml"/><Relationship Id="rId9" Type="http://schemas.openxmlformats.org/officeDocument/2006/relationships/tags" Target="../tags/tag4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image" Target="../media/image7.png"/><Relationship Id="rId3" Type="http://schemas.openxmlformats.org/officeDocument/2006/relationships/tags" Target="../tags/tag440.xml"/><Relationship Id="rId7" Type="http://schemas.openxmlformats.org/officeDocument/2006/relationships/tags" Target="../tags/tag44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439.xm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tags" Target="../tags/tag448.xml"/><Relationship Id="rId5" Type="http://schemas.openxmlformats.org/officeDocument/2006/relationships/tags" Target="../tags/tag442.xml"/><Relationship Id="rId15" Type="http://schemas.openxmlformats.org/officeDocument/2006/relationships/image" Target="../media/image9.png"/><Relationship Id="rId10" Type="http://schemas.openxmlformats.org/officeDocument/2006/relationships/tags" Target="../tags/tag447.xml"/><Relationship Id="rId4" Type="http://schemas.openxmlformats.org/officeDocument/2006/relationships/tags" Target="../tags/tag441.xml"/><Relationship Id="rId9" Type="http://schemas.openxmlformats.org/officeDocument/2006/relationships/tags" Target="../tags/tag446.xml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tags" Target="../tags/tag460.xml"/><Relationship Id="rId17" Type="http://schemas.openxmlformats.org/officeDocument/2006/relationships/image" Target="../media/image28.png"/><Relationship Id="rId2" Type="http://schemas.openxmlformats.org/officeDocument/2006/relationships/tags" Target="../tags/tag450.xml"/><Relationship Id="rId16" Type="http://schemas.openxmlformats.org/officeDocument/2006/relationships/image" Target="../media/image9.png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tags" Target="../tags/tag459.xml"/><Relationship Id="rId5" Type="http://schemas.openxmlformats.org/officeDocument/2006/relationships/tags" Target="../tags/tag453.xml"/><Relationship Id="rId15" Type="http://schemas.openxmlformats.org/officeDocument/2006/relationships/image" Target="../media/image8.png"/><Relationship Id="rId10" Type="http://schemas.openxmlformats.org/officeDocument/2006/relationships/tags" Target="../tags/tag458.xml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tags" Target="../tags/tag473.xml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12" Type="http://schemas.openxmlformats.org/officeDocument/2006/relationships/tags" Target="../tags/tag472.xml"/><Relationship Id="rId17" Type="http://schemas.openxmlformats.org/officeDocument/2006/relationships/image" Target="../media/image9.png"/><Relationship Id="rId2" Type="http://schemas.openxmlformats.org/officeDocument/2006/relationships/tags" Target="../tags/tag462.xml"/><Relationship Id="rId16" Type="http://schemas.openxmlformats.org/officeDocument/2006/relationships/image" Target="../media/image8.png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tags" Target="../tags/tag471.xml"/><Relationship Id="rId5" Type="http://schemas.openxmlformats.org/officeDocument/2006/relationships/tags" Target="../tags/tag465.xml"/><Relationship Id="rId15" Type="http://schemas.openxmlformats.org/officeDocument/2006/relationships/image" Target="../media/image7.png"/><Relationship Id="rId10" Type="http://schemas.openxmlformats.org/officeDocument/2006/relationships/tags" Target="../tags/tag470.xml"/><Relationship Id="rId4" Type="http://schemas.openxmlformats.org/officeDocument/2006/relationships/tags" Target="../tags/tag464.xml"/><Relationship Id="rId9" Type="http://schemas.openxmlformats.org/officeDocument/2006/relationships/tags" Target="../tags/tag469.xml"/><Relationship Id="rId1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81.xml"/><Relationship Id="rId13" Type="http://schemas.openxmlformats.org/officeDocument/2006/relationships/tags" Target="../tags/tag486.xml"/><Relationship Id="rId3" Type="http://schemas.openxmlformats.org/officeDocument/2006/relationships/tags" Target="../tags/tag476.xml"/><Relationship Id="rId7" Type="http://schemas.openxmlformats.org/officeDocument/2006/relationships/tags" Target="../tags/tag480.xml"/><Relationship Id="rId12" Type="http://schemas.openxmlformats.org/officeDocument/2006/relationships/tags" Target="../tags/tag485.xml"/><Relationship Id="rId17" Type="http://schemas.openxmlformats.org/officeDocument/2006/relationships/image" Target="../media/image9.png"/><Relationship Id="rId2" Type="http://schemas.openxmlformats.org/officeDocument/2006/relationships/tags" Target="../tags/tag475.xml"/><Relationship Id="rId16" Type="http://schemas.openxmlformats.org/officeDocument/2006/relationships/image" Target="../media/image8.png"/><Relationship Id="rId1" Type="http://schemas.openxmlformats.org/officeDocument/2006/relationships/tags" Target="../tags/tag474.xml"/><Relationship Id="rId6" Type="http://schemas.openxmlformats.org/officeDocument/2006/relationships/tags" Target="../tags/tag479.xml"/><Relationship Id="rId11" Type="http://schemas.openxmlformats.org/officeDocument/2006/relationships/tags" Target="../tags/tag484.xml"/><Relationship Id="rId5" Type="http://schemas.openxmlformats.org/officeDocument/2006/relationships/tags" Target="../tags/tag478.xml"/><Relationship Id="rId15" Type="http://schemas.openxmlformats.org/officeDocument/2006/relationships/image" Target="../media/image7.png"/><Relationship Id="rId10" Type="http://schemas.openxmlformats.org/officeDocument/2006/relationships/tags" Target="../tags/tag483.xml"/><Relationship Id="rId4" Type="http://schemas.openxmlformats.org/officeDocument/2006/relationships/tags" Target="../tags/tag477.xml"/><Relationship Id="rId9" Type="http://schemas.openxmlformats.org/officeDocument/2006/relationships/tags" Target="../tags/tag482.xml"/><Relationship Id="rId1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94.xml"/><Relationship Id="rId13" Type="http://schemas.openxmlformats.org/officeDocument/2006/relationships/image" Target="../media/image7.png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488.xml"/><Relationship Id="rId16" Type="http://schemas.openxmlformats.org/officeDocument/2006/relationships/image" Target="../media/image29.png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11" Type="http://schemas.openxmlformats.org/officeDocument/2006/relationships/tags" Target="../tags/tag497.xml"/><Relationship Id="rId5" Type="http://schemas.openxmlformats.org/officeDocument/2006/relationships/tags" Target="../tags/tag491.xml"/><Relationship Id="rId15" Type="http://schemas.openxmlformats.org/officeDocument/2006/relationships/image" Target="../media/image9.png"/><Relationship Id="rId10" Type="http://schemas.openxmlformats.org/officeDocument/2006/relationships/tags" Target="../tags/tag496.xml"/><Relationship Id="rId4" Type="http://schemas.openxmlformats.org/officeDocument/2006/relationships/tags" Target="../tags/tag490.xml"/><Relationship Id="rId9" Type="http://schemas.openxmlformats.org/officeDocument/2006/relationships/tags" Target="../tags/tag495.xml"/><Relationship Id="rId1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1.png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12" Type="http://schemas.openxmlformats.org/officeDocument/2006/relationships/tags" Target="../tags/tag509.xml"/><Relationship Id="rId17" Type="http://schemas.openxmlformats.org/officeDocument/2006/relationships/image" Target="../media/image30.png"/><Relationship Id="rId2" Type="http://schemas.openxmlformats.org/officeDocument/2006/relationships/tags" Target="../tags/tag499.xml"/><Relationship Id="rId16" Type="http://schemas.openxmlformats.org/officeDocument/2006/relationships/image" Target="../media/image9.png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tags" Target="../tags/tag508.xml"/><Relationship Id="rId5" Type="http://schemas.openxmlformats.org/officeDocument/2006/relationships/tags" Target="../tags/tag502.xml"/><Relationship Id="rId15" Type="http://schemas.openxmlformats.org/officeDocument/2006/relationships/image" Target="../media/image8.png"/><Relationship Id="rId10" Type="http://schemas.openxmlformats.org/officeDocument/2006/relationships/tags" Target="../tags/tag507.xml"/><Relationship Id="rId4" Type="http://schemas.openxmlformats.org/officeDocument/2006/relationships/tags" Target="../tags/tag501.xml"/><Relationship Id="rId9" Type="http://schemas.openxmlformats.org/officeDocument/2006/relationships/tags" Target="../tags/tag506.xml"/><Relationship Id="rId1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tags" Target="../tags/tag522.xml"/><Relationship Id="rId18" Type="http://schemas.openxmlformats.org/officeDocument/2006/relationships/image" Target="../media/image8.png"/><Relationship Id="rId3" Type="http://schemas.openxmlformats.org/officeDocument/2006/relationships/tags" Target="../tags/tag512.xml"/><Relationship Id="rId21" Type="http://schemas.openxmlformats.org/officeDocument/2006/relationships/image" Target="../media/image34.png"/><Relationship Id="rId7" Type="http://schemas.openxmlformats.org/officeDocument/2006/relationships/tags" Target="../tags/tag516.xml"/><Relationship Id="rId12" Type="http://schemas.openxmlformats.org/officeDocument/2006/relationships/tags" Target="../tags/tag521.xml"/><Relationship Id="rId17" Type="http://schemas.openxmlformats.org/officeDocument/2006/relationships/image" Target="../media/image7.png"/><Relationship Id="rId2" Type="http://schemas.openxmlformats.org/officeDocument/2006/relationships/tags" Target="../tags/tag511.xml"/><Relationship Id="rId16" Type="http://schemas.openxmlformats.org/officeDocument/2006/relationships/image" Target="../media/image32.png"/><Relationship Id="rId20" Type="http://schemas.openxmlformats.org/officeDocument/2006/relationships/image" Target="../media/image33.png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19.xml"/><Relationship Id="rId19" Type="http://schemas.openxmlformats.org/officeDocument/2006/relationships/image" Target="../media/image9.png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tags" Target="../tags/tag523.xml"/><Relationship Id="rId2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31.xml"/><Relationship Id="rId13" Type="http://schemas.openxmlformats.org/officeDocument/2006/relationships/image" Target="../media/image7.png"/><Relationship Id="rId3" Type="http://schemas.openxmlformats.org/officeDocument/2006/relationships/tags" Target="../tags/tag526.xml"/><Relationship Id="rId7" Type="http://schemas.openxmlformats.org/officeDocument/2006/relationships/tags" Target="../tags/tag530.xml"/><Relationship Id="rId12" Type="http://schemas.openxmlformats.org/officeDocument/2006/relationships/image" Target="../media/image37.png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11" Type="http://schemas.openxmlformats.org/officeDocument/2006/relationships/image" Target="../media/image36.png"/><Relationship Id="rId5" Type="http://schemas.openxmlformats.org/officeDocument/2006/relationships/tags" Target="../tags/tag528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527.xml"/><Relationship Id="rId9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42.xml"/><Relationship Id="rId13" Type="http://schemas.openxmlformats.org/officeDocument/2006/relationships/tags" Target="../tags/tag547.xml"/><Relationship Id="rId18" Type="http://schemas.openxmlformats.org/officeDocument/2006/relationships/image" Target="../media/image37.png"/><Relationship Id="rId3" Type="http://schemas.openxmlformats.org/officeDocument/2006/relationships/tags" Target="../tags/tag537.xml"/><Relationship Id="rId7" Type="http://schemas.openxmlformats.org/officeDocument/2006/relationships/tags" Target="../tags/tag541.xml"/><Relationship Id="rId12" Type="http://schemas.openxmlformats.org/officeDocument/2006/relationships/tags" Target="../tags/tag546.xml"/><Relationship Id="rId17" Type="http://schemas.openxmlformats.org/officeDocument/2006/relationships/image" Target="../media/image36.png"/><Relationship Id="rId2" Type="http://schemas.openxmlformats.org/officeDocument/2006/relationships/tags" Target="../tags/tag536.xml"/><Relationship Id="rId16" Type="http://schemas.openxmlformats.org/officeDocument/2006/relationships/notesSlide" Target="../notesSlides/notesSlide13.xml"/><Relationship Id="rId20" Type="http://schemas.openxmlformats.org/officeDocument/2006/relationships/image" Target="../media/image38.png"/><Relationship Id="rId1" Type="http://schemas.openxmlformats.org/officeDocument/2006/relationships/tags" Target="../tags/tag535.xml"/><Relationship Id="rId6" Type="http://schemas.openxmlformats.org/officeDocument/2006/relationships/tags" Target="../tags/tag540.xml"/><Relationship Id="rId11" Type="http://schemas.openxmlformats.org/officeDocument/2006/relationships/tags" Target="../tags/tag545.xml"/><Relationship Id="rId5" Type="http://schemas.openxmlformats.org/officeDocument/2006/relationships/tags" Target="../tags/tag53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44.xml"/><Relationship Id="rId19" Type="http://schemas.openxmlformats.org/officeDocument/2006/relationships/image" Target="../media/image7.png"/><Relationship Id="rId4" Type="http://schemas.openxmlformats.org/officeDocument/2006/relationships/tags" Target="../tags/tag538.xml"/><Relationship Id="rId9" Type="http://schemas.openxmlformats.org/officeDocument/2006/relationships/tags" Target="../tags/tag543.xml"/><Relationship Id="rId14" Type="http://schemas.openxmlformats.org/officeDocument/2006/relationships/tags" Target="../tags/tag5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26" Type="http://schemas.openxmlformats.org/officeDocument/2006/relationships/image" Target="../media/image9.png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image" Target="../media/image8.png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image" Target="../media/image7.png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notesSlide" Target="../notesSlides/notesSlide2.xml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59.xml"/><Relationship Id="rId13" Type="http://schemas.openxmlformats.org/officeDocument/2006/relationships/notesSlide" Target="../notesSlides/notesSlide14.xml"/><Relationship Id="rId3" Type="http://schemas.openxmlformats.org/officeDocument/2006/relationships/tags" Target="../tags/tag554.xml"/><Relationship Id="rId7" Type="http://schemas.openxmlformats.org/officeDocument/2006/relationships/tags" Target="../tags/tag55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9.png"/><Relationship Id="rId2" Type="http://schemas.openxmlformats.org/officeDocument/2006/relationships/tags" Target="../tags/tag553.xml"/><Relationship Id="rId16" Type="http://schemas.openxmlformats.org/officeDocument/2006/relationships/image" Target="../media/image7.png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11" Type="http://schemas.openxmlformats.org/officeDocument/2006/relationships/tags" Target="../tags/tag562.xml"/><Relationship Id="rId5" Type="http://schemas.openxmlformats.org/officeDocument/2006/relationships/tags" Target="../tags/tag556.xml"/><Relationship Id="rId15" Type="http://schemas.openxmlformats.org/officeDocument/2006/relationships/image" Target="../media/image37.png"/><Relationship Id="rId10" Type="http://schemas.openxmlformats.org/officeDocument/2006/relationships/tags" Target="../tags/tag561.xml"/><Relationship Id="rId4" Type="http://schemas.openxmlformats.org/officeDocument/2006/relationships/tags" Target="../tags/tag555.xml"/><Relationship Id="rId9" Type="http://schemas.openxmlformats.org/officeDocument/2006/relationships/tags" Target="../tags/tag560.xml"/><Relationship Id="rId1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56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6" Type="http://schemas.openxmlformats.org/officeDocument/2006/relationships/tags" Target="../tags/tag571.xml"/><Relationship Id="rId11" Type="http://schemas.openxmlformats.org/officeDocument/2006/relationships/image" Target="../media/image7.png"/><Relationship Id="rId5" Type="http://schemas.openxmlformats.org/officeDocument/2006/relationships/tags" Target="../tags/tag570.xml"/><Relationship Id="rId10" Type="http://schemas.openxmlformats.org/officeDocument/2006/relationships/image" Target="../media/image37.png"/><Relationship Id="rId4" Type="http://schemas.openxmlformats.org/officeDocument/2006/relationships/tags" Target="../tags/tag569.xml"/><Relationship Id="rId9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82.xml"/><Relationship Id="rId13" Type="http://schemas.openxmlformats.org/officeDocument/2006/relationships/image" Target="../media/image37.png"/><Relationship Id="rId3" Type="http://schemas.openxmlformats.org/officeDocument/2006/relationships/tags" Target="../tags/tag577.xml"/><Relationship Id="rId7" Type="http://schemas.openxmlformats.org/officeDocument/2006/relationships/tags" Target="../tags/tag581.xml"/><Relationship Id="rId12" Type="http://schemas.openxmlformats.org/officeDocument/2006/relationships/image" Target="../media/image41.jpeg"/><Relationship Id="rId2" Type="http://schemas.openxmlformats.org/officeDocument/2006/relationships/tags" Target="../tags/tag576.xml"/><Relationship Id="rId16" Type="http://schemas.openxmlformats.org/officeDocument/2006/relationships/image" Target="../media/image43.jpeg"/><Relationship Id="rId1" Type="http://schemas.openxmlformats.org/officeDocument/2006/relationships/tags" Target="../tags/tag575.xml"/><Relationship Id="rId6" Type="http://schemas.openxmlformats.org/officeDocument/2006/relationships/tags" Target="../tags/tag58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79.xml"/><Relationship Id="rId15" Type="http://schemas.openxmlformats.org/officeDocument/2006/relationships/image" Target="../media/image42.png"/><Relationship Id="rId10" Type="http://schemas.openxmlformats.org/officeDocument/2006/relationships/tags" Target="../tags/tag584.xml"/><Relationship Id="rId4" Type="http://schemas.openxmlformats.org/officeDocument/2006/relationships/tags" Target="../tags/tag578.xml"/><Relationship Id="rId9" Type="http://schemas.openxmlformats.org/officeDocument/2006/relationships/tags" Target="../tags/tag583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26" Type="http://schemas.openxmlformats.org/officeDocument/2006/relationships/image" Target="../media/image7.png"/><Relationship Id="rId3" Type="http://schemas.openxmlformats.org/officeDocument/2006/relationships/tags" Target="../tags/tag139.xml"/><Relationship Id="rId21" Type="http://schemas.openxmlformats.org/officeDocument/2006/relationships/tags" Target="../tags/tag157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5" Type="http://schemas.openxmlformats.org/officeDocument/2006/relationships/image" Target="../media/image6.png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0" Type="http://schemas.openxmlformats.org/officeDocument/2006/relationships/tags" Target="../tags/tag156.xml"/><Relationship Id="rId29" Type="http://schemas.openxmlformats.org/officeDocument/2006/relationships/image" Target="../media/image12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notesSlide" Target="../notesSlides/notesSlide3.xml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9.png"/><Relationship Id="rId10" Type="http://schemas.openxmlformats.org/officeDocument/2006/relationships/tags" Target="../tags/tag146.xml"/><Relationship Id="rId19" Type="http://schemas.openxmlformats.org/officeDocument/2006/relationships/tags" Target="../tags/tag155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tags" Target="../tags/tag158.xml"/><Relationship Id="rId27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18" Type="http://schemas.openxmlformats.org/officeDocument/2006/relationships/tags" Target="../tags/tag179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164.xml"/><Relationship Id="rId21" Type="http://schemas.openxmlformats.org/officeDocument/2006/relationships/tags" Target="../tags/tag182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tags" Target="../tags/tag178.xml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15.png"/><Relationship Id="rId2" Type="http://schemas.openxmlformats.org/officeDocument/2006/relationships/tags" Target="../tags/tag163.xml"/><Relationship Id="rId16" Type="http://schemas.openxmlformats.org/officeDocument/2006/relationships/tags" Target="../tags/tag177.xml"/><Relationship Id="rId20" Type="http://schemas.openxmlformats.org/officeDocument/2006/relationships/tags" Target="../tags/tag181.xml"/><Relationship Id="rId29" Type="http://schemas.openxmlformats.org/officeDocument/2006/relationships/image" Target="../media/image8.png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24" Type="http://schemas.openxmlformats.org/officeDocument/2006/relationships/tags" Target="../tags/tag185.xml"/><Relationship Id="rId32" Type="http://schemas.openxmlformats.org/officeDocument/2006/relationships/image" Target="../media/image14.gif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23" Type="http://schemas.openxmlformats.org/officeDocument/2006/relationships/tags" Target="../tags/tag184.xml"/><Relationship Id="rId28" Type="http://schemas.openxmlformats.org/officeDocument/2006/relationships/image" Target="../media/image7.png"/><Relationship Id="rId10" Type="http://schemas.openxmlformats.org/officeDocument/2006/relationships/tags" Target="../tags/tag171.xml"/><Relationship Id="rId19" Type="http://schemas.openxmlformats.org/officeDocument/2006/relationships/tags" Target="../tags/tag180.xml"/><Relationship Id="rId31" Type="http://schemas.openxmlformats.org/officeDocument/2006/relationships/image" Target="../media/image13.png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Relationship Id="rId22" Type="http://schemas.openxmlformats.org/officeDocument/2006/relationships/tags" Target="../tags/tag183.xml"/><Relationship Id="rId27" Type="http://schemas.openxmlformats.org/officeDocument/2006/relationships/image" Target="../media/image6.png"/><Relationship Id="rId30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tags" Target="../tags/tag201.xml"/><Relationship Id="rId18" Type="http://schemas.openxmlformats.org/officeDocument/2006/relationships/tags" Target="../tags/tag206.xml"/><Relationship Id="rId26" Type="http://schemas.openxmlformats.org/officeDocument/2006/relationships/image" Target="../media/image6.png"/><Relationship Id="rId3" Type="http://schemas.openxmlformats.org/officeDocument/2006/relationships/tags" Target="../tags/tag191.xml"/><Relationship Id="rId21" Type="http://schemas.openxmlformats.org/officeDocument/2006/relationships/tags" Target="../tags/tag209.xml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tags" Target="../tags/tag205.xml"/><Relationship Id="rId25" Type="http://schemas.openxmlformats.org/officeDocument/2006/relationships/notesSlide" Target="../notesSlides/notesSlide5.xml"/><Relationship Id="rId2" Type="http://schemas.openxmlformats.org/officeDocument/2006/relationships/tags" Target="../tags/tag190.xml"/><Relationship Id="rId16" Type="http://schemas.openxmlformats.org/officeDocument/2006/relationships/tags" Target="../tags/tag204.xml"/><Relationship Id="rId20" Type="http://schemas.openxmlformats.org/officeDocument/2006/relationships/tags" Target="../tags/tag208.xml"/><Relationship Id="rId29" Type="http://schemas.openxmlformats.org/officeDocument/2006/relationships/image" Target="../media/image9.png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193.xml"/><Relationship Id="rId15" Type="http://schemas.openxmlformats.org/officeDocument/2006/relationships/tags" Target="../tags/tag203.xml"/><Relationship Id="rId23" Type="http://schemas.openxmlformats.org/officeDocument/2006/relationships/tags" Target="../tags/tag211.xml"/><Relationship Id="rId28" Type="http://schemas.openxmlformats.org/officeDocument/2006/relationships/image" Target="../media/image8.png"/><Relationship Id="rId10" Type="http://schemas.openxmlformats.org/officeDocument/2006/relationships/tags" Target="../tags/tag198.xml"/><Relationship Id="rId19" Type="http://schemas.openxmlformats.org/officeDocument/2006/relationships/tags" Target="../tags/tag207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tags" Target="../tags/tag202.xml"/><Relationship Id="rId22" Type="http://schemas.openxmlformats.org/officeDocument/2006/relationships/tags" Target="../tags/tag210.xml"/><Relationship Id="rId27" Type="http://schemas.openxmlformats.org/officeDocument/2006/relationships/image" Target="../media/image7.png"/><Relationship Id="rId3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tags" Target="../tags/tag227.xml"/><Relationship Id="rId18" Type="http://schemas.openxmlformats.org/officeDocument/2006/relationships/tags" Target="../tags/tag232.xml"/><Relationship Id="rId3" Type="http://schemas.openxmlformats.org/officeDocument/2006/relationships/tags" Target="../tags/tag217.xml"/><Relationship Id="rId21" Type="http://schemas.openxmlformats.org/officeDocument/2006/relationships/notesSlide" Target="../notesSlides/notesSlide6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tags" Target="../tags/tag231.xml"/><Relationship Id="rId2" Type="http://schemas.openxmlformats.org/officeDocument/2006/relationships/tags" Target="../tags/tag216.xml"/><Relationship Id="rId16" Type="http://schemas.openxmlformats.org/officeDocument/2006/relationships/tags" Target="../tags/tag230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24" Type="http://schemas.openxmlformats.org/officeDocument/2006/relationships/image" Target="../media/image9.png"/><Relationship Id="rId5" Type="http://schemas.openxmlformats.org/officeDocument/2006/relationships/tags" Target="../tags/tag219.xml"/><Relationship Id="rId15" Type="http://schemas.openxmlformats.org/officeDocument/2006/relationships/tags" Target="../tags/tag229.xml"/><Relationship Id="rId23" Type="http://schemas.openxmlformats.org/officeDocument/2006/relationships/image" Target="../media/image8.png"/><Relationship Id="rId10" Type="http://schemas.openxmlformats.org/officeDocument/2006/relationships/tags" Target="../tags/tag224.xml"/><Relationship Id="rId19" Type="http://schemas.openxmlformats.org/officeDocument/2006/relationships/tags" Target="../tags/tag233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tags" Target="../tags/tag228.xml"/><Relationship Id="rId2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tags" Target="../tags/tag249.xml"/><Relationship Id="rId18" Type="http://schemas.openxmlformats.org/officeDocument/2006/relationships/tags" Target="../tags/tag254.xml"/><Relationship Id="rId3" Type="http://schemas.openxmlformats.org/officeDocument/2006/relationships/tags" Target="../tags/tag239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43.xml"/><Relationship Id="rId12" Type="http://schemas.openxmlformats.org/officeDocument/2006/relationships/tags" Target="../tags/tag248.xml"/><Relationship Id="rId17" Type="http://schemas.openxmlformats.org/officeDocument/2006/relationships/tags" Target="../tags/tag253.xml"/><Relationship Id="rId25" Type="http://schemas.openxmlformats.org/officeDocument/2006/relationships/image" Target="../media/image9.png"/><Relationship Id="rId2" Type="http://schemas.openxmlformats.org/officeDocument/2006/relationships/tags" Target="../tags/tag238.xml"/><Relationship Id="rId16" Type="http://schemas.openxmlformats.org/officeDocument/2006/relationships/tags" Target="../tags/tag252.xml"/><Relationship Id="rId20" Type="http://schemas.openxmlformats.org/officeDocument/2006/relationships/tags" Target="../tags/tag256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24" Type="http://schemas.openxmlformats.org/officeDocument/2006/relationships/image" Target="../media/image8.png"/><Relationship Id="rId5" Type="http://schemas.openxmlformats.org/officeDocument/2006/relationships/tags" Target="../tags/tag241.xml"/><Relationship Id="rId15" Type="http://schemas.openxmlformats.org/officeDocument/2006/relationships/tags" Target="../tags/tag251.xml"/><Relationship Id="rId23" Type="http://schemas.openxmlformats.org/officeDocument/2006/relationships/image" Target="../media/image7.png"/><Relationship Id="rId10" Type="http://schemas.openxmlformats.org/officeDocument/2006/relationships/tags" Target="../tags/tag246.xml"/><Relationship Id="rId19" Type="http://schemas.openxmlformats.org/officeDocument/2006/relationships/tags" Target="../tags/tag255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tags" Target="../tags/tag250.xml"/><Relationship Id="rId2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image" Target="../media/image8.png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image" Target="../media/image7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26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图片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12459" r="22157" b="10009"/>
          <a:stretch>
            <a:fillRect/>
          </a:stretch>
        </p:blipFill>
        <p:spPr bwMode="auto">
          <a:xfrm>
            <a:off x="-24276" y="-57890"/>
            <a:ext cx="915434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5798" y="-75080"/>
            <a:ext cx="8050088" cy="78367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rgbClr val="00B050"/>
                </a:solidFill>
                <a:latin typeface="方正硬笔楷书简体" pitchFamily="65" charset="-122"/>
                <a:ea typeface="方正硬笔楷书简体" pitchFamily="65" charset="-122"/>
              </a:rPr>
              <a:t>第五章  质量与密度</a:t>
            </a: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456449" y="77488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rgbClr val="0070C0"/>
                </a:solidFill>
                <a:latin typeface="华文行楷" pitchFamily="2" charset="-122"/>
                <a:ea typeface="华文行楷" pitchFamily="2" charset="-122"/>
              </a:rPr>
              <a:t>第二节  学习使用天平和量筒</a:t>
            </a:r>
            <a:endParaRPr lang="zh-CN" altLang="en-US" sz="4800" b="1" dirty="0">
              <a:solidFill>
                <a:srgbClr val="0070C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329344" y="1844824"/>
            <a:ext cx="838426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</a:rPr>
              <a:t>学习目标：</a:t>
            </a:r>
            <a:endParaRPr lang="en-US" altLang="zh-CN" sz="2800" b="1" dirty="0" smtClean="0">
              <a:solidFill>
                <a:srgbClr val="0070C0"/>
              </a:solidFill>
            </a:endParaRPr>
          </a:p>
          <a:p>
            <a:pPr indent="457200"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0070C0"/>
                </a:solidFill>
              </a:rPr>
              <a:t>1</a:t>
            </a:r>
            <a:r>
              <a:rPr lang="zh-CN" altLang="en-US" sz="2800" b="1" dirty="0" smtClean="0">
                <a:solidFill>
                  <a:srgbClr val="0070C0"/>
                </a:solidFill>
              </a:rPr>
              <a:t>、会正确调试天平，并会应用托盘天平测物体的质量。</a:t>
            </a:r>
            <a:endParaRPr lang="zh-CN" altLang="en-US" sz="2800" b="1" dirty="0">
              <a:solidFill>
                <a:srgbClr val="0070C0"/>
              </a:solidFill>
            </a:endParaRPr>
          </a:p>
          <a:p>
            <a:pPr indent="457200">
              <a:lnSpc>
                <a:spcPct val="125000"/>
              </a:lnSpc>
            </a:pPr>
            <a:r>
              <a:rPr lang="en-US" altLang="zh-CN" sz="2800" b="1" dirty="0">
                <a:solidFill>
                  <a:srgbClr val="0070C0"/>
                </a:solidFill>
              </a:rPr>
              <a:t>2</a:t>
            </a:r>
            <a:r>
              <a:rPr lang="zh-CN" altLang="en-US" sz="2800" b="1" dirty="0">
                <a:solidFill>
                  <a:srgbClr val="0070C0"/>
                </a:solidFill>
              </a:rPr>
              <a:t>、能区分量筒与量杯，会正确使用量筒和</a:t>
            </a:r>
            <a:r>
              <a:rPr lang="zh-CN" altLang="en-US" sz="2800" b="1" dirty="0" smtClean="0">
                <a:solidFill>
                  <a:srgbClr val="0070C0"/>
                </a:solidFill>
              </a:rPr>
              <a:t>量杯测量液体和固体的体积。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  <p:pic>
        <p:nvPicPr>
          <p:cNvPr id="12" name="林志颖 - 梦在前方.mp3">
            <a:hlinkClick r:id="" action="ppaction://media"/>
          </p:cNvPr>
          <p:cNvPicPr>
            <a:picLocks noChangeAspect="1"/>
          </p:cNvPicPr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56376" y="5999565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1" name="ShockwaveFlash1" r:id="rId10" imgW="1655829" imgH="549329"/>
        </mc:Choice>
        <mc:Fallback>
          <p:control name="ShockwaveFlash1" r:id="rId10" imgW="1655829" imgH="549329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8850" y="0"/>
                  <a:ext cx="1655763" cy="54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55157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sp>
        <p:nvSpPr>
          <p:cNvPr id="35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9639" y="1110635"/>
            <a:ext cx="88055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28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2800" b="1" smtClean="0">
                <a:solidFill>
                  <a:srgbClr val="990033"/>
                </a:solidFill>
                <a:latin typeface="+mn-ea"/>
                <a:ea typeface="+mn-ea"/>
              </a:rPr>
              <a:t>反思</a:t>
            </a:r>
            <a:r>
              <a:rPr kumimoji="1" lang="en-US" altLang="zh-CN" sz="28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2800" b="1">
                <a:latin typeface="+mn-ea"/>
                <a:ea typeface="+mn-ea"/>
              </a:rPr>
              <a:t>若测量时未注意相关事项，会产生怎样影响？</a:t>
            </a:r>
          </a:p>
        </p:txBody>
      </p:sp>
      <p:sp>
        <p:nvSpPr>
          <p:cNvPr id="28" name="AutoShap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68007" y="1628800"/>
            <a:ext cx="8424761" cy="475252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437552" y="1738289"/>
            <a:ext cx="8355216" cy="453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例</a:t>
            </a:r>
            <a:r>
              <a:rPr lang="en-US" altLang="zh-CN" sz="2800" b="1">
                <a:solidFill>
                  <a:srgbClr val="C00000"/>
                </a:solidFill>
                <a:latin typeface="+mn-ea"/>
                <a:ea typeface="+mn-ea"/>
              </a:rPr>
              <a:t>4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、若砝码盒中的砝码有些磨损或生锈，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这样测量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出的质量又会有怎样偏差</a:t>
            </a:r>
            <a:r>
              <a:rPr lang="en-US" altLang="zh-CN" sz="2800" b="1" smtClean="0">
                <a:solidFill>
                  <a:srgbClr val="C00000"/>
                </a:solidFill>
                <a:latin typeface="+mn-ea"/>
                <a:ea typeface="+mn-ea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zh-CN" altLang="en-US" sz="2800" b="1" smtClean="0">
                <a:latin typeface="+mn-ea"/>
                <a:ea typeface="+mn-ea"/>
              </a:rPr>
              <a:t>例</a:t>
            </a:r>
            <a:r>
              <a:rPr lang="en-US" altLang="zh-CN" sz="2800" b="1">
                <a:latin typeface="+mn-ea"/>
                <a:ea typeface="+mn-ea"/>
              </a:rPr>
              <a:t>5</a:t>
            </a:r>
            <a:r>
              <a:rPr lang="zh-CN" altLang="en-US" sz="2800" b="1">
                <a:latin typeface="+mn-ea"/>
                <a:ea typeface="+mn-ea"/>
              </a:rPr>
              <a:t>、若测量结束后发现，右盘下粘着一块</a:t>
            </a:r>
            <a:r>
              <a:rPr lang="zh-CN" altLang="en-US" sz="2800" b="1" smtClean="0">
                <a:latin typeface="+mn-ea"/>
                <a:ea typeface="+mn-ea"/>
              </a:rPr>
              <a:t>口香糖，这样</a:t>
            </a:r>
            <a:r>
              <a:rPr lang="zh-CN" altLang="en-US" sz="2800" b="1">
                <a:latin typeface="+mn-ea"/>
                <a:ea typeface="+mn-ea"/>
              </a:rPr>
              <a:t>测出的物体质量和物体的真实</a:t>
            </a:r>
            <a:r>
              <a:rPr lang="zh-CN" altLang="en-US" sz="2800" b="1" smtClean="0">
                <a:latin typeface="+mn-ea"/>
                <a:ea typeface="+mn-ea"/>
              </a:rPr>
              <a:t>值相比</a:t>
            </a:r>
            <a:r>
              <a:rPr lang="zh-CN" altLang="en-US" sz="2800" b="1">
                <a:latin typeface="+mn-ea"/>
                <a:ea typeface="+mn-ea"/>
              </a:rPr>
              <a:t>有什么差异</a:t>
            </a:r>
            <a:r>
              <a:rPr lang="en-US" altLang="zh-CN" sz="2800" b="1" smtClean="0">
                <a:latin typeface="+mn-ea"/>
                <a:ea typeface="+mn-ea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例</a:t>
            </a:r>
            <a:r>
              <a:rPr lang="en-US" altLang="zh-CN" sz="2800" b="1">
                <a:solidFill>
                  <a:srgbClr val="C00000"/>
                </a:solidFill>
                <a:latin typeface="+mn-ea"/>
                <a:ea typeface="+mn-ea"/>
              </a:rPr>
              <a:t>6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、现在有一枚大头针和一烧杯，利用一般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的实验室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托盘天平，如何测出这枚大头针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的质量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和一烧杯水的质量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？</a:t>
            </a:r>
            <a:endParaRPr lang="zh-CN" altLang="en-US" sz="2800" b="1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810090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页脚占位符 1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 bwMode="auto">
          <a:xfrm>
            <a:off x="0" y="6492875"/>
            <a:ext cx="9144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1600" smtClean="0">
                <a:solidFill>
                  <a:srgbClr val="7030A0"/>
                </a:solidFill>
                <a:latin typeface="方正静蕾简体" pitchFamily="2" charset="-122"/>
                <a:ea typeface="方正静蕾简体" pitchFamily="2" charset="-122"/>
              </a:rPr>
              <a:t>http://huanghongfei96.blog.163.com</a:t>
            </a:r>
            <a:endParaRPr lang="zh-CN" altLang="en-US" sz="1600" smtClean="0">
              <a:solidFill>
                <a:srgbClr val="7030A0"/>
              </a:solidFill>
              <a:latin typeface="方正静蕾简体" pitchFamily="2" charset="-122"/>
              <a:ea typeface="方正静蕾简体" pitchFamily="2" charset="-122"/>
            </a:endParaRPr>
          </a:p>
        </p:txBody>
      </p:sp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页脚占位符 1"/>
          <p:cNvSpPr txBox="1"/>
          <p:nvPr>
            <p:custDataLst>
              <p:tags r:id="rId4"/>
            </p:custDataLst>
          </p:nvPr>
        </p:nvSpPr>
        <p:spPr bwMode="auto">
          <a:xfrm>
            <a:off x="368007" y="6492875"/>
            <a:ext cx="843752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1600" smtClean="0">
                <a:solidFill>
                  <a:srgbClr val="7030A0"/>
                </a:solidFill>
                <a:latin typeface="方正静蕾简体" pitchFamily="2" charset="-122"/>
                <a:ea typeface="方正静蕾简体" pitchFamily="2" charset="-122"/>
              </a:rPr>
              <a:t>http://huanghongfei96.blog.163.com</a:t>
            </a:r>
            <a:endParaRPr lang="zh-CN" altLang="en-US" sz="1600" smtClean="0">
              <a:solidFill>
                <a:srgbClr val="7030A0"/>
              </a:solidFill>
              <a:latin typeface="方正静蕾简体" pitchFamily="2" charset="-122"/>
              <a:ea typeface="方正静蕾简体" pitchFamily="2" charset="-122"/>
            </a:endParaRPr>
          </a:p>
        </p:txBody>
      </p:sp>
      <p:sp>
        <p:nvSpPr>
          <p:cNvPr id="10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7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、质量的间接测量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8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sp>
        <p:nvSpPr>
          <p:cNvPr id="12" name="Line 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258888" y="1785938"/>
            <a:ext cx="0" cy="2519362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3" name="Group 3"/>
          <p:cNvGrpSpPr/>
          <p:nvPr>
            <p:custDataLst>
              <p:tags r:id="rId10"/>
            </p:custDataLst>
          </p:nvPr>
        </p:nvGrpSpPr>
        <p:grpSpPr>
          <a:xfrm>
            <a:off x="533400" y="1698625"/>
            <a:ext cx="1447800" cy="482600"/>
            <a:chOff x="845" y="1107"/>
            <a:chExt cx="1086" cy="304"/>
          </a:xfrm>
        </p:grpSpPr>
        <p:sp>
          <p:nvSpPr>
            <p:cNvPr id="14" name="Freeform 4"/>
            <p:cNvSpPr/>
            <p:nvPr>
              <p:custDataLst>
                <p:tags r:id="rId27"/>
              </p:custDataLst>
            </p:nvPr>
          </p:nvSpPr>
          <p:spPr bwMode="gray">
            <a:xfrm>
              <a:off x="909" y="1282"/>
              <a:ext cx="958" cy="129"/>
            </a:xfrm>
            <a:custGeom>
              <a:avLst/>
              <a:gdLst>
                <a:gd name="T0" fmla="*/ 426 w 1120"/>
                <a:gd name="T1" fmla="*/ 2 h 252"/>
                <a:gd name="T2" fmla="*/ 423 w 1120"/>
                <a:gd name="T3" fmla="*/ 2 h 252"/>
                <a:gd name="T4" fmla="*/ 417 w 1120"/>
                <a:gd name="T5" fmla="*/ 2 h 252"/>
                <a:gd name="T6" fmla="*/ 408 w 1120"/>
                <a:gd name="T7" fmla="*/ 2 h 252"/>
                <a:gd name="T8" fmla="*/ 394 w 1120"/>
                <a:gd name="T9" fmla="*/ 2 h 252"/>
                <a:gd name="T10" fmla="*/ 377 w 1120"/>
                <a:gd name="T11" fmla="*/ 2 h 252"/>
                <a:gd name="T12" fmla="*/ 357 w 1120"/>
                <a:gd name="T13" fmla="*/ 2 h 252"/>
                <a:gd name="T14" fmla="*/ 332 w 1120"/>
                <a:gd name="T15" fmla="*/ 2 h 252"/>
                <a:gd name="T16" fmla="*/ 306 w 1120"/>
                <a:gd name="T17" fmla="*/ 2 h 252"/>
                <a:gd name="T18" fmla="*/ 277 w 1120"/>
                <a:gd name="T19" fmla="*/ 2 h 252"/>
                <a:gd name="T20" fmla="*/ 245 w 1120"/>
                <a:gd name="T21" fmla="*/ 2 h 252"/>
                <a:gd name="T22" fmla="*/ 210 w 1120"/>
                <a:gd name="T23" fmla="*/ 2 h 252"/>
                <a:gd name="T24" fmla="*/ 177 w 1120"/>
                <a:gd name="T25" fmla="*/ 2 h 252"/>
                <a:gd name="T26" fmla="*/ 145 w 1120"/>
                <a:gd name="T27" fmla="*/ 2 h 252"/>
                <a:gd name="T28" fmla="*/ 117 w 1120"/>
                <a:gd name="T29" fmla="*/ 2 h 252"/>
                <a:gd name="T30" fmla="*/ 91 w 1120"/>
                <a:gd name="T31" fmla="*/ 2 h 252"/>
                <a:gd name="T32" fmla="*/ 68 w 1120"/>
                <a:gd name="T33" fmla="*/ 2 h 252"/>
                <a:gd name="T34" fmla="*/ 48 w 1120"/>
                <a:gd name="T35" fmla="*/ 2 h 252"/>
                <a:gd name="T36" fmla="*/ 32 w 1120"/>
                <a:gd name="T37" fmla="*/ 2 h 252"/>
                <a:gd name="T38" fmla="*/ 18 w 1120"/>
                <a:gd name="T39" fmla="*/ 2 h 252"/>
                <a:gd name="T40" fmla="*/ 8 w 1120"/>
                <a:gd name="T41" fmla="*/ 2 h 252"/>
                <a:gd name="T42" fmla="*/ 3 w 1120"/>
                <a:gd name="T43" fmla="*/ 2 h 252"/>
                <a:gd name="T44" fmla="*/ 0 w 1120"/>
                <a:gd name="T45" fmla="*/ 2 h 252"/>
                <a:gd name="T46" fmla="*/ 0 w 1120"/>
                <a:gd name="T47" fmla="*/ 1 h 252"/>
                <a:gd name="T48" fmla="*/ 213 w 1120"/>
                <a:gd name="T49" fmla="*/ 0 h 252"/>
                <a:gd name="T50" fmla="*/ 426 w 1120"/>
                <a:gd name="T51" fmla="*/ 1 h 252"/>
                <a:gd name="T52" fmla="*/ 426 w 1120"/>
                <a:gd name="T53" fmla="*/ 2 h 252"/>
                <a:gd name="T54" fmla="*/ 42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1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Rectangle 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845" y="1107"/>
              <a:ext cx="1086" cy="267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华文细黑" pitchFamily="2" charset="-122"/>
                  <a:cs typeface="Arial" pitchFamily="34" charset="0"/>
                </a:rPr>
                <a:t>思考</a:t>
              </a:r>
            </a:p>
          </p:txBody>
        </p:sp>
      </p:grpSp>
      <p:sp>
        <p:nvSpPr>
          <p:cNvPr id="18" name="Line 18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1331913" y="2217738"/>
            <a:ext cx="7202487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Group 9"/>
          <p:cNvGrpSpPr/>
          <p:nvPr>
            <p:custDataLst>
              <p:tags r:id="rId12"/>
            </p:custDataLst>
          </p:nvPr>
        </p:nvGrpSpPr>
        <p:grpSpPr>
          <a:xfrm>
            <a:off x="533400" y="2655888"/>
            <a:ext cx="1447800" cy="482600"/>
            <a:chOff x="816" y="2304"/>
            <a:chExt cx="1440" cy="448"/>
          </a:xfrm>
        </p:grpSpPr>
        <p:sp>
          <p:nvSpPr>
            <p:cNvPr id="20" name="Freeform 10"/>
            <p:cNvSpPr/>
            <p:nvPr>
              <p:custDataLst>
                <p:tags r:id="rId25"/>
              </p:custDataLst>
            </p:nvPr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3062 w 1120"/>
                <a:gd name="T1" fmla="*/ 26 h 252"/>
                <a:gd name="T2" fmla="*/ 3049 w 1120"/>
                <a:gd name="T3" fmla="*/ 26 h 252"/>
                <a:gd name="T4" fmla="*/ 3005 w 1120"/>
                <a:gd name="T5" fmla="*/ 26 h 252"/>
                <a:gd name="T6" fmla="*/ 2937 w 1120"/>
                <a:gd name="T7" fmla="*/ 25 h 252"/>
                <a:gd name="T8" fmla="*/ 2839 w 1120"/>
                <a:gd name="T9" fmla="*/ 24 h 252"/>
                <a:gd name="T10" fmla="*/ 2713 w 1120"/>
                <a:gd name="T11" fmla="*/ 23 h 252"/>
                <a:gd name="T12" fmla="*/ 2566 w 1120"/>
                <a:gd name="T13" fmla="*/ 22 h 252"/>
                <a:gd name="T14" fmla="*/ 2394 w 1120"/>
                <a:gd name="T15" fmla="*/ 22 h 252"/>
                <a:gd name="T16" fmla="*/ 2201 w 1120"/>
                <a:gd name="T17" fmla="*/ 20 h 252"/>
                <a:gd name="T18" fmla="*/ 1997 w 1120"/>
                <a:gd name="T19" fmla="*/ 20 h 252"/>
                <a:gd name="T20" fmla="*/ 1766 w 1120"/>
                <a:gd name="T21" fmla="*/ 20 h 252"/>
                <a:gd name="T22" fmla="*/ 1517 w 1120"/>
                <a:gd name="T23" fmla="*/ 20 h 252"/>
                <a:gd name="T24" fmla="*/ 1273 w 1120"/>
                <a:gd name="T25" fmla="*/ 20 h 252"/>
                <a:gd name="T26" fmla="*/ 1048 w 1120"/>
                <a:gd name="T27" fmla="*/ 20 h 252"/>
                <a:gd name="T28" fmla="*/ 841 w 1120"/>
                <a:gd name="T29" fmla="*/ 20 h 252"/>
                <a:gd name="T30" fmla="*/ 651 w 1120"/>
                <a:gd name="T31" fmla="*/ 22 h 252"/>
                <a:gd name="T32" fmla="*/ 489 w 1120"/>
                <a:gd name="T33" fmla="*/ 22 h 252"/>
                <a:gd name="T34" fmla="*/ 346 w 1120"/>
                <a:gd name="T35" fmla="*/ 23 h 252"/>
                <a:gd name="T36" fmla="*/ 222 w 1120"/>
                <a:gd name="T37" fmla="*/ 24 h 252"/>
                <a:gd name="T38" fmla="*/ 126 w 1120"/>
                <a:gd name="T39" fmla="*/ 25 h 252"/>
                <a:gd name="T40" fmla="*/ 54 w 1120"/>
                <a:gd name="T41" fmla="*/ 26 h 252"/>
                <a:gd name="T42" fmla="*/ 16 w 1120"/>
                <a:gd name="T43" fmla="*/ 26 h 252"/>
                <a:gd name="T44" fmla="*/ 0 w 1120"/>
                <a:gd name="T45" fmla="*/ 26 h 252"/>
                <a:gd name="T46" fmla="*/ 0 w 1120"/>
                <a:gd name="T47" fmla="*/ 6 h 252"/>
                <a:gd name="T48" fmla="*/ 1529 w 1120"/>
                <a:gd name="T49" fmla="*/ 0 h 252"/>
                <a:gd name="T50" fmla="*/ 3062 w 1120"/>
                <a:gd name="T51" fmla="*/ 6 h 252"/>
                <a:gd name="T52" fmla="*/ 3062 w 1120"/>
                <a:gd name="T53" fmla="*/ 26 h 252"/>
                <a:gd name="T54" fmla="*/ 3062 w 1120"/>
                <a:gd name="T55" fmla="*/ 2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1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Rectangle 11">
              <a:hlinkClick r:id="rId34" action="ppaction://hlinksldjump"/>
            </p:cNvPr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0392"/>
                    <a:invGamma/>
                  </a:schemeClr>
                </a:gs>
              </a:gsLst>
              <a:lin ang="27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华文细黑" pitchFamily="2" charset="-122"/>
                  <a:cs typeface="Arial" pitchFamily="34" charset="0"/>
                </a:rPr>
                <a:t>方案</a:t>
              </a:r>
            </a:p>
          </p:txBody>
        </p:sp>
      </p:grpSp>
      <p:grpSp>
        <p:nvGrpSpPr>
          <p:cNvPr id="22" name="Group 12"/>
          <p:cNvGrpSpPr/>
          <p:nvPr>
            <p:custDataLst>
              <p:tags r:id="rId13"/>
            </p:custDataLst>
          </p:nvPr>
        </p:nvGrpSpPr>
        <p:grpSpPr>
          <a:xfrm>
            <a:off x="500063" y="4124325"/>
            <a:ext cx="1524000" cy="482600"/>
            <a:chOff x="816" y="2304"/>
            <a:chExt cx="1440" cy="448"/>
          </a:xfrm>
        </p:grpSpPr>
        <p:sp>
          <p:nvSpPr>
            <p:cNvPr id="23" name="Freeform 13"/>
            <p:cNvSpPr/>
            <p:nvPr>
              <p:custDataLst>
                <p:tags r:id="rId23"/>
              </p:custDataLst>
            </p:nvPr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3062 w 1120"/>
                <a:gd name="T1" fmla="*/ 26 h 252"/>
                <a:gd name="T2" fmla="*/ 3049 w 1120"/>
                <a:gd name="T3" fmla="*/ 26 h 252"/>
                <a:gd name="T4" fmla="*/ 3005 w 1120"/>
                <a:gd name="T5" fmla="*/ 26 h 252"/>
                <a:gd name="T6" fmla="*/ 2937 w 1120"/>
                <a:gd name="T7" fmla="*/ 25 h 252"/>
                <a:gd name="T8" fmla="*/ 2839 w 1120"/>
                <a:gd name="T9" fmla="*/ 24 h 252"/>
                <a:gd name="T10" fmla="*/ 2713 w 1120"/>
                <a:gd name="T11" fmla="*/ 23 h 252"/>
                <a:gd name="T12" fmla="*/ 2566 w 1120"/>
                <a:gd name="T13" fmla="*/ 22 h 252"/>
                <a:gd name="T14" fmla="*/ 2394 w 1120"/>
                <a:gd name="T15" fmla="*/ 22 h 252"/>
                <a:gd name="T16" fmla="*/ 2201 w 1120"/>
                <a:gd name="T17" fmla="*/ 20 h 252"/>
                <a:gd name="T18" fmla="*/ 1997 w 1120"/>
                <a:gd name="T19" fmla="*/ 20 h 252"/>
                <a:gd name="T20" fmla="*/ 1766 w 1120"/>
                <a:gd name="T21" fmla="*/ 20 h 252"/>
                <a:gd name="T22" fmla="*/ 1517 w 1120"/>
                <a:gd name="T23" fmla="*/ 20 h 252"/>
                <a:gd name="T24" fmla="*/ 1273 w 1120"/>
                <a:gd name="T25" fmla="*/ 20 h 252"/>
                <a:gd name="T26" fmla="*/ 1048 w 1120"/>
                <a:gd name="T27" fmla="*/ 20 h 252"/>
                <a:gd name="T28" fmla="*/ 841 w 1120"/>
                <a:gd name="T29" fmla="*/ 20 h 252"/>
                <a:gd name="T30" fmla="*/ 651 w 1120"/>
                <a:gd name="T31" fmla="*/ 22 h 252"/>
                <a:gd name="T32" fmla="*/ 489 w 1120"/>
                <a:gd name="T33" fmla="*/ 22 h 252"/>
                <a:gd name="T34" fmla="*/ 346 w 1120"/>
                <a:gd name="T35" fmla="*/ 23 h 252"/>
                <a:gd name="T36" fmla="*/ 222 w 1120"/>
                <a:gd name="T37" fmla="*/ 24 h 252"/>
                <a:gd name="T38" fmla="*/ 126 w 1120"/>
                <a:gd name="T39" fmla="*/ 25 h 252"/>
                <a:gd name="T40" fmla="*/ 54 w 1120"/>
                <a:gd name="T41" fmla="*/ 26 h 252"/>
                <a:gd name="T42" fmla="*/ 16 w 1120"/>
                <a:gd name="T43" fmla="*/ 26 h 252"/>
                <a:gd name="T44" fmla="*/ 0 w 1120"/>
                <a:gd name="T45" fmla="*/ 26 h 252"/>
                <a:gd name="T46" fmla="*/ 0 w 1120"/>
                <a:gd name="T47" fmla="*/ 6 h 252"/>
                <a:gd name="T48" fmla="*/ 1529 w 1120"/>
                <a:gd name="T49" fmla="*/ 0 h 252"/>
                <a:gd name="T50" fmla="*/ 3062 w 1120"/>
                <a:gd name="T51" fmla="*/ 6 h 252"/>
                <a:gd name="T52" fmla="*/ 3062 w 1120"/>
                <a:gd name="T53" fmla="*/ 26 h 252"/>
                <a:gd name="T54" fmla="*/ 3062 w 1120"/>
                <a:gd name="T55" fmla="*/ 2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1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Rectangle 1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FFCC00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  <a:ea typeface="华文细黑" pitchFamily="2" charset="-122"/>
                  <a:cs typeface="Arial" pitchFamily="34" charset="0"/>
                </a:rPr>
                <a:t>拓展</a:t>
              </a:r>
            </a:p>
          </p:txBody>
        </p:sp>
      </p:grpSp>
      <p:sp>
        <p:nvSpPr>
          <p:cNvPr id="25" name="Line 18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323975" y="3929063"/>
            <a:ext cx="7189788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Rectangle 2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8950" y="1074738"/>
            <a:ext cx="2425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en-US" altLang="zh-CN" sz="2800" b="1">
                <a:solidFill>
                  <a:srgbClr val="990033"/>
                </a:solidFill>
                <a:latin typeface="华文细黑" pitchFamily="2" charset="-122"/>
                <a:ea typeface="华文细黑" pitchFamily="2" charset="-122"/>
              </a:rPr>
              <a:t>【</a:t>
            </a:r>
            <a:r>
              <a:rPr kumimoji="1" lang="zh-CN" altLang="en-US" sz="2800" b="1">
                <a:solidFill>
                  <a:srgbClr val="990033"/>
                </a:solidFill>
                <a:latin typeface="华文细黑" pitchFamily="2" charset="-122"/>
                <a:ea typeface="华文细黑" pitchFamily="2" charset="-122"/>
              </a:rPr>
              <a:t>活动</a:t>
            </a:r>
            <a:r>
              <a:rPr kumimoji="1" lang="en-US" altLang="zh-CN" sz="2800" b="1">
                <a:solidFill>
                  <a:srgbClr val="990033"/>
                </a:solidFill>
                <a:latin typeface="华文细黑" pitchFamily="2" charset="-122"/>
                <a:ea typeface="华文细黑" pitchFamily="2" charset="-122"/>
              </a:rPr>
              <a:t>】</a:t>
            </a:r>
          </a:p>
        </p:txBody>
      </p:sp>
      <p:sp>
        <p:nvSpPr>
          <p:cNvPr id="29" name="矩形 3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214563" y="1100138"/>
            <a:ext cx="5500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Arial" pitchFamily="34" charset="0"/>
              </a:rPr>
              <a:t>测量一枚大头针的质量</a:t>
            </a:r>
          </a:p>
        </p:txBody>
      </p:sp>
      <p:sp>
        <p:nvSpPr>
          <p:cNvPr id="30" name="矩形 32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81225" y="1666875"/>
            <a:ext cx="6319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测一枚大头针质量的难点在哪里？</a:t>
            </a:r>
            <a:endParaRPr lang="zh-CN" altLang="en-US" sz="2800"/>
          </a:p>
        </p:txBody>
      </p:sp>
      <p:graphicFrame>
        <p:nvGraphicFramePr>
          <p:cNvPr id="31" name="Group 49"/>
          <p:cNvGraphicFramePr>
            <a:graphicFrameLocks noGrp="1"/>
          </p:cNvGraphicFramePr>
          <p:nvPr>
            <p:custDataLst>
              <p:tags r:id="rId19"/>
            </p:custDataLst>
          </p:nvPr>
        </p:nvGraphicFramePr>
        <p:xfrm>
          <a:off x="2428875" y="2357438"/>
          <a:ext cx="5786438" cy="1414462"/>
        </p:xfrm>
        <a:graphic>
          <a:graphicData uri="http://schemas.openxmlformats.org/drawingml/2006/table">
            <a:tbl>
              <a:tblPr/>
              <a:tblGrid>
                <a:gridCol w="2004592"/>
                <a:gridCol w="1575769"/>
                <a:gridCol w="2206077"/>
              </a:tblGrid>
              <a:tr h="896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</a:rPr>
                        <a:t>一盒大头针</a:t>
                      </a:r>
                      <a:endParaRPr kumimoji="1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楷体_GB2312" pitchFamily="49" charset="-122"/>
                        <a:ea typeface="楷体_GB2312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</a:rPr>
                        <a:t>质量</a:t>
                      </a: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</a:rPr>
                        <a:t>m/g</a:t>
                      </a:r>
                      <a:endParaRPr kumimoji="1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楷体_GB2312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1439" marR="91439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</a:rPr>
                        <a:t>大头针</a:t>
                      </a:r>
                      <a:endParaRPr kumimoji="1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楷体_GB2312" pitchFamily="49" charset="-122"/>
                        <a:ea typeface="楷体_GB2312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</a:rPr>
                        <a:t>的数目</a:t>
                      </a:r>
                    </a:p>
                  </a:txBody>
                  <a:tcPr marL="91439" marR="91439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</a:rPr>
                        <a:t>一枚大头针</a:t>
                      </a:r>
                      <a:endParaRPr kumimoji="1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楷体_GB2312" pitchFamily="49" charset="-122"/>
                        <a:ea typeface="楷体_GB2312" panose="0201060903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</a:rPr>
                        <a:t>质量</a:t>
                      </a: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</a:rPr>
                        <a:t>m/g</a:t>
                      </a:r>
                    </a:p>
                  </a:txBody>
                  <a:tcPr marL="91439" marR="91439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39" marR="91439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39" marR="91439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  <a:ea typeface="宋体" panose="02010600030101010101" pitchFamily="2" charset="-122"/>
                      </a:endParaRPr>
                    </a:p>
                  </a:txBody>
                  <a:tcPr marL="91439" marR="91439"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Rectangle 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43125" y="4043363"/>
            <a:ext cx="7000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zh-CN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①</a:t>
            </a:r>
            <a:r>
              <a:rPr kumimoji="1" lang="zh-CN" altLang="en-US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将一段</a:t>
            </a:r>
            <a:r>
              <a:rPr kumimoji="1" lang="en-US" altLang="zh-CN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1cm</a:t>
            </a:r>
            <a:r>
              <a:rPr kumimoji="1" lang="zh-CN" altLang="en-US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长的棉线放在天平的左盘 里，能</a:t>
            </a:r>
            <a:endParaRPr kumimoji="1" lang="en-US" altLang="zh-CN" sz="2400" b="1">
              <a:latin typeface="华文细黑" pitchFamily="2" charset="-122"/>
              <a:ea typeface="华文细黑" panose="02010600040101010101" pitchFamily="2" charset="-122"/>
              <a:cs typeface="Arial" pitchFamily="34" charset="0"/>
            </a:endParaRPr>
          </a:p>
          <a:p>
            <a:r>
              <a:rPr kumimoji="1" lang="zh-CN" altLang="en-US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    称出它的质量吗？怎样才能测出这段棉线的</a:t>
            </a:r>
            <a:endParaRPr kumimoji="1" lang="en-US" altLang="zh-CN" sz="2400" b="1">
              <a:latin typeface="华文细黑" pitchFamily="2" charset="-122"/>
              <a:ea typeface="华文细黑" pitchFamily="2" charset="-122"/>
              <a:cs typeface="Arial" pitchFamily="34" charset="0"/>
            </a:endParaRPr>
          </a:p>
          <a:p>
            <a:r>
              <a:rPr kumimoji="1" lang="en-US" altLang="zh-CN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    </a:t>
            </a:r>
            <a:r>
              <a:rPr kumimoji="1" lang="zh-CN" altLang="en-US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质量？写出实验报告。</a:t>
            </a:r>
          </a:p>
        </p:txBody>
      </p:sp>
      <p:sp>
        <p:nvSpPr>
          <p:cNvPr id="33" name="矩形 3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14550" y="5157788"/>
            <a:ext cx="6429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2400" b="1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  <a:cs typeface="Arial" pitchFamily="34" charset="0"/>
              </a:rPr>
              <a:t>②怎样能尽快知道一大盒大头针的数量？</a:t>
            </a:r>
          </a:p>
          <a:p>
            <a:r>
              <a:rPr kumimoji="1" lang="zh-CN" altLang="en-US" sz="2400" b="1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  <a:cs typeface="Arial" pitchFamily="34" charset="0"/>
              </a:rPr>
              <a:t>     说说你的方法。</a:t>
            </a:r>
          </a:p>
        </p:txBody>
      </p:sp>
      <p:sp>
        <p:nvSpPr>
          <p:cNvPr id="34" name="矩形 33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100263" y="5929313"/>
            <a:ext cx="696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2400" b="1">
                <a:solidFill>
                  <a:srgbClr val="000000"/>
                </a:solidFill>
                <a:latin typeface="华文细黑" pitchFamily="2" charset="-122"/>
                <a:ea typeface="华文细黑" pitchFamily="2" charset="-122"/>
                <a:cs typeface="Arial" pitchFamily="34" charset="0"/>
              </a:rPr>
              <a:t>③怎样测出一块不规则玻璃的面积？器材自选。</a:t>
            </a:r>
          </a:p>
        </p:txBody>
      </p:sp>
    </p:spTree>
    <p:extLst>
      <p:ext uri="{BB962C8B-B14F-4D97-AF65-F5344CB8AC3E}">
        <p14:creationId xmlns:p14="http://schemas.microsoft.com/office/powerpoint/2010/main" val="189965000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1"/>
      <p:bldP spid="33" grpId="2"/>
      <p:bldP spid="34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978" b="33742"/>
          <a:stretch>
            <a:fillRect/>
          </a:stretch>
        </p:blipFill>
        <p:spPr>
          <a:xfrm>
            <a:off x="2728893" y="2329368"/>
            <a:ext cx="4519725" cy="4069550"/>
          </a:xfrm>
          <a:prstGeom prst="rect">
            <a:avLst/>
          </a:prstGeom>
        </p:spPr>
      </p:pic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7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、质量的间接测量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sp>
        <p:nvSpPr>
          <p:cNvPr id="28" name="Line 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1258888" y="1785938"/>
            <a:ext cx="0" cy="3240087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9" name="Group 3"/>
          <p:cNvGrpSpPr/>
          <p:nvPr>
            <p:custDataLst>
              <p:tags r:id="rId9"/>
            </p:custDataLst>
          </p:nvPr>
        </p:nvGrpSpPr>
        <p:grpSpPr>
          <a:xfrm>
            <a:off x="533400" y="1698625"/>
            <a:ext cx="1447800" cy="482600"/>
            <a:chOff x="845" y="1107"/>
            <a:chExt cx="1086" cy="304"/>
          </a:xfrm>
        </p:grpSpPr>
        <p:sp>
          <p:nvSpPr>
            <p:cNvPr id="36" name="Freeform 4"/>
            <p:cNvSpPr/>
            <p:nvPr>
              <p:custDataLst>
                <p:tags r:id="rId29"/>
              </p:custDataLst>
            </p:nvPr>
          </p:nvSpPr>
          <p:spPr bwMode="gray">
            <a:xfrm>
              <a:off x="909" y="1282"/>
              <a:ext cx="958" cy="129"/>
            </a:xfrm>
            <a:custGeom>
              <a:avLst/>
              <a:gdLst>
                <a:gd name="T0" fmla="*/ 426 w 1120"/>
                <a:gd name="T1" fmla="*/ 2 h 252"/>
                <a:gd name="T2" fmla="*/ 423 w 1120"/>
                <a:gd name="T3" fmla="*/ 2 h 252"/>
                <a:gd name="T4" fmla="*/ 417 w 1120"/>
                <a:gd name="T5" fmla="*/ 2 h 252"/>
                <a:gd name="T6" fmla="*/ 408 w 1120"/>
                <a:gd name="T7" fmla="*/ 2 h 252"/>
                <a:gd name="T8" fmla="*/ 394 w 1120"/>
                <a:gd name="T9" fmla="*/ 2 h 252"/>
                <a:gd name="T10" fmla="*/ 377 w 1120"/>
                <a:gd name="T11" fmla="*/ 2 h 252"/>
                <a:gd name="T12" fmla="*/ 357 w 1120"/>
                <a:gd name="T13" fmla="*/ 2 h 252"/>
                <a:gd name="T14" fmla="*/ 332 w 1120"/>
                <a:gd name="T15" fmla="*/ 2 h 252"/>
                <a:gd name="T16" fmla="*/ 306 w 1120"/>
                <a:gd name="T17" fmla="*/ 2 h 252"/>
                <a:gd name="T18" fmla="*/ 277 w 1120"/>
                <a:gd name="T19" fmla="*/ 2 h 252"/>
                <a:gd name="T20" fmla="*/ 245 w 1120"/>
                <a:gd name="T21" fmla="*/ 2 h 252"/>
                <a:gd name="T22" fmla="*/ 210 w 1120"/>
                <a:gd name="T23" fmla="*/ 2 h 252"/>
                <a:gd name="T24" fmla="*/ 177 w 1120"/>
                <a:gd name="T25" fmla="*/ 2 h 252"/>
                <a:gd name="T26" fmla="*/ 145 w 1120"/>
                <a:gd name="T27" fmla="*/ 2 h 252"/>
                <a:gd name="T28" fmla="*/ 117 w 1120"/>
                <a:gd name="T29" fmla="*/ 2 h 252"/>
                <a:gd name="T30" fmla="*/ 91 w 1120"/>
                <a:gd name="T31" fmla="*/ 2 h 252"/>
                <a:gd name="T32" fmla="*/ 68 w 1120"/>
                <a:gd name="T33" fmla="*/ 2 h 252"/>
                <a:gd name="T34" fmla="*/ 48 w 1120"/>
                <a:gd name="T35" fmla="*/ 2 h 252"/>
                <a:gd name="T36" fmla="*/ 32 w 1120"/>
                <a:gd name="T37" fmla="*/ 2 h 252"/>
                <a:gd name="T38" fmla="*/ 18 w 1120"/>
                <a:gd name="T39" fmla="*/ 2 h 252"/>
                <a:gd name="T40" fmla="*/ 8 w 1120"/>
                <a:gd name="T41" fmla="*/ 2 h 252"/>
                <a:gd name="T42" fmla="*/ 3 w 1120"/>
                <a:gd name="T43" fmla="*/ 2 h 252"/>
                <a:gd name="T44" fmla="*/ 0 w 1120"/>
                <a:gd name="T45" fmla="*/ 2 h 252"/>
                <a:gd name="T46" fmla="*/ 0 w 1120"/>
                <a:gd name="T47" fmla="*/ 1 h 252"/>
                <a:gd name="T48" fmla="*/ 213 w 1120"/>
                <a:gd name="T49" fmla="*/ 0 h 252"/>
                <a:gd name="T50" fmla="*/ 426 w 1120"/>
                <a:gd name="T51" fmla="*/ 1 h 252"/>
                <a:gd name="T52" fmla="*/ 426 w 1120"/>
                <a:gd name="T53" fmla="*/ 2 h 252"/>
                <a:gd name="T54" fmla="*/ 426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1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Rectangle 5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845" y="1107"/>
              <a:ext cx="1086" cy="267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华文细黑" pitchFamily="2" charset="-122"/>
                  <a:cs typeface="Arial" pitchFamily="34" charset="0"/>
                </a:rPr>
                <a:t>思考</a:t>
              </a:r>
            </a:p>
          </p:txBody>
        </p:sp>
      </p:grpSp>
      <p:sp>
        <p:nvSpPr>
          <p:cNvPr id="38" name="Line 18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331913" y="2217738"/>
            <a:ext cx="7202487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Group 9"/>
          <p:cNvGrpSpPr/>
          <p:nvPr>
            <p:custDataLst>
              <p:tags r:id="rId11"/>
            </p:custDataLst>
          </p:nvPr>
        </p:nvGrpSpPr>
        <p:grpSpPr>
          <a:xfrm>
            <a:off x="533400" y="2655888"/>
            <a:ext cx="1447800" cy="482600"/>
            <a:chOff x="816" y="2304"/>
            <a:chExt cx="1440" cy="448"/>
          </a:xfrm>
        </p:grpSpPr>
        <p:sp>
          <p:nvSpPr>
            <p:cNvPr id="40" name="Freeform 10"/>
            <p:cNvSpPr/>
            <p:nvPr>
              <p:custDataLst>
                <p:tags r:id="rId27"/>
              </p:custDataLst>
            </p:nvPr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3062 w 1120"/>
                <a:gd name="T1" fmla="*/ 26 h 252"/>
                <a:gd name="T2" fmla="*/ 3049 w 1120"/>
                <a:gd name="T3" fmla="*/ 26 h 252"/>
                <a:gd name="T4" fmla="*/ 3005 w 1120"/>
                <a:gd name="T5" fmla="*/ 26 h 252"/>
                <a:gd name="T6" fmla="*/ 2937 w 1120"/>
                <a:gd name="T7" fmla="*/ 25 h 252"/>
                <a:gd name="T8" fmla="*/ 2839 w 1120"/>
                <a:gd name="T9" fmla="*/ 24 h 252"/>
                <a:gd name="T10" fmla="*/ 2713 w 1120"/>
                <a:gd name="T11" fmla="*/ 23 h 252"/>
                <a:gd name="T12" fmla="*/ 2566 w 1120"/>
                <a:gd name="T13" fmla="*/ 22 h 252"/>
                <a:gd name="T14" fmla="*/ 2394 w 1120"/>
                <a:gd name="T15" fmla="*/ 22 h 252"/>
                <a:gd name="T16" fmla="*/ 2201 w 1120"/>
                <a:gd name="T17" fmla="*/ 20 h 252"/>
                <a:gd name="T18" fmla="*/ 1997 w 1120"/>
                <a:gd name="T19" fmla="*/ 20 h 252"/>
                <a:gd name="T20" fmla="*/ 1766 w 1120"/>
                <a:gd name="T21" fmla="*/ 20 h 252"/>
                <a:gd name="T22" fmla="*/ 1517 w 1120"/>
                <a:gd name="T23" fmla="*/ 20 h 252"/>
                <a:gd name="T24" fmla="*/ 1273 w 1120"/>
                <a:gd name="T25" fmla="*/ 20 h 252"/>
                <a:gd name="T26" fmla="*/ 1048 w 1120"/>
                <a:gd name="T27" fmla="*/ 20 h 252"/>
                <a:gd name="T28" fmla="*/ 841 w 1120"/>
                <a:gd name="T29" fmla="*/ 20 h 252"/>
                <a:gd name="T30" fmla="*/ 651 w 1120"/>
                <a:gd name="T31" fmla="*/ 22 h 252"/>
                <a:gd name="T32" fmla="*/ 489 w 1120"/>
                <a:gd name="T33" fmla="*/ 22 h 252"/>
                <a:gd name="T34" fmla="*/ 346 w 1120"/>
                <a:gd name="T35" fmla="*/ 23 h 252"/>
                <a:gd name="T36" fmla="*/ 222 w 1120"/>
                <a:gd name="T37" fmla="*/ 24 h 252"/>
                <a:gd name="T38" fmla="*/ 126 w 1120"/>
                <a:gd name="T39" fmla="*/ 25 h 252"/>
                <a:gd name="T40" fmla="*/ 54 w 1120"/>
                <a:gd name="T41" fmla="*/ 26 h 252"/>
                <a:gd name="T42" fmla="*/ 16 w 1120"/>
                <a:gd name="T43" fmla="*/ 26 h 252"/>
                <a:gd name="T44" fmla="*/ 0 w 1120"/>
                <a:gd name="T45" fmla="*/ 26 h 252"/>
                <a:gd name="T46" fmla="*/ 0 w 1120"/>
                <a:gd name="T47" fmla="*/ 6 h 252"/>
                <a:gd name="T48" fmla="*/ 1529 w 1120"/>
                <a:gd name="T49" fmla="*/ 0 h 252"/>
                <a:gd name="T50" fmla="*/ 3062 w 1120"/>
                <a:gd name="T51" fmla="*/ 6 h 252"/>
                <a:gd name="T52" fmla="*/ 3062 w 1120"/>
                <a:gd name="T53" fmla="*/ 26 h 252"/>
                <a:gd name="T54" fmla="*/ 3062 w 1120"/>
                <a:gd name="T55" fmla="*/ 2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1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Rectangle 11">
              <a:hlinkClick r:id="rId37" action="ppaction://hlinksldjump"/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0392"/>
                    <a:invGamma/>
                  </a:schemeClr>
                </a:gs>
              </a:gsLst>
              <a:lin ang="27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华文细黑" pitchFamily="2" charset="-122"/>
                  <a:cs typeface="Arial" pitchFamily="34" charset="0"/>
                </a:rPr>
                <a:t>方案</a:t>
              </a:r>
            </a:p>
          </p:txBody>
        </p:sp>
      </p:grpSp>
      <p:grpSp>
        <p:nvGrpSpPr>
          <p:cNvPr id="42" name="Group 12"/>
          <p:cNvGrpSpPr/>
          <p:nvPr>
            <p:custDataLst>
              <p:tags r:id="rId12"/>
            </p:custDataLst>
          </p:nvPr>
        </p:nvGrpSpPr>
        <p:grpSpPr>
          <a:xfrm>
            <a:off x="500063" y="4929188"/>
            <a:ext cx="1524000" cy="482600"/>
            <a:chOff x="816" y="2304"/>
            <a:chExt cx="1440" cy="448"/>
          </a:xfrm>
        </p:grpSpPr>
        <p:sp>
          <p:nvSpPr>
            <p:cNvPr id="43" name="Freeform 13"/>
            <p:cNvSpPr/>
            <p:nvPr>
              <p:custDataLst>
                <p:tags r:id="rId25"/>
              </p:custDataLst>
            </p:nvPr>
          </p:nvSpPr>
          <p:spPr bwMode="gray">
            <a:xfrm>
              <a:off x="901" y="2562"/>
              <a:ext cx="1270" cy="190"/>
            </a:xfrm>
            <a:custGeom>
              <a:avLst/>
              <a:gdLst>
                <a:gd name="T0" fmla="*/ 3062 w 1120"/>
                <a:gd name="T1" fmla="*/ 26 h 252"/>
                <a:gd name="T2" fmla="*/ 3049 w 1120"/>
                <a:gd name="T3" fmla="*/ 26 h 252"/>
                <a:gd name="T4" fmla="*/ 3005 w 1120"/>
                <a:gd name="T5" fmla="*/ 26 h 252"/>
                <a:gd name="T6" fmla="*/ 2937 w 1120"/>
                <a:gd name="T7" fmla="*/ 25 h 252"/>
                <a:gd name="T8" fmla="*/ 2839 w 1120"/>
                <a:gd name="T9" fmla="*/ 24 h 252"/>
                <a:gd name="T10" fmla="*/ 2713 w 1120"/>
                <a:gd name="T11" fmla="*/ 23 h 252"/>
                <a:gd name="T12" fmla="*/ 2566 w 1120"/>
                <a:gd name="T13" fmla="*/ 22 h 252"/>
                <a:gd name="T14" fmla="*/ 2394 w 1120"/>
                <a:gd name="T15" fmla="*/ 22 h 252"/>
                <a:gd name="T16" fmla="*/ 2201 w 1120"/>
                <a:gd name="T17" fmla="*/ 20 h 252"/>
                <a:gd name="T18" fmla="*/ 1997 w 1120"/>
                <a:gd name="T19" fmla="*/ 20 h 252"/>
                <a:gd name="T20" fmla="*/ 1766 w 1120"/>
                <a:gd name="T21" fmla="*/ 20 h 252"/>
                <a:gd name="T22" fmla="*/ 1517 w 1120"/>
                <a:gd name="T23" fmla="*/ 20 h 252"/>
                <a:gd name="T24" fmla="*/ 1273 w 1120"/>
                <a:gd name="T25" fmla="*/ 20 h 252"/>
                <a:gd name="T26" fmla="*/ 1048 w 1120"/>
                <a:gd name="T27" fmla="*/ 20 h 252"/>
                <a:gd name="T28" fmla="*/ 841 w 1120"/>
                <a:gd name="T29" fmla="*/ 20 h 252"/>
                <a:gd name="T30" fmla="*/ 651 w 1120"/>
                <a:gd name="T31" fmla="*/ 22 h 252"/>
                <a:gd name="T32" fmla="*/ 489 w 1120"/>
                <a:gd name="T33" fmla="*/ 22 h 252"/>
                <a:gd name="T34" fmla="*/ 346 w 1120"/>
                <a:gd name="T35" fmla="*/ 23 h 252"/>
                <a:gd name="T36" fmla="*/ 222 w 1120"/>
                <a:gd name="T37" fmla="*/ 24 h 252"/>
                <a:gd name="T38" fmla="*/ 126 w 1120"/>
                <a:gd name="T39" fmla="*/ 25 h 252"/>
                <a:gd name="T40" fmla="*/ 54 w 1120"/>
                <a:gd name="T41" fmla="*/ 26 h 252"/>
                <a:gd name="T42" fmla="*/ 16 w 1120"/>
                <a:gd name="T43" fmla="*/ 26 h 252"/>
                <a:gd name="T44" fmla="*/ 0 w 1120"/>
                <a:gd name="T45" fmla="*/ 26 h 252"/>
                <a:gd name="T46" fmla="*/ 0 w 1120"/>
                <a:gd name="T47" fmla="*/ 6 h 252"/>
                <a:gd name="T48" fmla="*/ 1529 w 1120"/>
                <a:gd name="T49" fmla="*/ 0 h 252"/>
                <a:gd name="T50" fmla="*/ 3062 w 1120"/>
                <a:gd name="T51" fmla="*/ 6 h 252"/>
                <a:gd name="T52" fmla="*/ 3062 w 1120"/>
                <a:gd name="T53" fmla="*/ 26 h 252"/>
                <a:gd name="T54" fmla="*/ 3062 w 1120"/>
                <a:gd name="T55" fmla="*/ 26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1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Rectangle 1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816" y="2304"/>
              <a:ext cx="1440" cy="393"/>
            </a:xfrm>
            <a:prstGeom prst="rect">
              <a:avLst/>
            </a:prstGeom>
            <a:solidFill>
              <a:srgbClr val="FFCC00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  <a:ea typeface="华文细黑" pitchFamily="2" charset="-122"/>
                  <a:cs typeface="Arial" pitchFamily="34" charset="0"/>
                </a:rPr>
                <a:t>拓展</a:t>
              </a:r>
            </a:p>
          </p:txBody>
        </p:sp>
      </p:grpSp>
      <p:sp>
        <p:nvSpPr>
          <p:cNvPr id="45" name="Line 18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323975" y="4643438"/>
            <a:ext cx="7189788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" name="Line 18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88950" y="1089025"/>
            <a:ext cx="2425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en-US" altLang="zh-CN" sz="2800" b="1">
                <a:solidFill>
                  <a:srgbClr val="990033"/>
                </a:solidFill>
                <a:latin typeface="华文细黑" pitchFamily="2" charset="-122"/>
                <a:ea typeface="华文细黑" pitchFamily="2" charset="-122"/>
              </a:rPr>
              <a:t>【</a:t>
            </a:r>
            <a:r>
              <a:rPr kumimoji="1" lang="zh-CN" altLang="en-US" sz="2800" b="1">
                <a:solidFill>
                  <a:srgbClr val="990033"/>
                </a:solidFill>
                <a:latin typeface="华文细黑" pitchFamily="2" charset="-122"/>
                <a:ea typeface="华文细黑" pitchFamily="2" charset="-122"/>
              </a:rPr>
              <a:t>活动</a:t>
            </a:r>
            <a:r>
              <a:rPr kumimoji="1" lang="en-US" altLang="zh-CN" sz="2800" b="1">
                <a:solidFill>
                  <a:srgbClr val="990033"/>
                </a:solidFill>
                <a:latin typeface="华文细黑" pitchFamily="2" charset="-122"/>
                <a:ea typeface="华文细黑" pitchFamily="2" charset="-122"/>
              </a:rPr>
              <a:t>】</a:t>
            </a:r>
          </a:p>
        </p:txBody>
      </p:sp>
      <p:sp>
        <p:nvSpPr>
          <p:cNvPr id="49" name="矩形 3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85962" y="1110185"/>
            <a:ext cx="5500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Arial" pitchFamily="34" charset="0"/>
              </a:rPr>
              <a:t>测量一烧杯水的质量</a:t>
            </a:r>
          </a:p>
        </p:txBody>
      </p:sp>
      <p:sp>
        <p:nvSpPr>
          <p:cNvPr id="50" name="矩形 3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81225" y="1666875"/>
            <a:ext cx="567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测一烧杯水质量的难点在哪里？</a:t>
            </a:r>
            <a:endParaRPr lang="zh-CN" altLang="en-US" sz="2800"/>
          </a:p>
        </p:txBody>
      </p:sp>
      <p:graphicFrame>
        <p:nvGraphicFramePr>
          <p:cNvPr id="51" name="Group 88"/>
          <p:cNvGraphicFramePr>
            <a:graphicFrameLocks noGrp="1"/>
          </p:cNvGraphicFramePr>
          <p:nvPr>
            <p:custDataLst>
              <p:tags r:id="rId18"/>
            </p:custDataLst>
          </p:nvPr>
        </p:nvGraphicFramePr>
        <p:xfrm>
          <a:off x="2071688" y="2386013"/>
          <a:ext cx="6500812" cy="2118043"/>
        </p:xfrm>
        <a:graphic>
          <a:graphicData uri="http://schemas.openxmlformats.org/drawingml/2006/table">
            <a:tbl>
              <a:tblPr/>
              <a:tblGrid>
                <a:gridCol w="928687"/>
                <a:gridCol w="3643313"/>
                <a:gridCol w="1928812"/>
              </a:tblGrid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  <a:cs typeface="Times New Roman" pitchFamily="18" charset="0"/>
                        </a:rPr>
                        <a:t>序号</a:t>
                      </a: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楷体_GB2312" pitchFamily="49" charset="-122"/>
                        <a:ea typeface="楷体_GB2312" panose="02010609030101010101" pitchFamily="49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  <a:cs typeface="Times New Roman" pitchFamily="18" charset="0"/>
                        </a:rPr>
                        <a:t>测量步骤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  <a:cs typeface="Times New Roman" pitchFamily="18" charset="0"/>
                        </a:rPr>
                        <a:t>质量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  <a:cs typeface="Times New Roman" pitchFamily="18" charset="0"/>
                        </a:rPr>
                        <a:t>m(g)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itchFamily="49" charset="-122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itchFamily="49" charset="-122"/>
                        <a:ea typeface="楷体_GB2312" panose="02010609030101010101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itchFamily="49" charset="-122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_GB2312" pitchFamily="49" charset="-122"/>
                          <a:ea typeface="楷体_GB2312" pitchFamily="49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itchFamily="49" charset="-122"/>
                        <a:ea typeface="楷体_GB2312" panose="02010609030101010101" pitchFamily="49" charset="-122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" name="Rectangle 8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114675" y="2917825"/>
            <a:ext cx="3243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CN" altLang="en-US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测量烧杯的质量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m</a:t>
            </a:r>
            <a:r>
              <a:rPr lang="en-US" altLang="zh-CN" sz="2400" b="1" baseline="-25000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1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53" name="Rectangle 8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100388" y="3459163"/>
            <a:ext cx="3757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CN" altLang="en-US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测量烧杯和水的总质量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m</a:t>
            </a:r>
            <a:r>
              <a:rPr lang="en-US" altLang="zh-CN" sz="2400" b="1" baseline="-25000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2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54" name="Rectangle 87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114675" y="3995738"/>
            <a:ext cx="3743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CN" altLang="en-US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烧杯中水的质量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m=m</a:t>
            </a:r>
            <a:r>
              <a:rPr lang="en-US" altLang="zh-CN" sz="2400" b="1" baseline="-25000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2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-m</a:t>
            </a:r>
            <a:r>
              <a:rPr lang="en-US" altLang="zh-CN" sz="2400" b="1" baseline="-25000">
                <a:latin typeface="楷体_GB2312" pitchFamily="49" charset="-122"/>
                <a:ea typeface="楷体_GB2312" pitchFamily="49" charset="-122"/>
                <a:cs typeface="Times New Roman" pitchFamily="18" charset="0"/>
              </a:rPr>
              <a:t>1</a:t>
            </a:r>
            <a:r>
              <a:rPr lang="en-US" altLang="zh-CN" sz="2400">
                <a:ea typeface="楷体_GB2312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55" name="Rectangle 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143125" y="4743450"/>
            <a:ext cx="7000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zh-CN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①</a:t>
            </a:r>
            <a:r>
              <a:rPr kumimoji="1" lang="zh-CN" altLang="en-US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现在如果需要</a:t>
            </a:r>
            <a:r>
              <a:rPr kumimoji="1" lang="en-US" altLang="zh-CN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50g</a:t>
            </a:r>
            <a:r>
              <a:rPr kumimoji="1" lang="zh-CN" altLang="en-US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的水，你将如何安排实验步</a:t>
            </a:r>
            <a:endParaRPr kumimoji="1" lang="en-US" altLang="zh-CN" sz="2400" b="1">
              <a:latin typeface="华文细黑" pitchFamily="2" charset="-122"/>
              <a:ea typeface="华文细黑" pitchFamily="2" charset="-122"/>
              <a:cs typeface="Arial" pitchFamily="34" charset="0"/>
            </a:endParaRPr>
          </a:p>
          <a:p>
            <a:r>
              <a:rPr kumimoji="1" lang="en-US" altLang="zh-CN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    </a:t>
            </a:r>
            <a:r>
              <a:rPr kumimoji="1" lang="zh-CN" altLang="en-US" sz="2400" b="1">
                <a:latin typeface="华文细黑" pitchFamily="2" charset="-122"/>
                <a:ea typeface="华文细黑" pitchFamily="2" charset="-122"/>
                <a:cs typeface="Arial" pitchFamily="34" charset="0"/>
              </a:rPr>
              <a:t>骤，快速从烧杯中称出来。</a:t>
            </a:r>
          </a:p>
        </p:txBody>
      </p:sp>
      <p:sp>
        <p:nvSpPr>
          <p:cNvPr id="56" name="矩形 5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143125" y="5500688"/>
            <a:ext cx="6643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2400" b="1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  <a:cs typeface="Arial" pitchFamily="34" charset="0"/>
              </a:rPr>
              <a:t>②如果器材自选，以上实验如何进一步优化。</a:t>
            </a:r>
          </a:p>
        </p:txBody>
      </p:sp>
      <p:sp>
        <p:nvSpPr>
          <p:cNvPr id="57" name="矩形 5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159000" y="5929313"/>
            <a:ext cx="6965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2400" b="1">
                <a:solidFill>
                  <a:srgbClr val="000000"/>
                </a:solidFill>
                <a:latin typeface="华文细黑" pitchFamily="2" charset="-122"/>
                <a:ea typeface="华文细黑" pitchFamily="2" charset="-122"/>
                <a:cs typeface="Arial" pitchFamily="34" charset="0"/>
              </a:rPr>
              <a:t>③如何测量一些化学药粉的质量？器材自选。</a:t>
            </a:r>
          </a:p>
        </p:txBody>
      </p:sp>
    </p:spTree>
    <p:extLst>
      <p:ext uri="{BB962C8B-B14F-4D97-AF65-F5344CB8AC3E}">
        <p14:creationId xmlns:p14="http://schemas.microsoft.com/office/powerpoint/2010/main" val="326419549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1"/>
      <p:bldP spid="53" grpId="2"/>
      <p:bldP spid="54" grpId="3"/>
      <p:bldP spid="55" grpId="4"/>
      <p:bldP spid="56" grpId="5"/>
      <p:bldP spid="57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量筒的使用要点： 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1.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量筒的规格</a:t>
            </a: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95578" y="1114410"/>
            <a:ext cx="82808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   量筒（杯）是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用来</a:t>
            </a:r>
            <a:r>
              <a:rPr lang="zh-CN" altLang="en-US" sz="3200" b="1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量取液体体积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的一种玻璃仪器，一般规格以所能度量的</a:t>
            </a:r>
            <a:r>
              <a:rPr lang="zh-CN" altLang="en-US" sz="3200" b="1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最大容量（</a:t>
            </a:r>
            <a:r>
              <a:rPr lang="en-US" altLang="zh-CN" sz="3200" b="1">
                <a:solidFill>
                  <a:srgbClr val="0000CC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）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表示，常用的有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10mL</a:t>
            </a:r>
            <a:r>
              <a:rPr lang="zh-CN" altLang="en-US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，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20mL</a:t>
            </a:r>
            <a:r>
              <a:rPr lang="zh-CN" altLang="en-US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，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25mL</a:t>
            </a:r>
            <a:r>
              <a:rPr lang="zh-CN" altLang="en-US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，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50mL</a:t>
            </a:r>
            <a:r>
              <a:rPr lang="zh-CN" altLang="en-US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，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100mL</a:t>
            </a:r>
            <a:r>
              <a:rPr lang="zh-CN" altLang="en-US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，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250mL</a:t>
            </a:r>
            <a:r>
              <a:rPr lang="zh-CN" altLang="en-US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、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500mL</a:t>
            </a:r>
            <a:r>
              <a:rPr lang="zh-CN" altLang="en-US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，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1000mL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等多种规格</a:t>
            </a:r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。</a:t>
            </a:r>
            <a:endParaRPr lang="en-US" altLang="zh-CN" sz="3200" b="1" smtClean="0">
              <a:latin typeface="华文新魏" pitchFamily="2" charset="-122"/>
              <a:ea typeface="华文新魏" panose="02010800040101010101" pitchFamily="2" charset="-122"/>
            </a:endParaRPr>
          </a:p>
          <a:p>
            <a:endParaRPr lang="en-US" altLang="zh-CN" sz="3200" b="1" smtClean="0">
              <a:latin typeface="华文新魏" pitchFamily="2" charset="-122"/>
              <a:ea typeface="华文新魏" panose="02010800040101010101" pitchFamily="2" charset="-122"/>
            </a:endParaRPr>
          </a:p>
          <a:p>
            <a:r>
              <a:rPr lang="en-US" altLang="zh-CN" sz="3200" b="1" smtClean="0">
                <a:solidFill>
                  <a:srgbClr val="C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en-US" altLang="zh-CN" sz="3200" b="1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→</a:t>
            </a:r>
            <a:r>
              <a:rPr lang="zh-CN" altLang="en-US" sz="3200" b="1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毫升</a:t>
            </a:r>
            <a:endParaRPr lang="en-US" altLang="zh-CN" sz="3200" b="1" smtClean="0">
              <a:solidFill>
                <a:srgbClr val="C00000"/>
              </a:solidFill>
              <a:latin typeface="华文新魏" pitchFamily="2" charset="-122"/>
              <a:ea typeface="华文新魏" panose="02010800040101010101" pitchFamily="2" charset="-122"/>
            </a:endParaRPr>
          </a:p>
          <a:p>
            <a:endParaRPr lang="en-US" altLang="zh-CN" sz="3200" b="1">
              <a:solidFill>
                <a:srgbClr val="C00000"/>
              </a:solidFill>
              <a:latin typeface="华文新魏" pitchFamily="2" charset="-122"/>
              <a:ea typeface="华文新魏" panose="02010800040101010101" pitchFamily="2" charset="-122"/>
            </a:endParaRPr>
          </a:p>
          <a:p>
            <a:r>
              <a:rPr lang="en-US" altLang="zh-CN" sz="3200" b="1" smtClean="0">
                <a:solidFill>
                  <a:srgbClr val="C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1mL=1cm</a:t>
            </a:r>
            <a:r>
              <a:rPr lang="en-US" altLang="zh-CN" sz="3200" b="1" baseline="30000" smtClean="0">
                <a:solidFill>
                  <a:srgbClr val="C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</a:t>
            </a:r>
            <a:endParaRPr lang="en-US" altLang="zh-CN" sz="3200" b="1" baseline="30000">
              <a:solidFill>
                <a:srgbClr val="C00000"/>
              </a:solidFill>
              <a:latin typeface="Times New Roman" pitchFamily="18" charset="0"/>
              <a:ea typeface="华文新魏" panose="02010800040101010101" pitchFamily="2" charset="-122"/>
              <a:cs typeface="Times New Roman" pitchFamily="18" charset="0"/>
            </a:endParaRPr>
          </a:p>
          <a:p>
            <a:endParaRPr lang="en-US" altLang="zh-CN" sz="3200" b="1" smtClean="0">
              <a:latin typeface="华文新魏" pitchFamily="2" charset="-122"/>
              <a:ea typeface="华文新魏" pitchFamily="2" charset="-122"/>
            </a:endParaRPr>
          </a:p>
          <a:p>
            <a:endParaRPr lang="zh-CN" altLang="en-US" sz="3200" b="1">
              <a:latin typeface="华文新魏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20" y="3235252"/>
            <a:ext cx="3189560" cy="318956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7762" y="3235252"/>
            <a:ext cx="2044824" cy="307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2173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7850" y="403225"/>
            <a:ext cx="670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量筒的使用要点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2.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量筒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的选择方法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68006" y="1101844"/>
            <a:ext cx="842476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     量筒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外壁刻度都是以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为单位。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10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量筒每小格表示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0.1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，而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50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量筒有每小格表示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或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0.5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的两种规格。可见，绝大多数的量筒每小格是量筒容量的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1/100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，少数为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1/50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。</a:t>
            </a:r>
            <a:br>
              <a:rPr lang="zh-CN" altLang="en-US" sz="3200" b="1">
                <a:latin typeface="华文新魏" pitchFamily="2" charset="-122"/>
                <a:ea typeface="华文新魏" pitchFamily="2" charset="-122"/>
              </a:rPr>
            </a:b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    量筒越大，管径越粗，其精确度越小，由视线的偏差所造成的读数误差也就越大。</a:t>
            </a:r>
            <a:br>
              <a:rPr lang="zh-CN" altLang="en-US" sz="3200" b="1">
                <a:latin typeface="华文新魏" pitchFamily="2" charset="-122"/>
                <a:ea typeface="华文新魏" pitchFamily="2" charset="-122"/>
              </a:rPr>
            </a:b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    所以，</a:t>
            </a:r>
            <a:r>
              <a:rPr lang="zh-CN" altLang="en-US" sz="32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实验中应根据所取溶液的体积，尽量选用能一次量取的最小规格的量筒。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分次量取会引起较大误差。如量取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70mL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液体，应选用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100mL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量筒一次量取，而不能用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10mL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量筒量取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7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次。</a:t>
            </a:r>
          </a:p>
        </p:txBody>
      </p:sp>
    </p:spTree>
    <p:extLst>
      <p:ext uri="{BB962C8B-B14F-4D97-AF65-F5344CB8AC3E}">
        <p14:creationId xmlns:p14="http://schemas.microsoft.com/office/powerpoint/2010/main" val="377003642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0" r="35889"/>
          <a:stretch>
            <a:fillRect/>
          </a:stretch>
        </p:blipFill>
        <p:spPr bwMode="auto">
          <a:xfrm>
            <a:off x="7392852" y="1555025"/>
            <a:ext cx="1384002" cy="487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5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pic>
        <p:nvPicPr>
          <p:cNvPr id="5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灯片编号占位符 52"/>
          <p:cNvSpPr txBox="1"/>
          <p:nvPr>
            <p:custDataLst>
              <p:tags r:id="rId5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9" name="Line 1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7850" y="403225"/>
            <a:ext cx="670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量筒的使用要点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量筒的刻度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AutoShap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>
            <p:custDataLst>
              <p:tags r:id="rId10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368006" y="1101844"/>
            <a:ext cx="842476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   </a:t>
            </a:r>
            <a:r>
              <a:rPr lang="zh-CN" altLang="en-US" sz="2800" b="1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量筒</a:t>
            </a:r>
            <a:r>
              <a:rPr lang="zh-CN" altLang="en-US" sz="28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没有“</a:t>
            </a:r>
            <a:r>
              <a:rPr lang="en-US" altLang="zh-CN" sz="28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0”</a:t>
            </a:r>
            <a:r>
              <a:rPr lang="zh-CN" altLang="en-US" sz="28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刻度，“</a:t>
            </a:r>
            <a:r>
              <a:rPr lang="en-US" altLang="zh-CN" sz="28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0”</a:t>
            </a:r>
            <a:r>
              <a:rPr lang="zh-CN" altLang="en-US" sz="28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刻度即为其底部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。</a:t>
            </a:r>
            <a:endParaRPr lang="en-US" altLang="zh-CN" sz="2800" b="1" smtClean="0">
              <a:latin typeface="华文新魏" pitchFamily="2" charset="-122"/>
              <a:ea typeface="华文新魏" panose="02010800040101010101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一般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起始刻度为总容积的</a:t>
            </a:r>
            <a:r>
              <a:rPr lang="en-US" altLang="zh-CN" sz="2800" b="1">
                <a:latin typeface="华文新魏" pitchFamily="2" charset="-122"/>
                <a:ea typeface="华文新魏" pitchFamily="2" charset="-122"/>
              </a:rPr>
              <a:t>1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／</a:t>
            </a:r>
            <a:r>
              <a:rPr lang="en-US" altLang="zh-CN" sz="2800" b="1">
                <a:latin typeface="华文新魏" pitchFamily="2" charset="-122"/>
                <a:ea typeface="华文新魏" pitchFamily="2" charset="-122"/>
              </a:rPr>
              <a:t>10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或</a:t>
            </a:r>
            <a:r>
              <a:rPr lang="en-US" altLang="zh-CN" sz="2800" b="1">
                <a:latin typeface="华文新魏" pitchFamily="2" charset="-122"/>
                <a:ea typeface="华文新魏" pitchFamily="2" charset="-122"/>
              </a:rPr>
              <a:t>1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／</a:t>
            </a:r>
            <a:r>
              <a:rPr lang="en-US" altLang="zh-CN" sz="2800" b="1">
                <a:latin typeface="华文新魏" pitchFamily="2" charset="-122"/>
                <a:ea typeface="华文新魏" pitchFamily="2" charset="-122"/>
              </a:rPr>
              <a:t>20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。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例如：</a:t>
            </a:r>
            <a:r>
              <a:rPr lang="en-US" altLang="zh-CN" sz="2800" b="1" smtClean="0">
                <a:latin typeface="华文新魏" pitchFamily="2" charset="-122"/>
                <a:ea typeface="华文新魏" pitchFamily="2" charset="-122"/>
              </a:rPr>
              <a:t>100mL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量筒一般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从</a:t>
            </a:r>
            <a:r>
              <a:rPr lang="en-US" altLang="zh-CN" sz="2800" b="1" smtClean="0">
                <a:latin typeface="华文新魏" pitchFamily="2" charset="-122"/>
                <a:ea typeface="华文新魏" pitchFamily="2" charset="-122"/>
              </a:rPr>
              <a:t>10mL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处才开始有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刻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度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线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，所以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，我们使用任何规格的量筒都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不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能量取小于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其标称体积数的</a:t>
            </a:r>
            <a:r>
              <a:rPr lang="en-US" altLang="zh-CN" sz="2800" b="1">
                <a:latin typeface="华文新魏" pitchFamily="2" charset="-122"/>
                <a:ea typeface="华文新魏" pitchFamily="2" charset="-122"/>
              </a:rPr>
              <a:t>1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／</a:t>
            </a:r>
            <a:r>
              <a:rPr lang="en-US" altLang="zh-CN" sz="2800" b="1">
                <a:latin typeface="华文新魏" pitchFamily="2" charset="-122"/>
                <a:ea typeface="华文新魏" pitchFamily="2" charset="-122"/>
              </a:rPr>
              <a:t>20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以下体积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的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液体，否则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，误差太大。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应改用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更小的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合适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量筒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量取。</a:t>
            </a:r>
            <a:br>
              <a:rPr lang="zh-CN" altLang="en-US" sz="2800" b="1">
                <a:latin typeface="华文新魏" pitchFamily="2" charset="-122"/>
                <a:ea typeface="华文新魏" pitchFamily="2" charset="-122"/>
              </a:rPr>
            </a:b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    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 在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实验室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做实验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时，量筒的刻度面不能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背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对着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自己，这样使用起来很不方便。因为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视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线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要透过两层玻璃和液体，不容易看清。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若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液体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是浑浊的，就更看不清刻度，而且看</a:t>
            </a:r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刻</a:t>
            </a:r>
            <a:endParaRPr lang="en-US" altLang="zh-CN" sz="2800" b="1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2800" b="1" smtClean="0">
                <a:latin typeface="华文新魏" pitchFamily="2" charset="-122"/>
                <a:ea typeface="华文新魏" pitchFamily="2" charset="-122"/>
              </a:rPr>
              <a:t>度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数字也不顺眼，所以</a:t>
            </a:r>
            <a:r>
              <a:rPr lang="zh-CN" altLang="en-US" sz="28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刻度面正对着自己为好</a:t>
            </a:r>
            <a:r>
              <a:rPr lang="zh-CN" altLang="en-US" sz="2800" b="1">
                <a:latin typeface="华文新魏" pitchFamily="2" charset="-122"/>
                <a:ea typeface="华文新魏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1113343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7850" y="403225"/>
            <a:ext cx="670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量筒的使用要点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4.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液体的注入方法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68006" y="1101844"/>
            <a:ext cx="84247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       向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量筒里注入液体时，应用左手拿住量筒，使量筒略倾斜，右手拿试剂瓶，标签对准手心。</a:t>
            </a:r>
            <a:r>
              <a:rPr lang="zh-CN" altLang="en-US" sz="32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使瓶口紧挨着量筒口，让液体缓缓流入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，待注入的量比所需要的量稍少（约差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）时，应把量筒</a:t>
            </a:r>
            <a:r>
              <a:rPr lang="zh-CN" altLang="en-US" sz="32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水平正放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在桌面上，并改用胶头滴管逐滴加入到所需要的量。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1"/>
          <a:stretch>
            <a:fillRect/>
          </a:stretch>
        </p:blipFill>
        <p:spPr bwMode="auto">
          <a:xfrm>
            <a:off x="2492149" y="4180678"/>
            <a:ext cx="2048485" cy="211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0387" y="3669779"/>
            <a:ext cx="3943561" cy="262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5758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289"/>
          <a:stretch>
            <a:fillRect/>
          </a:stretch>
        </p:blipFill>
        <p:spPr bwMode="auto">
          <a:xfrm>
            <a:off x="3525926" y="4171614"/>
            <a:ext cx="1350717" cy="21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5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pic>
        <p:nvPicPr>
          <p:cNvPr id="5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灯片编号占位符 52"/>
          <p:cNvSpPr txBox="1"/>
          <p:nvPr>
            <p:custDataLst>
              <p:tags r:id="rId5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9" name="Line 1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6" y="421039"/>
            <a:ext cx="76665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量筒的使用要点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5.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读取液体的体积方法 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AutoShap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45115" y="355810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>
            <p:custDataLst>
              <p:tags r:id="rId10"/>
            </p:custDataLst>
          </p:nvPr>
        </p:nvSpPr>
        <p:spPr>
          <a:xfrm>
            <a:off x="7931776" y="759023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368006" y="1101844"/>
            <a:ext cx="8424761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        </a:t>
            </a: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注入</a:t>
            </a:r>
            <a:r>
              <a:rPr lang="zh-CN" altLang="en-US" sz="2800" b="1" dirty="0">
                <a:latin typeface="华文新魏" pitchFamily="2" charset="-122"/>
                <a:ea typeface="华文新魏" pitchFamily="2" charset="-122"/>
              </a:rPr>
              <a:t>液体后，要等一会，使附着在内壁上的液体流下来，再读取刻度值。否则，读出的数值将偏小。</a:t>
            </a:r>
            <a:br>
              <a:rPr lang="zh-CN" altLang="en-US" sz="2800" b="1" dirty="0">
                <a:latin typeface="华文新魏" pitchFamily="2" charset="-122"/>
                <a:ea typeface="华文新魏" pitchFamily="2" charset="-122"/>
              </a:rPr>
            </a:b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    读数时，应把量筒放在</a:t>
            </a:r>
            <a:r>
              <a:rPr lang="zh-CN" altLang="en-US" sz="3200" b="1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平整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的桌面上，观察刻度时，视线、刻度线与量筒内液体的</a:t>
            </a:r>
            <a:r>
              <a:rPr lang="zh-CN" altLang="en-US" sz="3200" b="1" dirty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凹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液面的</a:t>
            </a:r>
            <a:r>
              <a:rPr lang="zh-CN" altLang="en-US" sz="3200" b="1" dirty="0" smtClean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底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部或</a:t>
            </a:r>
            <a:r>
              <a:rPr lang="zh-CN" altLang="en-US" sz="3200" b="1" dirty="0" smtClean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凸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面的</a:t>
            </a:r>
            <a:r>
              <a:rPr lang="zh-CN" altLang="en-US" sz="3200" b="1" dirty="0" smtClean="0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顶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部三者在</a:t>
            </a:r>
            <a:r>
              <a:rPr lang="zh-CN" altLang="en-US" sz="3200" b="1" dirty="0" smtClean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同一水平线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上，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再读出所取液体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的体积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数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。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如果液体是水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，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量筒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中液面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是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凹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的，如果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液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体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是水银，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量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筒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中液面是凸的。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endParaRPr lang="zh-CN" altLang="en-US" sz="3200" b="1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9069" y="3727549"/>
            <a:ext cx="310356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1609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2405" y="3643670"/>
            <a:ext cx="417036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5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pic>
        <p:nvPicPr>
          <p:cNvPr id="5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灯片编号占位符 52"/>
          <p:cNvSpPr txBox="1"/>
          <p:nvPr>
            <p:custDataLst>
              <p:tags r:id="rId5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9" name="Line 1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6" y="394211"/>
            <a:ext cx="84375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000" b="1">
                <a:solidFill>
                  <a:srgbClr val="000000"/>
                </a:solidFill>
                <a:ea typeface="方正姚体" pitchFamily="2" charset="-122"/>
              </a:rPr>
              <a:t>量筒的使用要点</a:t>
            </a:r>
            <a:r>
              <a:rPr lang="zh-CN" altLang="en-US" sz="30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0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6.</a:t>
            </a:r>
            <a:r>
              <a:rPr lang="zh-CN" altLang="en-US" sz="30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关于量筒仰视与俯视的问题</a:t>
            </a:r>
            <a:endParaRPr lang="en-US" altLang="zh-CN" sz="30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AutoShap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7669" y="85098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>
            <p:custDataLst>
              <p:tags r:id="rId10"/>
            </p:custDataLst>
          </p:nvPr>
        </p:nvSpPr>
        <p:spPr>
          <a:xfrm>
            <a:off x="7889245" y="11255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368006" y="1101844"/>
            <a:ext cx="84247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    在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看量筒的容积时是看</a:t>
            </a:r>
            <a:r>
              <a:rPr lang="zh-CN" altLang="en-US" sz="3200" b="1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液面的中心点 </a:t>
            </a:r>
          </a:p>
          <a:p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    </a:t>
            </a:r>
            <a:r>
              <a:rPr lang="zh-CN" altLang="en-US" sz="3200" b="1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仰视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时视线斜向上 视线与筒壁的交点在液面下所以读到的数据偏低，实际值</a:t>
            </a:r>
            <a:r>
              <a:rPr lang="zh-CN" altLang="en-US" sz="32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偏高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。</a:t>
            </a:r>
          </a:p>
          <a:p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    </a:t>
            </a:r>
            <a:r>
              <a:rPr lang="zh-CN" altLang="en-US" sz="3200" b="1">
                <a:solidFill>
                  <a:srgbClr val="0000CC"/>
                </a:solidFill>
                <a:latin typeface="华文新魏" pitchFamily="2" charset="-122"/>
                <a:ea typeface="华文新魏" pitchFamily="2" charset="-122"/>
              </a:rPr>
              <a:t>俯视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时视线斜向下 视线与筒壁的交点在液面上所以读到的数据偏高，实际值</a:t>
            </a:r>
            <a:r>
              <a:rPr lang="zh-CN" altLang="en-US" sz="32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偏低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。 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700" y="3674229"/>
            <a:ext cx="38830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41684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7850" y="403225"/>
            <a:ext cx="670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量筒的使用要点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7.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注意事项 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68006" y="1101844"/>
            <a:ext cx="842476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       ①量筒面上的刻度是指室内温度在</a:t>
            </a:r>
            <a:r>
              <a:rPr lang="en-US" altLang="zh-CN" sz="3200" b="1" dirty="0">
                <a:latin typeface="华文新魏" pitchFamily="2" charset="-122"/>
                <a:ea typeface="华文新魏" pitchFamily="2" charset="-122"/>
              </a:rPr>
              <a:t>20</a:t>
            </a:r>
            <a:r>
              <a:rPr lang="en-US" altLang="zh-CN" sz="3200" b="1" dirty="0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℃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时的体积数。温度升高，量筒发生热膨胀，容积会增大。由此可知，</a:t>
            </a:r>
            <a:r>
              <a:rPr lang="zh-CN" altLang="en-US" sz="3200" b="1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量筒是不能加热的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，也不能用于量取过热的液体，更不能在量筒中进行化学反应或配制溶液。 </a:t>
            </a:r>
          </a:p>
          <a:p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    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  ②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量筒一般只能用于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要求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不是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很严格时使用，通常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可以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应用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于定性分析和粗略的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定量</a:t>
            </a:r>
            <a:endParaRPr lang="en-US" altLang="zh-CN" sz="3200" b="1" dirty="0" smtClean="0">
              <a:latin typeface="华文新魏" pitchFamily="2" charset="-122"/>
              <a:ea typeface="华文新魏" pitchFamily="2" charset="-122"/>
            </a:endParaRPr>
          </a:p>
          <a:p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分析</a:t>
            </a:r>
            <a:r>
              <a:rPr lang="zh-CN" altLang="en-US" sz="3200" b="1" dirty="0">
                <a:latin typeface="华文新魏" pitchFamily="2" charset="-122"/>
                <a:ea typeface="华文新魏" pitchFamily="2" charset="-122"/>
              </a:rPr>
              <a:t>实验，精确的定量分析是不能使用量筒进行的，因为量筒的误差较大，此时可用移液管或滴定管来代替。 </a:t>
            </a:r>
          </a:p>
        </p:txBody>
      </p:sp>
      <p:pic>
        <p:nvPicPr>
          <p:cNvPr id="14" name="Picture 3" descr="量筒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18286" r="74673" b="61566"/>
          <a:stretch>
            <a:fillRect/>
          </a:stretch>
        </p:blipFill>
        <p:spPr bwMode="auto">
          <a:xfrm>
            <a:off x="6156176" y="3356992"/>
            <a:ext cx="1063256" cy="1466749"/>
          </a:xfrm>
          <a:prstGeom prst="rect">
            <a:avLst/>
          </a:prstGeom>
          <a:noFill/>
          <a:ln w="28575" cmpd="sng">
            <a:solidFill>
              <a:srgbClr val="00808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量筒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9" t="11349" r="40959" b="68416"/>
          <a:stretch>
            <a:fillRect/>
          </a:stretch>
        </p:blipFill>
        <p:spPr bwMode="auto">
          <a:xfrm>
            <a:off x="7510625" y="3356992"/>
            <a:ext cx="1028700" cy="1469186"/>
          </a:xfrm>
          <a:prstGeom prst="rect">
            <a:avLst/>
          </a:prstGeom>
          <a:noFill/>
          <a:ln w="28575" cmpd="sng">
            <a:solidFill>
              <a:srgbClr val="00808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0446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>
            <a:fillRect/>
          </a:stretch>
        </p:blipFill>
        <p:spPr bwMode="auto">
          <a:xfrm>
            <a:off x="2076237" y="5349875"/>
            <a:ext cx="6500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grpSp>
        <p:nvGrpSpPr>
          <p:cNvPr id="22" name="组合 92"/>
          <p:cNvGrpSpPr/>
          <p:nvPr>
            <p:custDataLst>
              <p:tags r:id="rId8"/>
            </p:custDataLst>
          </p:nvPr>
        </p:nvGrpSpPr>
        <p:grpSpPr>
          <a:xfrm>
            <a:off x="1619673" y="1773238"/>
            <a:ext cx="7024266" cy="3527970"/>
            <a:chOff x="1831975" y="1773238"/>
            <a:chExt cx="6811991" cy="2870208"/>
          </a:xfrm>
        </p:grpSpPr>
        <p:grpSp>
          <p:nvGrpSpPr>
            <p:cNvPr id="23" name="Group 11"/>
            <p:cNvGrpSpPr/>
            <p:nvPr>
              <p:custDataLst>
                <p:tags r:id="rId17"/>
              </p:custDataLst>
            </p:nvPr>
          </p:nvGrpSpPr>
          <p:grpSpPr>
            <a:xfrm>
              <a:off x="1831975" y="2428875"/>
              <a:ext cx="282575" cy="619125"/>
              <a:chOff x="1426" y="2568"/>
              <a:chExt cx="178" cy="390"/>
            </a:xfrm>
          </p:grpSpPr>
          <p:sp>
            <p:nvSpPr>
              <p:cNvPr id="25" name="AutoShape 1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blackWhite">
              <a:xfrm rot="5400000">
                <a:off x="1353" y="2719"/>
                <a:ext cx="390" cy="10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blackWhite">
              <a:xfrm>
                <a:off x="1461" y="2574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blackWhite">
              <a:xfrm>
                <a:off x="1426" y="2575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</p:grpSp>
        <p:sp>
          <p:nvSpPr>
            <p:cNvPr id="24" name="AutoShape 1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195513" y="1773238"/>
              <a:ext cx="6448453" cy="2870208"/>
            </a:xfrm>
            <a:prstGeom prst="roundRect">
              <a:avLst>
                <a:gd name="adj" fmla="val 7315"/>
              </a:avLst>
            </a:prstGeom>
            <a:noFill/>
            <a:ln w="22225" cap="rnd">
              <a:solidFill>
                <a:srgbClr val="1C1C1C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89"/>
          <p:cNvGrpSpPr/>
          <p:nvPr>
            <p:custDataLst>
              <p:tags r:id="rId9"/>
            </p:custDataLst>
          </p:nvPr>
        </p:nvGrpSpPr>
        <p:grpSpPr>
          <a:xfrm>
            <a:off x="558801" y="1773238"/>
            <a:ext cx="966856" cy="4535487"/>
            <a:chOff x="352" y="1117"/>
            <a:chExt cx="759" cy="2857"/>
          </a:xfrm>
        </p:grpSpPr>
        <p:sp>
          <p:nvSpPr>
            <p:cNvPr id="31" name="AutoShape 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blackWhite">
            <a:xfrm>
              <a:off x="352" y="1117"/>
              <a:ext cx="759" cy="2857"/>
            </a:xfrm>
            <a:prstGeom prst="roundRect">
              <a:avLst>
                <a:gd name="adj" fmla="val 11648"/>
              </a:avLst>
            </a:prstGeom>
            <a:solidFill>
              <a:srgbClr val="00B0F0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blackWhite">
            <a:xfrm>
              <a:off x="536" y="1416"/>
              <a:ext cx="37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zh-CN" sz="2800" b="1" smtClean="0">
                  <a:solidFill>
                    <a:srgbClr val="FF0000"/>
                  </a:solidFill>
                  <a:latin typeface="Verdana" pitchFamily="34" charset="0"/>
                  <a:ea typeface="가는각진제목체"/>
                  <a:cs typeface="가는각진제목체"/>
                </a:rPr>
                <a:t>3</a:t>
              </a:r>
              <a:endParaRPr kumimoji="1" lang="en-US" altLang="ko-KR" sz="2800" b="1">
                <a:solidFill>
                  <a:srgbClr val="FF0000"/>
                </a:solidFill>
                <a:latin typeface="Verdana" pitchFamily="34" charset="0"/>
                <a:ea typeface="가는각진제목체"/>
                <a:cs typeface="가는각진제목체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blackWhite">
            <a:xfrm>
              <a:off x="472" y="1344"/>
              <a:ext cx="498" cy="498"/>
            </a:xfrm>
            <a:prstGeom prst="ellipse">
              <a:avLst/>
            </a:prstGeom>
            <a:noFill/>
            <a:ln w="127000">
              <a:solidFill>
                <a:schemeClr val="bg1">
                  <a:alpha val="50195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1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3" y="2055"/>
              <a:ext cx="584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kumimoji="1" lang="zh-CN" altLang="en-US" sz="3600" b="1" smtClean="0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</a:rPr>
                <a:t>使用方法</a:t>
              </a:r>
              <a:endParaRPr kumimoji="1" lang="en-US" altLang="zh-CN" sz="3600" b="1">
                <a:solidFill>
                  <a:schemeClr val="bg1"/>
                </a:solidFill>
                <a:latin typeface="楷体_GB2312" pitchFamily="49" charset="-122"/>
                <a:ea typeface="楷体_GB2312" panose="02010609030101010101" pitchFamily="49" charset="-122"/>
              </a:endParaRPr>
            </a:p>
          </p:txBody>
        </p:sp>
      </p:grpSp>
      <p:sp>
        <p:nvSpPr>
          <p:cNvPr id="35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1066800"/>
            <a:ext cx="880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3200" b="1" smtClean="0">
                <a:solidFill>
                  <a:srgbClr val="990033"/>
                </a:solidFill>
                <a:latin typeface="+mn-ea"/>
                <a:ea typeface="+mn-ea"/>
              </a:rPr>
              <a:t>思考</a:t>
            </a:r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3000" b="1">
                <a:latin typeface="+mn-ea"/>
                <a:ea typeface="+mn-ea"/>
              </a:rPr>
              <a:t>此时天平是否已经处于水平位置平衡？</a:t>
            </a:r>
          </a:p>
        </p:txBody>
      </p:sp>
      <p:sp>
        <p:nvSpPr>
          <p:cNvPr id="29" name="矩形 2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158606" y="5410200"/>
            <a:ext cx="6786562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把天平放在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水平台</a:t>
            </a: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上，把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游码</a:t>
            </a: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移到横梁</a:t>
            </a:r>
            <a:endParaRPr kumimoji="1" lang="en-US" altLang="zh-CN" sz="2800" b="1">
              <a:latin typeface="楷体_GB2312" pitchFamily="49" charset="-122"/>
              <a:ea typeface="楷体_GB2312" panose="02010609030101010101" pitchFamily="49" charset="-122"/>
            </a:endParaRPr>
          </a:p>
          <a:p>
            <a:pPr>
              <a:spcBef>
                <a:spcPts val="600"/>
              </a:spcBef>
            </a:pP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标尺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左端的零刻线</a:t>
            </a: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处。</a:t>
            </a:r>
            <a:endParaRPr lang="zh-CN" altLang="en-US" sz="2800" b="1">
              <a:latin typeface="楷体_GB2312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832" y="2063085"/>
            <a:ext cx="651562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45074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7850" y="403225"/>
            <a:ext cx="670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量筒的使用要点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7.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注意事项 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8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368006" y="1101844"/>
            <a:ext cx="84247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       </a:t>
            </a:r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③</a:t>
            </a:r>
            <a:r>
              <a:rPr lang="en-US" altLang="zh-CN" sz="3200" b="1" smtClean="0">
                <a:latin typeface="华文新魏" pitchFamily="2" charset="-122"/>
                <a:ea typeface="华文新魏" pitchFamily="2" charset="-122"/>
              </a:rPr>
              <a:t>10</a:t>
            </a:r>
            <a:r>
              <a:rPr lang="en-US" altLang="zh-CN" sz="3200" b="1" smtClean="0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的量筒一般不需读取估读值。因为量筒是粗量器，并且又是量出仪器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,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在倒出所量取的液体时，总会有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1~2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滴（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滴相当于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0.05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）附着在内壁上而无法倒出，其相差的体积大小已经和其最小刻度差相同，所以估读值再准确也无多大意义，只需读取到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0.1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。</a:t>
            </a:r>
            <a:br>
              <a:rPr lang="zh-CN" altLang="en-US" sz="3200" b="1">
                <a:latin typeface="华文新魏" pitchFamily="2" charset="-122"/>
                <a:ea typeface="华文新魏" pitchFamily="2" charset="-122"/>
              </a:rPr>
            </a:b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    规格大于</a:t>
            </a:r>
            <a:r>
              <a:rPr lang="en-US" altLang="zh-CN" sz="3200" b="1">
                <a:latin typeface="华文新魏" pitchFamily="2" charset="-122"/>
                <a:ea typeface="华文新魏" pitchFamily="2" charset="-122"/>
              </a:rPr>
              <a:t>10</a:t>
            </a:r>
            <a:r>
              <a:rPr lang="en-US" altLang="zh-CN" sz="3200" b="1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的量筒一般需要读取估读值，若不读取，误差反而更大。因此，无论多大规格的量筒，</a:t>
            </a:r>
            <a:r>
              <a:rPr lang="zh-CN" altLang="en-US" sz="32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一般读数都应保留到</a:t>
            </a:r>
            <a:r>
              <a:rPr lang="en-US" altLang="zh-CN" sz="3200" b="1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</a:rPr>
              <a:t>0.1</a:t>
            </a:r>
            <a:r>
              <a:rPr lang="en-US" altLang="zh-CN" sz="3200" b="1">
                <a:solidFill>
                  <a:srgbClr val="C00000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mL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32820076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2676" y="383573"/>
            <a:ext cx="8410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量筒的使用要做到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“五会”：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会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选 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会放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5321" y="383573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8013231" y="816967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68006" y="1101844"/>
            <a:ext cx="8424761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1.</a:t>
            </a:r>
            <a:r>
              <a:rPr lang="zh-CN" altLang="en-US" sz="32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会选。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任何一只量筒都有一定的测量范围，即量程，要能根据被测量的量选择量程合适的量筒</a:t>
            </a:r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。</a:t>
            </a:r>
            <a:endParaRPr lang="en-US" altLang="zh-CN" sz="3200" b="1" smtClean="0">
              <a:latin typeface="华文新魏" pitchFamily="2" charset="-122"/>
              <a:ea typeface="华文新魏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例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1. 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量取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80mL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的水，应选用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_____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（填“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50”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、“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100”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或“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200”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）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mL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的量筒。</a:t>
            </a: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+mn-ea"/>
                <a:ea typeface="+mn-ea"/>
              </a:rPr>
              <a:t>解析：为了尽量减小误差，量筒</a:t>
            </a:r>
            <a:r>
              <a:rPr lang="en-US" altLang="zh-CN" sz="3200" b="1">
                <a:latin typeface="+mn-ea"/>
                <a:ea typeface="+mn-ea"/>
              </a:rPr>
              <a:t>80mL</a:t>
            </a:r>
            <a:r>
              <a:rPr lang="zh-CN" altLang="en-US" sz="3200" b="1">
                <a:latin typeface="+mn-ea"/>
                <a:ea typeface="+mn-ea"/>
              </a:rPr>
              <a:t>的水应选用</a:t>
            </a:r>
            <a:r>
              <a:rPr lang="en-US" altLang="zh-CN" sz="3200" b="1">
                <a:latin typeface="+mn-ea"/>
                <a:ea typeface="+mn-ea"/>
              </a:rPr>
              <a:t>100mL</a:t>
            </a:r>
            <a:r>
              <a:rPr lang="zh-CN" altLang="en-US" sz="3200" b="1">
                <a:latin typeface="+mn-ea"/>
                <a:ea typeface="+mn-ea"/>
              </a:rPr>
              <a:t>的量筒。</a:t>
            </a:r>
          </a:p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2.</a:t>
            </a:r>
            <a:r>
              <a:rPr lang="zh-CN" altLang="en-US" sz="32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会放。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使用量筒测量时，量筒要平稳地放置于水平桌面上</a:t>
            </a:r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。</a:t>
            </a:r>
            <a:endParaRPr lang="zh-CN" altLang="en-US" sz="3200" b="1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5580112" y="2852936"/>
            <a:ext cx="761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ea"/>
              </a:rPr>
              <a:t>100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53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2676" y="383573"/>
            <a:ext cx="8410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量筒的使用要做到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“五会”：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 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会看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7249" y="413754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7936706" y="695485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68006" y="1101844"/>
            <a:ext cx="8424761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3. </a:t>
            </a:r>
            <a:r>
              <a:rPr lang="zh-CN" altLang="en-US" sz="32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会看。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读取量筒的数据时，若液面是凹液面，视线应以凹液面底部为准；若液面是凸液面，视线应以凸液面顶部为准</a:t>
            </a:r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。</a:t>
            </a:r>
            <a:endParaRPr lang="en-US" altLang="zh-CN" sz="3200" b="1" smtClean="0">
              <a:latin typeface="华文新魏" pitchFamily="2" charset="-122"/>
              <a:ea typeface="华文新魏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例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2. 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如图所示，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10mL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的量筒内</a:t>
            </a:r>
            <a:r>
              <a:rPr lang="zh-CN" altLang="en-US" sz="3200" b="1" smtClean="0">
                <a:solidFill>
                  <a:srgbClr val="7030A0"/>
                </a:solidFill>
                <a:latin typeface="+mn-ea"/>
                <a:ea typeface="+mn-ea"/>
              </a:rPr>
              <a:t>液体</a:t>
            </a:r>
            <a:endParaRPr lang="en-US" altLang="zh-CN" sz="3200" b="1" smtClean="0">
              <a:solidFill>
                <a:srgbClr val="7030A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smtClean="0">
                <a:solidFill>
                  <a:srgbClr val="7030A0"/>
                </a:solidFill>
                <a:latin typeface="+mn-ea"/>
                <a:ea typeface="+mn-ea"/>
              </a:rPr>
              <a:t>的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体积为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____________mL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。</a:t>
            </a: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+mn-ea"/>
                <a:ea typeface="+mn-ea"/>
              </a:rPr>
              <a:t>解析：观察量筒内的液体体积时，视线必须与量筒内液体凹液面的最低处保持水平，即眼睛、刻度、液体凹液面的最低处三点一线。根据图示，液体凹液面的最低处读数为</a:t>
            </a:r>
            <a:r>
              <a:rPr lang="en-US" altLang="zh-CN" sz="3200" b="1">
                <a:latin typeface="+mn-ea"/>
                <a:ea typeface="+mn-ea"/>
              </a:rPr>
              <a:t>6.3mL</a:t>
            </a:r>
            <a:r>
              <a:rPr lang="zh-CN" altLang="en-US" sz="3200" b="1" smtClean="0">
                <a:latin typeface="+mn-ea"/>
                <a:ea typeface="+mn-ea"/>
              </a:rPr>
              <a:t>。</a:t>
            </a:r>
            <a:endParaRPr lang="zh-CN" altLang="en-US" sz="3200" b="1">
              <a:latin typeface="+mn-ea"/>
              <a:ea typeface="+mn-e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1713" y="2348880"/>
            <a:ext cx="11699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2915816" y="3371099"/>
            <a:ext cx="659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ea"/>
              </a:rPr>
              <a:t>6.3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14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 bwMode="auto">
          <a:xfrm>
            <a:off x="0" y="6492875"/>
            <a:ext cx="9144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1600" smtClean="0">
                <a:solidFill>
                  <a:srgbClr val="7030A0"/>
                </a:solidFill>
                <a:latin typeface="方正静蕾简体" pitchFamily="2" charset="-122"/>
                <a:ea typeface="方正静蕾简体" pitchFamily="2" charset="-122"/>
              </a:rPr>
              <a:t>http://huanghongfei96.blog.163.com</a:t>
            </a:r>
            <a:endParaRPr lang="zh-CN" altLang="en-US" sz="1600" smtClean="0">
              <a:solidFill>
                <a:srgbClr val="7030A0"/>
              </a:solidFill>
              <a:latin typeface="方正静蕾简体" pitchFamily="2" charset="-122"/>
              <a:ea typeface="方正静蕾简体" pitchFamily="2" charset="-122"/>
            </a:endParaRPr>
          </a:p>
        </p:txBody>
      </p:sp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页脚占位符 1"/>
          <p:cNvSpPr txBox="1"/>
          <p:nvPr>
            <p:custDataLst>
              <p:tags r:id="rId5"/>
            </p:custDataLst>
          </p:nvPr>
        </p:nvSpPr>
        <p:spPr bwMode="auto">
          <a:xfrm>
            <a:off x="368007" y="6492875"/>
            <a:ext cx="843752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1600" smtClean="0">
                <a:solidFill>
                  <a:srgbClr val="7030A0"/>
                </a:solidFill>
                <a:latin typeface="方正静蕾简体" pitchFamily="2" charset="-122"/>
                <a:ea typeface="方正静蕾简体" pitchFamily="2" charset="-122"/>
              </a:rPr>
              <a:t>http://huanghongfei96.blog.163.com</a:t>
            </a:r>
            <a:endParaRPr lang="zh-CN" altLang="en-US" sz="1600" smtClean="0">
              <a:solidFill>
                <a:srgbClr val="7030A0"/>
              </a:solidFill>
              <a:latin typeface="方正静蕾简体" pitchFamily="2" charset="-122"/>
              <a:ea typeface="方正静蕾简体" pitchFamily="2" charset="-122"/>
            </a:endParaRPr>
          </a:p>
        </p:txBody>
      </p:sp>
      <p:sp>
        <p:nvSpPr>
          <p:cNvPr id="7" name="灯片编号占位符 52"/>
          <p:cNvSpPr txBox="1"/>
          <p:nvPr>
            <p:custDataLst>
              <p:tags r:id="rId6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2676" y="383573"/>
            <a:ext cx="8410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量筒的使用要做到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“五会”：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会读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5321" y="383573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11"/>
            </p:custDataLst>
          </p:nvPr>
        </p:nvSpPr>
        <p:spPr>
          <a:xfrm>
            <a:off x="8013231" y="816967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368006" y="1101844"/>
            <a:ext cx="8424761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4.</a:t>
            </a:r>
            <a:r>
              <a:rPr lang="zh-CN" altLang="en-US" sz="32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会读。</a:t>
            </a:r>
            <a:r>
              <a:rPr lang="zh-CN" altLang="en-US" sz="3200" b="1">
                <a:latin typeface="华文新魏" pitchFamily="2" charset="-122"/>
                <a:ea typeface="华文新魏" pitchFamily="2" charset="-122"/>
              </a:rPr>
              <a:t>要会根据量筒刻度的分度值读出准确值，同时要读出分度值的下一位，即估计值</a:t>
            </a:r>
            <a:r>
              <a:rPr lang="zh-CN" altLang="en-US" sz="3200" b="1" smtClean="0">
                <a:latin typeface="华文新魏" pitchFamily="2" charset="-122"/>
                <a:ea typeface="华文新魏" pitchFamily="2" charset="-122"/>
              </a:rPr>
              <a:t>。</a:t>
            </a:r>
            <a:endParaRPr lang="en-US" altLang="zh-CN" sz="3200" b="1" smtClean="0">
              <a:latin typeface="华文新魏" pitchFamily="2" charset="-122"/>
              <a:ea typeface="华文新魏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smtClean="0">
                <a:solidFill>
                  <a:srgbClr val="7030A0"/>
                </a:solidFill>
                <a:latin typeface="+mn-ea"/>
                <a:ea typeface="+mn-ea"/>
              </a:rPr>
              <a:t>例</a:t>
            </a:r>
            <a:r>
              <a:rPr lang="en-US" altLang="zh-CN" sz="3200" b="1" smtClean="0">
                <a:solidFill>
                  <a:srgbClr val="7030A0"/>
                </a:solidFill>
                <a:latin typeface="+mn-ea"/>
                <a:ea typeface="+mn-ea"/>
              </a:rPr>
              <a:t>3. 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用分度值为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1mL</a:t>
            </a:r>
            <a:r>
              <a:rPr lang="zh-CN" altLang="en-US" sz="3200" b="1">
                <a:solidFill>
                  <a:srgbClr val="7030A0"/>
                </a:solidFill>
                <a:latin typeface="+mn-ea"/>
                <a:ea typeface="+mn-ea"/>
              </a:rPr>
              <a:t>的量筒量取一定量的水，得到下列数据，其中合理的是（    ）</a:t>
            </a:r>
          </a:p>
          <a:p>
            <a:pPr>
              <a:lnSpc>
                <a:spcPct val="120000"/>
              </a:lnSpc>
            </a:pPr>
            <a:r>
              <a:rPr lang="en-US" altLang="zh-CN" sz="3200" b="1" smtClean="0">
                <a:solidFill>
                  <a:srgbClr val="7030A0"/>
                </a:solidFill>
                <a:latin typeface="+mn-ea"/>
                <a:ea typeface="+mn-ea"/>
              </a:rPr>
              <a:t>A. 5.2mL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             </a:t>
            </a:r>
            <a:r>
              <a:rPr lang="en-US" altLang="zh-CN" sz="3200" b="1" smtClean="0">
                <a:solidFill>
                  <a:srgbClr val="7030A0"/>
                </a:solidFill>
                <a:latin typeface="+mn-ea"/>
                <a:ea typeface="+mn-ea"/>
              </a:rPr>
              <a:t>  B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. </a:t>
            </a:r>
            <a:r>
              <a:rPr lang="en-US" altLang="zh-CN" sz="3200" b="1" smtClean="0">
                <a:solidFill>
                  <a:srgbClr val="7030A0"/>
                </a:solidFill>
                <a:latin typeface="+mn-ea"/>
                <a:ea typeface="+mn-ea"/>
              </a:rPr>
              <a:t> 5.25mL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           </a:t>
            </a:r>
          </a:p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C</a:t>
            </a:r>
            <a:r>
              <a:rPr lang="en-US" altLang="zh-CN" sz="3200" b="1" smtClean="0">
                <a:solidFill>
                  <a:srgbClr val="7030A0"/>
                </a:solidFill>
                <a:latin typeface="+mn-ea"/>
                <a:ea typeface="+mn-ea"/>
              </a:rPr>
              <a:t>. 5.252mL</a:t>
            </a:r>
            <a:r>
              <a:rPr lang="en-US" altLang="zh-CN" sz="3200" b="1">
                <a:solidFill>
                  <a:srgbClr val="7030A0"/>
                </a:solidFill>
                <a:latin typeface="+mn-ea"/>
                <a:ea typeface="+mn-ea"/>
              </a:rPr>
              <a:t>           D. </a:t>
            </a:r>
            <a:r>
              <a:rPr lang="en-US" altLang="zh-CN" sz="3200" b="1" smtClean="0">
                <a:solidFill>
                  <a:srgbClr val="7030A0"/>
                </a:solidFill>
                <a:latin typeface="+mn-ea"/>
                <a:ea typeface="+mn-ea"/>
              </a:rPr>
              <a:t> 5.2525mL</a:t>
            </a:r>
            <a:endParaRPr lang="en-US" altLang="zh-CN" sz="3200" b="1">
              <a:solidFill>
                <a:srgbClr val="7030A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+mn-ea"/>
                <a:ea typeface="+mn-ea"/>
              </a:rPr>
              <a:t>解析：用分度值为</a:t>
            </a:r>
            <a:r>
              <a:rPr lang="en-US" altLang="zh-CN" sz="3200" b="1">
                <a:latin typeface="+mn-ea"/>
                <a:ea typeface="+mn-ea"/>
              </a:rPr>
              <a:t>1mL</a:t>
            </a:r>
            <a:r>
              <a:rPr lang="zh-CN" altLang="en-US" sz="3200" b="1">
                <a:latin typeface="+mn-ea"/>
                <a:ea typeface="+mn-ea"/>
              </a:rPr>
              <a:t>的量筒，准确度只能达到</a:t>
            </a:r>
            <a:r>
              <a:rPr lang="en-US" altLang="zh-CN" sz="3200" b="1">
                <a:latin typeface="+mn-ea"/>
                <a:ea typeface="+mn-ea"/>
              </a:rPr>
              <a:t>1mL</a:t>
            </a:r>
            <a:r>
              <a:rPr lang="zh-CN" altLang="en-US" sz="3200" b="1">
                <a:latin typeface="+mn-ea"/>
                <a:ea typeface="+mn-ea"/>
              </a:rPr>
              <a:t>，后面读数为估计值，而估计值只能有一位，故选项</a:t>
            </a:r>
            <a:r>
              <a:rPr lang="en-US" altLang="zh-CN" sz="3200" b="1">
                <a:latin typeface="+mn-ea"/>
                <a:ea typeface="+mn-ea"/>
              </a:rPr>
              <a:t>A</a:t>
            </a:r>
            <a:r>
              <a:rPr lang="zh-CN" altLang="en-US" sz="3200" b="1">
                <a:latin typeface="+mn-ea"/>
                <a:ea typeface="+mn-ea"/>
              </a:rPr>
              <a:t>合理</a:t>
            </a:r>
            <a:r>
              <a:rPr lang="zh-CN" altLang="en-US" sz="3200" b="1" smtClean="0">
                <a:latin typeface="+mn-ea"/>
                <a:ea typeface="+mn-ea"/>
              </a:rPr>
              <a:t>。</a:t>
            </a:r>
            <a:endParaRPr lang="zh-CN" altLang="en-US" sz="3200" b="1">
              <a:latin typeface="+mn-ea"/>
              <a:ea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6156176" y="2963982"/>
            <a:ext cx="463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ea"/>
              </a:rPr>
              <a:t>A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03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 bwMode="auto">
          <a:xfrm>
            <a:off x="0" y="6492875"/>
            <a:ext cx="9144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1600" smtClean="0">
                <a:solidFill>
                  <a:srgbClr val="7030A0"/>
                </a:solidFill>
                <a:latin typeface="方正静蕾简体" pitchFamily="2" charset="-122"/>
                <a:ea typeface="方正静蕾简体" pitchFamily="2" charset="-122"/>
              </a:rPr>
              <a:t>http://huanghongfei96.blog.163.com</a:t>
            </a:r>
            <a:endParaRPr lang="zh-CN" altLang="en-US" sz="1600" smtClean="0">
              <a:solidFill>
                <a:srgbClr val="7030A0"/>
              </a:solidFill>
              <a:latin typeface="方正静蕾简体" pitchFamily="2" charset="-122"/>
              <a:ea typeface="方正静蕾简体" pitchFamily="2" charset="-122"/>
            </a:endParaRPr>
          </a:p>
        </p:txBody>
      </p:sp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页脚占位符 1"/>
          <p:cNvSpPr txBox="1"/>
          <p:nvPr>
            <p:custDataLst>
              <p:tags r:id="rId5"/>
            </p:custDataLst>
          </p:nvPr>
        </p:nvSpPr>
        <p:spPr bwMode="auto">
          <a:xfrm>
            <a:off x="368007" y="6492875"/>
            <a:ext cx="843752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l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1600" smtClean="0">
                <a:solidFill>
                  <a:srgbClr val="7030A0"/>
                </a:solidFill>
                <a:latin typeface="方正静蕾简体" pitchFamily="2" charset="-122"/>
                <a:ea typeface="方正静蕾简体" pitchFamily="2" charset="-122"/>
              </a:rPr>
              <a:t>http://huanghongfei96.blog.163.com</a:t>
            </a:r>
            <a:endParaRPr lang="zh-CN" altLang="en-US" sz="1600" smtClean="0">
              <a:solidFill>
                <a:srgbClr val="7030A0"/>
              </a:solidFill>
              <a:latin typeface="方正静蕾简体" pitchFamily="2" charset="-122"/>
              <a:ea typeface="方正静蕾简体" pitchFamily="2" charset="-122"/>
            </a:endParaRPr>
          </a:p>
        </p:txBody>
      </p:sp>
      <p:sp>
        <p:nvSpPr>
          <p:cNvPr id="7" name="灯片编号占位符 52"/>
          <p:cNvSpPr txBox="1"/>
          <p:nvPr>
            <p:custDataLst>
              <p:tags r:id="rId6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2676" y="383573"/>
            <a:ext cx="8410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量筒的使用要做到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“五会”：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 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会用。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5321" y="383573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11"/>
            </p:custDataLst>
          </p:nvPr>
        </p:nvSpPr>
        <p:spPr>
          <a:xfrm>
            <a:off x="8013231" y="816967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368006" y="1101844"/>
            <a:ext cx="8424761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smtClean="0">
                <a:solidFill>
                  <a:srgbClr val="7030A0"/>
                </a:solidFill>
                <a:latin typeface="+mn-ea"/>
                <a:ea typeface="+mn-ea"/>
              </a:rPr>
              <a:t>例</a:t>
            </a:r>
            <a:r>
              <a:rPr lang="en-US" altLang="zh-CN" sz="2800" b="1" smtClean="0">
                <a:solidFill>
                  <a:srgbClr val="7030A0"/>
                </a:solidFill>
                <a:latin typeface="+mn-ea"/>
                <a:ea typeface="+mn-ea"/>
              </a:rPr>
              <a:t>4. </a:t>
            </a:r>
            <a:r>
              <a:rPr lang="zh-CN" altLang="en-US" sz="2800" b="1">
                <a:solidFill>
                  <a:srgbClr val="7030A0"/>
                </a:solidFill>
                <a:latin typeface="+mn-ea"/>
                <a:ea typeface="+mn-ea"/>
              </a:rPr>
              <a:t>下列叙述中正确的是（    ）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7030A0"/>
                </a:solidFill>
                <a:latin typeface="+mn-ea"/>
                <a:ea typeface="+mn-ea"/>
              </a:rPr>
              <a:t>A. </a:t>
            </a:r>
            <a:r>
              <a:rPr lang="zh-CN" altLang="en-US" sz="2800" b="1">
                <a:solidFill>
                  <a:srgbClr val="7030A0"/>
                </a:solidFill>
                <a:latin typeface="+mn-ea"/>
                <a:ea typeface="+mn-ea"/>
              </a:rPr>
              <a:t>配制稀硫酸时，可先在量筒内加入一定量的水，再慢慢加入浓硫酸，并不断</a:t>
            </a:r>
            <a:r>
              <a:rPr lang="zh-CN" altLang="en-US" sz="2800" b="1" smtClean="0">
                <a:solidFill>
                  <a:srgbClr val="7030A0"/>
                </a:solidFill>
                <a:latin typeface="+mn-ea"/>
                <a:ea typeface="+mn-ea"/>
              </a:rPr>
              <a:t>搅拌       </a:t>
            </a:r>
            <a:r>
              <a:rPr lang="en-US" altLang="zh-CN" sz="2800" b="1" smtClean="0">
                <a:solidFill>
                  <a:srgbClr val="7030A0"/>
                </a:solidFill>
                <a:latin typeface="+mn-ea"/>
                <a:ea typeface="+mn-ea"/>
              </a:rPr>
              <a:t>B</a:t>
            </a:r>
            <a:r>
              <a:rPr lang="en-US" altLang="zh-CN" sz="2800" b="1">
                <a:solidFill>
                  <a:srgbClr val="7030A0"/>
                </a:solidFill>
                <a:latin typeface="+mn-ea"/>
                <a:ea typeface="+mn-ea"/>
              </a:rPr>
              <a:t>. </a:t>
            </a:r>
            <a:r>
              <a:rPr lang="zh-CN" altLang="en-US" sz="2800" b="1">
                <a:solidFill>
                  <a:srgbClr val="7030A0"/>
                </a:solidFill>
                <a:latin typeface="+mn-ea"/>
                <a:ea typeface="+mn-ea"/>
              </a:rPr>
              <a:t>用量筒量取液体，读数时视线要与液体的凹液面保持水平</a:t>
            </a:r>
          </a:p>
          <a:p>
            <a:pPr>
              <a:lnSpc>
                <a:spcPct val="120000"/>
              </a:lnSpc>
            </a:pPr>
            <a:r>
              <a:rPr lang="en-US" altLang="zh-CN" sz="2800" b="1">
                <a:solidFill>
                  <a:srgbClr val="7030A0"/>
                </a:solidFill>
                <a:latin typeface="+mn-ea"/>
                <a:ea typeface="+mn-ea"/>
              </a:rPr>
              <a:t>C. </a:t>
            </a:r>
            <a:r>
              <a:rPr lang="zh-CN" altLang="en-US" sz="2800" b="1">
                <a:solidFill>
                  <a:srgbClr val="7030A0"/>
                </a:solidFill>
                <a:latin typeface="+mn-ea"/>
                <a:ea typeface="+mn-ea"/>
              </a:rPr>
              <a:t>量筒可以用作</a:t>
            </a:r>
            <a:r>
              <a:rPr lang="zh-CN" altLang="en-US" sz="2800" b="1" smtClean="0">
                <a:solidFill>
                  <a:srgbClr val="7030A0"/>
                </a:solidFill>
                <a:latin typeface="+mn-ea"/>
                <a:ea typeface="+mn-ea"/>
              </a:rPr>
              <a:t>反应器      </a:t>
            </a:r>
            <a:r>
              <a:rPr lang="en-US" altLang="zh-CN" sz="2800" b="1" smtClean="0">
                <a:solidFill>
                  <a:srgbClr val="7030A0"/>
                </a:solidFill>
                <a:latin typeface="+mn-ea"/>
                <a:ea typeface="+mn-ea"/>
              </a:rPr>
              <a:t>D</a:t>
            </a:r>
            <a:r>
              <a:rPr lang="en-US" altLang="zh-CN" sz="2800" b="1">
                <a:solidFill>
                  <a:srgbClr val="7030A0"/>
                </a:solidFill>
                <a:latin typeface="+mn-ea"/>
                <a:ea typeface="+mn-ea"/>
              </a:rPr>
              <a:t>. </a:t>
            </a:r>
            <a:r>
              <a:rPr lang="zh-CN" altLang="en-US" sz="2800" b="1">
                <a:solidFill>
                  <a:srgbClr val="7030A0"/>
                </a:solidFill>
                <a:latin typeface="+mn-ea"/>
                <a:ea typeface="+mn-ea"/>
              </a:rPr>
              <a:t>量筒不能用酒精灯</a:t>
            </a:r>
            <a:r>
              <a:rPr lang="zh-CN" altLang="en-US" sz="2800" b="1" smtClean="0">
                <a:solidFill>
                  <a:srgbClr val="7030A0"/>
                </a:solidFill>
                <a:latin typeface="+mn-ea"/>
                <a:ea typeface="+mn-ea"/>
              </a:rPr>
              <a:t>加热</a:t>
            </a:r>
            <a:endParaRPr lang="en-US" altLang="zh-CN" sz="2800" b="1" smtClean="0">
              <a:solidFill>
                <a:srgbClr val="7030A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+mn-ea"/>
                <a:ea typeface="+mn-ea"/>
              </a:rPr>
              <a:t>解析：量筒是有刻度的仪器，温度变化会使刻度不准确；另外，量筒有底座且厚薄不一，受热剧烈可能炸裂。而配制溶液、化学反应、加热等都可以导致温度变化，故</a:t>
            </a:r>
            <a:r>
              <a:rPr lang="en-US" altLang="zh-CN" sz="2800" b="1">
                <a:latin typeface="+mn-ea"/>
                <a:ea typeface="+mn-ea"/>
              </a:rPr>
              <a:t>A</a:t>
            </a:r>
            <a:r>
              <a:rPr lang="zh-CN" altLang="en-US" sz="2800" b="1">
                <a:latin typeface="+mn-ea"/>
                <a:ea typeface="+mn-ea"/>
              </a:rPr>
              <a:t>、</a:t>
            </a:r>
            <a:r>
              <a:rPr lang="en-US" altLang="zh-CN" sz="2800" b="1">
                <a:latin typeface="+mn-ea"/>
                <a:ea typeface="+mn-ea"/>
              </a:rPr>
              <a:t>C</a:t>
            </a:r>
            <a:r>
              <a:rPr lang="zh-CN" altLang="en-US" sz="2800" b="1">
                <a:latin typeface="+mn-ea"/>
                <a:ea typeface="+mn-ea"/>
              </a:rPr>
              <a:t>错误。读数时视线应与凹液面的最低处保持水平，</a:t>
            </a:r>
            <a:r>
              <a:rPr lang="en-US" altLang="zh-CN" sz="2800" b="1">
                <a:latin typeface="+mn-ea"/>
                <a:ea typeface="+mn-ea"/>
              </a:rPr>
              <a:t>B</a:t>
            </a:r>
            <a:r>
              <a:rPr lang="zh-CN" altLang="en-US" sz="2800" b="1">
                <a:latin typeface="+mn-ea"/>
                <a:ea typeface="+mn-ea"/>
              </a:rPr>
              <a:t>也错误。应选</a:t>
            </a:r>
            <a:r>
              <a:rPr lang="en-US" altLang="zh-CN" sz="2800" b="1">
                <a:latin typeface="+mn-ea"/>
                <a:ea typeface="+mn-ea"/>
              </a:rPr>
              <a:t>D</a:t>
            </a:r>
            <a:r>
              <a:rPr lang="zh-CN" altLang="en-US" sz="2800" b="1">
                <a:latin typeface="+mn-ea"/>
                <a:ea typeface="+mn-ea"/>
              </a:rPr>
              <a:t>。</a:t>
            </a:r>
          </a:p>
          <a:p>
            <a:pPr>
              <a:lnSpc>
                <a:spcPct val="120000"/>
              </a:lnSpc>
            </a:pPr>
            <a:endParaRPr lang="zh-CN" altLang="en-US" sz="3200" b="1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4655735" y="1158045"/>
            <a:ext cx="502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+mn-ea"/>
              </a:rPr>
              <a:t>D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39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2676" y="383573"/>
            <a:ext cx="8410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量筒的使用要做到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“五会”：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 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会用。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5321" y="383573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8013231" y="816967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68006" y="1101844"/>
            <a:ext cx="8424761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例</a:t>
            </a:r>
            <a:r>
              <a:rPr lang="en-US" altLang="zh-CN" sz="3200" b="1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5</a:t>
            </a:r>
            <a:r>
              <a:rPr lang="en-US" altLang="zh-CN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.</a:t>
            </a:r>
            <a:r>
              <a:rPr lang="zh-CN" altLang="en-US" sz="3200" b="1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如何测小石块的</a:t>
            </a:r>
            <a:r>
              <a:rPr lang="zh-CN" altLang="en-US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体积？</a:t>
            </a:r>
            <a:endParaRPr lang="en-US" altLang="zh-CN" sz="3200" b="1" smtClean="0">
              <a:solidFill>
                <a:srgbClr val="7030A0"/>
              </a:solidFill>
              <a:latin typeface="华文新魏" pitchFamily="2" charset="-122"/>
              <a:ea typeface="华文新魏" panose="020108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smtClean="0">
                <a:latin typeface="+mn-ea"/>
                <a:ea typeface="+mn-ea"/>
              </a:rPr>
              <a:t>解析：①先</a:t>
            </a:r>
            <a:r>
              <a:rPr lang="zh-CN" altLang="en-US" sz="3200" b="1">
                <a:latin typeface="+mn-ea"/>
                <a:ea typeface="+mn-ea"/>
              </a:rPr>
              <a:t>测出量筒</a:t>
            </a:r>
            <a:r>
              <a:rPr lang="zh-CN" altLang="en-US" sz="3200" b="1" smtClean="0">
                <a:latin typeface="+mn-ea"/>
                <a:ea typeface="+mn-ea"/>
              </a:rPr>
              <a:t>中适量水</a:t>
            </a:r>
            <a:r>
              <a:rPr lang="zh-CN" altLang="en-US" sz="3200" b="1">
                <a:latin typeface="+mn-ea"/>
                <a:ea typeface="+mn-ea"/>
              </a:rPr>
              <a:t>的体积</a:t>
            </a:r>
            <a:r>
              <a:rPr lang="en-US" altLang="zh-CN" sz="3200" b="1">
                <a:latin typeface="+mn-ea"/>
                <a:ea typeface="+mn-ea"/>
              </a:rPr>
              <a:t>V</a:t>
            </a:r>
            <a:r>
              <a:rPr lang="zh-CN" altLang="en-US" sz="3200" b="1" baseline="-25000" smtClean="0">
                <a:latin typeface="+mn-ea"/>
                <a:ea typeface="+mn-ea"/>
              </a:rPr>
              <a:t>水。</a:t>
            </a:r>
            <a:r>
              <a:rPr lang="zh-CN" altLang="en-US" sz="3200" b="1" smtClean="0">
                <a:latin typeface="+mn-ea"/>
                <a:ea typeface="+mn-ea"/>
              </a:rPr>
              <a:t>（水</a:t>
            </a:r>
            <a:r>
              <a:rPr lang="zh-CN" altLang="en-US" sz="3200" b="1">
                <a:latin typeface="+mn-ea"/>
                <a:ea typeface="+mn-ea"/>
              </a:rPr>
              <a:t>的多少以刚好淹没固体为宜。水过多，放入固体后液面会超过量程；水过少，不能淹没固体</a:t>
            </a:r>
            <a:r>
              <a:rPr lang="en-US" altLang="zh-CN" sz="3200" b="1">
                <a:latin typeface="+mn-ea"/>
                <a:ea typeface="+mn-ea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+mn-ea"/>
                <a:ea typeface="+mn-ea"/>
              </a:rPr>
              <a:t>②</a:t>
            </a:r>
            <a:r>
              <a:rPr lang="zh-CN" altLang="en-US" sz="3200" b="1" smtClean="0">
                <a:latin typeface="+mn-ea"/>
                <a:ea typeface="+mn-ea"/>
              </a:rPr>
              <a:t>将小石块用</a:t>
            </a:r>
            <a:r>
              <a:rPr lang="zh-CN" altLang="en-US" sz="3200" b="1">
                <a:latin typeface="+mn-ea"/>
                <a:ea typeface="+mn-ea"/>
              </a:rPr>
              <a:t>细线拴住慢慢放人量筒内水中，并使其全部淹没，</a:t>
            </a:r>
            <a:r>
              <a:rPr lang="zh-CN" altLang="en-US" sz="3200" b="1" smtClean="0">
                <a:latin typeface="+mn-ea"/>
                <a:ea typeface="+mn-ea"/>
              </a:rPr>
              <a:t>此时读出</a:t>
            </a:r>
            <a:endParaRPr lang="en-US" altLang="zh-CN" sz="3200" b="1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smtClean="0">
                <a:latin typeface="+mn-ea"/>
                <a:ea typeface="+mn-ea"/>
              </a:rPr>
              <a:t>水与小石块的</a:t>
            </a:r>
            <a:r>
              <a:rPr lang="zh-CN" altLang="en-US" sz="3200" b="1">
                <a:latin typeface="+mn-ea"/>
                <a:ea typeface="+mn-ea"/>
              </a:rPr>
              <a:t>总</a:t>
            </a:r>
            <a:r>
              <a:rPr lang="zh-CN" altLang="en-US" sz="3200" b="1" smtClean="0">
                <a:latin typeface="+mn-ea"/>
                <a:ea typeface="+mn-ea"/>
              </a:rPr>
              <a:t>体积</a:t>
            </a:r>
            <a:r>
              <a:rPr lang="en-US" altLang="zh-CN" sz="3200" b="1" smtClean="0">
                <a:latin typeface="+mn-ea"/>
                <a:ea typeface="+mn-ea"/>
              </a:rPr>
              <a:t>V</a:t>
            </a:r>
            <a:r>
              <a:rPr lang="zh-CN" altLang="en-US" sz="3200" b="1" baseline="-25000" smtClean="0">
                <a:latin typeface="+mn-ea"/>
                <a:ea typeface="+mn-ea"/>
              </a:rPr>
              <a:t>总。</a:t>
            </a:r>
            <a:r>
              <a:rPr lang="zh-CN" altLang="en-US" sz="3200" b="1" smtClean="0">
                <a:latin typeface="+mn-ea"/>
                <a:ea typeface="+mn-ea"/>
              </a:rPr>
              <a:t>                                                        </a:t>
            </a:r>
            <a:endParaRPr lang="en-US" altLang="zh-CN" sz="3200" b="1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smtClean="0">
                <a:latin typeface="+mn-ea"/>
                <a:ea typeface="+mn-ea"/>
              </a:rPr>
              <a:t>3</a:t>
            </a:r>
            <a:r>
              <a:rPr lang="zh-CN" altLang="en-US" sz="3200" b="1">
                <a:latin typeface="+mn-ea"/>
                <a:ea typeface="+mn-ea"/>
              </a:rPr>
              <a:t>、则小石块的</a:t>
            </a:r>
            <a:r>
              <a:rPr lang="zh-CN" altLang="en-US" sz="3200" b="1" smtClean="0">
                <a:latin typeface="+mn-ea"/>
                <a:ea typeface="+mn-ea"/>
              </a:rPr>
              <a:t>体积：</a:t>
            </a:r>
            <a:endParaRPr lang="en-US" altLang="zh-CN" sz="3200" b="1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smtClean="0">
                <a:latin typeface="+mn-ea"/>
                <a:ea typeface="+mn-ea"/>
              </a:rPr>
              <a:t>V</a:t>
            </a:r>
            <a:r>
              <a:rPr lang="zh-CN" altLang="en-US" sz="3200" b="1" baseline="-25000">
                <a:latin typeface="+mn-ea"/>
                <a:ea typeface="+mn-ea"/>
              </a:rPr>
              <a:t>小石块</a:t>
            </a:r>
            <a:r>
              <a:rPr lang="en-US" altLang="zh-CN" sz="3200" b="1">
                <a:latin typeface="+mn-ea"/>
                <a:ea typeface="+mn-ea"/>
              </a:rPr>
              <a:t>=V</a:t>
            </a:r>
            <a:r>
              <a:rPr lang="zh-CN" altLang="en-US" sz="3200" b="1" baseline="-25000">
                <a:latin typeface="+mn-ea"/>
                <a:ea typeface="+mn-ea"/>
              </a:rPr>
              <a:t>总</a:t>
            </a:r>
            <a:r>
              <a:rPr lang="en-US" altLang="zh-CN" sz="3200" b="1">
                <a:latin typeface="+mn-ea"/>
                <a:ea typeface="+mn-ea"/>
              </a:rPr>
              <a:t>-V</a:t>
            </a:r>
            <a:r>
              <a:rPr lang="zh-CN" altLang="en-US" sz="3200" b="1" baseline="-25000">
                <a:latin typeface="+mn-ea"/>
                <a:ea typeface="+mn-ea"/>
              </a:rPr>
              <a:t>水</a:t>
            </a:r>
            <a:r>
              <a:rPr lang="zh-CN" altLang="en-US" sz="3200" b="1" smtClean="0">
                <a:latin typeface="+mn-ea"/>
                <a:ea typeface="+mn-ea"/>
              </a:rPr>
              <a:t>。</a:t>
            </a:r>
            <a:endParaRPr lang="en-US" altLang="zh-CN" sz="3200" b="1">
              <a:latin typeface="+mn-ea"/>
              <a:ea typeface="+mn-e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r="8039"/>
          <a:stretch>
            <a:fillRect/>
          </a:stretch>
        </p:blipFill>
        <p:spPr bwMode="auto">
          <a:xfrm>
            <a:off x="5901069" y="4083005"/>
            <a:ext cx="2620631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429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pic>
        <p:nvPicPr>
          <p:cNvPr id="4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2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sp>
        <p:nvSpPr>
          <p:cNvPr id="8" name="Line 1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2676" y="383573"/>
            <a:ext cx="8410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量筒的使用要做到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“五会”：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 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会用。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" name="AutoShap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5321" y="383573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8013231" y="816967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68006" y="1101844"/>
            <a:ext cx="8424761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例</a:t>
            </a:r>
            <a:r>
              <a:rPr lang="en-US" altLang="zh-CN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6.</a:t>
            </a:r>
            <a:r>
              <a:rPr lang="zh-CN" altLang="en-US" sz="3200" b="1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如何测</a:t>
            </a:r>
            <a:r>
              <a:rPr lang="zh-CN" altLang="en-US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小木块</a:t>
            </a:r>
            <a:r>
              <a:rPr lang="zh-CN" altLang="en-US" sz="3200" b="1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的</a:t>
            </a:r>
            <a:r>
              <a:rPr lang="zh-CN" altLang="en-US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体积？</a:t>
            </a:r>
            <a:endParaRPr lang="en-US" altLang="zh-CN" sz="3200" b="1" smtClean="0">
              <a:solidFill>
                <a:srgbClr val="7030A0"/>
              </a:solidFill>
              <a:latin typeface="华文新魏" pitchFamily="2" charset="-122"/>
              <a:ea typeface="华文新魏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smtClean="0">
                <a:latin typeface="+mn-ea"/>
                <a:ea typeface="+mn-ea"/>
              </a:rPr>
              <a:t>解析：①在</a:t>
            </a:r>
            <a:r>
              <a:rPr lang="zh-CN" altLang="en-US" sz="3200" b="1">
                <a:latin typeface="+mn-ea"/>
                <a:ea typeface="+mn-ea"/>
              </a:rPr>
              <a:t>量筒中倒入适量的水</a:t>
            </a:r>
            <a:r>
              <a:rPr lang="zh-CN" altLang="en-US" sz="3200" b="1" smtClean="0">
                <a:latin typeface="+mn-ea"/>
                <a:ea typeface="+mn-ea"/>
              </a:rPr>
              <a:t>，将木块</a:t>
            </a:r>
            <a:r>
              <a:rPr lang="zh-CN" altLang="en-US" sz="3200" b="1">
                <a:latin typeface="+mn-ea"/>
                <a:ea typeface="+mn-ea"/>
              </a:rPr>
              <a:t>和铁块用细线拴好，先将测铁块没入水中，测出水</a:t>
            </a:r>
            <a:r>
              <a:rPr lang="zh-CN" altLang="en-US" sz="3200" b="1" smtClean="0">
                <a:latin typeface="+mn-ea"/>
                <a:ea typeface="+mn-ea"/>
              </a:rPr>
              <a:t>和铁块</a:t>
            </a:r>
            <a:r>
              <a:rPr lang="zh-CN" altLang="en-US" sz="3200" b="1">
                <a:latin typeface="+mn-ea"/>
                <a:ea typeface="+mn-ea"/>
              </a:rPr>
              <a:t>的体积</a:t>
            </a:r>
            <a:r>
              <a:rPr lang="en-US" altLang="zh-CN" sz="3200" b="1">
                <a:latin typeface="+mn-ea"/>
                <a:ea typeface="+mn-ea"/>
              </a:rPr>
              <a:t>V</a:t>
            </a:r>
            <a:r>
              <a:rPr lang="en-US" altLang="zh-CN" sz="3200" b="1" baseline="-25000">
                <a:latin typeface="+mn-ea"/>
                <a:ea typeface="+mn-ea"/>
              </a:rPr>
              <a:t>1 </a:t>
            </a:r>
          </a:p>
          <a:p>
            <a:pPr>
              <a:lnSpc>
                <a:spcPct val="120000"/>
              </a:lnSpc>
            </a:pPr>
            <a:r>
              <a:rPr lang="zh-CN" altLang="en-US" sz="3200" b="1" smtClean="0">
                <a:latin typeface="+mn-ea"/>
                <a:ea typeface="+mn-ea"/>
              </a:rPr>
              <a:t>②再将木块</a:t>
            </a:r>
            <a:r>
              <a:rPr lang="zh-CN" altLang="en-US" sz="3200" b="1">
                <a:latin typeface="+mn-ea"/>
                <a:ea typeface="+mn-ea"/>
              </a:rPr>
              <a:t>浸没在水</a:t>
            </a:r>
            <a:r>
              <a:rPr lang="zh-CN" altLang="en-US" sz="3200" b="1" smtClean="0">
                <a:latin typeface="+mn-ea"/>
                <a:ea typeface="+mn-ea"/>
              </a:rPr>
              <a:t>中，测出</a:t>
            </a:r>
            <a:r>
              <a:rPr lang="zh-CN" altLang="en-US" sz="3200" b="1">
                <a:latin typeface="+mn-ea"/>
                <a:ea typeface="+mn-ea"/>
              </a:rPr>
              <a:t>水</a:t>
            </a:r>
            <a:r>
              <a:rPr lang="zh-CN" altLang="en-US" sz="3200" b="1" smtClean="0">
                <a:latin typeface="+mn-ea"/>
                <a:ea typeface="+mn-ea"/>
              </a:rPr>
              <a:t>、铁块、木块</a:t>
            </a:r>
            <a:r>
              <a:rPr lang="zh-CN" altLang="en-US" sz="3200" b="1">
                <a:latin typeface="+mn-ea"/>
                <a:ea typeface="+mn-ea"/>
              </a:rPr>
              <a:t>的</a:t>
            </a:r>
            <a:r>
              <a:rPr lang="zh-CN" altLang="en-US" sz="3200" b="1" smtClean="0">
                <a:latin typeface="+mn-ea"/>
                <a:ea typeface="+mn-ea"/>
              </a:rPr>
              <a:t>体积总</a:t>
            </a:r>
            <a:r>
              <a:rPr lang="zh-CN" altLang="en-US" sz="3200" b="1">
                <a:latin typeface="+mn-ea"/>
                <a:ea typeface="+mn-ea"/>
              </a:rPr>
              <a:t>体积</a:t>
            </a:r>
            <a:r>
              <a:rPr lang="en-US" altLang="zh-CN" sz="3200" b="1" smtClean="0">
                <a:latin typeface="+mn-ea"/>
                <a:ea typeface="+mn-ea"/>
              </a:rPr>
              <a:t>V</a:t>
            </a:r>
            <a:r>
              <a:rPr lang="en-US" altLang="zh-CN" sz="3200" b="1" baseline="-25000" smtClean="0">
                <a:latin typeface="+mn-ea"/>
                <a:ea typeface="+mn-ea"/>
              </a:rPr>
              <a:t>2</a:t>
            </a:r>
          </a:p>
          <a:p>
            <a:pPr>
              <a:lnSpc>
                <a:spcPct val="120000"/>
              </a:lnSpc>
            </a:pPr>
            <a:r>
              <a:rPr lang="en-US" altLang="zh-CN" sz="3200" b="1" smtClean="0">
                <a:latin typeface="+mn-ea"/>
                <a:ea typeface="+mn-ea"/>
              </a:rPr>
              <a:t>③</a:t>
            </a:r>
            <a:r>
              <a:rPr lang="zh-CN" altLang="en-US" sz="3200" b="1">
                <a:latin typeface="+mn-ea"/>
                <a:ea typeface="+mn-ea"/>
              </a:rPr>
              <a:t>则</a:t>
            </a:r>
            <a:r>
              <a:rPr lang="zh-CN" altLang="en-US" sz="3200" b="1" smtClean="0">
                <a:latin typeface="+mn-ea"/>
                <a:ea typeface="+mn-ea"/>
              </a:rPr>
              <a:t>小木块</a:t>
            </a:r>
            <a:r>
              <a:rPr lang="zh-CN" altLang="en-US" sz="3200" b="1">
                <a:latin typeface="+mn-ea"/>
                <a:ea typeface="+mn-ea"/>
              </a:rPr>
              <a:t>的体积</a:t>
            </a:r>
            <a:r>
              <a:rPr lang="zh-CN" altLang="en-US" sz="3200" b="1" smtClean="0">
                <a:latin typeface="+mn-ea"/>
                <a:ea typeface="+mn-ea"/>
              </a:rPr>
              <a:t>：</a:t>
            </a:r>
            <a:endParaRPr lang="en-US" altLang="zh-CN" sz="3200" b="1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smtClean="0">
                <a:latin typeface="+mn-ea"/>
                <a:ea typeface="+mn-ea"/>
              </a:rPr>
              <a:t>V</a:t>
            </a:r>
            <a:r>
              <a:rPr lang="zh-CN" altLang="en-US" sz="3200" b="1" baseline="-25000" smtClean="0">
                <a:latin typeface="+mn-ea"/>
                <a:ea typeface="+mn-ea"/>
              </a:rPr>
              <a:t>小木块</a:t>
            </a:r>
            <a:r>
              <a:rPr lang="en-US" altLang="zh-CN" sz="3200" b="1">
                <a:latin typeface="+mn-ea"/>
                <a:ea typeface="+mn-ea"/>
              </a:rPr>
              <a:t>=</a:t>
            </a:r>
            <a:r>
              <a:rPr lang="en-US" altLang="zh-CN" sz="3200" b="1" smtClean="0">
                <a:latin typeface="+mn-ea"/>
                <a:ea typeface="+mn-ea"/>
              </a:rPr>
              <a:t>V</a:t>
            </a:r>
            <a:r>
              <a:rPr lang="en-US" altLang="zh-CN" sz="3200" b="1" baseline="-25000" smtClean="0">
                <a:latin typeface="+mn-ea"/>
                <a:ea typeface="+mn-ea"/>
              </a:rPr>
              <a:t>2</a:t>
            </a:r>
            <a:r>
              <a:rPr lang="en-US" altLang="zh-CN" sz="3200" b="1" smtClean="0">
                <a:latin typeface="+mn-ea"/>
                <a:ea typeface="+mn-ea"/>
              </a:rPr>
              <a:t>-V</a:t>
            </a:r>
            <a:r>
              <a:rPr lang="en-US" altLang="zh-CN" sz="3200" b="1" baseline="-25000" smtClean="0">
                <a:latin typeface="+mn-ea"/>
                <a:ea typeface="+mn-ea"/>
              </a:rPr>
              <a:t>1</a:t>
            </a:r>
            <a:r>
              <a:rPr lang="zh-CN" altLang="en-US" sz="3200" b="1" smtClean="0">
                <a:latin typeface="+mn-ea"/>
                <a:ea typeface="+mn-ea"/>
              </a:rPr>
              <a:t>。</a:t>
            </a:r>
            <a:endParaRPr lang="en-US" altLang="zh-CN" sz="3200" b="1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zh-CN" altLang="en-US" sz="3200" b="1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4964" y="4005064"/>
            <a:ext cx="1731963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26927"/>
          <a:stretch>
            <a:fillRect/>
          </a:stretch>
        </p:blipFill>
        <p:spPr bwMode="auto">
          <a:xfrm>
            <a:off x="4028273" y="4433166"/>
            <a:ext cx="2512910" cy="196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116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0"/>
          <a:stretch>
            <a:fillRect/>
          </a:stretch>
        </p:blipFill>
        <p:spPr bwMode="auto">
          <a:xfrm>
            <a:off x="520700" y="4310744"/>
            <a:ext cx="2057400" cy="18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灯片编号占位符 5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8348328" y="6111875"/>
            <a:ext cx="457200" cy="365125"/>
          </a:xfrm>
        </p:spPr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pic>
        <p:nvPicPr>
          <p:cNvPr id="5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灯片编号占位符 52"/>
          <p:cNvSpPr txBox="1"/>
          <p:nvPr>
            <p:custDataLst>
              <p:tags r:id="rId5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9" name="Line 1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20700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2676" y="383573"/>
            <a:ext cx="84100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量筒的使用要做到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“五会”：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en-US" altLang="zh-CN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. </a:t>
            </a:r>
            <a:r>
              <a:rPr lang="zh-CN" altLang="en-US" sz="3200" b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会用。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AutoShap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68007" y="1124744"/>
            <a:ext cx="8424761" cy="534551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5321" y="383573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>
            <p:custDataLst>
              <p:tags r:id="rId10"/>
            </p:custDataLst>
          </p:nvPr>
        </p:nvSpPr>
        <p:spPr>
          <a:xfrm>
            <a:off x="8013231" y="816967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P90</a:t>
            </a: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368006" y="1101844"/>
            <a:ext cx="8424761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例</a:t>
            </a:r>
            <a:r>
              <a:rPr lang="en-US" altLang="zh-CN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7</a:t>
            </a:r>
            <a:r>
              <a:rPr lang="zh-CN" altLang="en-US" sz="3200" b="1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如果</a:t>
            </a:r>
            <a:r>
              <a:rPr lang="zh-CN" altLang="en-US" sz="3200" b="1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待测物体的体积较大，无法放进量筒或量杯，在这种情况下，你怎样用量筒或量杯量出该物体的体积，请说说设计测量方案。</a:t>
            </a:r>
          </a:p>
          <a:p>
            <a:pPr>
              <a:lnSpc>
                <a:spcPct val="120000"/>
              </a:lnSpc>
            </a:pPr>
            <a:r>
              <a:rPr lang="zh-CN" altLang="en-US" sz="3200" b="1" smtClean="0">
                <a:latin typeface="+mn-ea"/>
                <a:ea typeface="+mn-ea"/>
              </a:rPr>
              <a:t>解析：采用溢水杯，测出排开水的体积，就可得出浸入水中物体的体积。</a:t>
            </a:r>
            <a:endParaRPr lang="en-US" altLang="zh-CN" sz="3200" b="1" smtClean="0"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smtClean="0">
                <a:latin typeface="+mn-ea"/>
                <a:ea typeface="+mn-ea"/>
              </a:rPr>
              <a:t>（排水法，等效替代法）</a:t>
            </a:r>
            <a:endParaRPr lang="zh-CN" altLang="en-US" sz="3200" b="1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4086" y="5078264"/>
            <a:ext cx="38957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3" t="6761" r="42304" b="18940"/>
          <a:stretch>
            <a:fillRect/>
          </a:stretch>
        </p:blipFill>
        <p:spPr bwMode="auto">
          <a:xfrm>
            <a:off x="7164288" y="3651636"/>
            <a:ext cx="1541721" cy="265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5"/>
          <a:stretch>
            <a:fillRect/>
          </a:stretch>
        </p:blipFill>
        <p:spPr bwMode="auto">
          <a:xfrm>
            <a:off x="6064175" y="3771360"/>
            <a:ext cx="1400175" cy="111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645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灯片编号占位符 18436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pic>
        <p:nvPicPr>
          <p:cNvPr id="122" name="Picture 7" descr="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3" y="836613"/>
            <a:ext cx="3714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WordArt 8"/>
          <p:cNvSpPr>
            <a:spLocks noChangeArrowheads="1" noChangeShapeType="1"/>
          </p:cNvSpPr>
          <p:nvPr>
            <p:custDataLst>
              <p:tags r:id="rId3"/>
            </p:custDataLst>
          </p:nvPr>
        </p:nvSpPr>
        <p:spPr bwMode="auto">
          <a:xfrm>
            <a:off x="1331913" y="404813"/>
            <a:ext cx="208915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9"/>
                    </a:srgbClr>
                  </a:outerShdw>
                </a:effectLst>
                <a:latin typeface="宋体"/>
                <a:ea typeface="宋体" charset="-122"/>
              </a:rPr>
              <a:t>课堂练习</a:t>
            </a:r>
          </a:p>
        </p:txBody>
      </p:sp>
      <p:sp>
        <p:nvSpPr>
          <p:cNvPr id="18438" name="矩形 18437"/>
          <p:cNvSpPr/>
          <p:nvPr>
            <p:custDataLst>
              <p:tags r:id="rId4"/>
            </p:custDataLst>
          </p:nvPr>
        </p:nvSpPr>
        <p:spPr>
          <a:xfrm>
            <a:off x="395536" y="1217613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mtClean="0">
                <a:latin typeface="+mn-ea"/>
                <a:ea typeface="+mn-ea"/>
              </a:rPr>
              <a:t>1</a:t>
            </a:r>
            <a:r>
              <a:rPr lang="zh-CN" altLang="en-US" sz="2800" b="1" smtClean="0">
                <a:latin typeface="+mn-ea"/>
                <a:ea typeface="+mn-ea"/>
              </a:rPr>
              <a:t> </a:t>
            </a:r>
            <a:r>
              <a:rPr lang="zh-CN" altLang="en-US" sz="2800" b="1">
                <a:latin typeface="+mn-ea"/>
                <a:ea typeface="+mn-ea"/>
              </a:rPr>
              <a:t>、下列说法中正确的是（      ）</a:t>
            </a:r>
          </a:p>
          <a:p>
            <a:r>
              <a:rPr lang="zh-CN" altLang="en-US" sz="2800" b="1">
                <a:latin typeface="+mn-ea"/>
                <a:ea typeface="+mn-ea"/>
              </a:rPr>
              <a:t>  </a:t>
            </a:r>
            <a:r>
              <a:rPr lang="en-US" altLang="zh-CN" sz="2800" b="1">
                <a:latin typeface="+mn-ea"/>
                <a:ea typeface="+mn-ea"/>
              </a:rPr>
              <a:t>A</a:t>
            </a:r>
            <a:r>
              <a:rPr lang="zh-CN" altLang="en-US" sz="2800" b="1">
                <a:latin typeface="+mn-ea"/>
                <a:ea typeface="+mn-ea"/>
              </a:rPr>
              <a:t>、登月舱从地球到月球质量变小</a:t>
            </a:r>
          </a:p>
          <a:p>
            <a:r>
              <a:rPr lang="zh-CN" altLang="en-US" sz="2800" b="1">
                <a:latin typeface="+mn-ea"/>
                <a:ea typeface="+mn-ea"/>
              </a:rPr>
              <a:t>  </a:t>
            </a:r>
            <a:r>
              <a:rPr lang="en-US" altLang="zh-CN" sz="2800" b="1">
                <a:latin typeface="+mn-ea"/>
                <a:ea typeface="+mn-ea"/>
              </a:rPr>
              <a:t>B</a:t>
            </a:r>
            <a:r>
              <a:rPr lang="zh-CN" altLang="en-US" sz="2800" b="1">
                <a:latin typeface="+mn-ea"/>
                <a:ea typeface="+mn-ea"/>
              </a:rPr>
              <a:t>、</a:t>
            </a:r>
            <a:r>
              <a:rPr lang="en-US" altLang="zh-CN" sz="2800" b="1">
                <a:latin typeface="+mn-ea"/>
                <a:ea typeface="+mn-ea"/>
              </a:rPr>
              <a:t>1kg</a:t>
            </a:r>
            <a:r>
              <a:rPr lang="zh-CN" altLang="en-US" sz="2800" b="1">
                <a:latin typeface="+mn-ea"/>
                <a:ea typeface="+mn-ea"/>
              </a:rPr>
              <a:t>铁比</a:t>
            </a:r>
            <a:r>
              <a:rPr lang="en-US" altLang="zh-CN" sz="2800" b="1">
                <a:latin typeface="+mn-ea"/>
                <a:ea typeface="+mn-ea"/>
              </a:rPr>
              <a:t>1kg</a:t>
            </a:r>
            <a:r>
              <a:rPr lang="zh-CN" altLang="en-US" sz="2800" b="1">
                <a:latin typeface="+mn-ea"/>
                <a:ea typeface="+mn-ea"/>
              </a:rPr>
              <a:t>棉花的质量大</a:t>
            </a:r>
          </a:p>
          <a:p>
            <a:r>
              <a:rPr lang="zh-CN" altLang="en-US" sz="2800" b="1">
                <a:latin typeface="+mn-ea"/>
                <a:ea typeface="+mn-ea"/>
              </a:rPr>
              <a:t>  </a:t>
            </a:r>
            <a:r>
              <a:rPr lang="en-US" altLang="zh-CN" sz="2800" b="1">
                <a:latin typeface="+mn-ea"/>
                <a:ea typeface="+mn-ea"/>
              </a:rPr>
              <a:t>C</a:t>
            </a:r>
            <a:r>
              <a:rPr lang="zh-CN" altLang="en-US" sz="2800" b="1">
                <a:latin typeface="+mn-ea"/>
                <a:ea typeface="+mn-ea"/>
              </a:rPr>
              <a:t>、玻璃杯打碎后，质量不变</a:t>
            </a:r>
          </a:p>
          <a:p>
            <a:r>
              <a:rPr lang="zh-CN" altLang="en-US" sz="2800" b="1">
                <a:latin typeface="+mn-ea"/>
                <a:ea typeface="+mn-ea"/>
              </a:rPr>
              <a:t>  </a:t>
            </a:r>
            <a:r>
              <a:rPr lang="en-US" altLang="zh-CN" sz="2800" b="1">
                <a:latin typeface="+mn-ea"/>
                <a:ea typeface="+mn-ea"/>
              </a:rPr>
              <a:t>D</a:t>
            </a:r>
            <a:r>
              <a:rPr lang="zh-CN" altLang="en-US" sz="2800" b="1">
                <a:latin typeface="+mn-ea"/>
                <a:ea typeface="+mn-ea"/>
              </a:rPr>
              <a:t>、一杯水凝固成冰后体积变大，质量也变</a:t>
            </a:r>
            <a:r>
              <a:rPr lang="zh-CN" altLang="en-US" sz="2800" b="1" smtClean="0">
                <a:latin typeface="+mn-ea"/>
                <a:ea typeface="+mn-ea"/>
              </a:rPr>
              <a:t>大</a:t>
            </a:r>
            <a:endParaRPr lang="en-US" altLang="zh-CN" sz="2800" b="1" smtClean="0">
              <a:latin typeface="+mn-ea"/>
              <a:ea typeface="+mn-ea"/>
            </a:endParaRPr>
          </a:p>
          <a:p>
            <a:endParaRPr lang="en-US" altLang="zh-CN" sz="2800" b="1">
              <a:latin typeface="+mn-ea"/>
              <a:ea typeface="+mn-ea"/>
            </a:endParaRPr>
          </a:p>
          <a:p>
            <a:r>
              <a:rPr lang="en-US" altLang="zh-CN" sz="2800" b="1" smtClean="0">
                <a:latin typeface="+mn-ea"/>
                <a:ea typeface="+mn-ea"/>
              </a:rPr>
              <a:t>2</a:t>
            </a:r>
            <a:r>
              <a:rPr lang="zh-CN" altLang="en-US" sz="2800" b="1">
                <a:latin typeface="+mn-ea"/>
                <a:ea typeface="+mn-ea"/>
              </a:rPr>
              <a:t>、一根铜棒，在下列各种情况下，它的质量</a:t>
            </a:r>
            <a:r>
              <a:rPr lang="zh-CN" altLang="en-US" sz="2800" b="1" smtClean="0">
                <a:latin typeface="+mn-ea"/>
                <a:ea typeface="+mn-ea"/>
              </a:rPr>
              <a:t>会发生</a:t>
            </a:r>
            <a:r>
              <a:rPr lang="zh-CN" altLang="en-US" sz="2800" b="1">
                <a:latin typeface="+mn-ea"/>
                <a:ea typeface="+mn-ea"/>
              </a:rPr>
              <a:t>变化的是（     ）                                        </a:t>
            </a:r>
            <a:br>
              <a:rPr lang="zh-CN" altLang="en-US" sz="2800" b="1">
                <a:latin typeface="+mn-ea"/>
                <a:ea typeface="+mn-ea"/>
              </a:rPr>
            </a:br>
            <a:r>
              <a:rPr lang="zh-CN" altLang="en-US" sz="2800" b="1">
                <a:latin typeface="+mn-ea"/>
                <a:ea typeface="+mn-ea"/>
              </a:rPr>
              <a:t>     </a:t>
            </a:r>
            <a:r>
              <a:rPr lang="en-US" altLang="zh-CN" sz="2800" b="1">
                <a:latin typeface="+mn-ea"/>
                <a:ea typeface="+mn-ea"/>
              </a:rPr>
              <a:t>A</a:t>
            </a:r>
            <a:r>
              <a:rPr lang="zh-CN" altLang="en-US" sz="2800" b="1">
                <a:latin typeface="+mn-ea"/>
                <a:ea typeface="+mn-ea"/>
              </a:rPr>
              <a:t>、把铜棒加热到</a:t>
            </a:r>
            <a:r>
              <a:rPr lang="en-US" altLang="zh-CN" sz="2800" b="1">
                <a:latin typeface="+mn-ea"/>
                <a:ea typeface="+mn-ea"/>
              </a:rPr>
              <a:t>100℃</a:t>
            </a:r>
            <a:br>
              <a:rPr lang="en-US" altLang="zh-CN" sz="2800" b="1">
                <a:latin typeface="+mn-ea"/>
                <a:ea typeface="+mn-ea"/>
              </a:rPr>
            </a:br>
            <a:r>
              <a:rPr lang="en-US" altLang="zh-CN" sz="2800" b="1">
                <a:latin typeface="+mn-ea"/>
                <a:ea typeface="+mn-ea"/>
              </a:rPr>
              <a:t>     B</a:t>
            </a:r>
            <a:r>
              <a:rPr lang="zh-CN" altLang="en-US" sz="2800" b="1">
                <a:latin typeface="+mn-ea"/>
                <a:ea typeface="+mn-ea"/>
              </a:rPr>
              <a:t>、把铜棒轧成一张薄铜板</a:t>
            </a:r>
            <a:br>
              <a:rPr lang="zh-CN" altLang="en-US" sz="2800" b="1">
                <a:latin typeface="+mn-ea"/>
                <a:ea typeface="+mn-ea"/>
              </a:rPr>
            </a:br>
            <a:r>
              <a:rPr lang="zh-CN" altLang="en-US" sz="2800" b="1">
                <a:latin typeface="+mn-ea"/>
                <a:ea typeface="+mn-ea"/>
              </a:rPr>
              <a:t>     </a:t>
            </a:r>
            <a:r>
              <a:rPr lang="en-US" altLang="zh-CN" sz="2800" b="1">
                <a:latin typeface="+mn-ea"/>
                <a:ea typeface="+mn-ea"/>
              </a:rPr>
              <a:t>C</a:t>
            </a:r>
            <a:r>
              <a:rPr lang="zh-CN" altLang="en-US" sz="2800" b="1">
                <a:latin typeface="+mn-ea"/>
                <a:ea typeface="+mn-ea"/>
              </a:rPr>
              <a:t>、宇航员反铜棒带上月球</a:t>
            </a:r>
            <a:br>
              <a:rPr lang="zh-CN" altLang="en-US" sz="2800" b="1">
                <a:latin typeface="+mn-ea"/>
                <a:ea typeface="+mn-ea"/>
              </a:rPr>
            </a:br>
            <a:r>
              <a:rPr lang="zh-CN" altLang="en-US" sz="2800" b="1">
                <a:latin typeface="+mn-ea"/>
                <a:ea typeface="+mn-ea"/>
              </a:rPr>
              <a:t>     </a:t>
            </a:r>
            <a:r>
              <a:rPr lang="en-US" altLang="zh-CN" sz="2800" b="1">
                <a:latin typeface="+mn-ea"/>
                <a:ea typeface="+mn-ea"/>
              </a:rPr>
              <a:t>D</a:t>
            </a:r>
            <a:r>
              <a:rPr lang="zh-CN" altLang="en-US" sz="2800" b="1">
                <a:latin typeface="+mn-ea"/>
                <a:ea typeface="+mn-ea"/>
              </a:rPr>
              <a:t>、用锉刀对铜棒进行</a:t>
            </a:r>
            <a:r>
              <a:rPr lang="zh-CN" altLang="en-US" sz="2800" b="1" smtClean="0">
                <a:latin typeface="+mn-ea"/>
                <a:ea typeface="+mn-ea"/>
              </a:rPr>
              <a:t>加工</a:t>
            </a:r>
            <a:endParaRPr lang="zh-CN" altLang="en-US" sz="2800" b="1">
              <a:latin typeface="+mn-ea"/>
              <a:ea typeface="+mn-ea"/>
            </a:endParaRPr>
          </a:p>
        </p:txBody>
      </p:sp>
      <p:sp>
        <p:nvSpPr>
          <p:cNvPr id="18440" name="TextBox 18439"/>
          <p:cNvSpPr txBox="1"/>
          <p:nvPr>
            <p:custDataLst>
              <p:tags r:id="rId5"/>
            </p:custDataLst>
          </p:nvPr>
        </p:nvSpPr>
        <p:spPr>
          <a:xfrm>
            <a:off x="4644008" y="1217611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</a:rPr>
              <a:t>C</a:t>
            </a:r>
            <a:endParaRPr lang="zh-CN" altLang="en-US" sz="3200">
              <a:solidFill>
                <a:srgbClr val="FF0000"/>
              </a:solidFill>
            </a:endParaRPr>
          </a:p>
        </p:txBody>
      </p:sp>
      <p:pic>
        <p:nvPicPr>
          <p:cNvPr id="2050" name="Picture 2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13" y="6492875"/>
            <a:ext cx="360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6670" y="6508824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2253556" y="4221088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</a:rPr>
              <a:t>D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9562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灯片编号占位符 18436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pic>
        <p:nvPicPr>
          <p:cNvPr id="122" name="Picture 7" descr="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3" y="836613"/>
            <a:ext cx="3714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WordArt 8"/>
          <p:cNvSpPr>
            <a:spLocks noChangeArrowheads="1" noChangeShapeType="1"/>
          </p:cNvSpPr>
          <p:nvPr>
            <p:custDataLst>
              <p:tags r:id="rId3"/>
            </p:custDataLst>
          </p:nvPr>
        </p:nvSpPr>
        <p:spPr bwMode="auto">
          <a:xfrm>
            <a:off x="1331913" y="404813"/>
            <a:ext cx="208915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9"/>
                    </a:srgbClr>
                  </a:outerShdw>
                </a:effectLst>
                <a:latin typeface="宋体"/>
                <a:ea typeface="宋体" charset="-122"/>
              </a:rPr>
              <a:t>课堂练习</a:t>
            </a:r>
          </a:p>
        </p:txBody>
      </p:sp>
      <p:sp>
        <p:nvSpPr>
          <p:cNvPr id="18438" name="矩形 18437"/>
          <p:cNvSpPr/>
          <p:nvPr>
            <p:custDataLst>
              <p:tags r:id="rId4"/>
            </p:custDataLst>
          </p:nvPr>
        </p:nvSpPr>
        <p:spPr>
          <a:xfrm>
            <a:off x="395536" y="1073631"/>
            <a:ext cx="828092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smtClean="0">
                <a:latin typeface="+mn-ea"/>
                <a:ea typeface="+mn-ea"/>
              </a:rPr>
              <a:t>3</a:t>
            </a:r>
            <a:r>
              <a:rPr lang="zh-CN" altLang="en-US" sz="2800" b="1" smtClean="0">
                <a:latin typeface="+mn-ea"/>
                <a:ea typeface="+mn-ea"/>
              </a:rPr>
              <a:t> </a:t>
            </a:r>
            <a:r>
              <a:rPr lang="zh-CN" altLang="en-US" sz="2800" b="1">
                <a:latin typeface="+mn-ea"/>
                <a:ea typeface="+mn-ea"/>
              </a:rPr>
              <a:t>、质量为</a:t>
            </a:r>
            <a:r>
              <a:rPr lang="en-US" altLang="zh-CN" sz="2800" b="1">
                <a:latin typeface="+mn-ea"/>
                <a:ea typeface="+mn-ea"/>
              </a:rPr>
              <a:t>2×10</a:t>
            </a:r>
            <a:r>
              <a:rPr lang="en-US" altLang="zh-CN" sz="2800" b="1" baseline="30000">
                <a:latin typeface="+mn-ea"/>
                <a:ea typeface="+mn-ea"/>
              </a:rPr>
              <a:t>5</a:t>
            </a:r>
            <a:r>
              <a:rPr lang="en-US" altLang="zh-CN" sz="2800" b="1">
                <a:latin typeface="+mn-ea"/>
                <a:ea typeface="+mn-ea"/>
              </a:rPr>
              <a:t>mg</a:t>
            </a:r>
            <a:r>
              <a:rPr lang="zh-CN" altLang="en-US" sz="2800" b="1">
                <a:latin typeface="+mn-ea"/>
                <a:ea typeface="+mn-ea"/>
              </a:rPr>
              <a:t>的物体，可能是</a:t>
            </a:r>
            <a:r>
              <a:rPr lang="zh-CN" altLang="en-US" sz="2800" b="1" smtClean="0">
                <a:latin typeface="+mn-ea"/>
                <a:ea typeface="+mn-ea"/>
              </a:rPr>
              <a:t>下列中</a:t>
            </a:r>
            <a:r>
              <a:rPr lang="zh-CN" altLang="en-US" sz="2800" b="1">
                <a:latin typeface="+mn-ea"/>
                <a:ea typeface="+mn-ea"/>
              </a:rPr>
              <a:t>的 </a:t>
            </a:r>
            <a:r>
              <a:rPr lang="zh-CN" altLang="en-US" sz="2800" b="1" smtClean="0">
                <a:latin typeface="+mn-ea"/>
                <a:ea typeface="+mn-ea"/>
              </a:rPr>
              <a:t>（    ）</a:t>
            </a:r>
            <a:r>
              <a:rPr lang="en-US" altLang="zh-CN" sz="2800" b="1" smtClean="0">
                <a:latin typeface="+mn-ea"/>
                <a:ea typeface="+mn-ea"/>
              </a:rPr>
              <a:t>A</a:t>
            </a:r>
            <a:r>
              <a:rPr lang="zh-CN" altLang="en-US" sz="2800" b="1">
                <a:latin typeface="+mn-ea"/>
                <a:ea typeface="+mn-ea"/>
              </a:rPr>
              <a:t>、一头大象                   </a:t>
            </a:r>
            <a:r>
              <a:rPr lang="en-US" altLang="zh-CN" sz="2800" b="1">
                <a:latin typeface="+mn-ea"/>
                <a:ea typeface="+mn-ea"/>
              </a:rPr>
              <a:t>B</a:t>
            </a:r>
            <a:r>
              <a:rPr lang="zh-CN" altLang="en-US" sz="2800" b="1">
                <a:latin typeface="+mn-ea"/>
                <a:ea typeface="+mn-ea"/>
              </a:rPr>
              <a:t>、一只苹果</a:t>
            </a:r>
          </a:p>
          <a:p>
            <a:pPr>
              <a:lnSpc>
                <a:spcPct val="125000"/>
              </a:lnSpc>
            </a:pPr>
            <a:r>
              <a:rPr lang="en-US" altLang="zh-CN" sz="2800" b="1" smtClean="0">
                <a:latin typeface="+mn-ea"/>
                <a:ea typeface="+mn-ea"/>
              </a:rPr>
              <a:t>C</a:t>
            </a:r>
            <a:r>
              <a:rPr lang="zh-CN" altLang="en-US" sz="2800" b="1">
                <a:latin typeface="+mn-ea"/>
                <a:ea typeface="+mn-ea"/>
              </a:rPr>
              <a:t>、一台电视机          </a:t>
            </a:r>
            <a:r>
              <a:rPr lang="zh-CN" altLang="en-US" sz="2800" b="1" smtClean="0">
                <a:latin typeface="+mn-ea"/>
                <a:ea typeface="+mn-ea"/>
              </a:rPr>
              <a:t>     </a:t>
            </a:r>
            <a:r>
              <a:rPr lang="en-US" altLang="zh-CN" sz="2800" b="1" smtClean="0">
                <a:latin typeface="+mn-ea"/>
                <a:ea typeface="+mn-ea"/>
              </a:rPr>
              <a:t>D</a:t>
            </a:r>
            <a:r>
              <a:rPr lang="zh-CN" altLang="en-US" sz="2800" b="1">
                <a:latin typeface="+mn-ea"/>
                <a:ea typeface="+mn-ea"/>
              </a:rPr>
              <a:t>、一只</a:t>
            </a:r>
            <a:r>
              <a:rPr lang="zh-CN" altLang="en-US" sz="2800" b="1" smtClean="0">
                <a:latin typeface="+mn-ea"/>
                <a:ea typeface="+mn-ea"/>
              </a:rPr>
              <a:t>蚂蚁</a:t>
            </a:r>
            <a:endParaRPr lang="en-US" altLang="zh-CN" sz="2800" b="1" smtClean="0">
              <a:latin typeface="+mn-ea"/>
              <a:ea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smtClean="0">
                <a:solidFill>
                  <a:srgbClr val="7030A0"/>
                </a:solidFill>
                <a:latin typeface="+mn-ea"/>
                <a:ea typeface="+mn-ea"/>
              </a:rPr>
              <a:t>4</a:t>
            </a:r>
            <a:r>
              <a:rPr lang="zh-CN" altLang="en-US" sz="2800" b="1" smtClean="0">
                <a:solidFill>
                  <a:srgbClr val="7030A0"/>
                </a:solidFill>
                <a:latin typeface="+mn-ea"/>
                <a:ea typeface="+mn-ea"/>
              </a:rPr>
              <a:t>、如</a:t>
            </a:r>
            <a:r>
              <a:rPr lang="zh-CN" altLang="en-US" sz="2800" b="1">
                <a:solidFill>
                  <a:srgbClr val="7030A0"/>
                </a:solidFill>
                <a:latin typeface="+mn-ea"/>
                <a:ea typeface="+mn-ea"/>
              </a:rPr>
              <a:t>图所示为小明测一金属块质量时天平平衡后所用砝码和游码的情况，则此金属块的质量为</a:t>
            </a:r>
            <a:r>
              <a:rPr lang="en-US" altLang="zh-CN" sz="2800" smtClean="0">
                <a:solidFill>
                  <a:srgbClr val="7030A0"/>
                </a:solidFill>
              </a:rPr>
              <a:t>____</a:t>
            </a:r>
            <a:r>
              <a:rPr lang="zh-CN" altLang="en-US" sz="2800" smtClean="0">
                <a:solidFill>
                  <a:srgbClr val="7030A0"/>
                </a:solidFill>
              </a:rPr>
              <a:t>。</a:t>
            </a:r>
            <a:endParaRPr lang="en-US" altLang="zh-CN" sz="2800" smtClean="0">
              <a:solidFill>
                <a:srgbClr val="7030A0"/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800" b="1"/>
              <a:t>5</a:t>
            </a:r>
            <a:r>
              <a:rPr lang="zh-CN" altLang="en-US" sz="2800" b="1"/>
              <a:t>、完成下列单位</a:t>
            </a:r>
            <a:r>
              <a:rPr lang="zh-CN" altLang="en-US" sz="2800" b="1" smtClean="0"/>
              <a:t>换算</a:t>
            </a:r>
            <a:endParaRPr lang="en-US" altLang="zh-CN" sz="2800" b="1" smtClean="0"/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Times New Roman" pitchFamily="18" charset="0"/>
                <a:cs typeface="Times New Roman" pitchFamily="18" charset="0"/>
              </a:rPr>
              <a:t>(1)3700mg= </a:t>
            </a:r>
            <a:r>
              <a:rPr lang="en-US" altLang="zh-CN" sz="2800" b="1" smtClean="0">
                <a:latin typeface="Times New Roman" pitchFamily="18" charset="0"/>
                <a:cs typeface="Times New Roman" pitchFamily="18" charset="0"/>
              </a:rPr>
              <a:t>_________  g</a:t>
            </a:r>
          </a:p>
          <a:p>
            <a:pPr marL="514350" indent="-514350">
              <a:lnSpc>
                <a:spcPct val="125000"/>
              </a:lnSpc>
              <a:buAutoNum type="arabicParenBoth" startAt="2"/>
            </a:pPr>
            <a:r>
              <a:rPr lang="en-US" altLang="zh-CN" sz="2800" b="1" smtClean="0">
                <a:latin typeface="Times New Roman" pitchFamily="18" charset="0"/>
                <a:cs typeface="Times New Roman" pitchFamily="18" charset="0"/>
              </a:rPr>
              <a:t>______</a:t>
            </a:r>
            <a:r>
              <a:rPr lang="nn-NO" altLang="zh-CN" sz="2800" b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nn-NO" altLang="zh-CN" sz="2800" b="1">
                <a:latin typeface="Times New Roman" pitchFamily="18" charset="0"/>
                <a:cs typeface="Times New Roman" pitchFamily="18" charset="0"/>
              </a:rPr>
              <a:t>= 3 </a:t>
            </a:r>
            <a:r>
              <a:rPr lang="nn-NO" altLang="zh-CN" sz="2800" b="1" smtClean="0">
                <a:latin typeface="Times New Roman" pitchFamily="18" charset="0"/>
                <a:cs typeface="Times New Roman" pitchFamily="18" charset="0"/>
              </a:rPr>
              <a:t>kg=</a:t>
            </a:r>
            <a:r>
              <a:rPr lang="en-US" altLang="zh-CN" sz="2800" b="1" smtClean="0">
                <a:latin typeface="Times New Roman" pitchFamily="18" charset="0"/>
                <a:cs typeface="Times New Roman" pitchFamily="18" charset="0"/>
              </a:rPr>
              <a:t>______</a:t>
            </a:r>
            <a:r>
              <a:rPr lang="nn-NO" altLang="zh-CN" sz="2800" b="1" smtClean="0">
                <a:latin typeface="Times New Roman" pitchFamily="18" charset="0"/>
                <a:cs typeface="Times New Roman" pitchFamily="18" charset="0"/>
              </a:rPr>
              <a:t>mg</a:t>
            </a:r>
          </a:p>
          <a:p>
            <a:pPr>
              <a:lnSpc>
                <a:spcPct val="125000"/>
              </a:lnSpc>
            </a:pPr>
            <a:r>
              <a:rPr lang="en-US" altLang="zh-CN" sz="2800" b="1">
                <a:latin typeface="Times New Roman" pitchFamily="18" charset="0"/>
                <a:cs typeface="Times New Roman" pitchFamily="18" charset="0"/>
              </a:rPr>
              <a:t>(3)0.04t</a:t>
            </a:r>
            <a:r>
              <a:rPr lang="en-US" altLang="zh-CN" sz="2800" b="1" smtClean="0">
                <a:latin typeface="Times New Roman" pitchFamily="18" charset="0"/>
                <a:cs typeface="Times New Roman" pitchFamily="18" charset="0"/>
              </a:rPr>
              <a:t>=_________ kg</a:t>
            </a:r>
            <a:endParaRPr lang="zh-CN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0" name="TextBox 18439"/>
          <p:cNvSpPr txBox="1"/>
          <p:nvPr>
            <p:custDataLst>
              <p:tags r:id="rId5"/>
            </p:custDataLst>
          </p:nvPr>
        </p:nvSpPr>
        <p:spPr>
          <a:xfrm>
            <a:off x="7883996" y="1073631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</a:rPr>
              <a:t>B</a:t>
            </a:r>
            <a:endParaRPr lang="zh-CN" altLang="en-US" sz="3200">
              <a:solidFill>
                <a:srgbClr val="FF0000"/>
              </a:solidFill>
            </a:endParaRPr>
          </a:p>
        </p:txBody>
      </p:sp>
      <p:pic>
        <p:nvPicPr>
          <p:cNvPr id="2050" name="Picture 2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13" y="6492875"/>
            <a:ext cx="360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6670" y="6508824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36296" y="3234351"/>
            <a:ext cx="1295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zh-CN" sz="2600" b="1">
                <a:solidFill>
                  <a:srgbClr val="0000FF"/>
                </a:solidFill>
                <a:latin typeface="Times New Roman" pitchFamily="18" charset="0"/>
              </a:rPr>
              <a:t>85.4 g </a:t>
            </a:r>
            <a:endParaRPr lang="en-US" altLang="zh-CN" sz="2600" b="1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6401" y="3802789"/>
            <a:ext cx="3220269" cy="183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>
            <p:custDataLst>
              <p:tags r:id="rId10"/>
            </p:custDataLst>
          </p:nvPr>
        </p:nvSpPr>
        <p:spPr>
          <a:xfrm>
            <a:off x="7376847" y="5794519"/>
            <a:ext cx="416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smtClean="0">
                <a:solidFill>
                  <a:schemeClr val="bg1"/>
                </a:solidFill>
              </a:rPr>
              <a:t>10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01823" y="5399482"/>
            <a:ext cx="2520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 smtClean="0">
                <a:solidFill>
                  <a:srgbClr val="FF3300"/>
                </a:solidFill>
              </a:rPr>
              <a:t>40</a:t>
            </a:r>
            <a:endParaRPr lang="zh-CN" altLang="zh-CN" sz="3200" b="1">
              <a:solidFill>
                <a:srgbClr val="FF3300"/>
              </a:solidFill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99592" y="4805863"/>
            <a:ext cx="19431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>
                <a:solidFill>
                  <a:srgbClr val="FF3300"/>
                </a:solidFill>
                <a:latin typeface="华文新魏" pitchFamily="2" charset="-122"/>
                <a:ea typeface="华文新魏" pitchFamily="2" charset="-122"/>
              </a:rPr>
              <a:t>3000</a:t>
            </a:r>
          </a:p>
        </p:txBody>
      </p:sp>
      <p:sp>
        <p:nvSpPr>
          <p:cNvPr id="28" name="Text Box 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18517" y="4221088"/>
            <a:ext cx="20875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>
                <a:solidFill>
                  <a:srgbClr val="FF3300"/>
                </a:solidFill>
              </a:rPr>
              <a:t>3.7</a:t>
            </a:r>
          </a:p>
        </p:txBody>
      </p:sp>
      <p:sp>
        <p:nvSpPr>
          <p:cNvPr id="29" name="Text Box 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275521" y="4814894"/>
            <a:ext cx="2520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>
                <a:solidFill>
                  <a:srgbClr val="FF3300"/>
                </a:solidFill>
              </a:rPr>
              <a:t>3x10</a:t>
            </a:r>
            <a:r>
              <a:rPr lang="zh-CN" altLang="zh-CN" sz="3200" b="1" baseline="30000">
                <a:solidFill>
                  <a:srgbClr val="FF33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872638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1"/>
      <p:bldP spid="27" grpId="2"/>
      <p:bldP spid="28" grpId="3"/>
      <p:bldP spid="29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grpSp>
        <p:nvGrpSpPr>
          <p:cNvPr id="22" name="组合 92"/>
          <p:cNvGrpSpPr/>
          <p:nvPr>
            <p:custDataLst>
              <p:tags r:id="rId7"/>
            </p:custDataLst>
          </p:nvPr>
        </p:nvGrpSpPr>
        <p:grpSpPr>
          <a:xfrm>
            <a:off x="1619673" y="1773238"/>
            <a:ext cx="7024266" cy="3527970"/>
            <a:chOff x="1831975" y="1773238"/>
            <a:chExt cx="6811991" cy="2870208"/>
          </a:xfrm>
        </p:grpSpPr>
        <p:grpSp>
          <p:nvGrpSpPr>
            <p:cNvPr id="23" name="Group 11"/>
            <p:cNvGrpSpPr/>
            <p:nvPr>
              <p:custDataLst>
                <p:tags r:id="rId17"/>
              </p:custDataLst>
            </p:nvPr>
          </p:nvGrpSpPr>
          <p:grpSpPr>
            <a:xfrm>
              <a:off x="1831975" y="2428875"/>
              <a:ext cx="282575" cy="619125"/>
              <a:chOff x="1426" y="2568"/>
              <a:chExt cx="178" cy="390"/>
            </a:xfrm>
          </p:grpSpPr>
          <p:sp>
            <p:nvSpPr>
              <p:cNvPr id="25" name="AutoShape 1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blackWhite">
              <a:xfrm rot="5400000">
                <a:off x="1353" y="2719"/>
                <a:ext cx="390" cy="10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blackWhite">
              <a:xfrm>
                <a:off x="1461" y="2574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blackWhite">
              <a:xfrm>
                <a:off x="1426" y="2575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</p:grpSp>
        <p:sp>
          <p:nvSpPr>
            <p:cNvPr id="24" name="AutoShape 1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195513" y="1773238"/>
              <a:ext cx="6448453" cy="2870208"/>
            </a:xfrm>
            <a:prstGeom prst="roundRect">
              <a:avLst>
                <a:gd name="adj" fmla="val 7315"/>
              </a:avLst>
            </a:prstGeom>
            <a:noFill/>
            <a:ln w="22225" cap="rnd">
              <a:solidFill>
                <a:srgbClr val="1C1C1C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89"/>
          <p:cNvGrpSpPr/>
          <p:nvPr>
            <p:custDataLst>
              <p:tags r:id="rId8"/>
            </p:custDataLst>
          </p:nvPr>
        </p:nvGrpSpPr>
        <p:grpSpPr>
          <a:xfrm>
            <a:off x="558801" y="1773238"/>
            <a:ext cx="966856" cy="4535487"/>
            <a:chOff x="352" y="1117"/>
            <a:chExt cx="759" cy="2857"/>
          </a:xfrm>
        </p:grpSpPr>
        <p:sp>
          <p:nvSpPr>
            <p:cNvPr id="31" name="AutoShape 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blackWhite">
            <a:xfrm>
              <a:off x="352" y="1117"/>
              <a:ext cx="759" cy="2857"/>
            </a:xfrm>
            <a:prstGeom prst="roundRect">
              <a:avLst>
                <a:gd name="adj" fmla="val 11648"/>
              </a:avLst>
            </a:prstGeom>
            <a:solidFill>
              <a:srgbClr val="00B0F0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blackWhite">
            <a:xfrm>
              <a:off x="536" y="1416"/>
              <a:ext cx="37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zh-CN" sz="2800" b="1" smtClean="0">
                  <a:solidFill>
                    <a:srgbClr val="FF0000"/>
                  </a:solidFill>
                  <a:latin typeface="Verdana" pitchFamily="34" charset="0"/>
                  <a:ea typeface="가는각진제목체"/>
                  <a:cs typeface="가는각진제목체"/>
                </a:rPr>
                <a:t>3</a:t>
              </a:r>
              <a:endParaRPr kumimoji="1" lang="en-US" altLang="ko-KR" sz="2800" b="1">
                <a:solidFill>
                  <a:srgbClr val="FF0000"/>
                </a:solidFill>
                <a:latin typeface="Verdana" pitchFamily="34" charset="0"/>
                <a:ea typeface="가는각진제목체"/>
                <a:cs typeface="가는각진제목체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blackWhite">
            <a:xfrm>
              <a:off x="472" y="1344"/>
              <a:ext cx="498" cy="498"/>
            </a:xfrm>
            <a:prstGeom prst="ellipse">
              <a:avLst/>
            </a:prstGeom>
            <a:noFill/>
            <a:ln w="127000">
              <a:solidFill>
                <a:schemeClr val="bg1">
                  <a:alpha val="50195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16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3" y="2055"/>
              <a:ext cx="584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kumimoji="1" lang="zh-CN" altLang="en-US" sz="3600" b="1" smtClean="0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</a:rPr>
                <a:t>使用方法</a:t>
              </a:r>
              <a:endParaRPr kumimoji="1" lang="en-US" altLang="zh-CN" sz="36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35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066800"/>
            <a:ext cx="880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3200" b="1" smtClean="0">
                <a:solidFill>
                  <a:srgbClr val="990033"/>
                </a:solidFill>
                <a:latin typeface="+mn-ea"/>
                <a:ea typeface="+mn-ea"/>
              </a:rPr>
              <a:t>思考</a:t>
            </a:r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3200" b="1">
                <a:latin typeface="+mn-ea"/>
                <a:ea typeface="+mn-ea"/>
              </a:rPr>
              <a:t>具体如何调节平衡呢？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0417" y="1916832"/>
            <a:ext cx="6500813" cy="310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矩形 2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80417" y="5406230"/>
            <a:ext cx="64293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调节横梁两端的平衡螺母，使指针指在</a:t>
            </a:r>
            <a:endParaRPr kumimoji="1" lang="en-US" altLang="zh-CN" sz="2800" b="1">
              <a:latin typeface="楷体_GB2312" pitchFamily="49" charset="-122"/>
              <a:ea typeface="楷体_GB2312" pitchFamily="49" charset="-122"/>
            </a:endParaRPr>
          </a:p>
          <a:p>
            <a:pPr>
              <a:spcBef>
                <a:spcPts val="600"/>
              </a:spcBef>
            </a:pP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分度盘的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中线</a:t>
            </a: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处，这时横梁平衡。</a:t>
            </a:r>
          </a:p>
        </p:txBody>
      </p:sp>
      <p:sp>
        <p:nvSpPr>
          <p:cNvPr id="37" name="Rectangle 2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24128" y="1119024"/>
            <a:ext cx="2014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（左偏右</a:t>
            </a:r>
            <a:r>
              <a:rPr lang="zh-CN" altLang="en-US" sz="2400" b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调）</a:t>
            </a:r>
            <a:endParaRPr lang="en-US" altLang="zh-CN" sz="2400" b="1" smtClean="0">
              <a:solidFill>
                <a:srgbClr val="FF0000"/>
              </a:solidFill>
              <a:latin typeface="华文细黑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926604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1"/>
      <p:bldP spid="37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灯片编号占位符 18436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pic>
        <p:nvPicPr>
          <p:cNvPr id="122" name="Picture 7" descr="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213" y="836613"/>
            <a:ext cx="3714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WordArt 8"/>
          <p:cNvSpPr>
            <a:spLocks noChangeArrowheads="1" noChangeShapeType="1"/>
          </p:cNvSpPr>
          <p:nvPr>
            <p:custDataLst>
              <p:tags r:id="rId3"/>
            </p:custDataLst>
          </p:nvPr>
        </p:nvSpPr>
        <p:spPr bwMode="auto">
          <a:xfrm>
            <a:off x="1331913" y="404813"/>
            <a:ext cx="208915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12700">
                  <a:solidFill>
                    <a:srgbClr val="EAEAEA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999"/>
                    </a:srgbClr>
                  </a:outerShdw>
                </a:effectLst>
                <a:latin typeface="宋体"/>
                <a:ea typeface="宋体" charset="-122"/>
              </a:rPr>
              <a:t>课堂练习</a:t>
            </a:r>
          </a:p>
        </p:txBody>
      </p:sp>
      <p:pic>
        <p:nvPicPr>
          <p:cNvPr id="2050" name="Picture 2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13" y="6492875"/>
            <a:ext cx="360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6670" y="6508824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b="8498"/>
          <a:stretch>
            <a:fillRect/>
          </a:stretch>
        </p:blipFill>
        <p:spPr bwMode="auto">
          <a:xfrm>
            <a:off x="463551" y="1864377"/>
            <a:ext cx="8212137" cy="457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>
            <p:custDataLst>
              <p:tags r:id="rId7"/>
            </p:custDataLst>
          </p:nvPr>
        </p:nvSpPr>
        <p:spPr>
          <a:xfrm>
            <a:off x="360006" y="1091492"/>
            <a:ext cx="7452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+mn-ea"/>
                <a:ea typeface="+mn-ea"/>
              </a:rPr>
              <a:t>6 </a:t>
            </a:r>
            <a:r>
              <a:rPr lang="zh-CN" altLang="en-US" sz="3200" b="1" smtClean="0">
                <a:latin typeface="+mn-ea"/>
                <a:ea typeface="+mn-ea"/>
              </a:rPr>
              <a:t>、指出图所示使用天平的错误</a:t>
            </a:r>
            <a:endParaRPr lang="zh-CN" altLang="en-US" sz="3200" b="1">
              <a:latin typeface="+mn-ea"/>
              <a:ea typeface="+mn-ea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4344" y="3703498"/>
            <a:ext cx="4032250" cy="701675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调节平衡螺母时，没有将游码移至标尺左端的</a:t>
            </a:r>
            <a:r>
              <a:rPr lang="zh-CN" altLang="en-US" sz="2000" b="1">
                <a:solidFill>
                  <a:srgbClr val="000000"/>
                </a:solidFill>
                <a:ea typeface="黑体" pitchFamily="49" charset="-122"/>
              </a:rPr>
              <a:t>“</a:t>
            </a:r>
            <a:r>
              <a:rPr lang="en-US" altLang="zh-CN" sz="20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0</a:t>
            </a:r>
            <a:r>
              <a:rPr lang="en-US" altLang="zh-CN" sz="2000" b="1">
                <a:solidFill>
                  <a:srgbClr val="000000"/>
                </a:solidFill>
                <a:ea typeface="黑体" pitchFamily="49" charset="-122"/>
              </a:rPr>
              <a:t>”</a:t>
            </a:r>
            <a:r>
              <a:rPr lang="zh-CN" altLang="en-US" sz="20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刻度线上</a:t>
            </a:r>
          </a:p>
        </p:txBody>
      </p:sp>
      <p:sp>
        <p:nvSpPr>
          <p:cNvPr id="22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3551" y="5943599"/>
            <a:ext cx="3935412" cy="396875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没有将天平放在水平桌面上</a:t>
            </a:r>
          </a:p>
        </p:txBody>
      </p:sp>
      <p:sp>
        <p:nvSpPr>
          <p:cNvPr id="23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19848" y="5791200"/>
            <a:ext cx="3383608" cy="701675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000000"/>
                </a:solidFill>
                <a:ea typeface="黑体" pitchFamily="49" charset="-122"/>
              </a:rPr>
              <a:t>所测物体的质量超过了天平的最大测量值</a:t>
            </a:r>
          </a:p>
        </p:txBody>
      </p:sp>
      <p:sp>
        <p:nvSpPr>
          <p:cNvPr id="24" name="Text Box 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219848" y="3703498"/>
            <a:ext cx="3383608" cy="707886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000" b="1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物体与砝码在托盘上的位置放置相反</a:t>
            </a:r>
            <a:endParaRPr lang="zh-CN" altLang="en-US" sz="2000" b="1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80809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1" animBg="1"/>
      <p:bldP spid="23" grpId="2" animBg="1"/>
      <p:bldP spid="24" grpId="3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1" y="1124744"/>
            <a:ext cx="8275862" cy="5040000"/>
          </a:xfrm>
          <a:prstGeom prst="rect">
            <a:avLst/>
          </a:prstGeom>
        </p:spPr>
      </p:pic>
      <p:sp>
        <p:nvSpPr>
          <p:cNvPr id="117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71800" y="332656"/>
            <a:ext cx="2952750" cy="1079500"/>
          </a:xfrm>
          <a:prstGeom prst="cloudCallout">
            <a:avLst>
              <a:gd name="adj1" fmla="val -58120"/>
              <a:gd name="adj2" fmla="val 103384"/>
            </a:avLst>
          </a:prstGeom>
          <a:solidFill>
            <a:srgbClr val="50742F"/>
          </a:solidFill>
          <a:ln w="9525">
            <a:solidFill>
              <a:sysClr val="window" lastClr="FFFFFF"/>
            </a:solidFill>
            <a:rou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作业</a:t>
            </a:r>
          </a:p>
        </p:txBody>
      </p:sp>
      <p:sp>
        <p:nvSpPr>
          <p:cNvPr id="118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97736" y="2492896"/>
            <a:ext cx="4968552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第一课时</a:t>
            </a:r>
            <a:endParaRPr kumimoji="1" lang="en-US" altLang="zh-CN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静蕾简体" pitchFamily="2" charset="-122"/>
              <a:ea typeface="方正静蕾简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P88</a:t>
            </a:r>
            <a:r>
              <a:rPr kumimoji="1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页  </a:t>
            </a:r>
            <a:r>
              <a:rPr lang="en-US" altLang="zh-CN" sz="4000" b="1" kern="0" dirty="0" smtClean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2</a:t>
            </a:r>
            <a:r>
              <a:rPr kumimoji="1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、</a:t>
            </a:r>
            <a:r>
              <a:rPr kumimoji="1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3</a:t>
            </a:r>
            <a:r>
              <a:rPr kumimoji="1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、</a:t>
            </a:r>
            <a:r>
              <a:rPr kumimoji="1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4</a:t>
            </a:r>
            <a:r>
              <a:rPr kumimoji="1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、</a:t>
            </a:r>
            <a:r>
              <a:rPr kumimoji="1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静蕾简体" pitchFamily="2" charset="-122"/>
                <a:ea typeface="方正静蕾简体" pitchFamily="2" charset="-122"/>
              </a:rPr>
              <a:t>5</a:t>
            </a:r>
          </a:p>
          <a:p>
            <a:pPr marL="0" marR="0" lvl="0" indent="0" defTabSz="91440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 dirty="0" smtClean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第二课时</a:t>
            </a:r>
            <a:endParaRPr lang="en-US" altLang="zh-CN" sz="2800" b="1" kern="0" dirty="0" smtClean="0">
              <a:solidFill>
                <a:schemeClr val="bg1"/>
              </a:solidFill>
              <a:latin typeface="方正静蕾简体" pitchFamily="2" charset="-122"/>
              <a:ea typeface="方正静蕾简体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kern="0" dirty="0" smtClean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P91</a:t>
            </a:r>
            <a:r>
              <a:rPr lang="zh-CN" altLang="en-US" sz="4000" b="1" kern="0" dirty="0" smtClean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页  </a:t>
            </a:r>
            <a:r>
              <a:rPr lang="en-US" altLang="zh-CN" sz="4000" b="1" kern="0" dirty="0" smtClean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1</a:t>
            </a:r>
            <a:r>
              <a:rPr lang="zh-CN" altLang="en-US" sz="4000" b="1" kern="0" dirty="0" smtClean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、</a:t>
            </a:r>
            <a:r>
              <a:rPr lang="en-US" altLang="zh-CN" sz="4000" b="1" kern="0" dirty="0" smtClean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2</a:t>
            </a:r>
            <a:r>
              <a:rPr lang="zh-CN" altLang="en-US" sz="4000" b="1" kern="0" dirty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、</a:t>
            </a:r>
            <a:r>
              <a:rPr lang="en-US" altLang="zh-CN" sz="4000" b="1" kern="0" dirty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3</a:t>
            </a:r>
            <a:r>
              <a:rPr lang="zh-CN" altLang="en-US" sz="4000" b="1" kern="0" dirty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、</a:t>
            </a:r>
            <a:r>
              <a:rPr lang="en-US" altLang="zh-CN" sz="4000" b="1" kern="0" dirty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4</a:t>
            </a:r>
            <a:r>
              <a:rPr lang="zh-CN" altLang="en-US" sz="4000" b="1" kern="0" dirty="0" smtClean="0">
                <a:solidFill>
                  <a:schemeClr val="bg1"/>
                </a:solidFill>
                <a:latin typeface="方正静蕾简体" pitchFamily="2" charset="-122"/>
                <a:ea typeface="方正静蕾简体" pitchFamily="2" charset="-122"/>
              </a:rPr>
              <a:t>、</a:t>
            </a:r>
            <a:endParaRPr lang="en-US" altLang="zh-CN" sz="4000" b="1" kern="0" dirty="0">
              <a:solidFill>
                <a:schemeClr val="bg1"/>
              </a:solidFill>
              <a:latin typeface="方正静蕾简体" pitchFamily="2" charset="-122"/>
              <a:ea typeface="方正静蕾简体" pitchFamily="2" charset="-122"/>
            </a:endParaRPr>
          </a:p>
        </p:txBody>
      </p:sp>
      <p:sp>
        <p:nvSpPr>
          <p:cNvPr id="18437" name="灯片编号占位符 1843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pic>
        <p:nvPicPr>
          <p:cNvPr id="3074" name="Picture 2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487559"/>
            <a:ext cx="360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" action="ppaction://hlinkshowjump?jump=firstslide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302" y="6517721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169945"/>
      </p:ext>
    </p:extLst>
  </p:cSld>
  <p:clrMapOvr>
    <a:masterClrMapping/>
  </p:clrMapOvr>
  <p:transition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90456586"/>
              </p:ext>
            </p:extLst>
          </p:nvPr>
        </p:nvGraphicFramePr>
        <p:xfrm>
          <a:off x="621624" y="917431"/>
          <a:ext cx="7896518" cy="60672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96518"/>
              </a:tblGrid>
              <a:tr h="600059">
                <a:tc>
                  <a:txBody>
                    <a:bodyPr/>
                    <a:lstStyle/>
                    <a:p>
                      <a:endParaRPr lang="zh-CN" altLang="en-US" dirty="0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059">
                <a:tc>
                  <a:txBody>
                    <a:bodyPr/>
                    <a:lstStyle/>
                    <a:p>
                      <a:endParaRPr lang="zh-CN" altLang="en-US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392">
                <a:tc>
                  <a:txBody>
                    <a:bodyPr/>
                    <a:lstStyle/>
                    <a:p>
                      <a:endParaRPr lang="zh-CN" altLang="en-US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392">
                <a:tc>
                  <a:txBody>
                    <a:bodyPr/>
                    <a:lstStyle/>
                    <a:p>
                      <a:endParaRPr lang="zh-CN" altLang="en-US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392">
                <a:tc>
                  <a:txBody>
                    <a:bodyPr/>
                    <a:lstStyle/>
                    <a:p>
                      <a:endParaRPr lang="zh-CN" altLang="en-US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392">
                <a:tc>
                  <a:txBody>
                    <a:bodyPr/>
                    <a:lstStyle/>
                    <a:p>
                      <a:endParaRPr lang="zh-CN" altLang="en-US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392">
                <a:tc>
                  <a:txBody>
                    <a:bodyPr/>
                    <a:lstStyle/>
                    <a:p>
                      <a:endParaRPr lang="zh-CN" altLang="en-US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392">
                <a:tc>
                  <a:txBody>
                    <a:bodyPr/>
                    <a:lstStyle/>
                    <a:p>
                      <a:endParaRPr lang="zh-CN" altLang="en-US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392">
                <a:tc>
                  <a:txBody>
                    <a:bodyPr/>
                    <a:lstStyle/>
                    <a:p>
                      <a:endParaRPr lang="zh-CN" altLang="en-US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8392">
                <a:tc>
                  <a:txBody>
                    <a:bodyPr/>
                    <a:lstStyle/>
                    <a:p>
                      <a:endParaRPr lang="zh-CN" altLang="en-US" dirty="0">
                        <a:ln w="6350">
                          <a:solidFill>
                            <a:schemeClr val="tx1"/>
                          </a:solidFill>
                          <a:prstDash val="sysDot"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"/>
          <a:stretch>
            <a:fillRect/>
          </a:stretch>
        </p:blipFill>
        <p:spPr>
          <a:xfrm>
            <a:off x="360363" y="4663441"/>
            <a:ext cx="2389102" cy="1800000"/>
          </a:xfrm>
          <a:prstGeom prst="rect">
            <a:avLst/>
          </a:prstGeom>
        </p:spPr>
      </p:pic>
      <p:sp>
        <p:nvSpPr>
          <p:cNvPr id="17" name="灯片编号占位符 1"/>
          <p:cNvSpPr txBox="1"/>
          <p:nvPr>
            <p:custDataLst>
              <p:tags r:id="rId4"/>
            </p:custDataLst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defPPr>
              <a:defRPr lang="zh-CN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00" kern="1200">
                <a:solidFill>
                  <a:schemeClr val="bg2">
                    <a:shade val="50000"/>
                  </a:schemeClr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9F1B4A7-3B24-4E59-8605-CB8F74A06D4C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pic>
        <p:nvPicPr>
          <p:cNvPr id="18" name="Picture 2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492875"/>
            <a:ext cx="360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4401" y="64928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Line 1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611560" y="920462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260647"/>
            <a:ext cx="30353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>
            <p:custDataLst>
              <p:tags r:id="rId9"/>
            </p:custDataLst>
          </p:nvPr>
        </p:nvSpPr>
        <p:spPr>
          <a:xfrm>
            <a:off x="611560" y="1119484"/>
            <a:ext cx="812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sng" smtClean="0"/>
              <a:t>                                                                                                                    </a:t>
            </a:r>
            <a:endParaRPr lang="zh-CN" altLang="en-US" u="sng"/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68" y="404664"/>
            <a:ext cx="135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7408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>
            <a:fillRect/>
          </a:stretch>
        </p:blipFill>
        <p:spPr bwMode="auto">
          <a:xfrm>
            <a:off x="2068832" y="5410200"/>
            <a:ext cx="6500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grpSp>
        <p:nvGrpSpPr>
          <p:cNvPr id="22" name="组合 92"/>
          <p:cNvGrpSpPr/>
          <p:nvPr>
            <p:custDataLst>
              <p:tags r:id="rId8"/>
            </p:custDataLst>
          </p:nvPr>
        </p:nvGrpSpPr>
        <p:grpSpPr>
          <a:xfrm>
            <a:off x="1619673" y="1773238"/>
            <a:ext cx="7024266" cy="3527970"/>
            <a:chOff x="1831975" y="1773238"/>
            <a:chExt cx="6811991" cy="2870208"/>
          </a:xfrm>
        </p:grpSpPr>
        <p:grpSp>
          <p:nvGrpSpPr>
            <p:cNvPr id="23" name="Group 11"/>
            <p:cNvGrpSpPr/>
            <p:nvPr>
              <p:custDataLst>
                <p:tags r:id="rId18"/>
              </p:custDataLst>
            </p:nvPr>
          </p:nvGrpSpPr>
          <p:grpSpPr>
            <a:xfrm>
              <a:off x="1831975" y="2428875"/>
              <a:ext cx="282575" cy="619125"/>
              <a:chOff x="1426" y="2568"/>
              <a:chExt cx="178" cy="390"/>
            </a:xfrm>
          </p:grpSpPr>
          <p:sp>
            <p:nvSpPr>
              <p:cNvPr id="25" name="AutoShape 1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blackWhite">
              <a:xfrm rot="5400000">
                <a:off x="1353" y="2719"/>
                <a:ext cx="390" cy="10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blackWhite">
              <a:xfrm>
                <a:off x="1461" y="2574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blackWhite">
              <a:xfrm>
                <a:off x="1426" y="2575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</p:grpSp>
        <p:sp>
          <p:nvSpPr>
            <p:cNvPr id="24" name="AutoShape 1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195513" y="1773238"/>
              <a:ext cx="6448453" cy="2870208"/>
            </a:xfrm>
            <a:prstGeom prst="roundRect">
              <a:avLst>
                <a:gd name="adj" fmla="val 7315"/>
              </a:avLst>
            </a:prstGeom>
            <a:noFill/>
            <a:ln w="22225" cap="rnd">
              <a:solidFill>
                <a:srgbClr val="1C1C1C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89"/>
          <p:cNvGrpSpPr/>
          <p:nvPr>
            <p:custDataLst>
              <p:tags r:id="rId9"/>
            </p:custDataLst>
          </p:nvPr>
        </p:nvGrpSpPr>
        <p:grpSpPr>
          <a:xfrm>
            <a:off x="558801" y="1773238"/>
            <a:ext cx="966856" cy="4535487"/>
            <a:chOff x="352" y="1117"/>
            <a:chExt cx="759" cy="2857"/>
          </a:xfrm>
        </p:grpSpPr>
        <p:sp>
          <p:nvSpPr>
            <p:cNvPr id="31" name="AutoShape 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blackWhite">
            <a:xfrm>
              <a:off x="352" y="1117"/>
              <a:ext cx="759" cy="2857"/>
            </a:xfrm>
            <a:prstGeom prst="roundRect">
              <a:avLst>
                <a:gd name="adj" fmla="val 11648"/>
              </a:avLst>
            </a:prstGeom>
            <a:solidFill>
              <a:srgbClr val="00B0F0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blackWhite">
            <a:xfrm>
              <a:off x="536" y="1416"/>
              <a:ext cx="37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zh-CN" sz="2800" b="1" smtClean="0">
                  <a:solidFill>
                    <a:srgbClr val="FF0000"/>
                  </a:solidFill>
                  <a:latin typeface="Verdana" pitchFamily="34" charset="0"/>
                  <a:ea typeface="가는각진제목체"/>
                  <a:cs typeface="가는각진제목체"/>
                </a:rPr>
                <a:t>3</a:t>
              </a:r>
              <a:endParaRPr kumimoji="1" lang="en-US" altLang="ko-KR" sz="2800" b="1">
                <a:solidFill>
                  <a:srgbClr val="FF0000"/>
                </a:solidFill>
                <a:latin typeface="Verdana" pitchFamily="34" charset="0"/>
                <a:ea typeface="가는각진제목체"/>
                <a:cs typeface="가는각진제목체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blackWhite">
            <a:xfrm>
              <a:off x="472" y="1344"/>
              <a:ext cx="498" cy="498"/>
            </a:xfrm>
            <a:prstGeom prst="ellipse">
              <a:avLst/>
            </a:prstGeom>
            <a:noFill/>
            <a:ln w="127000">
              <a:solidFill>
                <a:schemeClr val="bg1">
                  <a:alpha val="50195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1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63" y="2055"/>
              <a:ext cx="584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kumimoji="1" lang="zh-CN" altLang="en-US" sz="3600" b="1" smtClean="0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</a:rPr>
                <a:t>使用方法</a:t>
              </a:r>
              <a:endParaRPr kumimoji="1" lang="en-US" altLang="zh-CN" sz="36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35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1066800"/>
            <a:ext cx="880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3200" b="1" smtClean="0">
                <a:solidFill>
                  <a:srgbClr val="990033"/>
                </a:solidFill>
                <a:latin typeface="+mn-ea"/>
                <a:ea typeface="+mn-ea"/>
              </a:rPr>
              <a:t>思考</a:t>
            </a:r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3200" b="1">
                <a:latin typeface="+mn-ea"/>
                <a:ea typeface="+mn-ea"/>
              </a:rPr>
              <a:t>具体如何加减砝码呢？</a:t>
            </a:r>
          </a:p>
        </p:txBody>
      </p:sp>
      <p:sp>
        <p:nvSpPr>
          <p:cNvPr id="37" name="Rectangle 2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798248" y="1128354"/>
            <a:ext cx="2014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（先大后小）</a:t>
            </a:r>
            <a:endParaRPr lang="en-US" altLang="zh-CN" sz="2400" b="1" smtClean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6"/>
          <a:stretch>
            <a:fillRect/>
          </a:stretch>
        </p:blipFill>
        <p:spPr bwMode="auto">
          <a:xfrm>
            <a:off x="2068831" y="2105552"/>
            <a:ext cx="6502191" cy="274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矩形 2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51856" y="5439974"/>
            <a:ext cx="6357937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把被测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物体</a:t>
            </a: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放在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左</a:t>
            </a: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盘里，用镊子向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右</a:t>
            </a: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盘</a:t>
            </a:r>
            <a:endParaRPr kumimoji="1" lang="en-US" altLang="zh-CN" sz="2800" b="1">
              <a:latin typeface="楷体_GB2312" pitchFamily="49" charset="-122"/>
              <a:ea typeface="楷体_GB2312" pitchFamily="49" charset="-122"/>
            </a:endParaRPr>
          </a:p>
          <a:p>
            <a:pPr>
              <a:spcBef>
                <a:spcPts val="600"/>
              </a:spcBef>
            </a:pP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里加减</a:t>
            </a:r>
            <a:r>
              <a:rPr kumimoji="1" lang="zh-CN" altLang="en-US" sz="2800" b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砝码</a:t>
            </a: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，直到天平再次平衡。</a:t>
            </a:r>
          </a:p>
        </p:txBody>
      </p:sp>
    </p:spTree>
    <p:extLst>
      <p:ext uri="{BB962C8B-B14F-4D97-AF65-F5344CB8AC3E}">
        <p14:creationId xmlns:p14="http://schemas.microsoft.com/office/powerpoint/2010/main" val="60504230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1"/>
      <p:bldP spid="2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>
            <a:fillRect/>
          </a:stretch>
        </p:blipFill>
        <p:spPr bwMode="auto">
          <a:xfrm>
            <a:off x="1675877" y="5240883"/>
            <a:ext cx="7120705" cy="125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grpSp>
        <p:nvGrpSpPr>
          <p:cNvPr id="22" name="组合 92"/>
          <p:cNvGrpSpPr/>
          <p:nvPr>
            <p:custDataLst>
              <p:tags r:id="rId8"/>
            </p:custDataLst>
          </p:nvPr>
        </p:nvGrpSpPr>
        <p:grpSpPr>
          <a:xfrm>
            <a:off x="1619673" y="1651575"/>
            <a:ext cx="7024266" cy="3649633"/>
            <a:chOff x="1831975" y="1773238"/>
            <a:chExt cx="6811991" cy="2870208"/>
          </a:xfrm>
        </p:grpSpPr>
        <p:grpSp>
          <p:nvGrpSpPr>
            <p:cNvPr id="23" name="Group 11"/>
            <p:cNvGrpSpPr/>
            <p:nvPr>
              <p:custDataLst>
                <p:tags r:id="rId20"/>
              </p:custDataLst>
            </p:nvPr>
          </p:nvGrpSpPr>
          <p:grpSpPr>
            <a:xfrm>
              <a:off x="1831975" y="2428875"/>
              <a:ext cx="282575" cy="619125"/>
              <a:chOff x="1426" y="2568"/>
              <a:chExt cx="178" cy="390"/>
            </a:xfrm>
          </p:grpSpPr>
          <p:sp>
            <p:nvSpPr>
              <p:cNvPr id="25" name="AutoShape 12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blackWhite">
              <a:xfrm rot="5400000">
                <a:off x="1353" y="2719"/>
                <a:ext cx="390" cy="10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blackWhite">
              <a:xfrm>
                <a:off x="1461" y="2574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blackWhite">
              <a:xfrm>
                <a:off x="1426" y="2575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</p:grpSp>
        <p:sp>
          <p:nvSpPr>
            <p:cNvPr id="24" name="AutoShape 1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95513" y="1773238"/>
              <a:ext cx="6448453" cy="2870208"/>
            </a:xfrm>
            <a:prstGeom prst="roundRect">
              <a:avLst>
                <a:gd name="adj" fmla="val 7315"/>
              </a:avLst>
            </a:prstGeom>
            <a:noFill/>
            <a:ln w="22225" cap="rnd">
              <a:solidFill>
                <a:srgbClr val="1C1C1C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89"/>
          <p:cNvGrpSpPr/>
          <p:nvPr>
            <p:custDataLst>
              <p:tags r:id="rId9"/>
            </p:custDataLst>
          </p:nvPr>
        </p:nvGrpSpPr>
        <p:grpSpPr>
          <a:xfrm>
            <a:off x="558801" y="1773238"/>
            <a:ext cx="966856" cy="4535487"/>
            <a:chOff x="352" y="1117"/>
            <a:chExt cx="759" cy="2857"/>
          </a:xfrm>
        </p:grpSpPr>
        <p:sp>
          <p:nvSpPr>
            <p:cNvPr id="31" name="AutoShape 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blackWhite">
            <a:xfrm>
              <a:off x="352" y="1117"/>
              <a:ext cx="759" cy="2857"/>
            </a:xfrm>
            <a:prstGeom prst="roundRect">
              <a:avLst>
                <a:gd name="adj" fmla="val 11648"/>
              </a:avLst>
            </a:prstGeom>
            <a:solidFill>
              <a:srgbClr val="00B0F0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blackWhite">
            <a:xfrm>
              <a:off x="536" y="1416"/>
              <a:ext cx="37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zh-CN" sz="2800" b="1" smtClean="0">
                  <a:solidFill>
                    <a:srgbClr val="FF0000"/>
                  </a:solidFill>
                  <a:latin typeface="Verdana" pitchFamily="34" charset="0"/>
                  <a:ea typeface="가는각진제목체"/>
                  <a:cs typeface="가는각진제목체"/>
                </a:rPr>
                <a:t>3</a:t>
              </a:r>
              <a:endParaRPr kumimoji="1" lang="en-US" altLang="ko-KR" sz="2800" b="1">
                <a:solidFill>
                  <a:srgbClr val="FF0000"/>
                </a:solidFill>
                <a:latin typeface="Verdana" pitchFamily="34" charset="0"/>
                <a:ea typeface="가는각진제목체"/>
                <a:cs typeface="가는각진제목체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blackWhite">
            <a:xfrm>
              <a:off x="472" y="1344"/>
              <a:ext cx="498" cy="498"/>
            </a:xfrm>
            <a:prstGeom prst="ellipse">
              <a:avLst/>
            </a:prstGeom>
            <a:noFill/>
            <a:ln w="127000">
              <a:solidFill>
                <a:schemeClr val="bg1">
                  <a:alpha val="50195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16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63" y="2055"/>
              <a:ext cx="584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kumimoji="1" lang="zh-CN" altLang="en-US" sz="3600" b="1" smtClean="0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</a:rPr>
                <a:t>使用方法</a:t>
              </a:r>
              <a:endParaRPr kumimoji="1" lang="en-US" altLang="zh-CN" sz="36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35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1066800"/>
            <a:ext cx="880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3200" b="1" smtClean="0">
                <a:solidFill>
                  <a:srgbClr val="990033"/>
                </a:solidFill>
                <a:latin typeface="+mn-ea"/>
                <a:ea typeface="+mn-ea"/>
              </a:rPr>
              <a:t>思考</a:t>
            </a:r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3200" b="1">
                <a:latin typeface="+mn-ea"/>
                <a:ea typeface="+mn-ea"/>
              </a:rPr>
              <a:t>调节游码有什么作用？</a:t>
            </a:r>
          </a:p>
        </p:txBody>
      </p:sp>
      <p:sp>
        <p:nvSpPr>
          <p:cNvPr id="37" name="Rectangle 2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714064" y="1128354"/>
            <a:ext cx="2785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（向右盘加小砝码）</a:t>
            </a:r>
            <a:endParaRPr lang="en-US" altLang="zh-CN" sz="2400" b="1" smtClean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3"/>
          <a:stretch>
            <a:fillRect/>
          </a:stretch>
        </p:blipFill>
        <p:spPr bwMode="auto">
          <a:xfrm>
            <a:off x="2483768" y="1662430"/>
            <a:ext cx="2477571" cy="196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矩形 3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31414" y="5394491"/>
            <a:ext cx="635793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如果砝码不够用，可调节游码在横梁标</a:t>
            </a:r>
            <a:endParaRPr kumimoji="1" lang="en-US" altLang="zh-CN" sz="2800" b="1">
              <a:latin typeface="楷体_GB2312" pitchFamily="49" charset="-122"/>
              <a:ea typeface="楷体_GB2312" pitchFamily="49" charset="-122"/>
            </a:endParaRPr>
          </a:p>
          <a:p>
            <a:pPr>
              <a:spcBef>
                <a:spcPts val="600"/>
              </a:spcBef>
            </a:pPr>
            <a:r>
              <a:rPr kumimoji="1" lang="zh-CN" altLang="en-US" sz="2800" b="1">
                <a:latin typeface="楷体_GB2312" pitchFamily="49" charset="-122"/>
                <a:ea typeface="楷体_GB2312" pitchFamily="49" charset="-122"/>
              </a:rPr>
              <a:t>尺上的位置，直到横梁恢复平衡。</a:t>
            </a:r>
          </a:p>
        </p:txBody>
      </p:sp>
      <p:pic>
        <p:nvPicPr>
          <p:cNvPr id="30729" name="Picture 9" descr="http://files.jxxgx.com/images/tm_img/000/ly_000_fav_0018_a.gif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2"/>
          <a:stretch>
            <a:fillRect/>
          </a:stretch>
        </p:blipFill>
        <p:spPr bwMode="auto">
          <a:xfrm>
            <a:off x="5796136" y="2066124"/>
            <a:ext cx="2306842" cy="139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54"/>
          <a:stretch>
            <a:fillRect/>
          </a:stretch>
        </p:blipFill>
        <p:spPr bwMode="auto">
          <a:xfrm>
            <a:off x="2131414" y="3625222"/>
            <a:ext cx="6406280" cy="158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44778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8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1"/>
          <a:stretch>
            <a:fillRect/>
          </a:stretch>
        </p:blipFill>
        <p:spPr bwMode="auto">
          <a:xfrm>
            <a:off x="1883863" y="5349875"/>
            <a:ext cx="6500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grpSp>
        <p:nvGrpSpPr>
          <p:cNvPr id="22" name="组合 92"/>
          <p:cNvGrpSpPr/>
          <p:nvPr>
            <p:custDataLst>
              <p:tags r:id="rId8"/>
            </p:custDataLst>
          </p:nvPr>
        </p:nvGrpSpPr>
        <p:grpSpPr>
          <a:xfrm>
            <a:off x="1619673" y="1773238"/>
            <a:ext cx="7024266" cy="3527970"/>
            <a:chOff x="1831975" y="1773238"/>
            <a:chExt cx="6811991" cy="2870208"/>
          </a:xfrm>
        </p:grpSpPr>
        <p:grpSp>
          <p:nvGrpSpPr>
            <p:cNvPr id="23" name="Group 11"/>
            <p:cNvGrpSpPr/>
            <p:nvPr>
              <p:custDataLst>
                <p:tags r:id="rId19"/>
              </p:custDataLst>
            </p:nvPr>
          </p:nvGrpSpPr>
          <p:grpSpPr>
            <a:xfrm>
              <a:off x="1831975" y="2428875"/>
              <a:ext cx="282575" cy="619125"/>
              <a:chOff x="1426" y="2568"/>
              <a:chExt cx="178" cy="390"/>
            </a:xfrm>
          </p:grpSpPr>
          <p:sp>
            <p:nvSpPr>
              <p:cNvPr id="25" name="AutoShape 1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blackWhite">
              <a:xfrm rot="5400000">
                <a:off x="1353" y="2719"/>
                <a:ext cx="390" cy="10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blackWhite">
              <a:xfrm>
                <a:off x="1461" y="2574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blackWhite">
              <a:xfrm>
                <a:off x="1426" y="2575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</p:grpSp>
        <p:sp>
          <p:nvSpPr>
            <p:cNvPr id="24" name="AutoShape 1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195513" y="1773238"/>
              <a:ext cx="6448453" cy="2870208"/>
            </a:xfrm>
            <a:prstGeom prst="roundRect">
              <a:avLst>
                <a:gd name="adj" fmla="val 7315"/>
              </a:avLst>
            </a:prstGeom>
            <a:noFill/>
            <a:ln w="22225" cap="rnd">
              <a:solidFill>
                <a:srgbClr val="1C1C1C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89"/>
          <p:cNvGrpSpPr/>
          <p:nvPr>
            <p:custDataLst>
              <p:tags r:id="rId9"/>
            </p:custDataLst>
          </p:nvPr>
        </p:nvGrpSpPr>
        <p:grpSpPr>
          <a:xfrm>
            <a:off x="558801" y="1773238"/>
            <a:ext cx="966856" cy="4535487"/>
            <a:chOff x="352" y="1117"/>
            <a:chExt cx="759" cy="2857"/>
          </a:xfrm>
        </p:grpSpPr>
        <p:sp>
          <p:nvSpPr>
            <p:cNvPr id="31" name="AutoShape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blackWhite">
            <a:xfrm>
              <a:off x="352" y="1117"/>
              <a:ext cx="759" cy="2857"/>
            </a:xfrm>
            <a:prstGeom prst="roundRect">
              <a:avLst>
                <a:gd name="adj" fmla="val 11648"/>
              </a:avLst>
            </a:prstGeom>
            <a:solidFill>
              <a:srgbClr val="00B0F0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blackWhite">
            <a:xfrm>
              <a:off x="536" y="1416"/>
              <a:ext cx="37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zh-CN" sz="2800" b="1" smtClean="0">
                  <a:solidFill>
                    <a:srgbClr val="FF0000"/>
                  </a:solidFill>
                  <a:latin typeface="Verdana" pitchFamily="34" charset="0"/>
                  <a:ea typeface="가는각진제목체"/>
                  <a:cs typeface="가는각진제목체"/>
                </a:rPr>
                <a:t>3</a:t>
              </a:r>
              <a:endParaRPr kumimoji="1" lang="en-US" altLang="ko-KR" sz="2800" b="1">
                <a:solidFill>
                  <a:srgbClr val="FF0000"/>
                </a:solidFill>
                <a:latin typeface="Verdana" pitchFamily="34" charset="0"/>
                <a:ea typeface="가는각진제목체"/>
                <a:cs typeface="가는각진제목체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blackWhite">
            <a:xfrm>
              <a:off x="472" y="1344"/>
              <a:ext cx="498" cy="498"/>
            </a:xfrm>
            <a:prstGeom prst="ellipse">
              <a:avLst/>
            </a:prstGeom>
            <a:noFill/>
            <a:ln w="127000">
              <a:solidFill>
                <a:schemeClr val="bg1">
                  <a:alpha val="50195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16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63" y="2055"/>
              <a:ext cx="584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kumimoji="1" lang="zh-CN" altLang="en-US" sz="3600" b="1" smtClean="0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</a:rPr>
                <a:t>使用方法</a:t>
              </a:r>
              <a:endParaRPr kumimoji="1" lang="en-US" altLang="zh-CN" sz="36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35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1066800"/>
            <a:ext cx="880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3200" b="1" smtClean="0">
                <a:solidFill>
                  <a:srgbClr val="990033"/>
                </a:solidFill>
                <a:latin typeface="+mn-ea"/>
                <a:ea typeface="+mn-ea"/>
              </a:rPr>
              <a:t>思考</a:t>
            </a:r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3200" b="1">
                <a:latin typeface="+mn-ea"/>
                <a:ea typeface="+mn-ea"/>
              </a:rPr>
              <a:t>游码读数时以哪部分为准？</a:t>
            </a:r>
          </a:p>
        </p:txBody>
      </p:sp>
      <p:sp>
        <p:nvSpPr>
          <p:cNvPr id="37" name="Rectangle 2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95681" y="1128354"/>
            <a:ext cx="2014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（左侧）</a:t>
            </a:r>
            <a:endParaRPr lang="en-US" altLang="zh-CN" sz="2400" b="1" smtClean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28" name="Picture 3" descr="000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313" y="1857375"/>
            <a:ext cx="5715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49517" y="5410200"/>
            <a:ext cx="6843251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物体质量等于砝码质量与游码指示的质</a:t>
            </a:r>
            <a:endParaRPr lang="en-US" altLang="zh-CN" sz="2800" b="1">
              <a:latin typeface="楷体_GB2312" pitchFamily="49" charset="-122"/>
              <a:ea typeface="楷体_GB2312" panose="02010609030101010101" pitchFamily="49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量数之和。（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m</a:t>
            </a:r>
            <a:r>
              <a:rPr lang="zh-CN" altLang="en-US" sz="2800" b="1" baseline="-25000">
                <a:latin typeface="楷体_GB2312" pitchFamily="49" charset="-122"/>
                <a:ea typeface="楷体_GB2312" pitchFamily="49" charset="-122"/>
              </a:rPr>
              <a:t>物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=m</a:t>
            </a:r>
            <a:r>
              <a:rPr lang="zh-CN" altLang="en-US" sz="2800" b="1" baseline="-25000">
                <a:latin typeface="楷体_GB2312" pitchFamily="49" charset="-122"/>
                <a:ea typeface="楷体_GB2312" pitchFamily="49" charset="-122"/>
              </a:rPr>
              <a:t>码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+m</a:t>
            </a:r>
            <a:r>
              <a:rPr lang="zh-CN" altLang="en-US" sz="2800" b="1" baseline="-25000">
                <a:latin typeface="楷体_GB2312" pitchFamily="49" charset="-122"/>
                <a:ea typeface="楷体_GB2312" pitchFamily="49" charset="-122"/>
              </a:rPr>
              <a:t>游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）</a:t>
            </a:r>
          </a:p>
        </p:txBody>
      </p:sp>
      <p:sp>
        <p:nvSpPr>
          <p:cNvPr id="38" name="Rectangle 2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19044" y="5981700"/>
            <a:ext cx="1928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（</a:t>
            </a:r>
            <a:r>
              <a:rPr lang="en-US" altLang="zh-CN" sz="2400" b="1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58.4g</a:t>
            </a:r>
            <a:r>
              <a:rPr lang="zh-CN" altLang="en-US" sz="2400" b="1">
                <a:solidFill>
                  <a:srgbClr val="FF0000"/>
                </a:solidFill>
                <a:latin typeface="华文细黑" pitchFamily="2" charset="-122"/>
                <a:ea typeface="华文细黑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632319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1"/>
      <p:bldP spid="29" grpId="2"/>
      <p:bldP spid="38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grpSp>
        <p:nvGrpSpPr>
          <p:cNvPr id="22" name="组合 92"/>
          <p:cNvGrpSpPr/>
          <p:nvPr>
            <p:custDataLst>
              <p:tags r:id="rId7"/>
            </p:custDataLst>
          </p:nvPr>
        </p:nvGrpSpPr>
        <p:grpSpPr>
          <a:xfrm>
            <a:off x="1619673" y="1651575"/>
            <a:ext cx="7024266" cy="4818687"/>
            <a:chOff x="1831975" y="1773238"/>
            <a:chExt cx="6811991" cy="2870208"/>
          </a:xfrm>
        </p:grpSpPr>
        <p:grpSp>
          <p:nvGrpSpPr>
            <p:cNvPr id="23" name="Group 11"/>
            <p:cNvGrpSpPr/>
            <p:nvPr>
              <p:custDataLst>
                <p:tags r:id="rId15"/>
              </p:custDataLst>
            </p:nvPr>
          </p:nvGrpSpPr>
          <p:grpSpPr>
            <a:xfrm>
              <a:off x="1831975" y="2428875"/>
              <a:ext cx="282575" cy="619125"/>
              <a:chOff x="1426" y="2568"/>
              <a:chExt cx="178" cy="390"/>
            </a:xfrm>
          </p:grpSpPr>
          <p:sp>
            <p:nvSpPr>
              <p:cNvPr id="25" name="AutoShape 12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blackWhite">
              <a:xfrm rot="5400000">
                <a:off x="1353" y="2719"/>
                <a:ext cx="390" cy="10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blackWhite">
              <a:xfrm>
                <a:off x="1461" y="2574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blackWhite">
              <a:xfrm>
                <a:off x="1426" y="2575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</p:grpSp>
        <p:sp>
          <p:nvSpPr>
            <p:cNvPr id="24" name="AutoShape 1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195513" y="1773238"/>
              <a:ext cx="6448453" cy="2870208"/>
            </a:xfrm>
            <a:prstGeom prst="roundRect">
              <a:avLst>
                <a:gd name="adj" fmla="val 7315"/>
              </a:avLst>
            </a:prstGeom>
            <a:noFill/>
            <a:ln w="22225" cap="rnd">
              <a:solidFill>
                <a:srgbClr val="1C1C1C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89"/>
          <p:cNvGrpSpPr/>
          <p:nvPr>
            <p:custDataLst>
              <p:tags r:id="rId8"/>
            </p:custDataLst>
          </p:nvPr>
        </p:nvGrpSpPr>
        <p:grpSpPr>
          <a:xfrm>
            <a:off x="470114" y="1773237"/>
            <a:ext cx="966856" cy="4535487"/>
            <a:chOff x="352" y="1117"/>
            <a:chExt cx="759" cy="2857"/>
          </a:xfrm>
        </p:grpSpPr>
        <p:sp>
          <p:nvSpPr>
            <p:cNvPr id="31" name="AutoShape 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blackWhite">
            <a:xfrm>
              <a:off x="352" y="1117"/>
              <a:ext cx="759" cy="2857"/>
            </a:xfrm>
            <a:prstGeom prst="roundRect">
              <a:avLst>
                <a:gd name="adj" fmla="val 11648"/>
              </a:avLst>
            </a:prstGeom>
            <a:solidFill>
              <a:srgbClr val="00B0F0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blackWhite">
            <a:xfrm>
              <a:off x="536" y="1416"/>
              <a:ext cx="37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zh-CN" sz="2800" b="1" smtClean="0">
                  <a:solidFill>
                    <a:srgbClr val="FF0000"/>
                  </a:solidFill>
                  <a:latin typeface="Verdana" pitchFamily="34" charset="0"/>
                  <a:ea typeface="가는각진제목체"/>
                  <a:cs typeface="가는각진제목체"/>
                </a:rPr>
                <a:t>4</a:t>
              </a:r>
              <a:endParaRPr kumimoji="1" lang="en-US" altLang="ko-KR" sz="2800" b="1">
                <a:solidFill>
                  <a:srgbClr val="FF0000"/>
                </a:solidFill>
                <a:latin typeface="Verdana" pitchFamily="34" charset="0"/>
                <a:ea typeface="가는각진제목체"/>
                <a:cs typeface="가는각진제목체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blackWhite">
            <a:xfrm>
              <a:off x="472" y="1344"/>
              <a:ext cx="498" cy="498"/>
            </a:xfrm>
            <a:prstGeom prst="ellipse">
              <a:avLst/>
            </a:prstGeom>
            <a:noFill/>
            <a:ln w="127000">
              <a:solidFill>
                <a:schemeClr val="bg1">
                  <a:alpha val="50195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16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63" y="2055"/>
              <a:ext cx="584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kumimoji="1" lang="zh-CN" altLang="en-US" sz="3600" b="1" smtClean="0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</a:rPr>
                <a:t>注意事项</a:t>
              </a:r>
              <a:endParaRPr kumimoji="1" lang="en-US" altLang="zh-CN" sz="36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35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066800"/>
            <a:ext cx="880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3200" b="1">
                <a:solidFill>
                  <a:srgbClr val="990033"/>
                </a:solidFill>
                <a:latin typeface="+mn-ea"/>
                <a:ea typeface="+mn-ea"/>
              </a:rPr>
              <a:t>总结</a:t>
            </a:r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3200" b="1" smtClean="0">
                <a:latin typeface="+mn-ea"/>
                <a:ea typeface="+mn-ea"/>
              </a:rPr>
              <a:t>天平</a:t>
            </a:r>
            <a:r>
              <a:rPr lang="zh-CN" altLang="en-US" sz="3200" b="1">
                <a:latin typeface="+mn-ea"/>
                <a:ea typeface="+mn-ea"/>
              </a:rPr>
              <a:t>使用各步中的关键要求。</a:t>
            </a:r>
          </a:p>
        </p:txBody>
      </p:sp>
      <p:sp>
        <p:nvSpPr>
          <p:cNvPr id="28" name="矩形 2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995425" y="1694116"/>
            <a:ext cx="6649399" cy="473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600" b="1">
                <a:solidFill>
                  <a:srgbClr val="CC0000"/>
                </a:solidFill>
                <a:latin typeface="+mn-ea"/>
                <a:ea typeface="+mn-ea"/>
              </a:rPr>
              <a:t>1．被测质量不要超过测量范围</a:t>
            </a:r>
            <a:r>
              <a:rPr kumimoji="1" lang="zh-CN" altLang="en-US" sz="2600" b="1" smtClean="0">
                <a:solidFill>
                  <a:srgbClr val="CC0000"/>
                </a:solidFill>
                <a:latin typeface="+mn-ea"/>
                <a:ea typeface="+mn-ea"/>
              </a:rPr>
              <a:t>。</a:t>
            </a:r>
            <a:endParaRPr kumimoji="1" lang="en-US" altLang="zh-CN" sz="2600" b="1" smtClean="0">
              <a:solidFill>
                <a:srgbClr val="CC0000"/>
              </a:solidFill>
              <a:latin typeface="+mn-ea"/>
              <a:ea typeface="+mn-ea"/>
            </a:endParaRPr>
          </a:p>
          <a:p>
            <a:r>
              <a:rPr lang="en-US" altLang="zh-CN" sz="2600" b="1">
                <a:latin typeface="+mn-ea"/>
                <a:ea typeface="+mn-ea"/>
              </a:rPr>
              <a:t>2</a:t>
            </a:r>
            <a:r>
              <a:rPr lang="zh-CN" altLang="en-US" sz="2600" b="1">
                <a:latin typeface="+mn-ea"/>
                <a:ea typeface="+mn-ea"/>
              </a:rPr>
              <a:t>．测量前，游码归零，左偏右调平衡螺母</a:t>
            </a:r>
            <a:r>
              <a:rPr lang="zh-CN" altLang="en-US" sz="2600" b="1" smtClean="0">
                <a:latin typeface="+mn-ea"/>
                <a:ea typeface="+mn-ea"/>
              </a:rPr>
              <a:t>，使</a:t>
            </a:r>
            <a:r>
              <a:rPr lang="zh-CN" altLang="en-US" sz="2600" b="1">
                <a:latin typeface="+mn-ea"/>
                <a:ea typeface="+mn-ea"/>
              </a:rPr>
              <a:t>天平水平位置平衡</a:t>
            </a:r>
            <a:r>
              <a:rPr lang="zh-CN" altLang="en-US" sz="2600" b="1" smtClean="0">
                <a:latin typeface="+mn-ea"/>
                <a:ea typeface="+mn-ea"/>
              </a:rPr>
              <a:t>。</a:t>
            </a:r>
            <a:endParaRPr lang="en-US" altLang="zh-CN" sz="2600" b="1" smtClean="0">
              <a:latin typeface="+mn-ea"/>
              <a:ea typeface="+mn-ea"/>
            </a:endParaRPr>
          </a:p>
          <a:p>
            <a:r>
              <a:rPr lang="en-US" altLang="zh-CN" sz="2600" b="1">
                <a:solidFill>
                  <a:srgbClr val="CC0000"/>
                </a:solidFill>
                <a:latin typeface="+mn-ea"/>
                <a:ea typeface="+mn-ea"/>
              </a:rPr>
              <a:t>3. </a:t>
            </a:r>
            <a:r>
              <a:rPr lang="zh-CN" altLang="en-US" sz="2600" b="1">
                <a:solidFill>
                  <a:srgbClr val="CC0000"/>
                </a:solidFill>
                <a:latin typeface="+mn-ea"/>
                <a:ea typeface="+mn-ea"/>
              </a:rPr>
              <a:t>已经调好的天平挪动了位置，必须重新</a:t>
            </a:r>
          </a:p>
          <a:p>
            <a:r>
              <a:rPr lang="zh-CN" altLang="en-US" sz="2600" b="1" smtClean="0">
                <a:solidFill>
                  <a:srgbClr val="CC0000"/>
                </a:solidFill>
                <a:latin typeface="+mn-ea"/>
                <a:ea typeface="+mn-ea"/>
              </a:rPr>
              <a:t>调整</a:t>
            </a:r>
            <a:r>
              <a:rPr lang="zh-CN" altLang="en-US" sz="2600" b="1">
                <a:solidFill>
                  <a:srgbClr val="CC0000"/>
                </a:solidFill>
                <a:latin typeface="+mn-ea"/>
                <a:ea typeface="+mn-ea"/>
              </a:rPr>
              <a:t>后方可使用</a:t>
            </a:r>
            <a:r>
              <a:rPr lang="zh-CN" altLang="en-US" sz="2600" b="1" smtClean="0">
                <a:solidFill>
                  <a:srgbClr val="CC0000"/>
                </a:solidFill>
                <a:latin typeface="+mn-ea"/>
                <a:ea typeface="+mn-ea"/>
              </a:rPr>
              <a:t>。</a:t>
            </a:r>
            <a:endParaRPr lang="en-US" altLang="zh-CN" sz="2600" b="1" smtClean="0">
              <a:solidFill>
                <a:srgbClr val="CC0000"/>
              </a:solidFill>
              <a:latin typeface="+mn-ea"/>
              <a:ea typeface="+mn-ea"/>
            </a:endParaRPr>
          </a:p>
          <a:p>
            <a:r>
              <a:rPr lang="en-US" altLang="zh-CN" sz="2600" b="1" smtClean="0">
                <a:latin typeface="+mn-ea"/>
                <a:ea typeface="+mn-ea"/>
              </a:rPr>
              <a:t>4</a:t>
            </a:r>
            <a:r>
              <a:rPr lang="zh-CN" altLang="en-US" sz="2600" b="1">
                <a:latin typeface="+mn-ea"/>
                <a:ea typeface="+mn-ea"/>
              </a:rPr>
              <a:t>．测量时，左物右码，镊子夹取，移动</a:t>
            </a:r>
            <a:r>
              <a:rPr lang="zh-CN" altLang="en-US" sz="2600" b="1" smtClean="0">
                <a:latin typeface="+mn-ea"/>
                <a:ea typeface="+mn-ea"/>
              </a:rPr>
              <a:t>游码</a:t>
            </a:r>
            <a:r>
              <a:rPr lang="zh-CN" altLang="en-US" sz="2600" b="1">
                <a:latin typeface="+mn-ea"/>
                <a:ea typeface="+mn-ea"/>
              </a:rPr>
              <a:t>，使天平再次平衡</a:t>
            </a:r>
            <a:r>
              <a:rPr lang="zh-CN" altLang="en-US" sz="2600" b="1" smtClean="0">
                <a:latin typeface="+mn-ea"/>
                <a:ea typeface="+mn-ea"/>
              </a:rPr>
              <a:t>。</a:t>
            </a:r>
            <a:endParaRPr lang="en-US" altLang="zh-CN" sz="2600" b="1" smtClean="0">
              <a:latin typeface="+mn-ea"/>
              <a:ea typeface="+mn-ea"/>
            </a:endParaRPr>
          </a:p>
          <a:p>
            <a:r>
              <a:rPr lang="en-US" altLang="zh-CN" sz="2600" b="1">
                <a:solidFill>
                  <a:srgbClr val="CC0000"/>
                </a:solidFill>
                <a:latin typeface="+mn-ea"/>
                <a:ea typeface="+mn-ea"/>
              </a:rPr>
              <a:t>5</a:t>
            </a:r>
            <a:r>
              <a:rPr lang="zh-CN" altLang="en-US" sz="2600" b="1">
                <a:solidFill>
                  <a:srgbClr val="CC0000"/>
                </a:solidFill>
                <a:latin typeface="+mn-ea"/>
                <a:ea typeface="+mn-ea"/>
              </a:rPr>
              <a:t>．读数时，以游码左侧为准</a:t>
            </a:r>
            <a:r>
              <a:rPr lang="zh-CN" altLang="en-US" sz="2600" b="1" smtClean="0">
                <a:solidFill>
                  <a:srgbClr val="CC0000"/>
                </a:solidFill>
                <a:latin typeface="+mn-ea"/>
                <a:ea typeface="+mn-ea"/>
              </a:rPr>
              <a:t>。</a:t>
            </a:r>
            <a:endParaRPr lang="en-US" altLang="zh-CN" sz="2600" b="1" smtClean="0">
              <a:solidFill>
                <a:srgbClr val="CC0000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600" b="1">
                <a:latin typeface="+mn-ea"/>
                <a:ea typeface="+mn-ea"/>
              </a:rPr>
              <a:t>6</a:t>
            </a:r>
            <a:r>
              <a:rPr lang="zh-CN" altLang="en-US" sz="2600" b="1">
                <a:latin typeface="+mn-ea"/>
                <a:ea typeface="+mn-ea"/>
              </a:rPr>
              <a:t>．保持天平干燥、</a:t>
            </a:r>
            <a:r>
              <a:rPr lang="zh-CN" altLang="en-US" sz="2600" b="1" smtClean="0">
                <a:latin typeface="+mn-ea"/>
                <a:ea typeface="+mn-ea"/>
              </a:rPr>
              <a:t>清洁。不要</a:t>
            </a:r>
            <a:r>
              <a:rPr lang="zh-CN" altLang="en-US" sz="2600" b="1">
                <a:latin typeface="+mn-ea"/>
                <a:ea typeface="+mn-ea"/>
              </a:rPr>
              <a:t>把潮湿的</a:t>
            </a:r>
            <a:r>
              <a:rPr lang="zh-CN" altLang="en-US" sz="2600" b="1" smtClean="0">
                <a:latin typeface="+mn-ea"/>
                <a:ea typeface="+mn-ea"/>
              </a:rPr>
              <a:t>物体</a:t>
            </a:r>
            <a:r>
              <a:rPr lang="zh-CN" altLang="en-US" sz="2600" b="1">
                <a:latin typeface="+mn-ea"/>
                <a:ea typeface="+mn-ea"/>
              </a:rPr>
              <a:t>和化学药品直接放在天平盘里。</a:t>
            </a:r>
            <a:r>
              <a:rPr lang="zh-CN" altLang="en-US" sz="2600" b="1" smtClean="0">
                <a:latin typeface="+mn-ea"/>
                <a:ea typeface="+mn-ea"/>
              </a:rPr>
              <a:t>不要用</a:t>
            </a:r>
            <a:r>
              <a:rPr lang="zh-CN" altLang="en-US" sz="2600" b="1">
                <a:latin typeface="+mn-ea"/>
                <a:ea typeface="+mn-ea"/>
              </a:rPr>
              <a:t>手直接拿砝码，不要把砝码弄湿弄脏</a:t>
            </a:r>
            <a:r>
              <a:rPr lang="zh-CN" altLang="en-US" sz="2600" b="1" smtClean="0">
                <a:latin typeface="+mn-ea"/>
                <a:ea typeface="+mn-ea"/>
              </a:rPr>
              <a:t>，以免</a:t>
            </a:r>
            <a:r>
              <a:rPr lang="zh-CN" altLang="en-US" sz="2600" b="1">
                <a:latin typeface="+mn-ea"/>
                <a:ea typeface="+mn-ea"/>
              </a:rPr>
              <a:t>锈蚀</a:t>
            </a:r>
            <a:r>
              <a:rPr lang="zh-CN" altLang="en-US" sz="2600" b="1" smtClean="0">
                <a:latin typeface="+mn-ea"/>
                <a:ea typeface="+mn-ea"/>
              </a:rPr>
              <a:t>。</a:t>
            </a:r>
            <a:endParaRPr lang="zh-CN" altLang="en-US" sz="2600" b="1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163222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grpSp>
        <p:nvGrpSpPr>
          <p:cNvPr id="22" name="组合 92"/>
          <p:cNvGrpSpPr/>
          <p:nvPr>
            <p:custDataLst>
              <p:tags r:id="rId7"/>
            </p:custDataLst>
          </p:nvPr>
        </p:nvGrpSpPr>
        <p:grpSpPr>
          <a:xfrm>
            <a:off x="1619673" y="1651575"/>
            <a:ext cx="7024266" cy="4818687"/>
            <a:chOff x="1831975" y="1773238"/>
            <a:chExt cx="6811991" cy="2870208"/>
          </a:xfrm>
        </p:grpSpPr>
        <p:grpSp>
          <p:nvGrpSpPr>
            <p:cNvPr id="23" name="Group 11"/>
            <p:cNvGrpSpPr/>
            <p:nvPr>
              <p:custDataLst>
                <p:tags r:id="rId16"/>
              </p:custDataLst>
            </p:nvPr>
          </p:nvGrpSpPr>
          <p:grpSpPr>
            <a:xfrm>
              <a:off x="1831975" y="2428875"/>
              <a:ext cx="282575" cy="619125"/>
              <a:chOff x="1426" y="2568"/>
              <a:chExt cx="178" cy="390"/>
            </a:xfrm>
          </p:grpSpPr>
          <p:sp>
            <p:nvSpPr>
              <p:cNvPr id="25" name="AutoShape 1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blackWhite">
              <a:xfrm rot="5400000">
                <a:off x="1353" y="2719"/>
                <a:ext cx="390" cy="105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blackWhite">
              <a:xfrm>
                <a:off x="1461" y="2574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  <p:sp>
            <p:nvSpPr>
              <p:cNvPr id="27" name="Rectangle 1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blackWhite">
              <a:xfrm>
                <a:off x="1426" y="2575"/>
                <a:ext cx="27" cy="378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46275"/>
                      <a:invGamma/>
                    </a:schemeClr>
                  </a:gs>
                  <a:gs pos="100000">
                    <a:schemeClr val="tx1"/>
                  </a:gs>
                </a:gsLst>
                <a:lin ang="0" scaled="1"/>
              </a:gradFill>
              <a:ln w="9525">
                <a:noFill/>
                <a:miter lim="800000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latin typeface="Arial"/>
                </a:endParaRPr>
              </a:p>
            </p:txBody>
          </p:sp>
        </p:grpSp>
        <p:sp>
          <p:nvSpPr>
            <p:cNvPr id="24" name="AutoShape 1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195513" y="1773238"/>
              <a:ext cx="6448453" cy="2870208"/>
            </a:xfrm>
            <a:prstGeom prst="roundRect">
              <a:avLst>
                <a:gd name="adj" fmla="val 7315"/>
              </a:avLst>
            </a:prstGeom>
            <a:noFill/>
            <a:ln w="22225" cap="rnd">
              <a:solidFill>
                <a:srgbClr val="1C1C1C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0" name="Group 89"/>
          <p:cNvGrpSpPr/>
          <p:nvPr>
            <p:custDataLst>
              <p:tags r:id="rId8"/>
            </p:custDataLst>
          </p:nvPr>
        </p:nvGrpSpPr>
        <p:grpSpPr>
          <a:xfrm>
            <a:off x="470114" y="1773237"/>
            <a:ext cx="966856" cy="4535487"/>
            <a:chOff x="352" y="1117"/>
            <a:chExt cx="759" cy="2857"/>
          </a:xfrm>
        </p:grpSpPr>
        <p:sp>
          <p:nvSpPr>
            <p:cNvPr id="31" name="AutoShape 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blackWhite">
            <a:xfrm>
              <a:off x="352" y="1117"/>
              <a:ext cx="759" cy="2857"/>
            </a:xfrm>
            <a:prstGeom prst="roundRect">
              <a:avLst>
                <a:gd name="adj" fmla="val 11648"/>
              </a:avLst>
            </a:prstGeom>
            <a:solidFill>
              <a:srgbClr val="00B0F0"/>
            </a:solidFill>
            <a:ln w="12700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blackWhite">
            <a:xfrm>
              <a:off x="536" y="1416"/>
              <a:ext cx="37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r>
                <a:rPr kumimoji="1" lang="en-US" altLang="zh-CN" sz="2800" b="1" smtClean="0">
                  <a:solidFill>
                    <a:srgbClr val="FF0000"/>
                  </a:solidFill>
                  <a:latin typeface="Verdana" pitchFamily="34" charset="0"/>
                  <a:ea typeface="가는각진제목체"/>
                  <a:cs typeface="가는각진제목체"/>
                </a:rPr>
                <a:t>5</a:t>
              </a:r>
              <a:endParaRPr kumimoji="1" lang="en-US" altLang="ko-KR" sz="2800" b="1">
                <a:solidFill>
                  <a:srgbClr val="FF0000"/>
                </a:solidFill>
                <a:latin typeface="Verdana" pitchFamily="34" charset="0"/>
                <a:ea typeface="가는각진제목체"/>
                <a:cs typeface="가는각진제목체"/>
              </a:endParaRPr>
            </a:p>
          </p:txBody>
        </p:sp>
        <p:sp>
          <p:nvSpPr>
            <p:cNvPr id="33" name="Oval 1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blackWhite">
            <a:xfrm>
              <a:off x="472" y="1344"/>
              <a:ext cx="498" cy="498"/>
            </a:xfrm>
            <a:prstGeom prst="ellipse">
              <a:avLst/>
            </a:prstGeom>
            <a:noFill/>
            <a:ln w="127000">
              <a:solidFill>
                <a:schemeClr val="bg1">
                  <a:alpha val="50195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1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63" y="2055"/>
              <a:ext cx="584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kumimoji="1" lang="zh-CN" altLang="en-US" sz="3600" b="1" smtClean="0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</a:rPr>
                <a:t>记忆口决</a:t>
              </a:r>
              <a:endParaRPr kumimoji="1" lang="en-US" altLang="zh-CN" sz="36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35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066800"/>
            <a:ext cx="880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3200" b="1">
                <a:solidFill>
                  <a:srgbClr val="990033"/>
                </a:solidFill>
                <a:latin typeface="+mn-ea"/>
                <a:ea typeface="+mn-ea"/>
              </a:rPr>
              <a:t>总结</a:t>
            </a:r>
            <a:r>
              <a:rPr kumimoji="1" lang="en-US" altLang="zh-CN" sz="32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3200" b="1" smtClean="0">
                <a:latin typeface="+mn-ea"/>
                <a:ea typeface="+mn-ea"/>
              </a:rPr>
              <a:t>天平使用方法的记忆口决。</a:t>
            </a:r>
            <a:endParaRPr lang="zh-CN" altLang="en-US" sz="3200" b="1">
              <a:latin typeface="+mn-ea"/>
              <a:ea typeface="+mn-ea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55575" y="2983733"/>
            <a:ext cx="6320187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+mn-ea"/>
                <a:ea typeface="+mn-ea"/>
              </a:rPr>
              <a:t>先把天平</a:t>
            </a:r>
            <a:r>
              <a:rPr lang="zh-CN" altLang="en-US" sz="2800" b="1" u="sng">
                <a:solidFill>
                  <a:srgbClr val="0000CC"/>
                </a:solidFill>
                <a:latin typeface="+mn-ea"/>
                <a:ea typeface="+mn-ea"/>
              </a:rPr>
              <a:t>放</a:t>
            </a:r>
            <a:r>
              <a:rPr lang="zh-CN" altLang="en-US" sz="2800" b="1" smtClean="0">
                <a:latin typeface="+mn-ea"/>
                <a:ea typeface="+mn-ea"/>
              </a:rPr>
              <a:t>水平，后</a:t>
            </a:r>
            <a:r>
              <a:rPr lang="zh-CN" altLang="en-US" sz="2800" b="1">
                <a:latin typeface="+mn-ea"/>
                <a:ea typeface="+mn-ea"/>
              </a:rPr>
              <a:t>将游码左</a:t>
            </a:r>
            <a:r>
              <a:rPr lang="zh-CN" altLang="en-US" sz="2800" b="1" u="sng">
                <a:solidFill>
                  <a:srgbClr val="0000CC"/>
                </a:solidFill>
                <a:latin typeface="+mn-ea"/>
                <a:ea typeface="+mn-ea"/>
              </a:rPr>
              <a:t>移</a:t>
            </a:r>
            <a:r>
              <a:rPr lang="zh-CN" altLang="en-US" sz="2800" b="1">
                <a:latin typeface="+mn-ea"/>
                <a:ea typeface="+mn-ea"/>
              </a:rPr>
              <a:t>“</a:t>
            </a:r>
            <a:r>
              <a:rPr lang="en-US" altLang="zh-CN" sz="2800" b="1">
                <a:latin typeface="+mn-ea"/>
                <a:ea typeface="+mn-ea"/>
              </a:rPr>
              <a:t>0</a:t>
            </a:r>
            <a:r>
              <a:rPr lang="en-US" altLang="zh-CN" sz="2800" b="1" smtClean="0">
                <a:latin typeface="+mn-ea"/>
                <a:ea typeface="+mn-ea"/>
              </a:rPr>
              <a:t>”</a:t>
            </a:r>
            <a:r>
              <a:rPr lang="zh-CN" altLang="en-US" sz="2800" b="1">
                <a:latin typeface="+mn-ea"/>
                <a:ea typeface="+mn-ea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+mn-ea"/>
                <a:ea typeface="+mn-ea"/>
              </a:rPr>
              <a:t>再</a:t>
            </a:r>
            <a:r>
              <a:rPr lang="zh-CN" altLang="en-US" sz="2800" b="1" u="sng">
                <a:solidFill>
                  <a:srgbClr val="0000CC"/>
                </a:solidFill>
                <a:latin typeface="+mn-ea"/>
                <a:ea typeface="+mn-ea"/>
              </a:rPr>
              <a:t>调</a:t>
            </a:r>
            <a:r>
              <a:rPr lang="zh-CN" altLang="en-US" sz="2800" b="1">
                <a:latin typeface="+mn-ea"/>
                <a:ea typeface="+mn-ea"/>
              </a:rPr>
              <a:t>螺母反指针，针指中线才算平。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+mn-ea"/>
                <a:ea typeface="+mn-ea"/>
              </a:rPr>
              <a:t>左物右码镊子夹，游码最后再</a:t>
            </a:r>
            <a:r>
              <a:rPr lang="zh-CN" altLang="en-US" sz="2800" b="1">
                <a:solidFill>
                  <a:srgbClr val="0000CC"/>
                </a:solidFill>
                <a:latin typeface="+mn-ea"/>
                <a:ea typeface="+mn-ea"/>
              </a:rPr>
              <a:t>调</a:t>
            </a:r>
            <a:r>
              <a:rPr lang="zh-CN" altLang="en-US" sz="2800" b="1">
                <a:latin typeface="+mn-ea"/>
                <a:ea typeface="+mn-ea"/>
              </a:rPr>
              <a:t>平。</a:t>
            </a: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+mn-ea"/>
                <a:ea typeface="+mn-ea"/>
              </a:rPr>
              <a:t>砝码游码加起来，物体质量</a:t>
            </a:r>
            <a:r>
              <a:rPr lang="zh-CN" altLang="en-US" sz="2800" b="1" u="sng">
                <a:solidFill>
                  <a:srgbClr val="0000CC"/>
                </a:solidFill>
                <a:latin typeface="+mn-ea"/>
                <a:ea typeface="+mn-ea"/>
              </a:rPr>
              <a:t>测</a:t>
            </a:r>
            <a:r>
              <a:rPr lang="zh-CN" altLang="en-US" sz="2800" b="1">
                <a:latin typeface="+mn-ea"/>
                <a:ea typeface="+mn-ea"/>
              </a:rPr>
              <a:t>出来。</a:t>
            </a:r>
          </a:p>
          <a:p>
            <a:pPr>
              <a:lnSpc>
                <a:spcPct val="150000"/>
              </a:lnSpc>
            </a:pPr>
            <a:r>
              <a:rPr lang="zh-CN" altLang="en-US" sz="2800" b="1" u="sng">
                <a:solidFill>
                  <a:srgbClr val="0000CC"/>
                </a:solidFill>
                <a:latin typeface="+mn-ea"/>
                <a:ea typeface="+mn-ea"/>
              </a:rPr>
              <a:t>读</a:t>
            </a:r>
            <a:r>
              <a:rPr lang="zh-CN" altLang="en-US" sz="2800" b="1">
                <a:latin typeface="+mn-ea"/>
                <a:ea typeface="+mn-ea"/>
              </a:rPr>
              <a:t>准质量</a:t>
            </a:r>
            <a:r>
              <a:rPr lang="zh-CN" altLang="en-US" sz="2800" b="1" u="sng">
                <a:solidFill>
                  <a:srgbClr val="0000CC"/>
                </a:solidFill>
                <a:latin typeface="+mn-ea"/>
                <a:ea typeface="+mn-ea"/>
              </a:rPr>
              <a:t>收</a:t>
            </a:r>
            <a:r>
              <a:rPr lang="zh-CN" altLang="en-US" sz="2800" b="1">
                <a:latin typeface="+mn-ea"/>
                <a:ea typeface="+mn-ea"/>
              </a:rPr>
              <a:t>天平，三点注意要记清。</a:t>
            </a:r>
          </a:p>
        </p:txBody>
      </p:sp>
      <p:sp>
        <p:nvSpPr>
          <p:cNvPr id="2" name="矩形 1"/>
          <p:cNvSpPr/>
          <p:nvPr>
            <p:custDataLst>
              <p:tags r:id="rId11"/>
            </p:custDataLst>
          </p:nvPr>
        </p:nvSpPr>
        <p:spPr>
          <a:xfrm>
            <a:off x="2152052" y="1860529"/>
            <a:ext cx="63803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smtClean="0">
                <a:latin typeface="华文新魏" pitchFamily="2" charset="-122"/>
                <a:ea typeface="华文新魏" pitchFamily="2" charset="-122"/>
              </a:rPr>
              <a:t>托盘</a:t>
            </a:r>
            <a:r>
              <a:rPr lang="zh-CN" altLang="en-US" sz="2800">
                <a:latin typeface="华文新魏" pitchFamily="2" charset="-122"/>
                <a:ea typeface="华文新魏" pitchFamily="2" charset="-122"/>
              </a:rPr>
              <a:t>天平使用的六个规范</a:t>
            </a:r>
            <a:r>
              <a:rPr lang="en-US" altLang="zh-CN" sz="2800" smtClean="0">
                <a:latin typeface="华文新魏" pitchFamily="2" charset="-122"/>
                <a:ea typeface="华文新魏" pitchFamily="2" charset="-122"/>
              </a:rPr>
              <a:t>:</a:t>
            </a:r>
          </a:p>
          <a:p>
            <a:r>
              <a:rPr lang="en-US" altLang="zh-CN" sz="2800" b="1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放</a:t>
            </a:r>
            <a:r>
              <a:rPr lang="zh-CN" altLang="en-US" sz="2800" b="1" smtClean="0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rPr>
              <a:t>”“移”“调”“测”“读”“收”</a:t>
            </a:r>
            <a:endParaRPr lang="zh-CN" altLang="en-US" sz="2800">
              <a:latin typeface="华文新魏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648021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9" grpId="1"/>
      <p:bldP spid="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hlinkshowjump?jump=nextslid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2768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hlinkshowjump?jump=previousslid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" y="6470262"/>
            <a:ext cx="3603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1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37552" y="1066800"/>
            <a:ext cx="8001000" cy="0"/>
          </a:xfrm>
          <a:prstGeom prst="line">
            <a:avLst/>
          </a:prstGeom>
          <a:noFill/>
          <a:ln w="38100" cap="rnd">
            <a:solidFill>
              <a:srgbClr val="969696"/>
            </a:solidFill>
            <a:prstDash val="sysDot"/>
            <a:rou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7850" y="403225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ea typeface="方正姚体" pitchFamily="2" charset="-122"/>
              </a:rPr>
              <a:t>质量</a:t>
            </a:r>
            <a:r>
              <a:rPr lang="zh-CN" altLang="en-US" sz="3200" b="1" smtClean="0">
                <a:solidFill>
                  <a:srgbClr val="000000"/>
                </a:solidFill>
                <a:ea typeface="方正姚体" pitchFamily="2" charset="-122"/>
              </a:rPr>
              <a:t>： </a:t>
            </a:r>
            <a:r>
              <a:rPr lang="en-US" altLang="zh-CN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3200" b="1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、质量的测量</a:t>
            </a:r>
            <a:endParaRPr lang="en-US" altLang="zh-CN" sz="3200" b="1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9147" y="394211"/>
            <a:ext cx="403213" cy="4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>
            <p:custDataLst>
              <p:tags r:id="rId6"/>
            </p:custDataLst>
          </p:nvPr>
        </p:nvSpPr>
        <p:spPr>
          <a:xfrm>
            <a:off x="7864645" y="405650"/>
            <a:ext cx="93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mtClean="0">
                <a:solidFill>
                  <a:srgbClr val="0000CC"/>
                </a:solidFill>
              </a:rPr>
              <a:t>课本</a:t>
            </a:r>
            <a:r>
              <a:rPr lang="en-US" altLang="zh-CN" sz="1400" b="1" smtClean="0">
                <a:solidFill>
                  <a:srgbClr val="0000CC"/>
                </a:solidFill>
              </a:rPr>
              <a:t>P89</a:t>
            </a:r>
          </a:p>
        </p:txBody>
      </p:sp>
      <p:sp>
        <p:nvSpPr>
          <p:cNvPr id="35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9639" y="1110635"/>
            <a:ext cx="88055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kumimoji="1" lang="en-US" altLang="zh-CN" sz="2800" b="1" smtClean="0">
                <a:solidFill>
                  <a:srgbClr val="990033"/>
                </a:solidFill>
                <a:latin typeface="+mn-ea"/>
                <a:ea typeface="+mn-ea"/>
              </a:rPr>
              <a:t>【</a:t>
            </a:r>
            <a:r>
              <a:rPr kumimoji="1" lang="zh-CN" altLang="en-US" sz="2800" b="1" smtClean="0">
                <a:solidFill>
                  <a:srgbClr val="990033"/>
                </a:solidFill>
                <a:latin typeface="+mn-ea"/>
                <a:ea typeface="+mn-ea"/>
              </a:rPr>
              <a:t>反思</a:t>
            </a:r>
            <a:r>
              <a:rPr kumimoji="1" lang="en-US" altLang="zh-CN" sz="2800" b="1" smtClean="0">
                <a:solidFill>
                  <a:srgbClr val="990033"/>
                </a:solidFill>
                <a:latin typeface="+mn-ea"/>
                <a:ea typeface="+mn-ea"/>
              </a:rPr>
              <a:t>】</a:t>
            </a:r>
            <a:r>
              <a:rPr lang="zh-CN" altLang="en-US" sz="2800" b="1">
                <a:latin typeface="+mn-ea"/>
                <a:ea typeface="+mn-ea"/>
              </a:rPr>
              <a:t>若测量时未注意相关事项，会产生怎样影响？</a:t>
            </a:r>
          </a:p>
        </p:txBody>
      </p:sp>
      <p:sp>
        <p:nvSpPr>
          <p:cNvPr id="28" name="AutoShap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68007" y="1628800"/>
            <a:ext cx="8424761" cy="4752528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9"/>
            </p:custDataLst>
          </p:nvPr>
        </p:nvSpPr>
        <p:spPr>
          <a:xfrm>
            <a:off x="437552" y="1653915"/>
            <a:ext cx="835521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例</a:t>
            </a:r>
            <a:r>
              <a:rPr lang="en-US" altLang="zh-CN" sz="2800" b="1">
                <a:solidFill>
                  <a:srgbClr val="C00000"/>
                </a:solidFill>
                <a:latin typeface="+mn-ea"/>
                <a:ea typeface="+mn-ea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、若忘记调节托盘天平的横梁平衡，指针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静止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时指向分度盘中央刻线的右方，这样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测量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出的质量会怎样偏差</a:t>
            </a:r>
            <a:r>
              <a:rPr lang="en-US" altLang="zh-CN" sz="2800" b="1">
                <a:solidFill>
                  <a:srgbClr val="C00000"/>
                </a:solidFill>
                <a:latin typeface="+mn-ea"/>
                <a:ea typeface="+mn-ea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+mn-ea"/>
                <a:ea typeface="+mn-ea"/>
              </a:rPr>
              <a:t>例</a:t>
            </a:r>
            <a:r>
              <a:rPr lang="en-US" altLang="zh-CN" sz="2800" b="1">
                <a:latin typeface="+mn-ea"/>
                <a:ea typeface="+mn-ea"/>
              </a:rPr>
              <a:t>2</a:t>
            </a:r>
            <a:r>
              <a:rPr lang="zh-CN" altLang="en-US" sz="2800" b="1">
                <a:latin typeface="+mn-ea"/>
                <a:ea typeface="+mn-ea"/>
              </a:rPr>
              <a:t>、若游码未在零刻度处就将天平的横梁</a:t>
            </a:r>
            <a:r>
              <a:rPr lang="zh-CN" altLang="en-US" sz="2800" b="1" smtClean="0">
                <a:latin typeface="+mn-ea"/>
                <a:ea typeface="+mn-ea"/>
              </a:rPr>
              <a:t>调节平衡</a:t>
            </a:r>
            <a:r>
              <a:rPr lang="zh-CN" altLang="en-US" sz="2800" b="1">
                <a:latin typeface="+mn-ea"/>
                <a:ea typeface="+mn-ea"/>
              </a:rPr>
              <a:t>，这样称物体的质量所得的数据和</a:t>
            </a:r>
            <a:r>
              <a:rPr lang="zh-CN" altLang="en-US" sz="2800" b="1" smtClean="0">
                <a:latin typeface="+mn-ea"/>
                <a:ea typeface="+mn-ea"/>
              </a:rPr>
              <a:t>物体</a:t>
            </a:r>
            <a:r>
              <a:rPr lang="zh-CN" altLang="en-US" sz="2800" b="1">
                <a:latin typeface="+mn-ea"/>
                <a:ea typeface="+mn-ea"/>
              </a:rPr>
              <a:t>的真实值相比有什么差异</a:t>
            </a:r>
            <a:r>
              <a:rPr lang="en-US" altLang="zh-CN" sz="2800" b="1">
                <a:latin typeface="+mn-ea"/>
                <a:ea typeface="+mn-ea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例</a:t>
            </a:r>
            <a:r>
              <a:rPr lang="en-US" altLang="zh-CN" sz="2800" b="1">
                <a:solidFill>
                  <a:srgbClr val="C00000"/>
                </a:solidFill>
                <a:latin typeface="+mn-ea"/>
                <a:ea typeface="+mn-ea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、若一位同学在用天平称量物体的质量时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，把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物体放在了右盘中，把砝码放在了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  <a:ea typeface="+mn-ea"/>
              </a:rPr>
              <a:t>左盘</a:t>
            </a:r>
            <a:r>
              <a:rPr lang="zh-CN" altLang="en-US" sz="2800" b="1">
                <a:solidFill>
                  <a:srgbClr val="C00000"/>
                </a:solidFill>
                <a:latin typeface="+mn-ea"/>
                <a:ea typeface="+mn-ea"/>
              </a:rPr>
              <a:t>，你说这样他能不能测出物体的质量？</a:t>
            </a:r>
          </a:p>
        </p:txBody>
      </p:sp>
    </p:spTree>
    <p:extLst>
      <p:ext uri="{BB962C8B-B14F-4D97-AF65-F5344CB8AC3E}">
        <p14:creationId xmlns:p14="http://schemas.microsoft.com/office/powerpoint/2010/main" val="272597069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0.05.14"/>
  <p:tag name="AS_TITLE" val="Aspose.Slides for .NET 4.0 Client Profile"/>
  <p:tag name="AS_VERSION" val="2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视点">
  <a:themeElements>
    <a:clrScheme name="凤舞九天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模块">
      <a:majorFont>
        <a:latin typeface="Corbel"/>
        <a:ea typeface="Arial"/>
        <a:cs typeface="Arial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Arial"/>
        <a:cs typeface="Arial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视点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3717</Words>
  <Application>Microsoft Office PowerPoint</Application>
  <PresentationFormat>全屏显示(4:3)</PresentationFormat>
  <Paragraphs>315</Paragraphs>
  <Slides>32</Slides>
  <Notes>15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3" baseType="lpstr">
      <vt:lpstr>视点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2</cp:revision>
  <cp:lastPrinted>2020-11-30T11:38:48Z</cp:lastPrinted>
  <dcterms:created xsi:type="dcterms:W3CDTF">2020-11-30T11:38:48Z</dcterms:created>
  <dcterms:modified xsi:type="dcterms:W3CDTF">2021-08-23T23:58:45Z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