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5"/>
  </p:notesMasterIdLst>
  <p:sldIdLst>
    <p:sldId id="27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5" clrIdx="0"/>
  <p:cmAuthor id="2" name="xkb1.com" initials="x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09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日期占位符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日期占位符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988" name="日期占位符 4198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9" name="页脚占位符 4198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90" name="灯片编号占位符 4198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2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7.wav"/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7.wav"/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4"/>
          <p:cNvSpPr txBox="1"/>
          <p:nvPr/>
        </p:nvSpPr>
        <p:spPr>
          <a:xfrm>
            <a:off x="53975" y="448628"/>
            <a:ext cx="90360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人教版八年级物理上第五章  透镜及其应用</a:t>
            </a:r>
            <a:endParaRPr lang="zh-CN" altLang="en-US" sz="3600" dirty="0">
              <a:solidFill>
                <a:srgbClr val="07070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1630363" y="3022600"/>
            <a:ext cx="6081712" cy="8143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  凸透镜成像的规律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1765300" y="909638"/>
            <a:ext cx="2014538" cy="63976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实验方案</a:t>
            </a:r>
            <a:endParaRPr lang="zh-CN" altLang="en-US" sz="3600" b="1" dirty="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395288" y="1485900"/>
            <a:ext cx="3529012" cy="547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1. 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组装实验装置；</a:t>
            </a:r>
            <a:endParaRPr lang="zh-CN" altLang="en-US" sz="3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396875" y="2062163"/>
            <a:ext cx="8424863" cy="443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2. 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为了全面地研究凸透镜的成像规律，因此蜡烛</a:t>
            </a:r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由远及近</a:t>
            </a:r>
            <a:r>
              <a:rPr lang="zh-CN" altLang="en-US" sz="2800" b="1" dirty="0">
                <a:latin typeface="Arial" panose="020B0604020202020204" pitchFamily="34" charset="0"/>
                <a:ea typeface="华文新魏" panose="02010800040101010101" pitchFamily="2" charset="-122"/>
              </a:rPr>
              <a:t>逐次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向透镜靠近，每次相应地移动光屏得到</a:t>
            </a:r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清晰的像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，记下每次</a:t>
            </a:r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蜡烛、光屏的位置和成像的特点；并计算物距与像距。</a:t>
            </a:r>
            <a:endParaRPr lang="zh-CN" altLang="en-US" sz="3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000" b="1" dirty="0">
                <a:latin typeface="Arial" panose="020B0604020202020204" pitchFamily="34" charset="0"/>
                <a:ea typeface="华文新魏" panose="02010800040101010101" pitchFamily="2" charset="-122"/>
              </a:rPr>
              <a:t>（</a:t>
            </a:r>
            <a:r>
              <a:rPr lang="zh-CN" altLang="zh-CN" sz="3000" b="1" dirty="0">
                <a:latin typeface="宋体" panose="02010600030101010101" pitchFamily="2" charset="-122"/>
              </a:rPr>
              <a:t>1</a:t>
            </a:r>
            <a:r>
              <a:rPr lang="zh-CN" altLang="en-US" sz="3000" b="1" dirty="0">
                <a:latin typeface="宋体" panose="02010600030101010101" pitchFamily="2" charset="-122"/>
              </a:rPr>
              <a:t>）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当物像</a:t>
            </a:r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等大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时，物距具有什么特点？</a:t>
            </a:r>
            <a:endParaRPr lang="zh-CN" altLang="en-US" sz="3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）当</a:t>
            </a:r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物距很小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时，在光屏观察到什么现象？试</a:t>
            </a:r>
            <a:endParaRPr lang="zh-CN" altLang="en-US" sz="3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着</a:t>
            </a:r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用眼睛</a:t>
            </a: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直接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观察成像的特点？</a:t>
            </a:r>
            <a:endParaRPr lang="zh-CN" altLang="en-US" sz="3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3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zh-CN" sz="3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1187450" y="5302250"/>
            <a:ext cx="6840538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实验时</a:t>
            </a:r>
            <a:r>
              <a:rPr lang="zh-CN" altLang="en-US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注意</a:t>
            </a: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安全、分工合作与边实验边记录数据，并填入表格。</a:t>
            </a:r>
            <a:endParaRPr lang="zh-CN" altLang="en-US" sz="3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3"/>
          <p:cNvSpPr txBox="1"/>
          <p:nvPr/>
        </p:nvSpPr>
        <p:spPr>
          <a:xfrm>
            <a:off x="1260475" y="981075"/>
            <a:ext cx="29876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rgbClr val="0D0D0D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</a:rPr>
              <a:t>）实验器材：</a:t>
            </a:r>
            <a:endParaRPr lang="en-US" altLang="zh-CN" sz="2800">
              <a:solidFill>
                <a:srgbClr val="0D0D0D"/>
              </a:solidFill>
              <a:latin typeface="宋体" panose="02010600030101010101" pitchFamily="2" charset="-122"/>
            </a:endParaRPr>
          </a:p>
        </p:txBody>
      </p:sp>
      <p:sp>
        <p:nvSpPr>
          <p:cNvPr id="12291" name="Text Box 23"/>
          <p:cNvSpPr txBox="1"/>
          <p:nvPr/>
        </p:nvSpPr>
        <p:spPr>
          <a:xfrm>
            <a:off x="1044575" y="5589588"/>
            <a:ext cx="79930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楷体_GB2312" pitchFamily="1" charset="-122"/>
              </a:rPr>
              <a:t>烛焰、透镜、光屏三者的中心处于同一水平高度。</a:t>
            </a:r>
            <a:r>
              <a:rPr lang="zh-CN" altLang="en-US" sz="2800" dirty="0">
                <a:solidFill>
                  <a:srgbClr val="0D0D0D"/>
                </a:solidFill>
                <a:latin typeface="楷体_GB2312" pitchFamily="1" charset="-122"/>
              </a:rPr>
              <a:t>　</a:t>
            </a:r>
            <a:endParaRPr lang="zh-CN" altLang="en-US" sz="2800" dirty="0">
              <a:solidFill>
                <a:srgbClr val="0D0D0D"/>
              </a:solidFill>
              <a:latin typeface="楷体_GB2312" pitchFamily="1" charset="-122"/>
            </a:endParaRPr>
          </a:p>
        </p:txBody>
      </p:sp>
      <p:sp>
        <p:nvSpPr>
          <p:cNvPr id="12292" name="Text Box 3"/>
          <p:cNvSpPr txBox="1"/>
          <p:nvPr/>
        </p:nvSpPr>
        <p:spPr>
          <a:xfrm>
            <a:off x="1187450" y="2205038"/>
            <a:ext cx="62293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rgbClr val="0D0D0D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</a:rPr>
              <a:t>）两个物理名词及实验前的调节：</a:t>
            </a:r>
            <a:endParaRPr lang="en-US" altLang="zh-CN" sz="2800">
              <a:solidFill>
                <a:srgbClr val="0D0D0D"/>
              </a:solidFill>
              <a:latin typeface="宋体" panose="02010600030101010101" pitchFamily="2" charset="-122"/>
            </a:endParaRPr>
          </a:p>
        </p:txBody>
      </p:sp>
      <p:sp>
        <p:nvSpPr>
          <p:cNvPr id="12293" name="Text Box 3"/>
          <p:cNvSpPr txBox="1"/>
          <p:nvPr/>
        </p:nvSpPr>
        <p:spPr>
          <a:xfrm>
            <a:off x="1331913" y="1485900"/>
            <a:ext cx="61198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凸透镜、蜡烛、光屏、火柴、光具座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432050" y="4689475"/>
            <a:ext cx="3606800" cy="563563"/>
            <a:chOff x="0" y="0"/>
            <a:chExt cx="2272" cy="355"/>
          </a:xfrm>
        </p:grpSpPr>
        <p:sp>
          <p:nvSpPr>
            <p:cNvPr id="15382" name="Rectangle 7"/>
            <p:cNvSpPr/>
            <p:nvPr/>
          </p:nvSpPr>
          <p:spPr>
            <a:xfrm>
              <a:off x="0" y="0"/>
              <a:ext cx="833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just"/>
              <a:r>
                <a:rPr lang="zh-CN" altLang="en-US" dirty="0">
                  <a:latin typeface="Arial" panose="020B0604020202020204" pitchFamily="34" charset="0"/>
                </a:rPr>
                <a:t>物距</a:t>
              </a:r>
              <a:r>
                <a:rPr lang="zh-CN" altLang="en-US" sz="2400" dirty="0">
                  <a:latin typeface="Arial" panose="020B0604020202020204" pitchFamily="34" charset="0"/>
                </a:rPr>
                <a:t>（</a:t>
              </a:r>
              <a:r>
                <a:rPr lang="en-US" altLang="zh-CN" i="1">
                  <a:latin typeface="Arial" panose="020B0604020202020204" pitchFamily="34" charset="0"/>
                </a:rPr>
                <a:t>u</a:t>
              </a:r>
              <a:r>
                <a:rPr lang="zh-CN" altLang="en-US" sz="2400" dirty="0">
                  <a:latin typeface="Arial" panose="020B0604020202020204" pitchFamily="34" charset="0"/>
                </a:rPr>
                <a:t>）</a:t>
              </a: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5383" name="Rectangle 8"/>
            <p:cNvSpPr/>
            <p:nvPr/>
          </p:nvSpPr>
          <p:spPr>
            <a:xfrm>
              <a:off x="1439" y="12"/>
              <a:ext cx="833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just"/>
              <a:r>
                <a:rPr lang="zh-CN" altLang="en-US" dirty="0">
                  <a:latin typeface="Arial" panose="020B0604020202020204" pitchFamily="34" charset="0"/>
                </a:rPr>
                <a:t>像距</a:t>
              </a:r>
              <a:r>
                <a:rPr lang="zh-CN" altLang="en-US" sz="2400" dirty="0">
                  <a:latin typeface="Arial" panose="020B0604020202020204" pitchFamily="34" charset="0"/>
                </a:rPr>
                <a:t>（</a:t>
              </a:r>
              <a:r>
                <a:rPr lang="en-US" altLang="zh-CN" i="1">
                  <a:latin typeface="Arial" panose="020B0604020202020204" pitchFamily="34" charset="0"/>
                </a:rPr>
                <a:t>v</a:t>
              </a:r>
              <a:r>
                <a:rPr lang="zh-CN" altLang="en-US" sz="2400" dirty="0">
                  <a:latin typeface="Arial" panose="020B0604020202020204" pitchFamily="34" charset="0"/>
                </a:rPr>
                <a:t>）</a:t>
              </a:r>
              <a:endParaRPr lang="zh-CN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2297" name="Line 9"/>
          <p:cNvSpPr/>
          <p:nvPr/>
        </p:nvSpPr>
        <p:spPr>
          <a:xfrm>
            <a:off x="1150938" y="3451225"/>
            <a:ext cx="6380162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3" name="Group 10"/>
          <p:cNvGrpSpPr>
            <a:grpSpLocks noChangeAspect="1"/>
          </p:cNvGrpSpPr>
          <p:nvPr/>
        </p:nvGrpSpPr>
        <p:grpSpPr>
          <a:xfrm>
            <a:off x="900113" y="2925763"/>
            <a:ext cx="6832600" cy="2951162"/>
            <a:chOff x="0" y="0"/>
            <a:chExt cx="4304" cy="1859"/>
          </a:xfrm>
        </p:grpSpPr>
        <p:pic>
          <p:nvPicPr>
            <p:cNvPr id="15375" name="Picture 1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4304" cy="185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376" name="Group 12"/>
            <p:cNvGrpSpPr>
              <a:grpSpLocks noChangeAspect="1"/>
            </p:cNvGrpSpPr>
            <p:nvPr/>
          </p:nvGrpSpPr>
          <p:grpSpPr>
            <a:xfrm flipH="1">
              <a:off x="453" y="176"/>
              <a:ext cx="111" cy="594"/>
              <a:chOff x="0" y="0"/>
              <a:chExt cx="426" cy="2551"/>
            </a:xfrm>
          </p:grpSpPr>
          <p:grpSp>
            <p:nvGrpSpPr>
              <p:cNvPr id="15377" name="Group 13"/>
              <p:cNvGrpSpPr>
                <a:grpSpLocks noChangeAspect="1"/>
              </p:cNvGrpSpPr>
              <p:nvPr/>
            </p:nvGrpSpPr>
            <p:grpSpPr>
              <a:xfrm>
                <a:off x="20" y="0"/>
                <a:ext cx="406" cy="1042"/>
                <a:chOff x="0" y="0"/>
                <a:chExt cx="811" cy="2081"/>
              </a:xfrm>
            </p:grpSpPr>
            <p:sp>
              <p:nvSpPr>
                <p:cNvPr id="15380" name="未知"/>
                <p:cNvSpPr>
                  <a:spLocks noChangeAspect="1"/>
                </p:cNvSpPr>
                <p:nvPr/>
              </p:nvSpPr>
              <p:spPr>
                <a:xfrm rot="5700000">
                  <a:off x="-635" y="635"/>
                  <a:ext cx="2081" cy="811"/>
                </a:xfrm>
                <a:custGeom>
                  <a:avLst/>
                  <a:gdLst>
                    <a:gd name="txL" fmla="*/ 0 w 8000"/>
                    <a:gd name="txT" fmla="*/ 0 h 3154"/>
                    <a:gd name="txR" fmla="*/ 8000 w 8000"/>
                    <a:gd name="txB" fmla="*/ 3154 h 3154"/>
                  </a:gdLst>
                  <a:ahLst/>
                  <a:cxnLst>
                    <a:cxn ang="0">
                      <a:pos x="8000" y="1577"/>
                    </a:cxn>
                    <a:cxn ang="0">
                      <a:pos x="7804" y="2300"/>
                    </a:cxn>
                    <a:cxn ang="0">
                      <a:pos x="7236" y="2853"/>
                    </a:cxn>
                    <a:cxn ang="0">
                      <a:pos x="6351" y="3118"/>
                    </a:cxn>
                    <a:cxn ang="0">
                      <a:pos x="5236" y="3071"/>
                    </a:cxn>
                    <a:cxn ang="0">
                      <a:pos x="4000" y="2777"/>
                    </a:cxn>
                    <a:cxn ang="0">
                      <a:pos x="2764" y="2366"/>
                    </a:cxn>
                    <a:cxn ang="0">
                      <a:pos x="1649" y="1977"/>
                    </a:cxn>
                    <a:cxn ang="0">
                      <a:pos x="764" y="1712"/>
                    </a:cxn>
                    <a:cxn ang="0">
                      <a:pos x="196" y="1595"/>
                    </a:cxn>
                    <a:cxn ang="0">
                      <a:pos x="0" y="1577"/>
                    </a:cxn>
                    <a:cxn ang="0">
                      <a:pos x="196" y="1559"/>
                    </a:cxn>
                    <a:cxn ang="0">
                      <a:pos x="764" y="1442"/>
                    </a:cxn>
                    <a:cxn ang="0">
                      <a:pos x="1649" y="1177"/>
                    </a:cxn>
                    <a:cxn ang="0">
                      <a:pos x="2764" y="788"/>
                    </a:cxn>
                    <a:cxn ang="0">
                      <a:pos x="4000" y="377"/>
                    </a:cxn>
                    <a:cxn ang="0">
                      <a:pos x="5236" y="83"/>
                    </a:cxn>
                    <a:cxn ang="0">
                      <a:pos x="6351" y="36"/>
                    </a:cxn>
                    <a:cxn ang="0">
                      <a:pos x="7236" y="301"/>
                    </a:cxn>
                    <a:cxn ang="0">
                      <a:pos x="7804" y="854"/>
                    </a:cxn>
                    <a:cxn ang="0">
                      <a:pos x="8000" y="1577"/>
                    </a:cxn>
                  </a:cxnLst>
                  <a:rect l="txL" t="txT" r="txR" b="txB"/>
                  <a:pathLst>
                    <a:path w="8000" h="3154">
                      <a:moveTo>
                        <a:pt x="8000" y="1577"/>
                      </a:moveTo>
                      <a:cubicBezTo>
                        <a:pt x="8000" y="1818"/>
                        <a:pt x="7931" y="2087"/>
                        <a:pt x="7804" y="2300"/>
                      </a:cubicBezTo>
                      <a:cubicBezTo>
                        <a:pt x="7677" y="2513"/>
                        <a:pt x="7478" y="2717"/>
                        <a:pt x="7236" y="2853"/>
                      </a:cubicBezTo>
                      <a:cubicBezTo>
                        <a:pt x="6994" y="2989"/>
                        <a:pt x="6684" y="3082"/>
                        <a:pt x="6351" y="3118"/>
                      </a:cubicBezTo>
                      <a:cubicBezTo>
                        <a:pt x="6018" y="3154"/>
                        <a:pt x="5628" y="3128"/>
                        <a:pt x="5236" y="3071"/>
                      </a:cubicBezTo>
                      <a:cubicBezTo>
                        <a:pt x="4844" y="3014"/>
                        <a:pt x="4412" y="2895"/>
                        <a:pt x="4000" y="2777"/>
                      </a:cubicBezTo>
                      <a:cubicBezTo>
                        <a:pt x="3588" y="2659"/>
                        <a:pt x="3156" y="2499"/>
                        <a:pt x="2764" y="2366"/>
                      </a:cubicBezTo>
                      <a:cubicBezTo>
                        <a:pt x="2372" y="2233"/>
                        <a:pt x="1982" y="2086"/>
                        <a:pt x="1649" y="1977"/>
                      </a:cubicBezTo>
                      <a:cubicBezTo>
                        <a:pt x="1316" y="1868"/>
                        <a:pt x="1006" y="1776"/>
                        <a:pt x="764" y="1712"/>
                      </a:cubicBezTo>
                      <a:cubicBezTo>
                        <a:pt x="522" y="1648"/>
                        <a:pt x="323" y="1617"/>
                        <a:pt x="196" y="1595"/>
                      </a:cubicBezTo>
                      <a:cubicBezTo>
                        <a:pt x="69" y="1573"/>
                        <a:pt x="0" y="1571"/>
                        <a:pt x="0" y="1577"/>
                      </a:cubicBezTo>
                      <a:cubicBezTo>
                        <a:pt x="0" y="1583"/>
                        <a:pt x="69" y="1581"/>
                        <a:pt x="196" y="1559"/>
                      </a:cubicBezTo>
                      <a:cubicBezTo>
                        <a:pt x="323" y="1537"/>
                        <a:pt x="522" y="1506"/>
                        <a:pt x="764" y="1442"/>
                      </a:cubicBezTo>
                      <a:cubicBezTo>
                        <a:pt x="1006" y="1378"/>
                        <a:pt x="1316" y="1286"/>
                        <a:pt x="1649" y="1177"/>
                      </a:cubicBezTo>
                      <a:cubicBezTo>
                        <a:pt x="1982" y="1068"/>
                        <a:pt x="2372" y="921"/>
                        <a:pt x="2764" y="788"/>
                      </a:cubicBezTo>
                      <a:cubicBezTo>
                        <a:pt x="3156" y="655"/>
                        <a:pt x="3588" y="495"/>
                        <a:pt x="4000" y="377"/>
                      </a:cubicBezTo>
                      <a:cubicBezTo>
                        <a:pt x="4412" y="259"/>
                        <a:pt x="4844" y="140"/>
                        <a:pt x="5236" y="83"/>
                      </a:cubicBezTo>
                      <a:cubicBezTo>
                        <a:pt x="5628" y="26"/>
                        <a:pt x="6018" y="0"/>
                        <a:pt x="6351" y="36"/>
                      </a:cubicBezTo>
                      <a:cubicBezTo>
                        <a:pt x="6684" y="72"/>
                        <a:pt x="6994" y="165"/>
                        <a:pt x="7236" y="301"/>
                      </a:cubicBezTo>
                      <a:cubicBezTo>
                        <a:pt x="7478" y="437"/>
                        <a:pt x="7677" y="641"/>
                        <a:pt x="7804" y="854"/>
                      </a:cubicBezTo>
                      <a:cubicBezTo>
                        <a:pt x="7931" y="1067"/>
                        <a:pt x="8000" y="1336"/>
                        <a:pt x="8000" y="157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F02E">
                        <a:alpha val="100000"/>
                      </a:srgbClr>
                    </a:gs>
                    <a:gs pos="100000">
                      <a:srgbClr val="FF99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81" name="未知"/>
                <p:cNvSpPr>
                  <a:spLocks noChangeAspect="1"/>
                </p:cNvSpPr>
                <p:nvPr/>
              </p:nvSpPr>
              <p:spPr>
                <a:xfrm rot="5700000">
                  <a:off x="-156" y="1304"/>
                  <a:ext cx="1102" cy="430"/>
                </a:xfrm>
                <a:custGeom>
                  <a:avLst/>
                  <a:gdLst>
                    <a:gd name="txL" fmla="*/ 0 w 8000"/>
                    <a:gd name="txT" fmla="*/ 0 h 3154"/>
                    <a:gd name="txR" fmla="*/ 8000 w 8000"/>
                    <a:gd name="txB" fmla="*/ 3154 h 3154"/>
                  </a:gdLst>
                  <a:ahLst/>
                  <a:cxnLst>
                    <a:cxn ang="0">
                      <a:pos x="8000" y="1577"/>
                    </a:cxn>
                    <a:cxn ang="0">
                      <a:pos x="7804" y="2300"/>
                    </a:cxn>
                    <a:cxn ang="0">
                      <a:pos x="7236" y="2853"/>
                    </a:cxn>
                    <a:cxn ang="0">
                      <a:pos x="6351" y="3118"/>
                    </a:cxn>
                    <a:cxn ang="0">
                      <a:pos x="5236" y="3071"/>
                    </a:cxn>
                    <a:cxn ang="0">
                      <a:pos x="4000" y="2777"/>
                    </a:cxn>
                    <a:cxn ang="0">
                      <a:pos x="2764" y="2366"/>
                    </a:cxn>
                    <a:cxn ang="0">
                      <a:pos x="1649" y="1977"/>
                    </a:cxn>
                    <a:cxn ang="0">
                      <a:pos x="764" y="1712"/>
                    </a:cxn>
                    <a:cxn ang="0">
                      <a:pos x="196" y="1595"/>
                    </a:cxn>
                    <a:cxn ang="0">
                      <a:pos x="0" y="1577"/>
                    </a:cxn>
                    <a:cxn ang="0">
                      <a:pos x="196" y="1559"/>
                    </a:cxn>
                    <a:cxn ang="0">
                      <a:pos x="764" y="1442"/>
                    </a:cxn>
                    <a:cxn ang="0">
                      <a:pos x="1649" y="1177"/>
                    </a:cxn>
                    <a:cxn ang="0">
                      <a:pos x="2764" y="788"/>
                    </a:cxn>
                    <a:cxn ang="0">
                      <a:pos x="4000" y="377"/>
                    </a:cxn>
                    <a:cxn ang="0">
                      <a:pos x="5236" y="83"/>
                    </a:cxn>
                    <a:cxn ang="0">
                      <a:pos x="6351" y="36"/>
                    </a:cxn>
                    <a:cxn ang="0">
                      <a:pos x="7236" y="301"/>
                    </a:cxn>
                    <a:cxn ang="0">
                      <a:pos x="7804" y="854"/>
                    </a:cxn>
                    <a:cxn ang="0">
                      <a:pos x="8000" y="1577"/>
                    </a:cxn>
                  </a:cxnLst>
                  <a:rect l="txL" t="txT" r="txR" b="txB"/>
                  <a:pathLst>
                    <a:path w="8000" h="3154">
                      <a:moveTo>
                        <a:pt x="8000" y="1577"/>
                      </a:moveTo>
                      <a:cubicBezTo>
                        <a:pt x="8000" y="1818"/>
                        <a:pt x="7931" y="2087"/>
                        <a:pt x="7804" y="2300"/>
                      </a:cubicBezTo>
                      <a:cubicBezTo>
                        <a:pt x="7677" y="2513"/>
                        <a:pt x="7478" y="2717"/>
                        <a:pt x="7236" y="2853"/>
                      </a:cubicBezTo>
                      <a:cubicBezTo>
                        <a:pt x="6994" y="2989"/>
                        <a:pt x="6684" y="3082"/>
                        <a:pt x="6351" y="3118"/>
                      </a:cubicBezTo>
                      <a:cubicBezTo>
                        <a:pt x="6018" y="3154"/>
                        <a:pt x="5628" y="3128"/>
                        <a:pt x="5236" y="3071"/>
                      </a:cubicBezTo>
                      <a:cubicBezTo>
                        <a:pt x="4844" y="3014"/>
                        <a:pt x="4412" y="2895"/>
                        <a:pt x="4000" y="2777"/>
                      </a:cubicBezTo>
                      <a:cubicBezTo>
                        <a:pt x="3588" y="2659"/>
                        <a:pt x="3156" y="2499"/>
                        <a:pt x="2764" y="2366"/>
                      </a:cubicBezTo>
                      <a:cubicBezTo>
                        <a:pt x="2372" y="2233"/>
                        <a:pt x="1982" y="2086"/>
                        <a:pt x="1649" y="1977"/>
                      </a:cubicBezTo>
                      <a:cubicBezTo>
                        <a:pt x="1316" y="1868"/>
                        <a:pt x="1006" y="1776"/>
                        <a:pt x="764" y="1712"/>
                      </a:cubicBezTo>
                      <a:cubicBezTo>
                        <a:pt x="522" y="1648"/>
                        <a:pt x="323" y="1617"/>
                        <a:pt x="196" y="1595"/>
                      </a:cubicBezTo>
                      <a:cubicBezTo>
                        <a:pt x="69" y="1573"/>
                        <a:pt x="0" y="1571"/>
                        <a:pt x="0" y="1577"/>
                      </a:cubicBezTo>
                      <a:cubicBezTo>
                        <a:pt x="0" y="1583"/>
                        <a:pt x="69" y="1581"/>
                        <a:pt x="196" y="1559"/>
                      </a:cubicBezTo>
                      <a:cubicBezTo>
                        <a:pt x="323" y="1537"/>
                        <a:pt x="522" y="1506"/>
                        <a:pt x="764" y="1442"/>
                      </a:cubicBezTo>
                      <a:cubicBezTo>
                        <a:pt x="1006" y="1378"/>
                        <a:pt x="1316" y="1286"/>
                        <a:pt x="1649" y="1177"/>
                      </a:cubicBezTo>
                      <a:cubicBezTo>
                        <a:pt x="1982" y="1068"/>
                        <a:pt x="2372" y="921"/>
                        <a:pt x="2764" y="788"/>
                      </a:cubicBezTo>
                      <a:cubicBezTo>
                        <a:pt x="3156" y="655"/>
                        <a:pt x="3588" y="495"/>
                        <a:pt x="4000" y="377"/>
                      </a:cubicBezTo>
                      <a:cubicBezTo>
                        <a:pt x="4412" y="259"/>
                        <a:pt x="4844" y="140"/>
                        <a:pt x="5236" y="83"/>
                      </a:cubicBezTo>
                      <a:cubicBezTo>
                        <a:pt x="5628" y="26"/>
                        <a:pt x="6018" y="0"/>
                        <a:pt x="6351" y="36"/>
                      </a:cubicBezTo>
                      <a:cubicBezTo>
                        <a:pt x="6684" y="72"/>
                        <a:pt x="6994" y="165"/>
                        <a:pt x="7236" y="301"/>
                      </a:cubicBezTo>
                      <a:cubicBezTo>
                        <a:pt x="7478" y="437"/>
                        <a:pt x="7677" y="641"/>
                        <a:pt x="7804" y="854"/>
                      </a:cubicBezTo>
                      <a:cubicBezTo>
                        <a:pt x="7931" y="1067"/>
                        <a:pt x="8000" y="1336"/>
                        <a:pt x="8000" y="157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9900">
                        <a:alpha val="100000"/>
                      </a:srgbClr>
                    </a:gs>
                    <a:gs pos="100000">
                      <a:srgbClr val="9933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5378" name="Rectangle 16"/>
              <p:cNvSpPr>
                <a:spLocks noChangeAspect="1"/>
              </p:cNvSpPr>
              <p:nvPr/>
            </p:nvSpPr>
            <p:spPr>
              <a:xfrm>
                <a:off x="180" y="896"/>
                <a:ext cx="35" cy="242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  <a:tileRect/>
              </a:gradFill>
              <a:ln w="190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9" name="Rectangle 17"/>
              <p:cNvSpPr>
                <a:spLocks noChangeAspect="1"/>
              </p:cNvSpPr>
              <p:nvPr/>
            </p:nvSpPr>
            <p:spPr>
              <a:xfrm>
                <a:off x="0" y="1068"/>
                <a:ext cx="406" cy="1483"/>
              </a:xfrm>
              <a:prstGeom prst="rect">
                <a:avLst/>
              </a:prstGeom>
              <a:solidFill>
                <a:srgbClr val="FFFFE1"/>
              </a:solidFill>
              <a:ln w="190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18"/>
          <p:cNvGrpSpPr/>
          <p:nvPr/>
        </p:nvGrpSpPr>
        <p:grpSpPr>
          <a:xfrm>
            <a:off x="1717675" y="4637088"/>
            <a:ext cx="4654550" cy="549275"/>
            <a:chOff x="0" y="0"/>
            <a:chExt cx="2932" cy="346"/>
          </a:xfrm>
        </p:grpSpPr>
        <p:sp>
          <p:nvSpPr>
            <p:cNvPr id="15370" name="Line 19"/>
            <p:cNvSpPr/>
            <p:nvPr/>
          </p:nvSpPr>
          <p:spPr>
            <a:xfrm>
              <a:off x="0" y="10"/>
              <a:ext cx="0" cy="32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1" name="Line 20"/>
            <p:cNvSpPr/>
            <p:nvPr/>
          </p:nvSpPr>
          <p:spPr>
            <a:xfrm>
              <a:off x="1610" y="23"/>
              <a:ext cx="0" cy="32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2" name="Line 21"/>
            <p:cNvSpPr/>
            <p:nvPr/>
          </p:nvSpPr>
          <p:spPr>
            <a:xfrm>
              <a:off x="2" y="292"/>
              <a:ext cx="1606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stealth" w="med" len="lg"/>
              <a:tailEnd type="stealth" w="med" len="lg"/>
            </a:ln>
          </p:spPr>
        </p:sp>
        <p:sp>
          <p:nvSpPr>
            <p:cNvPr id="15373" name="Line 22"/>
            <p:cNvSpPr/>
            <p:nvPr/>
          </p:nvSpPr>
          <p:spPr>
            <a:xfrm>
              <a:off x="2932" y="0"/>
              <a:ext cx="0" cy="32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4" name="Line 23"/>
            <p:cNvSpPr/>
            <p:nvPr/>
          </p:nvSpPr>
          <p:spPr>
            <a:xfrm>
              <a:off x="1608" y="318"/>
              <a:ext cx="1324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stealth" w="med" len="lg"/>
              <a:tailEnd type="stealth" w="med" len="lg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3"/>
          <p:cNvSpPr txBox="1"/>
          <p:nvPr/>
        </p:nvSpPr>
        <p:spPr>
          <a:xfrm>
            <a:off x="1763713" y="981075"/>
            <a:ext cx="1655762" cy="4572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实验步骤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23"/>
          <p:cNvSpPr txBox="1"/>
          <p:nvPr/>
        </p:nvSpPr>
        <p:spPr>
          <a:xfrm>
            <a:off x="287338" y="1597025"/>
            <a:ext cx="8677275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①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组装实验装置，将烛焰中心、凸透镜中心和光屏中心调整到同一高度。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②将凸透镜固定在光具座中间某刻度处，把蜡烛放在较远处，使物距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＞2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，调整光屏到凸透镜的距离，使烛焰在光屏上成清晰的实像。观察实像的大小和正倒。记录物距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和像距</a:t>
            </a: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③把蜡烛向凸透镜移近，改变物距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，仍使</a:t>
            </a: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u＞2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，仿照步骤 ② 再做</a:t>
            </a: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次实验，分别观察实像的大小和正倒。记录物距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和像距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2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323850" y="1196975"/>
            <a:ext cx="8677275" cy="420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④把蜡烛向凸透镜移近，改变物距</a:t>
            </a:r>
            <a:r>
              <a:rPr lang="en-US" altLang="zh-CN" sz="24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，使</a:t>
            </a:r>
            <a:r>
              <a:rPr lang="en-US" altLang="zh-CN" sz="24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4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＜2</a:t>
            </a:r>
            <a:r>
              <a:rPr lang="en-US" altLang="zh-CN" sz="24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，调整光屏到凸透镜的距离，使烛焰在光屏上成清晰的实像。观察实像的大小和正倒。记录物距</a:t>
            </a:r>
            <a:r>
              <a:rPr lang="en-US" altLang="zh-CN" sz="24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和像距</a:t>
            </a:r>
            <a:r>
              <a:rPr lang="en-US" altLang="zh-CN" sz="24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⑤把蜡烛向凸透镜移近，改变物距</a:t>
            </a:r>
            <a:r>
              <a:rPr lang="en-US" altLang="zh-CN" sz="2400" b="1" i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，使</a:t>
            </a:r>
            <a:r>
              <a:rPr lang="en-US" altLang="zh-CN" sz="2400" b="1" i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400" b="1" i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＜2</a:t>
            </a:r>
            <a:r>
              <a:rPr lang="en-US" altLang="zh-CN" sz="2400" b="1" i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，仿照步骤④ 再做</a:t>
            </a:r>
            <a:r>
              <a:rPr lang="en-US" altLang="zh-CN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次试验，分别观察实像的大小和正倒。记录物距</a:t>
            </a:r>
            <a:r>
              <a:rPr lang="en-US" altLang="zh-CN" sz="2400" b="1" i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和像距</a:t>
            </a:r>
            <a:r>
              <a:rPr lang="en-US" altLang="zh-CN" sz="2400" b="1" i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⑥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把蜡烛向凸透镜移近，改变物距</a:t>
            </a:r>
            <a:r>
              <a:rPr lang="en-US" altLang="zh-CN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，使</a:t>
            </a:r>
            <a:r>
              <a:rPr lang="en-US" altLang="zh-CN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，在光屏上不能得到蜡烛的像，此时成虚像，应从光屏这侧向透镜里观察蜡烛的像，观察虚像的大小和正倒。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en-US" sz="16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7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39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3"/>
          <p:cNvSpPr txBox="1"/>
          <p:nvPr/>
        </p:nvSpPr>
        <p:spPr>
          <a:xfrm>
            <a:off x="684213" y="3584575"/>
            <a:ext cx="70564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D0D0D"/>
                </a:solidFill>
                <a:latin typeface="楷体_GB2312" pitchFamily="1" charset="-122"/>
              </a:rPr>
              <a:t>　　</a:t>
            </a:r>
            <a:endParaRPr lang="zh-CN" altLang="en-US" dirty="0">
              <a:solidFill>
                <a:srgbClr val="0D0D0D"/>
              </a:solidFill>
              <a:latin typeface="楷体_GB2312" pitchFamily="1" charset="-122"/>
            </a:endParaRPr>
          </a:p>
        </p:txBody>
      </p:sp>
      <p:sp>
        <p:nvSpPr>
          <p:cNvPr id="15363" name="Rectangle 3"/>
          <p:cNvSpPr/>
          <p:nvPr/>
        </p:nvSpPr>
        <p:spPr>
          <a:xfrm>
            <a:off x="1187450" y="1557338"/>
            <a:ext cx="3563938" cy="517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凸透镜焦距</a:t>
            </a:r>
            <a:r>
              <a:rPr lang="en-US" altLang="zh-CN" sz="2800" i="1">
                <a:solidFill>
                  <a:srgbClr val="0000CC"/>
                </a:solidFill>
                <a:latin typeface="Arial" panose="020B0604020202020204" pitchFamily="34" charset="0"/>
              </a:rPr>
              <a:t>f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＝      </a:t>
            </a:r>
            <a:r>
              <a:rPr lang="en-US" altLang="zh-CN" sz="2800">
                <a:solidFill>
                  <a:srgbClr val="0000CC"/>
                </a:solidFill>
                <a:latin typeface="Arial" panose="020B0604020202020204" pitchFamily="34" charset="0"/>
              </a:rPr>
              <a:t>cm</a:t>
            </a:r>
            <a:endParaRPr lang="en-US" altLang="zh-CN" sz="2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436" name="表格 18435"/>
          <p:cNvGraphicFramePr/>
          <p:nvPr/>
        </p:nvGraphicFramePr>
        <p:xfrm>
          <a:off x="1117600" y="2312988"/>
          <a:ext cx="7667625" cy="3708400"/>
        </p:xfrm>
        <a:graphic>
          <a:graphicData uri="http://schemas.openxmlformats.org/drawingml/2006/table">
            <a:tbl>
              <a:tblPr/>
              <a:tblGrid>
                <a:gridCol w="1600200"/>
                <a:gridCol w="1066800"/>
                <a:gridCol w="1266825"/>
                <a:gridCol w="1333500"/>
                <a:gridCol w="1204913"/>
                <a:gridCol w="1195387"/>
              </a:tblGrid>
              <a:tr h="484188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物距与焦距的关系</a:t>
                      </a:r>
                      <a:endParaRPr lang="zh-CN" altLang="en-US" sz="1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物距</a:t>
                      </a:r>
                      <a:r>
                        <a:rPr lang="en-US" altLang="zh-CN" sz="1800" b="1" i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u</a:t>
                      </a: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/cm</a:t>
                      </a:r>
                      <a:endParaRPr lang="en-US" altLang="zh-CN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像的性质</a:t>
                      </a:r>
                      <a:endParaRPr lang="zh-CN" altLang="en-US" sz="1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cP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像距</a:t>
                      </a:r>
                      <a:r>
                        <a:rPr lang="en-US" altLang="zh-CN" sz="1800" b="1" i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v</a:t>
                      </a:r>
                      <a:r>
                        <a:rPr lang="en-US" altLang="zh-CN" sz="1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/cm</a:t>
                      </a:r>
                      <a:endParaRPr lang="en-US" altLang="zh-CN" sz="1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62000">
                <a:tc vMerge="1"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虚实</a:t>
                      </a:r>
                      <a:endParaRPr lang="zh-CN" altLang="en-US" sz="1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大小</a:t>
                      </a:r>
                      <a:endParaRPr lang="zh-CN" altLang="en-US" sz="1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正倒</a:t>
                      </a:r>
                      <a:endParaRPr lang="zh-CN" altLang="en-US" sz="1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vMerge="1"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altLang="zh-CN" sz="1800" b="1"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altLang="zh-CN" sz="1800" b="1"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altLang="zh-CN" sz="1800" b="1"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altLang="zh-CN" sz="1800" b="1"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b="1">
                          <a:latin typeface="Arial" panose="020B0604020202020204" pitchFamily="34" charset="0"/>
                          <a:ea typeface="楷体_GB2312" pitchFamily="1" charset="-122"/>
                        </a:rPr>
                        <a:t>……</a:t>
                      </a:r>
                      <a:endParaRPr lang="en-US" altLang="zh-CN" sz="1800" b="1"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_GB2312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9" name="Rectangle 57"/>
          <p:cNvSpPr/>
          <p:nvPr/>
        </p:nvSpPr>
        <p:spPr>
          <a:xfrm>
            <a:off x="1619250" y="909638"/>
            <a:ext cx="2736850" cy="51752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</a:rPr>
              <a:t>探究实验记录表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3"/>
          <p:cNvSpPr txBox="1"/>
          <p:nvPr/>
        </p:nvSpPr>
        <p:spPr>
          <a:xfrm>
            <a:off x="611188" y="1485900"/>
            <a:ext cx="66976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分析表中的记录，找出凸透镜成像的规律</a:t>
            </a:r>
            <a:endParaRPr lang="zh-CN" altLang="en-US" sz="280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1258888" y="3068638"/>
            <a:ext cx="5616575" cy="987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i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800" i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时成实像，</a:t>
            </a:r>
            <a:r>
              <a:rPr lang="en-US" altLang="zh-CN" sz="2800" i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i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时成虚像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一倍焦距点分虚实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Text Box 3"/>
          <p:cNvSpPr txBox="1"/>
          <p:nvPr/>
        </p:nvSpPr>
        <p:spPr>
          <a:xfrm>
            <a:off x="539750" y="1844675"/>
            <a:ext cx="8353425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）像的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虚实</a:t>
            </a: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8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凸透镜在什么条件下成实像？在什么条件下成虚像？</a:t>
            </a:r>
            <a:endParaRPr lang="zh-CN" altLang="en-US" sz="2800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Text Box 3"/>
          <p:cNvSpPr txBox="1"/>
          <p:nvPr/>
        </p:nvSpPr>
        <p:spPr>
          <a:xfrm>
            <a:off x="1620838" y="909638"/>
            <a:ext cx="2016125" cy="5191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Times New Roman" panose="02020603050405020304" pitchFamily="18" charset="0"/>
              </a:rPr>
              <a:t>分析与论证</a:t>
            </a:r>
            <a:endParaRPr lang="zh-CN" altLang="en-US" sz="2800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 Box 3"/>
          <p:cNvSpPr txBox="1"/>
          <p:nvPr/>
        </p:nvSpPr>
        <p:spPr>
          <a:xfrm>
            <a:off x="755650" y="3933825"/>
            <a:ext cx="8353425" cy="169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）像的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</a:t>
            </a: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8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8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凸透镜在什么条件下成缩小的实像？在什么条件下成放大的实像？有没有缩小的虚像？</a:t>
            </a:r>
            <a:endParaRPr lang="zh-CN" altLang="en-US" sz="2800" dirty="0">
              <a:solidFill>
                <a:srgbClr val="33CC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1042988" y="5589588"/>
            <a:ext cx="5329237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时，得到缩小实像；    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　</a:t>
            </a:r>
            <a:r>
              <a:rPr lang="en-US" altLang="zh-CN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时，得到放大实像。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90" grpId="0"/>
      <p:bldP spid="16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1476375" y="1052513"/>
            <a:ext cx="6985000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当</a:t>
            </a:r>
            <a:r>
              <a:rPr lang="en-US" altLang="zh-CN" sz="2800" i="1">
                <a:solidFill>
                  <a:srgbClr val="CC0000"/>
                </a:solidFill>
                <a:latin typeface="Arial" panose="020B0604020202020204" pitchFamily="34" charset="0"/>
              </a:rPr>
              <a:t>u</a:t>
            </a:r>
            <a:r>
              <a:rPr lang="zh-CN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 i="1">
                <a:solidFill>
                  <a:srgbClr val="CC0000"/>
                </a:solidFill>
                <a:latin typeface="Arial" panose="020B0604020202020204" pitchFamily="34" charset="0"/>
              </a:rPr>
              <a:t>v</a:t>
            </a:r>
            <a:r>
              <a:rPr lang="zh-CN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i="1">
                <a:solidFill>
                  <a:srgbClr val="CC0000"/>
                </a:solidFill>
                <a:latin typeface="Arial" panose="020B0604020202020204" pitchFamily="34" charset="0"/>
              </a:rPr>
              <a:t>f </a:t>
            </a:r>
            <a:r>
              <a:rPr lang="zh-CN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时成等大的实像。</a:t>
            </a:r>
            <a:endParaRPr lang="zh-CN" altLang="en-US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二倍焦距点分大小。（没有缩小的虚像。 ）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466725" y="2205038"/>
            <a:ext cx="8353425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>
                <a:solidFill>
                  <a:srgbClr val="0D0D0D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0D0D0D"/>
                </a:solidFill>
                <a:latin typeface="Arial" panose="020B0604020202020204" pitchFamily="34" charset="0"/>
              </a:rPr>
              <a:t>）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像的正倒：</a:t>
            </a:r>
            <a:endParaRPr lang="zh-CN" altLang="en-US" sz="2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　　凸透镜在什么条件下成正立的像？在什么条件下成倒立的像？</a:t>
            </a:r>
            <a:endParaRPr lang="en-US" altLang="zh-CN" sz="2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3"/>
          <p:cNvSpPr txBox="1"/>
          <p:nvPr/>
        </p:nvSpPr>
        <p:spPr>
          <a:xfrm>
            <a:off x="2916238" y="3357563"/>
            <a:ext cx="53276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i="1" err="1">
                <a:solidFill>
                  <a:srgbClr val="CC0000"/>
                </a:solidFill>
                <a:latin typeface="Arial" panose="020B0604020202020204" pitchFamily="34" charset="0"/>
              </a:rPr>
              <a:t>u</a:t>
            </a:r>
            <a:r>
              <a:rPr lang="en-US" altLang="zh-CN" sz="2800" err="1">
                <a:solidFill>
                  <a:srgbClr val="CC0000"/>
                </a:solidFill>
                <a:latin typeface="Arial" panose="020B0604020202020204" pitchFamily="34" charset="0"/>
              </a:rPr>
              <a:t>＞</a:t>
            </a:r>
            <a:r>
              <a:rPr lang="en-US" altLang="zh-CN" sz="2800" i="1" err="1">
                <a:solidFill>
                  <a:srgbClr val="CC0000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800" i="1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时成实像，是倒立的；</a:t>
            </a:r>
            <a:endParaRPr lang="en-US" altLang="zh-CN" sz="2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2916238" y="3789363"/>
            <a:ext cx="45354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i="1" err="1">
                <a:solidFill>
                  <a:srgbClr val="CC0000"/>
                </a:solidFill>
                <a:latin typeface="Arial" panose="020B0604020202020204" pitchFamily="34" charset="0"/>
              </a:rPr>
              <a:t>u</a:t>
            </a:r>
            <a:r>
              <a:rPr lang="en-US" altLang="zh-CN" sz="2800" err="1">
                <a:solidFill>
                  <a:srgbClr val="CC0000"/>
                </a:solidFill>
                <a:latin typeface="Arial" panose="020B0604020202020204" pitchFamily="34" charset="0"/>
              </a:rPr>
              <a:t>＜</a:t>
            </a:r>
            <a:r>
              <a:rPr lang="en-US" altLang="zh-CN" sz="2800" i="1" err="1">
                <a:solidFill>
                  <a:srgbClr val="CC0000"/>
                </a:solidFill>
                <a:latin typeface="Arial" panose="020B0604020202020204" pitchFamily="34" charset="0"/>
              </a:rPr>
              <a:t>f</a:t>
            </a:r>
            <a:r>
              <a:rPr lang="en-US" altLang="zh-CN" sz="2800" i="1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时成虚像，是正立的。</a:t>
            </a:r>
            <a:endParaRPr lang="zh-CN" altLang="en-US" sz="28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 Box 3"/>
          <p:cNvSpPr txBox="1"/>
          <p:nvPr/>
        </p:nvSpPr>
        <p:spPr>
          <a:xfrm>
            <a:off x="682625" y="4510088"/>
            <a:ext cx="83534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66"/>
                </a:solidFill>
                <a:latin typeface="宋体" panose="02010600030101010101" pitchFamily="2" charset="-122"/>
              </a:rPr>
              <a:t>当物距“很远”时，相距近似等于焦距。</a:t>
            </a:r>
            <a:endParaRPr lang="zh-CN" altLang="en-US" sz="2800" dirty="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17415" name="Text Box 3"/>
          <p:cNvSpPr txBox="1"/>
          <p:nvPr/>
        </p:nvSpPr>
        <p:spPr>
          <a:xfrm>
            <a:off x="2124075" y="5086350"/>
            <a:ext cx="5472113" cy="1157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重要应用：</a:t>
            </a:r>
            <a:r>
              <a:rPr lang="zh-CN" altLang="en-US" sz="2800" b="1" dirty="0">
                <a:solidFill>
                  <a:srgbClr val="33CC33"/>
                </a:solidFill>
                <a:latin typeface="宋体" panose="02010600030101010101" pitchFamily="2" charset="-122"/>
              </a:rPr>
              <a:t>远物成像粗测焦距。</a:t>
            </a:r>
            <a:endParaRPr lang="zh-CN" altLang="en-US" sz="2800" b="1" dirty="0">
              <a:solidFill>
                <a:srgbClr val="33CC33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3CC33"/>
                </a:solidFill>
                <a:latin typeface="宋体" panose="02010600030101010101" pitchFamily="2" charset="-122"/>
              </a:rPr>
              <a:t>        “傻瓜相机”成像原理。</a:t>
            </a:r>
            <a:endParaRPr lang="zh-CN" altLang="en-US" sz="2800" b="1" dirty="0">
              <a:solidFill>
                <a:srgbClr val="33CC33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3"/>
          <p:cNvSpPr txBox="1"/>
          <p:nvPr/>
        </p:nvSpPr>
        <p:spPr>
          <a:xfrm>
            <a:off x="539750" y="1577975"/>
            <a:ext cx="57610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66CC"/>
                </a:solidFill>
                <a:latin typeface="楷体_GB2312" pitchFamily="1" charset="-122"/>
              </a:rPr>
              <a:t>1</a:t>
            </a:r>
            <a:r>
              <a:rPr lang="zh-CN" altLang="en-US" sz="2800" dirty="0">
                <a:solidFill>
                  <a:srgbClr val="0066CC"/>
                </a:solidFill>
                <a:latin typeface="Arial" panose="020B0604020202020204" pitchFamily="34" charset="0"/>
              </a:rPr>
              <a:t>．</a:t>
            </a: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</a:rPr>
              <a:t>照相机是根据什么原理工作的？</a:t>
            </a:r>
            <a:endParaRPr lang="en-US" altLang="zh-CN" sz="28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1042988" y="5589588"/>
            <a:ext cx="7740650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</a:rPr>
              <a:t>　　照相机是根据物体距凸透镜大于</a:t>
            </a:r>
            <a:r>
              <a:rPr lang="en-US" altLang="zh-CN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</a:rPr>
              <a:t>倍焦距的原理制成的。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18436" name="Picture 4" descr="09404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205038"/>
            <a:ext cx="5292725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3"/>
          <p:cNvSpPr txBox="1"/>
          <p:nvPr/>
        </p:nvSpPr>
        <p:spPr>
          <a:xfrm>
            <a:off x="1981200" y="836613"/>
            <a:ext cx="1150938" cy="63976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2" charset="-122"/>
              </a:rPr>
              <a:t>应用</a:t>
            </a:r>
            <a:endParaRPr lang="zh-CN" altLang="en-US" sz="3600" b="1" dirty="0">
              <a:latin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3"/>
          <p:cNvSpPr txBox="1"/>
          <p:nvPr/>
        </p:nvSpPr>
        <p:spPr>
          <a:xfrm>
            <a:off x="1403350" y="1270000"/>
            <a:ext cx="59039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66CC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66CC"/>
                </a:solidFill>
                <a:latin typeface="Arial" panose="020B0604020202020204" pitchFamily="34" charset="0"/>
              </a:rPr>
              <a:t>．</a:t>
            </a: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</a:rPr>
              <a:t>幻灯机是根据什么原理工作的？</a:t>
            </a:r>
            <a:endParaRPr lang="en-US" altLang="zh-CN" sz="2800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9459" name="Rectangle 3"/>
          <p:cNvSpPr/>
          <p:nvPr/>
        </p:nvSpPr>
        <p:spPr>
          <a:xfrm>
            <a:off x="1187450" y="5373688"/>
            <a:ext cx="7345363" cy="1157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2"/>
                </a:solidFill>
                <a:latin typeface="楷体_GB2312" pitchFamily="1" charset="-122"/>
              </a:rPr>
              <a:t>　</a:t>
            </a:r>
            <a:r>
              <a:rPr lang="zh-CN" altLang="en-US" sz="2800" dirty="0">
                <a:solidFill>
                  <a:schemeClr val="tx2"/>
                </a:solidFill>
                <a:latin typeface="楷体_GB2312" pitchFamily="1" charset="-122"/>
              </a:rPr>
              <a:t>　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</a:rPr>
              <a:t>幻灯机是根据物体距凸透镜大于焦距小于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</a:rPr>
              <a:t>倍焦距的原理制成的。</a:t>
            </a:r>
            <a:endParaRPr lang="zh-CN" altLang="en-US" sz="280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971550" y="1989138"/>
          <a:ext cx="69342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705600" imgH="2571750" progId="PBrush">
                  <p:embed/>
                </p:oleObj>
              </mc:Choice>
              <mc:Fallback>
                <p:oleObj name="" r:id="rId1" imgW="6705600" imgH="25717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550" y="1989138"/>
                        <a:ext cx="6934200" cy="325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539750" y="1270000"/>
            <a:ext cx="51847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课堂小结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900113" y="2492375"/>
            <a:ext cx="73437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１、这节课经历了哪几个探究过程？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611188" y="335597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提出问题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5"/>
          <p:cNvSpPr/>
          <p:nvPr/>
        </p:nvSpPr>
        <p:spPr>
          <a:xfrm>
            <a:off x="2266950" y="3502025"/>
            <a:ext cx="649288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rgbClr val="FF6600"/>
          </a:solidFill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2916238" y="335597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做出猜想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AutoShape 7"/>
          <p:cNvSpPr/>
          <p:nvPr/>
        </p:nvSpPr>
        <p:spPr>
          <a:xfrm>
            <a:off x="4572000" y="3502025"/>
            <a:ext cx="649288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rgbClr val="FF6600"/>
          </a:solidFill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5148263" y="335597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设计实验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AutoShape 9"/>
          <p:cNvSpPr/>
          <p:nvPr/>
        </p:nvSpPr>
        <p:spPr>
          <a:xfrm>
            <a:off x="6732588" y="3502025"/>
            <a:ext cx="649287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rgbClr val="FF6600"/>
          </a:solidFill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7380288" y="335597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实验验证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91" name="AutoShape 11"/>
          <p:cNvSpPr/>
          <p:nvPr/>
        </p:nvSpPr>
        <p:spPr>
          <a:xfrm>
            <a:off x="8099425" y="3933825"/>
            <a:ext cx="288925" cy="720725"/>
          </a:xfrm>
          <a:prstGeom prst="downArrow">
            <a:avLst>
              <a:gd name="adj1" fmla="val 50000"/>
              <a:gd name="adj2" fmla="val 62362"/>
            </a:avLst>
          </a:prstGeom>
          <a:solidFill>
            <a:srgbClr val="FF6600"/>
          </a:solidFill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2" name="Text Box 12"/>
          <p:cNvSpPr txBox="1"/>
          <p:nvPr/>
        </p:nvSpPr>
        <p:spPr>
          <a:xfrm>
            <a:off x="7451725" y="472440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分析论证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93" name="AutoShape 13"/>
          <p:cNvSpPr/>
          <p:nvPr/>
        </p:nvSpPr>
        <p:spPr>
          <a:xfrm>
            <a:off x="6732588" y="4940300"/>
            <a:ext cx="647700" cy="2159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6600"/>
          </a:solidFill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4" name="Text Box 14"/>
          <p:cNvSpPr txBox="1"/>
          <p:nvPr/>
        </p:nvSpPr>
        <p:spPr>
          <a:xfrm>
            <a:off x="5148263" y="472440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实验评估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95" name="AutoShape 15"/>
          <p:cNvSpPr/>
          <p:nvPr/>
        </p:nvSpPr>
        <p:spPr>
          <a:xfrm>
            <a:off x="4498975" y="4940300"/>
            <a:ext cx="647700" cy="2159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6600"/>
          </a:solidFill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6" name="Text Box 16"/>
          <p:cNvSpPr txBox="1"/>
          <p:nvPr/>
        </p:nvSpPr>
        <p:spPr>
          <a:xfrm>
            <a:off x="2843213" y="472440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实践应用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97" name="Text Box 17"/>
          <p:cNvSpPr txBox="1"/>
          <p:nvPr/>
        </p:nvSpPr>
        <p:spPr>
          <a:xfrm>
            <a:off x="971550" y="5734050"/>
            <a:ext cx="73437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２、你能总结出凸透镜成像的规律吗？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 bldLvl="0" animBg="1"/>
      <p:bldP spid="20486" grpId="0"/>
      <p:bldP spid="20487" grpId="0" bldLvl="0" animBg="1"/>
      <p:bldP spid="20488" grpId="0"/>
      <p:bldP spid="20489" grpId="0" bldLvl="0" animBg="1"/>
      <p:bldP spid="20490" grpId="0"/>
      <p:bldP spid="20491" grpId="0" bldLvl="0" animBg="1"/>
      <p:bldP spid="20492" grpId="0"/>
      <p:bldP spid="20493" grpId="0" bldLvl="0" animBg="1"/>
      <p:bldP spid="20494" grpId="0"/>
      <p:bldP spid="20495" grpId="0" bldLvl="0" animBg="1"/>
      <p:bldP spid="20496" grpId="0"/>
      <p:bldP spid="204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ext Box 3"/>
          <p:cNvSpPr txBox="1"/>
          <p:nvPr/>
        </p:nvSpPr>
        <p:spPr>
          <a:xfrm>
            <a:off x="325438" y="4957763"/>
            <a:ext cx="8245475" cy="1158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以上都是生活中常见的透镜，他们成的像有什么不同呢？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163" name="Picture 11" descr="C:\Users\Administrator\Desktop\timg (6).jpgtimg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138" y="1157288"/>
            <a:ext cx="2160587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5" name="Picture 13" descr="C:\Users\Administrator\Desktop\timg (7).jpgtimg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25" y="1158875"/>
            <a:ext cx="2592388" cy="180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70" name="Picture 18" descr="C:\Users\Administrator\Desktop\timg (5).jpgtimg (5)"/>
          <p:cNvPicPr>
            <a:picLocks noChangeAspect="1"/>
          </p:cNvPicPr>
          <p:nvPr/>
        </p:nvPicPr>
        <p:blipFill>
          <a:blip r:embed="rId3"/>
          <a:srcRect b="4901"/>
          <a:stretch>
            <a:fillRect/>
          </a:stretch>
        </p:blipFill>
        <p:spPr>
          <a:xfrm>
            <a:off x="3313113" y="2786063"/>
            <a:ext cx="2665412" cy="197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组合 19457"/>
          <p:cNvGrpSpPr/>
          <p:nvPr/>
        </p:nvGrpSpPr>
        <p:grpSpPr>
          <a:xfrm>
            <a:off x="604838" y="2324100"/>
            <a:ext cx="7696200" cy="2209800"/>
            <a:chOff x="0" y="0"/>
            <a:chExt cx="4848" cy="1392"/>
          </a:xfrm>
        </p:grpSpPr>
        <p:sp>
          <p:nvSpPr>
            <p:cNvPr id="14338" name="直接连接符 19458"/>
            <p:cNvSpPr/>
            <p:nvPr/>
          </p:nvSpPr>
          <p:spPr>
            <a:xfrm>
              <a:off x="0" y="672"/>
              <a:ext cx="4848" cy="0"/>
            </a:xfrm>
            <a:prstGeom prst="line">
              <a:avLst/>
            </a:prstGeom>
            <a:ln w="38100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39" name="椭圆 19459"/>
            <p:cNvSpPr/>
            <p:nvPr/>
          </p:nvSpPr>
          <p:spPr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>
                    <a:alpha val="100000"/>
                  </a:srgbClr>
                </a:gs>
                <a:gs pos="50000">
                  <a:srgbClr val="99CCFF">
                    <a:alpha val="100000"/>
                  </a:srgbClr>
                </a:gs>
                <a:gs pos="100000">
                  <a:srgbClr val="FFFFFD">
                    <a:alpha val="100000"/>
                  </a:srgbClr>
                </a:gs>
              </a:gsLst>
              <a:lin ang="8100000"/>
              <a:tileRect/>
            </a:gradFill>
            <a:ln w="952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0" name="直接连接符 19460"/>
            <p:cNvSpPr/>
            <p:nvPr/>
          </p:nvSpPr>
          <p:spPr>
            <a:xfrm>
              <a:off x="1488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41" name="直接连接符 19461"/>
            <p:cNvSpPr/>
            <p:nvPr/>
          </p:nvSpPr>
          <p:spPr>
            <a:xfrm>
              <a:off x="624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42" name="直接连接符 19462"/>
            <p:cNvSpPr/>
            <p:nvPr/>
          </p:nvSpPr>
          <p:spPr>
            <a:xfrm>
              <a:off x="2352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43" name="直接连接符 19463"/>
            <p:cNvSpPr/>
            <p:nvPr/>
          </p:nvSpPr>
          <p:spPr>
            <a:xfrm>
              <a:off x="3216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44" name="直接连接符 19464"/>
            <p:cNvSpPr/>
            <p:nvPr/>
          </p:nvSpPr>
          <p:spPr>
            <a:xfrm>
              <a:off x="4080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466" name="直接连接符 19465"/>
          <p:cNvSpPr/>
          <p:nvPr/>
        </p:nvSpPr>
        <p:spPr>
          <a:xfrm rot="-10721883">
            <a:off x="684213" y="2590800"/>
            <a:ext cx="1587" cy="83820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67" name="直接连接符 19466"/>
          <p:cNvSpPr/>
          <p:nvPr/>
        </p:nvSpPr>
        <p:spPr>
          <a:xfrm>
            <a:off x="3779838" y="3284538"/>
            <a:ext cx="4537075" cy="10080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9468" name="直接连接符 19467"/>
          <p:cNvSpPr/>
          <p:nvPr/>
        </p:nvSpPr>
        <p:spPr>
          <a:xfrm>
            <a:off x="762000" y="2636838"/>
            <a:ext cx="16002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9469" name="直接连接符 19468"/>
          <p:cNvSpPr/>
          <p:nvPr/>
        </p:nvSpPr>
        <p:spPr>
          <a:xfrm>
            <a:off x="5292725" y="3141663"/>
            <a:ext cx="2089150" cy="1296987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9470" name="直接连接符 19469"/>
          <p:cNvSpPr/>
          <p:nvPr/>
        </p:nvSpPr>
        <p:spPr>
          <a:xfrm rot="2610030">
            <a:off x="6300788" y="3500438"/>
            <a:ext cx="320675" cy="32385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71" name="左大括号 19470"/>
          <p:cNvSpPr/>
          <p:nvPr/>
        </p:nvSpPr>
        <p:spPr>
          <a:xfrm rot="-5400000">
            <a:off x="2322513" y="2151063"/>
            <a:ext cx="381000" cy="3657600"/>
          </a:xfrm>
          <a:prstGeom prst="leftBrace">
            <a:avLst>
              <a:gd name="adj1" fmla="val 8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2" name="文本框 19471"/>
          <p:cNvSpPr txBox="1"/>
          <p:nvPr/>
        </p:nvSpPr>
        <p:spPr>
          <a:xfrm>
            <a:off x="1231900" y="4724400"/>
            <a:ext cx="2736850" cy="517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倍焦距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73" name="左大括号 19472"/>
          <p:cNvSpPr/>
          <p:nvPr/>
        </p:nvSpPr>
        <p:spPr>
          <a:xfrm rot="-5400000">
            <a:off x="5327650" y="3248025"/>
            <a:ext cx="361950" cy="2016125"/>
          </a:xfrm>
          <a:prstGeom prst="leftBrace">
            <a:avLst>
              <a:gd name="adj1" fmla="val 45979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4" name="文本框 19473"/>
          <p:cNvSpPr txBox="1"/>
          <p:nvPr/>
        </p:nvSpPr>
        <p:spPr>
          <a:xfrm>
            <a:off x="4643438" y="4724400"/>
            <a:ext cx="3176587" cy="517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倒立、缩小、实像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75" name="直接连接符 19474"/>
          <p:cNvSpPr/>
          <p:nvPr/>
        </p:nvSpPr>
        <p:spPr>
          <a:xfrm>
            <a:off x="6435725" y="3860800"/>
            <a:ext cx="152400" cy="0"/>
          </a:xfrm>
          <a:prstGeom prst="line">
            <a:avLst/>
          </a:prstGeom>
          <a:ln w="1270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6" name="直接连接符 19475"/>
          <p:cNvSpPr/>
          <p:nvPr/>
        </p:nvSpPr>
        <p:spPr>
          <a:xfrm>
            <a:off x="2209800" y="2636838"/>
            <a:ext cx="19812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9477" name="直接连接符 19476"/>
          <p:cNvSpPr/>
          <p:nvPr/>
        </p:nvSpPr>
        <p:spPr>
          <a:xfrm>
            <a:off x="4572000" y="2708275"/>
            <a:ext cx="863600" cy="50482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9478" name="直接连接符 19477"/>
          <p:cNvSpPr/>
          <p:nvPr/>
        </p:nvSpPr>
        <p:spPr>
          <a:xfrm>
            <a:off x="827088" y="2636838"/>
            <a:ext cx="3024187" cy="647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4358" name="文本框 19478"/>
          <p:cNvSpPr txBox="1"/>
          <p:nvPr/>
        </p:nvSpPr>
        <p:spPr>
          <a:xfrm>
            <a:off x="382588" y="909638"/>
            <a:ext cx="7989887" cy="625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①当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2 f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9" name="文本框 4103"/>
          <p:cNvSpPr txBox="1"/>
          <p:nvPr/>
        </p:nvSpPr>
        <p:spPr>
          <a:xfrm>
            <a:off x="106363" y="4445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14360" name="文本框 1"/>
          <p:cNvSpPr txBox="1"/>
          <p:nvPr/>
        </p:nvSpPr>
        <p:spPr>
          <a:xfrm>
            <a:off x="2667000" y="520700"/>
            <a:ext cx="30432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凸透镜成像光路图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bldLvl="0" animBg="1"/>
      <p:bldP spid="1947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组合 20481"/>
          <p:cNvGrpSpPr/>
          <p:nvPr/>
        </p:nvGrpSpPr>
        <p:grpSpPr>
          <a:xfrm>
            <a:off x="609600" y="2362200"/>
            <a:ext cx="7696200" cy="2209800"/>
            <a:chOff x="0" y="0"/>
            <a:chExt cx="4848" cy="1392"/>
          </a:xfrm>
        </p:grpSpPr>
        <p:sp>
          <p:nvSpPr>
            <p:cNvPr id="15362" name="直接连接符 20482"/>
            <p:cNvSpPr/>
            <p:nvPr/>
          </p:nvSpPr>
          <p:spPr>
            <a:xfrm>
              <a:off x="0" y="672"/>
              <a:ext cx="4848" cy="0"/>
            </a:xfrm>
            <a:prstGeom prst="line">
              <a:avLst/>
            </a:prstGeom>
            <a:ln w="38100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3" name="椭圆 20483"/>
            <p:cNvSpPr/>
            <p:nvPr/>
          </p:nvSpPr>
          <p:spPr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>
                    <a:alpha val="100000"/>
                  </a:srgbClr>
                </a:gs>
                <a:gs pos="50000">
                  <a:srgbClr val="99CCFF">
                    <a:alpha val="100000"/>
                  </a:srgbClr>
                </a:gs>
                <a:gs pos="100000">
                  <a:srgbClr val="FFFFFD">
                    <a:alpha val="100000"/>
                  </a:srgbClr>
                </a:gs>
              </a:gsLst>
              <a:lin ang="8100000"/>
              <a:tileRect/>
            </a:gradFill>
            <a:ln w="952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4" name="直接连接符 20484"/>
            <p:cNvSpPr/>
            <p:nvPr/>
          </p:nvSpPr>
          <p:spPr>
            <a:xfrm>
              <a:off x="1488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5" name="直接连接符 20485"/>
            <p:cNvSpPr/>
            <p:nvPr/>
          </p:nvSpPr>
          <p:spPr>
            <a:xfrm>
              <a:off x="624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6" name="直接连接符 20486"/>
            <p:cNvSpPr/>
            <p:nvPr/>
          </p:nvSpPr>
          <p:spPr>
            <a:xfrm>
              <a:off x="2352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7" name="直接连接符 20487"/>
            <p:cNvSpPr/>
            <p:nvPr/>
          </p:nvSpPr>
          <p:spPr>
            <a:xfrm>
              <a:off x="3216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8" name="直接连接符 20488"/>
            <p:cNvSpPr/>
            <p:nvPr/>
          </p:nvSpPr>
          <p:spPr>
            <a:xfrm>
              <a:off x="4080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490" name="直接连接符 20489"/>
          <p:cNvSpPr/>
          <p:nvPr/>
        </p:nvSpPr>
        <p:spPr>
          <a:xfrm>
            <a:off x="3886200" y="3276600"/>
            <a:ext cx="4724400" cy="1447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491" name="直接连接符 20490"/>
          <p:cNvSpPr/>
          <p:nvPr/>
        </p:nvSpPr>
        <p:spPr>
          <a:xfrm>
            <a:off x="1692275" y="2636838"/>
            <a:ext cx="12954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492" name="直接连接符 20491"/>
          <p:cNvSpPr/>
          <p:nvPr/>
        </p:nvSpPr>
        <p:spPr>
          <a:xfrm>
            <a:off x="5562600" y="3276600"/>
            <a:ext cx="2667000" cy="167640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493" name="直接连接符 20492"/>
          <p:cNvSpPr/>
          <p:nvPr/>
        </p:nvSpPr>
        <p:spPr>
          <a:xfrm>
            <a:off x="2895600" y="2636838"/>
            <a:ext cx="12954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494" name="直接连接符 20493"/>
          <p:cNvSpPr/>
          <p:nvPr/>
        </p:nvSpPr>
        <p:spPr>
          <a:xfrm>
            <a:off x="4572000" y="2667000"/>
            <a:ext cx="990600" cy="60960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495" name="直接连接符 20494"/>
          <p:cNvSpPr/>
          <p:nvPr/>
        </p:nvSpPr>
        <p:spPr>
          <a:xfrm>
            <a:off x="1676400" y="2667000"/>
            <a:ext cx="2209800" cy="60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496" name="直接连接符 20495"/>
          <p:cNvSpPr/>
          <p:nvPr/>
        </p:nvSpPr>
        <p:spPr>
          <a:xfrm rot="-10721883">
            <a:off x="1617663" y="2590800"/>
            <a:ext cx="1587" cy="838200"/>
          </a:xfrm>
          <a:prstGeom prst="line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497" name="左大括号 20496"/>
          <p:cNvSpPr/>
          <p:nvPr/>
        </p:nvSpPr>
        <p:spPr>
          <a:xfrm rot="-5400000">
            <a:off x="2781300" y="2476500"/>
            <a:ext cx="381000" cy="2743200"/>
          </a:xfrm>
          <a:prstGeom prst="leftBrace">
            <a:avLst>
              <a:gd name="adj1" fmla="val 6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8" name="文本框 20497"/>
          <p:cNvSpPr txBox="1"/>
          <p:nvPr/>
        </p:nvSpPr>
        <p:spPr>
          <a:xfrm>
            <a:off x="1828800" y="4191000"/>
            <a:ext cx="2286000" cy="517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等于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倍焦距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9" name="左大括号 20498"/>
          <p:cNvSpPr/>
          <p:nvPr/>
        </p:nvSpPr>
        <p:spPr>
          <a:xfrm rot="-5400000">
            <a:off x="5638800" y="32004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0" name="文本框 20499"/>
          <p:cNvSpPr txBox="1"/>
          <p:nvPr/>
        </p:nvSpPr>
        <p:spPr>
          <a:xfrm>
            <a:off x="4572000" y="5029200"/>
            <a:ext cx="3059113" cy="517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倒立、等大、实像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1" name="直接连接符 20500"/>
          <p:cNvSpPr/>
          <p:nvPr/>
        </p:nvSpPr>
        <p:spPr>
          <a:xfrm rot="10721883" flipV="1">
            <a:off x="7162800" y="3429000"/>
            <a:ext cx="1588" cy="838200"/>
          </a:xfrm>
          <a:prstGeom prst="line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502" name="直接连接符 20501"/>
          <p:cNvSpPr/>
          <p:nvPr/>
        </p:nvSpPr>
        <p:spPr>
          <a:xfrm flipV="1">
            <a:off x="7083425" y="4267200"/>
            <a:ext cx="152400" cy="0"/>
          </a:xfrm>
          <a:prstGeom prst="line">
            <a:avLst/>
          </a:prstGeom>
          <a:ln w="1301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82" name="文本框 20502"/>
          <p:cNvSpPr txBox="1"/>
          <p:nvPr/>
        </p:nvSpPr>
        <p:spPr>
          <a:xfrm>
            <a:off x="498475" y="657225"/>
            <a:ext cx="7962900" cy="625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②当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u=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2 f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83" name="文本框 4103"/>
          <p:cNvSpPr txBox="1"/>
          <p:nvPr/>
        </p:nvSpPr>
        <p:spPr>
          <a:xfrm>
            <a:off x="106363" y="4445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bldLvl="0" animBg="1"/>
      <p:bldP spid="2050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5" name="组合 21505"/>
          <p:cNvGrpSpPr/>
          <p:nvPr/>
        </p:nvGrpSpPr>
        <p:grpSpPr>
          <a:xfrm>
            <a:off x="381000" y="2090738"/>
            <a:ext cx="8153400" cy="2209800"/>
            <a:chOff x="0" y="0"/>
            <a:chExt cx="4848" cy="1392"/>
          </a:xfrm>
        </p:grpSpPr>
        <p:sp>
          <p:nvSpPr>
            <p:cNvPr id="16386" name="直接连接符 21506"/>
            <p:cNvSpPr/>
            <p:nvPr/>
          </p:nvSpPr>
          <p:spPr>
            <a:xfrm>
              <a:off x="0" y="672"/>
              <a:ext cx="484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87" name="椭圆 21507"/>
            <p:cNvSpPr/>
            <p:nvPr/>
          </p:nvSpPr>
          <p:spPr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>
                    <a:alpha val="100000"/>
                  </a:srgbClr>
                </a:gs>
                <a:gs pos="50000">
                  <a:srgbClr val="99CCFF">
                    <a:alpha val="100000"/>
                  </a:srgbClr>
                </a:gs>
                <a:gs pos="100000">
                  <a:srgbClr val="FFFFFD">
                    <a:alpha val="100000"/>
                  </a:srgbClr>
                </a:gs>
              </a:gsLst>
              <a:lin ang="8100000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88" name="直接连接符 21508"/>
            <p:cNvSpPr/>
            <p:nvPr/>
          </p:nvSpPr>
          <p:spPr>
            <a:xfrm>
              <a:off x="1488" y="672"/>
              <a:ext cx="48" cy="0"/>
            </a:xfrm>
            <a:prstGeom prst="line">
              <a:avLst/>
            </a:prstGeom>
            <a:ln w="920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89" name="直接连接符 21509"/>
            <p:cNvSpPr/>
            <p:nvPr/>
          </p:nvSpPr>
          <p:spPr>
            <a:xfrm>
              <a:off x="624" y="672"/>
              <a:ext cx="48" cy="0"/>
            </a:xfrm>
            <a:prstGeom prst="line">
              <a:avLst/>
            </a:prstGeom>
            <a:ln w="920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0" name="直接连接符 21510"/>
            <p:cNvSpPr/>
            <p:nvPr/>
          </p:nvSpPr>
          <p:spPr>
            <a:xfrm>
              <a:off x="2352" y="672"/>
              <a:ext cx="48" cy="0"/>
            </a:xfrm>
            <a:prstGeom prst="line">
              <a:avLst/>
            </a:prstGeom>
            <a:ln w="920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1" name="直接连接符 21511"/>
            <p:cNvSpPr/>
            <p:nvPr/>
          </p:nvSpPr>
          <p:spPr>
            <a:xfrm>
              <a:off x="3216" y="672"/>
              <a:ext cx="48" cy="0"/>
            </a:xfrm>
            <a:prstGeom prst="line">
              <a:avLst/>
            </a:prstGeom>
            <a:ln w="920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2" name="直接连接符 21512"/>
            <p:cNvSpPr/>
            <p:nvPr/>
          </p:nvSpPr>
          <p:spPr>
            <a:xfrm>
              <a:off x="4080" y="672"/>
              <a:ext cx="48" cy="0"/>
            </a:xfrm>
            <a:prstGeom prst="line">
              <a:avLst/>
            </a:prstGeom>
            <a:ln w="920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514" name="直接连接符 21513"/>
          <p:cNvSpPr/>
          <p:nvPr/>
        </p:nvSpPr>
        <p:spPr>
          <a:xfrm rot="-10721883">
            <a:off x="2590800" y="2319338"/>
            <a:ext cx="1588" cy="8382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15" name="直接连接符 21514"/>
          <p:cNvSpPr/>
          <p:nvPr/>
        </p:nvSpPr>
        <p:spPr>
          <a:xfrm>
            <a:off x="2667000" y="2395538"/>
            <a:ext cx="9906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1516" name="直接连接符 21515"/>
          <p:cNvSpPr/>
          <p:nvPr/>
        </p:nvSpPr>
        <p:spPr>
          <a:xfrm>
            <a:off x="2590800" y="2319338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1517" name="直接连接符 21516"/>
          <p:cNvSpPr/>
          <p:nvPr/>
        </p:nvSpPr>
        <p:spPr>
          <a:xfrm>
            <a:off x="4552950" y="2319338"/>
            <a:ext cx="1098550" cy="6937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1518" name="左大括号 21517"/>
          <p:cNvSpPr/>
          <p:nvPr/>
        </p:nvSpPr>
        <p:spPr>
          <a:xfrm rot="-5400000">
            <a:off x="3276600" y="2700338"/>
            <a:ext cx="381000" cy="1752600"/>
          </a:xfrm>
          <a:prstGeom prst="leftBrace">
            <a:avLst>
              <a:gd name="adj1" fmla="val 37971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文本框 21518"/>
          <p:cNvSpPr txBox="1"/>
          <p:nvPr/>
        </p:nvSpPr>
        <p:spPr>
          <a:xfrm>
            <a:off x="1828800" y="3892550"/>
            <a:ext cx="2286000" cy="1158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小于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倍焦距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大于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倍焦距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0" name="左大括号 21519"/>
          <p:cNvSpPr/>
          <p:nvPr/>
        </p:nvSpPr>
        <p:spPr>
          <a:xfrm rot="-5400000">
            <a:off x="6138863" y="3340100"/>
            <a:ext cx="533400" cy="3822700"/>
          </a:xfrm>
          <a:prstGeom prst="leftBrace">
            <a:avLst>
              <a:gd name="adj1" fmla="val 59158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文本框 21520"/>
          <p:cNvSpPr txBox="1"/>
          <p:nvPr/>
        </p:nvSpPr>
        <p:spPr>
          <a:xfrm>
            <a:off x="4495800" y="5592763"/>
            <a:ext cx="3113088" cy="5191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倒立、放大、实像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2" name="直接连接符 21521"/>
          <p:cNvSpPr/>
          <p:nvPr/>
        </p:nvSpPr>
        <p:spPr>
          <a:xfrm>
            <a:off x="3352800" y="2319338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1523" name="直接连接符 21522"/>
          <p:cNvSpPr/>
          <p:nvPr/>
        </p:nvSpPr>
        <p:spPr>
          <a:xfrm>
            <a:off x="3563938" y="2797175"/>
            <a:ext cx="5329237" cy="23764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1524" name="直接连接符 21523"/>
          <p:cNvSpPr/>
          <p:nvPr/>
        </p:nvSpPr>
        <p:spPr>
          <a:xfrm>
            <a:off x="5435600" y="2870200"/>
            <a:ext cx="3457575" cy="24479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1525" name="直接连接符 21524"/>
          <p:cNvSpPr/>
          <p:nvPr/>
        </p:nvSpPr>
        <p:spPr>
          <a:xfrm>
            <a:off x="8243888" y="4957763"/>
            <a:ext cx="152400" cy="0"/>
          </a:xfrm>
          <a:prstGeom prst="line">
            <a:avLst/>
          </a:prstGeom>
          <a:ln w="149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6" name="直接连接符 21525"/>
          <p:cNvSpPr/>
          <p:nvPr/>
        </p:nvSpPr>
        <p:spPr>
          <a:xfrm rot="10721883" flipV="1">
            <a:off x="8316913" y="3157538"/>
            <a:ext cx="6350" cy="1800225"/>
          </a:xfrm>
          <a:prstGeom prst="line">
            <a:avLst/>
          </a:prstGeom>
          <a:ln w="1397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406" name="文本框 21526"/>
          <p:cNvSpPr txBox="1"/>
          <p:nvPr/>
        </p:nvSpPr>
        <p:spPr>
          <a:xfrm>
            <a:off x="300038" y="657225"/>
            <a:ext cx="8234362" cy="625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③当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f&lt;u&lt;2f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07" name="文本框 4103"/>
          <p:cNvSpPr txBox="1"/>
          <p:nvPr/>
        </p:nvSpPr>
        <p:spPr>
          <a:xfrm>
            <a:off x="106363" y="4445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bldLvl="0" animBg="1"/>
      <p:bldP spid="2152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组合 22529"/>
          <p:cNvGrpSpPr/>
          <p:nvPr/>
        </p:nvGrpSpPr>
        <p:grpSpPr>
          <a:xfrm>
            <a:off x="636588" y="2997200"/>
            <a:ext cx="7696200" cy="2209800"/>
            <a:chOff x="0" y="0"/>
            <a:chExt cx="4848" cy="1392"/>
          </a:xfrm>
        </p:grpSpPr>
        <p:sp>
          <p:nvSpPr>
            <p:cNvPr id="17410" name="直接连接符 22530"/>
            <p:cNvSpPr/>
            <p:nvPr/>
          </p:nvSpPr>
          <p:spPr>
            <a:xfrm>
              <a:off x="0" y="672"/>
              <a:ext cx="4848" cy="0"/>
            </a:xfrm>
            <a:prstGeom prst="line">
              <a:avLst/>
            </a:prstGeom>
            <a:ln w="38100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1" name="椭圆 22531"/>
            <p:cNvSpPr/>
            <p:nvPr/>
          </p:nvSpPr>
          <p:spPr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>
                    <a:alpha val="100000"/>
                  </a:srgbClr>
                </a:gs>
                <a:gs pos="50000">
                  <a:srgbClr val="99CCFF">
                    <a:alpha val="100000"/>
                  </a:srgbClr>
                </a:gs>
                <a:gs pos="100000">
                  <a:srgbClr val="FFFFFD">
                    <a:alpha val="100000"/>
                  </a:srgbClr>
                </a:gs>
              </a:gsLst>
              <a:lin ang="8100000"/>
              <a:tileRect/>
            </a:gradFill>
            <a:ln w="952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2" name="直接连接符 22532"/>
            <p:cNvSpPr/>
            <p:nvPr/>
          </p:nvSpPr>
          <p:spPr>
            <a:xfrm>
              <a:off x="1488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3" name="直接连接符 22533"/>
            <p:cNvSpPr/>
            <p:nvPr/>
          </p:nvSpPr>
          <p:spPr>
            <a:xfrm>
              <a:off x="624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4" name="直接连接符 22534"/>
            <p:cNvSpPr/>
            <p:nvPr/>
          </p:nvSpPr>
          <p:spPr>
            <a:xfrm>
              <a:off x="2352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5" name="直接连接符 22535"/>
            <p:cNvSpPr/>
            <p:nvPr/>
          </p:nvSpPr>
          <p:spPr>
            <a:xfrm>
              <a:off x="3216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6" name="直接连接符 22536"/>
            <p:cNvSpPr/>
            <p:nvPr/>
          </p:nvSpPr>
          <p:spPr>
            <a:xfrm>
              <a:off x="4080" y="672"/>
              <a:ext cx="48" cy="0"/>
            </a:xfrm>
            <a:prstGeom prst="line">
              <a:avLst/>
            </a:prstGeom>
            <a:ln w="92075" cap="flat" cmpd="sng">
              <a:solidFill>
                <a:srgbClr val="2F2F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2538" name="直接连接符 22537"/>
          <p:cNvSpPr/>
          <p:nvPr/>
        </p:nvSpPr>
        <p:spPr>
          <a:xfrm rot="-10721883">
            <a:off x="3014663" y="3271838"/>
            <a:ext cx="1587" cy="8382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2539" name="直接连接符 22538"/>
          <p:cNvSpPr/>
          <p:nvPr/>
        </p:nvSpPr>
        <p:spPr>
          <a:xfrm>
            <a:off x="2998788" y="3225800"/>
            <a:ext cx="7620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2540" name="直接连接符 22539"/>
          <p:cNvSpPr/>
          <p:nvPr/>
        </p:nvSpPr>
        <p:spPr>
          <a:xfrm>
            <a:off x="2998788" y="3225800"/>
            <a:ext cx="1219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2541" name="直接连接符 22540"/>
          <p:cNvSpPr/>
          <p:nvPr/>
        </p:nvSpPr>
        <p:spPr>
          <a:xfrm>
            <a:off x="4598988" y="3302000"/>
            <a:ext cx="762000" cy="457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2542" name="左大括号 22541"/>
          <p:cNvSpPr/>
          <p:nvPr/>
        </p:nvSpPr>
        <p:spPr>
          <a:xfrm rot="-5400000">
            <a:off x="3494088" y="3797300"/>
            <a:ext cx="381000" cy="1371600"/>
          </a:xfrm>
          <a:prstGeom prst="leftBrace">
            <a:avLst>
              <a:gd name="adj1" fmla="val 3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3" name="文本框 22542"/>
          <p:cNvSpPr txBox="1"/>
          <p:nvPr/>
        </p:nvSpPr>
        <p:spPr>
          <a:xfrm>
            <a:off x="1779588" y="4983163"/>
            <a:ext cx="2286000" cy="517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等于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倍焦距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4" name="文本框 22543"/>
          <p:cNvSpPr txBox="1"/>
          <p:nvPr/>
        </p:nvSpPr>
        <p:spPr>
          <a:xfrm>
            <a:off x="5610225" y="2540000"/>
            <a:ext cx="1427163" cy="517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不成像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5" name="直接连接符 22544"/>
          <p:cNvSpPr/>
          <p:nvPr/>
        </p:nvSpPr>
        <p:spPr>
          <a:xfrm>
            <a:off x="2098675" y="1747838"/>
            <a:ext cx="6234113" cy="3833812"/>
          </a:xfrm>
          <a:prstGeom prst="line">
            <a:avLst/>
          </a:prstGeom>
          <a:ln w="41275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2546" name="直接连接符 22545"/>
          <p:cNvSpPr/>
          <p:nvPr/>
        </p:nvSpPr>
        <p:spPr>
          <a:xfrm>
            <a:off x="909638" y="2012950"/>
            <a:ext cx="7423150" cy="43370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2547" name="直接连接符 22546"/>
          <p:cNvSpPr/>
          <p:nvPr/>
        </p:nvSpPr>
        <p:spPr>
          <a:xfrm>
            <a:off x="5030788" y="3559175"/>
            <a:ext cx="2921000" cy="18002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2548" name="直接连接符 22547"/>
          <p:cNvSpPr/>
          <p:nvPr/>
        </p:nvSpPr>
        <p:spPr>
          <a:xfrm>
            <a:off x="3608388" y="3606800"/>
            <a:ext cx="4419600" cy="2590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7428" name="文本框 22548"/>
          <p:cNvSpPr txBox="1"/>
          <p:nvPr/>
        </p:nvSpPr>
        <p:spPr>
          <a:xfrm>
            <a:off x="460375" y="733425"/>
            <a:ext cx="804703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④当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u=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f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时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29" name="文本框 4103"/>
          <p:cNvSpPr txBox="1"/>
          <p:nvPr/>
        </p:nvSpPr>
        <p:spPr>
          <a:xfrm>
            <a:off x="106363" y="4445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bldLvl="0" animBg="1"/>
      <p:bldP spid="2254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3" name="组合 23553"/>
          <p:cNvGrpSpPr/>
          <p:nvPr/>
        </p:nvGrpSpPr>
        <p:grpSpPr>
          <a:xfrm>
            <a:off x="611188" y="3379788"/>
            <a:ext cx="7696200" cy="2209800"/>
            <a:chOff x="0" y="0"/>
            <a:chExt cx="4848" cy="1392"/>
          </a:xfrm>
        </p:grpSpPr>
        <p:sp>
          <p:nvSpPr>
            <p:cNvPr id="18434" name="直接连接符 23554"/>
            <p:cNvSpPr/>
            <p:nvPr/>
          </p:nvSpPr>
          <p:spPr>
            <a:xfrm>
              <a:off x="0" y="672"/>
              <a:ext cx="484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35" name="椭圆 23555"/>
            <p:cNvSpPr/>
            <p:nvPr/>
          </p:nvSpPr>
          <p:spPr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>
                    <a:alpha val="100000"/>
                  </a:srgbClr>
                </a:gs>
                <a:gs pos="50000">
                  <a:srgbClr val="99CCFF">
                    <a:alpha val="100000"/>
                  </a:srgbClr>
                </a:gs>
                <a:gs pos="100000">
                  <a:srgbClr val="FFFFFD">
                    <a:alpha val="100000"/>
                  </a:srgbClr>
                </a:gs>
              </a:gsLst>
              <a:lin ang="8100000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6" name="直接连接符 23556"/>
            <p:cNvSpPr/>
            <p:nvPr/>
          </p:nvSpPr>
          <p:spPr>
            <a:xfrm>
              <a:off x="1488" y="672"/>
              <a:ext cx="48" cy="0"/>
            </a:xfrm>
            <a:prstGeom prst="line">
              <a:avLst/>
            </a:prstGeom>
            <a:ln w="920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37" name="直接连接符 23557"/>
            <p:cNvSpPr/>
            <p:nvPr/>
          </p:nvSpPr>
          <p:spPr>
            <a:xfrm>
              <a:off x="624" y="672"/>
              <a:ext cx="48" cy="0"/>
            </a:xfrm>
            <a:prstGeom prst="line">
              <a:avLst/>
            </a:prstGeom>
            <a:ln w="920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38" name="直接连接符 23558"/>
            <p:cNvSpPr/>
            <p:nvPr/>
          </p:nvSpPr>
          <p:spPr>
            <a:xfrm>
              <a:off x="2352" y="672"/>
              <a:ext cx="48" cy="0"/>
            </a:xfrm>
            <a:prstGeom prst="line">
              <a:avLst/>
            </a:prstGeom>
            <a:ln w="920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39" name="直接连接符 23559"/>
            <p:cNvSpPr/>
            <p:nvPr/>
          </p:nvSpPr>
          <p:spPr>
            <a:xfrm>
              <a:off x="3216" y="672"/>
              <a:ext cx="48" cy="0"/>
            </a:xfrm>
            <a:prstGeom prst="line">
              <a:avLst/>
            </a:prstGeom>
            <a:ln w="920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40" name="直接连接符 23560"/>
            <p:cNvSpPr/>
            <p:nvPr/>
          </p:nvSpPr>
          <p:spPr>
            <a:xfrm>
              <a:off x="4080" y="672"/>
              <a:ext cx="48" cy="0"/>
            </a:xfrm>
            <a:prstGeom prst="line">
              <a:avLst/>
            </a:prstGeom>
            <a:ln w="920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3562" name="直接连接符 23561"/>
          <p:cNvSpPr/>
          <p:nvPr/>
        </p:nvSpPr>
        <p:spPr>
          <a:xfrm rot="-10721883">
            <a:off x="3657600" y="3598863"/>
            <a:ext cx="1588" cy="838200"/>
          </a:xfrm>
          <a:prstGeom prst="line">
            <a:avLst/>
          </a:prstGeom>
          <a:ln w="7620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563" name="直接连接符 23562"/>
          <p:cNvSpPr/>
          <p:nvPr/>
        </p:nvSpPr>
        <p:spPr>
          <a:xfrm>
            <a:off x="3657600" y="3644900"/>
            <a:ext cx="457200" cy="5334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3564" name="直接连接符 23563"/>
          <p:cNvSpPr/>
          <p:nvPr/>
        </p:nvSpPr>
        <p:spPr>
          <a:xfrm>
            <a:off x="3657600" y="36449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3565" name="直接连接符 23564"/>
          <p:cNvSpPr/>
          <p:nvPr/>
        </p:nvSpPr>
        <p:spPr>
          <a:xfrm>
            <a:off x="4572000" y="3692525"/>
            <a:ext cx="762000" cy="457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3566" name="左大括号 23565"/>
          <p:cNvSpPr/>
          <p:nvPr/>
        </p:nvSpPr>
        <p:spPr>
          <a:xfrm rot="-5400000">
            <a:off x="3810000" y="4551363"/>
            <a:ext cx="381000" cy="685800"/>
          </a:xfrm>
          <a:prstGeom prst="leftBrace">
            <a:avLst>
              <a:gd name="adj1" fmla="val 15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7" name="文本框 23566"/>
          <p:cNvSpPr txBox="1"/>
          <p:nvPr/>
        </p:nvSpPr>
        <p:spPr>
          <a:xfrm>
            <a:off x="1371600" y="5792788"/>
            <a:ext cx="2179638" cy="5191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小于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倍焦距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8" name="文本框 23567"/>
          <p:cNvSpPr txBox="1"/>
          <p:nvPr/>
        </p:nvSpPr>
        <p:spPr>
          <a:xfrm>
            <a:off x="3735388" y="1914525"/>
            <a:ext cx="3265487" cy="517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正立、放大、虚像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9" name="直接连接符 23568"/>
          <p:cNvSpPr/>
          <p:nvPr/>
        </p:nvSpPr>
        <p:spPr>
          <a:xfrm>
            <a:off x="1981200" y="2060575"/>
            <a:ext cx="6326188" cy="4051300"/>
          </a:xfrm>
          <a:prstGeom prst="line">
            <a:avLst/>
          </a:prstGeom>
          <a:ln w="41275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570" name="直接连接符 23569"/>
          <p:cNvSpPr/>
          <p:nvPr/>
        </p:nvSpPr>
        <p:spPr>
          <a:xfrm>
            <a:off x="2270125" y="2060575"/>
            <a:ext cx="3841750" cy="43211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18450" name="直接连接符 23570"/>
          <p:cNvSpPr/>
          <p:nvPr/>
        </p:nvSpPr>
        <p:spPr>
          <a:xfrm rot="-10721883">
            <a:off x="2555875" y="2378075"/>
            <a:ext cx="68263" cy="2058988"/>
          </a:xfrm>
          <a:prstGeom prst="line">
            <a:avLst/>
          </a:prstGeom>
          <a:ln w="161925" cap="flat" cmpd="sng">
            <a:pattFill prst="pct60">
              <a:fgClr>
                <a:schemeClr val="bg1"/>
              </a:fgClr>
              <a:bgClr>
                <a:srgbClr val="FF6600"/>
              </a:bgClr>
            </a:patt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572" name="直接连接符 23571"/>
          <p:cNvSpPr/>
          <p:nvPr/>
        </p:nvSpPr>
        <p:spPr>
          <a:xfrm>
            <a:off x="2514600" y="2420938"/>
            <a:ext cx="152400" cy="0"/>
          </a:xfrm>
          <a:prstGeom prst="line">
            <a:avLst/>
          </a:prstGeom>
          <a:ln w="136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73" name="直接连接符 23572"/>
          <p:cNvSpPr/>
          <p:nvPr/>
        </p:nvSpPr>
        <p:spPr>
          <a:xfrm flipH="1">
            <a:off x="5580063" y="3141663"/>
            <a:ext cx="1524000" cy="0"/>
          </a:xfrm>
          <a:prstGeom prst="line">
            <a:avLst/>
          </a:prstGeom>
          <a:ln w="92075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</p:sp>
      <p:pic>
        <p:nvPicPr>
          <p:cNvPr id="23574" name="图片 23573" descr="12"/>
          <p:cNvPicPr>
            <a:picLocks noChangeAspect="1"/>
          </p:cNvPicPr>
          <p:nvPr/>
        </p:nvPicPr>
        <p:blipFill>
          <a:blip r:embed="rId1">
            <a:lum contrast="7999"/>
          </a:blip>
          <a:stretch>
            <a:fillRect/>
          </a:stretch>
        </p:blipFill>
        <p:spPr>
          <a:xfrm>
            <a:off x="7315200" y="2565400"/>
            <a:ext cx="800100" cy="127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5" name="直接连接符 23574"/>
          <p:cNvSpPr/>
          <p:nvPr/>
        </p:nvSpPr>
        <p:spPr>
          <a:xfrm>
            <a:off x="5334000" y="4178300"/>
            <a:ext cx="2671763" cy="17303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3576" name="直接连接符 23575"/>
          <p:cNvSpPr/>
          <p:nvPr/>
        </p:nvSpPr>
        <p:spPr>
          <a:xfrm>
            <a:off x="4116388" y="4162425"/>
            <a:ext cx="1995487" cy="22193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8456" name="文本框 23576"/>
          <p:cNvSpPr txBox="1"/>
          <p:nvPr/>
        </p:nvSpPr>
        <p:spPr>
          <a:xfrm>
            <a:off x="247650" y="585788"/>
            <a:ext cx="8424863" cy="623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⑤当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57" name="文本框 4103"/>
          <p:cNvSpPr txBox="1"/>
          <p:nvPr/>
        </p:nvSpPr>
        <p:spPr>
          <a:xfrm>
            <a:off x="106363" y="4445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bldLvl="0" animBg="1"/>
      <p:bldP spid="2356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表格 8193"/>
          <p:cNvGraphicFramePr/>
          <p:nvPr/>
        </p:nvGraphicFramePr>
        <p:xfrm>
          <a:off x="288925" y="1401763"/>
          <a:ext cx="8547100" cy="4919663"/>
        </p:xfrm>
        <a:graphic>
          <a:graphicData uri="http://schemas.openxmlformats.org/drawingml/2006/table">
            <a:tbl>
              <a:tblPr/>
              <a:tblGrid>
                <a:gridCol w="2173288"/>
                <a:gridCol w="1544637"/>
                <a:gridCol w="1506538"/>
                <a:gridCol w="1612900"/>
                <a:gridCol w="1709737"/>
              </a:tblGrid>
              <a:tr h="89344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物体到凸透镜的距离</a:t>
                      </a:r>
                      <a:endParaRPr lang="zh-CN" altLang="en-US" sz="28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像的情况</a:t>
                      </a:r>
                      <a:endParaRPr lang="zh-CN" altLang="en-US" sz="28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应用</a:t>
                      </a:r>
                      <a:endParaRPr lang="zh-CN" altLang="en-US" sz="28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0" i="1" dirty="0"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  <a:r>
                        <a:rPr lang="zh-CN" altLang="en-US" sz="2800" b="0" dirty="0">
                          <a:effectLst/>
                          <a:latin typeface="Times New Roman" panose="02020603050405020304" pitchFamily="18" charset="0"/>
                        </a:rPr>
                        <a:t>&gt;2</a:t>
                      </a:r>
                      <a:r>
                        <a:rPr lang="zh-CN" altLang="en-US" sz="2800" b="0" i="1" dirty="0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lang="zh-CN" altLang="en-US" sz="2800" b="0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0" i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u</a:t>
                      </a:r>
                      <a:r>
                        <a:rPr lang="en-US" altLang="zh-CN" sz="28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=</a:t>
                      </a:r>
                      <a:r>
                        <a:rPr lang="zh-CN" altLang="en-US" sz="2800" b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2800" b="0" i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f</a:t>
                      </a:r>
                      <a:endParaRPr lang="zh-CN" altLang="en-US" sz="2800" b="0" i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9050" marR="19050" marT="19050" marB="1905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823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0" i="1" dirty="0">
                          <a:effectLst/>
                          <a:latin typeface="Times New Roman" panose="02020603050405020304" pitchFamily="18" charset="0"/>
                        </a:rPr>
                        <a:t>f&lt;u</a:t>
                      </a:r>
                      <a:r>
                        <a:rPr lang="zh-CN" altLang="en-US" sz="2800" b="0" dirty="0">
                          <a:effectLst/>
                          <a:latin typeface="Times New Roman" panose="02020603050405020304" pitchFamily="18" charset="0"/>
                        </a:rPr>
                        <a:t>&lt;2</a:t>
                      </a:r>
                      <a:r>
                        <a:rPr lang="zh-CN" altLang="en-US" sz="2800" b="0" i="1" dirty="0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lang="zh-CN" altLang="en-US" sz="2800" b="0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42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0" i="1" dirty="0">
                          <a:effectLst/>
                          <a:latin typeface="Times New Roman" panose="02020603050405020304" pitchFamily="18" charset="0"/>
                        </a:rPr>
                        <a:t>u&lt;f</a:t>
                      </a:r>
                      <a:endParaRPr lang="zh-CN" altLang="en-US" sz="2800" b="0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9" name="文本框 8228"/>
          <p:cNvSpPr txBox="1"/>
          <p:nvPr/>
        </p:nvSpPr>
        <p:spPr>
          <a:xfrm>
            <a:off x="2592388" y="2598738"/>
            <a:ext cx="1371600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 立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0" name="文本框 8229"/>
          <p:cNvSpPr txBox="1"/>
          <p:nvPr/>
        </p:nvSpPr>
        <p:spPr>
          <a:xfrm>
            <a:off x="4192588" y="2554288"/>
            <a:ext cx="1279525" cy="473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缩 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1" name="文本框 8230"/>
          <p:cNvSpPr txBox="1"/>
          <p:nvPr/>
        </p:nvSpPr>
        <p:spPr>
          <a:xfrm>
            <a:off x="5745163" y="2576513"/>
            <a:ext cx="1243012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 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2" name="文本框 8231"/>
          <p:cNvSpPr txBox="1"/>
          <p:nvPr/>
        </p:nvSpPr>
        <p:spPr>
          <a:xfrm>
            <a:off x="2592388" y="3482975"/>
            <a:ext cx="1295400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 立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3" name="文本框 8232"/>
          <p:cNvSpPr txBox="1"/>
          <p:nvPr/>
        </p:nvSpPr>
        <p:spPr>
          <a:xfrm>
            <a:off x="4168775" y="3482975"/>
            <a:ext cx="1255713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 大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4" name="文本框 8233"/>
          <p:cNvSpPr txBox="1"/>
          <p:nvPr/>
        </p:nvSpPr>
        <p:spPr>
          <a:xfrm>
            <a:off x="5746750" y="4491038"/>
            <a:ext cx="1190625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 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5" name="文本框 8234"/>
          <p:cNvSpPr txBox="1"/>
          <p:nvPr/>
        </p:nvSpPr>
        <p:spPr>
          <a:xfrm>
            <a:off x="2644775" y="5524500"/>
            <a:ext cx="1219200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 立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6" name="文本框 8235"/>
          <p:cNvSpPr txBox="1"/>
          <p:nvPr/>
        </p:nvSpPr>
        <p:spPr>
          <a:xfrm>
            <a:off x="4168775" y="5524500"/>
            <a:ext cx="1231900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 大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7" name="文本框 8236"/>
          <p:cNvSpPr txBox="1"/>
          <p:nvPr/>
        </p:nvSpPr>
        <p:spPr>
          <a:xfrm>
            <a:off x="5726113" y="5524500"/>
            <a:ext cx="1192212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虚 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8" name="文本框 8237"/>
          <p:cNvSpPr txBox="1"/>
          <p:nvPr/>
        </p:nvSpPr>
        <p:spPr>
          <a:xfrm>
            <a:off x="7292975" y="2554288"/>
            <a:ext cx="1600200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照相机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9" name="文本框 8238"/>
          <p:cNvSpPr txBox="1"/>
          <p:nvPr/>
        </p:nvSpPr>
        <p:spPr>
          <a:xfrm>
            <a:off x="7292975" y="4222750"/>
            <a:ext cx="1600200" cy="854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幻灯机、投影仪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40" name="文本框 8239"/>
          <p:cNvSpPr txBox="1"/>
          <p:nvPr/>
        </p:nvSpPr>
        <p:spPr>
          <a:xfrm>
            <a:off x="7235825" y="5453063"/>
            <a:ext cx="1600200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放大镜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41" name="文本框 8240"/>
          <p:cNvSpPr txBox="1"/>
          <p:nvPr/>
        </p:nvSpPr>
        <p:spPr>
          <a:xfrm>
            <a:off x="2759075" y="674688"/>
            <a:ext cx="414813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凸透镜成像基本规律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8575" y="4491038"/>
            <a:ext cx="1295400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 立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2588" y="4491038"/>
            <a:ext cx="1255712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 大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9763" y="3481388"/>
            <a:ext cx="1243012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 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509" name="文本框 4103"/>
          <p:cNvSpPr txBox="1"/>
          <p:nvPr/>
        </p:nvSpPr>
        <p:spPr>
          <a:xfrm>
            <a:off x="106363" y="4445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569913" y="655638"/>
            <a:ext cx="896938" cy="536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lvl="0" indent="0" fontAlgn="base"/>
            <a:r>
              <a:rPr lang="zh-CN" altLang="zh-CN" sz="2400" b="1" strike="noStrike" noProof="1" dirty="0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小结</a:t>
            </a:r>
            <a:endParaRPr lang="zh-CN" altLang="zh-CN" sz="2400" b="1" strike="noStrike" noProof="1" dirty="0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0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9" grpId="0"/>
      <p:bldP spid="8230" grpId="0"/>
      <p:bldP spid="8231" grpId="0"/>
      <p:bldP spid="8232" grpId="0"/>
      <p:bldP spid="8233" grpId="0"/>
      <p:bldP spid="8234" grpId="0"/>
      <p:bldP spid="8235" grpId="0"/>
      <p:bldP spid="8236" grpId="0"/>
      <p:bldP spid="8237" grpId="0"/>
      <p:bldP spid="8238" grpId="0"/>
      <p:bldP spid="8239" grpId="0"/>
      <p:bldP spid="8240" grpId="0"/>
      <p:bldP spid="8241" grpId="0"/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3"/>
          <p:cNvSpPr>
            <a:spLocks noGrp="1"/>
          </p:cNvSpPr>
          <p:nvPr>
            <p:ph idx="1"/>
          </p:nvPr>
        </p:nvSpPr>
        <p:spPr>
          <a:xfrm>
            <a:off x="125413" y="517525"/>
            <a:ext cx="8893175" cy="3386138"/>
          </a:xfrm>
          <a:prstGeom prst="rect">
            <a:avLst/>
          </a:prstGeom>
          <a:noFill/>
          <a:ln>
            <a:noFill/>
          </a:ln>
        </p:spPr>
        <p:txBody>
          <a:bodyPr wrap="square" lIns="86004" tIns="43002" rIns="86004" bIns="43002" anchor="t"/>
          <a:p>
            <a:pPr eaLnBrk="1" hangingPunct="1"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1.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小明在探究凸透镜成像规律时，蜡烛与光屏分别置于凸透镜两侧，保持凸透镜的位置不变，先后把蜡烛放在如图所的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a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b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c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d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四点，分别调整光屏的位置。当把蜡烛位于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______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点时，屏上出现放大的像；当蜡烛位于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_______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点时，无论怎样移动光屏，在光屏上都找不到像。</a:t>
            </a: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602" name="Group 4"/>
          <p:cNvGrpSpPr/>
          <p:nvPr/>
        </p:nvGrpSpPr>
        <p:grpSpPr>
          <a:xfrm>
            <a:off x="546100" y="4202113"/>
            <a:ext cx="7850188" cy="2376487"/>
            <a:chOff x="340" y="2777"/>
            <a:chExt cx="4944" cy="1410"/>
          </a:xfrm>
        </p:grpSpPr>
        <p:sp>
          <p:nvSpPr>
            <p:cNvPr id="15367" name="Oval 5"/>
            <p:cNvSpPr/>
            <p:nvPr/>
          </p:nvSpPr>
          <p:spPr>
            <a:xfrm>
              <a:off x="3696" y="2777"/>
              <a:ext cx="273" cy="113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fontAlgn="base" hangingPunct="1"/>
              <a:endParaRPr lang="zh-CN" altLang="en-US" sz="1695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4" name="Line 6"/>
            <p:cNvSpPr/>
            <p:nvPr/>
          </p:nvSpPr>
          <p:spPr>
            <a:xfrm>
              <a:off x="340" y="3339"/>
              <a:ext cx="49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5369" name="Text Box 7"/>
            <p:cNvSpPr txBox="1"/>
            <p:nvPr/>
          </p:nvSpPr>
          <p:spPr>
            <a:xfrm>
              <a:off x="557" y="2889"/>
              <a:ext cx="466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760" noProof="1" dirty="0">
                  <a:latin typeface="Times New Roman" panose="02020603050405020304" pitchFamily="18" charset="0"/>
                  <a:ea typeface="黑体" panose="02010609060101010101" pitchFamily="2" charset="-122"/>
                  <a:cs typeface="+mn-ea"/>
                </a:rPr>
                <a:t>a</a:t>
              </a:r>
              <a:endParaRPr lang="en-US" altLang="zh-CN" sz="3760" noProof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grpSp>
          <p:nvGrpSpPr>
            <p:cNvPr id="25606" name="Group 8"/>
            <p:cNvGrpSpPr/>
            <p:nvPr/>
          </p:nvGrpSpPr>
          <p:grpSpPr>
            <a:xfrm>
              <a:off x="685" y="2898"/>
              <a:ext cx="3185" cy="1289"/>
              <a:chOff x="657" y="2898"/>
              <a:chExt cx="3185" cy="1289"/>
            </a:xfrm>
          </p:grpSpPr>
          <p:sp>
            <p:nvSpPr>
              <p:cNvPr id="15371" name="Oval 9"/>
              <p:cNvSpPr/>
              <p:nvPr/>
            </p:nvSpPr>
            <p:spPr>
              <a:xfrm flipV="1">
                <a:off x="1509" y="328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fontAlgn="base" hangingPunct="1"/>
                <a:endParaRPr lang="zh-CN" altLang="en-US" sz="1695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2" name="Oval 10"/>
              <p:cNvSpPr/>
              <p:nvPr/>
            </p:nvSpPr>
            <p:spPr>
              <a:xfrm flipV="1">
                <a:off x="1929" y="327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fontAlgn="base" hangingPunct="1"/>
                <a:endParaRPr lang="zh-CN" altLang="en-US" sz="1695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3" name="Oval 11"/>
              <p:cNvSpPr/>
              <p:nvPr/>
            </p:nvSpPr>
            <p:spPr>
              <a:xfrm flipV="1">
                <a:off x="657" y="32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fontAlgn="base" hangingPunct="1"/>
                <a:endParaRPr lang="zh-CN" altLang="en-US" sz="1695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4" name="Oval 12"/>
              <p:cNvSpPr/>
              <p:nvPr/>
            </p:nvSpPr>
            <p:spPr>
              <a:xfrm flipV="1">
                <a:off x="2960" y="330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fontAlgn="base" hangingPunct="1"/>
                <a:endParaRPr lang="zh-CN" altLang="en-US" sz="1695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5" name="Oval 13"/>
              <p:cNvSpPr/>
              <p:nvPr/>
            </p:nvSpPr>
            <p:spPr>
              <a:xfrm flipV="1">
                <a:off x="2471" y="3317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fontAlgn="base" hangingPunct="1"/>
                <a:endParaRPr lang="zh-CN" altLang="en-US" sz="1695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6" name="Oval 14"/>
              <p:cNvSpPr/>
              <p:nvPr/>
            </p:nvSpPr>
            <p:spPr>
              <a:xfrm flipV="1">
                <a:off x="1182" y="3315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fontAlgn="base" hangingPunct="1"/>
                <a:endParaRPr lang="zh-CN" altLang="en-US" sz="1695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7" name="Oval 15"/>
              <p:cNvSpPr/>
              <p:nvPr/>
            </p:nvSpPr>
            <p:spPr>
              <a:xfrm flipV="1">
                <a:off x="3779" y="3306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fontAlgn="base" hangingPunct="1"/>
                <a:endParaRPr lang="zh-CN" altLang="en-US" sz="1695" strike="noStrike" noProof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8" name="Text Box 16"/>
              <p:cNvSpPr txBox="1"/>
              <p:nvPr/>
            </p:nvSpPr>
            <p:spPr>
              <a:xfrm>
                <a:off x="1407" y="2926"/>
                <a:ext cx="366" cy="3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760" noProof="1" dirty="0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b</a:t>
                </a:r>
                <a:endParaRPr lang="en-US" altLang="zh-CN" sz="3760" noProof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9" name="Text Box 17"/>
              <p:cNvSpPr txBox="1"/>
              <p:nvPr/>
            </p:nvSpPr>
            <p:spPr>
              <a:xfrm>
                <a:off x="1820" y="2898"/>
                <a:ext cx="302" cy="3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760" noProof="1" dirty="0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c</a:t>
                </a:r>
                <a:endParaRPr lang="en-US" altLang="zh-CN" sz="3760" noProof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0" name="Text Box 18"/>
              <p:cNvSpPr txBox="1"/>
              <p:nvPr/>
            </p:nvSpPr>
            <p:spPr>
              <a:xfrm>
                <a:off x="2862" y="2935"/>
                <a:ext cx="329" cy="3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760" noProof="1" dirty="0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d</a:t>
                </a:r>
                <a:endParaRPr lang="en-US" altLang="zh-CN" sz="3760" noProof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1" name="Text Box 19"/>
              <p:cNvSpPr txBox="1"/>
              <p:nvPr/>
            </p:nvSpPr>
            <p:spPr>
              <a:xfrm>
                <a:off x="2341" y="2907"/>
                <a:ext cx="402" cy="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4140" i="1" noProof="1" dirty="0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F</a:t>
                </a:r>
                <a:endParaRPr lang="en-US" altLang="zh-CN" sz="4140" i="1" noProof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8" name="Line 20"/>
              <p:cNvSpPr/>
              <p:nvPr/>
            </p:nvSpPr>
            <p:spPr>
              <a:xfrm>
                <a:off x="1207" y="3383"/>
                <a:ext cx="0" cy="79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619" name="Line 21"/>
              <p:cNvSpPr/>
              <p:nvPr/>
            </p:nvSpPr>
            <p:spPr>
              <a:xfrm>
                <a:off x="3813" y="3337"/>
                <a:ext cx="0" cy="8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620" name="Line 22"/>
              <p:cNvSpPr/>
              <p:nvPr/>
            </p:nvSpPr>
            <p:spPr>
              <a:xfrm>
                <a:off x="1216" y="4023"/>
                <a:ext cx="257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lg"/>
                <a:tailEnd type="triangle" w="med" len="lg"/>
              </a:ln>
            </p:spPr>
          </p:sp>
          <p:sp>
            <p:nvSpPr>
              <p:cNvPr id="15385" name="Text Box 23"/>
              <p:cNvSpPr txBox="1"/>
              <p:nvPr/>
            </p:nvSpPr>
            <p:spPr>
              <a:xfrm>
                <a:off x="2249" y="3593"/>
                <a:ext cx="549" cy="3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760" i="1" noProof="1" dirty="0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2f</a:t>
                </a:r>
                <a:endParaRPr lang="en-US" altLang="zh-CN" sz="3760" i="1" noProof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5416" name="Text Box 24"/>
          <p:cNvSpPr txBox="1"/>
          <p:nvPr/>
        </p:nvSpPr>
        <p:spPr>
          <a:xfrm>
            <a:off x="2720975" y="2522538"/>
            <a:ext cx="177165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5417" name="Text Box 25"/>
          <p:cNvSpPr txBox="1"/>
          <p:nvPr/>
        </p:nvSpPr>
        <p:spPr>
          <a:xfrm>
            <a:off x="1995488" y="3170238"/>
            <a:ext cx="595312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24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6" grpId="0"/>
      <p:bldP spid="3154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idx="1"/>
          </p:nvPr>
        </p:nvSpPr>
        <p:spPr>
          <a:xfrm>
            <a:off x="250825" y="596900"/>
            <a:ext cx="8659813" cy="3965575"/>
          </a:xfrm>
          <a:prstGeom prst="rect">
            <a:avLst/>
          </a:prstGeom>
          <a:noFill/>
          <a:ln>
            <a:noFill/>
          </a:ln>
        </p:spPr>
        <p:txBody>
          <a:bodyPr wrap="square" lIns="86004" tIns="43002" rIns="86004" bIns="43002" anchor="t"/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2.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小周同学在探究凸透镜成像规律实验时，在光屏上得到清晰的与烛焰等大的像，保持凸透镜位置不变，为了得到清晰缩小的像，他应该（  ）  </a:t>
            </a: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A.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让蜡烛远离透镜，同时让光屏也远离透镜</a:t>
            </a: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B.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让蜡烛远离透镜，同时让光屏靠近透镜</a:t>
            </a: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C.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让蜡烛靠近透镜，同时让光屏也靠近透镜</a:t>
            </a: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D.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让蜡烛靠近透镜，同时让光屏远离透镜</a:t>
            </a: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626" name="Group 3"/>
          <p:cNvGrpSpPr/>
          <p:nvPr/>
        </p:nvGrpSpPr>
        <p:grpSpPr>
          <a:xfrm>
            <a:off x="279400" y="5688013"/>
            <a:ext cx="8374063" cy="519112"/>
            <a:chOff x="238" y="3648"/>
            <a:chExt cx="5275" cy="348"/>
          </a:xfrm>
        </p:grpSpPr>
        <p:sp>
          <p:nvSpPr>
            <p:cNvPr id="18451" name="AutoShape 4" descr="栎木"/>
            <p:cNvSpPr/>
            <p:nvPr/>
          </p:nvSpPr>
          <p:spPr>
            <a:xfrm>
              <a:off x="238" y="3648"/>
              <a:ext cx="5275" cy="265"/>
            </a:xfrm>
            <a:prstGeom prst="parallelogram">
              <a:avLst>
                <a:gd name="adj" fmla="val 497641"/>
              </a:avLst>
            </a:prstGeom>
            <a:blipFill rotWithShape="1">
              <a:blip r:embed="rId1"/>
            </a:blip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fontAlgn="base" hangingPunct="1"/>
              <a:endParaRPr lang="zh-CN" altLang="en-US" sz="1695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2" name="Rectangle 5" descr="栎木"/>
            <p:cNvSpPr/>
            <p:nvPr/>
          </p:nvSpPr>
          <p:spPr>
            <a:xfrm>
              <a:off x="255" y="3904"/>
              <a:ext cx="3978" cy="92"/>
            </a:xfrm>
            <a:prstGeom prst="rect">
              <a:avLst/>
            </a:prstGeom>
            <a:blipFill rotWithShape="1">
              <a:blip r:embed="rId1"/>
            </a:blip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fontAlgn="base" hangingPunct="1"/>
              <a:endParaRPr lang="zh-CN" altLang="en-US" sz="1695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3" name="Freeform 6" descr="栎木"/>
            <p:cNvSpPr/>
            <p:nvPr/>
          </p:nvSpPr>
          <p:spPr>
            <a:xfrm>
              <a:off x="4215" y="3648"/>
              <a:ext cx="1280" cy="347"/>
            </a:xfrm>
            <a:custGeom>
              <a:avLst/>
              <a:gdLst>
                <a:gd name="txL" fmla="*/ 0 w 1280"/>
                <a:gd name="txT" fmla="*/ 0 h 347"/>
                <a:gd name="txR" fmla="*/ 1280 w 1280"/>
                <a:gd name="txB" fmla="*/ 347 h 347"/>
              </a:gdLst>
              <a:ahLst/>
              <a:cxnLst>
                <a:cxn ang="0">
                  <a:pos x="0" y="265"/>
                </a:cxn>
                <a:cxn ang="0">
                  <a:pos x="1280" y="0"/>
                </a:cxn>
                <a:cxn ang="0">
                  <a:pos x="1270" y="73"/>
                </a:cxn>
                <a:cxn ang="0">
                  <a:pos x="9" y="347"/>
                </a:cxn>
                <a:cxn ang="0">
                  <a:pos x="0" y="265"/>
                </a:cxn>
              </a:cxnLst>
              <a:rect l="txL" t="txT" r="txR" b="txB"/>
              <a:pathLst>
                <a:path w="1280" h="347">
                  <a:moveTo>
                    <a:pt x="0" y="265"/>
                  </a:moveTo>
                  <a:lnTo>
                    <a:pt x="1280" y="0"/>
                  </a:lnTo>
                  <a:lnTo>
                    <a:pt x="1270" y="73"/>
                  </a:lnTo>
                  <a:lnTo>
                    <a:pt x="9" y="347"/>
                  </a:lnTo>
                  <a:lnTo>
                    <a:pt x="0" y="265"/>
                  </a:lnTo>
                  <a:close/>
                </a:path>
              </a:pathLst>
            </a:custGeom>
            <a:blipFill rotWithShape="1">
              <a:blip r:embed="rId1"/>
            </a:blipFill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fontAlgn="base"/>
              <a:endParaRPr lang="zh-CN" altLang="en-US" sz="1695" strike="noStrike" noProof="1"/>
            </a:p>
          </p:txBody>
        </p:sp>
        <p:sp>
          <p:nvSpPr>
            <p:cNvPr id="26630" name="Line 7"/>
            <p:cNvSpPr/>
            <p:nvPr/>
          </p:nvSpPr>
          <p:spPr>
            <a:xfrm>
              <a:off x="951" y="3758"/>
              <a:ext cx="3959" cy="0"/>
            </a:xfrm>
            <a:prstGeom prst="line">
              <a:avLst/>
            </a:prstGeom>
            <a:ln w="28575" cap="flat" cmpd="sng">
              <a:solidFill>
                <a:srgbClr val="33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631" name="Group 8"/>
          <p:cNvGrpSpPr/>
          <p:nvPr/>
        </p:nvGrpSpPr>
        <p:grpSpPr>
          <a:xfrm>
            <a:off x="4429125" y="4762500"/>
            <a:ext cx="263525" cy="1104900"/>
            <a:chOff x="5129" y="2505"/>
            <a:chExt cx="229" cy="868"/>
          </a:xfrm>
        </p:grpSpPr>
        <p:sp>
          <p:nvSpPr>
            <p:cNvPr id="18449" name="Oval 9"/>
            <p:cNvSpPr/>
            <p:nvPr/>
          </p:nvSpPr>
          <p:spPr>
            <a:xfrm>
              <a:off x="5129" y="2505"/>
              <a:ext cx="229" cy="43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rect">
                <a:fillToRect r="100000" b="100000"/>
              </a:path>
              <a:tileRect/>
            </a:gradFill>
            <a:ln w="5715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fontAlgn="base" hangingPunct="1"/>
              <a:endParaRPr lang="zh-CN" altLang="en-US" sz="1695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3" name="Line 10"/>
            <p:cNvSpPr/>
            <p:nvPr/>
          </p:nvSpPr>
          <p:spPr>
            <a:xfrm>
              <a:off x="5239" y="2962"/>
              <a:ext cx="0" cy="411"/>
            </a:xfrm>
            <a:prstGeom prst="line">
              <a:avLst/>
            </a:prstGeom>
            <a:ln w="762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" name="Group 11"/>
          <p:cNvGrpSpPr/>
          <p:nvPr/>
        </p:nvGrpSpPr>
        <p:grpSpPr>
          <a:xfrm>
            <a:off x="2655888" y="4973638"/>
            <a:ext cx="246062" cy="889000"/>
            <a:chOff x="657" y="3170"/>
            <a:chExt cx="146" cy="759"/>
          </a:xfrm>
        </p:grpSpPr>
        <p:grpSp>
          <p:nvGrpSpPr>
            <p:cNvPr id="26635" name="Group 12"/>
            <p:cNvGrpSpPr/>
            <p:nvPr/>
          </p:nvGrpSpPr>
          <p:grpSpPr>
            <a:xfrm>
              <a:off x="662" y="3170"/>
              <a:ext cx="117" cy="359"/>
              <a:chOff x="580" y="3060"/>
              <a:chExt cx="190" cy="423"/>
            </a:xfrm>
          </p:grpSpPr>
          <p:sp>
            <p:nvSpPr>
              <p:cNvPr id="18447" name="Freeform 13"/>
              <p:cNvSpPr/>
              <p:nvPr/>
            </p:nvSpPr>
            <p:spPr>
              <a:xfrm>
                <a:off x="580" y="3163"/>
                <a:ext cx="97" cy="302"/>
              </a:xfrm>
              <a:custGeom>
                <a:avLst/>
                <a:gdLst>
                  <a:gd name="txL" fmla="*/ 0 w 124"/>
                  <a:gd name="txT" fmla="*/ 0 h 265"/>
                  <a:gd name="txR" fmla="*/ 124 w 124"/>
                  <a:gd name="txB" fmla="*/ 265 h 265"/>
                </a:gdLst>
                <a:ahLst/>
                <a:cxnLst>
                  <a:cxn ang="0">
                    <a:pos x="17" y="0"/>
                  </a:cxn>
                  <a:cxn ang="0">
                    <a:pos x="2" y="262"/>
                  </a:cxn>
                  <a:cxn ang="0">
                    <a:pos x="6" y="570"/>
                  </a:cxn>
                  <a:cxn ang="0">
                    <a:pos x="16" y="753"/>
                  </a:cxn>
                </a:cxnLst>
                <a:rect l="txL" t="txT" r="txR" b="txB"/>
                <a:pathLst>
                  <a:path w="124" h="265">
                    <a:moveTo>
                      <a:pt x="124" y="0"/>
                    </a:moveTo>
                    <a:cubicBezTo>
                      <a:pt x="76" y="29"/>
                      <a:pt x="28" y="58"/>
                      <a:pt x="14" y="91"/>
                    </a:cubicBezTo>
                    <a:cubicBezTo>
                      <a:pt x="0" y="124"/>
                      <a:pt x="25" y="172"/>
                      <a:pt x="42" y="201"/>
                    </a:cubicBezTo>
                    <a:cubicBezTo>
                      <a:pt x="59" y="230"/>
                      <a:pt x="101" y="253"/>
                      <a:pt x="115" y="265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fontAlgn="base"/>
                <a:endParaRPr lang="zh-CN" altLang="en-US" sz="1695" strike="noStrike" noProof="1"/>
              </a:p>
            </p:txBody>
          </p:sp>
          <p:sp>
            <p:nvSpPr>
              <p:cNvPr id="18448" name="Freeform 14"/>
              <p:cNvSpPr/>
              <p:nvPr/>
            </p:nvSpPr>
            <p:spPr>
              <a:xfrm>
                <a:off x="637" y="3060"/>
                <a:ext cx="133" cy="423"/>
              </a:xfrm>
              <a:custGeom>
                <a:avLst/>
                <a:gdLst>
                  <a:gd name="txL" fmla="*/ 0 w 133"/>
                  <a:gd name="txT" fmla="*/ 0 h 423"/>
                  <a:gd name="txR" fmla="*/ 133 w 133"/>
                  <a:gd name="txB" fmla="*/ 423 h 423"/>
                </a:gdLst>
                <a:ahLst/>
                <a:cxnLst>
                  <a:cxn ang="0">
                    <a:pos x="12" y="204"/>
                  </a:cxn>
                  <a:cxn ang="0">
                    <a:pos x="40" y="94"/>
                  </a:cxn>
                  <a:cxn ang="0">
                    <a:pos x="12" y="3"/>
                  </a:cxn>
                  <a:cxn ang="0">
                    <a:pos x="113" y="76"/>
                  </a:cxn>
                  <a:cxn ang="0">
                    <a:pos x="131" y="204"/>
                  </a:cxn>
                  <a:cxn ang="0">
                    <a:pos x="122" y="286"/>
                  </a:cxn>
                  <a:cxn ang="0">
                    <a:pos x="104" y="369"/>
                  </a:cxn>
                  <a:cxn ang="0">
                    <a:pos x="67" y="423"/>
                  </a:cxn>
                </a:cxnLst>
                <a:rect l="txL" t="txT" r="txR" b="txB"/>
                <a:pathLst>
                  <a:path w="133" h="423">
                    <a:moveTo>
                      <a:pt x="12" y="204"/>
                    </a:moveTo>
                    <a:cubicBezTo>
                      <a:pt x="26" y="165"/>
                      <a:pt x="40" y="127"/>
                      <a:pt x="40" y="94"/>
                    </a:cubicBezTo>
                    <a:cubicBezTo>
                      <a:pt x="40" y="61"/>
                      <a:pt x="0" y="6"/>
                      <a:pt x="12" y="3"/>
                    </a:cubicBezTo>
                    <a:cubicBezTo>
                      <a:pt x="24" y="0"/>
                      <a:pt x="93" y="43"/>
                      <a:pt x="113" y="76"/>
                    </a:cubicBezTo>
                    <a:cubicBezTo>
                      <a:pt x="133" y="109"/>
                      <a:pt x="129" y="169"/>
                      <a:pt x="131" y="204"/>
                    </a:cubicBezTo>
                    <a:cubicBezTo>
                      <a:pt x="133" y="239"/>
                      <a:pt x="126" y="259"/>
                      <a:pt x="122" y="286"/>
                    </a:cubicBezTo>
                    <a:cubicBezTo>
                      <a:pt x="118" y="313"/>
                      <a:pt x="113" y="346"/>
                      <a:pt x="104" y="369"/>
                    </a:cubicBezTo>
                    <a:cubicBezTo>
                      <a:pt x="95" y="392"/>
                      <a:pt x="81" y="407"/>
                      <a:pt x="67" y="423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fontAlgn="base"/>
                <a:endParaRPr lang="zh-CN" altLang="en-US" sz="1695" strike="noStrike" noProof="1"/>
              </a:p>
            </p:txBody>
          </p:sp>
        </p:grpSp>
        <p:sp>
          <p:nvSpPr>
            <p:cNvPr id="18446" name="Rectangle 15"/>
            <p:cNvSpPr/>
            <p:nvPr/>
          </p:nvSpPr>
          <p:spPr>
            <a:xfrm>
              <a:off x="657" y="3472"/>
              <a:ext cx="146" cy="45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fontAlgn="base" hangingPunct="1"/>
              <a:endParaRPr lang="zh-CN" altLang="en-US" sz="1695" strike="noStrike" noProof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6142038" y="4622800"/>
            <a:ext cx="666750" cy="1257300"/>
            <a:chOff x="5037" y="2414"/>
            <a:chExt cx="457" cy="896"/>
          </a:xfrm>
        </p:grpSpPr>
        <p:sp>
          <p:nvSpPr>
            <p:cNvPr id="319505" name="Freeform 17"/>
            <p:cNvSpPr/>
            <p:nvPr/>
          </p:nvSpPr>
          <p:spPr bwMode="auto">
            <a:xfrm>
              <a:off x="5037" y="2414"/>
              <a:ext cx="457" cy="741"/>
            </a:xfrm>
            <a:custGeom>
              <a:avLst/>
              <a:gdLst>
                <a:gd name="T0" fmla="*/ 18 w 457"/>
                <a:gd name="T1" fmla="*/ 0 h 741"/>
                <a:gd name="T2" fmla="*/ 457 w 457"/>
                <a:gd name="T3" fmla="*/ 202 h 741"/>
                <a:gd name="T4" fmla="*/ 448 w 457"/>
                <a:gd name="T5" fmla="*/ 741 h 741"/>
                <a:gd name="T6" fmla="*/ 0 w 457"/>
                <a:gd name="T7" fmla="*/ 522 h 741"/>
                <a:gd name="T8" fmla="*/ 18 w 457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741">
                  <a:moveTo>
                    <a:pt x="18" y="0"/>
                  </a:moveTo>
                  <a:lnTo>
                    <a:pt x="457" y="202"/>
                  </a:lnTo>
                  <a:lnTo>
                    <a:pt x="448" y="741"/>
                  </a:lnTo>
                  <a:lnTo>
                    <a:pt x="0" y="522"/>
                  </a:ln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1" name="Line 18"/>
            <p:cNvSpPr/>
            <p:nvPr/>
          </p:nvSpPr>
          <p:spPr>
            <a:xfrm>
              <a:off x="5248" y="2953"/>
              <a:ext cx="0" cy="357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" name="Group 19"/>
          <p:cNvGrpSpPr/>
          <p:nvPr/>
        </p:nvGrpSpPr>
        <p:grpSpPr>
          <a:xfrm rot="10800000">
            <a:off x="6337300" y="4918075"/>
            <a:ext cx="201613" cy="412750"/>
            <a:chOff x="580" y="3060"/>
            <a:chExt cx="190" cy="423"/>
          </a:xfrm>
        </p:grpSpPr>
        <p:sp>
          <p:nvSpPr>
            <p:cNvPr id="18441" name="Freeform 20"/>
            <p:cNvSpPr/>
            <p:nvPr/>
          </p:nvSpPr>
          <p:spPr>
            <a:xfrm>
              <a:off x="580" y="3163"/>
              <a:ext cx="97" cy="302"/>
            </a:xfrm>
            <a:custGeom>
              <a:avLst/>
              <a:gdLst>
                <a:gd name="txL" fmla="*/ 0 w 124"/>
                <a:gd name="txT" fmla="*/ 0 h 265"/>
                <a:gd name="txR" fmla="*/ 124 w 124"/>
                <a:gd name="txB" fmla="*/ 265 h 265"/>
              </a:gdLst>
              <a:ahLst/>
              <a:cxnLst>
                <a:cxn ang="0">
                  <a:pos x="17" y="0"/>
                </a:cxn>
                <a:cxn ang="0">
                  <a:pos x="2" y="262"/>
                </a:cxn>
                <a:cxn ang="0">
                  <a:pos x="6" y="570"/>
                </a:cxn>
                <a:cxn ang="0">
                  <a:pos x="16" y="753"/>
                </a:cxn>
              </a:cxnLst>
              <a:rect l="txL" t="txT" r="txR" b="txB"/>
              <a:pathLst>
                <a:path w="124" h="265">
                  <a:moveTo>
                    <a:pt x="124" y="0"/>
                  </a:moveTo>
                  <a:cubicBezTo>
                    <a:pt x="76" y="29"/>
                    <a:pt x="28" y="58"/>
                    <a:pt x="14" y="91"/>
                  </a:cubicBezTo>
                  <a:cubicBezTo>
                    <a:pt x="0" y="124"/>
                    <a:pt x="25" y="172"/>
                    <a:pt x="42" y="201"/>
                  </a:cubicBezTo>
                  <a:cubicBezTo>
                    <a:pt x="59" y="230"/>
                    <a:pt x="101" y="253"/>
                    <a:pt x="115" y="265"/>
                  </a:cubicBezTo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fontAlgn="base"/>
              <a:endParaRPr lang="zh-CN" altLang="en-US" sz="1695" strike="noStrike" noProof="1"/>
            </a:p>
          </p:txBody>
        </p:sp>
        <p:sp>
          <p:nvSpPr>
            <p:cNvPr id="18442" name="Freeform 21"/>
            <p:cNvSpPr/>
            <p:nvPr/>
          </p:nvSpPr>
          <p:spPr>
            <a:xfrm>
              <a:off x="637" y="3060"/>
              <a:ext cx="133" cy="423"/>
            </a:xfrm>
            <a:custGeom>
              <a:avLst/>
              <a:gdLst>
                <a:gd name="txL" fmla="*/ 0 w 133"/>
                <a:gd name="txT" fmla="*/ 0 h 423"/>
                <a:gd name="txR" fmla="*/ 133 w 133"/>
                <a:gd name="txB" fmla="*/ 423 h 423"/>
              </a:gdLst>
              <a:ahLst/>
              <a:cxnLst>
                <a:cxn ang="0">
                  <a:pos x="12" y="204"/>
                </a:cxn>
                <a:cxn ang="0">
                  <a:pos x="40" y="94"/>
                </a:cxn>
                <a:cxn ang="0">
                  <a:pos x="12" y="3"/>
                </a:cxn>
                <a:cxn ang="0">
                  <a:pos x="113" y="76"/>
                </a:cxn>
                <a:cxn ang="0">
                  <a:pos x="131" y="204"/>
                </a:cxn>
                <a:cxn ang="0">
                  <a:pos x="122" y="286"/>
                </a:cxn>
                <a:cxn ang="0">
                  <a:pos x="104" y="369"/>
                </a:cxn>
                <a:cxn ang="0">
                  <a:pos x="67" y="423"/>
                </a:cxn>
              </a:cxnLst>
              <a:rect l="txL" t="txT" r="txR" b="txB"/>
              <a:pathLst>
                <a:path w="133" h="423">
                  <a:moveTo>
                    <a:pt x="12" y="204"/>
                  </a:moveTo>
                  <a:cubicBezTo>
                    <a:pt x="26" y="165"/>
                    <a:pt x="40" y="127"/>
                    <a:pt x="40" y="94"/>
                  </a:cubicBezTo>
                  <a:cubicBezTo>
                    <a:pt x="40" y="61"/>
                    <a:pt x="0" y="6"/>
                    <a:pt x="12" y="3"/>
                  </a:cubicBezTo>
                  <a:cubicBezTo>
                    <a:pt x="24" y="0"/>
                    <a:pt x="93" y="43"/>
                    <a:pt x="113" y="76"/>
                  </a:cubicBezTo>
                  <a:cubicBezTo>
                    <a:pt x="133" y="109"/>
                    <a:pt x="129" y="169"/>
                    <a:pt x="131" y="204"/>
                  </a:cubicBezTo>
                  <a:cubicBezTo>
                    <a:pt x="133" y="239"/>
                    <a:pt x="126" y="259"/>
                    <a:pt x="122" y="286"/>
                  </a:cubicBezTo>
                  <a:cubicBezTo>
                    <a:pt x="118" y="313"/>
                    <a:pt x="113" y="346"/>
                    <a:pt x="104" y="369"/>
                  </a:cubicBezTo>
                  <a:cubicBezTo>
                    <a:pt x="95" y="392"/>
                    <a:pt x="81" y="407"/>
                    <a:pt x="67" y="423"/>
                  </a:cubicBezTo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fontAlgn="base"/>
              <a:endParaRPr lang="zh-CN" altLang="en-US" sz="1695" strike="noStrike" noProof="1"/>
            </a:p>
          </p:txBody>
        </p:sp>
      </p:grpSp>
      <p:sp>
        <p:nvSpPr>
          <p:cNvPr id="319510" name="Text Box 22"/>
          <p:cNvSpPr txBox="1"/>
          <p:nvPr/>
        </p:nvSpPr>
        <p:spPr>
          <a:xfrm>
            <a:off x="6016625" y="1747838"/>
            <a:ext cx="78105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B</a:t>
            </a:r>
            <a:endParaRPr lang="en-US" altLang="zh-CN" sz="3010" noProof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46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7746E-6 L -0.07552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82659E-7 L -0.05312 -9.82659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104E-6 L -0.04844 -0.006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26626"/>
          <p:cNvSpPr txBox="1"/>
          <p:nvPr/>
        </p:nvSpPr>
        <p:spPr>
          <a:xfrm>
            <a:off x="350838" y="681038"/>
            <a:ext cx="8208962" cy="3078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将物体放在凸透镜前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厘米处，在光屏上得到倒立缩小的像，则凸透镜的焦距可能是（    ）   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Ａ、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10cm             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Ｂ、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7cm                                       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Ｃ、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8cm               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Ｄ、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16cm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0" name="文本框 26627"/>
          <p:cNvSpPr txBox="1"/>
          <p:nvPr/>
        </p:nvSpPr>
        <p:spPr>
          <a:xfrm>
            <a:off x="1331913" y="23495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319510" name="Text Box 22"/>
          <p:cNvSpPr txBox="1"/>
          <p:nvPr/>
        </p:nvSpPr>
        <p:spPr>
          <a:xfrm>
            <a:off x="6413500" y="1476375"/>
            <a:ext cx="782638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B</a:t>
            </a:r>
            <a:endParaRPr lang="en-US" altLang="zh-CN" sz="3010" noProof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7652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195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26626"/>
          <p:cNvSpPr txBox="1"/>
          <p:nvPr/>
        </p:nvSpPr>
        <p:spPr>
          <a:xfrm>
            <a:off x="412750" y="839788"/>
            <a:ext cx="8208963" cy="3292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在探究凸透镜成像实验中，当物距为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厘米时，得到一个倒立缩小的实像，此时像距为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厘米，则凸透镜的焦距是（   ）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&gt;20cm                B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13cm&lt;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&lt;20cm  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C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10cm&lt;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&lt;13cm    D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6.5cm&lt;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&lt;10cm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9510" name="Text Box 22"/>
          <p:cNvSpPr txBox="1"/>
          <p:nvPr/>
        </p:nvSpPr>
        <p:spPr>
          <a:xfrm>
            <a:off x="3225800" y="2209800"/>
            <a:ext cx="782638" cy="550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D</a:t>
            </a:r>
            <a:endParaRPr lang="en-US" altLang="zh-CN" sz="3010" noProof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8675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19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99"/>
          <p:cNvSpPr txBox="1"/>
          <p:nvPr/>
        </p:nvSpPr>
        <p:spPr>
          <a:xfrm>
            <a:off x="536575" y="1385888"/>
            <a:ext cx="7780338" cy="3475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                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学习目标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理解凸透镜成像的规律。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重点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知道凸透镜所成像的正倒、大小、虚实与物距的关系。（重难点）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0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zh-CN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zh-CN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idx="1"/>
          </p:nvPr>
        </p:nvSpPr>
        <p:spPr>
          <a:xfrm>
            <a:off x="209550" y="523875"/>
            <a:ext cx="8839200" cy="2686050"/>
          </a:xfrm>
          <a:prstGeom prst="rect">
            <a:avLst/>
          </a:prstGeom>
          <a:noFill/>
          <a:ln>
            <a:noFill/>
          </a:ln>
        </p:spPr>
        <p:txBody>
          <a:bodyPr wrap="square" lIns="86004" tIns="43002" rIns="86004" bIns="43002" anchor="t"/>
          <a:p>
            <a:pPr eaLnBrk="1" hangingPunct="1"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sz="2800" kern="1200" dirty="0"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5.</a:t>
            </a:r>
            <a:r>
              <a:rPr lang="zh-CN" altLang="en-US" sz="28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把物体放在凸透镜前</a:t>
            </a:r>
            <a:r>
              <a:rPr lang="en-US" altLang="zh-CN" sz="2800" kern="1200" dirty="0"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10cm</a:t>
            </a:r>
            <a:r>
              <a:rPr lang="zh-CN" altLang="en-US" sz="28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时，可以在凸透镜另一侧的光屏上得到放大的像。据此可以推断这个凸透镜的焦距范围为多少？</a:t>
            </a:r>
            <a:r>
              <a:rPr lang="zh-CN" altLang="en-US" sz="2800" u="sng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</a:t>
            </a:r>
            <a:r>
              <a:rPr lang="zh-CN" altLang="en-US" sz="2800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800" u="sng" kern="120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</a:t>
            </a:r>
            <a:endParaRPr lang="zh-CN" altLang="en-US" sz="2800" u="sng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1257300" y="4449763"/>
            <a:ext cx="6743700" cy="436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255" noProof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22565" name="Text Box 5"/>
          <p:cNvSpPr txBox="1"/>
          <p:nvPr/>
        </p:nvSpPr>
        <p:spPr>
          <a:xfrm>
            <a:off x="152400" y="2654300"/>
            <a:ext cx="8529638" cy="33004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255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解：因为是光屏上的像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,</a:t>
            </a: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故像是实像，又是放</a:t>
            </a:r>
            <a:endParaRPr lang="zh-CN" altLang="en-US" sz="301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大的，所以必须满足：</a:t>
            </a:r>
            <a:r>
              <a:rPr lang="en-US" altLang="zh-CN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2f &gt; u &gt; f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,   </a:t>
            </a: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即：</a:t>
            </a:r>
            <a:endParaRPr lang="zh-CN" altLang="en-US" sz="301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</a:t>
            </a:r>
            <a:r>
              <a:rPr lang="en-US" altLang="zh-CN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2f &gt;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10(cm)</a:t>
            </a:r>
            <a:r>
              <a:rPr lang="en-US" altLang="zh-CN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&gt;f</a:t>
            </a:r>
            <a:endParaRPr lang="en-US" altLang="zh-CN" sz="3010" i="1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</a:t>
            </a: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由于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</a:t>
            </a:r>
            <a:r>
              <a:rPr lang="en-US" altLang="zh-CN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f 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&gt;10(cm)  </a:t>
            </a: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得： </a:t>
            </a:r>
            <a:r>
              <a:rPr lang="en-US" altLang="zh-CN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f 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&gt;5(cm)</a:t>
            </a: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 </a:t>
            </a:r>
            <a:endParaRPr lang="zh-CN" altLang="en-US" sz="301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综合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10(cm)&gt;</a:t>
            </a:r>
            <a:r>
              <a:rPr lang="en-US" altLang="zh-CN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f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得：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10cm &gt;</a:t>
            </a:r>
            <a:r>
              <a:rPr lang="en-US" altLang="zh-CN" sz="3010" i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f </a:t>
            </a:r>
            <a:r>
              <a:rPr lang="en-US" altLang="zh-CN" sz="301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&gt;5cm</a:t>
            </a:r>
            <a:endParaRPr lang="en-US" altLang="zh-CN" sz="301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0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1"/>
          <p:cNvSpPr/>
          <p:nvPr/>
        </p:nvSpPr>
        <p:spPr>
          <a:xfrm>
            <a:off x="323850" y="1485900"/>
            <a:ext cx="8778875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28600"/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例题：烛焰通过凸透镜恰好在光屏上得到一个放大的像，若保持凸透镜位置不变，把烛焰和光屏位置对调一下，则</a:t>
            </a:r>
            <a:r>
              <a:rPr lang="en-US" altLang="zh-CN" sz="2400" b="1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(     )</a:t>
            </a:r>
            <a:endParaRPr lang="zh-CN" altLang="en-US" sz="2400" b="1" dirty="0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  <a:p>
            <a:pPr indent="228600"/>
            <a:r>
              <a:rPr lang="en-US" altLang="zh-CN" sz="2400" b="1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．光屏上仍能成一个放大的像</a:t>
            </a:r>
            <a:r>
              <a:rPr lang="en-US" altLang="zh-CN" sz="2400" b="1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          </a:t>
            </a:r>
            <a:endParaRPr lang="en-US" altLang="zh-CN" sz="2400" b="1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  <a:p>
            <a:pPr indent="228600"/>
            <a:r>
              <a:rPr lang="en-US" altLang="zh-CN" sz="2400" b="1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B. 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光屏上能成一个缩小的像</a:t>
            </a:r>
            <a:endParaRPr lang="zh-CN" altLang="en-US" sz="2400" b="1" dirty="0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  <a:p>
            <a:pPr indent="228600"/>
            <a:r>
              <a:rPr lang="en-US" altLang="zh-CN" sz="2400" b="1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．光屏上不能成像，但通过透镜能看到</a:t>
            </a:r>
            <a:r>
              <a:rPr lang="en-US" altLang="zh-CN" sz="2400" b="1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  </a:t>
            </a:r>
            <a:endParaRPr lang="en-US" altLang="zh-CN" sz="2400" b="1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  <a:p>
            <a:pPr indent="228600"/>
            <a:r>
              <a:rPr lang="en-US" altLang="zh-CN" sz="2400" b="1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D. 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以上说法都不对</a:t>
            </a:r>
            <a:endParaRPr lang="zh-CN" altLang="en-US" sz="2400" b="1" dirty="0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3555" name="矩形 2"/>
          <p:cNvSpPr/>
          <p:nvPr/>
        </p:nvSpPr>
        <p:spPr>
          <a:xfrm>
            <a:off x="1189038" y="4005263"/>
            <a:ext cx="7632700" cy="265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28600"/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分析：既然在光屏上得到放大的实像，说明物体在凸透镜的</a:t>
            </a:r>
            <a:r>
              <a:rPr lang="zh-CN" altLang="en-US" sz="2400" b="1" u="sng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                   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，像在另一侧</a:t>
            </a:r>
            <a:r>
              <a:rPr lang="en-US" altLang="zh-CN" sz="2400" b="1" u="sng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            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，位置对调后，即变成物体在</a:t>
            </a:r>
            <a:endParaRPr lang="zh-CN" altLang="en-US" sz="2400" b="1" dirty="0">
              <a:solidFill>
                <a:srgbClr val="1F497D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  <a:p>
            <a:pPr indent="228600"/>
            <a:r>
              <a:rPr lang="zh-CN" altLang="en-US" sz="2400" b="1" u="sng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            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的成像情况，根据光路的可逆性可知，放在实像位置的物体发出（反射）的光也能通过凸透镜会聚到</a:t>
            </a:r>
            <a:r>
              <a:rPr lang="zh-CN" altLang="en-US" sz="2400" b="1" u="sng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400" b="1" u="sng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位置，所以能在光屏上得到</a:t>
            </a:r>
            <a:endParaRPr lang="zh-CN" altLang="en-US" sz="2400" b="1" dirty="0">
              <a:solidFill>
                <a:srgbClr val="1F497D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  <a:p>
            <a:pPr indent="228600"/>
            <a:r>
              <a:rPr lang="zh-CN" altLang="en-US" sz="2400" b="1" u="sng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            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像。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矩形 3"/>
          <p:cNvSpPr/>
          <p:nvPr/>
        </p:nvSpPr>
        <p:spPr>
          <a:xfrm>
            <a:off x="7812088" y="1844675"/>
            <a:ext cx="3397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09" name="矩形 4"/>
          <p:cNvSpPr/>
          <p:nvPr/>
        </p:nvSpPr>
        <p:spPr>
          <a:xfrm>
            <a:off x="2195513" y="4365625"/>
            <a:ext cx="3103562" cy="395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一倍焦距和二倍焦距之间 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10" name="矩形 5"/>
          <p:cNvSpPr/>
          <p:nvPr/>
        </p:nvSpPr>
        <p:spPr>
          <a:xfrm>
            <a:off x="1800225" y="4768850"/>
            <a:ext cx="1835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二倍焦距之外 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11" name="矩形 6"/>
          <p:cNvSpPr/>
          <p:nvPr/>
        </p:nvSpPr>
        <p:spPr>
          <a:xfrm>
            <a:off x="1524000" y="5054600"/>
            <a:ext cx="1835150" cy="395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二倍焦距之外 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12" name="矩形 7"/>
          <p:cNvSpPr/>
          <p:nvPr/>
        </p:nvSpPr>
        <p:spPr>
          <a:xfrm>
            <a:off x="3133725" y="5805488"/>
            <a:ext cx="944563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原物体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1513" name="矩形 8"/>
          <p:cNvSpPr/>
          <p:nvPr/>
        </p:nvSpPr>
        <p:spPr>
          <a:xfrm>
            <a:off x="1408113" y="6167438"/>
            <a:ext cx="2087562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清晰的缩小的实 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09" grpId="0" bldLvl="0"/>
      <p:bldP spid="21510" grpId="0" bldLvl="0"/>
      <p:bldP spid="21511" grpId="0" bldLvl="0"/>
      <p:bldP spid="21512" grpId="0" bldLvl="0"/>
      <p:bldP spid="2151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WordArt 2"/>
          <p:cNvSpPr>
            <a:spLocks noChangeArrowheads="1" noChangeShapeType="1"/>
          </p:cNvSpPr>
          <p:nvPr/>
        </p:nvSpPr>
        <p:spPr bwMode="auto">
          <a:xfrm>
            <a:off x="2484438" y="188913"/>
            <a:ext cx="4572000" cy="5222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节  凸透镜成像的规律</a:t>
            </a:r>
            <a:endParaRPr kumimoji="0" lang="zh-CN" altLang="en-US" sz="3600" b="0" i="0" u="none" strike="noStrike" kern="1200" cap="none" spc="0" normalizeH="0" baseline="0" noProof="0" smtClean="0">
              <a:ln w="9525">
                <a:noFill/>
                <a:round/>
              </a:ln>
              <a:solidFill>
                <a:schemeClr val="bg1"/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矩形 4"/>
          <p:cNvSpPr/>
          <p:nvPr/>
        </p:nvSpPr>
        <p:spPr>
          <a:xfrm>
            <a:off x="431800" y="1412875"/>
            <a:ext cx="821213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28600" algn="just"/>
            <a:r>
              <a:rPr lang="en-US" altLang="zh-CN" sz="2400" b="1">
                <a:solidFill>
                  <a:srgbClr val="FF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FF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18" charset="0"/>
              </a:rPr>
              <a:t>用凸透镜观察课本上的字，让凸透镜逐渐远离课本，发现了什么现象？凸透镜还能成什么样的像？</a:t>
            </a:r>
            <a:endParaRPr lang="zh-CN" altLang="en-US" sz="3200" b="1" dirty="0">
              <a:solidFill>
                <a:srgbClr val="FF0066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8196" name="Picture 2" descr="http://www.drame.cn/uploads/allimg/090319/150R1H43-0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0" y="2382838"/>
            <a:ext cx="5775325" cy="3783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WordArt 2"/>
          <p:cNvSpPr/>
          <p:nvPr/>
        </p:nvSpPr>
        <p:spPr>
          <a:xfrm>
            <a:off x="2987675" y="260350"/>
            <a:ext cx="3025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生活中的透镜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234113" y="2160588"/>
            <a:ext cx="2178050" cy="1989137"/>
            <a:chOff x="0" y="0"/>
            <a:chExt cx="1517" cy="1253"/>
          </a:xfrm>
        </p:grpSpPr>
        <p:sp>
          <p:nvSpPr>
            <p:cNvPr id="9345" name="Text Box 4"/>
            <p:cNvSpPr txBox="1"/>
            <p:nvPr/>
          </p:nvSpPr>
          <p:spPr>
            <a:xfrm>
              <a:off x="0" y="0"/>
              <a:ext cx="11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latin typeface="黑体" panose="02010609060101010101" pitchFamily="2" charset="-122"/>
                  <a:ea typeface="黑体" panose="02010609060101010101" pitchFamily="2" charset="-122"/>
                </a:rPr>
                <a:t>镜头</a:t>
              </a:r>
              <a:r>
                <a:rPr lang="zh-CN" altLang="zh-CN" b="1" dirty="0"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b="1" dirty="0">
                  <a:latin typeface="黑体" panose="02010609060101010101" pitchFamily="2" charset="-122"/>
                  <a:ea typeface="黑体" panose="02010609060101010101" pitchFamily="2" charset="-122"/>
                </a:rPr>
                <a:t>凸透镜</a:t>
              </a:r>
              <a:r>
                <a:rPr lang="zh-CN" altLang="zh-CN" b="1" dirty="0"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  <a:endParaRPr lang="zh-CN" altLang="zh-CN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9346" name="Group 5"/>
            <p:cNvGrpSpPr/>
            <p:nvPr/>
          </p:nvGrpSpPr>
          <p:grpSpPr>
            <a:xfrm>
              <a:off x="1085" y="138"/>
              <a:ext cx="432" cy="1115"/>
              <a:chOff x="0" y="0"/>
              <a:chExt cx="1248" cy="1584"/>
            </a:xfrm>
          </p:grpSpPr>
          <p:sp>
            <p:nvSpPr>
              <p:cNvPr id="9347" name="Oval 6"/>
              <p:cNvSpPr/>
              <p:nvPr/>
            </p:nvSpPr>
            <p:spPr>
              <a:xfrm>
                <a:off x="0" y="480"/>
                <a:ext cx="144" cy="672"/>
              </a:xfrm>
              <a:prstGeom prst="ellipse">
                <a:avLst/>
              </a:prstGeom>
              <a:solidFill>
                <a:srgbClr val="FFFF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48" name="Line 7"/>
              <p:cNvSpPr/>
              <p:nvPr/>
            </p:nvSpPr>
            <p:spPr>
              <a:xfrm>
                <a:off x="48" y="480"/>
                <a:ext cx="67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49" name="Line 8"/>
              <p:cNvSpPr/>
              <p:nvPr/>
            </p:nvSpPr>
            <p:spPr>
              <a:xfrm>
                <a:off x="48" y="1152"/>
                <a:ext cx="72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0" name="Line 9"/>
              <p:cNvSpPr/>
              <p:nvPr/>
            </p:nvSpPr>
            <p:spPr>
              <a:xfrm flipV="1">
                <a:off x="720" y="0"/>
                <a:ext cx="0" cy="48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1" name="Line 10"/>
              <p:cNvSpPr/>
              <p:nvPr/>
            </p:nvSpPr>
            <p:spPr>
              <a:xfrm>
                <a:off x="768" y="1152"/>
                <a:ext cx="0" cy="43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2" name="Line 11"/>
              <p:cNvSpPr/>
              <p:nvPr/>
            </p:nvSpPr>
            <p:spPr>
              <a:xfrm>
                <a:off x="720" y="0"/>
                <a:ext cx="52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3" name="Line 12"/>
              <p:cNvSpPr/>
              <p:nvPr/>
            </p:nvSpPr>
            <p:spPr>
              <a:xfrm>
                <a:off x="768" y="1584"/>
                <a:ext cx="48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354" name="Line 13"/>
              <p:cNvSpPr/>
              <p:nvPr/>
            </p:nvSpPr>
            <p:spPr>
              <a:xfrm>
                <a:off x="1248" y="0"/>
                <a:ext cx="0" cy="158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14"/>
          <p:cNvGrpSpPr/>
          <p:nvPr/>
        </p:nvGrpSpPr>
        <p:grpSpPr>
          <a:xfrm>
            <a:off x="5003800" y="2420938"/>
            <a:ext cx="4140200" cy="1709737"/>
            <a:chOff x="0" y="0"/>
            <a:chExt cx="2885" cy="1077"/>
          </a:xfrm>
        </p:grpSpPr>
        <p:pic>
          <p:nvPicPr>
            <p:cNvPr id="9337" name="Picture 15" descr="xx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76" cy="10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338" name="Group 16"/>
            <p:cNvGrpSpPr/>
            <p:nvPr/>
          </p:nvGrpSpPr>
          <p:grpSpPr>
            <a:xfrm>
              <a:off x="216" y="88"/>
              <a:ext cx="2208" cy="989"/>
              <a:chOff x="0" y="0"/>
              <a:chExt cx="3683" cy="1285"/>
            </a:xfrm>
          </p:grpSpPr>
          <p:sp>
            <p:nvSpPr>
              <p:cNvPr id="9341" name="Freeform 17"/>
              <p:cNvSpPr/>
              <p:nvPr/>
            </p:nvSpPr>
            <p:spPr>
              <a:xfrm>
                <a:off x="0" y="0"/>
                <a:ext cx="3673" cy="661"/>
              </a:xfrm>
              <a:custGeom>
                <a:avLst/>
                <a:gdLst>
                  <a:gd name="txL" fmla="*/ 0 w 3673"/>
                  <a:gd name="txT" fmla="*/ 0 h 661"/>
                  <a:gd name="txR" fmla="*/ 3673 w 3673"/>
                  <a:gd name="txB" fmla="*/ 661 h 661"/>
                </a:gdLst>
                <a:ahLst/>
                <a:cxnLst>
                  <a:cxn ang="0">
                    <a:pos x="0" y="0"/>
                  </a:cxn>
                  <a:cxn ang="0">
                    <a:pos x="3673" y="661"/>
                  </a:cxn>
                </a:cxnLst>
                <a:rect l="txL" t="txT" r="txR" b="txB"/>
                <a:pathLst>
                  <a:path w="3673" h="661">
                    <a:moveTo>
                      <a:pt x="0" y="0"/>
                    </a:moveTo>
                    <a:lnTo>
                      <a:pt x="3673" y="661"/>
                    </a:ln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42" name="Freeform 18"/>
              <p:cNvSpPr/>
              <p:nvPr/>
            </p:nvSpPr>
            <p:spPr>
              <a:xfrm>
                <a:off x="0" y="369"/>
                <a:ext cx="3683" cy="916"/>
              </a:xfrm>
              <a:custGeom>
                <a:avLst/>
                <a:gdLst>
                  <a:gd name="txL" fmla="*/ 0 w 3683"/>
                  <a:gd name="txT" fmla="*/ 0 h 916"/>
                  <a:gd name="txR" fmla="*/ 3683 w 3683"/>
                  <a:gd name="txB" fmla="*/ 916 h 916"/>
                </a:gdLst>
                <a:ahLst/>
                <a:cxnLst>
                  <a:cxn ang="0">
                    <a:pos x="0" y="916"/>
                  </a:cxn>
                  <a:cxn ang="0">
                    <a:pos x="3683" y="0"/>
                  </a:cxn>
                </a:cxnLst>
                <a:rect l="txL" t="txT" r="txR" b="txB"/>
                <a:pathLst>
                  <a:path w="3683" h="916">
                    <a:moveTo>
                      <a:pt x="0" y="916"/>
                    </a:moveTo>
                    <a:lnTo>
                      <a:pt x="3683" y="0"/>
                    </a:ln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43" name="Freeform 19"/>
              <p:cNvSpPr/>
              <p:nvPr/>
            </p:nvSpPr>
            <p:spPr>
              <a:xfrm>
                <a:off x="590" y="987"/>
                <a:ext cx="579" cy="153"/>
              </a:xfrm>
              <a:custGeom>
                <a:avLst/>
                <a:gdLst>
                  <a:gd name="txL" fmla="*/ 0 w 572"/>
                  <a:gd name="txT" fmla="*/ 0 h 74"/>
                  <a:gd name="txR" fmla="*/ 572 w 572"/>
                  <a:gd name="txB" fmla="*/ 74 h 74"/>
                </a:gdLst>
                <a:ahLst/>
                <a:cxnLst>
                  <a:cxn ang="0">
                    <a:pos x="0" y="74"/>
                  </a:cxn>
                  <a:cxn ang="0">
                    <a:pos x="572" y="0"/>
                  </a:cxn>
                </a:cxnLst>
                <a:rect l="txL" t="txT" r="txR" b="txB"/>
                <a:pathLst>
                  <a:path w="572" h="74">
                    <a:moveTo>
                      <a:pt x="0" y="74"/>
                    </a:moveTo>
                    <a:lnTo>
                      <a:pt x="572" y="0"/>
                    </a:ln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44" name="Freeform 20"/>
              <p:cNvSpPr/>
              <p:nvPr/>
            </p:nvSpPr>
            <p:spPr>
              <a:xfrm>
                <a:off x="499" y="88"/>
                <a:ext cx="691" cy="130"/>
              </a:xfrm>
              <a:custGeom>
                <a:avLst/>
                <a:gdLst>
                  <a:gd name="txL" fmla="*/ 0 w 691"/>
                  <a:gd name="txT" fmla="*/ 0 h 130"/>
                  <a:gd name="txR" fmla="*/ 691 w 691"/>
                  <a:gd name="txB" fmla="*/ 130 h 130"/>
                </a:gdLst>
                <a:ahLst/>
                <a:cxnLst>
                  <a:cxn ang="0">
                    <a:pos x="0" y="0"/>
                  </a:cxn>
                  <a:cxn ang="0">
                    <a:pos x="691" y="130"/>
                  </a:cxn>
                </a:cxnLst>
                <a:rect l="txL" t="txT" r="txR" b="txB"/>
                <a:pathLst>
                  <a:path w="691" h="130">
                    <a:moveTo>
                      <a:pt x="0" y="0"/>
                    </a:moveTo>
                    <a:lnTo>
                      <a:pt x="691" y="130"/>
                    </a:ln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339" name="Text Box 21"/>
            <p:cNvSpPr txBox="1"/>
            <p:nvPr/>
          </p:nvSpPr>
          <p:spPr>
            <a:xfrm>
              <a:off x="2539" y="355"/>
              <a:ext cx="346" cy="68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r>
                <a:rPr lang="zh-CN" altLang="zh-CN" b="1" dirty="0"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b="1" dirty="0">
                  <a:latin typeface="黑体" panose="02010609060101010101" pitchFamily="2" charset="-122"/>
                  <a:ea typeface="黑体" panose="02010609060101010101" pitchFamily="2" charset="-122"/>
                </a:rPr>
                <a:t>像</a:t>
              </a:r>
              <a:r>
                <a:rPr lang="zh-CN" altLang="zh-CN" b="1" dirty="0"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  <a:endParaRPr lang="zh-CN" altLang="zh-CN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pic>
          <p:nvPicPr>
            <p:cNvPr id="9340" name="Picture 22" descr="xx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" y="355"/>
              <a:ext cx="78" cy="267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9221" name="表格 9220"/>
          <p:cNvGraphicFramePr/>
          <p:nvPr/>
        </p:nvGraphicFramePr>
        <p:xfrm>
          <a:off x="1182688" y="4652963"/>
          <a:ext cx="7240588" cy="1944688"/>
        </p:xfrm>
        <a:graphic>
          <a:graphicData uri="http://schemas.openxmlformats.org/drawingml/2006/table">
            <a:tbl>
              <a:tblPr/>
              <a:tblGrid>
                <a:gridCol w="2370138"/>
                <a:gridCol w="2433637"/>
                <a:gridCol w="2436813"/>
              </a:tblGrid>
              <a:tr h="4683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生活中的透镜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成像的特点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照相机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投影仪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放大镜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9" name="Text Box 45"/>
          <p:cNvSpPr txBox="1"/>
          <p:nvPr/>
        </p:nvSpPr>
        <p:spPr>
          <a:xfrm>
            <a:off x="3778250" y="5661025"/>
            <a:ext cx="25193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倒立放大的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实</a:t>
            </a:r>
            <a:r>
              <a:rPr lang="zh-CN" altLang="en-US" b="1" dirty="0">
                <a:latin typeface="Arial" panose="020B0604020202020204" pitchFamily="34" charset="0"/>
              </a:rPr>
              <a:t>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6190" name="Text Box 46"/>
          <p:cNvSpPr txBox="1"/>
          <p:nvPr/>
        </p:nvSpPr>
        <p:spPr>
          <a:xfrm>
            <a:off x="3706813" y="5157788"/>
            <a:ext cx="25193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倒立缩小的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实</a:t>
            </a:r>
            <a:r>
              <a:rPr lang="zh-CN" altLang="en-US" b="1" dirty="0">
                <a:latin typeface="Arial" panose="020B0604020202020204" pitchFamily="34" charset="0"/>
              </a:rPr>
              <a:t>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6191" name="Text Box 47"/>
          <p:cNvSpPr txBox="1"/>
          <p:nvPr/>
        </p:nvSpPr>
        <p:spPr>
          <a:xfrm>
            <a:off x="3778250" y="6165850"/>
            <a:ext cx="25193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正立放大的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虚</a:t>
            </a:r>
            <a:r>
              <a:rPr lang="zh-CN" altLang="en-US" b="1" dirty="0">
                <a:latin typeface="Arial" panose="020B0604020202020204" pitchFamily="34" charset="0"/>
              </a:rPr>
              <a:t>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grpSp>
        <p:nvGrpSpPr>
          <p:cNvPr id="6" name="Group 48"/>
          <p:cNvGrpSpPr/>
          <p:nvPr/>
        </p:nvGrpSpPr>
        <p:grpSpPr>
          <a:xfrm rot="-780000">
            <a:off x="2879725" y="1484313"/>
            <a:ext cx="1257300" cy="1768475"/>
            <a:chOff x="0" y="0"/>
            <a:chExt cx="792" cy="1114"/>
          </a:xfrm>
        </p:grpSpPr>
        <p:sp>
          <p:nvSpPr>
            <p:cNvPr id="9321" name="Line 49"/>
            <p:cNvSpPr/>
            <p:nvPr/>
          </p:nvSpPr>
          <p:spPr>
            <a:xfrm rot="-7818174">
              <a:off x="-222" y="557"/>
              <a:ext cx="111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2" name="Line 50"/>
            <p:cNvSpPr/>
            <p:nvPr/>
          </p:nvSpPr>
          <p:spPr>
            <a:xfrm rot="-7818174" flipH="1">
              <a:off x="725" y="917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3" name="Line 51"/>
            <p:cNvSpPr/>
            <p:nvPr/>
          </p:nvSpPr>
          <p:spPr>
            <a:xfrm rot="-7818174" flipH="1">
              <a:off x="675" y="859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4" name="Line 52"/>
            <p:cNvSpPr/>
            <p:nvPr/>
          </p:nvSpPr>
          <p:spPr>
            <a:xfrm rot="-7818174" flipH="1">
              <a:off x="625" y="800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5" name="Line 53"/>
            <p:cNvSpPr/>
            <p:nvPr/>
          </p:nvSpPr>
          <p:spPr>
            <a:xfrm rot="-7818174" flipH="1">
              <a:off x="572" y="738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6" name="Line 54"/>
            <p:cNvSpPr/>
            <p:nvPr/>
          </p:nvSpPr>
          <p:spPr>
            <a:xfrm rot="-7818174" flipH="1">
              <a:off x="523" y="679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7" name="Line 55"/>
            <p:cNvSpPr/>
            <p:nvPr/>
          </p:nvSpPr>
          <p:spPr>
            <a:xfrm rot="-7818174" flipH="1">
              <a:off x="476" y="624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8" name="Line 56"/>
            <p:cNvSpPr/>
            <p:nvPr/>
          </p:nvSpPr>
          <p:spPr>
            <a:xfrm rot="-7818174" flipH="1">
              <a:off x="427" y="566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29" name="Line 57"/>
            <p:cNvSpPr/>
            <p:nvPr/>
          </p:nvSpPr>
          <p:spPr>
            <a:xfrm rot="-7818174" flipH="1">
              <a:off x="377" y="507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0" name="Line 58"/>
            <p:cNvSpPr/>
            <p:nvPr/>
          </p:nvSpPr>
          <p:spPr>
            <a:xfrm rot="-7818174" flipH="1">
              <a:off x="324" y="445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1" name="Line 59"/>
            <p:cNvSpPr/>
            <p:nvPr/>
          </p:nvSpPr>
          <p:spPr>
            <a:xfrm rot="-7818174" flipH="1">
              <a:off x="274" y="387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2" name="Line 60"/>
            <p:cNvSpPr/>
            <p:nvPr/>
          </p:nvSpPr>
          <p:spPr>
            <a:xfrm rot="-7818174" flipH="1">
              <a:off x="228" y="332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3" name="Line 61"/>
            <p:cNvSpPr/>
            <p:nvPr/>
          </p:nvSpPr>
          <p:spPr>
            <a:xfrm rot="-7818174" flipH="1">
              <a:off x="178" y="273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4" name="Line 62"/>
            <p:cNvSpPr/>
            <p:nvPr/>
          </p:nvSpPr>
          <p:spPr>
            <a:xfrm rot="-7818174" flipH="1">
              <a:off x="128" y="214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5" name="Line 63"/>
            <p:cNvSpPr/>
            <p:nvPr/>
          </p:nvSpPr>
          <p:spPr>
            <a:xfrm rot="-7818174" flipH="1">
              <a:off x="76" y="152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336" name="Line 64"/>
            <p:cNvSpPr/>
            <p:nvPr/>
          </p:nvSpPr>
          <p:spPr>
            <a:xfrm rot="-7818174" flipH="1">
              <a:off x="26" y="94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7" name="Group 65"/>
          <p:cNvGrpSpPr/>
          <p:nvPr/>
        </p:nvGrpSpPr>
        <p:grpSpPr>
          <a:xfrm>
            <a:off x="0" y="1700213"/>
            <a:ext cx="4932363" cy="2695575"/>
            <a:chOff x="0" y="0"/>
            <a:chExt cx="3107" cy="1698"/>
          </a:xfrm>
        </p:grpSpPr>
        <p:grpSp>
          <p:nvGrpSpPr>
            <p:cNvPr id="9282" name="Group 66"/>
            <p:cNvGrpSpPr/>
            <p:nvPr/>
          </p:nvGrpSpPr>
          <p:grpSpPr>
            <a:xfrm>
              <a:off x="0" y="0"/>
              <a:ext cx="3107" cy="1558"/>
              <a:chOff x="0" y="0"/>
              <a:chExt cx="3107" cy="1558"/>
            </a:xfrm>
          </p:grpSpPr>
          <p:sp>
            <p:nvSpPr>
              <p:cNvPr id="9318" name="Text Box 67"/>
              <p:cNvSpPr txBox="1"/>
              <p:nvPr/>
            </p:nvSpPr>
            <p:spPr>
              <a:xfrm>
                <a:off x="2818" y="272"/>
                <a:ext cx="289" cy="9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p>
                <a:r>
                  <a:rPr lang="zh-CN" altLang="en-US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镜头</a:t>
                </a:r>
                <a:r>
                  <a:rPr lang="zh-CN" altLang="zh-CN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(</a:t>
                </a:r>
                <a:r>
                  <a:rPr lang="zh-CN" altLang="en-US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凸透镜</a:t>
                </a:r>
                <a:r>
                  <a:rPr lang="zh-CN" altLang="zh-CN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)</a:t>
                </a:r>
                <a:endParaRPr lang="zh-CN" altLang="zh-CN" b="1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9319" name="Rectangle 68"/>
              <p:cNvSpPr/>
              <p:nvPr/>
            </p:nvSpPr>
            <p:spPr>
              <a:xfrm>
                <a:off x="0" y="0"/>
                <a:ext cx="50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zh-CN" altLang="en-US" b="1" dirty="0">
                    <a:latin typeface="Arial" panose="020B0604020202020204" pitchFamily="34" charset="0"/>
                    <a:ea typeface="华文行楷" panose="02010800040101010101" pitchFamily="2" charset="-122"/>
                  </a:rPr>
                  <a:t>屏幕</a:t>
                </a:r>
                <a:endParaRPr lang="zh-CN" altLang="en-US" b="1" dirty="0">
                  <a:latin typeface="Arial" panose="020B060402020202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9320" name="Text Box 69"/>
              <p:cNvSpPr txBox="1"/>
              <p:nvPr/>
            </p:nvSpPr>
            <p:spPr>
              <a:xfrm>
                <a:off x="703" y="1270"/>
                <a:ext cx="86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Arial" panose="020B0604020202020204" pitchFamily="34" charset="0"/>
                  </a:rPr>
                  <a:t>投影仪</a:t>
                </a:r>
                <a:endParaRPr lang="zh-CN" altLang="en-US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83" name="Group 70"/>
            <p:cNvGrpSpPr/>
            <p:nvPr/>
          </p:nvGrpSpPr>
          <p:grpSpPr>
            <a:xfrm>
              <a:off x="0" y="228"/>
              <a:ext cx="2686" cy="1470"/>
              <a:chOff x="0" y="0"/>
              <a:chExt cx="2686" cy="1470"/>
            </a:xfrm>
          </p:grpSpPr>
          <p:sp>
            <p:nvSpPr>
              <p:cNvPr id="9284" name="Rectangle 71"/>
              <p:cNvSpPr/>
              <p:nvPr/>
            </p:nvSpPr>
            <p:spPr>
              <a:xfrm flipH="1">
                <a:off x="0" y="0"/>
                <a:ext cx="48" cy="1274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85" name="AutoShape 72"/>
              <p:cNvSpPr/>
              <p:nvPr/>
            </p:nvSpPr>
            <p:spPr>
              <a:xfrm>
                <a:off x="1951" y="1042"/>
                <a:ext cx="726" cy="428"/>
              </a:xfrm>
              <a:custGeom>
                <a:avLst/>
                <a:gdLst>
                  <a:gd name="txL" fmla="*/ 4493 w 21600"/>
                  <a:gd name="txT" fmla="*/ 4492 h 21600"/>
                  <a:gd name="txR" fmla="*/ 17107 w 21600"/>
                  <a:gd name="txB" fmla="*/ 17108 h 21600"/>
                </a:gdLst>
                <a:ahLst/>
                <a:cxnLst>
                  <a:cxn ang="0">
                    <a:pos x="635" y="214"/>
                  </a:cxn>
                  <a:cxn ang="0">
                    <a:pos x="363" y="428"/>
                  </a:cxn>
                  <a:cxn ang="0">
                    <a:pos x="91" y="214"/>
                  </a:cxn>
                  <a:cxn ang="0">
                    <a:pos x="363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FF">
                  <a:alpha val="100000"/>
                </a:srgbClr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86" name="Oval 73"/>
              <p:cNvSpPr/>
              <p:nvPr/>
            </p:nvSpPr>
            <p:spPr>
              <a:xfrm>
                <a:off x="2041" y="679"/>
                <a:ext cx="409" cy="91"/>
              </a:xfrm>
              <a:prstGeom prst="ellipse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287" name="lxqdxt11"/>
              <p:cNvGrpSpPr>
                <a:grpSpLocks noChangeAspect="1"/>
              </p:cNvGrpSpPr>
              <p:nvPr/>
            </p:nvGrpSpPr>
            <p:grpSpPr>
              <a:xfrm>
                <a:off x="2268" y="1269"/>
                <a:ext cx="91" cy="181"/>
                <a:chOff x="0" y="0"/>
                <a:chExt cx="1874" cy="2763"/>
              </a:xfrm>
            </p:grpSpPr>
            <p:grpSp>
              <p:nvGrpSpPr>
                <p:cNvPr id="9289" name="Group 75"/>
                <p:cNvGrpSpPr>
                  <a:grpSpLocks noChangeAspect="1"/>
                </p:cNvGrpSpPr>
                <p:nvPr/>
              </p:nvGrpSpPr>
              <p:grpSpPr>
                <a:xfrm>
                  <a:off x="722" y="2616"/>
                  <a:ext cx="462" cy="147"/>
                  <a:chOff x="0" y="0"/>
                  <a:chExt cx="498" cy="198"/>
                </a:xfrm>
              </p:grpSpPr>
              <p:sp>
                <p:nvSpPr>
                  <p:cNvPr id="9316" name="Freeform 76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498" cy="198"/>
                  </a:xfrm>
                  <a:custGeom>
                    <a:avLst/>
                    <a:gdLst>
                      <a:gd name="txL" fmla="*/ 0 w 498"/>
                      <a:gd name="txT" fmla="*/ 0 h 198"/>
                      <a:gd name="txR" fmla="*/ 498 w 498"/>
                      <a:gd name="txB" fmla="*/ 198 h 198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01" y="157"/>
                      </a:cxn>
                      <a:cxn ang="0">
                        <a:pos x="110" y="167"/>
                      </a:cxn>
                      <a:cxn ang="0">
                        <a:pos x="121" y="173"/>
                      </a:cxn>
                      <a:cxn ang="0">
                        <a:pos x="136" y="178"/>
                      </a:cxn>
                      <a:cxn ang="0">
                        <a:pos x="153" y="186"/>
                      </a:cxn>
                      <a:cxn ang="0">
                        <a:pos x="174" y="190"/>
                      </a:cxn>
                      <a:cxn ang="0">
                        <a:pos x="188" y="191"/>
                      </a:cxn>
                      <a:cxn ang="0">
                        <a:pos x="205" y="194"/>
                      </a:cxn>
                      <a:cxn ang="0">
                        <a:pos x="222" y="195"/>
                      </a:cxn>
                      <a:cxn ang="0">
                        <a:pos x="243" y="198"/>
                      </a:cxn>
                      <a:cxn ang="0">
                        <a:pos x="257" y="198"/>
                      </a:cxn>
                      <a:cxn ang="0">
                        <a:pos x="278" y="195"/>
                      </a:cxn>
                      <a:cxn ang="0">
                        <a:pos x="295" y="194"/>
                      </a:cxn>
                      <a:cxn ang="0">
                        <a:pos x="315" y="191"/>
                      </a:cxn>
                      <a:cxn ang="0">
                        <a:pos x="332" y="190"/>
                      </a:cxn>
                      <a:cxn ang="0">
                        <a:pos x="349" y="185"/>
                      </a:cxn>
                      <a:cxn ang="0">
                        <a:pos x="366" y="181"/>
                      </a:cxn>
                      <a:cxn ang="0">
                        <a:pos x="380" y="173"/>
                      </a:cxn>
                      <a:cxn ang="0">
                        <a:pos x="392" y="165"/>
                      </a:cxn>
                      <a:cxn ang="0">
                        <a:pos x="397" y="160"/>
                      </a:cxn>
                      <a:cxn ang="0">
                        <a:pos x="405" y="152"/>
                      </a:cxn>
                      <a:cxn ang="0">
                        <a:pos x="498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317" name="Freeform 77"/>
                  <p:cNvSpPr>
                    <a:spLocks noChangeAspect="1"/>
                  </p:cNvSpPr>
                  <p:nvPr/>
                </p:nvSpPr>
                <p:spPr>
                  <a:xfrm>
                    <a:off x="78" y="0"/>
                    <a:ext cx="222" cy="198"/>
                  </a:xfrm>
                  <a:custGeom>
                    <a:avLst/>
                    <a:gdLst>
                      <a:gd name="txL" fmla="*/ 0 w 222"/>
                      <a:gd name="txT" fmla="*/ 0 h 198"/>
                      <a:gd name="txR" fmla="*/ 222 w 222"/>
                      <a:gd name="txB" fmla="*/ 198 h 198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62" y="178"/>
                      </a:cxn>
                      <a:cxn ang="0">
                        <a:pos x="75" y="186"/>
                      </a:cxn>
                      <a:cxn ang="0">
                        <a:pos x="96" y="190"/>
                      </a:cxn>
                      <a:cxn ang="0">
                        <a:pos x="110" y="191"/>
                      </a:cxn>
                      <a:cxn ang="0">
                        <a:pos x="127" y="194"/>
                      </a:cxn>
                      <a:cxn ang="0">
                        <a:pos x="144" y="195"/>
                      </a:cxn>
                      <a:cxn ang="0">
                        <a:pos x="165" y="198"/>
                      </a:cxn>
                      <a:cxn ang="0">
                        <a:pos x="179" y="198"/>
                      </a:cxn>
                      <a:cxn ang="0">
                        <a:pos x="200" y="195"/>
                      </a:cxn>
                      <a:cxn ang="0">
                        <a:pos x="22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22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9290" name="Freeform 78"/>
                <p:cNvSpPr>
                  <a:spLocks noChangeAspect="1"/>
                </p:cNvSpPr>
                <p:nvPr/>
              </p:nvSpPr>
              <p:spPr>
                <a:xfrm>
                  <a:off x="511" y="2114"/>
                  <a:ext cx="847" cy="533"/>
                </a:xfrm>
                <a:custGeom>
                  <a:avLst/>
                  <a:gdLst>
                    <a:gd name="txL" fmla="*/ 0 w 913"/>
                    <a:gd name="txT" fmla="*/ 0 h 718"/>
                    <a:gd name="txR" fmla="*/ 913 w 913"/>
                    <a:gd name="txB" fmla="*/ 718 h 718"/>
                  </a:gdLst>
                  <a:ahLst/>
                  <a:cxnLst>
                    <a:cxn ang="0">
                      <a:pos x="21" y="20"/>
                    </a:cxn>
                    <a:cxn ang="0">
                      <a:pos x="25" y="38"/>
                    </a:cxn>
                    <a:cxn ang="0">
                      <a:pos x="23" y="73"/>
                    </a:cxn>
                    <a:cxn ang="0">
                      <a:pos x="12" y="96"/>
                    </a:cxn>
                    <a:cxn ang="0">
                      <a:pos x="6" y="126"/>
                    </a:cxn>
                    <a:cxn ang="0">
                      <a:pos x="17" y="149"/>
                    </a:cxn>
                    <a:cxn ang="0">
                      <a:pos x="34" y="176"/>
                    </a:cxn>
                    <a:cxn ang="0">
                      <a:pos x="30" y="195"/>
                    </a:cxn>
                    <a:cxn ang="0">
                      <a:pos x="13" y="216"/>
                    </a:cxn>
                    <a:cxn ang="0">
                      <a:pos x="6" y="236"/>
                    </a:cxn>
                    <a:cxn ang="0">
                      <a:pos x="19" y="259"/>
                    </a:cxn>
                    <a:cxn ang="0">
                      <a:pos x="30" y="278"/>
                    </a:cxn>
                    <a:cxn ang="0">
                      <a:pos x="30" y="301"/>
                    </a:cxn>
                    <a:cxn ang="0">
                      <a:pos x="12" y="322"/>
                    </a:cxn>
                    <a:cxn ang="0">
                      <a:pos x="0" y="349"/>
                    </a:cxn>
                    <a:cxn ang="0">
                      <a:pos x="13" y="372"/>
                    </a:cxn>
                    <a:cxn ang="0">
                      <a:pos x="33" y="396"/>
                    </a:cxn>
                    <a:cxn ang="0">
                      <a:pos x="33" y="431"/>
                    </a:cxn>
                    <a:cxn ang="0">
                      <a:pos x="19" y="455"/>
                    </a:cxn>
                    <a:cxn ang="0">
                      <a:pos x="21" y="473"/>
                    </a:cxn>
                    <a:cxn ang="0">
                      <a:pos x="42" y="499"/>
                    </a:cxn>
                    <a:cxn ang="0">
                      <a:pos x="107" y="573"/>
                    </a:cxn>
                    <a:cxn ang="0">
                      <a:pos x="166" y="629"/>
                    </a:cxn>
                    <a:cxn ang="0">
                      <a:pos x="217" y="660"/>
                    </a:cxn>
                    <a:cxn ang="0">
                      <a:pos x="313" y="701"/>
                    </a:cxn>
                    <a:cxn ang="0">
                      <a:pos x="401" y="716"/>
                    </a:cxn>
                    <a:cxn ang="0">
                      <a:pos x="523" y="716"/>
                    </a:cxn>
                    <a:cxn ang="0">
                      <a:pos x="625" y="706"/>
                    </a:cxn>
                    <a:cxn ang="0">
                      <a:pos x="697" y="685"/>
                    </a:cxn>
                    <a:cxn ang="0">
                      <a:pos x="744" y="659"/>
                    </a:cxn>
                    <a:cxn ang="0">
                      <a:pos x="778" y="629"/>
                    </a:cxn>
                    <a:cxn ang="0">
                      <a:pos x="874" y="493"/>
                    </a:cxn>
                    <a:cxn ang="0">
                      <a:pos x="894" y="448"/>
                    </a:cxn>
                    <a:cxn ang="0">
                      <a:pos x="895" y="427"/>
                    </a:cxn>
                    <a:cxn ang="0">
                      <a:pos x="882" y="406"/>
                    </a:cxn>
                    <a:cxn ang="0">
                      <a:pos x="882" y="381"/>
                    </a:cxn>
                    <a:cxn ang="0">
                      <a:pos x="894" y="362"/>
                    </a:cxn>
                    <a:cxn ang="0">
                      <a:pos x="908" y="341"/>
                    </a:cxn>
                    <a:cxn ang="0">
                      <a:pos x="912" y="316"/>
                    </a:cxn>
                    <a:cxn ang="0">
                      <a:pos x="900" y="295"/>
                    </a:cxn>
                    <a:cxn ang="0">
                      <a:pos x="886" y="275"/>
                    </a:cxn>
                    <a:cxn ang="0">
                      <a:pos x="886" y="254"/>
                    </a:cxn>
                    <a:cxn ang="0">
                      <a:pos x="904" y="229"/>
                    </a:cxn>
                    <a:cxn ang="0">
                      <a:pos x="908" y="202"/>
                    </a:cxn>
                    <a:cxn ang="0">
                      <a:pos x="894" y="176"/>
                    </a:cxn>
                    <a:cxn ang="0">
                      <a:pos x="886" y="155"/>
                    </a:cxn>
                    <a:cxn ang="0">
                      <a:pos x="895" y="130"/>
                    </a:cxn>
                    <a:cxn ang="0">
                      <a:pos x="908" y="113"/>
                    </a:cxn>
                    <a:cxn ang="0">
                      <a:pos x="913" y="88"/>
                    </a:cxn>
                    <a:cxn ang="0">
                      <a:pos x="903" y="67"/>
                    </a:cxn>
                    <a:cxn ang="0">
                      <a:pos x="890" y="42"/>
                    </a:cxn>
                    <a:cxn ang="0">
                      <a:pos x="894" y="18"/>
                    </a:cxn>
                    <a:cxn ang="0">
                      <a:pos x="26" y="0"/>
                    </a:cxn>
                  </a:cxnLst>
                  <a:rect l="txL" t="txT" r="txR" b="txB"/>
                  <a:pathLst>
                    <a:path w="913" h="718">
                      <a:moveTo>
                        <a:pt x="26" y="0"/>
                      </a:moveTo>
                      <a:lnTo>
                        <a:pt x="21" y="20"/>
                      </a:lnTo>
                      <a:lnTo>
                        <a:pt x="23" y="29"/>
                      </a:lnTo>
                      <a:lnTo>
                        <a:pt x="25" y="38"/>
                      </a:lnTo>
                      <a:lnTo>
                        <a:pt x="26" y="59"/>
                      </a:lnTo>
                      <a:lnTo>
                        <a:pt x="23" y="73"/>
                      </a:lnTo>
                      <a:lnTo>
                        <a:pt x="17" y="86"/>
                      </a:lnTo>
                      <a:lnTo>
                        <a:pt x="12" y="96"/>
                      </a:lnTo>
                      <a:lnTo>
                        <a:pt x="6" y="113"/>
                      </a:lnTo>
                      <a:lnTo>
                        <a:pt x="6" y="126"/>
                      </a:lnTo>
                      <a:lnTo>
                        <a:pt x="12" y="138"/>
                      </a:lnTo>
                      <a:lnTo>
                        <a:pt x="17" y="149"/>
                      </a:lnTo>
                      <a:lnTo>
                        <a:pt x="29" y="162"/>
                      </a:lnTo>
                      <a:lnTo>
                        <a:pt x="34" y="176"/>
                      </a:lnTo>
                      <a:lnTo>
                        <a:pt x="34" y="185"/>
                      </a:lnTo>
                      <a:lnTo>
                        <a:pt x="30" y="195"/>
                      </a:lnTo>
                      <a:lnTo>
                        <a:pt x="21" y="204"/>
                      </a:lnTo>
                      <a:lnTo>
                        <a:pt x="13" y="216"/>
                      </a:lnTo>
                      <a:lnTo>
                        <a:pt x="8" y="225"/>
                      </a:lnTo>
                      <a:lnTo>
                        <a:pt x="6" y="236"/>
                      </a:lnTo>
                      <a:lnTo>
                        <a:pt x="12" y="248"/>
                      </a:lnTo>
                      <a:lnTo>
                        <a:pt x="19" y="259"/>
                      </a:lnTo>
                      <a:lnTo>
                        <a:pt x="26" y="269"/>
                      </a:lnTo>
                      <a:lnTo>
                        <a:pt x="30" y="278"/>
                      </a:lnTo>
                      <a:lnTo>
                        <a:pt x="34" y="288"/>
                      </a:lnTo>
                      <a:lnTo>
                        <a:pt x="30" y="301"/>
                      </a:lnTo>
                      <a:lnTo>
                        <a:pt x="21" y="313"/>
                      </a:lnTo>
                      <a:lnTo>
                        <a:pt x="12" y="322"/>
                      </a:lnTo>
                      <a:lnTo>
                        <a:pt x="2" y="337"/>
                      </a:lnTo>
                      <a:lnTo>
                        <a:pt x="0" y="349"/>
                      </a:lnTo>
                      <a:lnTo>
                        <a:pt x="4" y="362"/>
                      </a:lnTo>
                      <a:lnTo>
                        <a:pt x="13" y="372"/>
                      </a:lnTo>
                      <a:lnTo>
                        <a:pt x="23" y="383"/>
                      </a:lnTo>
                      <a:lnTo>
                        <a:pt x="33" y="396"/>
                      </a:lnTo>
                      <a:lnTo>
                        <a:pt x="38" y="414"/>
                      </a:lnTo>
                      <a:lnTo>
                        <a:pt x="33" y="431"/>
                      </a:lnTo>
                      <a:lnTo>
                        <a:pt x="23" y="444"/>
                      </a:lnTo>
                      <a:lnTo>
                        <a:pt x="19" y="455"/>
                      </a:lnTo>
                      <a:lnTo>
                        <a:pt x="19" y="466"/>
                      </a:lnTo>
                      <a:lnTo>
                        <a:pt x="21" y="473"/>
                      </a:lnTo>
                      <a:lnTo>
                        <a:pt x="29" y="484"/>
                      </a:lnTo>
                      <a:lnTo>
                        <a:pt x="42" y="499"/>
                      </a:lnTo>
                      <a:lnTo>
                        <a:pt x="64" y="528"/>
                      </a:lnTo>
                      <a:lnTo>
                        <a:pt x="107" y="573"/>
                      </a:lnTo>
                      <a:lnTo>
                        <a:pt x="144" y="609"/>
                      </a:lnTo>
                      <a:lnTo>
                        <a:pt x="166" y="629"/>
                      </a:lnTo>
                      <a:lnTo>
                        <a:pt x="190" y="643"/>
                      </a:lnTo>
                      <a:lnTo>
                        <a:pt x="217" y="660"/>
                      </a:lnTo>
                      <a:lnTo>
                        <a:pt x="255" y="681"/>
                      </a:lnTo>
                      <a:lnTo>
                        <a:pt x="313" y="701"/>
                      </a:lnTo>
                      <a:lnTo>
                        <a:pt x="356" y="710"/>
                      </a:lnTo>
                      <a:lnTo>
                        <a:pt x="401" y="716"/>
                      </a:lnTo>
                      <a:lnTo>
                        <a:pt x="460" y="718"/>
                      </a:lnTo>
                      <a:lnTo>
                        <a:pt x="523" y="716"/>
                      </a:lnTo>
                      <a:lnTo>
                        <a:pt x="578" y="714"/>
                      </a:lnTo>
                      <a:lnTo>
                        <a:pt x="625" y="706"/>
                      </a:lnTo>
                      <a:lnTo>
                        <a:pt x="667" y="697"/>
                      </a:lnTo>
                      <a:lnTo>
                        <a:pt x="697" y="685"/>
                      </a:lnTo>
                      <a:lnTo>
                        <a:pt x="723" y="672"/>
                      </a:lnTo>
                      <a:lnTo>
                        <a:pt x="744" y="659"/>
                      </a:lnTo>
                      <a:lnTo>
                        <a:pt x="761" y="647"/>
                      </a:lnTo>
                      <a:lnTo>
                        <a:pt x="778" y="629"/>
                      </a:lnTo>
                      <a:lnTo>
                        <a:pt x="832" y="556"/>
                      </a:lnTo>
                      <a:lnTo>
                        <a:pt x="874" y="493"/>
                      </a:lnTo>
                      <a:lnTo>
                        <a:pt x="890" y="461"/>
                      </a:lnTo>
                      <a:lnTo>
                        <a:pt x="894" y="448"/>
                      </a:lnTo>
                      <a:lnTo>
                        <a:pt x="895" y="438"/>
                      </a:lnTo>
                      <a:lnTo>
                        <a:pt x="895" y="427"/>
                      </a:lnTo>
                      <a:lnTo>
                        <a:pt x="887" y="414"/>
                      </a:lnTo>
                      <a:lnTo>
                        <a:pt x="882" y="406"/>
                      </a:lnTo>
                      <a:lnTo>
                        <a:pt x="879" y="394"/>
                      </a:lnTo>
                      <a:lnTo>
                        <a:pt x="882" y="381"/>
                      </a:lnTo>
                      <a:lnTo>
                        <a:pt x="887" y="372"/>
                      </a:lnTo>
                      <a:lnTo>
                        <a:pt x="894" y="362"/>
                      </a:lnTo>
                      <a:lnTo>
                        <a:pt x="900" y="352"/>
                      </a:lnTo>
                      <a:lnTo>
                        <a:pt x="908" y="341"/>
                      </a:lnTo>
                      <a:lnTo>
                        <a:pt x="913" y="330"/>
                      </a:lnTo>
                      <a:lnTo>
                        <a:pt x="912" y="316"/>
                      </a:lnTo>
                      <a:lnTo>
                        <a:pt x="907" y="305"/>
                      </a:lnTo>
                      <a:lnTo>
                        <a:pt x="900" y="295"/>
                      </a:lnTo>
                      <a:lnTo>
                        <a:pt x="894" y="286"/>
                      </a:lnTo>
                      <a:lnTo>
                        <a:pt x="886" y="275"/>
                      </a:lnTo>
                      <a:lnTo>
                        <a:pt x="883" y="263"/>
                      </a:lnTo>
                      <a:lnTo>
                        <a:pt x="886" y="254"/>
                      </a:lnTo>
                      <a:lnTo>
                        <a:pt x="895" y="240"/>
                      </a:lnTo>
                      <a:lnTo>
                        <a:pt x="904" y="229"/>
                      </a:lnTo>
                      <a:lnTo>
                        <a:pt x="908" y="217"/>
                      </a:lnTo>
                      <a:lnTo>
                        <a:pt x="908" y="202"/>
                      </a:lnTo>
                      <a:lnTo>
                        <a:pt x="903" y="187"/>
                      </a:lnTo>
                      <a:lnTo>
                        <a:pt x="894" y="176"/>
                      </a:lnTo>
                      <a:lnTo>
                        <a:pt x="890" y="168"/>
                      </a:lnTo>
                      <a:lnTo>
                        <a:pt x="886" y="155"/>
                      </a:lnTo>
                      <a:lnTo>
                        <a:pt x="887" y="141"/>
                      </a:lnTo>
                      <a:lnTo>
                        <a:pt x="895" y="130"/>
                      </a:lnTo>
                      <a:lnTo>
                        <a:pt x="900" y="122"/>
                      </a:lnTo>
                      <a:lnTo>
                        <a:pt x="908" y="113"/>
                      </a:lnTo>
                      <a:lnTo>
                        <a:pt x="912" y="101"/>
                      </a:lnTo>
                      <a:lnTo>
                        <a:pt x="913" y="88"/>
                      </a:lnTo>
                      <a:lnTo>
                        <a:pt x="911" y="80"/>
                      </a:lnTo>
                      <a:lnTo>
                        <a:pt x="903" y="67"/>
                      </a:lnTo>
                      <a:lnTo>
                        <a:pt x="895" y="56"/>
                      </a:lnTo>
                      <a:lnTo>
                        <a:pt x="890" y="42"/>
                      </a:lnTo>
                      <a:lnTo>
                        <a:pt x="890" y="29"/>
                      </a:lnTo>
                      <a:lnTo>
                        <a:pt x="894" y="18"/>
                      </a:lnTo>
                      <a:lnTo>
                        <a:pt x="891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1" name="Freeform 79"/>
                <p:cNvSpPr>
                  <a:spLocks noChangeAspect="1"/>
                </p:cNvSpPr>
                <p:nvPr/>
              </p:nvSpPr>
              <p:spPr>
                <a:xfrm>
                  <a:off x="516" y="2157"/>
                  <a:ext cx="105" cy="74"/>
                </a:xfrm>
                <a:custGeom>
                  <a:avLst/>
                  <a:gdLst>
                    <a:gd name="txL" fmla="*/ 0 w 113"/>
                    <a:gd name="txT" fmla="*/ 0 h 99"/>
                    <a:gd name="txR" fmla="*/ 113 w 113"/>
                    <a:gd name="txB" fmla="*/ 99 h 99"/>
                  </a:gdLst>
                  <a:ahLst/>
                  <a:cxnLst>
                    <a:cxn ang="0">
                      <a:pos x="6" y="0"/>
                    </a:cxn>
                    <a:cxn ang="0">
                      <a:pos x="13" y="13"/>
                    </a:cxn>
                    <a:cxn ang="0">
                      <a:pos x="24" y="26"/>
                    </a:cxn>
                    <a:cxn ang="0">
                      <a:pos x="44" y="43"/>
                    </a:cxn>
                    <a:cxn ang="0">
                      <a:pos x="68" y="57"/>
                    </a:cxn>
                    <a:cxn ang="0">
                      <a:pos x="91" y="66"/>
                    </a:cxn>
                    <a:cxn ang="0">
                      <a:pos x="113" y="72"/>
                    </a:cxn>
                    <a:cxn ang="0">
                      <a:pos x="104" y="89"/>
                    </a:cxn>
                    <a:cxn ang="0">
                      <a:pos x="75" y="85"/>
                    </a:cxn>
                    <a:cxn ang="0">
                      <a:pos x="44" y="87"/>
                    </a:cxn>
                    <a:cxn ang="0">
                      <a:pos x="24" y="99"/>
                    </a:cxn>
                    <a:cxn ang="0">
                      <a:pos x="28" y="89"/>
                    </a:cxn>
                    <a:cxn ang="0">
                      <a:pos x="27" y="78"/>
                    </a:cxn>
                    <a:cxn ang="0">
                      <a:pos x="20" y="62"/>
                    </a:cxn>
                    <a:cxn ang="0">
                      <a:pos x="11" y="49"/>
                    </a:cxn>
                    <a:cxn ang="0">
                      <a:pos x="2" y="34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txL" t="txT" r="txR" b="txB"/>
                  <a:pathLst>
                    <a:path w="113" h="99">
                      <a:moveTo>
                        <a:pt x="6" y="0"/>
                      </a:moveTo>
                      <a:lnTo>
                        <a:pt x="13" y="13"/>
                      </a:lnTo>
                      <a:lnTo>
                        <a:pt x="24" y="26"/>
                      </a:lnTo>
                      <a:lnTo>
                        <a:pt x="44" y="43"/>
                      </a:lnTo>
                      <a:lnTo>
                        <a:pt x="68" y="57"/>
                      </a:lnTo>
                      <a:lnTo>
                        <a:pt x="91" y="66"/>
                      </a:lnTo>
                      <a:lnTo>
                        <a:pt x="113" y="72"/>
                      </a:lnTo>
                      <a:lnTo>
                        <a:pt x="104" y="89"/>
                      </a:lnTo>
                      <a:lnTo>
                        <a:pt x="75" y="85"/>
                      </a:lnTo>
                      <a:lnTo>
                        <a:pt x="44" y="87"/>
                      </a:lnTo>
                      <a:lnTo>
                        <a:pt x="24" y="99"/>
                      </a:lnTo>
                      <a:lnTo>
                        <a:pt x="28" y="89"/>
                      </a:lnTo>
                      <a:lnTo>
                        <a:pt x="27" y="78"/>
                      </a:lnTo>
                      <a:lnTo>
                        <a:pt x="20" y="62"/>
                      </a:lnTo>
                      <a:lnTo>
                        <a:pt x="11" y="49"/>
                      </a:lnTo>
                      <a:lnTo>
                        <a:pt x="2" y="34"/>
                      </a:lnTo>
                      <a:lnTo>
                        <a:pt x="0" y="1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2" name="Freeform 80"/>
                <p:cNvSpPr>
                  <a:spLocks noChangeAspect="1"/>
                </p:cNvSpPr>
                <p:nvPr/>
              </p:nvSpPr>
              <p:spPr>
                <a:xfrm>
                  <a:off x="518" y="2249"/>
                  <a:ext cx="138" cy="62"/>
                </a:xfrm>
                <a:custGeom>
                  <a:avLst/>
                  <a:gdLst>
                    <a:gd name="txL" fmla="*/ 0 w 149"/>
                    <a:gd name="txT" fmla="*/ 0 h 84"/>
                    <a:gd name="txR" fmla="*/ 149 w 149"/>
                    <a:gd name="txB" fmla="*/ 84 h 84"/>
                  </a:gdLst>
                  <a:ahLst/>
                  <a:cxnLst>
                    <a:cxn ang="0">
                      <a:pos x="0" y="10"/>
                    </a:cxn>
                    <a:cxn ang="0">
                      <a:pos x="4" y="0"/>
                    </a:cxn>
                    <a:cxn ang="0">
                      <a:pos x="9" y="10"/>
                    </a:cxn>
                    <a:cxn ang="0">
                      <a:pos x="21" y="15"/>
                    </a:cxn>
                    <a:cxn ang="0">
                      <a:pos x="42" y="25"/>
                    </a:cxn>
                    <a:cxn ang="0">
                      <a:pos x="64" y="31"/>
                    </a:cxn>
                    <a:cxn ang="0">
                      <a:pos x="98" y="38"/>
                    </a:cxn>
                    <a:cxn ang="0">
                      <a:pos x="137" y="44"/>
                    </a:cxn>
                    <a:cxn ang="0">
                      <a:pos x="149" y="80"/>
                    </a:cxn>
                    <a:cxn ang="0">
                      <a:pos x="106" y="69"/>
                    </a:cxn>
                    <a:cxn ang="0">
                      <a:pos x="72" y="65"/>
                    </a:cxn>
                    <a:cxn ang="0">
                      <a:pos x="45" y="71"/>
                    </a:cxn>
                    <a:cxn ang="0">
                      <a:pos x="25" y="84"/>
                    </a:cxn>
                    <a:cxn ang="0">
                      <a:pos x="25" y="73"/>
                    </a:cxn>
                    <a:cxn ang="0">
                      <a:pos x="25" y="63"/>
                    </a:cxn>
                    <a:cxn ang="0">
                      <a:pos x="21" y="52"/>
                    </a:cxn>
                    <a:cxn ang="0">
                      <a:pos x="9" y="36"/>
                    </a:cxn>
                    <a:cxn ang="0">
                      <a:pos x="0" y="23"/>
                    </a:cxn>
                    <a:cxn ang="0">
                      <a:pos x="0" y="10"/>
                    </a:cxn>
                  </a:cxnLst>
                  <a:rect l="txL" t="txT" r="txR" b="txB"/>
                  <a:pathLst>
                    <a:path w="149" h="84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9" y="10"/>
                      </a:lnTo>
                      <a:lnTo>
                        <a:pt x="21" y="15"/>
                      </a:lnTo>
                      <a:lnTo>
                        <a:pt x="42" y="25"/>
                      </a:lnTo>
                      <a:lnTo>
                        <a:pt x="64" y="31"/>
                      </a:lnTo>
                      <a:lnTo>
                        <a:pt x="98" y="38"/>
                      </a:lnTo>
                      <a:lnTo>
                        <a:pt x="137" y="44"/>
                      </a:lnTo>
                      <a:lnTo>
                        <a:pt x="149" y="80"/>
                      </a:lnTo>
                      <a:lnTo>
                        <a:pt x="106" y="69"/>
                      </a:lnTo>
                      <a:lnTo>
                        <a:pt x="72" y="65"/>
                      </a:lnTo>
                      <a:lnTo>
                        <a:pt x="45" y="71"/>
                      </a:lnTo>
                      <a:lnTo>
                        <a:pt x="25" y="84"/>
                      </a:lnTo>
                      <a:lnTo>
                        <a:pt x="25" y="73"/>
                      </a:lnTo>
                      <a:lnTo>
                        <a:pt x="25" y="63"/>
                      </a:lnTo>
                      <a:lnTo>
                        <a:pt x="21" y="52"/>
                      </a:lnTo>
                      <a:lnTo>
                        <a:pt x="9" y="36"/>
                      </a:lnTo>
                      <a:lnTo>
                        <a:pt x="0" y="2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3" name="Freeform 81"/>
                <p:cNvSpPr>
                  <a:spLocks noChangeAspect="1"/>
                </p:cNvSpPr>
                <p:nvPr/>
              </p:nvSpPr>
              <p:spPr>
                <a:xfrm>
                  <a:off x="512" y="2326"/>
                  <a:ext cx="163" cy="78"/>
                </a:xfrm>
                <a:custGeom>
                  <a:avLst/>
                  <a:gdLst>
                    <a:gd name="txL" fmla="*/ 0 w 175"/>
                    <a:gd name="txT" fmla="*/ 0 h 104"/>
                    <a:gd name="txR" fmla="*/ 175 w 175"/>
                    <a:gd name="txB" fmla="*/ 104 h 104"/>
                  </a:gdLst>
                  <a:ahLst/>
                  <a:cxnLst>
                    <a:cxn ang="0">
                      <a:pos x="2" y="13"/>
                    </a:cxn>
                    <a:cxn ang="0">
                      <a:pos x="10" y="0"/>
                    </a:cxn>
                    <a:cxn ang="0">
                      <a:pos x="21" y="17"/>
                    </a:cxn>
                    <a:cxn ang="0">
                      <a:pos x="32" y="25"/>
                    </a:cxn>
                    <a:cxn ang="0">
                      <a:pos x="45" y="34"/>
                    </a:cxn>
                    <a:cxn ang="0">
                      <a:pos x="69" y="42"/>
                    </a:cxn>
                    <a:cxn ang="0">
                      <a:pos x="96" y="49"/>
                    </a:cxn>
                    <a:cxn ang="0">
                      <a:pos x="126" y="59"/>
                    </a:cxn>
                    <a:cxn ang="0">
                      <a:pos x="167" y="72"/>
                    </a:cxn>
                    <a:cxn ang="0">
                      <a:pos x="175" y="104"/>
                    </a:cxn>
                    <a:cxn ang="0">
                      <a:pos x="133" y="87"/>
                    </a:cxn>
                    <a:cxn ang="0">
                      <a:pos x="103" y="76"/>
                    </a:cxn>
                    <a:cxn ang="0">
                      <a:pos x="78" y="72"/>
                    </a:cxn>
                    <a:cxn ang="0">
                      <a:pos x="58" y="72"/>
                    </a:cxn>
                    <a:cxn ang="0">
                      <a:pos x="48" y="80"/>
                    </a:cxn>
                    <a:cxn ang="0">
                      <a:pos x="36" y="91"/>
                    </a:cxn>
                    <a:cxn ang="0">
                      <a:pos x="34" y="78"/>
                    </a:cxn>
                    <a:cxn ang="0">
                      <a:pos x="21" y="59"/>
                    </a:cxn>
                    <a:cxn ang="0">
                      <a:pos x="10" y="45"/>
                    </a:cxn>
                    <a:cxn ang="0">
                      <a:pos x="0" y="31"/>
                    </a:cxn>
                    <a:cxn ang="0">
                      <a:pos x="2" y="13"/>
                    </a:cxn>
                  </a:cxnLst>
                  <a:rect l="txL" t="txT" r="txR" b="txB"/>
                  <a:pathLst>
                    <a:path w="175" h="104">
                      <a:moveTo>
                        <a:pt x="2" y="13"/>
                      </a:moveTo>
                      <a:lnTo>
                        <a:pt x="10" y="0"/>
                      </a:lnTo>
                      <a:lnTo>
                        <a:pt x="21" y="17"/>
                      </a:lnTo>
                      <a:lnTo>
                        <a:pt x="32" y="25"/>
                      </a:lnTo>
                      <a:lnTo>
                        <a:pt x="45" y="34"/>
                      </a:lnTo>
                      <a:lnTo>
                        <a:pt x="69" y="42"/>
                      </a:lnTo>
                      <a:lnTo>
                        <a:pt x="96" y="49"/>
                      </a:lnTo>
                      <a:lnTo>
                        <a:pt x="126" y="59"/>
                      </a:lnTo>
                      <a:lnTo>
                        <a:pt x="167" y="72"/>
                      </a:lnTo>
                      <a:lnTo>
                        <a:pt x="175" y="104"/>
                      </a:lnTo>
                      <a:lnTo>
                        <a:pt x="133" y="87"/>
                      </a:lnTo>
                      <a:lnTo>
                        <a:pt x="103" y="76"/>
                      </a:lnTo>
                      <a:lnTo>
                        <a:pt x="78" y="72"/>
                      </a:lnTo>
                      <a:lnTo>
                        <a:pt x="58" y="72"/>
                      </a:lnTo>
                      <a:lnTo>
                        <a:pt x="48" y="80"/>
                      </a:lnTo>
                      <a:lnTo>
                        <a:pt x="36" y="91"/>
                      </a:lnTo>
                      <a:lnTo>
                        <a:pt x="34" y="78"/>
                      </a:lnTo>
                      <a:lnTo>
                        <a:pt x="21" y="59"/>
                      </a:lnTo>
                      <a:lnTo>
                        <a:pt x="10" y="45"/>
                      </a:lnTo>
                      <a:lnTo>
                        <a:pt x="0" y="31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4" name="Freeform 82"/>
                <p:cNvSpPr>
                  <a:spLocks noChangeAspect="1"/>
                </p:cNvSpPr>
                <p:nvPr/>
              </p:nvSpPr>
              <p:spPr>
                <a:xfrm>
                  <a:off x="529" y="2411"/>
                  <a:ext cx="193" cy="171"/>
                </a:xfrm>
                <a:custGeom>
                  <a:avLst/>
                  <a:gdLst>
                    <a:gd name="txL" fmla="*/ 0 w 208"/>
                    <a:gd name="txT" fmla="*/ 0 h 230"/>
                    <a:gd name="txR" fmla="*/ 208 w 208"/>
                    <a:gd name="txB" fmla="*/ 230 h 230"/>
                  </a:gdLst>
                  <a:ahLst/>
                  <a:cxnLst>
                    <a:cxn ang="0">
                      <a:pos x="2" y="35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8" y="0"/>
                    </a:cxn>
                    <a:cxn ang="0">
                      <a:pos x="22" y="17"/>
                    </a:cxn>
                    <a:cxn ang="0">
                      <a:pos x="47" y="32"/>
                    </a:cxn>
                    <a:cxn ang="0">
                      <a:pos x="72" y="44"/>
                    </a:cxn>
                    <a:cxn ang="0">
                      <a:pos x="106" y="55"/>
                    </a:cxn>
                    <a:cxn ang="0">
                      <a:pos x="156" y="65"/>
                    </a:cxn>
                    <a:cxn ang="0">
                      <a:pos x="166" y="91"/>
                    </a:cxn>
                    <a:cxn ang="0">
                      <a:pos x="140" y="84"/>
                    </a:cxn>
                    <a:cxn ang="0">
                      <a:pos x="114" y="80"/>
                    </a:cxn>
                    <a:cxn ang="0">
                      <a:pos x="101" y="82"/>
                    </a:cxn>
                    <a:cxn ang="0">
                      <a:pos x="97" y="95"/>
                    </a:cxn>
                    <a:cxn ang="0">
                      <a:pos x="105" y="112"/>
                    </a:cxn>
                    <a:cxn ang="0">
                      <a:pos x="115" y="128"/>
                    </a:cxn>
                    <a:cxn ang="0">
                      <a:pos x="136" y="153"/>
                    </a:cxn>
                    <a:cxn ang="0">
                      <a:pos x="166" y="179"/>
                    </a:cxn>
                    <a:cxn ang="0">
                      <a:pos x="208" y="209"/>
                    </a:cxn>
                    <a:cxn ang="0">
                      <a:pos x="208" y="230"/>
                    </a:cxn>
                    <a:cxn ang="0">
                      <a:pos x="190" y="219"/>
                    </a:cxn>
                    <a:cxn ang="0">
                      <a:pos x="166" y="205"/>
                    </a:cxn>
                    <a:cxn ang="0">
                      <a:pos x="132" y="179"/>
                    </a:cxn>
                    <a:cxn ang="0">
                      <a:pos x="105" y="150"/>
                    </a:cxn>
                    <a:cxn ang="0">
                      <a:pos x="80" y="128"/>
                    </a:cxn>
                    <a:cxn ang="0">
                      <a:pos x="56" y="101"/>
                    </a:cxn>
                    <a:cxn ang="0">
                      <a:pos x="36" y="78"/>
                    </a:cxn>
                    <a:cxn ang="0">
                      <a:pos x="15" y="57"/>
                    </a:cxn>
                    <a:cxn ang="0">
                      <a:pos x="2" y="35"/>
                    </a:cxn>
                  </a:cxnLst>
                  <a:rect l="txL" t="txT" r="txR" b="txB"/>
                  <a:pathLst>
                    <a:path w="208" h="230">
                      <a:moveTo>
                        <a:pt x="2" y="35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22" y="17"/>
                      </a:lnTo>
                      <a:lnTo>
                        <a:pt x="47" y="32"/>
                      </a:lnTo>
                      <a:lnTo>
                        <a:pt x="72" y="44"/>
                      </a:lnTo>
                      <a:lnTo>
                        <a:pt x="106" y="55"/>
                      </a:lnTo>
                      <a:lnTo>
                        <a:pt x="156" y="65"/>
                      </a:lnTo>
                      <a:lnTo>
                        <a:pt x="166" y="91"/>
                      </a:lnTo>
                      <a:lnTo>
                        <a:pt x="140" y="84"/>
                      </a:lnTo>
                      <a:lnTo>
                        <a:pt x="114" y="80"/>
                      </a:lnTo>
                      <a:lnTo>
                        <a:pt x="101" y="82"/>
                      </a:lnTo>
                      <a:lnTo>
                        <a:pt x="97" y="95"/>
                      </a:lnTo>
                      <a:lnTo>
                        <a:pt x="105" y="112"/>
                      </a:lnTo>
                      <a:lnTo>
                        <a:pt x="115" y="128"/>
                      </a:lnTo>
                      <a:lnTo>
                        <a:pt x="136" y="153"/>
                      </a:lnTo>
                      <a:lnTo>
                        <a:pt x="166" y="179"/>
                      </a:lnTo>
                      <a:lnTo>
                        <a:pt x="208" y="209"/>
                      </a:lnTo>
                      <a:lnTo>
                        <a:pt x="208" y="230"/>
                      </a:lnTo>
                      <a:lnTo>
                        <a:pt x="190" y="219"/>
                      </a:lnTo>
                      <a:lnTo>
                        <a:pt x="166" y="205"/>
                      </a:lnTo>
                      <a:lnTo>
                        <a:pt x="132" y="179"/>
                      </a:lnTo>
                      <a:lnTo>
                        <a:pt x="105" y="150"/>
                      </a:lnTo>
                      <a:lnTo>
                        <a:pt x="80" y="128"/>
                      </a:lnTo>
                      <a:lnTo>
                        <a:pt x="56" y="101"/>
                      </a:lnTo>
                      <a:lnTo>
                        <a:pt x="36" y="78"/>
                      </a:lnTo>
                      <a:lnTo>
                        <a:pt x="15" y="57"/>
                      </a:ln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5" name="Freeform 83"/>
                <p:cNvSpPr>
                  <a:spLocks noChangeAspect="1"/>
                </p:cNvSpPr>
                <p:nvPr/>
              </p:nvSpPr>
              <p:spPr>
                <a:xfrm>
                  <a:off x="533" y="2105"/>
                  <a:ext cx="79" cy="51"/>
                </a:xfrm>
                <a:custGeom>
                  <a:avLst/>
                  <a:gdLst>
                    <a:gd name="txL" fmla="*/ 0 w 86"/>
                    <a:gd name="txT" fmla="*/ 0 h 69"/>
                    <a:gd name="txR" fmla="*/ 86 w 86"/>
                    <a:gd name="txB" fmla="*/ 69 h 69"/>
                  </a:gdLst>
                  <a:ahLst/>
                  <a:cxnLst>
                    <a:cxn ang="0">
                      <a:pos x="0" y="0"/>
                    </a:cxn>
                    <a:cxn ang="0">
                      <a:pos x="11" y="10"/>
                    </a:cxn>
                    <a:cxn ang="0">
                      <a:pos x="25" y="21"/>
                    </a:cxn>
                    <a:cxn ang="0">
                      <a:pos x="42" y="33"/>
                    </a:cxn>
                    <a:cxn ang="0">
                      <a:pos x="60" y="44"/>
                    </a:cxn>
                    <a:cxn ang="0">
                      <a:pos x="77" y="54"/>
                    </a:cxn>
                    <a:cxn ang="0">
                      <a:pos x="86" y="61"/>
                    </a:cxn>
                    <a:cxn ang="0">
                      <a:pos x="65" y="69"/>
                    </a:cxn>
                    <a:cxn ang="0">
                      <a:pos x="42" y="61"/>
                    </a:cxn>
                    <a:cxn ang="0">
                      <a:pos x="18" y="52"/>
                    </a:cxn>
                    <a:cxn ang="0">
                      <a:pos x="0" y="42"/>
                    </a:cxn>
                    <a:cxn ang="0">
                      <a:pos x="1" y="33"/>
                    </a:cxn>
                    <a:cxn ang="0">
                      <a:pos x="4" y="17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86" h="69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21"/>
                      </a:lnTo>
                      <a:lnTo>
                        <a:pt x="42" y="33"/>
                      </a:lnTo>
                      <a:lnTo>
                        <a:pt x="60" y="44"/>
                      </a:lnTo>
                      <a:lnTo>
                        <a:pt x="77" y="54"/>
                      </a:lnTo>
                      <a:lnTo>
                        <a:pt x="86" y="61"/>
                      </a:lnTo>
                      <a:lnTo>
                        <a:pt x="65" y="69"/>
                      </a:lnTo>
                      <a:lnTo>
                        <a:pt x="42" y="61"/>
                      </a:lnTo>
                      <a:lnTo>
                        <a:pt x="18" y="52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6" name="Freeform 84"/>
                <p:cNvSpPr>
                  <a:spLocks noChangeAspect="1"/>
                </p:cNvSpPr>
                <p:nvPr/>
              </p:nvSpPr>
              <p:spPr>
                <a:xfrm>
                  <a:off x="679" y="2101"/>
                  <a:ext cx="678" cy="511"/>
                </a:xfrm>
                <a:custGeom>
                  <a:avLst/>
                  <a:gdLst>
                    <a:gd name="txL" fmla="*/ 0 w 732"/>
                    <a:gd name="txT" fmla="*/ 0 h 689"/>
                    <a:gd name="txR" fmla="*/ 732 w 732"/>
                    <a:gd name="txB" fmla="*/ 689 h 689"/>
                  </a:gdLst>
                  <a:ahLst/>
                  <a:cxnLst>
                    <a:cxn ang="0">
                      <a:pos x="348" y="158"/>
                    </a:cxn>
                    <a:cxn ang="0">
                      <a:pos x="292" y="181"/>
                    </a:cxn>
                    <a:cxn ang="0">
                      <a:pos x="175" y="200"/>
                    </a:cxn>
                    <a:cxn ang="0">
                      <a:pos x="0" y="209"/>
                    </a:cxn>
                    <a:cxn ang="0">
                      <a:pos x="205" y="244"/>
                    </a:cxn>
                    <a:cxn ang="0">
                      <a:pos x="435" y="225"/>
                    </a:cxn>
                    <a:cxn ang="0">
                      <a:pos x="597" y="177"/>
                    </a:cxn>
                    <a:cxn ang="0">
                      <a:pos x="648" y="169"/>
                    </a:cxn>
                    <a:cxn ang="0">
                      <a:pos x="625" y="208"/>
                    </a:cxn>
                    <a:cxn ang="0">
                      <a:pos x="510" y="263"/>
                    </a:cxn>
                    <a:cxn ang="0">
                      <a:pos x="304" y="308"/>
                    </a:cxn>
                    <a:cxn ang="0">
                      <a:pos x="177" y="352"/>
                    </a:cxn>
                    <a:cxn ang="0">
                      <a:pos x="411" y="347"/>
                    </a:cxn>
                    <a:cxn ang="0">
                      <a:pos x="567" y="308"/>
                    </a:cxn>
                    <a:cxn ang="0">
                      <a:pos x="659" y="276"/>
                    </a:cxn>
                    <a:cxn ang="0">
                      <a:pos x="661" y="299"/>
                    </a:cxn>
                    <a:cxn ang="0">
                      <a:pos x="584" y="354"/>
                    </a:cxn>
                    <a:cxn ang="0">
                      <a:pos x="439" y="407"/>
                    </a:cxn>
                    <a:cxn ang="0">
                      <a:pos x="237" y="444"/>
                    </a:cxn>
                    <a:cxn ang="0">
                      <a:pos x="305" y="466"/>
                    </a:cxn>
                    <a:cxn ang="0">
                      <a:pos x="482" y="458"/>
                    </a:cxn>
                    <a:cxn ang="0">
                      <a:pos x="629" y="413"/>
                    </a:cxn>
                    <a:cxn ang="0">
                      <a:pos x="642" y="430"/>
                    </a:cxn>
                    <a:cxn ang="0">
                      <a:pos x="599" y="474"/>
                    </a:cxn>
                    <a:cxn ang="0">
                      <a:pos x="489" y="521"/>
                    </a:cxn>
                    <a:cxn ang="0">
                      <a:pos x="360" y="542"/>
                    </a:cxn>
                    <a:cxn ang="0">
                      <a:pos x="166" y="546"/>
                    </a:cxn>
                    <a:cxn ang="0">
                      <a:pos x="301" y="579"/>
                    </a:cxn>
                    <a:cxn ang="0">
                      <a:pos x="427" y="580"/>
                    </a:cxn>
                    <a:cxn ang="0">
                      <a:pos x="540" y="562"/>
                    </a:cxn>
                    <a:cxn ang="0">
                      <a:pos x="589" y="565"/>
                    </a:cxn>
                    <a:cxn ang="0">
                      <a:pos x="561" y="597"/>
                    </a:cxn>
                    <a:cxn ang="0">
                      <a:pos x="495" y="622"/>
                    </a:cxn>
                    <a:cxn ang="0">
                      <a:pos x="253" y="649"/>
                    </a:cxn>
                    <a:cxn ang="0">
                      <a:pos x="453" y="663"/>
                    </a:cxn>
                    <a:cxn ang="0">
                      <a:pos x="466" y="687"/>
                    </a:cxn>
                    <a:cxn ang="0">
                      <a:pos x="542" y="664"/>
                    </a:cxn>
                    <a:cxn ang="0">
                      <a:pos x="597" y="621"/>
                    </a:cxn>
                    <a:cxn ang="0">
                      <a:pos x="709" y="453"/>
                    </a:cxn>
                    <a:cxn ang="0">
                      <a:pos x="714" y="419"/>
                    </a:cxn>
                    <a:cxn ang="0">
                      <a:pos x="698" y="386"/>
                    </a:cxn>
                    <a:cxn ang="0">
                      <a:pos x="713" y="354"/>
                    </a:cxn>
                    <a:cxn ang="0">
                      <a:pos x="732" y="322"/>
                    </a:cxn>
                    <a:cxn ang="0">
                      <a:pos x="719" y="287"/>
                    </a:cxn>
                    <a:cxn ang="0">
                      <a:pos x="702" y="255"/>
                    </a:cxn>
                    <a:cxn ang="0">
                      <a:pos x="723" y="221"/>
                    </a:cxn>
                    <a:cxn ang="0">
                      <a:pos x="722" y="179"/>
                    </a:cxn>
                    <a:cxn ang="0">
                      <a:pos x="705" y="147"/>
                    </a:cxn>
                    <a:cxn ang="0">
                      <a:pos x="719" y="114"/>
                    </a:cxn>
                    <a:cxn ang="0">
                      <a:pos x="732" y="80"/>
                    </a:cxn>
                    <a:cxn ang="0">
                      <a:pos x="714" y="48"/>
                    </a:cxn>
                    <a:cxn ang="0">
                      <a:pos x="634" y="50"/>
                    </a:cxn>
                    <a:cxn ang="0">
                      <a:pos x="475" y="105"/>
                    </a:cxn>
                    <a:cxn ang="0">
                      <a:pos x="294" y="135"/>
                    </a:cxn>
                  </a:cxnLst>
                  <a:rect l="txL" t="txT" r="txR" b="txB"/>
                  <a:pathLst>
                    <a:path w="732" h="689">
                      <a:moveTo>
                        <a:pt x="294" y="135"/>
                      </a:moveTo>
                      <a:lnTo>
                        <a:pt x="186" y="143"/>
                      </a:lnTo>
                      <a:lnTo>
                        <a:pt x="348" y="158"/>
                      </a:lnTo>
                      <a:lnTo>
                        <a:pt x="338" y="166"/>
                      </a:lnTo>
                      <a:lnTo>
                        <a:pt x="318" y="173"/>
                      </a:lnTo>
                      <a:lnTo>
                        <a:pt x="292" y="181"/>
                      </a:lnTo>
                      <a:lnTo>
                        <a:pt x="258" y="190"/>
                      </a:lnTo>
                      <a:lnTo>
                        <a:pt x="222" y="196"/>
                      </a:lnTo>
                      <a:lnTo>
                        <a:pt x="175" y="200"/>
                      </a:lnTo>
                      <a:lnTo>
                        <a:pt x="120" y="206"/>
                      </a:lnTo>
                      <a:lnTo>
                        <a:pt x="61" y="209"/>
                      </a:lnTo>
                      <a:lnTo>
                        <a:pt x="0" y="209"/>
                      </a:lnTo>
                      <a:lnTo>
                        <a:pt x="95" y="232"/>
                      </a:lnTo>
                      <a:lnTo>
                        <a:pt x="154" y="244"/>
                      </a:lnTo>
                      <a:lnTo>
                        <a:pt x="205" y="244"/>
                      </a:lnTo>
                      <a:lnTo>
                        <a:pt x="267" y="244"/>
                      </a:lnTo>
                      <a:lnTo>
                        <a:pt x="359" y="236"/>
                      </a:lnTo>
                      <a:lnTo>
                        <a:pt x="435" y="225"/>
                      </a:lnTo>
                      <a:lnTo>
                        <a:pt x="499" y="209"/>
                      </a:lnTo>
                      <a:lnTo>
                        <a:pt x="567" y="188"/>
                      </a:lnTo>
                      <a:lnTo>
                        <a:pt x="597" y="177"/>
                      </a:lnTo>
                      <a:lnTo>
                        <a:pt x="625" y="168"/>
                      </a:lnTo>
                      <a:lnTo>
                        <a:pt x="640" y="164"/>
                      </a:lnTo>
                      <a:lnTo>
                        <a:pt x="648" y="169"/>
                      </a:lnTo>
                      <a:lnTo>
                        <a:pt x="648" y="181"/>
                      </a:lnTo>
                      <a:lnTo>
                        <a:pt x="642" y="194"/>
                      </a:lnTo>
                      <a:lnTo>
                        <a:pt x="625" y="208"/>
                      </a:lnTo>
                      <a:lnTo>
                        <a:pt x="597" y="226"/>
                      </a:lnTo>
                      <a:lnTo>
                        <a:pt x="557" y="244"/>
                      </a:lnTo>
                      <a:lnTo>
                        <a:pt x="510" y="263"/>
                      </a:lnTo>
                      <a:lnTo>
                        <a:pt x="448" y="282"/>
                      </a:lnTo>
                      <a:lnTo>
                        <a:pt x="376" y="297"/>
                      </a:lnTo>
                      <a:lnTo>
                        <a:pt x="304" y="308"/>
                      </a:lnTo>
                      <a:lnTo>
                        <a:pt x="228" y="320"/>
                      </a:lnTo>
                      <a:lnTo>
                        <a:pt x="95" y="333"/>
                      </a:lnTo>
                      <a:lnTo>
                        <a:pt x="177" y="352"/>
                      </a:lnTo>
                      <a:lnTo>
                        <a:pt x="243" y="360"/>
                      </a:lnTo>
                      <a:lnTo>
                        <a:pt x="326" y="358"/>
                      </a:lnTo>
                      <a:lnTo>
                        <a:pt x="411" y="347"/>
                      </a:lnTo>
                      <a:lnTo>
                        <a:pt x="474" y="333"/>
                      </a:lnTo>
                      <a:lnTo>
                        <a:pt x="525" y="320"/>
                      </a:lnTo>
                      <a:lnTo>
                        <a:pt x="567" y="308"/>
                      </a:lnTo>
                      <a:lnTo>
                        <a:pt x="610" y="293"/>
                      </a:lnTo>
                      <a:lnTo>
                        <a:pt x="644" y="280"/>
                      </a:lnTo>
                      <a:lnTo>
                        <a:pt x="659" y="276"/>
                      </a:lnTo>
                      <a:lnTo>
                        <a:pt x="668" y="276"/>
                      </a:lnTo>
                      <a:lnTo>
                        <a:pt x="667" y="287"/>
                      </a:lnTo>
                      <a:lnTo>
                        <a:pt x="661" y="299"/>
                      </a:lnTo>
                      <a:lnTo>
                        <a:pt x="648" y="314"/>
                      </a:lnTo>
                      <a:lnTo>
                        <a:pt x="617" y="335"/>
                      </a:lnTo>
                      <a:lnTo>
                        <a:pt x="584" y="354"/>
                      </a:lnTo>
                      <a:lnTo>
                        <a:pt x="546" y="371"/>
                      </a:lnTo>
                      <a:lnTo>
                        <a:pt x="496" y="390"/>
                      </a:lnTo>
                      <a:lnTo>
                        <a:pt x="439" y="407"/>
                      </a:lnTo>
                      <a:lnTo>
                        <a:pt x="352" y="426"/>
                      </a:lnTo>
                      <a:lnTo>
                        <a:pt x="294" y="438"/>
                      </a:lnTo>
                      <a:lnTo>
                        <a:pt x="237" y="444"/>
                      </a:lnTo>
                      <a:lnTo>
                        <a:pt x="154" y="449"/>
                      </a:lnTo>
                      <a:lnTo>
                        <a:pt x="239" y="461"/>
                      </a:lnTo>
                      <a:lnTo>
                        <a:pt x="305" y="466"/>
                      </a:lnTo>
                      <a:lnTo>
                        <a:pt x="360" y="468"/>
                      </a:lnTo>
                      <a:lnTo>
                        <a:pt x="423" y="466"/>
                      </a:lnTo>
                      <a:lnTo>
                        <a:pt x="482" y="458"/>
                      </a:lnTo>
                      <a:lnTo>
                        <a:pt x="530" y="447"/>
                      </a:lnTo>
                      <a:lnTo>
                        <a:pt x="568" y="434"/>
                      </a:lnTo>
                      <a:lnTo>
                        <a:pt x="629" y="413"/>
                      </a:lnTo>
                      <a:lnTo>
                        <a:pt x="637" y="413"/>
                      </a:lnTo>
                      <a:lnTo>
                        <a:pt x="644" y="417"/>
                      </a:lnTo>
                      <a:lnTo>
                        <a:pt x="642" y="430"/>
                      </a:lnTo>
                      <a:lnTo>
                        <a:pt x="634" y="444"/>
                      </a:lnTo>
                      <a:lnTo>
                        <a:pt x="620" y="458"/>
                      </a:lnTo>
                      <a:lnTo>
                        <a:pt x="599" y="474"/>
                      </a:lnTo>
                      <a:lnTo>
                        <a:pt x="563" y="493"/>
                      </a:lnTo>
                      <a:lnTo>
                        <a:pt x="525" y="510"/>
                      </a:lnTo>
                      <a:lnTo>
                        <a:pt x="489" y="521"/>
                      </a:lnTo>
                      <a:lnTo>
                        <a:pt x="448" y="531"/>
                      </a:lnTo>
                      <a:lnTo>
                        <a:pt x="410" y="537"/>
                      </a:lnTo>
                      <a:lnTo>
                        <a:pt x="360" y="542"/>
                      </a:lnTo>
                      <a:lnTo>
                        <a:pt x="305" y="545"/>
                      </a:lnTo>
                      <a:lnTo>
                        <a:pt x="250" y="546"/>
                      </a:lnTo>
                      <a:lnTo>
                        <a:pt x="166" y="546"/>
                      </a:lnTo>
                      <a:lnTo>
                        <a:pt x="211" y="562"/>
                      </a:lnTo>
                      <a:lnTo>
                        <a:pt x="253" y="573"/>
                      </a:lnTo>
                      <a:lnTo>
                        <a:pt x="301" y="579"/>
                      </a:lnTo>
                      <a:lnTo>
                        <a:pt x="342" y="580"/>
                      </a:lnTo>
                      <a:lnTo>
                        <a:pt x="384" y="583"/>
                      </a:lnTo>
                      <a:lnTo>
                        <a:pt x="427" y="580"/>
                      </a:lnTo>
                      <a:lnTo>
                        <a:pt x="462" y="579"/>
                      </a:lnTo>
                      <a:lnTo>
                        <a:pt x="495" y="573"/>
                      </a:lnTo>
                      <a:lnTo>
                        <a:pt x="540" y="562"/>
                      </a:lnTo>
                      <a:lnTo>
                        <a:pt x="574" y="554"/>
                      </a:lnTo>
                      <a:lnTo>
                        <a:pt x="587" y="555"/>
                      </a:lnTo>
                      <a:lnTo>
                        <a:pt x="589" y="565"/>
                      </a:lnTo>
                      <a:lnTo>
                        <a:pt x="585" y="575"/>
                      </a:lnTo>
                      <a:lnTo>
                        <a:pt x="576" y="586"/>
                      </a:lnTo>
                      <a:lnTo>
                        <a:pt x="561" y="597"/>
                      </a:lnTo>
                      <a:lnTo>
                        <a:pt x="544" y="605"/>
                      </a:lnTo>
                      <a:lnTo>
                        <a:pt x="525" y="614"/>
                      </a:lnTo>
                      <a:lnTo>
                        <a:pt x="495" y="622"/>
                      </a:lnTo>
                      <a:lnTo>
                        <a:pt x="432" y="631"/>
                      </a:lnTo>
                      <a:lnTo>
                        <a:pt x="372" y="639"/>
                      </a:lnTo>
                      <a:lnTo>
                        <a:pt x="253" y="649"/>
                      </a:lnTo>
                      <a:lnTo>
                        <a:pt x="407" y="656"/>
                      </a:lnTo>
                      <a:lnTo>
                        <a:pt x="439" y="656"/>
                      </a:lnTo>
                      <a:lnTo>
                        <a:pt x="453" y="663"/>
                      </a:lnTo>
                      <a:lnTo>
                        <a:pt x="461" y="670"/>
                      </a:lnTo>
                      <a:lnTo>
                        <a:pt x="458" y="681"/>
                      </a:lnTo>
                      <a:lnTo>
                        <a:pt x="466" y="687"/>
                      </a:lnTo>
                      <a:lnTo>
                        <a:pt x="486" y="689"/>
                      </a:lnTo>
                      <a:lnTo>
                        <a:pt x="516" y="677"/>
                      </a:lnTo>
                      <a:lnTo>
                        <a:pt x="542" y="664"/>
                      </a:lnTo>
                      <a:lnTo>
                        <a:pt x="563" y="651"/>
                      </a:lnTo>
                      <a:lnTo>
                        <a:pt x="580" y="639"/>
                      </a:lnTo>
                      <a:lnTo>
                        <a:pt x="597" y="621"/>
                      </a:lnTo>
                      <a:lnTo>
                        <a:pt x="651" y="548"/>
                      </a:lnTo>
                      <a:lnTo>
                        <a:pt x="693" y="485"/>
                      </a:lnTo>
                      <a:lnTo>
                        <a:pt x="709" y="453"/>
                      </a:lnTo>
                      <a:lnTo>
                        <a:pt x="713" y="440"/>
                      </a:lnTo>
                      <a:lnTo>
                        <a:pt x="714" y="430"/>
                      </a:lnTo>
                      <a:lnTo>
                        <a:pt x="714" y="419"/>
                      </a:lnTo>
                      <a:lnTo>
                        <a:pt x="706" y="406"/>
                      </a:lnTo>
                      <a:lnTo>
                        <a:pt x="701" y="398"/>
                      </a:lnTo>
                      <a:lnTo>
                        <a:pt x="698" y="386"/>
                      </a:lnTo>
                      <a:lnTo>
                        <a:pt x="701" y="373"/>
                      </a:lnTo>
                      <a:lnTo>
                        <a:pt x="706" y="364"/>
                      </a:lnTo>
                      <a:lnTo>
                        <a:pt x="713" y="354"/>
                      </a:lnTo>
                      <a:lnTo>
                        <a:pt x="719" y="344"/>
                      </a:lnTo>
                      <a:lnTo>
                        <a:pt x="727" y="333"/>
                      </a:lnTo>
                      <a:lnTo>
                        <a:pt x="732" y="322"/>
                      </a:lnTo>
                      <a:lnTo>
                        <a:pt x="731" y="308"/>
                      </a:lnTo>
                      <a:lnTo>
                        <a:pt x="726" y="297"/>
                      </a:lnTo>
                      <a:lnTo>
                        <a:pt x="719" y="287"/>
                      </a:lnTo>
                      <a:lnTo>
                        <a:pt x="713" y="278"/>
                      </a:lnTo>
                      <a:lnTo>
                        <a:pt x="705" y="267"/>
                      </a:lnTo>
                      <a:lnTo>
                        <a:pt x="702" y="255"/>
                      </a:lnTo>
                      <a:lnTo>
                        <a:pt x="705" y="246"/>
                      </a:lnTo>
                      <a:lnTo>
                        <a:pt x="714" y="232"/>
                      </a:lnTo>
                      <a:lnTo>
                        <a:pt x="723" y="221"/>
                      </a:lnTo>
                      <a:lnTo>
                        <a:pt x="727" y="209"/>
                      </a:lnTo>
                      <a:lnTo>
                        <a:pt x="727" y="194"/>
                      </a:lnTo>
                      <a:lnTo>
                        <a:pt x="722" y="179"/>
                      </a:lnTo>
                      <a:lnTo>
                        <a:pt x="713" y="168"/>
                      </a:lnTo>
                      <a:lnTo>
                        <a:pt x="709" y="160"/>
                      </a:lnTo>
                      <a:lnTo>
                        <a:pt x="705" y="147"/>
                      </a:lnTo>
                      <a:lnTo>
                        <a:pt x="706" y="133"/>
                      </a:lnTo>
                      <a:lnTo>
                        <a:pt x="714" y="122"/>
                      </a:lnTo>
                      <a:lnTo>
                        <a:pt x="719" y="114"/>
                      </a:lnTo>
                      <a:lnTo>
                        <a:pt x="727" y="105"/>
                      </a:lnTo>
                      <a:lnTo>
                        <a:pt x="731" y="93"/>
                      </a:lnTo>
                      <a:lnTo>
                        <a:pt x="732" y="80"/>
                      </a:lnTo>
                      <a:lnTo>
                        <a:pt x="730" y="72"/>
                      </a:lnTo>
                      <a:lnTo>
                        <a:pt x="722" y="59"/>
                      </a:lnTo>
                      <a:lnTo>
                        <a:pt x="714" y="48"/>
                      </a:lnTo>
                      <a:lnTo>
                        <a:pt x="709" y="34"/>
                      </a:lnTo>
                      <a:lnTo>
                        <a:pt x="709" y="0"/>
                      </a:lnTo>
                      <a:lnTo>
                        <a:pt x="634" y="50"/>
                      </a:lnTo>
                      <a:lnTo>
                        <a:pt x="589" y="69"/>
                      </a:lnTo>
                      <a:lnTo>
                        <a:pt x="536" y="86"/>
                      </a:lnTo>
                      <a:lnTo>
                        <a:pt x="475" y="105"/>
                      </a:lnTo>
                      <a:lnTo>
                        <a:pt x="420" y="116"/>
                      </a:lnTo>
                      <a:lnTo>
                        <a:pt x="365" y="126"/>
                      </a:lnTo>
                      <a:lnTo>
                        <a:pt x="294" y="1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9297" name="Group 85"/>
                <p:cNvGrpSpPr>
                  <a:grpSpLocks noChangeAspect="1"/>
                </p:cNvGrpSpPr>
                <p:nvPr/>
              </p:nvGrpSpPr>
              <p:grpSpPr>
                <a:xfrm>
                  <a:off x="1075" y="2222"/>
                  <a:ext cx="203" cy="322"/>
                  <a:chOff x="0" y="0"/>
                  <a:chExt cx="218" cy="436"/>
                </a:xfrm>
              </p:grpSpPr>
              <p:sp>
                <p:nvSpPr>
                  <p:cNvPr id="9312" name="Freeform 86"/>
                  <p:cNvSpPr>
                    <a:spLocks noChangeAspect="1"/>
                  </p:cNvSpPr>
                  <p:nvPr/>
                </p:nvSpPr>
                <p:spPr>
                  <a:xfrm>
                    <a:off x="42" y="116"/>
                    <a:ext cx="167" cy="70"/>
                  </a:xfrm>
                  <a:custGeom>
                    <a:avLst/>
                    <a:gdLst>
                      <a:gd name="txL" fmla="*/ 0 w 167"/>
                      <a:gd name="txT" fmla="*/ 0 h 70"/>
                      <a:gd name="txR" fmla="*/ 167 w 167"/>
                      <a:gd name="txB" fmla="*/ 70 h 70"/>
                    </a:gdLst>
                    <a:ahLst/>
                    <a:cxnLst>
                      <a:cxn ang="0">
                        <a:pos x="167" y="13"/>
                      </a:cxn>
                      <a:cxn ang="0">
                        <a:pos x="151" y="0"/>
                      </a:cxn>
                      <a:cxn ang="0">
                        <a:pos x="100" y="26"/>
                      </a:cxn>
                      <a:cxn ang="0">
                        <a:pos x="49" y="45"/>
                      </a:cxn>
                      <a:cxn ang="0">
                        <a:pos x="0" y="59"/>
                      </a:cxn>
                      <a:cxn ang="0">
                        <a:pos x="9" y="70"/>
                      </a:cxn>
                      <a:cxn ang="0">
                        <a:pos x="43" y="70"/>
                      </a:cxn>
                      <a:cxn ang="0">
                        <a:pos x="89" y="60"/>
                      </a:cxn>
                      <a:cxn ang="0">
                        <a:pos x="130" y="40"/>
                      </a:cxn>
                      <a:cxn ang="0">
                        <a:pos x="167" y="13"/>
                      </a:cxn>
                    </a:cxnLst>
                    <a:rect l="txL" t="txT" r="txR" b="txB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313" name="Freeform 87"/>
                  <p:cNvSpPr>
                    <a:spLocks noChangeAspect="1"/>
                  </p:cNvSpPr>
                  <p:nvPr/>
                </p:nvSpPr>
                <p:spPr>
                  <a:xfrm>
                    <a:off x="72" y="228"/>
                    <a:ext cx="146" cy="78"/>
                  </a:xfrm>
                  <a:custGeom>
                    <a:avLst/>
                    <a:gdLst>
                      <a:gd name="txL" fmla="*/ 0 w 146"/>
                      <a:gd name="txT" fmla="*/ 0 h 78"/>
                      <a:gd name="txR" fmla="*/ 146 w 146"/>
                      <a:gd name="txB" fmla="*/ 78 h 78"/>
                    </a:gdLst>
                    <a:ahLst/>
                    <a:cxnLst>
                      <a:cxn ang="0">
                        <a:pos x="146" y="15"/>
                      </a:cxn>
                      <a:cxn ang="0">
                        <a:pos x="138" y="0"/>
                      </a:cxn>
                      <a:cxn ang="0">
                        <a:pos x="89" y="34"/>
                      </a:cxn>
                      <a:cxn ang="0">
                        <a:pos x="50" y="51"/>
                      </a:cxn>
                      <a:cxn ang="0">
                        <a:pos x="0" y="66"/>
                      </a:cxn>
                      <a:cxn ang="0">
                        <a:pos x="10" y="78"/>
                      </a:cxn>
                      <a:cxn ang="0">
                        <a:pos x="42" y="78"/>
                      </a:cxn>
                      <a:cxn ang="0">
                        <a:pos x="74" y="69"/>
                      </a:cxn>
                      <a:cxn ang="0">
                        <a:pos x="112" y="45"/>
                      </a:cxn>
                      <a:cxn ang="0">
                        <a:pos x="146" y="15"/>
                      </a:cxn>
                    </a:cxnLst>
                    <a:rect l="txL" t="txT" r="txR" b="txB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314" name="Freeform 88"/>
                  <p:cNvSpPr>
                    <a:spLocks noChangeAspect="1"/>
                  </p:cNvSpPr>
                  <p:nvPr/>
                </p:nvSpPr>
                <p:spPr>
                  <a:xfrm>
                    <a:off x="63" y="359"/>
                    <a:ext cx="149" cy="77"/>
                  </a:xfrm>
                  <a:custGeom>
                    <a:avLst/>
                    <a:gdLst>
                      <a:gd name="txL" fmla="*/ 0 w 149"/>
                      <a:gd name="txT" fmla="*/ 0 h 77"/>
                      <a:gd name="txR" fmla="*/ 149 w 149"/>
                      <a:gd name="txB" fmla="*/ 77 h 77"/>
                    </a:gdLst>
                    <a:ahLst/>
                    <a:cxnLst>
                      <a:cxn ang="0">
                        <a:pos x="149" y="11"/>
                      </a:cxn>
                      <a:cxn ang="0">
                        <a:pos x="138" y="0"/>
                      </a:cxn>
                      <a:cxn ang="0">
                        <a:pos x="93" y="31"/>
                      </a:cxn>
                      <a:cxn ang="0">
                        <a:pos x="49" y="49"/>
                      </a:cxn>
                      <a:cxn ang="0">
                        <a:pos x="0" y="63"/>
                      </a:cxn>
                      <a:cxn ang="0">
                        <a:pos x="9" y="77"/>
                      </a:cxn>
                      <a:cxn ang="0">
                        <a:pos x="42" y="74"/>
                      </a:cxn>
                      <a:cxn ang="0">
                        <a:pos x="81" y="65"/>
                      </a:cxn>
                      <a:cxn ang="0">
                        <a:pos x="121" y="40"/>
                      </a:cxn>
                      <a:cxn ang="0">
                        <a:pos x="149" y="11"/>
                      </a:cxn>
                    </a:cxnLst>
                    <a:rect l="txL" t="txT" r="txR" b="txB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315" name="Freeform 89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71" cy="68"/>
                  </a:xfrm>
                  <a:custGeom>
                    <a:avLst/>
                    <a:gdLst>
                      <a:gd name="txL" fmla="*/ 0 w 171"/>
                      <a:gd name="txT" fmla="*/ 0 h 68"/>
                      <a:gd name="txR" fmla="*/ 171 w 171"/>
                      <a:gd name="txB" fmla="*/ 68 h 68"/>
                    </a:gdLst>
                    <a:ahLst/>
                    <a:cxnLst>
                      <a:cxn ang="0">
                        <a:pos x="171" y="13"/>
                      </a:cxn>
                      <a:cxn ang="0">
                        <a:pos x="154" y="0"/>
                      </a:cxn>
                      <a:cxn ang="0">
                        <a:pos x="97" y="26"/>
                      </a:cxn>
                      <a:cxn ang="0">
                        <a:pos x="50" y="41"/>
                      </a:cxn>
                      <a:cxn ang="0">
                        <a:pos x="0" y="55"/>
                      </a:cxn>
                      <a:cxn ang="0">
                        <a:pos x="11" y="68"/>
                      </a:cxn>
                      <a:cxn ang="0">
                        <a:pos x="42" y="66"/>
                      </a:cxn>
                      <a:cxn ang="0">
                        <a:pos x="82" y="57"/>
                      </a:cxn>
                      <a:cxn ang="0">
                        <a:pos x="127" y="40"/>
                      </a:cxn>
                      <a:cxn ang="0">
                        <a:pos x="171" y="13"/>
                      </a:cxn>
                    </a:cxnLst>
                    <a:rect l="txL" t="txT" r="txR" b="txB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9298" name="Freeform 90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874" cy="2157"/>
                </a:xfrm>
                <a:custGeom>
                  <a:avLst/>
                  <a:gdLst>
                    <a:gd name="txL" fmla="*/ 0 w 2019"/>
                    <a:gd name="txT" fmla="*/ 0 h 2908"/>
                    <a:gd name="txR" fmla="*/ 2019 w 2019"/>
                    <a:gd name="txB" fmla="*/ 2908 h 2908"/>
                  </a:gdLst>
                  <a:ahLst/>
                  <a:cxnLst>
                    <a:cxn ang="0">
                      <a:pos x="1445" y="2807"/>
                    </a:cxn>
                    <a:cxn ang="0">
                      <a:pos x="1463" y="2784"/>
                    </a:cxn>
                    <a:cxn ang="0">
                      <a:pos x="1471" y="2765"/>
                    </a:cxn>
                    <a:cxn ang="0">
                      <a:pos x="1484" y="2698"/>
                    </a:cxn>
                    <a:cxn ang="0">
                      <a:pos x="1563" y="2229"/>
                    </a:cxn>
                    <a:cxn ang="0">
                      <a:pos x="1619" y="2062"/>
                    </a:cxn>
                    <a:cxn ang="0">
                      <a:pos x="1672" y="1943"/>
                    </a:cxn>
                    <a:cxn ang="0">
                      <a:pos x="1773" y="1766"/>
                    </a:cxn>
                    <a:cxn ang="0">
                      <a:pos x="1879" y="1590"/>
                    </a:cxn>
                    <a:cxn ang="0">
                      <a:pos x="1952" y="1429"/>
                    </a:cxn>
                    <a:cxn ang="0">
                      <a:pos x="1995" y="1267"/>
                    </a:cxn>
                    <a:cxn ang="0">
                      <a:pos x="2019" y="1062"/>
                    </a:cxn>
                    <a:cxn ang="0">
                      <a:pos x="2003" y="873"/>
                    </a:cxn>
                    <a:cxn ang="0">
                      <a:pos x="1960" y="694"/>
                    </a:cxn>
                    <a:cxn ang="0">
                      <a:pos x="1888" y="529"/>
                    </a:cxn>
                    <a:cxn ang="0">
                      <a:pos x="1765" y="354"/>
                    </a:cxn>
                    <a:cxn ang="0">
                      <a:pos x="1636" y="232"/>
                    </a:cxn>
                    <a:cxn ang="0">
                      <a:pos x="1471" y="120"/>
                    </a:cxn>
                    <a:cxn ang="0">
                      <a:pos x="1277" y="40"/>
                    </a:cxn>
                    <a:cxn ang="0">
                      <a:pos x="1115" y="6"/>
                    </a:cxn>
                    <a:cxn ang="0">
                      <a:pos x="936" y="0"/>
                    </a:cxn>
                    <a:cxn ang="0">
                      <a:pos x="782" y="28"/>
                    </a:cxn>
                    <a:cxn ang="0">
                      <a:pos x="630" y="78"/>
                    </a:cxn>
                    <a:cxn ang="0">
                      <a:pos x="501" y="145"/>
                    </a:cxn>
                    <a:cxn ang="0">
                      <a:pos x="365" y="242"/>
                    </a:cxn>
                    <a:cxn ang="0">
                      <a:pos x="242" y="360"/>
                    </a:cxn>
                    <a:cxn ang="0">
                      <a:pos x="140" y="495"/>
                    </a:cxn>
                    <a:cxn ang="0">
                      <a:pos x="53" y="685"/>
                    </a:cxn>
                    <a:cxn ang="0">
                      <a:pos x="7" y="879"/>
                    </a:cxn>
                    <a:cxn ang="0">
                      <a:pos x="0" y="1052"/>
                    </a:cxn>
                    <a:cxn ang="0">
                      <a:pos x="14" y="1239"/>
                    </a:cxn>
                    <a:cxn ang="0">
                      <a:pos x="62" y="1427"/>
                    </a:cxn>
                    <a:cxn ang="0">
                      <a:pos x="144" y="1602"/>
                    </a:cxn>
                    <a:cxn ang="0">
                      <a:pos x="239" y="1770"/>
                    </a:cxn>
                    <a:cxn ang="0">
                      <a:pos x="370" y="2007"/>
                    </a:cxn>
                    <a:cxn ang="0">
                      <a:pos x="429" y="2138"/>
                    </a:cxn>
                    <a:cxn ang="0">
                      <a:pos x="469" y="2292"/>
                    </a:cxn>
                    <a:cxn ang="0">
                      <a:pos x="501" y="2506"/>
                    </a:cxn>
                    <a:cxn ang="0">
                      <a:pos x="526" y="2693"/>
                    </a:cxn>
                    <a:cxn ang="0">
                      <a:pos x="543" y="2767"/>
                    </a:cxn>
                    <a:cxn ang="0">
                      <a:pos x="552" y="2784"/>
                    </a:cxn>
                    <a:cxn ang="0">
                      <a:pos x="576" y="2812"/>
                    </a:cxn>
                    <a:cxn ang="0">
                      <a:pos x="635" y="2847"/>
                    </a:cxn>
                    <a:cxn ang="0">
                      <a:pos x="703" y="2870"/>
                    </a:cxn>
                    <a:cxn ang="0">
                      <a:pos x="778" y="2889"/>
                    </a:cxn>
                    <a:cxn ang="0">
                      <a:pos x="857" y="2900"/>
                    </a:cxn>
                    <a:cxn ang="0">
                      <a:pos x="934" y="2906"/>
                    </a:cxn>
                    <a:cxn ang="0">
                      <a:pos x="1006" y="2908"/>
                    </a:cxn>
                    <a:cxn ang="0">
                      <a:pos x="1086" y="2906"/>
                    </a:cxn>
                    <a:cxn ang="0">
                      <a:pos x="1166" y="2900"/>
                    </a:cxn>
                    <a:cxn ang="0">
                      <a:pos x="1241" y="2887"/>
                    </a:cxn>
                    <a:cxn ang="0">
                      <a:pos x="1309" y="2871"/>
                    </a:cxn>
                    <a:cxn ang="0">
                      <a:pos x="1375" y="2849"/>
                    </a:cxn>
                  </a:cxnLst>
                  <a:rect l="txL" t="txT" r="txR" b="txB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99" name="Oval 91"/>
                <p:cNvSpPr>
                  <a:spLocks noChangeAspect="1"/>
                </p:cNvSpPr>
                <p:nvPr/>
              </p:nvSpPr>
              <p:spPr>
                <a:xfrm>
                  <a:off x="526" y="1913"/>
                  <a:ext cx="823" cy="22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9300" name="Group 92"/>
                <p:cNvGrpSpPr>
                  <a:grpSpLocks noChangeAspect="1"/>
                </p:cNvGrpSpPr>
                <p:nvPr/>
              </p:nvGrpSpPr>
              <p:grpSpPr>
                <a:xfrm>
                  <a:off x="675" y="649"/>
                  <a:ext cx="522" cy="1340"/>
                  <a:chOff x="0" y="0"/>
                  <a:chExt cx="562" cy="1806"/>
                </a:xfrm>
              </p:grpSpPr>
              <p:sp>
                <p:nvSpPr>
                  <p:cNvPr id="9302" name="Freeform 93"/>
                  <p:cNvSpPr>
                    <a:spLocks noChangeAspect="1"/>
                  </p:cNvSpPr>
                  <p:nvPr/>
                </p:nvSpPr>
                <p:spPr>
                  <a:xfrm>
                    <a:off x="106" y="753"/>
                    <a:ext cx="345" cy="1053"/>
                  </a:xfrm>
                  <a:custGeom>
                    <a:avLst/>
                    <a:gdLst>
                      <a:gd name="txL" fmla="*/ 0 w 345"/>
                      <a:gd name="txT" fmla="*/ 0 h 1053"/>
                      <a:gd name="txR" fmla="*/ 345 w 345"/>
                      <a:gd name="txB" fmla="*/ 1053 h 1053"/>
                    </a:gdLst>
                    <a:ahLst/>
                    <a:cxnLst>
                      <a:cxn ang="0">
                        <a:pos x="0" y="80"/>
                      </a:cxn>
                      <a:cxn ang="0">
                        <a:pos x="6" y="252"/>
                      </a:cxn>
                      <a:cxn ang="0">
                        <a:pos x="23" y="274"/>
                      </a:cxn>
                      <a:cxn ang="0">
                        <a:pos x="17" y="975"/>
                      </a:cxn>
                      <a:cxn ang="0">
                        <a:pos x="40" y="1053"/>
                      </a:cxn>
                      <a:cxn ang="0">
                        <a:pos x="98" y="1053"/>
                      </a:cxn>
                      <a:cxn ang="0">
                        <a:pos x="146" y="1015"/>
                      </a:cxn>
                      <a:cxn ang="0">
                        <a:pos x="201" y="1015"/>
                      </a:cxn>
                      <a:cxn ang="0">
                        <a:pos x="245" y="1053"/>
                      </a:cxn>
                      <a:cxn ang="0">
                        <a:pos x="307" y="1053"/>
                      </a:cxn>
                      <a:cxn ang="0">
                        <a:pos x="328" y="975"/>
                      </a:cxn>
                      <a:cxn ang="0">
                        <a:pos x="317" y="274"/>
                      </a:cxn>
                      <a:cxn ang="0">
                        <a:pos x="333" y="252"/>
                      </a:cxn>
                      <a:cxn ang="0">
                        <a:pos x="345" y="80"/>
                      </a:cxn>
                      <a:cxn ang="0">
                        <a:pos x="269" y="17"/>
                      </a:cxn>
                      <a:cxn ang="0">
                        <a:pos x="231" y="17"/>
                      </a:cxn>
                      <a:cxn ang="0">
                        <a:pos x="210" y="0"/>
                      </a:cxn>
                      <a:cxn ang="0">
                        <a:pos x="123" y="0"/>
                      </a:cxn>
                      <a:cxn ang="0">
                        <a:pos x="104" y="17"/>
                      </a:cxn>
                      <a:cxn ang="0">
                        <a:pos x="72" y="17"/>
                      </a:cxn>
                      <a:cxn ang="0">
                        <a:pos x="0" y="80"/>
                      </a:cxn>
                    </a:cxnLst>
                    <a:rect l="txL" t="txT" r="txR" b="txB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303" name="Oval 94"/>
                  <p:cNvSpPr>
                    <a:spLocks noChangeAspect="1"/>
                  </p:cNvSpPr>
                  <p:nvPr/>
                </p:nvSpPr>
                <p:spPr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304" name="Group 95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9310" name="Oval 96"/>
                    <p:cNvSpPr>
                      <a:spLocks noChangeAspect="1"/>
                    </p:cNvSpPr>
                    <p:nvPr/>
                  </p:nvSpPr>
                  <p:spPr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11" name="Freeform 97"/>
                    <p:cNvSpPr>
                      <a:spLocks noChangeAspect="1"/>
                    </p:cNvSpPr>
                    <p:nvPr/>
                  </p:nvSpPr>
                  <p:spPr>
                    <a:xfrm>
                      <a:off x="0" y="129"/>
                      <a:ext cx="562" cy="699"/>
                    </a:xfrm>
                    <a:custGeom>
                      <a:avLst/>
                      <a:gdLst>
                        <a:gd name="txL" fmla="*/ 0 w 562"/>
                        <a:gd name="txT" fmla="*/ 0 h 699"/>
                        <a:gd name="txR" fmla="*/ 562 w 562"/>
                        <a:gd name="txB" fmla="*/ 699 h 699"/>
                      </a:gdLst>
                      <a:ahLst/>
                      <a:cxnLst>
                        <a:cxn ang="0">
                          <a:pos x="358" y="699"/>
                        </a:cxn>
                        <a:cxn ang="0">
                          <a:pos x="562" y="69"/>
                        </a:cxn>
                        <a:cxn ang="0">
                          <a:pos x="526" y="56"/>
                        </a:cxn>
                        <a:cxn ang="0">
                          <a:pos x="485" y="38"/>
                        </a:cxn>
                        <a:cxn ang="0">
                          <a:pos x="431" y="24"/>
                        </a:cxn>
                        <a:cxn ang="0">
                          <a:pos x="384" y="12"/>
                        </a:cxn>
                        <a:cxn ang="0">
                          <a:pos x="342" y="4"/>
                        </a:cxn>
                        <a:cxn ang="0">
                          <a:pos x="297" y="0"/>
                        </a:cxn>
                        <a:cxn ang="0">
                          <a:pos x="248" y="3"/>
                        </a:cxn>
                        <a:cxn ang="0">
                          <a:pos x="185" y="10"/>
                        </a:cxn>
                        <a:cxn ang="0">
                          <a:pos x="132" y="24"/>
                        </a:cxn>
                        <a:cxn ang="0">
                          <a:pos x="80" y="38"/>
                        </a:cxn>
                        <a:cxn ang="0">
                          <a:pos x="34" y="58"/>
                        </a:cxn>
                        <a:cxn ang="0">
                          <a:pos x="0" y="76"/>
                        </a:cxn>
                        <a:cxn ang="0">
                          <a:pos x="197" y="699"/>
                        </a:cxn>
                      </a:cxnLst>
                      <a:rect l="txL" t="txT" r="txR" b="txB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solidFill>
                      <a:srgbClr val="FFFF00">
                        <a:alpha val="100000"/>
                      </a:srgbClr>
                    </a:solidFill>
                    <a:ln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305" name="Group 98"/>
                  <p:cNvGrpSpPr>
                    <a:grpSpLocks noChangeAspect="1"/>
                  </p:cNvGrpSpPr>
                  <p:nvPr/>
                </p:nvGrpSpPr>
                <p:grpSpPr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9306" name="Line 99"/>
                    <p:cNvSpPr>
                      <a:spLocks noChangeAspect="1"/>
                    </p:cNvSpPr>
                    <p:nvPr/>
                  </p:nvSpPr>
                  <p:spPr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07" name="Line 10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08" name="Line 10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09" name="Line 102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9301" name="Freeform 103"/>
                <p:cNvSpPr>
                  <a:spLocks noChangeAspect="1"/>
                </p:cNvSpPr>
                <p:nvPr/>
              </p:nvSpPr>
              <p:spPr>
                <a:xfrm>
                  <a:off x="900" y="1602"/>
                  <a:ext cx="507" cy="506"/>
                </a:xfrm>
                <a:custGeom>
                  <a:avLst/>
                  <a:gdLst>
                    <a:gd name="txL" fmla="*/ 0 w 546"/>
                    <a:gd name="txT" fmla="*/ 0 h 681"/>
                    <a:gd name="txR" fmla="*/ 546 w 546"/>
                    <a:gd name="txB" fmla="*/ 681 h 681"/>
                  </a:gdLst>
                  <a:ahLst/>
                  <a:cxnLst>
                    <a:cxn ang="0">
                      <a:pos x="546" y="0"/>
                    </a:cxn>
                    <a:cxn ang="0">
                      <a:pos x="523" y="20"/>
                    </a:cxn>
                    <a:cxn ang="0">
                      <a:pos x="432" y="441"/>
                    </a:cxn>
                    <a:cxn ang="0">
                      <a:pos x="415" y="483"/>
                    </a:cxn>
                    <a:cxn ang="0">
                      <a:pos x="388" y="518"/>
                    </a:cxn>
                    <a:cxn ang="0">
                      <a:pos x="347" y="550"/>
                    </a:cxn>
                    <a:cxn ang="0">
                      <a:pos x="307" y="575"/>
                    </a:cxn>
                    <a:cxn ang="0">
                      <a:pos x="262" y="598"/>
                    </a:cxn>
                    <a:cxn ang="0">
                      <a:pos x="215" y="618"/>
                    </a:cxn>
                    <a:cxn ang="0">
                      <a:pos x="163" y="637"/>
                    </a:cxn>
                    <a:cxn ang="0">
                      <a:pos x="119" y="647"/>
                    </a:cxn>
                    <a:cxn ang="0">
                      <a:pos x="65" y="656"/>
                    </a:cxn>
                    <a:cxn ang="0">
                      <a:pos x="0" y="652"/>
                    </a:cxn>
                    <a:cxn ang="0">
                      <a:pos x="10" y="677"/>
                    </a:cxn>
                    <a:cxn ang="0">
                      <a:pos x="55" y="681"/>
                    </a:cxn>
                    <a:cxn ang="0">
                      <a:pos x="86" y="681"/>
                    </a:cxn>
                    <a:cxn ang="0">
                      <a:pos x="134" y="677"/>
                    </a:cxn>
                    <a:cxn ang="0">
                      <a:pos x="173" y="674"/>
                    </a:cxn>
                    <a:cxn ang="0">
                      <a:pos x="227" y="665"/>
                    </a:cxn>
                    <a:cxn ang="0">
                      <a:pos x="269" y="657"/>
                    </a:cxn>
                    <a:cxn ang="0">
                      <a:pos x="316" y="643"/>
                    </a:cxn>
                    <a:cxn ang="0">
                      <a:pos x="343" y="635"/>
                    </a:cxn>
                    <a:cxn ang="0">
                      <a:pos x="384" y="618"/>
                    </a:cxn>
                    <a:cxn ang="0">
                      <a:pos x="427" y="590"/>
                    </a:cxn>
                    <a:cxn ang="0">
                      <a:pos x="440" y="575"/>
                    </a:cxn>
                    <a:cxn ang="0">
                      <a:pos x="452" y="554"/>
                    </a:cxn>
                    <a:cxn ang="0">
                      <a:pos x="462" y="512"/>
                    </a:cxn>
                    <a:cxn ang="0">
                      <a:pos x="471" y="470"/>
                    </a:cxn>
                    <a:cxn ang="0">
                      <a:pos x="546" y="0"/>
                    </a:cxn>
                  </a:cxnLst>
                  <a:rect l="txL" t="txT" r="txR" b="txB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9288" name="Rectangle 104"/>
              <p:cNvSpPr/>
              <p:nvPr/>
            </p:nvSpPr>
            <p:spPr>
              <a:xfrm flipV="1">
                <a:off x="1961" y="1019"/>
                <a:ext cx="725" cy="44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249" name="Text Box 105"/>
          <p:cNvSpPr txBox="1"/>
          <p:nvPr/>
        </p:nvSpPr>
        <p:spPr>
          <a:xfrm>
            <a:off x="1944688" y="3213100"/>
            <a:ext cx="817562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rPr>
              <a:t>投影片（物）</a:t>
            </a:r>
            <a:endParaRPr lang="zh-CN" altLang="en-US" sz="1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6" name="Group 106"/>
          <p:cNvGrpSpPr/>
          <p:nvPr/>
        </p:nvGrpSpPr>
        <p:grpSpPr>
          <a:xfrm>
            <a:off x="3024188" y="2132013"/>
            <a:ext cx="792162" cy="1954212"/>
            <a:chOff x="0" y="0"/>
            <a:chExt cx="499" cy="1231"/>
          </a:xfrm>
        </p:grpSpPr>
        <p:grpSp>
          <p:nvGrpSpPr>
            <p:cNvPr id="9264" name="Group 107"/>
            <p:cNvGrpSpPr/>
            <p:nvPr/>
          </p:nvGrpSpPr>
          <p:grpSpPr>
            <a:xfrm>
              <a:off x="272" y="953"/>
              <a:ext cx="227" cy="278"/>
              <a:chOff x="0" y="0"/>
              <a:chExt cx="227" cy="278"/>
            </a:xfrm>
          </p:grpSpPr>
          <p:grpSp>
            <p:nvGrpSpPr>
              <p:cNvPr id="9276" name="Group 108"/>
              <p:cNvGrpSpPr/>
              <p:nvPr/>
            </p:nvGrpSpPr>
            <p:grpSpPr>
              <a:xfrm>
                <a:off x="136" y="0"/>
                <a:ext cx="91" cy="278"/>
                <a:chOff x="0" y="0"/>
                <a:chExt cx="182" cy="363"/>
              </a:xfrm>
            </p:grpSpPr>
            <p:sp>
              <p:nvSpPr>
                <p:cNvPr id="9280" name="Line 109"/>
                <p:cNvSpPr/>
                <p:nvPr/>
              </p:nvSpPr>
              <p:spPr>
                <a:xfrm flipV="1">
                  <a:off x="0" y="0"/>
                  <a:ext cx="182" cy="363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81" name="Line 110"/>
                <p:cNvSpPr/>
                <p:nvPr/>
              </p:nvSpPr>
              <p:spPr>
                <a:xfrm flipV="1">
                  <a:off x="61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</p:grpSp>
          <p:grpSp>
            <p:nvGrpSpPr>
              <p:cNvPr id="9277" name="Group 111"/>
              <p:cNvGrpSpPr/>
              <p:nvPr/>
            </p:nvGrpSpPr>
            <p:grpSpPr>
              <a:xfrm>
                <a:off x="0" y="0"/>
                <a:ext cx="91" cy="272"/>
                <a:chOff x="0" y="0"/>
                <a:chExt cx="151" cy="327"/>
              </a:xfrm>
            </p:grpSpPr>
            <p:sp>
              <p:nvSpPr>
                <p:cNvPr id="9278" name="Line 112"/>
                <p:cNvSpPr/>
                <p:nvPr/>
              </p:nvSpPr>
              <p:spPr>
                <a:xfrm flipH="1" flipV="1">
                  <a:off x="0" y="0"/>
                  <a:ext cx="151" cy="32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79" name="Line 113"/>
                <p:cNvSpPr/>
                <p:nvPr/>
              </p:nvSpPr>
              <p:spPr>
                <a:xfrm flipH="1" flipV="1">
                  <a:off x="55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</p:grpSp>
        </p:grpSp>
        <p:grpSp>
          <p:nvGrpSpPr>
            <p:cNvPr id="9265" name="Group 114"/>
            <p:cNvGrpSpPr/>
            <p:nvPr/>
          </p:nvGrpSpPr>
          <p:grpSpPr>
            <a:xfrm>
              <a:off x="0" y="0"/>
              <a:ext cx="499" cy="999"/>
              <a:chOff x="0" y="0"/>
              <a:chExt cx="499" cy="999"/>
            </a:xfrm>
          </p:grpSpPr>
          <p:sp>
            <p:nvSpPr>
              <p:cNvPr id="9266" name="AutoShape 115"/>
              <p:cNvSpPr/>
              <p:nvPr/>
            </p:nvSpPr>
            <p:spPr>
              <a:xfrm>
                <a:off x="272" y="908"/>
                <a:ext cx="227" cy="91"/>
              </a:xfrm>
              <a:prstGeom prst="rightArrow">
                <a:avLst>
                  <a:gd name="adj1" fmla="val 50000"/>
                  <a:gd name="adj2" fmla="val 62362"/>
                </a:avLst>
              </a:prstGeom>
              <a:solidFill>
                <a:srgbClr val="0066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9267" name="Group 116"/>
              <p:cNvGrpSpPr/>
              <p:nvPr/>
            </p:nvGrpSpPr>
            <p:grpSpPr>
              <a:xfrm>
                <a:off x="0" y="0"/>
                <a:ext cx="499" cy="954"/>
                <a:chOff x="0" y="0"/>
                <a:chExt cx="499" cy="954"/>
              </a:xfrm>
            </p:grpSpPr>
            <p:grpSp>
              <p:nvGrpSpPr>
                <p:cNvPr id="9268" name="Group 117"/>
                <p:cNvGrpSpPr/>
                <p:nvPr/>
              </p:nvGrpSpPr>
              <p:grpSpPr>
                <a:xfrm>
                  <a:off x="272" y="318"/>
                  <a:ext cx="182" cy="635"/>
                  <a:chOff x="0" y="0"/>
                  <a:chExt cx="182" cy="635"/>
                </a:xfrm>
              </p:grpSpPr>
              <p:sp>
                <p:nvSpPr>
                  <p:cNvPr id="9273" name="Line 118"/>
                  <p:cNvSpPr/>
                  <p:nvPr/>
                </p:nvSpPr>
                <p:spPr>
                  <a:xfrm flipV="1">
                    <a:off x="0" y="454"/>
                    <a:ext cx="46" cy="181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9274" name="Line 119"/>
                  <p:cNvSpPr/>
                  <p:nvPr/>
                </p:nvSpPr>
                <p:spPr>
                  <a:xfrm flipV="1">
                    <a:off x="46" y="181"/>
                    <a:ext cx="90" cy="317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9275" name="Line 120"/>
                  <p:cNvSpPr/>
                  <p:nvPr/>
                </p:nvSpPr>
                <p:spPr>
                  <a:xfrm flipV="1">
                    <a:off x="136" y="0"/>
                    <a:ext cx="46" cy="227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9269" name="Line 121"/>
                <p:cNvSpPr/>
                <p:nvPr/>
              </p:nvSpPr>
              <p:spPr>
                <a:xfrm flipH="1" flipV="1">
                  <a:off x="0" y="0"/>
                  <a:ext cx="182" cy="318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grpSp>
              <p:nvGrpSpPr>
                <p:cNvPr id="9270" name="Group 122"/>
                <p:cNvGrpSpPr/>
                <p:nvPr/>
              </p:nvGrpSpPr>
              <p:grpSpPr>
                <a:xfrm>
                  <a:off x="136" y="227"/>
                  <a:ext cx="363" cy="727"/>
                  <a:chOff x="0" y="0"/>
                  <a:chExt cx="363" cy="727"/>
                </a:xfrm>
              </p:grpSpPr>
              <p:sp>
                <p:nvSpPr>
                  <p:cNvPr id="9271" name="Line 123"/>
                  <p:cNvSpPr/>
                  <p:nvPr/>
                </p:nvSpPr>
                <p:spPr>
                  <a:xfrm flipH="1" flipV="1">
                    <a:off x="0" y="0"/>
                    <a:ext cx="363" cy="726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9272" name="Line 124"/>
                  <p:cNvSpPr/>
                  <p:nvPr/>
                </p:nvSpPr>
                <p:spPr>
                  <a:xfrm flipH="1" flipV="1">
                    <a:off x="272" y="545"/>
                    <a:ext cx="90" cy="182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arrow" w="med" len="med"/>
                  </a:ln>
                </p:spPr>
              </p:sp>
            </p:grpSp>
          </p:grpSp>
        </p:grpSp>
      </p:grpSp>
      <p:grpSp>
        <p:nvGrpSpPr>
          <p:cNvPr id="24" name="Group 125"/>
          <p:cNvGrpSpPr/>
          <p:nvPr/>
        </p:nvGrpSpPr>
        <p:grpSpPr>
          <a:xfrm>
            <a:off x="46038" y="2133600"/>
            <a:ext cx="3697287" cy="1608138"/>
            <a:chOff x="0" y="0"/>
            <a:chExt cx="2329" cy="1013"/>
          </a:xfrm>
        </p:grpSpPr>
        <p:sp>
          <p:nvSpPr>
            <p:cNvPr id="9256" name="AutoShape 126"/>
            <p:cNvSpPr/>
            <p:nvPr/>
          </p:nvSpPr>
          <p:spPr>
            <a:xfrm>
              <a:off x="0" y="0"/>
              <a:ext cx="91" cy="998"/>
            </a:xfrm>
            <a:prstGeom prst="upArrow">
              <a:avLst>
                <a:gd name="adj1" fmla="val 50000"/>
                <a:gd name="adj2" fmla="val 274175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57" name="Text Box 127"/>
            <p:cNvSpPr txBox="1"/>
            <p:nvPr/>
          </p:nvSpPr>
          <p:spPr>
            <a:xfrm>
              <a:off x="57" y="453"/>
              <a:ext cx="44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latin typeface="黑体" panose="02010609060101010101" pitchFamily="2" charset="-122"/>
                  <a:ea typeface="黑体" panose="02010609060101010101" pitchFamily="2" charset="-122"/>
                </a:rPr>
                <a:t>像</a:t>
              </a:r>
              <a:endParaRPr lang="zh-CN" altLang="en-US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9258" name="Group 128"/>
            <p:cNvGrpSpPr/>
            <p:nvPr/>
          </p:nvGrpSpPr>
          <p:grpSpPr>
            <a:xfrm>
              <a:off x="62" y="0"/>
              <a:ext cx="2267" cy="1013"/>
              <a:chOff x="0" y="0"/>
              <a:chExt cx="2267" cy="1013"/>
            </a:xfrm>
          </p:grpSpPr>
          <p:sp>
            <p:nvSpPr>
              <p:cNvPr id="9259" name="Line 129"/>
              <p:cNvSpPr/>
              <p:nvPr/>
            </p:nvSpPr>
            <p:spPr>
              <a:xfrm flipH="1">
                <a:off x="1179" y="317"/>
                <a:ext cx="1088" cy="31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sp>
          <p:grpSp>
            <p:nvGrpSpPr>
              <p:cNvPr id="9260" name="Group 130"/>
              <p:cNvGrpSpPr/>
              <p:nvPr/>
            </p:nvGrpSpPr>
            <p:grpSpPr>
              <a:xfrm flipV="1">
                <a:off x="0" y="0"/>
                <a:ext cx="1814" cy="45"/>
                <a:chOff x="0" y="0"/>
                <a:chExt cx="2015" cy="0"/>
              </a:xfrm>
            </p:grpSpPr>
            <p:sp>
              <p:nvSpPr>
                <p:cNvPr id="9262" name="Line 131"/>
                <p:cNvSpPr/>
                <p:nvPr/>
              </p:nvSpPr>
              <p:spPr>
                <a:xfrm flipH="1">
                  <a:off x="0" y="0"/>
                  <a:ext cx="201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9263" name="Line 132"/>
                <p:cNvSpPr/>
                <p:nvPr/>
              </p:nvSpPr>
              <p:spPr>
                <a:xfrm flipH="1">
                  <a:off x="975" y="0"/>
                  <a:ext cx="19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arrow" w="med" len="med"/>
                </a:ln>
              </p:spPr>
            </p:sp>
          </p:grpSp>
          <p:sp>
            <p:nvSpPr>
              <p:cNvPr id="9261" name="Line 133"/>
              <p:cNvSpPr/>
              <p:nvPr/>
            </p:nvSpPr>
            <p:spPr>
              <a:xfrm flipH="1">
                <a:off x="0" y="498"/>
                <a:ext cx="1632" cy="51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" name="Group 134"/>
          <p:cNvGrpSpPr/>
          <p:nvPr/>
        </p:nvGrpSpPr>
        <p:grpSpPr>
          <a:xfrm>
            <a:off x="2447925" y="908050"/>
            <a:ext cx="1584325" cy="1754188"/>
            <a:chOff x="0" y="0"/>
            <a:chExt cx="998" cy="1105"/>
          </a:xfrm>
        </p:grpSpPr>
        <p:sp>
          <p:nvSpPr>
            <p:cNvPr id="9253" name="Line 135"/>
            <p:cNvSpPr/>
            <p:nvPr/>
          </p:nvSpPr>
          <p:spPr>
            <a:xfrm rot="10800000" flipH="1" flipV="1">
              <a:off x="0" y="45"/>
              <a:ext cx="363" cy="72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54" name="Line 136"/>
            <p:cNvSpPr/>
            <p:nvPr/>
          </p:nvSpPr>
          <p:spPr>
            <a:xfrm rot="-10800000" flipH="1">
              <a:off x="816" y="45"/>
              <a:ext cx="182" cy="106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255" name="AutoShape 137"/>
            <p:cNvSpPr/>
            <p:nvPr/>
          </p:nvSpPr>
          <p:spPr>
            <a:xfrm rot="-5400000">
              <a:off x="451" y="-453"/>
              <a:ext cx="91" cy="998"/>
            </a:xfrm>
            <a:prstGeom prst="upArrow">
              <a:avLst>
                <a:gd name="adj1" fmla="val 50000"/>
                <a:gd name="adj2" fmla="val 274175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252" name="Line 138"/>
          <p:cNvSpPr/>
          <p:nvPr/>
        </p:nvSpPr>
        <p:spPr>
          <a:xfrm>
            <a:off x="0" y="549275"/>
            <a:ext cx="4284663" cy="0"/>
          </a:xfrm>
          <a:prstGeom prst="line">
            <a:avLst/>
          </a:prstGeom>
          <a:ln w="9525"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/>
      <p:bldP spid="6190" grpId="0"/>
      <p:bldP spid="6191" grpId="0"/>
      <p:bldP spid="6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/>
        </p:nvSpPr>
        <p:spPr>
          <a:xfrm>
            <a:off x="323850" y="1270000"/>
            <a:ext cx="2611438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0" hangingPunct="0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现象：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1" name="Rectangle 3"/>
          <p:cNvSpPr/>
          <p:nvPr/>
        </p:nvSpPr>
        <p:spPr>
          <a:xfrm>
            <a:off x="323850" y="2997200"/>
            <a:ext cx="3121025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问题：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2" name="AutoShape 4"/>
          <p:cNvSpPr/>
          <p:nvPr/>
        </p:nvSpPr>
        <p:spPr>
          <a:xfrm>
            <a:off x="1339850" y="22113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3" name="AutoShape 5"/>
          <p:cNvSpPr/>
          <p:nvPr/>
        </p:nvSpPr>
        <p:spPr>
          <a:xfrm>
            <a:off x="1339850" y="38877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4" name="Rectangle 6"/>
          <p:cNvSpPr/>
          <p:nvPr/>
        </p:nvSpPr>
        <p:spPr>
          <a:xfrm>
            <a:off x="539750" y="4595813"/>
            <a:ext cx="2689225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猜想：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5" name="Rectangle 7"/>
          <p:cNvSpPr/>
          <p:nvPr/>
        </p:nvSpPr>
        <p:spPr>
          <a:xfrm>
            <a:off x="2627313" y="1485900"/>
            <a:ext cx="6335712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黑体" panose="02010609060101010101" pitchFamily="2" charset="-122"/>
                <a:ea typeface="华文新魏" panose="02010800040101010101" pitchFamily="2" charset="-122"/>
              </a:rPr>
              <a:t>凸透镜能成不同特点的像。</a:t>
            </a:r>
            <a:endParaRPr lang="zh-CN" altLang="en-US" sz="4000" b="1" dirty="0">
              <a:latin typeface="黑体" panose="0201060906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2700338" y="3070225"/>
            <a:ext cx="640873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像的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正倒、大小、虚实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可能跟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哪些因素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有关？</a:t>
            </a:r>
            <a:endParaRPr lang="zh-CN" altLang="en-US" sz="36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 bldLvl="0" animBg="1"/>
      <p:bldP spid="7173" grpId="0" bldLvl="0" animBg="1"/>
      <p:bldP spid="7174" grpId="0"/>
      <p:bldP spid="7175" grpId="0" build="p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x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2276475"/>
            <a:ext cx="541338" cy="1692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Group 3"/>
          <p:cNvGrpSpPr/>
          <p:nvPr/>
        </p:nvGrpSpPr>
        <p:grpSpPr>
          <a:xfrm>
            <a:off x="7459663" y="2238375"/>
            <a:ext cx="458787" cy="1771650"/>
            <a:chOff x="0" y="0"/>
            <a:chExt cx="1248" cy="1584"/>
          </a:xfrm>
        </p:grpSpPr>
        <p:sp>
          <p:nvSpPr>
            <p:cNvPr id="11390" name="Oval 4"/>
            <p:cNvSpPr/>
            <p:nvPr/>
          </p:nvSpPr>
          <p:spPr>
            <a:xfrm>
              <a:off x="0" y="480"/>
              <a:ext cx="144" cy="672"/>
            </a:xfrm>
            <a:prstGeom prst="ellipse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91" name="Line 5"/>
            <p:cNvSpPr/>
            <p:nvPr/>
          </p:nvSpPr>
          <p:spPr>
            <a:xfrm>
              <a:off x="48" y="480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92" name="Line 6"/>
            <p:cNvSpPr/>
            <p:nvPr/>
          </p:nvSpPr>
          <p:spPr>
            <a:xfrm>
              <a:off x="48" y="1152"/>
              <a:ext cx="72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93" name="Line 7"/>
            <p:cNvSpPr/>
            <p:nvPr/>
          </p:nvSpPr>
          <p:spPr>
            <a:xfrm flipV="1">
              <a:off x="720" y="0"/>
              <a:ext cx="0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94" name="Line 8"/>
            <p:cNvSpPr/>
            <p:nvPr/>
          </p:nvSpPr>
          <p:spPr>
            <a:xfrm>
              <a:off x="768" y="115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95" name="Line 9"/>
            <p:cNvSpPr/>
            <p:nvPr/>
          </p:nvSpPr>
          <p:spPr>
            <a:xfrm>
              <a:off x="720" y="0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96" name="Line 10"/>
            <p:cNvSpPr/>
            <p:nvPr/>
          </p:nvSpPr>
          <p:spPr>
            <a:xfrm>
              <a:off x="768" y="1584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97" name="Line 11"/>
            <p:cNvSpPr/>
            <p:nvPr/>
          </p:nvSpPr>
          <p:spPr>
            <a:xfrm>
              <a:off x="1248" y="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268" name="Group 12"/>
          <p:cNvGrpSpPr/>
          <p:nvPr/>
        </p:nvGrpSpPr>
        <p:grpSpPr>
          <a:xfrm>
            <a:off x="5576888" y="2420938"/>
            <a:ext cx="2341562" cy="1570037"/>
            <a:chOff x="0" y="0"/>
            <a:chExt cx="3683" cy="1285"/>
          </a:xfrm>
        </p:grpSpPr>
        <p:sp>
          <p:nvSpPr>
            <p:cNvPr id="11386" name="Freeform 13"/>
            <p:cNvSpPr/>
            <p:nvPr/>
          </p:nvSpPr>
          <p:spPr>
            <a:xfrm>
              <a:off x="0" y="0"/>
              <a:ext cx="3673" cy="661"/>
            </a:xfrm>
            <a:custGeom>
              <a:avLst/>
              <a:gdLst>
                <a:gd name="txL" fmla="*/ 0 w 3673"/>
                <a:gd name="txT" fmla="*/ 0 h 661"/>
                <a:gd name="txR" fmla="*/ 3673 w 3673"/>
                <a:gd name="txB" fmla="*/ 661 h 661"/>
              </a:gdLst>
              <a:ahLst/>
              <a:cxnLst>
                <a:cxn ang="0">
                  <a:pos x="0" y="0"/>
                </a:cxn>
                <a:cxn ang="0">
                  <a:pos x="3673" y="661"/>
                </a:cxn>
              </a:cxnLst>
              <a:rect l="txL" t="txT" r="txR" b="txB"/>
              <a:pathLst>
                <a:path w="3673" h="661">
                  <a:moveTo>
                    <a:pt x="0" y="0"/>
                  </a:moveTo>
                  <a:lnTo>
                    <a:pt x="3673" y="661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7" name="Freeform 14"/>
            <p:cNvSpPr/>
            <p:nvPr/>
          </p:nvSpPr>
          <p:spPr>
            <a:xfrm>
              <a:off x="0" y="369"/>
              <a:ext cx="3683" cy="916"/>
            </a:xfrm>
            <a:custGeom>
              <a:avLst/>
              <a:gdLst>
                <a:gd name="txL" fmla="*/ 0 w 3683"/>
                <a:gd name="txT" fmla="*/ 0 h 916"/>
                <a:gd name="txR" fmla="*/ 3683 w 3683"/>
                <a:gd name="txB" fmla="*/ 916 h 916"/>
              </a:gdLst>
              <a:ahLst/>
              <a:cxnLst>
                <a:cxn ang="0">
                  <a:pos x="0" y="916"/>
                </a:cxn>
                <a:cxn ang="0">
                  <a:pos x="3683" y="0"/>
                </a:cxn>
              </a:cxnLst>
              <a:rect l="txL" t="txT" r="txR" b="txB"/>
              <a:pathLst>
                <a:path w="3683" h="916">
                  <a:moveTo>
                    <a:pt x="0" y="916"/>
                  </a:moveTo>
                  <a:lnTo>
                    <a:pt x="3683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8" name="Freeform 15"/>
            <p:cNvSpPr/>
            <p:nvPr/>
          </p:nvSpPr>
          <p:spPr>
            <a:xfrm>
              <a:off x="590" y="987"/>
              <a:ext cx="579" cy="153"/>
            </a:xfrm>
            <a:custGeom>
              <a:avLst/>
              <a:gdLst>
                <a:gd name="txL" fmla="*/ 0 w 572"/>
                <a:gd name="txT" fmla="*/ 0 h 74"/>
                <a:gd name="txR" fmla="*/ 572 w 572"/>
                <a:gd name="txB" fmla="*/ 74 h 74"/>
              </a:gdLst>
              <a:ahLst/>
              <a:cxnLst>
                <a:cxn ang="0">
                  <a:pos x="0" y="74"/>
                </a:cxn>
                <a:cxn ang="0">
                  <a:pos x="572" y="0"/>
                </a:cxn>
              </a:cxnLst>
              <a:rect l="txL" t="txT" r="txR" b="txB"/>
              <a:pathLst>
                <a:path w="572" h="74">
                  <a:moveTo>
                    <a:pt x="0" y="74"/>
                  </a:moveTo>
                  <a:lnTo>
                    <a:pt x="572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9" name="Freeform 16"/>
            <p:cNvSpPr/>
            <p:nvPr/>
          </p:nvSpPr>
          <p:spPr>
            <a:xfrm>
              <a:off x="499" y="88"/>
              <a:ext cx="691" cy="130"/>
            </a:xfrm>
            <a:custGeom>
              <a:avLst/>
              <a:gdLst>
                <a:gd name="txL" fmla="*/ 0 w 691"/>
                <a:gd name="txT" fmla="*/ 0 h 130"/>
                <a:gd name="txR" fmla="*/ 691 w 691"/>
                <a:gd name="txB" fmla="*/ 130 h 130"/>
              </a:gdLst>
              <a:ahLst/>
              <a:cxnLst>
                <a:cxn ang="0">
                  <a:pos x="0" y="0"/>
                </a:cxn>
                <a:cxn ang="0">
                  <a:pos x="691" y="130"/>
                </a:cxn>
              </a:cxnLst>
              <a:rect l="txL" t="txT" r="txR" b="txB"/>
              <a:pathLst>
                <a:path w="691" h="130">
                  <a:moveTo>
                    <a:pt x="0" y="0"/>
                  </a:moveTo>
                  <a:lnTo>
                    <a:pt x="691" y="13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9" name="Text Box 17"/>
          <p:cNvSpPr txBox="1"/>
          <p:nvPr/>
        </p:nvSpPr>
        <p:spPr>
          <a:xfrm>
            <a:off x="8172450" y="2709863"/>
            <a:ext cx="549275" cy="7191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像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zh-CN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270" name="Picture 18" descr="xx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63" y="2844800"/>
            <a:ext cx="82550" cy="42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Line 19"/>
          <p:cNvSpPr/>
          <p:nvPr/>
        </p:nvSpPr>
        <p:spPr>
          <a:xfrm>
            <a:off x="0" y="4365625"/>
            <a:ext cx="9144000" cy="0"/>
          </a:xfrm>
          <a:prstGeom prst="line">
            <a:avLst/>
          </a:prstGeom>
          <a:ln w="9525" cap="flat" cmpd="sng">
            <a:solidFill>
              <a:srgbClr val="090C4B"/>
            </a:solidFill>
            <a:prstDash val="dash"/>
            <a:headEnd type="none" w="med" len="med"/>
            <a:tailEnd type="none" w="med" len="med"/>
          </a:ln>
        </p:spPr>
      </p:sp>
      <p:graphicFrame>
        <p:nvGraphicFramePr>
          <p:cNvPr id="11272" name="表格 11271"/>
          <p:cNvGraphicFramePr/>
          <p:nvPr/>
        </p:nvGraphicFramePr>
        <p:xfrm>
          <a:off x="1187450" y="4508500"/>
          <a:ext cx="7235825" cy="2300288"/>
        </p:xfrm>
        <a:graphic>
          <a:graphicData uri="http://schemas.openxmlformats.org/drawingml/2006/table">
            <a:tbl>
              <a:tblPr/>
              <a:tblGrid>
                <a:gridCol w="2028825"/>
                <a:gridCol w="2060575"/>
                <a:gridCol w="3146425"/>
              </a:tblGrid>
              <a:tr h="822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楷体" panose="02010609060101010101" pitchFamily="49" charset="-122"/>
                        </a:rPr>
                        <a:t>生活中的透镜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楷体" panose="02010609060101010101" pitchFamily="49" charset="-122"/>
                        </a:rPr>
                        <a:t>成像的特点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楷体" panose="02010609060101010101" pitchFamily="49" charset="-122"/>
                        </a:rPr>
                        <a:t>物体到凸透镜的距离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照相机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投影仪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放大镜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endParaRPr lang="zh-CN" altLang="zh-CN" sz="18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4" name="Text Box 42"/>
          <p:cNvSpPr txBox="1"/>
          <p:nvPr/>
        </p:nvSpPr>
        <p:spPr>
          <a:xfrm>
            <a:off x="3130550" y="5876925"/>
            <a:ext cx="25193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倒立放大的实像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1295" name="Text Box 43"/>
          <p:cNvSpPr txBox="1"/>
          <p:nvPr/>
        </p:nvSpPr>
        <p:spPr>
          <a:xfrm>
            <a:off x="3201988" y="5372100"/>
            <a:ext cx="25193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倒立缩小的实像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1296" name="Text Box 44"/>
          <p:cNvSpPr txBox="1"/>
          <p:nvPr/>
        </p:nvSpPr>
        <p:spPr>
          <a:xfrm>
            <a:off x="3203575" y="6381750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正立放大的虚像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1297" name="Line 45"/>
          <p:cNvSpPr/>
          <p:nvPr/>
        </p:nvSpPr>
        <p:spPr>
          <a:xfrm>
            <a:off x="5219700" y="2060575"/>
            <a:ext cx="0" cy="2305050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1298" name="AutoShape 46"/>
          <p:cNvSpPr/>
          <p:nvPr/>
        </p:nvSpPr>
        <p:spPr>
          <a:xfrm>
            <a:off x="3779838" y="3502025"/>
            <a:ext cx="360362" cy="144463"/>
          </a:xfrm>
          <a:prstGeom prst="rightArrow">
            <a:avLst>
              <a:gd name="adj1" fmla="val 50000"/>
              <a:gd name="adj2" fmla="val 62362"/>
            </a:avLst>
          </a:pr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299" name="Group 47"/>
          <p:cNvGrpSpPr/>
          <p:nvPr/>
        </p:nvGrpSpPr>
        <p:grpSpPr>
          <a:xfrm>
            <a:off x="0" y="1412875"/>
            <a:ext cx="4932363" cy="2911475"/>
            <a:chOff x="0" y="0"/>
            <a:chExt cx="3107" cy="1834"/>
          </a:xfrm>
        </p:grpSpPr>
        <p:grpSp>
          <p:nvGrpSpPr>
            <p:cNvPr id="11329" name="Group 48"/>
            <p:cNvGrpSpPr/>
            <p:nvPr/>
          </p:nvGrpSpPr>
          <p:grpSpPr>
            <a:xfrm>
              <a:off x="0" y="0"/>
              <a:ext cx="3107" cy="1834"/>
              <a:chOff x="0" y="0"/>
              <a:chExt cx="3107" cy="1834"/>
            </a:xfrm>
          </p:grpSpPr>
          <p:grpSp>
            <p:nvGrpSpPr>
              <p:cNvPr id="11331" name="Group 49"/>
              <p:cNvGrpSpPr/>
              <p:nvPr/>
            </p:nvGrpSpPr>
            <p:grpSpPr>
              <a:xfrm>
                <a:off x="0" y="0"/>
                <a:ext cx="3107" cy="1834"/>
                <a:chOff x="0" y="0"/>
                <a:chExt cx="3107" cy="1834"/>
              </a:xfrm>
            </p:grpSpPr>
            <p:grpSp>
              <p:nvGrpSpPr>
                <p:cNvPr id="11362" name="Group 50"/>
                <p:cNvGrpSpPr/>
                <p:nvPr/>
              </p:nvGrpSpPr>
              <p:grpSpPr>
                <a:xfrm rot="-780000">
                  <a:off x="2019" y="0"/>
                  <a:ext cx="792" cy="1114"/>
                  <a:chOff x="0" y="0"/>
                  <a:chExt cx="792" cy="1114"/>
                </a:xfrm>
              </p:grpSpPr>
              <p:sp>
                <p:nvSpPr>
                  <p:cNvPr id="11370" name="Line 51"/>
                  <p:cNvSpPr/>
                  <p:nvPr/>
                </p:nvSpPr>
                <p:spPr>
                  <a:xfrm rot="-7818174">
                    <a:off x="-222" y="557"/>
                    <a:ext cx="1114" cy="0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1" name="Line 52"/>
                  <p:cNvSpPr/>
                  <p:nvPr/>
                </p:nvSpPr>
                <p:spPr>
                  <a:xfrm rot="-7818174" flipH="1">
                    <a:off x="725" y="917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2" name="Line 53"/>
                  <p:cNvSpPr/>
                  <p:nvPr/>
                </p:nvSpPr>
                <p:spPr>
                  <a:xfrm rot="-7818174" flipH="1">
                    <a:off x="675" y="859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3" name="Line 54"/>
                  <p:cNvSpPr/>
                  <p:nvPr/>
                </p:nvSpPr>
                <p:spPr>
                  <a:xfrm rot="-7818174" flipH="1">
                    <a:off x="625" y="800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4" name="Line 55"/>
                  <p:cNvSpPr/>
                  <p:nvPr/>
                </p:nvSpPr>
                <p:spPr>
                  <a:xfrm rot="-7818174" flipH="1">
                    <a:off x="572" y="738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5" name="Line 56"/>
                  <p:cNvSpPr/>
                  <p:nvPr/>
                </p:nvSpPr>
                <p:spPr>
                  <a:xfrm rot="-7818174" flipH="1">
                    <a:off x="523" y="679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6" name="Line 57"/>
                  <p:cNvSpPr/>
                  <p:nvPr/>
                </p:nvSpPr>
                <p:spPr>
                  <a:xfrm rot="-7818174" flipH="1">
                    <a:off x="476" y="624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7" name="Line 58"/>
                  <p:cNvSpPr/>
                  <p:nvPr/>
                </p:nvSpPr>
                <p:spPr>
                  <a:xfrm rot="-7818174" flipH="1">
                    <a:off x="427" y="566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8" name="Line 59"/>
                  <p:cNvSpPr/>
                  <p:nvPr/>
                </p:nvSpPr>
                <p:spPr>
                  <a:xfrm rot="-7818174" flipH="1">
                    <a:off x="377" y="507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79" name="Line 60"/>
                  <p:cNvSpPr/>
                  <p:nvPr/>
                </p:nvSpPr>
                <p:spPr>
                  <a:xfrm rot="-7818174" flipH="1">
                    <a:off x="324" y="445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80" name="Line 61"/>
                  <p:cNvSpPr/>
                  <p:nvPr/>
                </p:nvSpPr>
                <p:spPr>
                  <a:xfrm rot="-7818174" flipH="1">
                    <a:off x="274" y="387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81" name="Line 62"/>
                  <p:cNvSpPr/>
                  <p:nvPr/>
                </p:nvSpPr>
                <p:spPr>
                  <a:xfrm rot="-7818174" flipH="1">
                    <a:off x="228" y="332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82" name="Line 63"/>
                  <p:cNvSpPr/>
                  <p:nvPr/>
                </p:nvSpPr>
                <p:spPr>
                  <a:xfrm rot="-7818174" flipH="1">
                    <a:off x="178" y="273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83" name="Line 64"/>
                  <p:cNvSpPr/>
                  <p:nvPr/>
                </p:nvSpPr>
                <p:spPr>
                  <a:xfrm rot="-7818174" flipH="1">
                    <a:off x="128" y="214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84" name="Line 65"/>
                  <p:cNvSpPr/>
                  <p:nvPr/>
                </p:nvSpPr>
                <p:spPr>
                  <a:xfrm rot="-7818174" flipH="1">
                    <a:off x="76" y="152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85" name="Line 66"/>
                  <p:cNvSpPr/>
                  <p:nvPr/>
                </p:nvSpPr>
                <p:spPr>
                  <a:xfrm rot="-7818174" flipH="1">
                    <a:off x="26" y="94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1363" name="Group 67"/>
                <p:cNvGrpSpPr/>
                <p:nvPr/>
              </p:nvGrpSpPr>
              <p:grpSpPr>
                <a:xfrm>
                  <a:off x="0" y="91"/>
                  <a:ext cx="3107" cy="1743"/>
                  <a:chOff x="0" y="0"/>
                  <a:chExt cx="3107" cy="1743"/>
                </a:xfrm>
              </p:grpSpPr>
              <p:sp>
                <p:nvSpPr>
                  <p:cNvPr id="11364" name="Rectangle 68"/>
                  <p:cNvSpPr/>
                  <p:nvPr/>
                </p:nvSpPr>
                <p:spPr>
                  <a:xfrm flipH="1">
                    <a:off x="204" y="273"/>
                    <a:ext cx="48" cy="127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 cmpd="sng">
                    <a:solidFill>
                      <a:schemeClr val="bg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365" name="AutoShape 69"/>
                  <p:cNvSpPr/>
                  <p:nvPr/>
                </p:nvSpPr>
                <p:spPr>
                  <a:xfrm>
                    <a:off x="2155" y="1315"/>
                    <a:ext cx="726" cy="428"/>
                  </a:xfrm>
                  <a:custGeom>
                    <a:avLst/>
                    <a:gdLst>
                      <a:gd name="txL" fmla="*/ 4493 w 21600"/>
                      <a:gd name="txT" fmla="*/ 4492 h 21600"/>
                      <a:gd name="txR" fmla="*/ 17107 w 21600"/>
                      <a:gd name="txB" fmla="*/ 17108 h 21600"/>
                    </a:gdLst>
                    <a:ahLst/>
                    <a:cxnLst>
                      <a:cxn ang="0">
                        <a:pos x="635" y="214"/>
                      </a:cxn>
                      <a:cxn ang="0">
                        <a:pos x="363" y="428"/>
                      </a:cxn>
                      <a:cxn ang="0">
                        <a:pos x="91" y="214"/>
                      </a:cxn>
                      <a:cxn ang="0">
                        <a:pos x="363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66FF">
                      <a:alpha val="100000"/>
                    </a:srgbClr>
                  </a:solidFill>
                  <a:ln w="2857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66" name="Oval 70"/>
                  <p:cNvSpPr/>
                  <p:nvPr/>
                </p:nvSpPr>
                <p:spPr>
                  <a:xfrm>
                    <a:off x="2245" y="952"/>
                    <a:ext cx="409" cy="9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367" name="Text Box 71"/>
                  <p:cNvSpPr txBox="1"/>
                  <p:nvPr/>
                </p:nvSpPr>
                <p:spPr>
                  <a:xfrm>
                    <a:off x="2818" y="272"/>
                    <a:ext cx="289" cy="9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vert="eaVert">
                    <a:spAutoFit/>
                  </a:bodyPr>
                  <a:p>
                    <a:r>
                      <a:rPr lang="zh-CN" altLang="en-US" b="1" dirty="0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镜头</a:t>
                    </a:r>
                    <a:r>
                      <a:rPr lang="zh-CN" altLang="zh-CN" b="1" dirty="0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(</a:t>
                    </a:r>
                    <a:r>
                      <a:rPr lang="zh-CN" altLang="en-US" b="1" dirty="0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凸透镜</a:t>
                    </a:r>
                    <a:r>
                      <a:rPr lang="zh-CN" altLang="zh-CN" b="1" dirty="0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)</a:t>
                    </a:r>
                    <a:endParaRPr lang="zh-CN" altLang="zh-CN" b="1" dirty="0">
                      <a:latin typeface="黑体" panose="02010609060101010101" pitchFamily="2" charset="-122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11368" name="Rectangle 72"/>
                  <p:cNvSpPr/>
                  <p:nvPr/>
                </p:nvSpPr>
                <p:spPr>
                  <a:xfrm>
                    <a:off x="0" y="0"/>
                    <a:ext cx="500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lang="zh-CN" altLang="en-US" b="1" dirty="0">
                        <a:latin typeface="Arial" panose="020B0604020202020204" pitchFamily="34" charset="0"/>
                        <a:ea typeface="华文行楷" panose="02010800040101010101" pitchFamily="2" charset="-122"/>
                      </a:rPr>
                      <a:t>屏幕</a:t>
                    </a:r>
                    <a:endParaRPr lang="zh-CN" altLang="en-US" b="1" dirty="0">
                      <a:latin typeface="Arial" panose="020B0604020202020204" pitchFamily="34" charset="0"/>
                      <a:ea typeface="华文行楷" panose="02010800040101010101" pitchFamily="2" charset="-122"/>
                    </a:endParaRPr>
                  </a:p>
                </p:txBody>
              </p:sp>
              <p:sp>
                <p:nvSpPr>
                  <p:cNvPr id="11369" name="Text Box 73"/>
                  <p:cNvSpPr txBox="1"/>
                  <p:nvPr/>
                </p:nvSpPr>
                <p:spPr>
                  <a:xfrm>
                    <a:off x="703" y="1270"/>
                    <a:ext cx="861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b="1" dirty="0">
                        <a:latin typeface="Arial" panose="020B0604020202020204" pitchFamily="34" charset="0"/>
                      </a:rPr>
                      <a:t>投影仪</a:t>
                    </a:r>
                    <a:endParaRPr lang="zh-CN" altLang="en-US" b="1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1332" name="lxqdxt11"/>
              <p:cNvGrpSpPr>
                <a:grpSpLocks noChangeAspect="1"/>
              </p:cNvGrpSpPr>
              <p:nvPr/>
            </p:nvGrpSpPr>
            <p:grpSpPr>
              <a:xfrm>
                <a:off x="2472" y="1633"/>
                <a:ext cx="91" cy="181"/>
                <a:chOff x="0" y="0"/>
                <a:chExt cx="1874" cy="2763"/>
              </a:xfrm>
            </p:grpSpPr>
            <p:grpSp>
              <p:nvGrpSpPr>
                <p:cNvPr id="11333" name="Group 75"/>
                <p:cNvGrpSpPr>
                  <a:grpSpLocks noChangeAspect="1"/>
                </p:cNvGrpSpPr>
                <p:nvPr/>
              </p:nvGrpSpPr>
              <p:grpSpPr>
                <a:xfrm>
                  <a:off x="722" y="2616"/>
                  <a:ext cx="462" cy="147"/>
                  <a:chOff x="0" y="0"/>
                  <a:chExt cx="498" cy="198"/>
                </a:xfrm>
              </p:grpSpPr>
              <p:sp>
                <p:nvSpPr>
                  <p:cNvPr id="11360" name="Freeform 76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498" cy="198"/>
                  </a:xfrm>
                  <a:custGeom>
                    <a:avLst/>
                    <a:gdLst>
                      <a:gd name="txL" fmla="*/ 0 w 498"/>
                      <a:gd name="txT" fmla="*/ 0 h 198"/>
                      <a:gd name="txR" fmla="*/ 498 w 498"/>
                      <a:gd name="txB" fmla="*/ 198 h 198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01" y="157"/>
                      </a:cxn>
                      <a:cxn ang="0">
                        <a:pos x="110" y="167"/>
                      </a:cxn>
                      <a:cxn ang="0">
                        <a:pos x="121" y="173"/>
                      </a:cxn>
                      <a:cxn ang="0">
                        <a:pos x="136" y="178"/>
                      </a:cxn>
                      <a:cxn ang="0">
                        <a:pos x="153" y="186"/>
                      </a:cxn>
                      <a:cxn ang="0">
                        <a:pos x="174" y="190"/>
                      </a:cxn>
                      <a:cxn ang="0">
                        <a:pos x="188" y="191"/>
                      </a:cxn>
                      <a:cxn ang="0">
                        <a:pos x="205" y="194"/>
                      </a:cxn>
                      <a:cxn ang="0">
                        <a:pos x="222" y="195"/>
                      </a:cxn>
                      <a:cxn ang="0">
                        <a:pos x="243" y="198"/>
                      </a:cxn>
                      <a:cxn ang="0">
                        <a:pos x="257" y="198"/>
                      </a:cxn>
                      <a:cxn ang="0">
                        <a:pos x="278" y="195"/>
                      </a:cxn>
                      <a:cxn ang="0">
                        <a:pos x="295" y="194"/>
                      </a:cxn>
                      <a:cxn ang="0">
                        <a:pos x="315" y="191"/>
                      </a:cxn>
                      <a:cxn ang="0">
                        <a:pos x="332" y="190"/>
                      </a:cxn>
                      <a:cxn ang="0">
                        <a:pos x="349" y="185"/>
                      </a:cxn>
                      <a:cxn ang="0">
                        <a:pos x="366" y="181"/>
                      </a:cxn>
                      <a:cxn ang="0">
                        <a:pos x="380" y="173"/>
                      </a:cxn>
                      <a:cxn ang="0">
                        <a:pos x="392" y="165"/>
                      </a:cxn>
                      <a:cxn ang="0">
                        <a:pos x="397" y="160"/>
                      </a:cxn>
                      <a:cxn ang="0">
                        <a:pos x="405" y="152"/>
                      </a:cxn>
                      <a:cxn ang="0">
                        <a:pos x="498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61" name="Freeform 77"/>
                  <p:cNvSpPr>
                    <a:spLocks noChangeAspect="1"/>
                  </p:cNvSpPr>
                  <p:nvPr/>
                </p:nvSpPr>
                <p:spPr>
                  <a:xfrm>
                    <a:off x="78" y="0"/>
                    <a:ext cx="222" cy="198"/>
                  </a:xfrm>
                  <a:custGeom>
                    <a:avLst/>
                    <a:gdLst>
                      <a:gd name="txL" fmla="*/ 0 w 222"/>
                      <a:gd name="txT" fmla="*/ 0 h 198"/>
                      <a:gd name="txR" fmla="*/ 222 w 222"/>
                      <a:gd name="txB" fmla="*/ 198 h 198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62" y="178"/>
                      </a:cxn>
                      <a:cxn ang="0">
                        <a:pos x="75" y="186"/>
                      </a:cxn>
                      <a:cxn ang="0">
                        <a:pos x="96" y="190"/>
                      </a:cxn>
                      <a:cxn ang="0">
                        <a:pos x="110" y="191"/>
                      </a:cxn>
                      <a:cxn ang="0">
                        <a:pos x="127" y="194"/>
                      </a:cxn>
                      <a:cxn ang="0">
                        <a:pos x="144" y="195"/>
                      </a:cxn>
                      <a:cxn ang="0">
                        <a:pos x="165" y="198"/>
                      </a:cxn>
                      <a:cxn ang="0">
                        <a:pos x="179" y="198"/>
                      </a:cxn>
                      <a:cxn ang="0">
                        <a:pos x="200" y="195"/>
                      </a:cxn>
                      <a:cxn ang="0">
                        <a:pos x="22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22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1334" name="Freeform 78"/>
                <p:cNvSpPr>
                  <a:spLocks noChangeAspect="1"/>
                </p:cNvSpPr>
                <p:nvPr/>
              </p:nvSpPr>
              <p:spPr>
                <a:xfrm>
                  <a:off x="511" y="2114"/>
                  <a:ext cx="847" cy="533"/>
                </a:xfrm>
                <a:custGeom>
                  <a:avLst/>
                  <a:gdLst>
                    <a:gd name="txL" fmla="*/ 0 w 913"/>
                    <a:gd name="txT" fmla="*/ 0 h 718"/>
                    <a:gd name="txR" fmla="*/ 913 w 913"/>
                    <a:gd name="txB" fmla="*/ 718 h 718"/>
                  </a:gdLst>
                  <a:ahLst/>
                  <a:cxnLst>
                    <a:cxn ang="0">
                      <a:pos x="21" y="20"/>
                    </a:cxn>
                    <a:cxn ang="0">
                      <a:pos x="25" y="38"/>
                    </a:cxn>
                    <a:cxn ang="0">
                      <a:pos x="23" y="73"/>
                    </a:cxn>
                    <a:cxn ang="0">
                      <a:pos x="12" y="96"/>
                    </a:cxn>
                    <a:cxn ang="0">
                      <a:pos x="6" y="126"/>
                    </a:cxn>
                    <a:cxn ang="0">
                      <a:pos x="17" y="149"/>
                    </a:cxn>
                    <a:cxn ang="0">
                      <a:pos x="34" y="176"/>
                    </a:cxn>
                    <a:cxn ang="0">
                      <a:pos x="30" y="195"/>
                    </a:cxn>
                    <a:cxn ang="0">
                      <a:pos x="13" y="216"/>
                    </a:cxn>
                    <a:cxn ang="0">
                      <a:pos x="6" y="236"/>
                    </a:cxn>
                    <a:cxn ang="0">
                      <a:pos x="19" y="259"/>
                    </a:cxn>
                    <a:cxn ang="0">
                      <a:pos x="30" y="278"/>
                    </a:cxn>
                    <a:cxn ang="0">
                      <a:pos x="30" y="301"/>
                    </a:cxn>
                    <a:cxn ang="0">
                      <a:pos x="12" y="322"/>
                    </a:cxn>
                    <a:cxn ang="0">
                      <a:pos x="0" y="349"/>
                    </a:cxn>
                    <a:cxn ang="0">
                      <a:pos x="13" y="372"/>
                    </a:cxn>
                    <a:cxn ang="0">
                      <a:pos x="33" y="396"/>
                    </a:cxn>
                    <a:cxn ang="0">
                      <a:pos x="33" y="431"/>
                    </a:cxn>
                    <a:cxn ang="0">
                      <a:pos x="19" y="455"/>
                    </a:cxn>
                    <a:cxn ang="0">
                      <a:pos x="21" y="473"/>
                    </a:cxn>
                    <a:cxn ang="0">
                      <a:pos x="42" y="499"/>
                    </a:cxn>
                    <a:cxn ang="0">
                      <a:pos x="107" y="573"/>
                    </a:cxn>
                    <a:cxn ang="0">
                      <a:pos x="166" y="629"/>
                    </a:cxn>
                    <a:cxn ang="0">
                      <a:pos x="217" y="660"/>
                    </a:cxn>
                    <a:cxn ang="0">
                      <a:pos x="313" y="701"/>
                    </a:cxn>
                    <a:cxn ang="0">
                      <a:pos x="401" y="716"/>
                    </a:cxn>
                    <a:cxn ang="0">
                      <a:pos x="523" y="716"/>
                    </a:cxn>
                    <a:cxn ang="0">
                      <a:pos x="625" y="706"/>
                    </a:cxn>
                    <a:cxn ang="0">
                      <a:pos x="697" y="685"/>
                    </a:cxn>
                    <a:cxn ang="0">
                      <a:pos x="744" y="659"/>
                    </a:cxn>
                    <a:cxn ang="0">
                      <a:pos x="778" y="629"/>
                    </a:cxn>
                    <a:cxn ang="0">
                      <a:pos x="874" y="493"/>
                    </a:cxn>
                    <a:cxn ang="0">
                      <a:pos x="894" y="448"/>
                    </a:cxn>
                    <a:cxn ang="0">
                      <a:pos x="895" y="427"/>
                    </a:cxn>
                    <a:cxn ang="0">
                      <a:pos x="882" y="406"/>
                    </a:cxn>
                    <a:cxn ang="0">
                      <a:pos x="882" y="381"/>
                    </a:cxn>
                    <a:cxn ang="0">
                      <a:pos x="894" y="362"/>
                    </a:cxn>
                    <a:cxn ang="0">
                      <a:pos x="908" y="341"/>
                    </a:cxn>
                    <a:cxn ang="0">
                      <a:pos x="912" y="316"/>
                    </a:cxn>
                    <a:cxn ang="0">
                      <a:pos x="900" y="295"/>
                    </a:cxn>
                    <a:cxn ang="0">
                      <a:pos x="886" y="275"/>
                    </a:cxn>
                    <a:cxn ang="0">
                      <a:pos x="886" y="254"/>
                    </a:cxn>
                    <a:cxn ang="0">
                      <a:pos x="904" y="229"/>
                    </a:cxn>
                    <a:cxn ang="0">
                      <a:pos x="908" y="202"/>
                    </a:cxn>
                    <a:cxn ang="0">
                      <a:pos x="894" y="176"/>
                    </a:cxn>
                    <a:cxn ang="0">
                      <a:pos x="886" y="155"/>
                    </a:cxn>
                    <a:cxn ang="0">
                      <a:pos x="895" y="130"/>
                    </a:cxn>
                    <a:cxn ang="0">
                      <a:pos x="908" y="113"/>
                    </a:cxn>
                    <a:cxn ang="0">
                      <a:pos x="913" y="88"/>
                    </a:cxn>
                    <a:cxn ang="0">
                      <a:pos x="903" y="67"/>
                    </a:cxn>
                    <a:cxn ang="0">
                      <a:pos x="890" y="42"/>
                    </a:cxn>
                    <a:cxn ang="0">
                      <a:pos x="894" y="18"/>
                    </a:cxn>
                    <a:cxn ang="0">
                      <a:pos x="26" y="0"/>
                    </a:cxn>
                  </a:cxnLst>
                  <a:rect l="txL" t="txT" r="txR" b="txB"/>
                  <a:pathLst>
                    <a:path w="913" h="718">
                      <a:moveTo>
                        <a:pt x="26" y="0"/>
                      </a:moveTo>
                      <a:lnTo>
                        <a:pt x="21" y="20"/>
                      </a:lnTo>
                      <a:lnTo>
                        <a:pt x="23" y="29"/>
                      </a:lnTo>
                      <a:lnTo>
                        <a:pt x="25" y="38"/>
                      </a:lnTo>
                      <a:lnTo>
                        <a:pt x="26" y="59"/>
                      </a:lnTo>
                      <a:lnTo>
                        <a:pt x="23" y="73"/>
                      </a:lnTo>
                      <a:lnTo>
                        <a:pt x="17" y="86"/>
                      </a:lnTo>
                      <a:lnTo>
                        <a:pt x="12" y="96"/>
                      </a:lnTo>
                      <a:lnTo>
                        <a:pt x="6" y="113"/>
                      </a:lnTo>
                      <a:lnTo>
                        <a:pt x="6" y="126"/>
                      </a:lnTo>
                      <a:lnTo>
                        <a:pt x="12" y="138"/>
                      </a:lnTo>
                      <a:lnTo>
                        <a:pt x="17" y="149"/>
                      </a:lnTo>
                      <a:lnTo>
                        <a:pt x="29" y="162"/>
                      </a:lnTo>
                      <a:lnTo>
                        <a:pt x="34" y="176"/>
                      </a:lnTo>
                      <a:lnTo>
                        <a:pt x="34" y="185"/>
                      </a:lnTo>
                      <a:lnTo>
                        <a:pt x="30" y="195"/>
                      </a:lnTo>
                      <a:lnTo>
                        <a:pt x="21" y="204"/>
                      </a:lnTo>
                      <a:lnTo>
                        <a:pt x="13" y="216"/>
                      </a:lnTo>
                      <a:lnTo>
                        <a:pt x="8" y="225"/>
                      </a:lnTo>
                      <a:lnTo>
                        <a:pt x="6" y="236"/>
                      </a:lnTo>
                      <a:lnTo>
                        <a:pt x="12" y="248"/>
                      </a:lnTo>
                      <a:lnTo>
                        <a:pt x="19" y="259"/>
                      </a:lnTo>
                      <a:lnTo>
                        <a:pt x="26" y="269"/>
                      </a:lnTo>
                      <a:lnTo>
                        <a:pt x="30" y="278"/>
                      </a:lnTo>
                      <a:lnTo>
                        <a:pt x="34" y="288"/>
                      </a:lnTo>
                      <a:lnTo>
                        <a:pt x="30" y="301"/>
                      </a:lnTo>
                      <a:lnTo>
                        <a:pt x="21" y="313"/>
                      </a:lnTo>
                      <a:lnTo>
                        <a:pt x="12" y="322"/>
                      </a:lnTo>
                      <a:lnTo>
                        <a:pt x="2" y="337"/>
                      </a:lnTo>
                      <a:lnTo>
                        <a:pt x="0" y="349"/>
                      </a:lnTo>
                      <a:lnTo>
                        <a:pt x="4" y="362"/>
                      </a:lnTo>
                      <a:lnTo>
                        <a:pt x="13" y="372"/>
                      </a:lnTo>
                      <a:lnTo>
                        <a:pt x="23" y="383"/>
                      </a:lnTo>
                      <a:lnTo>
                        <a:pt x="33" y="396"/>
                      </a:lnTo>
                      <a:lnTo>
                        <a:pt x="38" y="414"/>
                      </a:lnTo>
                      <a:lnTo>
                        <a:pt x="33" y="431"/>
                      </a:lnTo>
                      <a:lnTo>
                        <a:pt x="23" y="444"/>
                      </a:lnTo>
                      <a:lnTo>
                        <a:pt x="19" y="455"/>
                      </a:lnTo>
                      <a:lnTo>
                        <a:pt x="19" y="466"/>
                      </a:lnTo>
                      <a:lnTo>
                        <a:pt x="21" y="473"/>
                      </a:lnTo>
                      <a:lnTo>
                        <a:pt x="29" y="484"/>
                      </a:lnTo>
                      <a:lnTo>
                        <a:pt x="42" y="499"/>
                      </a:lnTo>
                      <a:lnTo>
                        <a:pt x="64" y="528"/>
                      </a:lnTo>
                      <a:lnTo>
                        <a:pt x="107" y="573"/>
                      </a:lnTo>
                      <a:lnTo>
                        <a:pt x="144" y="609"/>
                      </a:lnTo>
                      <a:lnTo>
                        <a:pt x="166" y="629"/>
                      </a:lnTo>
                      <a:lnTo>
                        <a:pt x="190" y="643"/>
                      </a:lnTo>
                      <a:lnTo>
                        <a:pt x="217" y="660"/>
                      </a:lnTo>
                      <a:lnTo>
                        <a:pt x="255" y="681"/>
                      </a:lnTo>
                      <a:lnTo>
                        <a:pt x="313" y="701"/>
                      </a:lnTo>
                      <a:lnTo>
                        <a:pt x="356" y="710"/>
                      </a:lnTo>
                      <a:lnTo>
                        <a:pt x="401" y="716"/>
                      </a:lnTo>
                      <a:lnTo>
                        <a:pt x="460" y="718"/>
                      </a:lnTo>
                      <a:lnTo>
                        <a:pt x="523" y="716"/>
                      </a:lnTo>
                      <a:lnTo>
                        <a:pt x="578" y="714"/>
                      </a:lnTo>
                      <a:lnTo>
                        <a:pt x="625" y="706"/>
                      </a:lnTo>
                      <a:lnTo>
                        <a:pt x="667" y="697"/>
                      </a:lnTo>
                      <a:lnTo>
                        <a:pt x="697" y="685"/>
                      </a:lnTo>
                      <a:lnTo>
                        <a:pt x="723" y="672"/>
                      </a:lnTo>
                      <a:lnTo>
                        <a:pt x="744" y="659"/>
                      </a:lnTo>
                      <a:lnTo>
                        <a:pt x="761" y="647"/>
                      </a:lnTo>
                      <a:lnTo>
                        <a:pt x="778" y="629"/>
                      </a:lnTo>
                      <a:lnTo>
                        <a:pt x="832" y="556"/>
                      </a:lnTo>
                      <a:lnTo>
                        <a:pt x="874" y="493"/>
                      </a:lnTo>
                      <a:lnTo>
                        <a:pt x="890" y="461"/>
                      </a:lnTo>
                      <a:lnTo>
                        <a:pt x="894" y="448"/>
                      </a:lnTo>
                      <a:lnTo>
                        <a:pt x="895" y="438"/>
                      </a:lnTo>
                      <a:lnTo>
                        <a:pt x="895" y="427"/>
                      </a:lnTo>
                      <a:lnTo>
                        <a:pt x="887" y="414"/>
                      </a:lnTo>
                      <a:lnTo>
                        <a:pt x="882" y="406"/>
                      </a:lnTo>
                      <a:lnTo>
                        <a:pt x="879" y="394"/>
                      </a:lnTo>
                      <a:lnTo>
                        <a:pt x="882" y="381"/>
                      </a:lnTo>
                      <a:lnTo>
                        <a:pt x="887" y="372"/>
                      </a:lnTo>
                      <a:lnTo>
                        <a:pt x="894" y="362"/>
                      </a:lnTo>
                      <a:lnTo>
                        <a:pt x="900" y="352"/>
                      </a:lnTo>
                      <a:lnTo>
                        <a:pt x="908" y="341"/>
                      </a:lnTo>
                      <a:lnTo>
                        <a:pt x="913" y="330"/>
                      </a:lnTo>
                      <a:lnTo>
                        <a:pt x="912" y="316"/>
                      </a:lnTo>
                      <a:lnTo>
                        <a:pt x="907" y="305"/>
                      </a:lnTo>
                      <a:lnTo>
                        <a:pt x="900" y="295"/>
                      </a:lnTo>
                      <a:lnTo>
                        <a:pt x="894" y="286"/>
                      </a:lnTo>
                      <a:lnTo>
                        <a:pt x="886" y="275"/>
                      </a:lnTo>
                      <a:lnTo>
                        <a:pt x="883" y="263"/>
                      </a:lnTo>
                      <a:lnTo>
                        <a:pt x="886" y="254"/>
                      </a:lnTo>
                      <a:lnTo>
                        <a:pt x="895" y="240"/>
                      </a:lnTo>
                      <a:lnTo>
                        <a:pt x="904" y="229"/>
                      </a:lnTo>
                      <a:lnTo>
                        <a:pt x="908" y="217"/>
                      </a:lnTo>
                      <a:lnTo>
                        <a:pt x="908" y="202"/>
                      </a:lnTo>
                      <a:lnTo>
                        <a:pt x="903" y="187"/>
                      </a:lnTo>
                      <a:lnTo>
                        <a:pt x="894" y="176"/>
                      </a:lnTo>
                      <a:lnTo>
                        <a:pt x="890" y="168"/>
                      </a:lnTo>
                      <a:lnTo>
                        <a:pt x="886" y="155"/>
                      </a:lnTo>
                      <a:lnTo>
                        <a:pt x="887" y="141"/>
                      </a:lnTo>
                      <a:lnTo>
                        <a:pt x="895" y="130"/>
                      </a:lnTo>
                      <a:lnTo>
                        <a:pt x="900" y="122"/>
                      </a:lnTo>
                      <a:lnTo>
                        <a:pt x="908" y="113"/>
                      </a:lnTo>
                      <a:lnTo>
                        <a:pt x="912" y="101"/>
                      </a:lnTo>
                      <a:lnTo>
                        <a:pt x="913" y="88"/>
                      </a:lnTo>
                      <a:lnTo>
                        <a:pt x="911" y="80"/>
                      </a:lnTo>
                      <a:lnTo>
                        <a:pt x="903" y="67"/>
                      </a:lnTo>
                      <a:lnTo>
                        <a:pt x="895" y="56"/>
                      </a:lnTo>
                      <a:lnTo>
                        <a:pt x="890" y="42"/>
                      </a:lnTo>
                      <a:lnTo>
                        <a:pt x="890" y="29"/>
                      </a:lnTo>
                      <a:lnTo>
                        <a:pt x="894" y="18"/>
                      </a:lnTo>
                      <a:lnTo>
                        <a:pt x="891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335" name="Freeform 79"/>
                <p:cNvSpPr>
                  <a:spLocks noChangeAspect="1"/>
                </p:cNvSpPr>
                <p:nvPr/>
              </p:nvSpPr>
              <p:spPr>
                <a:xfrm>
                  <a:off x="516" y="2157"/>
                  <a:ext cx="105" cy="74"/>
                </a:xfrm>
                <a:custGeom>
                  <a:avLst/>
                  <a:gdLst>
                    <a:gd name="txL" fmla="*/ 0 w 113"/>
                    <a:gd name="txT" fmla="*/ 0 h 99"/>
                    <a:gd name="txR" fmla="*/ 113 w 113"/>
                    <a:gd name="txB" fmla="*/ 99 h 99"/>
                  </a:gdLst>
                  <a:ahLst/>
                  <a:cxnLst>
                    <a:cxn ang="0">
                      <a:pos x="6" y="0"/>
                    </a:cxn>
                    <a:cxn ang="0">
                      <a:pos x="13" y="13"/>
                    </a:cxn>
                    <a:cxn ang="0">
                      <a:pos x="24" y="26"/>
                    </a:cxn>
                    <a:cxn ang="0">
                      <a:pos x="44" y="43"/>
                    </a:cxn>
                    <a:cxn ang="0">
                      <a:pos x="68" y="57"/>
                    </a:cxn>
                    <a:cxn ang="0">
                      <a:pos x="91" y="66"/>
                    </a:cxn>
                    <a:cxn ang="0">
                      <a:pos x="113" y="72"/>
                    </a:cxn>
                    <a:cxn ang="0">
                      <a:pos x="104" y="89"/>
                    </a:cxn>
                    <a:cxn ang="0">
                      <a:pos x="75" y="85"/>
                    </a:cxn>
                    <a:cxn ang="0">
                      <a:pos x="44" y="87"/>
                    </a:cxn>
                    <a:cxn ang="0">
                      <a:pos x="24" y="99"/>
                    </a:cxn>
                    <a:cxn ang="0">
                      <a:pos x="28" y="89"/>
                    </a:cxn>
                    <a:cxn ang="0">
                      <a:pos x="27" y="78"/>
                    </a:cxn>
                    <a:cxn ang="0">
                      <a:pos x="20" y="62"/>
                    </a:cxn>
                    <a:cxn ang="0">
                      <a:pos x="11" y="49"/>
                    </a:cxn>
                    <a:cxn ang="0">
                      <a:pos x="2" y="34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txL" t="txT" r="txR" b="txB"/>
                  <a:pathLst>
                    <a:path w="113" h="99">
                      <a:moveTo>
                        <a:pt x="6" y="0"/>
                      </a:moveTo>
                      <a:lnTo>
                        <a:pt x="13" y="13"/>
                      </a:lnTo>
                      <a:lnTo>
                        <a:pt x="24" y="26"/>
                      </a:lnTo>
                      <a:lnTo>
                        <a:pt x="44" y="43"/>
                      </a:lnTo>
                      <a:lnTo>
                        <a:pt x="68" y="57"/>
                      </a:lnTo>
                      <a:lnTo>
                        <a:pt x="91" y="66"/>
                      </a:lnTo>
                      <a:lnTo>
                        <a:pt x="113" y="72"/>
                      </a:lnTo>
                      <a:lnTo>
                        <a:pt x="104" y="89"/>
                      </a:lnTo>
                      <a:lnTo>
                        <a:pt x="75" y="85"/>
                      </a:lnTo>
                      <a:lnTo>
                        <a:pt x="44" y="87"/>
                      </a:lnTo>
                      <a:lnTo>
                        <a:pt x="24" y="99"/>
                      </a:lnTo>
                      <a:lnTo>
                        <a:pt x="28" y="89"/>
                      </a:lnTo>
                      <a:lnTo>
                        <a:pt x="27" y="78"/>
                      </a:lnTo>
                      <a:lnTo>
                        <a:pt x="20" y="62"/>
                      </a:lnTo>
                      <a:lnTo>
                        <a:pt x="11" y="49"/>
                      </a:lnTo>
                      <a:lnTo>
                        <a:pt x="2" y="34"/>
                      </a:lnTo>
                      <a:lnTo>
                        <a:pt x="0" y="1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336" name="Freeform 80"/>
                <p:cNvSpPr>
                  <a:spLocks noChangeAspect="1"/>
                </p:cNvSpPr>
                <p:nvPr/>
              </p:nvSpPr>
              <p:spPr>
                <a:xfrm>
                  <a:off x="518" y="2249"/>
                  <a:ext cx="138" cy="62"/>
                </a:xfrm>
                <a:custGeom>
                  <a:avLst/>
                  <a:gdLst>
                    <a:gd name="txL" fmla="*/ 0 w 149"/>
                    <a:gd name="txT" fmla="*/ 0 h 84"/>
                    <a:gd name="txR" fmla="*/ 149 w 149"/>
                    <a:gd name="txB" fmla="*/ 84 h 84"/>
                  </a:gdLst>
                  <a:ahLst/>
                  <a:cxnLst>
                    <a:cxn ang="0">
                      <a:pos x="0" y="10"/>
                    </a:cxn>
                    <a:cxn ang="0">
                      <a:pos x="4" y="0"/>
                    </a:cxn>
                    <a:cxn ang="0">
                      <a:pos x="9" y="10"/>
                    </a:cxn>
                    <a:cxn ang="0">
                      <a:pos x="21" y="15"/>
                    </a:cxn>
                    <a:cxn ang="0">
                      <a:pos x="42" y="25"/>
                    </a:cxn>
                    <a:cxn ang="0">
                      <a:pos x="64" y="31"/>
                    </a:cxn>
                    <a:cxn ang="0">
                      <a:pos x="98" y="38"/>
                    </a:cxn>
                    <a:cxn ang="0">
                      <a:pos x="137" y="44"/>
                    </a:cxn>
                    <a:cxn ang="0">
                      <a:pos x="149" y="80"/>
                    </a:cxn>
                    <a:cxn ang="0">
                      <a:pos x="106" y="69"/>
                    </a:cxn>
                    <a:cxn ang="0">
                      <a:pos x="72" y="65"/>
                    </a:cxn>
                    <a:cxn ang="0">
                      <a:pos x="45" y="71"/>
                    </a:cxn>
                    <a:cxn ang="0">
                      <a:pos x="25" y="84"/>
                    </a:cxn>
                    <a:cxn ang="0">
                      <a:pos x="25" y="73"/>
                    </a:cxn>
                    <a:cxn ang="0">
                      <a:pos x="25" y="63"/>
                    </a:cxn>
                    <a:cxn ang="0">
                      <a:pos x="21" y="52"/>
                    </a:cxn>
                    <a:cxn ang="0">
                      <a:pos x="9" y="36"/>
                    </a:cxn>
                    <a:cxn ang="0">
                      <a:pos x="0" y="23"/>
                    </a:cxn>
                    <a:cxn ang="0">
                      <a:pos x="0" y="10"/>
                    </a:cxn>
                  </a:cxnLst>
                  <a:rect l="txL" t="txT" r="txR" b="txB"/>
                  <a:pathLst>
                    <a:path w="149" h="84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9" y="10"/>
                      </a:lnTo>
                      <a:lnTo>
                        <a:pt x="21" y="15"/>
                      </a:lnTo>
                      <a:lnTo>
                        <a:pt x="42" y="25"/>
                      </a:lnTo>
                      <a:lnTo>
                        <a:pt x="64" y="31"/>
                      </a:lnTo>
                      <a:lnTo>
                        <a:pt x="98" y="38"/>
                      </a:lnTo>
                      <a:lnTo>
                        <a:pt x="137" y="44"/>
                      </a:lnTo>
                      <a:lnTo>
                        <a:pt x="149" y="80"/>
                      </a:lnTo>
                      <a:lnTo>
                        <a:pt x="106" y="69"/>
                      </a:lnTo>
                      <a:lnTo>
                        <a:pt x="72" y="65"/>
                      </a:lnTo>
                      <a:lnTo>
                        <a:pt x="45" y="71"/>
                      </a:lnTo>
                      <a:lnTo>
                        <a:pt x="25" y="84"/>
                      </a:lnTo>
                      <a:lnTo>
                        <a:pt x="25" y="73"/>
                      </a:lnTo>
                      <a:lnTo>
                        <a:pt x="25" y="63"/>
                      </a:lnTo>
                      <a:lnTo>
                        <a:pt x="21" y="52"/>
                      </a:lnTo>
                      <a:lnTo>
                        <a:pt x="9" y="36"/>
                      </a:lnTo>
                      <a:lnTo>
                        <a:pt x="0" y="2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337" name="Freeform 81"/>
                <p:cNvSpPr>
                  <a:spLocks noChangeAspect="1"/>
                </p:cNvSpPr>
                <p:nvPr/>
              </p:nvSpPr>
              <p:spPr>
                <a:xfrm>
                  <a:off x="512" y="2326"/>
                  <a:ext cx="163" cy="78"/>
                </a:xfrm>
                <a:custGeom>
                  <a:avLst/>
                  <a:gdLst>
                    <a:gd name="txL" fmla="*/ 0 w 175"/>
                    <a:gd name="txT" fmla="*/ 0 h 104"/>
                    <a:gd name="txR" fmla="*/ 175 w 175"/>
                    <a:gd name="txB" fmla="*/ 104 h 104"/>
                  </a:gdLst>
                  <a:ahLst/>
                  <a:cxnLst>
                    <a:cxn ang="0">
                      <a:pos x="2" y="13"/>
                    </a:cxn>
                    <a:cxn ang="0">
                      <a:pos x="10" y="0"/>
                    </a:cxn>
                    <a:cxn ang="0">
                      <a:pos x="21" y="17"/>
                    </a:cxn>
                    <a:cxn ang="0">
                      <a:pos x="32" y="25"/>
                    </a:cxn>
                    <a:cxn ang="0">
                      <a:pos x="45" y="34"/>
                    </a:cxn>
                    <a:cxn ang="0">
                      <a:pos x="69" y="42"/>
                    </a:cxn>
                    <a:cxn ang="0">
                      <a:pos x="96" y="49"/>
                    </a:cxn>
                    <a:cxn ang="0">
                      <a:pos x="126" y="59"/>
                    </a:cxn>
                    <a:cxn ang="0">
                      <a:pos x="167" y="72"/>
                    </a:cxn>
                    <a:cxn ang="0">
                      <a:pos x="175" y="104"/>
                    </a:cxn>
                    <a:cxn ang="0">
                      <a:pos x="133" y="87"/>
                    </a:cxn>
                    <a:cxn ang="0">
                      <a:pos x="103" y="76"/>
                    </a:cxn>
                    <a:cxn ang="0">
                      <a:pos x="78" y="72"/>
                    </a:cxn>
                    <a:cxn ang="0">
                      <a:pos x="58" y="72"/>
                    </a:cxn>
                    <a:cxn ang="0">
                      <a:pos x="48" y="80"/>
                    </a:cxn>
                    <a:cxn ang="0">
                      <a:pos x="36" y="91"/>
                    </a:cxn>
                    <a:cxn ang="0">
                      <a:pos x="34" y="78"/>
                    </a:cxn>
                    <a:cxn ang="0">
                      <a:pos x="21" y="59"/>
                    </a:cxn>
                    <a:cxn ang="0">
                      <a:pos x="10" y="45"/>
                    </a:cxn>
                    <a:cxn ang="0">
                      <a:pos x="0" y="31"/>
                    </a:cxn>
                    <a:cxn ang="0">
                      <a:pos x="2" y="13"/>
                    </a:cxn>
                  </a:cxnLst>
                  <a:rect l="txL" t="txT" r="txR" b="txB"/>
                  <a:pathLst>
                    <a:path w="175" h="104">
                      <a:moveTo>
                        <a:pt x="2" y="13"/>
                      </a:moveTo>
                      <a:lnTo>
                        <a:pt x="10" y="0"/>
                      </a:lnTo>
                      <a:lnTo>
                        <a:pt x="21" y="17"/>
                      </a:lnTo>
                      <a:lnTo>
                        <a:pt x="32" y="25"/>
                      </a:lnTo>
                      <a:lnTo>
                        <a:pt x="45" y="34"/>
                      </a:lnTo>
                      <a:lnTo>
                        <a:pt x="69" y="42"/>
                      </a:lnTo>
                      <a:lnTo>
                        <a:pt x="96" y="49"/>
                      </a:lnTo>
                      <a:lnTo>
                        <a:pt x="126" y="59"/>
                      </a:lnTo>
                      <a:lnTo>
                        <a:pt x="167" y="72"/>
                      </a:lnTo>
                      <a:lnTo>
                        <a:pt x="175" y="104"/>
                      </a:lnTo>
                      <a:lnTo>
                        <a:pt x="133" y="87"/>
                      </a:lnTo>
                      <a:lnTo>
                        <a:pt x="103" y="76"/>
                      </a:lnTo>
                      <a:lnTo>
                        <a:pt x="78" y="72"/>
                      </a:lnTo>
                      <a:lnTo>
                        <a:pt x="58" y="72"/>
                      </a:lnTo>
                      <a:lnTo>
                        <a:pt x="48" y="80"/>
                      </a:lnTo>
                      <a:lnTo>
                        <a:pt x="36" y="91"/>
                      </a:lnTo>
                      <a:lnTo>
                        <a:pt x="34" y="78"/>
                      </a:lnTo>
                      <a:lnTo>
                        <a:pt x="21" y="59"/>
                      </a:lnTo>
                      <a:lnTo>
                        <a:pt x="10" y="45"/>
                      </a:lnTo>
                      <a:lnTo>
                        <a:pt x="0" y="31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338" name="Freeform 82"/>
                <p:cNvSpPr>
                  <a:spLocks noChangeAspect="1"/>
                </p:cNvSpPr>
                <p:nvPr/>
              </p:nvSpPr>
              <p:spPr>
                <a:xfrm>
                  <a:off x="529" y="2411"/>
                  <a:ext cx="193" cy="171"/>
                </a:xfrm>
                <a:custGeom>
                  <a:avLst/>
                  <a:gdLst>
                    <a:gd name="txL" fmla="*/ 0 w 208"/>
                    <a:gd name="txT" fmla="*/ 0 h 230"/>
                    <a:gd name="txR" fmla="*/ 208 w 208"/>
                    <a:gd name="txB" fmla="*/ 230 h 230"/>
                  </a:gdLst>
                  <a:ahLst/>
                  <a:cxnLst>
                    <a:cxn ang="0">
                      <a:pos x="2" y="35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8" y="0"/>
                    </a:cxn>
                    <a:cxn ang="0">
                      <a:pos x="22" y="17"/>
                    </a:cxn>
                    <a:cxn ang="0">
                      <a:pos x="47" y="32"/>
                    </a:cxn>
                    <a:cxn ang="0">
                      <a:pos x="72" y="44"/>
                    </a:cxn>
                    <a:cxn ang="0">
                      <a:pos x="106" y="55"/>
                    </a:cxn>
                    <a:cxn ang="0">
                      <a:pos x="156" y="65"/>
                    </a:cxn>
                    <a:cxn ang="0">
                      <a:pos x="166" y="91"/>
                    </a:cxn>
                    <a:cxn ang="0">
                      <a:pos x="140" y="84"/>
                    </a:cxn>
                    <a:cxn ang="0">
                      <a:pos x="114" y="80"/>
                    </a:cxn>
                    <a:cxn ang="0">
                      <a:pos x="101" y="82"/>
                    </a:cxn>
                    <a:cxn ang="0">
                      <a:pos x="97" y="95"/>
                    </a:cxn>
                    <a:cxn ang="0">
                      <a:pos x="105" y="112"/>
                    </a:cxn>
                    <a:cxn ang="0">
                      <a:pos x="115" y="128"/>
                    </a:cxn>
                    <a:cxn ang="0">
                      <a:pos x="136" y="153"/>
                    </a:cxn>
                    <a:cxn ang="0">
                      <a:pos x="166" y="179"/>
                    </a:cxn>
                    <a:cxn ang="0">
                      <a:pos x="208" y="209"/>
                    </a:cxn>
                    <a:cxn ang="0">
                      <a:pos x="208" y="230"/>
                    </a:cxn>
                    <a:cxn ang="0">
                      <a:pos x="190" y="219"/>
                    </a:cxn>
                    <a:cxn ang="0">
                      <a:pos x="166" y="205"/>
                    </a:cxn>
                    <a:cxn ang="0">
                      <a:pos x="132" y="179"/>
                    </a:cxn>
                    <a:cxn ang="0">
                      <a:pos x="105" y="150"/>
                    </a:cxn>
                    <a:cxn ang="0">
                      <a:pos x="80" y="128"/>
                    </a:cxn>
                    <a:cxn ang="0">
                      <a:pos x="56" y="101"/>
                    </a:cxn>
                    <a:cxn ang="0">
                      <a:pos x="36" y="78"/>
                    </a:cxn>
                    <a:cxn ang="0">
                      <a:pos x="15" y="57"/>
                    </a:cxn>
                    <a:cxn ang="0">
                      <a:pos x="2" y="35"/>
                    </a:cxn>
                  </a:cxnLst>
                  <a:rect l="txL" t="txT" r="txR" b="txB"/>
                  <a:pathLst>
                    <a:path w="208" h="230">
                      <a:moveTo>
                        <a:pt x="2" y="35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22" y="17"/>
                      </a:lnTo>
                      <a:lnTo>
                        <a:pt x="47" y="32"/>
                      </a:lnTo>
                      <a:lnTo>
                        <a:pt x="72" y="44"/>
                      </a:lnTo>
                      <a:lnTo>
                        <a:pt x="106" y="55"/>
                      </a:lnTo>
                      <a:lnTo>
                        <a:pt x="156" y="65"/>
                      </a:lnTo>
                      <a:lnTo>
                        <a:pt x="166" y="91"/>
                      </a:lnTo>
                      <a:lnTo>
                        <a:pt x="140" y="84"/>
                      </a:lnTo>
                      <a:lnTo>
                        <a:pt x="114" y="80"/>
                      </a:lnTo>
                      <a:lnTo>
                        <a:pt x="101" y="82"/>
                      </a:lnTo>
                      <a:lnTo>
                        <a:pt x="97" y="95"/>
                      </a:lnTo>
                      <a:lnTo>
                        <a:pt x="105" y="112"/>
                      </a:lnTo>
                      <a:lnTo>
                        <a:pt x="115" y="128"/>
                      </a:lnTo>
                      <a:lnTo>
                        <a:pt x="136" y="153"/>
                      </a:lnTo>
                      <a:lnTo>
                        <a:pt x="166" y="179"/>
                      </a:lnTo>
                      <a:lnTo>
                        <a:pt x="208" y="209"/>
                      </a:lnTo>
                      <a:lnTo>
                        <a:pt x="208" y="230"/>
                      </a:lnTo>
                      <a:lnTo>
                        <a:pt x="190" y="219"/>
                      </a:lnTo>
                      <a:lnTo>
                        <a:pt x="166" y="205"/>
                      </a:lnTo>
                      <a:lnTo>
                        <a:pt x="132" y="179"/>
                      </a:lnTo>
                      <a:lnTo>
                        <a:pt x="105" y="150"/>
                      </a:lnTo>
                      <a:lnTo>
                        <a:pt x="80" y="128"/>
                      </a:lnTo>
                      <a:lnTo>
                        <a:pt x="56" y="101"/>
                      </a:lnTo>
                      <a:lnTo>
                        <a:pt x="36" y="78"/>
                      </a:lnTo>
                      <a:lnTo>
                        <a:pt x="15" y="57"/>
                      </a:ln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339" name="Freeform 83"/>
                <p:cNvSpPr>
                  <a:spLocks noChangeAspect="1"/>
                </p:cNvSpPr>
                <p:nvPr/>
              </p:nvSpPr>
              <p:spPr>
                <a:xfrm>
                  <a:off x="533" y="2105"/>
                  <a:ext cx="79" cy="51"/>
                </a:xfrm>
                <a:custGeom>
                  <a:avLst/>
                  <a:gdLst>
                    <a:gd name="txL" fmla="*/ 0 w 86"/>
                    <a:gd name="txT" fmla="*/ 0 h 69"/>
                    <a:gd name="txR" fmla="*/ 86 w 86"/>
                    <a:gd name="txB" fmla="*/ 69 h 69"/>
                  </a:gdLst>
                  <a:ahLst/>
                  <a:cxnLst>
                    <a:cxn ang="0">
                      <a:pos x="0" y="0"/>
                    </a:cxn>
                    <a:cxn ang="0">
                      <a:pos x="11" y="10"/>
                    </a:cxn>
                    <a:cxn ang="0">
                      <a:pos x="25" y="21"/>
                    </a:cxn>
                    <a:cxn ang="0">
                      <a:pos x="42" y="33"/>
                    </a:cxn>
                    <a:cxn ang="0">
                      <a:pos x="60" y="44"/>
                    </a:cxn>
                    <a:cxn ang="0">
                      <a:pos x="77" y="54"/>
                    </a:cxn>
                    <a:cxn ang="0">
                      <a:pos x="86" y="61"/>
                    </a:cxn>
                    <a:cxn ang="0">
                      <a:pos x="65" y="69"/>
                    </a:cxn>
                    <a:cxn ang="0">
                      <a:pos x="42" y="61"/>
                    </a:cxn>
                    <a:cxn ang="0">
                      <a:pos x="18" y="52"/>
                    </a:cxn>
                    <a:cxn ang="0">
                      <a:pos x="0" y="42"/>
                    </a:cxn>
                    <a:cxn ang="0">
                      <a:pos x="1" y="33"/>
                    </a:cxn>
                    <a:cxn ang="0">
                      <a:pos x="4" y="17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86" h="69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21"/>
                      </a:lnTo>
                      <a:lnTo>
                        <a:pt x="42" y="33"/>
                      </a:lnTo>
                      <a:lnTo>
                        <a:pt x="60" y="44"/>
                      </a:lnTo>
                      <a:lnTo>
                        <a:pt x="77" y="54"/>
                      </a:lnTo>
                      <a:lnTo>
                        <a:pt x="86" y="61"/>
                      </a:lnTo>
                      <a:lnTo>
                        <a:pt x="65" y="69"/>
                      </a:lnTo>
                      <a:lnTo>
                        <a:pt x="42" y="61"/>
                      </a:lnTo>
                      <a:lnTo>
                        <a:pt x="18" y="52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340" name="Freeform 84"/>
                <p:cNvSpPr>
                  <a:spLocks noChangeAspect="1"/>
                </p:cNvSpPr>
                <p:nvPr/>
              </p:nvSpPr>
              <p:spPr>
                <a:xfrm>
                  <a:off x="679" y="2101"/>
                  <a:ext cx="678" cy="511"/>
                </a:xfrm>
                <a:custGeom>
                  <a:avLst/>
                  <a:gdLst>
                    <a:gd name="txL" fmla="*/ 0 w 732"/>
                    <a:gd name="txT" fmla="*/ 0 h 689"/>
                    <a:gd name="txR" fmla="*/ 732 w 732"/>
                    <a:gd name="txB" fmla="*/ 689 h 689"/>
                  </a:gdLst>
                  <a:ahLst/>
                  <a:cxnLst>
                    <a:cxn ang="0">
                      <a:pos x="348" y="158"/>
                    </a:cxn>
                    <a:cxn ang="0">
                      <a:pos x="292" y="181"/>
                    </a:cxn>
                    <a:cxn ang="0">
                      <a:pos x="175" y="200"/>
                    </a:cxn>
                    <a:cxn ang="0">
                      <a:pos x="0" y="209"/>
                    </a:cxn>
                    <a:cxn ang="0">
                      <a:pos x="205" y="244"/>
                    </a:cxn>
                    <a:cxn ang="0">
                      <a:pos x="435" y="225"/>
                    </a:cxn>
                    <a:cxn ang="0">
                      <a:pos x="597" y="177"/>
                    </a:cxn>
                    <a:cxn ang="0">
                      <a:pos x="648" y="169"/>
                    </a:cxn>
                    <a:cxn ang="0">
                      <a:pos x="625" y="208"/>
                    </a:cxn>
                    <a:cxn ang="0">
                      <a:pos x="510" y="263"/>
                    </a:cxn>
                    <a:cxn ang="0">
                      <a:pos x="304" y="308"/>
                    </a:cxn>
                    <a:cxn ang="0">
                      <a:pos x="177" y="352"/>
                    </a:cxn>
                    <a:cxn ang="0">
                      <a:pos x="411" y="347"/>
                    </a:cxn>
                    <a:cxn ang="0">
                      <a:pos x="567" y="308"/>
                    </a:cxn>
                    <a:cxn ang="0">
                      <a:pos x="659" y="276"/>
                    </a:cxn>
                    <a:cxn ang="0">
                      <a:pos x="661" y="299"/>
                    </a:cxn>
                    <a:cxn ang="0">
                      <a:pos x="584" y="354"/>
                    </a:cxn>
                    <a:cxn ang="0">
                      <a:pos x="439" y="407"/>
                    </a:cxn>
                    <a:cxn ang="0">
                      <a:pos x="237" y="444"/>
                    </a:cxn>
                    <a:cxn ang="0">
                      <a:pos x="305" y="466"/>
                    </a:cxn>
                    <a:cxn ang="0">
                      <a:pos x="482" y="458"/>
                    </a:cxn>
                    <a:cxn ang="0">
                      <a:pos x="629" y="413"/>
                    </a:cxn>
                    <a:cxn ang="0">
                      <a:pos x="642" y="430"/>
                    </a:cxn>
                    <a:cxn ang="0">
                      <a:pos x="599" y="474"/>
                    </a:cxn>
                    <a:cxn ang="0">
                      <a:pos x="489" y="521"/>
                    </a:cxn>
                    <a:cxn ang="0">
                      <a:pos x="360" y="542"/>
                    </a:cxn>
                    <a:cxn ang="0">
                      <a:pos x="166" y="546"/>
                    </a:cxn>
                    <a:cxn ang="0">
                      <a:pos x="301" y="579"/>
                    </a:cxn>
                    <a:cxn ang="0">
                      <a:pos x="427" y="580"/>
                    </a:cxn>
                    <a:cxn ang="0">
                      <a:pos x="540" y="562"/>
                    </a:cxn>
                    <a:cxn ang="0">
                      <a:pos x="589" y="565"/>
                    </a:cxn>
                    <a:cxn ang="0">
                      <a:pos x="561" y="597"/>
                    </a:cxn>
                    <a:cxn ang="0">
                      <a:pos x="495" y="622"/>
                    </a:cxn>
                    <a:cxn ang="0">
                      <a:pos x="253" y="649"/>
                    </a:cxn>
                    <a:cxn ang="0">
                      <a:pos x="453" y="663"/>
                    </a:cxn>
                    <a:cxn ang="0">
                      <a:pos x="466" y="687"/>
                    </a:cxn>
                    <a:cxn ang="0">
                      <a:pos x="542" y="664"/>
                    </a:cxn>
                    <a:cxn ang="0">
                      <a:pos x="597" y="621"/>
                    </a:cxn>
                    <a:cxn ang="0">
                      <a:pos x="709" y="453"/>
                    </a:cxn>
                    <a:cxn ang="0">
                      <a:pos x="714" y="419"/>
                    </a:cxn>
                    <a:cxn ang="0">
                      <a:pos x="698" y="386"/>
                    </a:cxn>
                    <a:cxn ang="0">
                      <a:pos x="713" y="354"/>
                    </a:cxn>
                    <a:cxn ang="0">
                      <a:pos x="732" y="322"/>
                    </a:cxn>
                    <a:cxn ang="0">
                      <a:pos x="719" y="287"/>
                    </a:cxn>
                    <a:cxn ang="0">
                      <a:pos x="702" y="255"/>
                    </a:cxn>
                    <a:cxn ang="0">
                      <a:pos x="723" y="221"/>
                    </a:cxn>
                    <a:cxn ang="0">
                      <a:pos x="722" y="179"/>
                    </a:cxn>
                    <a:cxn ang="0">
                      <a:pos x="705" y="147"/>
                    </a:cxn>
                    <a:cxn ang="0">
                      <a:pos x="719" y="114"/>
                    </a:cxn>
                    <a:cxn ang="0">
                      <a:pos x="732" y="80"/>
                    </a:cxn>
                    <a:cxn ang="0">
                      <a:pos x="714" y="48"/>
                    </a:cxn>
                    <a:cxn ang="0">
                      <a:pos x="634" y="50"/>
                    </a:cxn>
                    <a:cxn ang="0">
                      <a:pos x="475" y="105"/>
                    </a:cxn>
                    <a:cxn ang="0">
                      <a:pos x="294" y="135"/>
                    </a:cxn>
                  </a:cxnLst>
                  <a:rect l="txL" t="txT" r="txR" b="txB"/>
                  <a:pathLst>
                    <a:path w="732" h="689">
                      <a:moveTo>
                        <a:pt x="294" y="135"/>
                      </a:moveTo>
                      <a:lnTo>
                        <a:pt x="186" y="143"/>
                      </a:lnTo>
                      <a:lnTo>
                        <a:pt x="348" y="158"/>
                      </a:lnTo>
                      <a:lnTo>
                        <a:pt x="338" y="166"/>
                      </a:lnTo>
                      <a:lnTo>
                        <a:pt x="318" y="173"/>
                      </a:lnTo>
                      <a:lnTo>
                        <a:pt x="292" y="181"/>
                      </a:lnTo>
                      <a:lnTo>
                        <a:pt x="258" y="190"/>
                      </a:lnTo>
                      <a:lnTo>
                        <a:pt x="222" y="196"/>
                      </a:lnTo>
                      <a:lnTo>
                        <a:pt x="175" y="200"/>
                      </a:lnTo>
                      <a:lnTo>
                        <a:pt x="120" y="206"/>
                      </a:lnTo>
                      <a:lnTo>
                        <a:pt x="61" y="209"/>
                      </a:lnTo>
                      <a:lnTo>
                        <a:pt x="0" y="209"/>
                      </a:lnTo>
                      <a:lnTo>
                        <a:pt x="95" y="232"/>
                      </a:lnTo>
                      <a:lnTo>
                        <a:pt x="154" y="244"/>
                      </a:lnTo>
                      <a:lnTo>
                        <a:pt x="205" y="244"/>
                      </a:lnTo>
                      <a:lnTo>
                        <a:pt x="267" y="244"/>
                      </a:lnTo>
                      <a:lnTo>
                        <a:pt x="359" y="236"/>
                      </a:lnTo>
                      <a:lnTo>
                        <a:pt x="435" y="225"/>
                      </a:lnTo>
                      <a:lnTo>
                        <a:pt x="499" y="209"/>
                      </a:lnTo>
                      <a:lnTo>
                        <a:pt x="567" y="188"/>
                      </a:lnTo>
                      <a:lnTo>
                        <a:pt x="597" y="177"/>
                      </a:lnTo>
                      <a:lnTo>
                        <a:pt x="625" y="168"/>
                      </a:lnTo>
                      <a:lnTo>
                        <a:pt x="640" y="164"/>
                      </a:lnTo>
                      <a:lnTo>
                        <a:pt x="648" y="169"/>
                      </a:lnTo>
                      <a:lnTo>
                        <a:pt x="648" y="181"/>
                      </a:lnTo>
                      <a:lnTo>
                        <a:pt x="642" y="194"/>
                      </a:lnTo>
                      <a:lnTo>
                        <a:pt x="625" y="208"/>
                      </a:lnTo>
                      <a:lnTo>
                        <a:pt x="597" y="226"/>
                      </a:lnTo>
                      <a:lnTo>
                        <a:pt x="557" y="244"/>
                      </a:lnTo>
                      <a:lnTo>
                        <a:pt x="510" y="263"/>
                      </a:lnTo>
                      <a:lnTo>
                        <a:pt x="448" y="282"/>
                      </a:lnTo>
                      <a:lnTo>
                        <a:pt x="376" y="297"/>
                      </a:lnTo>
                      <a:lnTo>
                        <a:pt x="304" y="308"/>
                      </a:lnTo>
                      <a:lnTo>
                        <a:pt x="228" y="320"/>
                      </a:lnTo>
                      <a:lnTo>
                        <a:pt x="95" y="333"/>
                      </a:lnTo>
                      <a:lnTo>
                        <a:pt x="177" y="352"/>
                      </a:lnTo>
                      <a:lnTo>
                        <a:pt x="243" y="360"/>
                      </a:lnTo>
                      <a:lnTo>
                        <a:pt x="326" y="358"/>
                      </a:lnTo>
                      <a:lnTo>
                        <a:pt x="411" y="347"/>
                      </a:lnTo>
                      <a:lnTo>
                        <a:pt x="474" y="333"/>
                      </a:lnTo>
                      <a:lnTo>
                        <a:pt x="525" y="320"/>
                      </a:lnTo>
                      <a:lnTo>
                        <a:pt x="567" y="308"/>
                      </a:lnTo>
                      <a:lnTo>
                        <a:pt x="610" y="293"/>
                      </a:lnTo>
                      <a:lnTo>
                        <a:pt x="644" y="280"/>
                      </a:lnTo>
                      <a:lnTo>
                        <a:pt x="659" y="276"/>
                      </a:lnTo>
                      <a:lnTo>
                        <a:pt x="668" y="276"/>
                      </a:lnTo>
                      <a:lnTo>
                        <a:pt x="667" y="287"/>
                      </a:lnTo>
                      <a:lnTo>
                        <a:pt x="661" y="299"/>
                      </a:lnTo>
                      <a:lnTo>
                        <a:pt x="648" y="314"/>
                      </a:lnTo>
                      <a:lnTo>
                        <a:pt x="617" y="335"/>
                      </a:lnTo>
                      <a:lnTo>
                        <a:pt x="584" y="354"/>
                      </a:lnTo>
                      <a:lnTo>
                        <a:pt x="546" y="371"/>
                      </a:lnTo>
                      <a:lnTo>
                        <a:pt x="496" y="390"/>
                      </a:lnTo>
                      <a:lnTo>
                        <a:pt x="439" y="407"/>
                      </a:lnTo>
                      <a:lnTo>
                        <a:pt x="352" y="426"/>
                      </a:lnTo>
                      <a:lnTo>
                        <a:pt x="294" y="438"/>
                      </a:lnTo>
                      <a:lnTo>
                        <a:pt x="237" y="444"/>
                      </a:lnTo>
                      <a:lnTo>
                        <a:pt x="154" y="449"/>
                      </a:lnTo>
                      <a:lnTo>
                        <a:pt x="239" y="461"/>
                      </a:lnTo>
                      <a:lnTo>
                        <a:pt x="305" y="466"/>
                      </a:lnTo>
                      <a:lnTo>
                        <a:pt x="360" y="468"/>
                      </a:lnTo>
                      <a:lnTo>
                        <a:pt x="423" y="466"/>
                      </a:lnTo>
                      <a:lnTo>
                        <a:pt x="482" y="458"/>
                      </a:lnTo>
                      <a:lnTo>
                        <a:pt x="530" y="447"/>
                      </a:lnTo>
                      <a:lnTo>
                        <a:pt x="568" y="434"/>
                      </a:lnTo>
                      <a:lnTo>
                        <a:pt x="629" y="413"/>
                      </a:lnTo>
                      <a:lnTo>
                        <a:pt x="637" y="413"/>
                      </a:lnTo>
                      <a:lnTo>
                        <a:pt x="644" y="417"/>
                      </a:lnTo>
                      <a:lnTo>
                        <a:pt x="642" y="430"/>
                      </a:lnTo>
                      <a:lnTo>
                        <a:pt x="634" y="444"/>
                      </a:lnTo>
                      <a:lnTo>
                        <a:pt x="620" y="458"/>
                      </a:lnTo>
                      <a:lnTo>
                        <a:pt x="599" y="474"/>
                      </a:lnTo>
                      <a:lnTo>
                        <a:pt x="563" y="493"/>
                      </a:lnTo>
                      <a:lnTo>
                        <a:pt x="525" y="510"/>
                      </a:lnTo>
                      <a:lnTo>
                        <a:pt x="489" y="521"/>
                      </a:lnTo>
                      <a:lnTo>
                        <a:pt x="448" y="531"/>
                      </a:lnTo>
                      <a:lnTo>
                        <a:pt x="410" y="537"/>
                      </a:lnTo>
                      <a:lnTo>
                        <a:pt x="360" y="542"/>
                      </a:lnTo>
                      <a:lnTo>
                        <a:pt x="305" y="545"/>
                      </a:lnTo>
                      <a:lnTo>
                        <a:pt x="250" y="546"/>
                      </a:lnTo>
                      <a:lnTo>
                        <a:pt x="166" y="546"/>
                      </a:lnTo>
                      <a:lnTo>
                        <a:pt x="211" y="562"/>
                      </a:lnTo>
                      <a:lnTo>
                        <a:pt x="253" y="573"/>
                      </a:lnTo>
                      <a:lnTo>
                        <a:pt x="301" y="579"/>
                      </a:lnTo>
                      <a:lnTo>
                        <a:pt x="342" y="580"/>
                      </a:lnTo>
                      <a:lnTo>
                        <a:pt x="384" y="583"/>
                      </a:lnTo>
                      <a:lnTo>
                        <a:pt x="427" y="580"/>
                      </a:lnTo>
                      <a:lnTo>
                        <a:pt x="462" y="579"/>
                      </a:lnTo>
                      <a:lnTo>
                        <a:pt x="495" y="573"/>
                      </a:lnTo>
                      <a:lnTo>
                        <a:pt x="540" y="562"/>
                      </a:lnTo>
                      <a:lnTo>
                        <a:pt x="574" y="554"/>
                      </a:lnTo>
                      <a:lnTo>
                        <a:pt x="587" y="555"/>
                      </a:lnTo>
                      <a:lnTo>
                        <a:pt x="589" y="565"/>
                      </a:lnTo>
                      <a:lnTo>
                        <a:pt x="585" y="575"/>
                      </a:lnTo>
                      <a:lnTo>
                        <a:pt x="576" y="586"/>
                      </a:lnTo>
                      <a:lnTo>
                        <a:pt x="561" y="597"/>
                      </a:lnTo>
                      <a:lnTo>
                        <a:pt x="544" y="605"/>
                      </a:lnTo>
                      <a:lnTo>
                        <a:pt x="525" y="614"/>
                      </a:lnTo>
                      <a:lnTo>
                        <a:pt x="495" y="622"/>
                      </a:lnTo>
                      <a:lnTo>
                        <a:pt x="432" y="631"/>
                      </a:lnTo>
                      <a:lnTo>
                        <a:pt x="372" y="639"/>
                      </a:lnTo>
                      <a:lnTo>
                        <a:pt x="253" y="649"/>
                      </a:lnTo>
                      <a:lnTo>
                        <a:pt x="407" y="656"/>
                      </a:lnTo>
                      <a:lnTo>
                        <a:pt x="439" y="656"/>
                      </a:lnTo>
                      <a:lnTo>
                        <a:pt x="453" y="663"/>
                      </a:lnTo>
                      <a:lnTo>
                        <a:pt x="461" y="670"/>
                      </a:lnTo>
                      <a:lnTo>
                        <a:pt x="458" y="681"/>
                      </a:lnTo>
                      <a:lnTo>
                        <a:pt x="466" y="687"/>
                      </a:lnTo>
                      <a:lnTo>
                        <a:pt x="486" y="689"/>
                      </a:lnTo>
                      <a:lnTo>
                        <a:pt x="516" y="677"/>
                      </a:lnTo>
                      <a:lnTo>
                        <a:pt x="542" y="664"/>
                      </a:lnTo>
                      <a:lnTo>
                        <a:pt x="563" y="651"/>
                      </a:lnTo>
                      <a:lnTo>
                        <a:pt x="580" y="639"/>
                      </a:lnTo>
                      <a:lnTo>
                        <a:pt x="597" y="621"/>
                      </a:lnTo>
                      <a:lnTo>
                        <a:pt x="651" y="548"/>
                      </a:lnTo>
                      <a:lnTo>
                        <a:pt x="693" y="485"/>
                      </a:lnTo>
                      <a:lnTo>
                        <a:pt x="709" y="453"/>
                      </a:lnTo>
                      <a:lnTo>
                        <a:pt x="713" y="440"/>
                      </a:lnTo>
                      <a:lnTo>
                        <a:pt x="714" y="430"/>
                      </a:lnTo>
                      <a:lnTo>
                        <a:pt x="714" y="419"/>
                      </a:lnTo>
                      <a:lnTo>
                        <a:pt x="706" y="406"/>
                      </a:lnTo>
                      <a:lnTo>
                        <a:pt x="701" y="398"/>
                      </a:lnTo>
                      <a:lnTo>
                        <a:pt x="698" y="386"/>
                      </a:lnTo>
                      <a:lnTo>
                        <a:pt x="701" y="373"/>
                      </a:lnTo>
                      <a:lnTo>
                        <a:pt x="706" y="364"/>
                      </a:lnTo>
                      <a:lnTo>
                        <a:pt x="713" y="354"/>
                      </a:lnTo>
                      <a:lnTo>
                        <a:pt x="719" y="344"/>
                      </a:lnTo>
                      <a:lnTo>
                        <a:pt x="727" y="333"/>
                      </a:lnTo>
                      <a:lnTo>
                        <a:pt x="732" y="322"/>
                      </a:lnTo>
                      <a:lnTo>
                        <a:pt x="731" y="308"/>
                      </a:lnTo>
                      <a:lnTo>
                        <a:pt x="726" y="297"/>
                      </a:lnTo>
                      <a:lnTo>
                        <a:pt x="719" y="287"/>
                      </a:lnTo>
                      <a:lnTo>
                        <a:pt x="713" y="278"/>
                      </a:lnTo>
                      <a:lnTo>
                        <a:pt x="705" y="267"/>
                      </a:lnTo>
                      <a:lnTo>
                        <a:pt x="702" y="255"/>
                      </a:lnTo>
                      <a:lnTo>
                        <a:pt x="705" y="246"/>
                      </a:lnTo>
                      <a:lnTo>
                        <a:pt x="714" y="232"/>
                      </a:lnTo>
                      <a:lnTo>
                        <a:pt x="723" y="221"/>
                      </a:lnTo>
                      <a:lnTo>
                        <a:pt x="727" y="209"/>
                      </a:lnTo>
                      <a:lnTo>
                        <a:pt x="727" y="194"/>
                      </a:lnTo>
                      <a:lnTo>
                        <a:pt x="722" y="179"/>
                      </a:lnTo>
                      <a:lnTo>
                        <a:pt x="713" y="168"/>
                      </a:lnTo>
                      <a:lnTo>
                        <a:pt x="709" y="160"/>
                      </a:lnTo>
                      <a:lnTo>
                        <a:pt x="705" y="147"/>
                      </a:lnTo>
                      <a:lnTo>
                        <a:pt x="706" y="133"/>
                      </a:lnTo>
                      <a:lnTo>
                        <a:pt x="714" y="122"/>
                      </a:lnTo>
                      <a:lnTo>
                        <a:pt x="719" y="114"/>
                      </a:lnTo>
                      <a:lnTo>
                        <a:pt x="727" y="105"/>
                      </a:lnTo>
                      <a:lnTo>
                        <a:pt x="731" y="93"/>
                      </a:lnTo>
                      <a:lnTo>
                        <a:pt x="732" y="80"/>
                      </a:lnTo>
                      <a:lnTo>
                        <a:pt x="730" y="72"/>
                      </a:lnTo>
                      <a:lnTo>
                        <a:pt x="722" y="59"/>
                      </a:lnTo>
                      <a:lnTo>
                        <a:pt x="714" y="48"/>
                      </a:lnTo>
                      <a:lnTo>
                        <a:pt x="709" y="34"/>
                      </a:lnTo>
                      <a:lnTo>
                        <a:pt x="709" y="0"/>
                      </a:lnTo>
                      <a:lnTo>
                        <a:pt x="634" y="50"/>
                      </a:lnTo>
                      <a:lnTo>
                        <a:pt x="589" y="69"/>
                      </a:lnTo>
                      <a:lnTo>
                        <a:pt x="536" y="86"/>
                      </a:lnTo>
                      <a:lnTo>
                        <a:pt x="475" y="105"/>
                      </a:lnTo>
                      <a:lnTo>
                        <a:pt x="420" y="116"/>
                      </a:lnTo>
                      <a:lnTo>
                        <a:pt x="365" y="126"/>
                      </a:lnTo>
                      <a:lnTo>
                        <a:pt x="294" y="1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1341" name="Group 85"/>
                <p:cNvGrpSpPr>
                  <a:grpSpLocks noChangeAspect="1"/>
                </p:cNvGrpSpPr>
                <p:nvPr/>
              </p:nvGrpSpPr>
              <p:grpSpPr>
                <a:xfrm>
                  <a:off x="1075" y="2222"/>
                  <a:ext cx="203" cy="322"/>
                  <a:chOff x="0" y="0"/>
                  <a:chExt cx="218" cy="436"/>
                </a:xfrm>
              </p:grpSpPr>
              <p:sp>
                <p:nvSpPr>
                  <p:cNvPr id="11356" name="Freeform 86"/>
                  <p:cNvSpPr>
                    <a:spLocks noChangeAspect="1"/>
                  </p:cNvSpPr>
                  <p:nvPr/>
                </p:nvSpPr>
                <p:spPr>
                  <a:xfrm>
                    <a:off x="42" y="116"/>
                    <a:ext cx="167" cy="70"/>
                  </a:xfrm>
                  <a:custGeom>
                    <a:avLst/>
                    <a:gdLst>
                      <a:gd name="txL" fmla="*/ 0 w 167"/>
                      <a:gd name="txT" fmla="*/ 0 h 70"/>
                      <a:gd name="txR" fmla="*/ 167 w 167"/>
                      <a:gd name="txB" fmla="*/ 70 h 70"/>
                    </a:gdLst>
                    <a:ahLst/>
                    <a:cxnLst>
                      <a:cxn ang="0">
                        <a:pos x="167" y="13"/>
                      </a:cxn>
                      <a:cxn ang="0">
                        <a:pos x="151" y="0"/>
                      </a:cxn>
                      <a:cxn ang="0">
                        <a:pos x="100" y="26"/>
                      </a:cxn>
                      <a:cxn ang="0">
                        <a:pos x="49" y="45"/>
                      </a:cxn>
                      <a:cxn ang="0">
                        <a:pos x="0" y="59"/>
                      </a:cxn>
                      <a:cxn ang="0">
                        <a:pos x="9" y="70"/>
                      </a:cxn>
                      <a:cxn ang="0">
                        <a:pos x="43" y="70"/>
                      </a:cxn>
                      <a:cxn ang="0">
                        <a:pos x="89" y="60"/>
                      </a:cxn>
                      <a:cxn ang="0">
                        <a:pos x="130" y="40"/>
                      </a:cxn>
                      <a:cxn ang="0">
                        <a:pos x="167" y="13"/>
                      </a:cxn>
                    </a:cxnLst>
                    <a:rect l="txL" t="txT" r="txR" b="txB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57" name="Freeform 87"/>
                  <p:cNvSpPr>
                    <a:spLocks noChangeAspect="1"/>
                  </p:cNvSpPr>
                  <p:nvPr/>
                </p:nvSpPr>
                <p:spPr>
                  <a:xfrm>
                    <a:off x="72" y="228"/>
                    <a:ext cx="146" cy="78"/>
                  </a:xfrm>
                  <a:custGeom>
                    <a:avLst/>
                    <a:gdLst>
                      <a:gd name="txL" fmla="*/ 0 w 146"/>
                      <a:gd name="txT" fmla="*/ 0 h 78"/>
                      <a:gd name="txR" fmla="*/ 146 w 146"/>
                      <a:gd name="txB" fmla="*/ 78 h 78"/>
                    </a:gdLst>
                    <a:ahLst/>
                    <a:cxnLst>
                      <a:cxn ang="0">
                        <a:pos x="146" y="15"/>
                      </a:cxn>
                      <a:cxn ang="0">
                        <a:pos x="138" y="0"/>
                      </a:cxn>
                      <a:cxn ang="0">
                        <a:pos x="89" y="34"/>
                      </a:cxn>
                      <a:cxn ang="0">
                        <a:pos x="50" y="51"/>
                      </a:cxn>
                      <a:cxn ang="0">
                        <a:pos x="0" y="66"/>
                      </a:cxn>
                      <a:cxn ang="0">
                        <a:pos x="10" y="78"/>
                      </a:cxn>
                      <a:cxn ang="0">
                        <a:pos x="42" y="78"/>
                      </a:cxn>
                      <a:cxn ang="0">
                        <a:pos x="74" y="69"/>
                      </a:cxn>
                      <a:cxn ang="0">
                        <a:pos x="112" y="45"/>
                      </a:cxn>
                      <a:cxn ang="0">
                        <a:pos x="146" y="15"/>
                      </a:cxn>
                    </a:cxnLst>
                    <a:rect l="txL" t="txT" r="txR" b="txB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58" name="Freeform 88"/>
                  <p:cNvSpPr>
                    <a:spLocks noChangeAspect="1"/>
                  </p:cNvSpPr>
                  <p:nvPr/>
                </p:nvSpPr>
                <p:spPr>
                  <a:xfrm>
                    <a:off x="63" y="359"/>
                    <a:ext cx="149" cy="77"/>
                  </a:xfrm>
                  <a:custGeom>
                    <a:avLst/>
                    <a:gdLst>
                      <a:gd name="txL" fmla="*/ 0 w 149"/>
                      <a:gd name="txT" fmla="*/ 0 h 77"/>
                      <a:gd name="txR" fmla="*/ 149 w 149"/>
                      <a:gd name="txB" fmla="*/ 77 h 77"/>
                    </a:gdLst>
                    <a:ahLst/>
                    <a:cxnLst>
                      <a:cxn ang="0">
                        <a:pos x="149" y="11"/>
                      </a:cxn>
                      <a:cxn ang="0">
                        <a:pos x="138" y="0"/>
                      </a:cxn>
                      <a:cxn ang="0">
                        <a:pos x="93" y="31"/>
                      </a:cxn>
                      <a:cxn ang="0">
                        <a:pos x="49" y="49"/>
                      </a:cxn>
                      <a:cxn ang="0">
                        <a:pos x="0" y="63"/>
                      </a:cxn>
                      <a:cxn ang="0">
                        <a:pos x="9" y="77"/>
                      </a:cxn>
                      <a:cxn ang="0">
                        <a:pos x="42" y="74"/>
                      </a:cxn>
                      <a:cxn ang="0">
                        <a:pos x="81" y="65"/>
                      </a:cxn>
                      <a:cxn ang="0">
                        <a:pos x="121" y="40"/>
                      </a:cxn>
                      <a:cxn ang="0">
                        <a:pos x="149" y="11"/>
                      </a:cxn>
                    </a:cxnLst>
                    <a:rect l="txL" t="txT" r="txR" b="txB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59" name="Freeform 89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71" cy="68"/>
                  </a:xfrm>
                  <a:custGeom>
                    <a:avLst/>
                    <a:gdLst>
                      <a:gd name="txL" fmla="*/ 0 w 171"/>
                      <a:gd name="txT" fmla="*/ 0 h 68"/>
                      <a:gd name="txR" fmla="*/ 171 w 171"/>
                      <a:gd name="txB" fmla="*/ 68 h 68"/>
                    </a:gdLst>
                    <a:ahLst/>
                    <a:cxnLst>
                      <a:cxn ang="0">
                        <a:pos x="171" y="13"/>
                      </a:cxn>
                      <a:cxn ang="0">
                        <a:pos x="154" y="0"/>
                      </a:cxn>
                      <a:cxn ang="0">
                        <a:pos x="97" y="26"/>
                      </a:cxn>
                      <a:cxn ang="0">
                        <a:pos x="50" y="41"/>
                      </a:cxn>
                      <a:cxn ang="0">
                        <a:pos x="0" y="55"/>
                      </a:cxn>
                      <a:cxn ang="0">
                        <a:pos x="11" y="68"/>
                      </a:cxn>
                      <a:cxn ang="0">
                        <a:pos x="42" y="66"/>
                      </a:cxn>
                      <a:cxn ang="0">
                        <a:pos x="82" y="57"/>
                      </a:cxn>
                      <a:cxn ang="0">
                        <a:pos x="127" y="40"/>
                      </a:cxn>
                      <a:cxn ang="0">
                        <a:pos x="171" y="13"/>
                      </a:cxn>
                    </a:cxnLst>
                    <a:rect l="txL" t="txT" r="txR" b="txB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1342" name="Freeform 90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874" cy="2157"/>
                </a:xfrm>
                <a:custGeom>
                  <a:avLst/>
                  <a:gdLst>
                    <a:gd name="txL" fmla="*/ 0 w 2019"/>
                    <a:gd name="txT" fmla="*/ 0 h 2908"/>
                    <a:gd name="txR" fmla="*/ 2019 w 2019"/>
                    <a:gd name="txB" fmla="*/ 2908 h 2908"/>
                  </a:gdLst>
                  <a:ahLst/>
                  <a:cxnLst>
                    <a:cxn ang="0">
                      <a:pos x="1445" y="2807"/>
                    </a:cxn>
                    <a:cxn ang="0">
                      <a:pos x="1463" y="2784"/>
                    </a:cxn>
                    <a:cxn ang="0">
                      <a:pos x="1471" y="2765"/>
                    </a:cxn>
                    <a:cxn ang="0">
                      <a:pos x="1484" y="2698"/>
                    </a:cxn>
                    <a:cxn ang="0">
                      <a:pos x="1563" y="2229"/>
                    </a:cxn>
                    <a:cxn ang="0">
                      <a:pos x="1619" y="2062"/>
                    </a:cxn>
                    <a:cxn ang="0">
                      <a:pos x="1672" y="1943"/>
                    </a:cxn>
                    <a:cxn ang="0">
                      <a:pos x="1773" y="1766"/>
                    </a:cxn>
                    <a:cxn ang="0">
                      <a:pos x="1879" y="1590"/>
                    </a:cxn>
                    <a:cxn ang="0">
                      <a:pos x="1952" y="1429"/>
                    </a:cxn>
                    <a:cxn ang="0">
                      <a:pos x="1995" y="1267"/>
                    </a:cxn>
                    <a:cxn ang="0">
                      <a:pos x="2019" y="1062"/>
                    </a:cxn>
                    <a:cxn ang="0">
                      <a:pos x="2003" y="873"/>
                    </a:cxn>
                    <a:cxn ang="0">
                      <a:pos x="1960" y="694"/>
                    </a:cxn>
                    <a:cxn ang="0">
                      <a:pos x="1888" y="529"/>
                    </a:cxn>
                    <a:cxn ang="0">
                      <a:pos x="1765" y="354"/>
                    </a:cxn>
                    <a:cxn ang="0">
                      <a:pos x="1636" y="232"/>
                    </a:cxn>
                    <a:cxn ang="0">
                      <a:pos x="1471" y="120"/>
                    </a:cxn>
                    <a:cxn ang="0">
                      <a:pos x="1277" y="40"/>
                    </a:cxn>
                    <a:cxn ang="0">
                      <a:pos x="1115" y="6"/>
                    </a:cxn>
                    <a:cxn ang="0">
                      <a:pos x="936" y="0"/>
                    </a:cxn>
                    <a:cxn ang="0">
                      <a:pos x="782" y="28"/>
                    </a:cxn>
                    <a:cxn ang="0">
                      <a:pos x="630" y="78"/>
                    </a:cxn>
                    <a:cxn ang="0">
                      <a:pos x="501" y="145"/>
                    </a:cxn>
                    <a:cxn ang="0">
                      <a:pos x="365" y="242"/>
                    </a:cxn>
                    <a:cxn ang="0">
                      <a:pos x="242" y="360"/>
                    </a:cxn>
                    <a:cxn ang="0">
                      <a:pos x="140" y="495"/>
                    </a:cxn>
                    <a:cxn ang="0">
                      <a:pos x="53" y="685"/>
                    </a:cxn>
                    <a:cxn ang="0">
                      <a:pos x="7" y="879"/>
                    </a:cxn>
                    <a:cxn ang="0">
                      <a:pos x="0" y="1052"/>
                    </a:cxn>
                    <a:cxn ang="0">
                      <a:pos x="14" y="1239"/>
                    </a:cxn>
                    <a:cxn ang="0">
                      <a:pos x="62" y="1427"/>
                    </a:cxn>
                    <a:cxn ang="0">
                      <a:pos x="144" y="1602"/>
                    </a:cxn>
                    <a:cxn ang="0">
                      <a:pos x="239" y="1770"/>
                    </a:cxn>
                    <a:cxn ang="0">
                      <a:pos x="370" y="2007"/>
                    </a:cxn>
                    <a:cxn ang="0">
                      <a:pos x="429" y="2138"/>
                    </a:cxn>
                    <a:cxn ang="0">
                      <a:pos x="469" y="2292"/>
                    </a:cxn>
                    <a:cxn ang="0">
                      <a:pos x="501" y="2506"/>
                    </a:cxn>
                    <a:cxn ang="0">
                      <a:pos x="526" y="2693"/>
                    </a:cxn>
                    <a:cxn ang="0">
                      <a:pos x="543" y="2767"/>
                    </a:cxn>
                    <a:cxn ang="0">
                      <a:pos x="552" y="2784"/>
                    </a:cxn>
                    <a:cxn ang="0">
                      <a:pos x="576" y="2812"/>
                    </a:cxn>
                    <a:cxn ang="0">
                      <a:pos x="635" y="2847"/>
                    </a:cxn>
                    <a:cxn ang="0">
                      <a:pos x="703" y="2870"/>
                    </a:cxn>
                    <a:cxn ang="0">
                      <a:pos x="778" y="2889"/>
                    </a:cxn>
                    <a:cxn ang="0">
                      <a:pos x="857" y="2900"/>
                    </a:cxn>
                    <a:cxn ang="0">
                      <a:pos x="934" y="2906"/>
                    </a:cxn>
                    <a:cxn ang="0">
                      <a:pos x="1006" y="2908"/>
                    </a:cxn>
                    <a:cxn ang="0">
                      <a:pos x="1086" y="2906"/>
                    </a:cxn>
                    <a:cxn ang="0">
                      <a:pos x="1166" y="2900"/>
                    </a:cxn>
                    <a:cxn ang="0">
                      <a:pos x="1241" y="2887"/>
                    </a:cxn>
                    <a:cxn ang="0">
                      <a:pos x="1309" y="2871"/>
                    </a:cxn>
                    <a:cxn ang="0">
                      <a:pos x="1375" y="2849"/>
                    </a:cxn>
                  </a:cxnLst>
                  <a:rect l="txL" t="txT" r="txR" b="txB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343" name="Oval 91"/>
                <p:cNvSpPr>
                  <a:spLocks noChangeAspect="1"/>
                </p:cNvSpPr>
                <p:nvPr/>
              </p:nvSpPr>
              <p:spPr>
                <a:xfrm>
                  <a:off x="526" y="1913"/>
                  <a:ext cx="823" cy="22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1344" name="Group 92"/>
                <p:cNvGrpSpPr>
                  <a:grpSpLocks noChangeAspect="1"/>
                </p:cNvGrpSpPr>
                <p:nvPr/>
              </p:nvGrpSpPr>
              <p:grpSpPr>
                <a:xfrm>
                  <a:off x="675" y="649"/>
                  <a:ext cx="522" cy="1340"/>
                  <a:chOff x="0" y="0"/>
                  <a:chExt cx="562" cy="1806"/>
                </a:xfrm>
              </p:grpSpPr>
              <p:sp>
                <p:nvSpPr>
                  <p:cNvPr id="11346" name="Freeform 93"/>
                  <p:cNvSpPr>
                    <a:spLocks noChangeAspect="1"/>
                  </p:cNvSpPr>
                  <p:nvPr/>
                </p:nvSpPr>
                <p:spPr>
                  <a:xfrm>
                    <a:off x="106" y="753"/>
                    <a:ext cx="345" cy="1053"/>
                  </a:xfrm>
                  <a:custGeom>
                    <a:avLst/>
                    <a:gdLst>
                      <a:gd name="txL" fmla="*/ 0 w 345"/>
                      <a:gd name="txT" fmla="*/ 0 h 1053"/>
                      <a:gd name="txR" fmla="*/ 345 w 345"/>
                      <a:gd name="txB" fmla="*/ 1053 h 1053"/>
                    </a:gdLst>
                    <a:ahLst/>
                    <a:cxnLst>
                      <a:cxn ang="0">
                        <a:pos x="0" y="80"/>
                      </a:cxn>
                      <a:cxn ang="0">
                        <a:pos x="6" y="252"/>
                      </a:cxn>
                      <a:cxn ang="0">
                        <a:pos x="23" y="274"/>
                      </a:cxn>
                      <a:cxn ang="0">
                        <a:pos x="17" y="975"/>
                      </a:cxn>
                      <a:cxn ang="0">
                        <a:pos x="40" y="1053"/>
                      </a:cxn>
                      <a:cxn ang="0">
                        <a:pos x="98" y="1053"/>
                      </a:cxn>
                      <a:cxn ang="0">
                        <a:pos x="146" y="1015"/>
                      </a:cxn>
                      <a:cxn ang="0">
                        <a:pos x="201" y="1015"/>
                      </a:cxn>
                      <a:cxn ang="0">
                        <a:pos x="245" y="1053"/>
                      </a:cxn>
                      <a:cxn ang="0">
                        <a:pos x="307" y="1053"/>
                      </a:cxn>
                      <a:cxn ang="0">
                        <a:pos x="328" y="975"/>
                      </a:cxn>
                      <a:cxn ang="0">
                        <a:pos x="317" y="274"/>
                      </a:cxn>
                      <a:cxn ang="0">
                        <a:pos x="333" y="252"/>
                      </a:cxn>
                      <a:cxn ang="0">
                        <a:pos x="345" y="80"/>
                      </a:cxn>
                      <a:cxn ang="0">
                        <a:pos x="269" y="17"/>
                      </a:cxn>
                      <a:cxn ang="0">
                        <a:pos x="231" y="17"/>
                      </a:cxn>
                      <a:cxn ang="0">
                        <a:pos x="210" y="0"/>
                      </a:cxn>
                      <a:cxn ang="0">
                        <a:pos x="123" y="0"/>
                      </a:cxn>
                      <a:cxn ang="0">
                        <a:pos x="104" y="17"/>
                      </a:cxn>
                      <a:cxn ang="0">
                        <a:pos x="72" y="17"/>
                      </a:cxn>
                      <a:cxn ang="0">
                        <a:pos x="0" y="80"/>
                      </a:cxn>
                    </a:cxnLst>
                    <a:rect l="txL" t="txT" r="txR" b="txB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47" name="Oval 94"/>
                  <p:cNvSpPr>
                    <a:spLocks noChangeAspect="1"/>
                  </p:cNvSpPr>
                  <p:nvPr/>
                </p:nvSpPr>
                <p:spPr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1348" name="Group 95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11354" name="Oval 96"/>
                    <p:cNvSpPr>
                      <a:spLocks noChangeAspect="1"/>
                    </p:cNvSpPr>
                    <p:nvPr/>
                  </p:nvSpPr>
                  <p:spPr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55" name="Freeform 97"/>
                    <p:cNvSpPr>
                      <a:spLocks noChangeAspect="1"/>
                    </p:cNvSpPr>
                    <p:nvPr/>
                  </p:nvSpPr>
                  <p:spPr>
                    <a:xfrm>
                      <a:off x="0" y="129"/>
                      <a:ext cx="562" cy="699"/>
                    </a:xfrm>
                    <a:custGeom>
                      <a:avLst/>
                      <a:gdLst>
                        <a:gd name="txL" fmla="*/ 0 w 562"/>
                        <a:gd name="txT" fmla="*/ 0 h 699"/>
                        <a:gd name="txR" fmla="*/ 562 w 562"/>
                        <a:gd name="txB" fmla="*/ 699 h 699"/>
                      </a:gdLst>
                      <a:ahLst/>
                      <a:cxnLst>
                        <a:cxn ang="0">
                          <a:pos x="358" y="699"/>
                        </a:cxn>
                        <a:cxn ang="0">
                          <a:pos x="562" y="69"/>
                        </a:cxn>
                        <a:cxn ang="0">
                          <a:pos x="526" y="56"/>
                        </a:cxn>
                        <a:cxn ang="0">
                          <a:pos x="485" y="38"/>
                        </a:cxn>
                        <a:cxn ang="0">
                          <a:pos x="431" y="24"/>
                        </a:cxn>
                        <a:cxn ang="0">
                          <a:pos x="384" y="12"/>
                        </a:cxn>
                        <a:cxn ang="0">
                          <a:pos x="342" y="4"/>
                        </a:cxn>
                        <a:cxn ang="0">
                          <a:pos x="297" y="0"/>
                        </a:cxn>
                        <a:cxn ang="0">
                          <a:pos x="248" y="3"/>
                        </a:cxn>
                        <a:cxn ang="0">
                          <a:pos x="185" y="10"/>
                        </a:cxn>
                        <a:cxn ang="0">
                          <a:pos x="132" y="24"/>
                        </a:cxn>
                        <a:cxn ang="0">
                          <a:pos x="80" y="38"/>
                        </a:cxn>
                        <a:cxn ang="0">
                          <a:pos x="34" y="58"/>
                        </a:cxn>
                        <a:cxn ang="0">
                          <a:pos x="0" y="76"/>
                        </a:cxn>
                        <a:cxn ang="0">
                          <a:pos x="197" y="699"/>
                        </a:cxn>
                      </a:cxnLst>
                      <a:rect l="txL" t="txT" r="txR" b="txB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solidFill>
                      <a:srgbClr val="FFFF00">
                        <a:alpha val="100000"/>
                      </a:srgbClr>
                    </a:solidFill>
                    <a:ln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349" name="Group 98"/>
                  <p:cNvGrpSpPr>
                    <a:grpSpLocks noChangeAspect="1"/>
                  </p:cNvGrpSpPr>
                  <p:nvPr/>
                </p:nvGrpSpPr>
                <p:grpSpPr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11350" name="Line 99"/>
                    <p:cNvSpPr>
                      <a:spLocks noChangeAspect="1"/>
                    </p:cNvSpPr>
                    <p:nvPr/>
                  </p:nvSpPr>
                  <p:spPr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51" name="Line 10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52" name="Line 10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1353" name="Line 102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11345" name="Freeform 103"/>
                <p:cNvSpPr>
                  <a:spLocks noChangeAspect="1"/>
                </p:cNvSpPr>
                <p:nvPr/>
              </p:nvSpPr>
              <p:spPr>
                <a:xfrm>
                  <a:off x="900" y="1602"/>
                  <a:ext cx="507" cy="506"/>
                </a:xfrm>
                <a:custGeom>
                  <a:avLst/>
                  <a:gdLst>
                    <a:gd name="txL" fmla="*/ 0 w 546"/>
                    <a:gd name="txT" fmla="*/ 0 h 681"/>
                    <a:gd name="txR" fmla="*/ 546 w 546"/>
                    <a:gd name="txB" fmla="*/ 681 h 681"/>
                  </a:gdLst>
                  <a:ahLst/>
                  <a:cxnLst>
                    <a:cxn ang="0">
                      <a:pos x="546" y="0"/>
                    </a:cxn>
                    <a:cxn ang="0">
                      <a:pos x="523" y="20"/>
                    </a:cxn>
                    <a:cxn ang="0">
                      <a:pos x="432" y="441"/>
                    </a:cxn>
                    <a:cxn ang="0">
                      <a:pos x="415" y="483"/>
                    </a:cxn>
                    <a:cxn ang="0">
                      <a:pos x="388" y="518"/>
                    </a:cxn>
                    <a:cxn ang="0">
                      <a:pos x="347" y="550"/>
                    </a:cxn>
                    <a:cxn ang="0">
                      <a:pos x="307" y="575"/>
                    </a:cxn>
                    <a:cxn ang="0">
                      <a:pos x="262" y="598"/>
                    </a:cxn>
                    <a:cxn ang="0">
                      <a:pos x="215" y="618"/>
                    </a:cxn>
                    <a:cxn ang="0">
                      <a:pos x="163" y="637"/>
                    </a:cxn>
                    <a:cxn ang="0">
                      <a:pos x="119" y="647"/>
                    </a:cxn>
                    <a:cxn ang="0">
                      <a:pos x="65" y="656"/>
                    </a:cxn>
                    <a:cxn ang="0">
                      <a:pos x="0" y="652"/>
                    </a:cxn>
                    <a:cxn ang="0">
                      <a:pos x="10" y="677"/>
                    </a:cxn>
                    <a:cxn ang="0">
                      <a:pos x="55" y="681"/>
                    </a:cxn>
                    <a:cxn ang="0">
                      <a:pos x="86" y="681"/>
                    </a:cxn>
                    <a:cxn ang="0">
                      <a:pos x="134" y="677"/>
                    </a:cxn>
                    <a:cxn ang="0">
                      <a:pos x="173" y="674"/>
                    </a:cxn>
                    <a:cxn ang="0">
                      <a:pos x="227" y="665"/>
                    </a:cxn>
                    <a:cxn ang="0">
                      <a:pos x="269" y="657"/>
                    </a:cxn>
                    <a:cxn ang="0">
                      <a:pos x="316" y="643"/>
                    </a:cxn>
                    <a:cxn ang="0">
                      <a:pos x="343" y="635"/>
                    </a:cxn>
                    <a:cxn ang="0">
                      <a:pos x="384" y="618"/>
                    </a:cxn>
                    <a:cxn ang="0">
                      <a:pos x="427" y="590"/>
                    </a:cxn>
                    <a:cxn ang="0">
                      <a:pos x="440" y="575"/>
                    </a:cxn>
                    <a:cxn ang="0">
                      <a:pos x="452" y="554"/>
                    </a:cxn>
                    <a:cxn ang="0">
                      <a:pos x="462" y="512"/>
                    </a:cxn>
                    <a:cxn ang="0">
                      <a:pos x="471" y="470"/>
                    </a:cxn>
                    <a:cxn ang="0">
                      <a:pos x="546" y="0"/>
                    </a:cxn>
                  </a:cxnLst>
                  <a:rect l="txL" t="txT" r="txR" b="txB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11330" name="Rectangle 104"/>
            <p:cNvSpPr/>
            <p:nvPr/>
          </p:nvSpPr>
          <p:spPr>
            <a:xfrm flipV="1">
              <a:off x="2165" y="1383"/>
              <a:ext cx="725" cy="4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300" name="Group 105"/>
          <p:cNvGrpSpPr/>
          <p:nvPr/>
        </p:nvGrpSpPr>
        <p:grpSpPr>
          <a:xfrm>
            <a:off x="369888" y="2060575"/>
            <a:ext cx="3770312" cy="1954213"/>
            <a:chOff x="0" y="0"/>
            <a:chExt cx="2375" cy="1231"/>
          </a:xfrm>
        </p:grpSpPr>
        <p:sp>
          <p:nvSpPr>
            <p:cNvPr id="11304" name="AutoShape 106"/>
            <p:cNvSpPr/>
            <p:nvPr/>
          </p:nvSpPr>
          <p:spPr>
            <a:xfrm>
              <a:off x="0" y="1"/>
              <a:ext cx="91" cy="998"/>
            </a:xfrm>
            <a:prstGeom prst="upArrow">
              <a:avLst>
                <a:gd name="adj1" fmla="val 50000"/>
                <a:gd name="adj2" fmla="val 274175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05" name="Text Box 107"/>
            <p:cNvSpPr txBox="1"/>
            <p:nvPr/>
          </p:nvSpPr>
          <p:spPr>
            <a:xfrm>
              <a:off x="1196" y="681"/>
              <a:ext cx="515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投影片（物）</a:t>
              </a:r>
              <a:endPara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1306" name="Group 108"/>
            <p:cNvGrpSpPr/>
            <p:nvPr/>
          </p:nvGrpSpPr>
          <p:grpSpPr>
            <a:xfrm>
              <a:off x="2148" y="953"/>
              <a:ext cx="227" cy="278"/>
              <a:chOff x="0" y="0"/>
              <a:chExt cx="227" cy="278"/>
            </a:xfrm>
          </p:grpSpPr>
          <p:grpSp>
            <p:nvGrpSpPr>
              <p:cNvPr id="11323" name="Group 109"/>
              <p:cNvGrpSpPr/>
              <p:nvPr/>
            </p:nvGrpSpPr>
            <p:grpSpPr>
              <a:xfrm>
                <a:off x="136" y="0"/>
                <a:ext cx="91" cy="278"/>
                <a:chOff x="0" y="0"/>
                <a:chExt cx="182" cy="363"/>
              </a:xfrm>
            </p:grpSpPr>
            <p:sp>
              <p:nvSpPr>
                <p:cNvPr id="11327" name="Line 110"/>
                <p:cNvSpPr/>
                <p:nvPr/>
              </p:nvSpPr>
              <p:spPr>
                <a:xfrm flipV="1">
                  <a:off x="0" y="0"/>
                  <a:ext cx="182" cy="363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8" name="Line 111"/>
                <p:cNvSpPr/>
                <p:nvPr/>
              </p:nvSpPr>
              <p:spPr>
                <a:xfrm flipV="1">
                  <a:off x="61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grpSp>
            <p:nvGrpSpPr>
              <p:cNvPr id="11324" name="Group 112"/>
              <p:cNvGrpSpPr/>
              <p:nvPr/>
            </p:nvGrpSpPr>
            <p:grpSpPr>
              <a:xfrm>
                <a:off x="0" y="0"/>
                <a:ext cx="91" cy="272"/>
                <a:chOff x="0" y="0"/>
                <a:chExt cx="151" cy="327"/>
              </a:xfrm>
            </p:grpSpPr>
            <p:sp>
              <p:nvSpPr>
                <p:cNvPr id="11325" name="Line 113"/>
                <p:cNvSpPr/>
                <p:nvPr/>
              </p:nvSpPr>
              <p:spPr>
                <a:xfrm flipH="1" flipV="1">
                  <a:off x="0" y="0"/>
                  <a:ext cx="151" cy="32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6" name="Line 114"/>
                <p:cNvSpPr/>
                <p:nvPr/>
              </p:nvSpPr>
              <p:spPr>
                <a:xfrm flipH="1" flipV="1">
                  <a:off x="55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</p:grpSp>
        <p:sp>
          <p:nvSpPr>
            <p:cNvPr id="11307" name="Text Box 115"/>
            <p:cNvSpPr txBox="1"/>
            <p:nvPr/>
          </p:nvSpPr>
          <p:spPr>
            <a:xfrm>
              <a:off x="57" y="454"/>
              <a:ext cx="44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latin typeface="黑体" panose="02010609060101010101" pitchFamily="2" charset="-122"/>
                  <a:ea typeface="黑体" panose="02010609060101010101" pitchFamily="2" charset="-122"/>
                </a:rPr>
                <a:t>像</a:t>
              </a:r>
              <a:endParaRPr lang="zh-CN" altLang="en-US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1308" name="Group 116"/>
            <p:cNvGrpSpPr/>
            <p:nvPr/>
          </p:nvGrpSpPr>
          <p:grpSpPr>
            <a:xfrm>
              <a:off x="1876" y="0"/>
              <a:ext cx="499" cy="954"/>
              <a:chOff x="0" y="0"/>
              <a:chExt cx="499" cy="954"/>
            </a:xfrm>
          </p:grpSpPr>
          <p:grpSp>
            <p:nvGrpSpPr>
              <p:cNvPr id="11315" name="Group 117"/>
              <p:cNvGrpSpPr/>
              <p:nvPr/>
            </p:nvGrpSpPr>
            <p:grpSpPr>
              <a:xfrm>
                <a:off x="272" y="318"/>
                <a:ext cx="182" cy="635"/>
                <a:chOff x="0" y="0"/>
                <a:chExt cx="182" cy="635"/>
              </a:xfrm>
            </p:grpSpPr>
            <p:sp>
              <p:nvSpPr>
                <p:cNvPr id="11320" name="Line 118"/>
                <p:cNvSpPr/>
                <p:nvPr/>
              </p:nvSpPr>
              <p:spPr>
                <a:xfrm flipV="1">
                  <a:off x="0" y="454"/>
                  <a:ext cx="46" cy="18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sp>
              <p:nvSpPr>
                <p:cNvPr id="11321" name="Line 119"/>
                <p:cNvSpPr/>
                <p:nvPr/>
              </p:nvSpPr>
              <p:spPr>
                <a:xfrm flipV="1">
                  <a:off x="46" y="181"/>
                  <a:ext cx="90" cy="31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sp>
              <p:nvSpPr>
                <p:cNvPr id="11322" name="Line 120"/>
                <p:cNvSpPr/>
                <p:nvPr/>
              </p:nvSpPr>
              <p:spPr>
                <a:xfrm flipV="1">
                  <a:off x="136" y="0"/>
                  <a:ext cx="46" cy="22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16" name="Line 121"/>
              <p:cNvSpPr/>
              <p:nvPr/>
            </p:nvSpPr>
            <p:spPr>
              <a:xfrm flipH="1" flipV="1">
                <a:off x="0" y="0"/>
                <a:ext cx="182" cy="31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1317" name="Group 122"/>
              <p:cNvGrpSpPr/>
              <p:nvPr/>
            </p:nvGrpSpPr>
            <p:grpSpPr>
              <a:xfrm>
                <a:off x="136" y="227"/>
                <a:ext cx="363" cy="727"/>
                <a:chOff x="0" y="0"/>
                <a:chExt cx="363" cy="727"/>
              </a:xfrm>
            </p:grpSpPr>
            <p:sp>
              <p:nvSpPr>
                <p:cNvPr id="11318" name="Line 123"/>
                <p:cNvSpPr/>
                <p:nvPr/>
              </p:nvSpPr>
              <p:spPr>
                <a:xfrm flipH="1" flipV="1">
                  <a:off x="0" y="0"/>
                  <a:ext cx="363" cy="726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sp>
              <p:nvSpPr>
                <p:cNvPr id="11319" name="Line 124"/>
                <p:cNvSpPr/>
                <p:nvPr/>
              </p:nvSpPr>
              <p:spPr>
                <a:xfrm flipH="1" flipV="1">
                  <a:off x="272" y="545"/>
                  <a:ext cx="90" cy="182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</p:grpSp>
        </p:grpSp>
        <p:grpSp>
          <p:nvGrpSpPr>
            <p:cNvPr id="11309" name="Group 125"/>
            <p:cNvGrpSpPr/>
            <p:nvPr/>
          </p:nvGrpSpPr>
          <p:grpSpPr>
            <a:xfrm>
              <a:off x="62" y="1"/>
              <a:ext cx="2267" cy="1013"/>
              <a:chOff x="0" y="0"/>
              <a:chExt cx="2267" cy="1013"/>
            </a:xfrm>
          </p:grpSpPr>
          <p:sp>
            <p:nvSpPr>
              <p:cNvPr id="11310" name="Line 126"/>
              <p:cNvSpPr/>
              <p:nvPr/>
            </p:nvSpPr>
            <p:spPr>
              <a:xfrm flipH="1">
                <a:off x="1179" y="317"/>
                <a:ext cx="1088" cy="31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</p:spPr>
          </p:sp>
          <p:grpSp>
            <p:nvGrpSpPr>
              <p:cNvPr id="11311" name="Group 127"/>
              <p:cNvGrpSpPr/>
              <p:nvPr/>
            </p:nvGrpSpPr>
            <p:grpSpPr>
              <a:xfrm flipV="1">
                <a:off x="0" y="0"/>
                <a:ext cx="1814" cy="45"/>
                <a:chOff x="0" y="0"/>
                <a:chExt cx="2015" cy="0"/>
              </a:xfrm>
            </p:grpSpPr>
            <p:sp>
              <p:nvSpPr>
                <p:cNvPr id="11313" name="Line 128"/>
                <p:cNvSpPr/>
                <p:nvPr/>
              </p:nvSpPr>
              <p:spPr>
                <a:xfrm flipH="1">
                  <a:off x="0" y="0"/>
                  <a:ext cx="201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4" name="Line 129"/>
                <p:cNvSpPr/>
                <p:nvPr/>
              </p:nvSpPr>
              <p:spPr>
                <a:xfrm flipH="1">
                  <a:off x="975" y="0"/>
                  <a:ext cx="19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</p:grpSp>
          <p:sp>
            <p:nvSpPr>
              <p:cNvPr id="11312" name="Line 130"/>
              <p:cNvSpPr/>
              <p:nvPr/>
            </p:nvSpPr>
            <p:spPr>
              <a:xfrm flipH="1">
                <a:off x="0" y="498"/>
                <a:ext cx="1632" cy="51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323" name="Text Box 131"/>
          <p:cNvSpPr txBox="1"/>
          <p:nvPr/>
        </p:nvSpPr>
        <p:spPr>
          <a:xfrm>
            <a:off x="6156325" y="5302250"/>
            <a:ext cx="719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远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324" name="Text Box 132"/>
          <p:cNvSpPr txBox="1"/>
          <p:nvPr/>
        </p:nvSpPr>
        <p:spPr>
          <a:xfrm>
            <a:off x="6083300" y="58769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较近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325" name="Text Box 133"/>
          <p:cNvSpPr txBox="1"/>
          <p:nvPr/>
        </p:nvSpPr>
        <p:spPr>
          <a:xfrm>
            <a:off x="6083300" y="63087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更近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3" grpId="0"/>
      <p:bldP spid="8324" grpId="0"/>
      <p:bldP spid="8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/>
        </p:nvSpPr>
        <p:spPr>
          <a:xfrm>
            <a:off x="827088" y="620713"/>
            <a:ext cx="2611437" cy="10683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 eaLnBrk="0" hangingPunct="0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现象：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1" name="Rectangle 3"/>
          <p:cNvSpPr>
            <a:spLocks noGrp="1"/>
          </p:cNvSpPr>
          <p:nvPr/>
        </p:nvSpPr>
        <p:spPr>
          <a:xfrm>
            <a:off x="2987675" y="765175"/>
            <a:ext cx="5399088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黑体" panose="02010609060101010101" pitchFamily="2" charset="-122"/>
                <a:ea typeface="华文新魏" panose="02010800040101010101" pitchFamily="2" charset="-122"/>
              </a:rPr>
              <a:t>凸透镜能成不同的像。</a:t>
            </a:r>
            <a:endParaRPr lang="zh-CN" altLang="en-US" sz="4000" b="1" dirty="0">
              <a:latin typeface="黑体" panose="0201060906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292" name="Rectangle 4"/>
          <p:cNvSpPr/>
          <p:nvPr/>
        </p:nvSpPr>
        <p:spPr>
          <a:xfrm>
            <a:off x="827088" y="2276475"/>
            <a:ext cx="3119437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问题：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3" name="Rectangle 5"/>
          <p:cNvSpPr/>
          <p:nvPr/>
        </p:nvSpPr>
        <p:spPr>
          <a:xfrm>
            <a:off x="971550" y="3933825"/>
            <a:ext cx="2687638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猜想：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222" name="Rectangle 6"/>
          <p:cNvSpPr/>
          <p:nvPr/>
        </p:nvSpPr>
        <p:spPr>
          <a:xfrm>
            <a:off x="539750" y="5805488"/>
            <a:ext cx="31242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实验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5" name="AutoShape 7"/>
          <p:cNvSpPr/>
          <p:nvPr/>
        </p:nvSpPr>
        <p:spPr>
          <a:xfrm>
            <a:off x="1835150" y="1557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6" name="AutoShape 8"/>
          <p:cNvSpPr/>
          <p:nvPr/>
        </p:nvSpPr>
        <p:spPr>
          <a:xfrm>
            <a:off x="1835150" y="32131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5" name="AutoShape 9"/>
          <p:cNvSpPr/>
          <p:nvPr/>
        </p:nvSpPr>
        <p:spPr>
          <a:xfrm>
            <a:off x="1835150" y="4870450"/>
            <a:ext cx="485775" cy="1128713"/>
          </a:xfrm>
          <a:prstGeom prst="downArrow">
            <a:avLst>
              <a:gd name="adj1" fmla="val 50000"/>
              <a:gd name="adj2" fmla="val 58088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6" name="Rectangle 10"/>
          <p:cNvSpPr/>
          <p:nvPr/>
        </p:nvSpPr>
        <p:spPr>
          <a:xfrm>
            <a:off x="3060700" y="3933825"/>
            <a:ext cx="6048375" cy="1512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黑体" panose="02010609060101010101" pitchFamily="2" charset="-122"/>
                <a:ea typeface="华文新魏" panose="02010800040101010101" pitchFamily="2" charset="-122"/>
              </a:rPr>
              <a:t>像的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2" charset="-122"/>
                <a:ea typeface="华文新魏" panose="02010800040101010101" pitchFamily="2" charset="-122"/>
              </a:rPr>
              <a:t>正倒、大小、虚实</a:t>
            </a:r>
            <a:r>
              <a:rPr lang="zh-CN" altLang="en-US" sz="3600" b="1" dirty="0">
                <a:latin typeface="黑体" panose="02010609060101010101" pitchFamily="2" charset="-122"/>
                <a:ea typeface="华文新魏" panose="02010800040101010101" pitchFamily="2" charset="-122"/>
              </a:rPr>
              <a:t>跟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2" charset="-122"/>
                <a:ea typeface="华文新魏" panose="02010800040101010101" pitchFamily="2" charset="-122"/>
              </a:rPr>
              <a:t>物体到凸透镜的距离</a:t>
            </a:r>
            <a:r>
              <a:rPr lang="zh-CN" altLang="en-US" sz="3600" b="1" dirty="0">
                <a:latin typeface="黑体" panose="02010609060101010101" pitchFamily="2" charset="-122"/>
                <a:ea typeface="华文新魏" panose="02010800040101010101" pitchFamily="2" charset="-122"/>
              </a:rPr>
              <a:t>有关</a:t>
            </a:r>
            <a:endParaRPr lang="zh-CN" altLang="en-US" sz="3600" b="1" dirty="0">
              <a:latin typeface="黑体" panose="0201060906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299" name="Rectangle 11"/>
          <p:cNvSpPr/>
          <p:nvPr/>
        </p:nvSpPr>
        <p:spPr>
          <a:xfrm>
            <a:off x="3132138" y="2133600"/>
            <a:ext cx="5472112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像的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正倒、大小、虚实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可能跟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哪些因素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有关？</a:t>
            </a:r>
            <a:endParaRPr lang="zh-CN" altLang="en-US" sz="36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 bldLvl="0" animBg="1"/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755650" y="2922588"/>
            <a:ext cx="8066088" cy="2663825"/>
            <a:chOff x="0" y="0"/>
            <a:chExt cx="5307" cy="1678"/>
          </a:xfrm>
        </p:grpSpPr>
        <p:pic>
          <p:nvPicPr>
            <p:cNvPr id="1334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307" cy="16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2" name="Line 4"/>
            <p:cNvSpPr/>
            <p:nvPr/>
          </p:nvSpPr>
          <p:spPr>
            <a:xfrm>
              <a:off x="1575" y="1043"/>
              <a:ext cx="0" cy="13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3343" name="Line 5"/>
            <p:cNvSpPr/>
            <p:nvPr/>
          </p:nvSpPr>
          <p:spPr>
            <a:xfrm>
              <a:off x="2449" y="1089"/>
              <a:ext cx="0" cy="13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3344" name="Line 6"/>
            <p:cNvSpPr/>
            <p:nvPr/>
          </p:nvSpPr>
          <p:spPr>
            <a:xfrm>
              <a:off x="3842" y="1089"/>
              <a:ext cx="0" cy="13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3315" name="Rectangle 7"/>
          <p:cNvSpPr>
            <a:spLocks noGrp="1"/>
          </p:cNvSpPr>
          <p:nvPr/>
        </p:nvSpPr>
        <p:spPr>
          <a:xfrm>
            <a:off x="2122488" y="762000"/>
            <a:ext cx="2808287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预备知识：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130550" y="3425825"/>
            <a:ext cx="1370013" cy="519113"/>
            <a:chOff x="0" y="0"/>
            <a:chExt cx="871" cy="327"/>
          </a:xfrm>
        </p:grpSpPr>
        <p:grpSp>
          <p:nvGrpSpPr>
            <p:cNvPr id="13335" name="Group 9"/>
            <p:cNvGrpSpPr/>
            <p:nvPr/>
          </p:nvGrpSpPr>
          <p:grpSpPr>
            <a:xfrm>
              <a:off x="0" y="82"/>
              <a:ext cx="871" cy="180"/>
              <a:chOff x="0" y="0"/>
              <a:chExt cx="1526" cy="455"/>
            </a:xfrm>
          </p:grpSpPr>
          <p:sp>
            <p:nvSpPr>
              <p:cNvPr id="13337" name="Line 10"/>
              <p:cNvSpPr/>
              <p:nvPr/>
            </p:nvSpPr>
            <p:spPr>
              <a:xfrm>
                <a:off x="10" y="0"/>
                <a:ext cx="0" cy="452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38" name="Line 11"/>
              <p:cNvSpPr/>
              <p:nvPr/>
            </p:nvSpPr>
            <p:spPr>
              <a:xfrm>
                <a:off x="1525" y="3"/>
                <a:ext cx="0" cy="452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39" name="Line 12"/>
              <p:cNvSpPr/>
              <p:nvPr/>
            </p:nvSpPr>
            <p:spPr>
              <a:xfrm>
                <a:off x="1040" y="230"/>
                <a:ext cx="486" cy="0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sp>
          <p:sp>
            <p:nvSpPr>
              <p:cNvPr id="13340" name="Line 13"/>
              <p:cNvSpPr/>
              <p:nvPr/>
            </p:nvSpPr>
            <p:spPr>
              <a:xfrm flipH="1">
                <a:off x="0" y="222"/>
                <a:ext cx="486" cy="0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sp>
        </p:grpSp>
        <p:sp>
          <p:nvSpPr>
            <p:cNvPr id="13336" name="Text Box 14"/>
            <p:cNvSpPr txBox="1"/>
            <p:nvPr/>
          </p:nvSpPr>
          <p:spPr>
            <a:xfrm>
              <a:off x="363" y="0"/>
              <a:ext cx="27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800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u</a:t>
              </a:r>
              <a:endParaRPr lang="zh-CN" altLang="zh-CN" sz="2800" b="1" dirty="0">
                <a:solidFill>
                  <a:srgbClr val="CC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777875" y="1409700"/>
            <a:ext cx="8796338" cy="652463"/>
            <a:chOff x="0" y="0"/>
            <a:chExt cx="5541" cy="411"/>
          </a:xfrm>
        </p:grpSpPr>
        <p:grpSp>
          <p:nvGrpSpPr>
            <p:cNvPr id="13331" name="Group 16"/>
            <p:cNvGrpSpPr/>
            <p:nvPr/>
          </p:nvGrpSpPr>
          <p:grpSpPr>
            <a:xfrm>
              <a:off x="1345" y="0"/>
              <a:ext cx="2722" cy="365"/>
              <a:chOff x="0" y="0"/>
              <a:chExt cx="2722" cy="365"/>
            </a:xfrm>
          </p:grpSpPr>
          <p:sp>
            <p:nvSpPr>
              <p:cNvPr id="13333" name="Text Box 17"/>
              <p:cNvSpPr txBox="1"/>
              <p:nvPr/>
            </p:nvSpPr>
            <p:spPr>
              <a:xfrm>
                <a:off x="0" y="0"/>
                <a:ext cx="91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物体 </a:t>
                </a:r>
                <a:endPara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3334" name="Text Box 18"/>
              <p:cNvSpPr txBox="1"/>
              <p:nvPr/>
            </p:nvSpPr>
            <p:spPr>
              <a:xfrm>
                <a:off x="1179" y="0"/>
                <a:ext cx="1543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凸透镜中心</a:t>
                </a:r>
                <a:endPara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3332" name="Rectangle 19"/>
            <p:cNvSpPr/>
            <p:nvPr/>
          </p:nvSpPr>
          <p:spPr>
            <a:xfrm>
              <a:off x="0" y="46"/>
              <a:ext cx="554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zh-CN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1.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物距</a:t>
              </a:r>
              <a:r>
                <a:rPr lang="zh-CN" altLang="zh-CN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zh-CN" altLang="zh-CN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zh-CN" altLang="zh-CN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：</a:t>
              </a:r>
              <a:r>
                <a:rPr lang="zh-CN" altLang="en-US" sz="3200" b="1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到</a:t>
              </a:r>
              <a:r>
                <a:rPr lang="zh-CN" altLang="en-US" sz="3200" b="1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     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的距离；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4500563" y="3638550"/>
            <a:ext cx="2159000" cy="581025"/>
            <a:chOff x="0" y="0"/>
            <a:chExt cx="1406" cy="365"/>
          </a:xfrm>
        </p:grpSpPr>
        <p:grpSp>
          <p:nvGrpSpPr>
            <p:cNvPr id="13325" name="Group 21"/>
            <p:cNvGrpSpPr/>
            <p:nvPr/>
          </p:nvGrpSpPr>
          <p:grpSpPr>
            <a:xfrm>
              <a:off x="0" y="124"/>
              <a:ext cx="1406" cy="179"/>
              <a:chOff x="0" y="0"/>
              <a:chExt cx="1526" cy="455"/>
            </a:xfrm>
          </p:grpSpPr>
          <p:sp>
            <p:nvSpPr>
              <p:cNvPr id="13327" name="Line 22"/>
              <p:cNvSpPr/>
              <p:nvPr/>
            </p:nvSpPr>
            <p:spPr>
              <a:xfrm>
                <a:off x="10" y="0"/>
                <a:ext cx="0" cy="452"/>
              </a:xfrm>
              <a:prstGeom prst="line">
                <a:avLst/>
              </a:prstGeom>
              <a:ln w="3810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28" name="Line 23"/>
              <p:cNvSpPr/>
              <p:nvPr/>
            </p:nvSpPr>
            <p:spPr>
              <a:xfrm>
                <a:off x="1525" y="3"/>
                <a:ext cx="0" cy="452"/>
              </a:xfrm>
              <a:prstGeom prst="line">
                <a:avLst/>
              </a:prstGeom>
              <a:ln w="3810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29" name="Line 24"/>
              <p:cNvSpPr/>
              <p:nvPr/>
            </p:nvSpPr>
            <p:spPr>
              <a:xfrm>
                <a:off x="1040" y="230"/>
                <a:ext cx="486" cy="0"/>
              </a:xfrm>
              <a:prstGeom prst="line">
                <a:avLst/>
              </a:prstGeom>
              <a:ln w="3810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sp>
          <p:sp>
            <p:nvSpPr>
              <p:cNvPr id="13330" name="Line 25"/>
              <p:cNvSpPr/>
              <p:nvPr/>
            </p:nvSpPr>
            <p:spPr>
              <a:xfrm flipH="1">
                <a:off x="0" y="222"/>
                <a:ext cx="486" cy="0"/>
              </a:xfrm>
              <a:prstGeom prst="line">
                <a:avLst/>
              </a:prstGeom>
              <a:ln w="3810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sp>
        </p:grpSp>
        <p:sp>
          <p:nvSpPr>
            <p:cNvPr id="13326" name="Text Box 26"/>
            <p:cNvSpPr txBox="1"/>
            <p:nvPr/>
          </p:nvSpPr>
          <p:spPr>
            <a:xfrm>
              <a:off x="592" y="0"/>
              <a:ext cx="4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3200" b="1" dirty="0">
                  <a:solidFill>
                    <a:srgbClr val="FF9900"/>
                  </a:solidFill>
                  <a:latin typeface="Monotype Corsiva" panose="03010101010201010101" pitchFamily="66" charset="0"/>
                </a:rPr>
                <a:t>v</a:t>
              </a:r>
              <a:endParaRPr lang="zh-CN" altLang="zh-CN" sz="3200" b="1" dirty="0">
                <a:solidFill>
                  <a:srgbClr val="FF9900"/>
                </a:solidFill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754063" y="2130425"/>
            <a:ext cx="8820150" cy="708025"/>
            <a:chOff x="0" y="0"/>
            <a:chExt cx="5414" cy="446"/>
          </a:xfrm>
        </p:grpSpPr>
        <p:sp>
          <p:nvSpPr>
            <p:cNvPr id="13322" name="Text Box 28"/>
            <p:cNvSpPr txBox="1"/>
            <p:nvPr/>
          </p:nvSpPr>
          <p:spPr>
            <a:xfrm>
              <a:off x="2403" y="45"/>
              <a:ext cx="172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凸透镜中心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323" name="Text Box 29"/>
            <p:cNvSpPr txBox="1"/>
            <p:nvPr/>
          </p:nvSpPr>
          <p:spPr>
            <a:xfrm>
              <a:off x="1315" y="0"/>
              <a:ext cx="52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像 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324" name="Rectangle 30"/>
            <p:cNvSpPr/>
            <p:nvPr/>
          </p:nvSpPr>
          <p:spPr>
            <a:xfrm>
              <a:off x="0" y="81"/>
              <a:ext cx="541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2.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像距</a:t>
              </a:r>
              <a:r>
                <a:rPr lang="zh-CN" altLang="zh-CN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zh-CN" altLang="zh-CN" sz="3200" b="1" i="1" dirty="0">
                  <a:latin typeface="Times New Roman" panose="02020603050405020304" pitchFamily="18" charset="0"/>
                </a:rPr>
                <a:t>v</a:t>
              </a:r>
              <a:r>
                <a:rPr lang="zh-CN" altLang="zh-CN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：</a:t>
              </a:r>
              <a:r>
                <a:rPr lang="zh-CN" altLang="en-US" sz="3200" b="1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到</a:t>
              </a:r>
              <a:r>
                <a:rPr lang="zh-CN" altLang="en-US" sz="3200" b="1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      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的距离；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71" name="Line 31"/>
          <p:cNvSpPr/>
          <p:nvPr/>
        </p:nvSpPr>
        <p:spPr>
          <a:xfrm>
            <a:off x="1762125" y="3714750"/>
            <a:ext cx="6911975" cy="0"/>
          </a:xfrm>
          <a:prstGeom prst="line">
            <a:avLst/>
          </a:prstGeom>
          <a:ln w="25400" cap="flat" cmpd="sng">
            <a:solidFill>
              <a:srgbClr val="FFCC00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0272" name="Line 32"/>
          <p:cNvSpPr/>
          <p:nvPr/>
        </p:nvSpPr>
        <p:spPr>
          <a:xfrm>
            <a:off x="3130550" y="2851150"/>
            <a:ext cx="0" cy="2735263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母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3262</Words>
  <Application>WPS 演示</Application>
  <PresentationFormat> </PresentationFormat>
  <Paragraphs>433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60" baseType="lpstr">
      <vt:lpstr>Arial</vt:lpstr>
      <vt:lpstr>宋体</vt:lpstr>
      <vt:lpstr>Wingdings</vt:lpstr>
      <vt:lpstr>Franklin Gothic Medium</vt:lpstr>
      <vt:lpstr>隶书</vt:lpstr>
      <vt:lpstr>Wingdings 2</vt:lpstr>
      <vt:lpstr>Wingdings 2</vt:lpstr>
      <vt:lpstr>Calibri</vt:lpstr>
      <vt:lpstr>微软雅黑</vt:lpstr>
      <vt:lpstr>方正姚体</vt:lpstr>
      <vt:lpstr>黑体</vt:lpstr>
      <vt:lpstr>Times New Roman</vt:lpstr>
      <vt:lpstr>楷体_GB2312</vt:lpstr>
      <vt:lpstr>仿宋_GB2312</vt:lpstr>
      <vt:lpstr>华文琥珀</vt:lpstr>
      <vt:lpstr>华文行楷</vt:lpstr>
      <vt:lpstr>Arial Unicode MS</vt:lpstr>
      <vt:lpstr>华文彩云</vt:lpstr>
      <vt:lpstr>楷体</vt:lpstr>
      <vt:lpstr>新宋体</vt:lpstr>
      <vt:lpstr>仿宋</vt:lpstr>
      <vt:lpstr>幼圆</vt:lpstr>
      <vt:lpstr>华文新魏</vt:lpstr>
      <vt:lpstr>Monotype Corsiva</vt:lpstr>
      <vt:lpstr>Comic Sans MS</vt:lpstr>
      <vt:lpstr>Tahoma</vt:lpstr>
      <vt:lpstr>母版</vt:lpstr>
      <vt:lpstr>1_跋涉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人教版八年级物理上第五章  透镜及其应用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人教版八年级物理上第五章  透镜及其应用</dc:title>
  <dc:creator>gzhq</dc:creator>
  <dc:description>人教版八年级物理上第五章  透镜及其应用</dc:description>
  <dc:subject> </dc:subject>
  <cp:category>  </cp:category>
  <cp:lastModifiedBy>gzhq</cp:lastModifiedBy>
  <cp:revision>4</cp:revision>
  <dcterms:created xsi:type="dcterms:W3CDTF">2016-08-01T07:47:00Z</dcterms:created>
  <dcterms:modified xsi:type="dcterms:W3CDTF">2018-10-23T00:04:11Z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