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../../../Documents%20and%20Settings/Administrator/Local%20Settings/Temp/Rar$DI00.219/&#24377;&#31783;&#31204;&#21508;&#37096;&#20998;&#30340;&#21517;&#31216;.sw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1147;&#30340;&#19977;&#35201;&#32032;.sw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074"/>
          <p:cNvSpPr>
            <a:spLocks noChangeArrowheads="1" noChangeShapeType="1" noTextEdit="1"/>
          </p:cNvSpPr>
          <p:nvPr/>
        </p:nvSpPr>
        <p:spPr bwMode="auto">
          <a:xfrm>
            <a:off x="971550" y="2133600"/>
            <a:ext cx="7345363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7200" b="1" kern="10" spc="3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宋体"/>
                <a:ea typeface="宋体"/>
              </a:rPr>
              <a:t>6.2 </a:t>
            </a:r>
            <a:r>
              <a:rPr lang="zh-CN" altLang="en-US" sz="7200" b="1" kern="10" spc="3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宋体"/>
                <a:ea typeface="宋体"/>
              </a:rPr>
              <a:t>怎样测量和表示力</a:t>
            </a:r>
          </a:p>
        </p:txBody>
      </p:sp>
    </p:spTree>
    <p:extLst>
      <p:ext uri="{BB962C8B-B14F-4D97-AF65-F5344CB8AC3E}">
        <p14:creationId xmlns:p14="http://schemas.microsoft.com/office/powerpoint/2010/main" val="13673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4337" descr="弹簧秤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36258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14339"/>
          <p:cNvSpPr txBox="1">
            <a:spLocks noChangeArrowheads="1"/>
          </p:cNvSpPr>
          <p:nvPr/>
        </p:nvSpPr>
        <p:spPr bwMode="auto">
          <a:xfrm>
            <a:off x="642938" y="1071563"/>
            <a:ext cx="3068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认识弹簧测力计</a:t>
            </a:r>
          </a:p>
        </p:txBody>
      </p:sp>
      <p:sp>
        <p:nvSpPr>
          <p:cNvPr id="11269" name="文本框 14340"/>
          <p:cNvSpPr txBox="1">
            <a:spLocks noChangeArrowheads="1"/>
          </p:cNvSpPr>
          <p:nvPr/>
        </p:nvSpPr>
        <p:spPr bwMode="auto">
          <a:xfrm>
            <a:off x="4143375" y="4286250"/>
            <a:ext cx="4608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</a:rPr>
              <a:t>1.</a:t>
            </a:r>
            <a:r>
              <a:rPr lang="zh-CN" altLang="en-US" sz="2400" b="1">
                <a:solidFill>
                  <a:srgbClr val="0000FF"/>
                </a:solidFill>
              </a:rPr>
              <a:t>构造：</a:t>
            </a:r>
            <a:endParaRPr lang="en-US" altLang="zh-CN" sz="2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zh-CN" sz="2400" b="1">
                <a:solidFill>
                  <a:srgbClr val="0000FF"/>
                </a:solidFill>
              </a:rPr>
              <a:t>2.</a:t>
            </a:r>
            <a:r>
              <a:rPr lang="zh-CN" altLang="en-US" sz="2400" b="1">
                <a:solidFill>
                  <a:srgbClr val="0000FF"/>
                </a:solidFill>
              </a:rPr>
              <a:t>量程：</a:t>
            </a:r>
          </a:p>
          <a:p>
            <a:pPr eaLnBrk="1" hangingPunct="1"/>
            <a:r>
              <a:rPr lang="en-US" altLang="zh-CN" sz="2400" b="1">
                <a:solidFill>
                  <a:srgbClr val="0000FF"/>
                </a:solidFill>
              </a:rPr>
              <a:t>3.</a:t>
            </a:r>
            <a:r>
              <a:rPr lang="zh-CN" altLang="en-US" sz="2400" b="1">
                <a:solidFill>
                  <a:srgbClr val="0000FF"/>
                </a:solidFill>
              </a:rPr>
              <a:t>分度值：</a:t>
            </a:r>
          </a:p>
        </p:txBody>
      </p:sp>
      <p:sp>
        <p:nvSpPr>
          <p:cNvPr id="11270" name="文本框 14341"/>
          <p:cNvSpPr txBox="1">
            <a:spLocks noChangeArrowheads="1"/>
          </p:cNvSpPr>
          <p:nvPr/>
        </p:nvSpPr>
        <p:spPr bwMode="auto">
          <a:xfrm>
            <a:off x="4140200" y="2066925"/>
            <a:ext cx="4608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原理</a:t>
            </a:r>
            <a:r>
              <a:rPr lang="en-US" altLang="zh-CN" sz="2800" b="1">
                <a:solidFill>
                  <a:srgbClr val="0000FF"/>
                </a:solidFill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sym typeface="Arial" pitchFamily="34" charset="0"/>
              </a:rPr>
              <a:t>在一定的范围内，</a:t>
            </a:r>
            <a:r>
              <a:rPr lang="zh-CN" altLang="en-US" sz="2800" b="1">
                <a:solidFill>
                  <a:srgbClr val="FF0000"/>
                </a:solidFill>
              </a:rPr>
              <a:t>弹簧的伸长与其所受的拉力成正比。</a:t>
            </a:r>
          </a:p>
        </p:txBody>
      </p:sp>
      <p:sp>
        <p:nvSpPr>
          <p:cNvPr id="13318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认一认</a:t>
            </a:r>
          </a:p>
        </p:txBody>
      </p:sp>
    </p:spTree>
    <p:extLst>
      <p:ext uri="{BB962C8B-B14F-4D97-AF65-F5344CB8AC3E}">
        <p14:creationId xmlns:p14="http://schemas.microsoft.com/office/powerpoint/2010/main" val="11437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5361"/>
          <p:cNvSpPr txBox="1">
            <a:spLocks noChangeArrowheads="1"/>
          </p:cNvSpPr>
          <p:nvPr/>
        </p:nvSpPr>
        <p:spPr bwMode="auto">
          <a:xfrm>
            <a:off x="1114425" y="828675"/>
            <a:ext cx="7058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</a:rPr>
              <a:t>弹簧测力计的使用要点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8675" y="1557338"/>
            <a:ext cx="79930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宋体" pitchFamily="2" charset="-122"/>
              </a:rPr>
              <a:t>1、观察它的量程,认清它的分度值,选择合    </a:t>
            </a:r>
          </a:p>
          <a:p>
            <a:pPr eaLnBrk="1" hangingPunct="1"/>
            <a:r>
              <a:rPr lang="zh-CN" altLang="en-US" sz="3200">
                <a:latin typeface="宋体" pitchFamily="2" charset="-122"/>
              </a:rPr>
              <a:t>   适的弹簧测力计。</a:t>
            </a:r>
          </a:p>
          <a:p>
            <a:pPr eaLnBrk="1" hangingPunct="1"/>
            <a:r>
              <a:rPr lang="zh-CN" altLang="en-US" sz="3200">
                <a:latin typeface="宋体" pitchFamily="2" charset="-122"/>
              </a:rPr>
              <a:t>2、轻拉几次挂钩防卡壳，并手动校零（移</a:t>
            </a:r>
          </a:p>
          <a:p>
            <a:pPr eaLnBrk="1" hangingPunct="1"/>
            <a:r>
              <a:rPr lang="zh-CN" altLang="en-US" sz="3200">
                <a:latin typeface="宋体" pitchFamily="2" charset="-122"/>
              </a:rPr>
              <a:t>   动指针指到零刻度线）</a:t>
            </a:r>
          </a:p>
          <a:p>
            <a:pPr eaLnBrk="1" hangingPunct="1"/>
            <a:r>
              <a:rPr lang="zh-CN" altLang="en-US" sz="3200">
                <a:latin typeface="宋体" pitchFamily="2" charset="-122"/>
              </a:rPr>
              <a:t>3、被测力的方向应与弹簧测力计伸缩方向</a:t>
            </a:r>
          </a:p>
          <a:p>
            <a:pPr eaLnBrk="1" hangingPunct="1"/>
            <a:r>
              <a:rPr lang="zh-CN" altLang="en-US" sz="3200">
                <a:latin typeface="宋体" pitchFamily="2" charset="-122"/>
              </a:rPr>
              <a:t>   一致</a:t>
            </a:r>
            <a:r>
              <a:rPr lang="zh-CN" altLang="en-US" sz="3200">
                <a:latin typeface="宋体" pitchFamily="2" charset="-122"/>
                <a:sym typeface="Arial" pitchFamily="34" charset="0"/>
              </a:rPr>
              <a:t>，且在量程范围内。</a:t>
            </a:r>
          </a:p>
          <a:p>
            <a:pPr eaLnBrk="1" hangingPunct="1"/>
            <a:r>
              <a:rPr lang="zh-CN" altLang="en-US" sz="3200">
                <a:latin typeface="宋体" pitchFamily="2" charset="-122"/>
              </a:rPr>
              <a:t>4、读数时,视线要与弹簧测力计示数相平。</a:t>
            </a:r>
          </a:p>
          <a:p>
            <a:pPr eaLnBrk="1" hangingPunct="1"/>
            <a:r>
              <a:rPr lang="zh-CN" altLang="en-US" sz="3200">
                <a:latin typeface="宋体" pitchFamily="2" charset="-122"/>
              </a:rPr>
              <a:t>5、不需要估读，直接记录数据。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8019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/>
      <p:bldP spid="12291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6400"/>
          <p:cNvSpPr txBox="1">
            <a:spLocks noChangeArrowheads="1"/>
          </p:cNvSpPr>
          <p:nvPr/>
        </p:nvSpPr>
        <p:spPr bwMode="auto">
          <a:xfrm>
            <a:off x="-1182688" y="1195388"/>
            <a:ext cx="5938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400">
              <a:latin typeface="Times New Roman" pitchFamily="18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539750" y="2565400"/>
          <a:ext cx="7921625" cy="2376488"/>
        </p:xfrm>
        <a:graphic>
          <a:graphicData uri="http://schemas.openxmlformats.org/drawingml/2006/table">
            <a:tbl>
              <a:tblPr/>
              <a:tblGrid>
                <a:gridCol w="1067123"/>
                <a:gridCol w="1756849"/>
                <a:gridCol w="1773581"/>
                <a:gridCol w="1662036"/>
                <a:gridCol w="1662036"/>
              </a:tblGrid>
              <a:tr h="919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实验次数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窄纸条承受的最大拉力</a:t>
                      </a:r>
                      <a:r>
                        <a:rPr lang="en-US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/N</a:t>
                      </a:r>
                      <a:endParaRPr lang="zh-CN" sz="18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宽纸条承受的最大拉力</a:t>
                      </a:r>
                      <a:r>
                        <a:rPr lang="en-US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/N</a:t>
                      </a:r>
                      <a:endParaRPr lang="zh-CN" sz="18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头发承受的最大拉力</a:t>
                      </a:r>
                      <a:r>
                        <a:rPr lang="en-US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/N</a:t>
                      </a:r>
                      <a:endParaRPr lang="zh-CN" sz="18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细线承受的最大拉力</a:t>
                      </a:r>
                      <a:r>
                        <a:rPr lang="en-US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/N</a:t>
                      </a:r>
                      <a:endParaRPr lang="zh-CN" sz="18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估计力的大小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/N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4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测量力的大小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/N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89" name="Rectangle 5"/>
          <p:cNvSpPr>
            <a:spLocks noChangeArrowheads="1"/>
          </p:cNvSpPr>
          <p:nvPr/>
        </p:nvSpPr>
        <p:spPr bwMode="auto">
          <a:xfrm>
            <a:off x="0" y="17049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二、用弹簧测力计来测量一些物体所能承受的最大拉力</a:t>
            </a:r>
            <a:endParaRPr lang="zh-CN" altLang="en-US" sz="2400"/>
          </a:p>
          <a:p>
            <a:pPr eaLnBrk="0" hangingPunct="0"/>
            <a:endParaRPr lang="zh-CN" altLang="en-US"/>
          </a:p>
        </p:txBody>
      </p:sp>
      <p:sp>
        <p:nvSpPr>
          <p:cNvPr id="15390" name="Rectangle 6"/>
          <p:cNvSpPr>
            <a:spLocks noChangeArrowheads="1"/>
          </p:cNvSpPr>
          <p:nvPr/>
        </p:nvSpPr>
        <p:spPr bwMode="auto">
          <a:xfrm>
            <a:off x="0" y="18256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15391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测一测</a:t>
            </a:r>
          </a:p>
        </p:txBody>
      </p:sp>
    </p:spTree>
    <p:extLst>
      <p:ext uri="{BB962C8B-B14F-4D97-AF65-F5344CB8AC3E}">
        <p14:creationId xmlns:p14="http://schemas.microsoft.com/office/powerpoint/2010/main" val="417551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7410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539750" y="1743075"/>
            <a:ext cx="283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</a:rPr>
              <a:t>（</a:t>
            </a:r>
            <a:r>
              <a:rPr lang="en-US" altLang="zh-CN" sz="2400" b="1">
                <a:solidFill>
                  <a:srgbClr val="0000FF"/>
                </a:solidFill>
              </a:rPr>
              <a:t>1</a:t>
            </a:r>
            <a:r>
              <a:rPr lang="zh-CN" altLang="en-US" sz="2400" b="1">
                <a:solidFill>
                  <a:srgbClr val="0000FF"/>
                </a:solidFill>
              </a:rPr>
              <a:t>）力的三要素：</a:t>
            </a:r>
          </a:p>
        </p:txBody>
      </p:sp>
      <p:sp>
        <p:nvSpPr>
          <p:cNvPr id="16386" name="文本框 17411"/>
          <p:cNvSpPr txBox="1">
            <a:spLocks noChangeArrowheads="1"/>
          </p:cNvSpPr>
          <p:nvPr/>
        </p:nvSpPr>
        <p:spPr bwMode="auto">
          <a:xfrm>
            <a:off x="1403350" y="2133600"/>
            <a:ext cx="296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大小、方向、作用点</a:t>
            </a:r>
          </a:p>
        </p:txBody>
      </p:sp>
      <p:sp>
        <p:nvSpPr>
          <p:cNvPr id="16387" name="文本框 17412"/>
          <p:cNvSpPr txBox="1">
            <a:spLocks noChangeArrowheads="1"/>
          </p:cNvSpPr>
          <p:nvPr/>
        </p:nvSpPr>
        <p:spPr bwMode="auto">
          <a:xfrm>
            <a:off x="611188" y="2636838"/>
            <a:ext cx="2522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</a:rPr>
              <a:t>（</a:t>
            </a:r>
            <a:r>
              <a:rPr lang="en-US" altLang="zh-CN" sz="2400" b="1">
                <a:solidFill>
                  <a:srgbClr val="0000FF"/>
                </a:solidFill>
              </a:rPr>
              <a:t>2</a:t>
            </a:r>
            <a:r>
              <a:rPr lang="zh-CN" altLang="en-US" sz="2400" b="1">
                <a:solidFill>
                  <a:srgbClr val="0000FF"/>
                </a:solidFill>
              </a:rPr>
              <a:t>）力的示意图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22975" y="2357438"/>
            <a:ext cx="1906588" cy="2170112"/>
            <a:chOff x="0" y="0"/>
            <a:chExt cx="727" cy="692"/>
          </a:xfrm>
        </p:grpSpPr>
        <p:grpSp>
          <p:nvGrpSpPr>
            <p:cNvPr id="16399" name="Group 10"/>
            <p:cNvGrpSpPr>
              <a:grpSpLocks/>
            </p:cNvGrpSpPr>
            <p:nvPr/>
          </p:nvGrpSpPr>
          <p:grpSpPr bwMode="auto">
            <a:xfrm>
              <a:off x="0" y="68"/>
              <a:ext cx="720" cy="624"/>
              <a:chOff x="0" y="0"/>
              <a:chExt cx="720" cy="624"/>
            </a:xfrm>
          </p:grpSpPr>
          <p:sp>
            <p:nvSpPr>
              <p:cNvPr id="3" name="直接连接符 174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8" name="直接连接符 17419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9" name="椭圆 17420"/>
              <p:cNvSpPr>
                <a:spLocks noChangeArrowheads="1"/>
              </p:cNvSpPr>
              <p:nvPr/>
            </p:nvSpPr>
            <p:spPr bwMode="auto">
              <a:xfrm>
                <a:off x="246" y="43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0" name="矩形 17421"/>
              <p:cNvSpPr>
                <a:spLocks noChangeArrowheads="1"/>
              </p:cNvSpPr>
              <p:nvPr/>
            </p:nvSpPr>
            <p:spPr bwMode="auto">
              <a:xfrm>
                <a:off x="356" y="41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400" name="Group 15"/>
            <p:cNvGrpSpPr>
              <a:grpSpLocks/>
            </p:cNvGrpSpPr>
            <p:nvPr/>
          </p:nvGrpSpPr>
          <p:grpSpPr bwMode="auto">
            <a:xfrm>
              <a:off x="7" y="0"/>
              <a:ext cx="720" cy="48"/>
              <a:chOff x="0" y="0"/>
              <a:chExt cx="720" cy="48"/>
            </a:xfrm>
          </p:grpSpPr>
          <p:sp>
            <p:nvSpPr>
              <p:cNvPr id="16401" name="直接连接符 17423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2" name="直接连接符 17424"/>
              <p:cNvSpPr>
                <a:spLocks noChangeShapeType="1"/>
              </p:cNvSpPr>
              <p:nvPr/>
            </p:nvSpPr>
            <p:spPr bwMode="auto">
              <a:xfrm flipV="1">
                <a:off x="48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3" name="直接连接符 17425"/>
              <p:cNvSpPr>
                <a:spLocks noChangeShapeType="1"/>
              </p:cNvSpPr>
              <p:nvPr/>
            </p:nvSpPr>
            <p:spPr bwMode="auto">
              <a:xfrm flipV="1">
                <a:off x="96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4" name="直接连接符 17426"/>
              <p:cNvSpPr>
                <a:spLocks noChangeShapeType="1"/>
              </p:cNvSpPr>
              <p:nvPr/>
            </p:nvSpPr>
            <p:spPr bwMode="auto">
              <a:xfrm flipV="1">
                <a:off x="144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5" name="直接连接符 17427"/>
              <p:cNvSpPr>
                <a:spLocks noChangeShapeType="1"/>
              </p:cNvSpPr>
              <p:nvPr/>
            </p:nvSpPr>
            <p:spPr bwMode="auto">
              <a:xfrm flipV="1">
                <a:off x="192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6" name="直接连接符 17428"/>
              <p:cNvSpPr>
                <a:spLocks noChangeShapeType="1"/>
              </p:cNvSpPr>
              <p:nvPr/>
            </p:nvSpPr>
            <p:spPr bwMode="auto">
              <a:xfrm flipV="1">
                <a:off x="240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7" name="直接连接符 17429"/>
              <p:cNvSpPr>
                <a:spLocks noChangeShapeType="1"/>
              </p:cNvSpPr>
              <p:nvPr/>
            </p:nvSpPr>
            <p:spPr bwMode="auto">
              <a:xfrm flipV="1">
                <a:off x="288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8" name="直接连接符 17430"/>
              <p:cNvSpPr>
                <a:spLocks noChangeShapeType="1"/>
              </p:cNvSpPr>
              <p:nvPr/>
            </p:nvSpPr>
            <p:spPr bwMode="auto">
              <a:xfrm flipV="1">
                <a:off x="336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9" name="直接连接符 17431"/>
              <p:cNvSpPr>
                <a:spLocks noChangeShapeType="1"/>
              </p:cNvSpPr>
              <p:nvPr/>
            </p:nvSpPr>
            <p:spPr bwMode="auto">
              <a:xfrm flipV="1">
                <a:off x="336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0" name="直接连接符 17432"/>
              <p:cNvSpPr>
                <a:spLocks noChangeShapeType="1"/>
              </p:cNvSpPr>
              <p:nvPr/>
            </p:nvSpPr>
            <p:spPr bwMode="auto">
              <a:xfrm flipV="1">
                <a:off x="384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1" name="直接连接符 17433"/>
              <p:cNvSpPr>
                <a:spLocks noChangeShapeType="1"/>
              </p:cNvSpPr>
              <p:nvPr/>
            </p:nvSpPr>
            <p:spPr bwMode="auto">
              <a:xfrm flipV="1">
                <a:off x="432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2" name="直接连接符 17434"/>
              <p:cNvSpPr>
                <a:spLocks noChangeShapeType="1"/>
              </p:cNvSpPr>
              <p:nvPr/>
            </p:nvSpPr>
            <p:spPr bwMode="auto">
              <a:xfrm flipV="1">
                <a:off x="480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3" name="直接连接符 17435"/>
              <p:cNvSpPr>
                <a:spLocks noChangeShapeType="1"/>
              </p:cNvSpPr>
              <p:nvPr/>
            </p:nvSpPr>
            <p:spPr bwMode="auto">
              <a:xfrm flipV="1">
                <a:off x="528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4" name="直接连接符 17436"/>
              <p:cNvSpPr>
                <a:spLocks noChangeShapeType="1"/>
              </p:cNvSpPr>
              <p:nvPr/>
            </p:nvSpPr>
            <p:spPr bwMode="auto">
              <a:xfrm flipV="1">
                <a:off x="576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5" name="直接连接符 17437"/>
              <p:cNvSpPr>
                <a:spLocks noChangeShapeType="1"/>
              </p:cNvSpPr>
              <p:nvPr/>
            </p:nvSpPr>
            <p:spPr bwMode="auto">
              <a:xfrm flipV="1">
                <a:off x="624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" name="直接连接符 17438"/>
              <p:cNvSpPr>
                <a:spLocks noChangeShapeType="1"/>
              </p:cNvSpPr>
              <p:nvPr/>
            </p:nvSpPr>
            <p:spPr bwMode="auto">
              <a:xfrm flipV="1">
                <a:off x="672" y="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392" name="直接连接符 17439"/>
          <p:cNvSpPr>
            <a:spLocks noChangeShapeType="1"/>
          </p:cNvSpPr>
          <p:nvPr/>
        </p:nvSpPr>
        <p:spPr bwMode="auto">
          <a:xfrm>
            <a:off x="6929438" y="4500563"/>
            <a:ext cx="0" cy="762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3" name="文本框 17440"/>
          <p:cNvSpPr txBox="1">
            <a:spLocks noChangeArrowheads="1"/>
          </p:cNvSpPr>
          <p:nvPr/>
        </p:nvSpPr>
        <p:spPr bwMode="auto">
          <a:xfrm>
            <a:off x="6429375" y="5357813"/>
            <a:ext cx="119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/>
              <a:t>F</a:t>
            </a:r>
            <a:r>
              <a:rPr lang="en-US" altLang="zh-CN" sz="2800" b="1"/>
              <a:t> = 5</a:t>
            </a:r>
            <a:r>
              <a:rPr lang="en-US" altLang="zh-CN" sz="2800" b="1">
                <a:latin typeface="方正姚体" pitchFamily="2" charset="-122"/>
                <a:ea typeface="方正姚体" pitchFamily="2" charset="-122"/>
              </a:rPr>
              <a:t>N</a:t>
            </a:r>
          </a:p>
        </p:txBody>
      </p:sp>
      <p:sp>
        <p:nvSpPr>
          <p:cNvPr id="16416" name="矩形 33"/>
          <p:cNvSpPr>
            <a:spLocks noChangeArrowheads="1"/>
          </p:cNvSpPr>
          <p:nvPr/>
        </p:nvSpPr>
        <p:spPr bwMode="auto">
          <a:xfrm>
            <a:off x="827088" y="1166813"/>
            <a:ext cx="2244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sym typeface="Arial" pitchFamily="34" charset="0"/>
              </a:rPr>
              <a:t>怎样表示力</a:t>
            </a:r>
          </a:p>
        </p:txBody>
      </p:sp>
      <p:sp>
        <p:nvSpPr>
          <p:cNvPr id="16417" name="椭圆 34"/>
          <p:cNvSpPr>
            <a:spLocks noChangeArrowheads="1"/>
          </p:cNvSpPr>
          <p:nvPr/>
        </p:nvSpPr>
        <p:spPr bwMode="auto">
          <a:xfrm>
            <a:off x="6856413" y="442912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画一画</a:t>
            </a:r>
          </a:p>
        </p:txBody>
      </p:sp>
      <p:cxnSp>
        <p:nvCxnSpPr>
          <p:cNvPr id="39" name="直接箭头连接符 38"/>
          <p:cNvCxnSpPr/>
          <p:nvPr/>
        </p:nvCxnSpPr>
        <p:spPr bwMode="auto">
          <a:xfrm>
            <a:off x="3132138" y="1484313"/>
            <a:ext cx="15113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421" name="矩形 39"/>
          <p:cNvSpPr>
            <a:spLocks noChangeArrowheads="1"/>
          </p:cNvSpPr>
          <p:nvPr/>
        </p:nvSpPr>
        <p:spPr bwMode="auto">
          <a:xfrm>
            <a:off x="4716463" y="1268413"/>
            <a:ext cx="2244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sym typeface="Arial" pitchFamily="34" charset="0"/>
              </a:rPr>
              <a:t>力的示意图</a:t>
            </a:r>
          </a:p>
        </p:txBody>
      </p:sp>
      <p:pic>
        <p:nvPicPr>
          <p:cNvPr id="40" name="图片 39" descr="6-15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3143250"/>
            <a:ext cx="22987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08413" y="6215063"/>
            <a:ext cx="2338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/>
              <a:t>手指对钩的拉力</a:t>
            </a:r>
          </a:p>
        </p:txBody>
      </p:sp>
    </p:spTree>
    <p:extLst>
      <p:ext uri="{BB962C8B-B14F-4D97-AF65-F5344CB8AC3E}">
        <p14:creationId xmlns:p14="http://schemas.microsoft.com/office/powerpoint/2010/main" val="19508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/>
      <p:bldP spid="16387" grpId="0"/>
      <p:bldP spid="15392" grpId="0" animBg="1"/>
      <p:bldP spid="15393" grpId="0"/>
      <p:bldP spid="16416" grpId="0"/>
      <p:bldP spid="16417" grpId="0" animBg="1"/>
      <p:bldP spid="16421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练一练</a:t>
            </a:r>
          </a:p>
        </p:txBody>
      </p:sp>
      <p:pic>
        <p:nvPicPr>
          <p:cNvPr id="17411" name="图片 36" descr="6-1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28813"/>
            <a:ext cx="51308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直接连接符 17439"/>
          <p:cNvSpPr>
            <a:spLocks noChangeShapeType="1"/>
          </p:cNvSpPr>
          <p:nvPr/>
        </p:nvSpPr>
        <p:spPr bwMode="auto">
          <a:xfrm>
            <a:off x="4500563" y="2714625"/>
            <a:ext cx="0" cy="14287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文本框 17440"/>
          <p:cNvSpPr txBox="1">
            <a:spLocks noChangeArrowheads="1"/>
          </p:cNvSpPr>
          <p:nvPr/>
        </p:nvSpPr>
        <p:spPr bwMode="auto">
          <a:xfrm>
            <a:off x="2857500" y="4000500"/>
            <a:ext cx="1433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/>
              <a:t>F</a:t>
            </a:r>
            <a:r>
              <a:rPr lang="en-US" altLang="zh-CN" sz="2800" b="1"/>
              <a:t> = 10</a:t>
            </a:r>
            <a:r>
              <a:rPr lang="en-US" altLang="zh-CN" sz="2800" b="1">
                <a:latin typeface="方正姚体" pitchFamily="2" charset="-122"/>
                <a:ea typeface="方正姚体" pitchFamily="2" charset="-122"/>
              </a:rPr>
              <a:t>N</a:t>
            </a:r>
          </a:p>
        </p:txBody>
      </p:sp>
      <p:sp>
        <p:nvSpPr>
          <p:cNvPr id="66" name="椭圆 34"/>
          <p:cNvSpPr>
            <a:spLocks noChangeArrowheads="1"/>
          </p:cNvSpPr>
          <p:nvPr/>
        </p:nvSpPr>
        <p:spPr bwMode="auto">
          <a:xfrm>
            <a:off x="4429125" y="2643188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9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 descr="6-16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40005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2" descr="6-16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143125"/>
            <a:ext cx="3929062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直接连接符 17439"/>
          <p:cNvSpPr>
            <a:spLocks noChangeShapeType="1"/>
          </p:cNvSpPr>
          <p:nvPr/>
        </p:nvSpPr>
        <p:spPr bwMode="auto">
          <a:xfrm flipV="1">
            <a:off x="2143125" y="2836863"/>
            <a:ext cx="857250" cy="4603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文本框 17440"/>
          <p:cNvSpPr txBox="1">
            <a:spLocks noChangeArrowheads="1"/>
          </p:cNvSpPr>
          <p:nvPr/>
        </p:nvSpPr>
        <p:spPr bwMode="auto">
          <a:xfrm>
            <a:off x="2786063" y="2214563"/>
            <a:ext cx="163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/>
              <a:t>F</a:t>
            </a:r>
            <a:r>
              <a:rPr lang="en-US" altLang="zh-CN" sz="2800" b="1"/>
              <a:t> = 100</a:t>
            </a:r>
            <a:r>
              <a:rPr lang="en-US" altLang="zh-CN" sz="2800" b="1">
                <a:latin typeface="方正姚体" pitchFamily="2" charset="-122"/>
                <a:ea typeface="方正姚体" pitchFamily="2" charset="-122"/>
              </a:rPr>
              <a:t>N</a:t>
            </a:r>
          </a:p>
        </p:txBody>
      </p:sp>
      <p:sp>
        <p:nvSpPr>
          <p:cNvPr id="29" name="椭圆 34"/>
          <p:cNvSpPr>
            <a:spLocks noChangeArrowheads="1"/>
          </p:cNvSpPr>
          <p:nvPr/>
        </p:nvSpPr>
        <p:spPr bwMode="auto">
          <a:xfrm>
            <a:off x="2000250" y="27860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椭圆 34"/>
          <p:cNvSpPr>
            <a:spLocks noChangeArrowheads="1"/>
          </p:cNvSpPr>
          <p:nvPr/>
        </p:nvSpPr>
        <p:spPr bwMode="auto">
          <a:xfrm>
            <a:off x="7215188" y="300037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直接连接符 17439"/>
          <p:cNvSpPr>
            <a:spLocks noChangeShapeType="1"/>
          </p:cNvSpPr>
          <p:nvPr/>
        </p:nvSpPr>
        <p:spPr bwMode="auto">
          <a:xfrm flipV="1">
            <a:off x="7286625" y="2500313"/>
            <a:ext cx="1143000" cy="5715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文本框 17440"/>
          <p:cNvSpPr txBox="1">
            <a:spLocks noChangeArrowheads="1"/>
          </p:cNvSpPr>
          <p:nvPr/>
        </p:nvSpPr>
        <p:spPr bwMode="auto">
          <a:xfrm>
            <a:off x="6357938" y="2143125"/>
            <a:ext cx="163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/>
              <a:t>F</a:t>
            </a:r>
            <a:r>
              <a:rPr lang="en-US" altLang="zh-CN" sz="2800" b="1"/>
              <a:t> = 300</a:t>
            </a:r>
            <a:r>
              <a:rPr lang="en-US" altLang="zh-CN" sz="2800" b="1">
                <a:latin typeface="方正姚体" pitchFamily="2" charset="-122"/>
                <a:ea typeface="方正姚体" pitchFamily="2" charset="-122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779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8208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sym typeface="Arial" pitchFamily="34" charset="0"/>
              </a:rPr>
              <a:t>力的示意图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87450" y="1989138"/>
            <a:ext cx="7366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宋体" pitchFamily="2" charset="-122"/>
              </a:rPr>
              <a:t>1、明确受力物体。</a:t>
            </a:r>
          </a:p>
          <a:p>
            <a:pPr eaLnBrk="1" hangingPunct="1"/>
            <a:r>
              <a:rPr lang="zh-CN" altLang="en-US" sz="3200">
                <a:latin typeface="宋体" pitchFamily="2" charset="-122"/>
              </a:rPr>
              <a:t>2、在受力物体上的接触面上找作用点。</a:t>
            </a:r>
          </a:p>
          <a:p>
            <a:pPr eaLnBrk="1" hangingPunct="1"/>
            <a:r>
              <a:rPr lang="zh-CN" altLang="en-US" sz="3200">
                <a:latin typeface="宋体" pitchFamily="2" charset="-122"/>
              </a:rPr>
              <a:t>3、明确力的方向。</a:t>
            </a:r>
          </a:p>
          <a:p>
            <a:pPr eaLnBrk="1" hangingPunct="1"/>
            <a:r>
              <a:rPr lang="zh-CN" altLang="en-US" sz="3200">
                <a:latin typeface="宋体" pitchFamily="2" charset="-122"/>
              </a:rPr>
              <a:t>4、用线段的长短表示力的大小。</a:t>
            </a:r>
          </a:p>
        </p:txBody>
      </p:sp>
    </p:spTree>
    <p:extLst>
      <p:ext uri="{BB962C8B-B14F-4D97-AF65-F5344CB8AC3E}">
        <p14:creationId xmlns:p14="http://schemas.microsoft.com/office/powerpoint/2010/main" val="32445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课堂小结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9732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  <a:defRPr/>
            </a:pPr>
            <a:r>
              <a:rPr lang="zh-CN" altLang="en-US" sz="3200" kern="0">
                <a:latin typeface="+mn-lt"/>
                <a:ea typeface="+mn-ea"/>
              </a:rPr>
              <a:t>1、我们知道了</a:t>
            </a:r>
          </a:p>
          <a:p>
            <a:pPr marL="342900" indent="-342900">
              <a:spcBef>
                <a:spcPct val="20000"/>
              </a:spcBef>
              <a:buFontTx/>
              <a:buNone/>
              <a:defRPr/>
            </a:pPr>
            <a:r>
              <a:rPr lang="zh-CN" altLang="en-US" sz="3200" kern="0">
                <a:latin typeface="+mn-lt"/>
                <a:ea typeface="+mn-ea"/>
              </a:rPr>
              <a:t>2、我们学会了</a:t>
            </a:r>
          </a:p>
          <a:p>
            <a:pPr marL="342900" indent="-342900">
              <a:spcBef>
                <a:spcPct val="20000"/>
              </a:spcBef>
              <a:buFontTx/>
              <a:buNone/>
              <a:defRPr/>
            </a:pPr>
            <a:r>
              <a:rPr lang="zh-CN" altLang="en-US" sz="3200" kern="0">
                <a:latin typeface="+mn-lt"/>
                <a:ea typeface="+mn-ea"/>
              </a:rPr>
              <a:t>3、我们感受到了</a:t>
            </a:r>
          </a:p>
        </p:txBody>
      </p:sp>
    </p:spTree>
    <p:extLst>
      <p:ext uri="{BB962C8B-B14F-4D97-AF65-F5344CB8AC3E}">
        <p14:creationId xmlns:p14="http://schemas.microsoft.com/office/powerpoint/2010/main" val="1722906499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2100263"/>
            <a:ext cx="8229600" cy="685800"/>
          </a:xfrm>
        </p:spPr>
        <p:txBody>
          <a:bodyPr/>
          <a:lstStyle/>
          <a:p>
            <a:pPr eaLnBrk="1" hangingPunct="1"/>
            <a:r>
              <a:rPr lang="zh-CN" altLang="en-US" smtClean="0"/>
              <a:t>现象</a:t>
            </a:r>
            <a:r>
              <a:rPr lang="en-US" altLang="zh-CN" smtClean="0"/>
              <a:t>1</a:t>
            </a:r>
            <a:r>
              <a:rPr lang="zh-CN" altLang="en-US" smtClean="0"/>
              <a:t>：小球运动状态发生了变化。</a:t>
            </a:r>
            <a:endParaRPr lang="en-US" altLang="zh-CN" smtClean="0"/>
          </a:p>
          <a:p>
            <a:pPr eaLnBrk="1" hangingPunct="1">
              <a:buFontTx/>
              <a:buNone/>
            </a:pPr>
            <a:endParaRPr lang="en-US" altLang="zh-CN" smtClean="0"/>
          </a:p>
        </p:txBody>
      </p:sp>
      <p:sp>
        <p:nvSpPr>
          <p:cNvPr id="5122" name="标题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力的作用效果</a:t>
            </a:r>
          </a:p>
        </p:txBody>
      </p:sp>
      <p:sp>
        <p:nvSpPr>
          <p:cNvPr id="4" name="矩形 3"/>
          <p:cNvSpPr/>
          <p:nvPr/>
        </p:nvSpPr>
        <p:spPr>
          <a:xfrm>
            <a:off x="428625" y="3071813"/>
            <a:ext cx="7572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  <a:t>现象</a:t>
            </a:r>
            <a:r>
              <a:rPr lang="en-US" altLang="zh-CN" sz="3200" kern="0" dirty="0">
                <a:solidFill>
                  <a:srgbClr val="000000"/>
                </a:solidFill>
                <a:latin typeface="Arial"/>
                <a:ea typeface="宋体"/>
              </a:rPr>
              <a:t>2</a:t>
            </a:r>
            <a: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  <a:t>：</a:t>
            </a:r>
            <a:r>
              <a:rPr lang="en-US" altLang="zh-CN" sz="3200" kern="0" dirty="0">
                <a:solidFill>
                  <a:srgbClr val="000000"/>
                </a:solidFill>
                <a:latin typeface="Arial"/>
                <a:ea typeface="宋体"/>
              </a:rPr>
              <a:t>1.</a:t>
            </a:r>
            <a: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  <a:t>小球运动状态发生了变化。</a:t>
            </a:r>
            <a:r>
              <a:rPr lang="en-US" altLang="zh-CN" sz="3200" kern="0" dirty="0">
                <a:solidFill>
                  <a:srgbClr val="000000"/>
                </a:solidFill>
                <a:latin typeface="Arial"/>
                <a:ea typeface="宋体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5728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/>
      <p:bldP spid="512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内容占位符 3" descr="QQ图片201611182156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412875"/>
            <a:ext cx="3600450" cy="2179638"/>
          </a:xfrm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11188" y="4221163"/>
            <a:ext cx="557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/>
              <a:t>根据弹簧的形变量来判断力的大小</a:t>
            </a: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611188" y="4941888"/>
            <a:ext cx="76327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</a:rPr>
              <a:t>转换法：</a:t>
            </a:r>
            <a:r>
              <a:rPr lang="zh-CN" altLang="zh-CN" sz="2800"/>
              <a:t>物理学中对于一些看不见摸不着的现象，通常用一些非常直观的现象去认识</a:t>
            </a:r>
            <a:r>
              <a:rPr lang="zh-CN" altLang="en-US" sz="2800"/>
              <a:t>。</a:t>
            </a:r>
          </a:p>
        </p:txBody>
      </p:sp>
      <p:sp>
        <p:nvSpPr>
          <p:cNvPr id="6149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比一比</a:t>
            </a:r>
          </a:p>
        </p:txBody>
      </p:sp>
    </p:spTree>
    <p:extLst>
      <p:ext uri="{BB962C8B-B14F-4D97-AF65-F5344CB8AC3E}">
        <p14:creationId xmlns:p14="http://schemas.microsoft.com/office/powerpoint/2010/main" val="169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396875" y="1701800"/>
            <a:ext cx="8229600" cy="574675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提出问题</a:t>
            </a:r>
            <a:endParaRPr lang="zh-CN" altLang="en-US" smtClean="0"/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 bwMode="auto">
          <a:xfrm>
            <a:off x="468313" y="4652963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3200" b="1" kern="0" dirty="0">
                <a:latin typeface="+mn-lt"/>
                <a:ea typeface="+mn-ea"/>
              </a:rPr>
              <a:t>       </a:t>
            </a:r>
            <a:r>
              <a:rPr lang="en-US" altLang="zh-CN" sz="2400" b="1" kern="0" dirty="0">
                <a:latin typeface="+mn-lt"/>
                <a:ea typeface="+mn-ea"/>
              </a:rPr>
              <a:t>1.</a:t>
            </a:r>
            <a:r>
              <a:rPr lang="en-US" altLang="zh-CN" sz="2400" b="1" dirty="0" err="1"/>
              <a:t>形变量越大说明力越大</a:t>
            </a:r>
            <a:endParaRPr lang="en-US" altLang="zh-CN" sz="2400" b="1" dirty="0"/>
          </a:p>
        </p:txBody>
      </p:sp>
      <p:sp>
        <p:nvSpPr>
          <p:cNvPr id="10" name="内容占位符 2"/>
          <p:cNvSpPr txBox="1">
            <a:spLocks noChangeArrowheads="1"/>
          </p:cNvSpPr>
          <p:nvPr/>
        </p:nvSpPr>
        <p:spPr bwMode="auto">
          <a:xfrm>
            <a:off x="468313" y="5373688"/>
            <a:ext cx="8229600" cy="719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3200" b="1" kern="0" dirty="0">
                <a:latin typeface="+mn-lt"/>
                <a:ea typeface="+mn-ea"/>
              </a:rPr>
              <a:t>       </a:t>
            </a:r>
            <a:r>
              <a:rPr lang="en-US" altLang="zh-CN" sz="2400" b="1" kern="0" dirty="0">
                <a:latin typeface="+mn-lt"/>
                <a:ea typeface="+mn-ea"/>
              </a:rPr>
              <a:t>2.</a:t>
            </a:r>
            <a:r>
              <a:rPr lang="en-US" altLang="zh-CN" sz="2400" b="1" dirty="0" err="1"/>
              <a:t>形变量</a:t>
            </a:r>
            <a:r>
              <a:rPr lang="zh-CN" altLang="en-US" sz="2400" b="1" dirty="0"/>
              <a:t>的大小跟力的大小成比例</a:t>
            </a:r>
            <a:endParaRPr lang="en-US" altLang="zh-CN" sz="2400" b="1" dirty="0"/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 bwMode="auto">
          <a:xfrm>
            <a:off x="500063" y="2276475"/>
            <a:ext cx="8413750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200" kern="0" dirty="0">
                <a:latin typeface="+mn-lt"/>
                <a:ea typeface="+mn-ea"/>
              </a:rPr>
              <a:t>         </a:t>
            </a:r>
            <a:r>
              <a:rPr lang="zh-CN" sz="2400" kern="0" dirty="0">
                <a:latin typeface="+mn-lt"/>
                <a:ea typeface="+mn-ea"/>
              </a:rPr>
              <a:t>物体受力时发生的</a:t>
            </a:r>
            <a:r>
              <a:rPr lang="zh-CN" sz="2400" b="1" kern="0" dirty="0">
                <a:solidFill>
                  <a:srgbClr val="FF3300"/>
                </a:solidFill>
                <a:latin typeface="+mn-lt"/>
                <a:ea typeface="+mn-ea"/>
              </a:rPr>
              <a:t>形变量的大小</a:t>
            </a:r>
            <a:r>
              <a:rPr lang="zh-CN" sz="2400" kern="0" dirty="0">
                <a:latin typeface="+mn-lt"/>
                <a:ea typeface="+mn-ea"/>
              </a:rPr>
              <a:t>与所</a:t>
            </a:r>
            <a:r>
              <a:rPr lang="zh-CN" sz="2400" b="1" kern="0" dirty="0">
                <a:solidFill>
                  <a:srgbClr val="FF3300"/>
                </a:solidFill>
                <a:latin typeface="+mn-lt"/>
                <a:ea typeface="+mn-ea"/>
              </a:rPr>
              <a:t>受力的大小</a:t>
            </a:r>
            <a:r>
              <a:rPr lang="zh-CN" sz="2400" kern="0" dirty="0">
                <a:latin typeface="+mn-lt"/>
                <a:ea typeface="+mn-ea"/>
              </a:rPr>
              <a:t>有怎样的</a:t>
            </a:r>
            <a:r>
              <a:rPr lang="zh-CN" sz="2400" b="1" kern="0" dirty="0">
                <a:solidFill>
                  <a:srgbClr val="FF0000"/>
                </a:solidFill>
                <a:latin typeface="+mn-lt"/>
                <a:ea typeface="+mn-ea"/>
              </a:rPr>
              <a:t>具体</a:t>
            </a:r>
            <a:r>
              <a:rPr lang="zh-CN" sz="2400" kern="0" dirty="0">
                <a:latin typeface="+mn-lt"/>
                <a:ea typeface="+mn-ea"/>
              </a:rPr>
              <a:t>关系呢？</a:t>
            </a:r>
          </a:p>
        </p:txBody>
      </p:sp>
      <p:sp>
        <p:nvSpPr>
          <p:cNvPr id="12" name="内容占位符 2"/>
          <p:cNvSpPr txBox="1">
            <a:spLocks noChangeArrowheads="1"/>
          </p:cNvSpPr>
          <p:nvPr/>
        </p:nvSpPr>
        <p:spPr bwMode="auto">
          <a:xfrm>
            <a:off x="468313" y="3933825"/>
            <a:ext cx="8229600" cy="57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3200" b="1" dirty="0"/>
              <a:t>猜想与假设</a:t>
            </a:r>
            <a:endParaRPr lang="zh-CN" sz="3200" kern="0" dirty="0">
              <a:latin typeface="+mn-lt"/>
              <a:ea typeface="+mn-ea"/>
            </a:endParaRPr>
          </a:p>
        </p:txBody>
      </p:sp>
      <p:sp>
        <p:nvSpPr>
          <p:cNvPr id="7175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猜一猜</a:t>
            </a:r>
          </a:p>
        </p:txBody>
      </p:sp>
    </p:spTree>
    <p:extLst>
      <p:ext uri="{BB962C8B-B14F-4D97-AF65-F5344CB8AC3E}">
        <p14:creationId xmlns:p14="http://schemas.microsoft.com/office/powerpoint/2010/main" val="17116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539750" y="2371725"/>
            <a:ext cx="8362950" cy="12731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</a:rPr>
              <a:t>器材</a:t>
            </a:r>
            <a:r>
              <a:rPr lang="zh-CN" altLang="en-US" sz="2400" smtClean="0"/>
              <a:t>：弹簧（配铁钩和指针）、勾码、木板、铁架台、笔、刻度尺</a:t>
            </a:r>
          </a:p>
        </p:txBody>
      </p:sp>
      <p:sp>
        <p:nvSpPr>
          <p:cNvPr id="8196" name="文本框 1"/>
          <p:cNvSpPr txBox="1">
            <a:spLocks noChangeArrowheads="1"/>
          </p:cNvSpPr>
          <p:nvPr/>
        </p:nvSpPr>
        <p:spPr bwMode="auto">
          <a:xfrm>
            <a:off x="622300" y="3316288"/>
            <a:ext cx="73437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温馨提示</a:t>
            </a:r>
            <a:r>
              <a:rPr lang="zh-CN" altLang="en-US" sz="2400">
                <a:latin typeface="宋体" pitchFamily="2" charset="-122"/>
              </a:rPr>
              <a:t>：</a:t>
            </a:r>
            <a:endParaRPr lang="en-US" altLang="zh-CN" sz="2400">
              <a:latin typeface="宋体" pitchFamily="2" charset="-122"/>
            </a:endParaRPr>
          </a:p>
          <a:p>
            <a:pPr eaLnBrk="1" hangingPunct="1"/>
            <a:r>
              <a:rPr lang="en-US" altLang="zh-CN" sz="2400">
                <a:latin typeface="宋体" pitchFamily="2" charset="-122"/>
              </a:rPr>
              <a:t>1</a:t>
            </a:r>
            <a:r>
              <a:rPr lang="zh-CN" altLang="en-US" sz="2400">
                <a:latin typeface="宋体" pitchFamily="2" charset="-122"/>
              </a:rPr>
              <a:t>、木板要竖直且固定。</a:t>
            </a:r>
          </a:p>
          <a:p>
            <a:pPr eaLnBrk="1" hangingPunct="1"/>
            <a:r>
              <a:rPr lang="en-US" altLang="zh-CN" sz="2400">
                <a:latin typeface="宋体" pitchFamily="2" charset="-122"/>
              </a:rPr>
              <a:t>2</a:t>
            </a:r>
            <a:r>
              <a:rPr lang="zh-CN" altLang="en-US" sz="2400">
                <a:latin typeface="宋体" pitchFamily="2" charset="-122"/>
              </a:rPr>
              <a:t>、弹簧的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铁环</a:t>
            </a:r>
            <a:r>
              <a:rPr lang="zh-CN" altLang="en-US" sz="2400">
                <a:latin typeface="宋体" pitchFamily="2" charset="-122"/>
              </a:rPr>
              <a:t>挂在铁钉上。</a:t>
            </a:r>
          </a:p>
          <a:p>
            <a:pPr eaLnBrk="1" hangingPunct="1"/>
            <a:r>
              <a:rPr lang="en-US" altLang="zh-CN" sz="2400">
                <a:latin typeface="宋体" pitchFamily="2" charset="-122"/>
              </a:rPr>
              <a:t>3</a:t>
            </a:r>
            <a:r>
              <a:rPr lang="zh-CN" altLang="en-US" sz="2400">
                <a:latin typeface="宋体" pitchFamily="2" charset="-122"/>
              </a:rPr>
              <a:t>、三角形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指针</a:t>
            </a:r>
            <a:r>
              <a:rPr lang="zh-CN" altLang="en-US" sz="2400">
                <a:latin typeface="宋体" pitchFamily="2" charset="-122"/>
              </a:rPr>
              <a:t>粘在铁钩上且上端与弹簧边缘齐平。</a:t>
            </a:r>
          </a:p>
          <a:p>
            <a:pPr eaLnBrk="1" hangingPunct="1"/>
            <a:r>
              <a:rPr lang="en-US" altLang="zh-CN" sz="2400">
                <a:latin typeface="宋体" pitchFamily="2" charset="-122"/>
              </a:rPr>
              <a:t>4</a:t>
            </a:r>
            <a:r>
              <a:rPr lang="zh-CN" altLang="en-US" sz="2400">
                <a:latin typeface="宋体" pitchFamily="2" charset="-122"/>
              </a:rPr>
              <a:t>、所有的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描点</a:t>
            </a:r>
            <a:r>
              <a:rPr lang="zh-CN" altLang="en-US" sz="2400">
                <a:latin typeface="宋体" pitchFamily="2" charset="-122"/>
              </a:rPr>
              <a:t>要精准，且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不需要估读</a:t>
            </a:r>
            <a:r>
              <a:rPr lang="zh-CN" altLang="en-US" sz="2400">
                <a:latin typeface="宋体" pitchFamily="2" charset="-122"/>
              </a:rPr>
              <a:t>数据。</a:t>
            </a: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 bwMode="auto">
          <a:xfrm>
            <a:off x="395288" y="1506538"/>
            <a:ext cx="8229600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zh-CN" sz="3200" b="1" dirty="0"/>
              <a:t>制定计划与设计实验</a:t>
            </a:r>
            <a:endParaRPr lang="zh-CN" sz="32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332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684213" y="2066925"/>
          <a:ext cx="7802562" cy="3875725"/>
        </p:xfrm>
        <a:graphic>
          <a:graphicData uri="http://schemas.openxmlformats.org/drawingml/2006/table">
            <a:tbl>
              <a:tblPr/>
              <a:tblGrid>
                <a:gridCol w="1439862"/>
                <a:gridCol w="1800225"/>
                <a:gridCol w="2376488"/>
                <a:gridCol w="218598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实验次数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钩码的数量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弹簧的长度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/cm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弹簧伸长量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/cm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70" name="文本框 1"/>
          <p:cNvSpPr txBox="1">
            <a:spLocks noChangeArrowheads="1"/>
          </p:cNvSpPr>
          <p:nvPr/>
        </p:nvSpPr>
        <p:spPr bwMode="auto">
          <a:xfrm>
            <a:off x="684213" y="1417638"/>
            <a:ext cx="773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/>
              <a:t>1.</a:t>
            </a:r>
            <a:r>
              <a:rPr lang="zh-CN" altLang="en-US" sz="2400" b="1"/>
              <a:t>进行试验与收集证据</a:t>
            </a:r>
          </a:p>
        </p:txBody>
      </p:sp>
      <p:sp>
        <p:nvSpPr>
          <p:cNvPr id="9271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做一做</a:t>
            </a:r>
          </a:p>
        </p:txBody>
      </p:sp>
    </p:spTree>
    <p:extLst>
      <p:ext uri="{BB962C8B-B14F-4D97-AF65-F5344CB8AC3E}">
        <p14:creationId xmlns:p14="http://schemas.microsoft.com/office/powerpoint/2010/main" val="2250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0" name="文本框 1"/>
          <p:cNvSpPr txBox="1">
            <a:spLocks noChangeArrowheads="1"/>
          </p:cNvSpPr>
          <p:nvPr/>
        </p:nvSpPr>
        <p:spPr bwMode="auto">
          <a:xfrm>
            <a:off x="755650" y="1320800"/>
            <a:ext cx="77343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</a:rPr>
              <a:t>2.</a:t>
            </a:r>
            <a:r>
              <a:rPr lang="zh-CN" altLang="zh-CN" sz="2400" b="1" kern="100" dirty="0">
                <a:latin typeface="Times New Roman" panose="02020603050405020304"/>
              </a:rPr>
              <a:t>根据记录数据在坐标中描点，并把各点连接起来。</a:t>
            </a:r>
            <a:endParaRPr lang="zh-CN" altLang="zh-CN" sz="2400" kern="100" dirty="0">
              <a:latin typeface="Times New Roman" panose="020206030504050203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24000" y="1878013"/>
          <a:ext cx="6095998" cy="1911348"/>
        </p:xfrm>
        <a:graphic>
          <a:graphicData uri="http://schemas.openxmlformats.org/drawingml/2006/table">
            <a:tbl>
              <a:tblPr/>
              <a:tblGrid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</a:tblGrid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05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描一描</a:t>
            </a:r>
          </a:p>
        </p:txBody>
      </p:sp>
    </p:spTree>
    <p:extLst>
      <p:ext uri="{BB962C8B-B14F-4D97-AF65-F5344CB8AC3E}">
        <p14:creationId xmlns:p14="http://schemas.microsoft.com/office/powerpoint/2010/main" val="25407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850" y="1989138"/>
            <a:ext cx="8569325" cy="461962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333375">
              <a:defRPr/>
            </a:pPr>
            <a:r>
              <a:rPr lang="en-US" altLang="zh-CN" sz="2400" b="1" kern="100" dirty="0">
                <a:latin typeface="Times New Roman" panose="02020603050405020304"/>
              </a:rPr>
              <a:t>3.</a:t>
            </a:r>
            <a:r>
              <a:rPr lang="zh-CN" altLang="en-US" sz="2400" b="1" kern="100" dirty="0">
                <a:latin typeface="Times New Roman" panose="02020603050405020304"/>
              </a:rPr>
              <a:t>结论：</a:t>
            </a:r>
          </a:p>
        </p:txBody>
      </p:sp>
      <p:sp>
        <p:nvSpPr>
          <p:cNvPr id="11267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议一议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63" y="2928938"/>
            <a:ext cx="8358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33375" eaLnBrk="0" hangingPunct="0">
              <a:buFontTx/>
              <a:buNone/>
            </a:pPr>
            <a:r>
              <a:rPr lang="zh-CN" altLang="en-US" sz="2800">
                <a:latin typeface="Times New Roman" pitchFamily="18" charset="0"/>
              </a:rPr>
              <a:t>弹簧的伸长跟它受到的拉力成</a:t>
            </a:r>
            <a:r>
              <a:rPr lang="en-US" altLang="zh-CN" sz="2800">
                <a:latin typeface="Times New Roman" pitchFamily="18" charset="0"/>
              </a:rPr>
              <a:t>_________</a:t>
            </a:r>
            <a:r>
              <a:rPr lang="zh-CN" altLang="en-US" sz="2800">
                <a:latin typeface="Times New Roman" pitchFamily="18" charset="0"/>
              </a:rPr>
              <a:t>（填</a:t>
            </a:r>
            <a:r>
              <a:rPr lang="zh-CN" altLang="en-US" sz="2800"/>
              <a:t>“</a:t>
            </a:r>
            <a:r>
              <a:rPr lang="zh-CN" altLang="en-US" sz="2800">
                <a:latin typeface="Times New Roman" pitchFamily="18" charset="0"/>
              </a:rPr>
              <a:t>正</a:t>
            </a:r>
            <a:r>
              <a:rPr lang="zh-CN" altLang="en-US" sz="2800"/>
              <a:t>”</a:t>
            </a:r>
            <a:r>
              <a:rPr lang="zh-CN" altLang="en-US" sz="2800">
                <a:latin typeface="Times New Roman" pitchFamily="18" charset="0"/>
              </a:rPr>
              <a:t>或</a:t>
            </a:r>
            <a:r>
              <a:rPr lang="zh-CN" altLang="en-US" sz="2800"/>
              <a:t>“</a:t>
            </a:r>
            <a:r>
              <a:rPr lang="zh-CN" altLang="en-US" sz="2800">
                <a:latin typeface="Times New Roman" pitchFamily="18" charset="0"/>
              </a:rPr>
              <a:t>反</a:t>
            </a:r>
            <a:r>
              <a:rPr lang="zh-CN" altLang="en-US" sz="2800"/>
              <a:t>”</a:t>
            </a:r>
            <a:r>
              <a:rPr lang="zh-CN" altLang="en-US" sz="2800">
                <a:latin typeface="Times New Roman" pitchFamily="18" charset="0"/>
              </a:rPr>
              <a:t>或</a:t>
            </a:r>
            <a:r>
              <a:rPr lang="zh-CN" altLang="en-US" sz="2800"/>
              <a:t>“</a:t>
            </a:r>
            <a:r>
              <a:rPr lang="zh-CN" altLang="en-US" sz="2800">
                <a:latin typeface="Times New Roman" pitchFamily="18" charset="0"/>
              </a:rPr>
              <a:t>不成</a:t>
            </a:r>
            <a:r>
              <a:rPr lang="zh-CN" altLang="en-US" sz="2800"/>
              <a:t>”</a:t>
            </a:r>
            <a:r>
              <a:rPr lang="zh-CN" altLang="en-US" sz="2800">
                <a:latin typeface="Times New Roman" pitchFamily="18" charset="0"/>
              </a:rPr>
              <a:t>）比。</a:t>
            </a:r>
            <a:endParaRPr lang="zh-CN" altLang="en-US" sz="2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2188" y="2792413"/>
            <a:ext cx="714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FF0000"/>
                </a:solidFill>
              </a:rPr>
              <a:t>正</a:t>
            </a:r>
          </a:p>
        </p:txBody>
      </p:sp>
    </p:spTree>
    <p:extLst>
      <p:ext uri="{BB962C8B-B14F-4D97-AF65-F5344CB8AC3E}">
        <p14:creationId xmlns:p14="http://schemas.microsoft.com/office/powerpoint/2010/main" val="13946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占位符 36866"/>
          <p:cNvSpPr>
            <a:spLocks noGrp="1" noChangeArrowheads="1"/>
          </p:cNvSpPr>
          <p:nvPr>
            <p:ph idx="4294967295"/>
          </p:nvPr>
        </p:nvSpPr>
        <p:spPr>
          <a:xfrm>
            <a:off x="539750" y="2206625"/>
            <a:ext cx="5480050" cy="11033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CN" altLang="en-US" smtClean="0"/>
              <a:t>在</a:t>
            </a:r>
            <a:r>
              <a:rPr lang="zh-CN" altLang="en-US" smtClean="0">
                <a:solidFill>
                  <a:srgbClr val="FF0000"/>
                </a:solidFill>
              </a:rPr>
              <a:t>一定的范围</a:t>
            </a:r>
            <a:r>
              <a:rPr lang="zh-CN" altLang="en-US" smtClean="0"/>
              <a:t>内，弹簧受到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CN" altLang="en-US" smtClean="0"/>
              <a:t>的拉力越大，就被拉得越长，</a:t>
            </a:r>
          </a:p>
        </p:txBody>
      </p:sp>
      <p:pic>
        <p:nvPicPr>
          <p:cNvPr id="1024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1800"/>
            <a:ext cx="26638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2775" y="1485900"/>
            <a:ext cx="223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/>
              <a:t>实验表明：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20700" y="3213100"/>
            <a:ext cx="55197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/>
              <a:t>弹簧的</a:t>
            </a:r>
            <a:r>
              <a:rPr lang="zh-CN" altLang="en-US" sz="3200">
                <a:solidFill>
                  <a:srgbClr val="FF0000"/>
                </a:solidFill>
              </a:rPr>
              <a:t>伸长量</a:t>
            </a:r>
            <a:r>
              <a:rPr lang="zh-CN" altLang="en-US" sz="3200"/>
              <a:t>跟它受到的</a:t>
            </a:r>
            <a:r>
              <a:rPr lang="zh-CN" altLang="en-US" sz="3200">
                <a:solidFill>
                  <a:srgbClr val="FF0000"/>
                </a:solidFill>
              </a:rPr>
              <a:t>拉力</a:t>
            </a:r>
          </a:p>
          <a:p>
            <a:pPr eaLnBrk="1" hangingPunct="1"/>
            <a:r>
              <a:rPr lang="zh-CN" altLang="en-US" sz="3200"/>
              <a:t>成</a:t>
            </a:r>
            <a:r>
              <a:rPr lang="zh-CN" altLang="en-US" sz="3200">
                <a:solidFill>
                  <a:srgbClr val="FF0000"/>
                </a:solidFill>
              </a:rPr>
              <a:t>正比</a:t>
            </a:r>
            <a:r>
              <a:rPr lang="zh-CN" altLang="en-US" sz="3200"/>
              <a:t>。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35150" y="3714750"/>
            <a:ext cx="265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（胡克定律）</a:t>
            </a:r>
          </a:p>
        </p:txBody>
      </p:sp>
      <p:sp>
        <p:nvSpPr>
          <p:cNvPr id="12295" name="横卷形 2150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读一读</a:t>
            </a:r>
          </a:p>
        </p:txBody>
      </p:sp>
    </p:spTree>
    <p:extLst>
      <p:ext uri="{BB962C8B-B14F-4D97-AF65-F5344CB8AC3E}">
        <p14:creationId xmlns:p14="http://schemas.microsoft.com/office/powerpoint/2010/main" val="28422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  <p:bldP spid="10244" grpId="0" bldLvl="0"/>
      <p:bldP spid="10245" grpId="0" bldLvl="0"/>
      <p:bldP spid="10246" grpId="0" bldLvl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887</Words>
  <Application>Microsoft Office PowerPoint</Application>
  <PresentationFormat>全屏显示(4:3)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力的作用效果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</cp:revision>
  <dcterms:created xsi:type="dcterms:W3CDTF">2020-04-19T03:10:20Z</dcterms:created>
  <dcterms:modified xsi:type="dcterms:W3CDTF">2020-04-19T03:11:51Z</dcterms:modified>
</cp:coreProperties>
</file>