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59" r:id="rId6"/>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an03"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11.xml"/><Relationship Id="rId1" Type="http://schemas.openxmlformats.org/officeDocument/2006/relationships/image" Target="../media/image3.tiff"/></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2.tif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15.xml"/><Relationship Id="rId3" Type="http://schemas.openxmlformats.org/officeDocument/2006/relationships/image" Target="../media/image8.png"/><Relationship Id="rId2" Type="http://schemas.openxmlformats.org/officeDocument/2006/relationships/image" Target="../media/image3.tiff"/><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slide" Target="slide42.xml"/><Relationship Id="rId8" Type="http://schemas.openxmlformats.org/officeDocument/2006/relationships/slide" Target="slide14.xml"/><Relationship Id="rId7" Type="http://schemas.openxmlformats.org/officeDocument/2006/relationships/tags" Target="../tags/tag4.xml"/><Relationship Id="rId6" Type="http://schemas.openxmlformats.org/officeDocument/2006/relationships/slide" Target="slide37.xml"/><Relationship Id="rId5" Type="http://schemas.openxmlformats.org/officeDocument/2006/relationships/tags" Target="../tags/tag3.xml"/><Relationship Id="rId4" Type="http://schemas.openxmlformats.org/officeDocument/2006/relationships/slide" Target="slide16.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4.tiff"/><Relationship Id="rId1" Type="http://schemas.openxmlformats.org/officeDocument/2006/relationships/image" Target="../media/image3.tiff"/></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4.tiff"/><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3.tif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4.tif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3.tiff"/></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7.xml"/><Relationship Id="rId4" Type="http://schemas.openxmlformats.org/officeDocument/2006/relationships/slide" Target="slide4.xml"/><Relationship Id="rId3" Type="http://schemas.openxmlformats.org/officeDocument/2006/relationships/slide" Target="slide6.xml"/><Relationship Id="rId2" Type="http://schemas.openxmlformats.org/officeDocument/2006/relationships/slide" Target="slide8.xml"/><Relationship Id="rId1" Type="http://schemas.openxmlformats.org/officeDocument/2006/relationships/slide" Target="slide10.xml"/></Relationships>
</file>

<file path=ppt/slides/_rels/slide30.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image" Target="../media/image22.wmf"/><Relationship Id="rId5" Type="http://schemas.openxmlformats.org/officeDocument/2006/relationships/oleObject" Target="../embeddings/oleObject3.bin"/><Relationship Id="rId4" Type="http://schemas.openxmlformats.org/officeDocument/2006/relationships/image" Target="../media/image21.wmf"/><Relationship Id="rId3" Type="http://schemas.openxmlformats.org/officeDocument/2006/relationships/oleObject" Target="../embeddings/oleObject2.bin"/><Relationship Id="rId2" Type="http://schemas.openxmlformats.org/officeDocument/2006/relationships/image" Target="../media/image20.wmf"/><Relationship Id="rId1"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4.tif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4.tiff"/><Relationship Id="rId1" Type="http://schemas.openxmlformats.org/officeDocument/2006/relationships/image" Target="../media/image3.tiff"/></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1.tif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35.png"/><Relationship Id="rId1" Type="http://schemas.openxmlformats.org/officeDocument/2006/relationships/image" Target="../media/image4.tif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tif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4.tiff"/></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7.xml"/><Relationship Id="rId1" Type="http://schemas.openxmlformats.org/officeDocument/2006/relationships/image" Target="../media/image3.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9.xml"/><Relationship Id="rId1" Type="http://schemas.openxmlformats.org/officeDocument/2006/relationships/image" Target="../media/image3.tiff"/></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527300" y="3773170"/>
            <a:ext cx="641159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电学基础知识</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522730" y="2092960"/>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第14讲　了解电路</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94690" y="1149350"/>
            <a:ext cx="3093085" cy="521970"/>
            <a:chOff x="894" y="3246"/>
            <a:chExt cx="4871" cy="822"/>
          </a:xfrm>
        </p:grpSpPr>
        <p:sp>
          <p:nvSpPr>
            <p:cNvPr id="20481" name="文本框 4"/>
            <p:cNvSpPr txBox="1"/>
            <p:nvPr/>
          </p:nvSpPr>
          <p:spPr>
            <a:xfrm>
              <a:off x="3894" y="3246"/>
              <a:ext cx="1871"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51180" y="1743075"/>
            <a:ext cx="791718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电路的组成：</a:t>
            </a:r>
            <a:r>
              <a:rPr lang="zh-CN" sz="2400">
                <a:ea typeface="宋体" panose="02010600030101010101" pitchFamily="2" charset="-122"/>
              </a:rPr>
              <a:t>电源、开关、用电器、导线等．</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电路的三种状态</a:t>
            </a:r>
            <a:endParaRPr lang="zh-CN" altLang="en-US" sz="2400"/>
          </a:p>
        </p:txBody>
      </p:sp>
      <p:graphicFrame>
        <p:nvGraphicFramePr>
          <p:cNvPr id="2" name="表格 1"/>
          <p:cNvGraphicFramePr/>
          <p:nvPr>
            <p:custDataLst>
              <p:tags r:id="rId2"/>
            </p:custDataLst>
          </p:nvPr>
        </p:nvGraphicFramePr>
        <p:xfrm>
          <a:off x="725488" y="3061970"/>
          <a:ext cx="10708005" cy="3120390"/>
        </p:xfrm>
        <a:graphic>
          <a:graphicData uri="http://schemas.openxmlformats.org/drawingml/2006/table">
            <a:tbl>
              <a:tblPr firstRow="1" bandRow="1">
                <a:tableStyleId>{5940675A-B579-460E-94D1-54222C63F5DA}</a:tableStyleId>
              </a:tblPr>
              <a:tblGrid>
                <a:gridCol w="1099185"/>
                <a:gridCol w="4512310"/>
                <a:gridCol w="5096510"/>
              </a:tblGrid>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名称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73787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通路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处处</a:t>
                      </a:r>
                      <a:r>
                        <a:rPr lang="en-US" sz="2400" b="0">
                          <a:latin typeface="宋体" panose="02010600030101010101" pitchFamily="2" charset="-122"/>
                        </a:rPr>
                        <a:t>____</a:t>
                      </a:r>
                      <a:r>
                        <a:rPr lang="en-US" sz="2400" b="0">
                          <a:latin typeface="宋体" panose="02010600030101010101" pitchFamily="2" charset="-122"/>
                          <a:ea typeface="宋体" panose="02010600030101010101" pitchFamily="2" charset="-122"/>
                          <a:cs typeface="宋体" panose="02010600030101010101" pitchFamily="2" charset="-122"/>
                        </a:rPr>
                        <a:t>__</a:t>
                      </a:r>
                      <a:r>
                        <a:rPr lang="en-US" sz="2400" b="0">
                          <a:latin typeface="Times New Roman" panose="02020603050405020304" pitchFamily="18" charset="0"/>
                          <a:cs typeface="Times New Roman" panose="02020603050405020304" pitchFamily="18" charset="0"/>
                        </a:rPr>
                        <a:t>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电路中有</a:t>
                      </a:r>
                      <a:r>
                        <a:rPr lang="en-US" sz="2400" b="0">
                          <a:latin typeface="宋体" panose="02010600030101010101" pitchFamily="2" charset="-122"/>
                        </a:rPr>
                        <a:t>______</a:t>
                      </a:r>
                      <a:r>
                        <a:rPr lang="zh-CN" sz="2400" b="0">
                          <a:ea typeface="宋体" panose="02010600030101010101" pitchFamily="2" charset="-122"/>
                        </a:rPr>
                        <a:t>通过</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660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断路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在某处</a:t>
                      </a:r>
                      <a:r>
                        <a:rPr lang="en-US" sz="2400" b="0">
                          <a:latin typeface="宋体" panose="02010600030101010101" pitchFamily="2" charset="-122"/>
                        </a:rPr>
                        <a:t>______</a:t>
                      </a:r>
                      <a:r>
                        <a:rPr lang="zh-CN" sz="2400" b="0">
                          <a:ea typeface="宋体" panose="02010600030101010101" pitchFamily="2" charset="-122"/>
                        </a:rPr>
                        <a:t>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电路中无</a:t>
                      </a:r>
                      <a:r>
                        <a:rPr lang="en-US" sz="2400" b="0">
                          <a:latin typeface="宋体" panose="02010600030101010101" pitchFamily="2" charset="-122"/>
                        </a:rPr>
                        <a:t>______</a:t>
                      </a:r>
                      <a:r>
                        <a:rPr lang="zh-CN" sz="2400" b="0">
                          <a:ea typeface="宋体" panose="02010600030101010101" pitchFamily="2" charset="-122"/>
                        </a:rPr>
                        <a:t>通过</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86485">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短路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不经过用电器而直接将</a:t>
                      </a:r>
                      <a:r>
                        <a:rPr lang="en-US" sz="2400" b="0">
                          <a:latin typeface="宋体" panose="02010600030101010101" pitchFamily="2" charset="-122"/>
                        </a:rPr>
                        <a:t>________</a:t>
                      </a:r>
                      <a:r>
                        <a:rPr lang="zh-CN" sz="2400" b="0">
                          <a:ea typeface="宋体" panose="02010600030101010101" pitchFamily="2" charset="-122"/>
                        </a:rPr>
                        <a:t>两极用导线连通的电路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________</a:t>
                      </a:r>
                      <a:r>
                        <a:rPr lang="zh-CN" sz="2400" b="0">
                          <a:ea typeface="宋体" panose="02010600030101010101" pitchFamily="2" charset="-122"/>
                        </a:rPr>
                        <a:t>很大，会烧坏电源和导线</a:t>
                      </a:r>
                      <a:r>
                        <a:rPr lang="en-US" sz="2400" b="0">
                          <a:latin typeface="宋体" panose="02010600030101010101" pitchFamily="2" charset="-122"/>
                        </a:rPr>
                        <a:t>(</a:t>
                      </a:r>
                      <a:r>
                        <a:rPr lang="zh-CN" sz="2400" b="0">
                          <a:ea typeface="宋体" panose="02010600030101010101" pitchFamily="2" charset="-122"/>
                        </a:rPr>
                        <a:t>被短路的用电器中几乎无电流通过</a:t>
                      </a:r>
                      <a:r>
                        <a:rPr lang="en-US" sz="2400" b="0">
                          <a:latin typeface="宋体" panose="02010600030101010101" pitchFamily="2" charset="-122"/>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3571875" y="3783330"/>
            <a:ext cx="1185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连通</a:t>
            </a:r>
            <a:endParaRPr lang="zh-CN" altLang="en-US" sz="2400">
              <a:solidFill>
                <a:srgbClr val="FF0000"/>
              </a:solidFill>
              <a:ea typeface="宋体" panose="02010600030101010101" pitchFamily="2" charset="-122"/>
            </a:endParaRPr>
          </a:p>
        </p:txBody>
      </p:sp>
      <p:sp>
        <p:nvSpPr>
          <p:cNvPr id="5" name="文本框 4"/>
          <p:cNvSpPr txBox="1"/>
          <p:nvPr/>
        </p:nvSpPr>
        <p:spPr>
          <a:xfrm>
            <a:off x="8780780" y="3764915"/>
            <a:ext cx="12731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6" name="文本框 5"/>
          <p:cNvSpPr txBox="1"/>
          <p:nvPr/>
        </p:nvSpPr>
        <p:spPr>
          <a:xfrm>
            <a:off x="3643630" y="4493260"/>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sz="2400">
              <a:solidFill>
                <a:srgbClr val="FF0000"/>
              </a:solidFill>
              <a:ea typeface="宋体" panose="02010600030101010101" pitchFamily="2" charset="-122"/>
            </a:endParaRPr>
          </a:p>
        </p:txBody>
      </p:sp>
      <p:sp>
        <p:nvSpPr>
          <p:cNvPr id="7" name="文本框 6"/>
          <p:cNvSpPr txBox="1"/>
          <p:nvPr/>
        </p:nvSpPr>
        <p:spPr>
          <a:xfrm>
            <a:off x="8789035" y="4464050"/>
            <a:ext cx="1233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8" name="文本框 7"/>
          <p:cNvSpPr txBox="1"/>
          <p:nvPr/>
        </p:nvSpPr>
        <p:spPr>
          <a:xfrm>
            <a:off x="5172075" y="5140960"/>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电源</a:t>
            </a:r>
            <a:endParaRPr lang="zh-CN" altLang="en-US" sz="2400">
              <a:solidFill>
                <a:srgbClr val="FF0000"/>
              </a:solidFill>
              <a:ea typeface="宋体" panose="02010600030101010101" pitchFamily="2" charset="-122"/>
            </a:endParaRPr>
          </a:p>
        </p:txBody>
      </p:sp>
      <p:sp>
        <p:nvSpPr>
          <p:cNvPr id="9" name="文本框 8"/>
          <p:cNvSpPr txBox="1"/>
          <p:nvPr/>
        </p:nvSpPr>
        <p:spPr>
          <a:xfrm>
            <a:off x="6808470" y="5140960"/>
            <a:ext cx="1139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43" name="流程图: 终止 42">
            <a:hlinkClick r:id="rId3" action="ppaction://hlinksldjump"/>
          </p:cNvPr>
          <p:cNvSpPr/>
          <p:nvPr/>
        </p:nvSpPr>
        <p:spPr>
          <a:xfrm>
            <a:off x="9399270" y="22072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545148" y="1824990"/>
          <a:ext cx="11049000" cy="4389120"/>
        </p:xfrm>
        <a:graphic>
          <a:graphicData uri="http://schemas.openxmlformats.org/drawingml/2006/table">
            <a:tbl>
              <a:tblPr firstRow="1" bandRow="1">
                <a:tableStyleId>{5940675A-B579-460E-94D1-54222C63F5DA}</a:tableStyleId>
              </a:tblPr>
              <a:tblGrid>
                <a:gridCol w="1463040"/>
                <a:gridCol w="4874260"/>
                <a:gridCol w="4711700"/>
              </a:tblGrid>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73406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用电器逐个顺次连接的电路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用电器的两端并列连接起来的电路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0533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电路图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109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电流</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路径</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电路中只有</a:t>
                      </a:r>
                      <a:r>
                        <a:rPr lang="en-US" sz="2400" b="0">
                          <a:latin typeface="宋体" panose="02010600030101010101" pitchFamily="2" charset="-122"/>
                        </a:rPr>
                        <a:t>______</a:t>
                      </a:r>
                      <a:r>
                        <a:rPr lang="zh-CN" sz="2400" b="0">
                          <a:ea typeface="宋体" panose="02010600030101010101" pitchFamily="2" charset="-122"/>
                        </a:rPr>
                        <a:t>电流的路径，无分支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电路中有两条或多条电流的路径，有干路和支路之分</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57835" y="1040130"/>
            <a:ext cx="844486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串联电路和并联电路</a:t>
            </a:r>
            <a:r>
              <a:rPr lang="en-US" sz="2400">
                <a:latin typeface="Times New Roman" panose="02020603050405020304" pitchFamily="18" charset="0"/>
                <a:cs typeface="仿宋_GB2312" charset="0"/>
              </a:rPr>
              <a:t>(2018.10</a:t>
            </a:r>
            <a:r>
              <a:rPr lang="zh-CN" sz="2400">
                <a:cs typeface="仿宋_GB2312" charset="0"/>
              </a:rPr>
              <a:t>，</a:t>
            </a:r>
            <a:r>
              <a:rPr lang="en-US" sz="2400">
                <a:latin typeface="Times New Roman" panose="02020603050405020304" pitchFamily="18" charset="0"/>
                <a:cs typeface="仿宋_GB2312" charset="0"/>
              </a:rPr>
              <a:t>2017.15</a:t>
            </a:r>
            <a:r>
              <a:rPr lang="zh-CN" sz="2400">
                <a:cs typeface="仿宋_GB2312" charset="0"/>
              </a:rPr>
              <a:t>，均考查电路设计</a:t>
            </a:r>
            <a:r>
              <a:rPr lang="en-US" sz="2400">
                <a:latin typeface="Times New Roman" panose="02020603050405020304" pitchFamily="18" charset="0"/>
                <a:cs typeface="仿宋_GB2312" charset="0"/>
              </a:rPr>
              <a:t>)</a:t>
            </a:r>
            <a:endParaRPr lang="zh-CN" altLang="en-US" sz="2400"/>
          </a:p>
        </p:txBody>
      </p:sp>
      <p:grpSp>
        <p:nvGrpSpPr>
          <p:cNvPr id="30" name="组合 29"/>
          <p:cNvGrpSpPr/>
          <p:nvPr/>
        </p:nvGrpSpPr>
        <p:grpSpPr>
          <a:xfrm>
            <a:off x="9438640" y="332740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pic>
        <p:nvPicPr>
          <p:cNvPr id="3" name="图片 -2147481691"/>
          <p:cNvPicPr>
            <a:picLocks noChangeAspect="1"/>
          </p:cNvPicPr>
          <p:nvPr/>
        </p:nvPicPr>
        <p:blipFill>
          <a:blip r:embed="rId2"/>
          <a:stretch>
            <a:fillRect/>
          </a:stretch>
        </p:blipFill>
        <p:spPr>
          <a:xfrm>
            <a:off x="3372485" y="3200400"/>
            <a:ext cx="2162175" cy="1821180"/>
          </a:xfrm>
          <a:prstGeom prst="rect">
            <a:avLst/>
          </a:prstGeom>
          <a:noFill/>
          <a:ln w="9525">
            <a:noFill/>
          </a:ln>
        </p:spPr>
      </p:pic>
      <p:pic>
        <p:nvPicPr>
          <p:cNvPr id="4" name="图片 -2147481690"/>
          <p:cNvPicPr>
            <a:picLocks noChangeAspect="1"/>
          </p:cNvPicPr>
          <p:nvPr/>
        </p:nvPicPr>
        <p:blipFill>
          <a:blip r:embed="rId3"/>
          <a:stretch>
            <a:fillRect/>
          </a:stretch>
        </p:blipFill>
        <p:spPr>
          <a:xfrm>
            <a:off x="7435850" y="3128645"/>
            <a:ext cx="1764030" cy="1972310"/>
          </a:xfrm>
          <a:prstGeom prst="rect">
            <a:avLst/>
          </a:prstGeom>
          <a:noFill/>
          <a:ln w="9525">
            <a:noFill/>
          </a:ln>
        </p:spPr>
      </p:pic>
      <p:sp>
        <p:nvSpPr>
          <p:cNvPr id="5" name="文本框 4"/>
          <p:cNvSpPr txBox="1"/>
          <p:nvPr/>
        </p:nvSpPr>
        <p:spPr>
          <a:xfrm>
            <a:off x="3689985" y="5172710"/>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一条</a:t>
            </a:r>
            <a:endParaRPr lang="zh-CN" altLang="en-US" sz="240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9526270" y="11061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450533" y="1303020"/>
          <a:ext cx="11290300" cy="4877435"/>
        </p:xfrm>
        <a:graphic>
          <a:graphicData uri="http://schemas.openxmlformats.org/drawingml/2006/table">
            <a:tbl>
              <a:tblPr firstRow="1" bandRow="1">
                <a:tableStyleId>{5940675A-B579-460E-94D1-54222C63F5DA}</a:tableStyleId>
              </a:tblPr>
              <a:tblGrid>
                <a:gridCol w="1402715"/>
                <a:gridCol w="4484370"/>
                <a:gridCol w="5403215"/>
              </a:tblGrid>
              <a:tr h="58039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4757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用电器工作</a:t>
                      </a:r>
                      <a:r>
                        <a:rPr lang="en-US" sz="2400" b="0">
                          <a:latin typeface="黑体" panose="02010609060101010101" pitchFamily="49" charset="-122"/>
                          <a:ea typeface="黑体" panose="02010609060101010101" pitchFamily="49" charset="-122"/>
                          <a:cs typeface="Times New Roman" panose="02020603050405020304" pitchFamily="18" charset="0"/>
                        </a:rPr>
                        <a:t>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各用电器的工作</a:t>
                      </a:r>
                      <a:r>
                        <a:rPr lang="en-US" sz="2400" b="0">
                          <a:latin typeface="宋体" panose="02010600030101010101" pitchFamily="2" charset="-122"/>
                        </a:rPr>
                        <a:t>________</a:t>
                      </a:r>
                      <a:r>
                        <a:rPr lang="zh-CN" sz="2400" b="0">
                          <a:ea typeface="宋体" panose="02010600030101010101" pitchFamily="2" charset="-122"/>
                        </a:rPr>
                        <a:t>影响．</a:t>
                      </a:r>
                      <a:endParaRPr lang="zh-CN" sz="2400" b="0">
                        <a:ea typeface="宋体" panose="02010600030101010101" pitchFamily="2" charset="-122"/>
                      </a:endParaRPr>
                    </a:p>
                    <a:p>
                      <a:pPr indent="0" algn="l">
                        <a:lnSpc>
                          <a:spcPct val="150000"/>
                        </a:lnSpc>
                        <a:buNone/>
                      </a:pPr>
                      <a:r>
                        <a:rPr lang="zh-CN" sz="2400" b="0">
                          <a:ea typeface="宋体" panose="02010600030101010101" pitchFamily="2" charset="-122"/>
                        </a:rPr>
                        <a:t>当</a:t>
                      </a:r>
                      <a:r>
                        <a:rPr lang="en-US" sz="2400" b="0">
                          <a:latin typeface="宋体" panose="02010600030101010101" pitchFamily="2" charset="-122"/>
                        </a:rPr>
                        <a:t>L</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断路时，L</a:t>
                      </a:r>
                      <a:r>
                        <a:rPr lang="en-US" sz="2400" b="0" baseline="-25000">
                          <a:latin typeface="Times New Roman" panose="02020603050405020304" pitchFamily="18" charset="0"/>
                          <a:cs typeface="Times New Roman" panose="02020603050405020304" pitchFamily="18" charset="0"/>
                        </a:rPr>
                        <a:t>2</a:t>
                      </a:r>
                      <a:r>
                        <a:rPr lang="en-US" sz="2400" b="0">
                          <a:latin typeface="宋体" panose="02010600030101010101" pitchFamily="2" charset="-122"/>
                        </a:rPr>
                        <a:t>________</a:t>
                      </a:r>
                      <a:r>
                        <a:rPr lang="zh-CN" sz="2400" b="0">
                          <a:ea typeface="宋体" panose="02010600030101010101" pitchFamily="2" charset="-122"/>
                        </a:rPr>
                        <a:t>工作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各支路用电器的工作</a:t>
                      </a:r>
                      <a:r>
                        <a:rPr lang="en-US" sz="2400" b="0">
                          <a:latin typeface="宋体" panose="02010600030101010101" pitchFamily="2" charset="-122"/>
                        </a:rPr>
                        <a:t>______</a:t>
                      </a:r>
                      <a:r>
                        <a:rPr lang="zh-CN" sz="2400" b="0">
                          <a:ea typeface="宋体" panose="02010600030101010101" pitchFamily="2" charset="-122"/>
                        </a:rPr>
                        <a:t>影响．当</a:t>
                      </a:r>
                      <a:r>
                        <a:rPr lang="en-US" sz="2400" b="0">
                          <a:latin typeface="宋体" panose="02010600030101010101" pitchFamily="2" charset="-122"/>
                        </a:rPr>
                        <a:t>L</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断路或损坏时，L</a:t>
                      </a:r>
                      <a:r>
                        <a:rPr lang="en-US" sz="2400" b="0" baseline="-25000">
                          <a:latin typeface="Times New Roman" panose="02020603050405020304" pitchFamily="18" charset="0"/>
                          <a:cs typeface="Times New Roman" panose="02020603050405020304" pitchFamily="18" charset="0"/>
                        </a:rPr>
                        <a:t>2</a:t>
                      </a:r>
                      <a:r>
                        <a:rPr lang="en-US" sz="2400" b="0">
                          <a:latin typeface="宋体" panose="02010600030101010101" pitchFamily="2" charset="-122"/>
                        </a:rPr>
                        <a:t>______</a:t>
                      </a:r>
                      <a:r>
                        <a:rPr lang="zh-CN" sz="2400" b="0">
                          <a:ea typeface="宋体" panose="02010600030101010101" pitchFamily="2" charset="-122"/>
                        </a:rPr>
                        <a:t>正常工作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9845">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开关的</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作用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控制整个电路的通断，开关的位置改变，控制作用</a:t>
                      </a:r>
                      <a:r>
                        <a:rPr lang="en-US" sz="2400" b="0">
                          <a:latin typeface="宋体" panose="02010600030101010101" pitchFamily="2" charset="-122"/>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宋体" panose="02010600030101010101" pitchFamily="2" charset="-122"/>
                        </a:rPr>
                        <a:t>______</a:t>
                      </a:r>
                      <a:r>
                        <a:rPr lang="zh-CN" sz="2400" b="0">
                          <a:ea typeface="宋体" panose="02010600030101010101" pitchFamily="2" charset="-122"/>
                        </a:rPr>
                        <a:t>上的开关控制整个电路的通断，支路上的开关只控制该支路</a:t>
                      </a:r>
                      <a:r>
                        <a:rPr lang="en-US" sz="2400" b="0">
                          <a:latin typeface="宋体" panose="02010600030101010101" pitchFamily="2" charset="-122"/>
                          <a:ea typeface="宋体" panose="02010600030101010101" pitchFamily="2" charset="-122"/>
                          <a:cs typeface="宋体" panose="02010600030101010101" pitchFamily="2" charset="-122"/>
                        </a:rPr>
                        <a:t>上的用电器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146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开关和被控用电器之间</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家庭电路中各用电器、教室里的照明灯、路灯等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4269740" y="2084070"/>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互相</a:t>
            </a:r>
            <a:endParaRPr lang="zh-CN" altLang="en-US" sz="2400">
              <a:solidFill>
                <a:srgbClr val="FF0000"/>
              </a:solidFill>
              <a:ea typeface="宋体" panose="02010600030101010101" pitchFamily="2" charset="-122"/>
            </a:endParaRPr>
          </a:p>
        </p:txBody>
      </p:sp>
      <p:sp>
        <p:nvSpPr>
          <p:cNvPr id="3" name="文本框 2"/>
          <p:cNvSpPr txBox="1"/>
          <p:nvPr/>
        </p:nvSpPr>
        <p:spPr>
          <a:xfrm>
            <a:off x="4222115" y="2694940"/>
            <a:ext cx="11245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sz="2400">
              <a:solidFill>
                <a:srgbClr val="FF0000"/>
              </a:solidFill>
              <a:ea typeface="宋体" panose="02010600030101010101" pitchFamily="2" charset="-122"/>
            </a:endParaRPr>
          </a:p>
        </p:txBody>
      </p:sp>
      <p:sp>
        <p:nvSpPr>
          <p:cNvPr id="4" name="文本框 3"/>
          <p:cNvSpPr txBox="1"/>
          <p:nvPr/>
        </p:nvSpPr>
        <p:spPr>
          <a:xfrm>
            <a:off x="9161780" y="2155825"/>
            <a:ext cx="11696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互不</a:t>
            </a:r>
            <a:endParaRPr lang="zh-CN" altLang="en-US" sz="2400">
              <a:solidFill>
                <a:srgbClr val="FF0000"/>
              </a:solidFill>
              <a:ea typeface="宋体" panose="02010600030101010101" pitchFamily="2" charset="-122"/>
            </a:endParaRPr>
          </a:p>
        </p:txBody>
      </p:sp>
      <p:sp>
        <p:nvSpPr>
          <p:cNvPr id="5" name="文本框 4"/>
          <p:cNvSpPr txBox="1"/>
          <p:nvPr/>
        </p:nvSpPr>
        <p:spPr>
          <a:xfrm>
            <a:off x="9010650" y="2687955"/>
            <a:ext cx="773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zh-CN" altLang="en-US" sz="2400">
              <a:solidFill>
                <a:srgbClr val="FF0000"/>
              </a:solidFill>
              <a:ea typeface="宋体" panose="02010600030101010101" pitchFamily="2" charset="-122"/>
            </a:endParaRPr>
          </a:p>
        </p:txBody>
      </p:sp>
      <p:sp>
        <p:nvSpPr>
          <p:cNvPr id="6" name="文本框 5"/>
          <p:cNvSpPr txBox="1"/>
          <p:nvPr/>
        </p:nvSpPr>
        <p:spPr>
          <a:xfrm>
            <a:off x="4493895" y="4040505"/>
            <a:ext cx="852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7" name="文本框 6"/>
          <p:cNvSpPr txBox="1"/>
          <p:nvPr/>
        </p:nvSpPr>
        <p:spPr>
          <a:xfrm>
            <a:off x="6532880" y="3524885"/>
            <a:ext cx="11125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干路</a:t>
            </a:r>
            <a:endParaRPr lang="zh-CN" altLang="en-US" sz="240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9506585" y="55156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701993" y="1665605"/>
          <a:ext cx="10643235" cy="3247390"/>
        </p:xfrm>
        <a:graphic>
          <a:graphicData uri="http://schemas.openxmlformats.org/drawingml/2006/table">
            <a:tbl>
              <a:tblPr firstRow="1" bandRow="1">
                <a:tableStyleId>{5940675A-B579-460E-94D1-54222C63F5DA}</a:tableStyleId>
              </a:tblPr>
              <a:tblGrid>
                <a:gridCol w="952500"/>
                <a:gridCol w="5019675"/>
                <a:gridCol w="4671060"/>
              </a:tblGrid>
              <a:tr h="65659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110615">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串联电路中各处的电流都</a:t>
                      </a:r>
                      <a:r>
                        <a:rPr lang="en-US" sz="2400" b="0">
                          <a:latin typeface="宋体" panose="02010600030101010101" pitchFamily="2" charset="-122"/>
                        </a:rPr>
                        <a:t>________</a:t>
                      </a:r>
                      <a:r>
                        <a:rPr lang="zh-CN" sz="2400" b="0">
                          <a:ea typeface="宋体" panose="02010600030101010101" pitchFamily="2" charset="-122"/>
                        </a:rPr>
                        <a:t>，即</a:t>
                      </a:r>
                      <a:r>
                        <a:rPr lang="en-US" sz="2400" b="0" i="1">
                          <a:latin typeface="Times New Roman" panose="02020603050405020304" pitchFamily="18" charset="0"/>
                          <a:cs typeface="Times New Roman" panose="02020603050405020304" pitchFamily="18" charset="0"/>
                        </a:rPr>
                        <a:t>I</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I</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I</a:t>
                      </a:r>
                      <a:r>
                        <a:rPr lang="en-US" sz="2400" b="0" baseline="-2500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干路中的电流等于</a:t>
                      </a:r>
                      <a:r>
                        <a:rPr lang="en-US" sz="2400" b="0">
                          <a:latin typeface="宋体" panose="02010600030101010101" pitchFamily="2" charset="-122"/>
                        </a:rPr>
                        <a:t>_____________</a:t>
                      </a:r>
                      <a:endParaRPr lang="en-US" sz="2400" b="0">
                        <a:latin typeface="宋体" panose="02010600030101010101" pitchFamily="2" charset="-122"/>
                      </a:endParaRPr>
                    </a:p>
                    <a:p>
                      <a:pPr indent="0" algn="l">
                        <a:lnSpc>
                          <a:spcPct val="150000"/>
                        </a:lnSpc>
                        <a:buNone/>
                      </a:pPr>
                      <a:r>
                        <a:rPr lang="en-US" sz="2400" b="0">
                          <a:latin typeface="宋体" panose="02010600030101010101" pitchFamily="2" charset="-122"/>
                        </a:rPr>
                        <a:t>(</a:t>
                      </a:r>
                      <a:r>
                        <a:rPr lang="zh-CN" sz="2400" b="0">
                          <a:ea typeface="宋体" panose="02010600030101010101" pitchFamily="2" charset="-122"/>
                        </a:rPr>
                        <a:t>并联分流</a:t>
                      </a:r>
                      <a:r>
                        <a:rPr lang="en-US" sz="2400" b="0">
                          <a:latin typeface="宋体" panose="02010600030101010101" pitchFamily="2" charset="-122"/>
                        </a:rPr>
                        <a:t>)</a:t>
                      </a:r>
                      <a:r>
                        <a:rPr lang="zh-CN" sz="2400" b="0">
                          <a:ea typeface="宋体" panose="02010600030101010101" pitchFamily="2" charset="-122"/>
                        </a:rPr>
                        <a:t>，即</a:t>
                      </a:r>
                      <a:r>
                        <a:rPr lang="en-US" sz="2400" b="0" i="1">
                          <a:latin typeface="Times New Roman" panose="02020603050405020304" pitchFamily="18" charset="0"/>
                          <a:cs typeface="Times New Roman" panose="02020603050405020304" pitchFamily="18" charset="0"/>
                        </a:rPr>
                        <a:t>I</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I</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I</a:t>
                      </a:r>
                      <a:r>
                        <a:rPr lang="en-US" sz="2400" b="0" baseline="-2500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80185">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电压</a:t>
                      </a:r>
                      <a:r>
                        <a:rPr lang="en-US" sz="2400" b="0">
                          <a:latin typeface="黑体" panose="02010609060101010101" pitchFamily="49" charset="-122"/>
                          <a:ea typeface="黑体" panose="02010609060101010101" pitchFamily="49" charset="-122"/>
                          <a:cs typeface="Times New Roman" panose="02020603050405020304" pitchFamily="18" charset="0"/>
                        </a:rPr>
                        <a:t>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各用电器两端的电压之和</a:t>
                      </a:r>
                      <a:r>
                        <a:rPr lang="en-US" sz="2400" b="0">
                          <a:latin typeface="宋体" panose="02010600030101010101" pitchFamily="2" charset="-122"/>
                        </a:rPr>
                        <a:t>________</a:t>
                      </a:r>
                      <a:r>
                        <a:rPr lang="zh-CN" sz="2400" b="0">
                          <a:ea typeface="宋体" panose="02010600030101010101" pitchFamily="2" charset="-122"/>
                        </a:rPr>
                        <a:t>电源电压</a:t>
                      </a:r>
                      <a:r>
                        <a:rPr lang="en-US" sz="2400" b="0">
                          <a:latin typeface="宋体" panose="02010600030101010101" pitchFamily="2" charset="-122"/>
                        </a:rPr>
                        <a:t>(</a:t>
                      </a:r>
                      <a:r>
                        <a:rPr lang="zh-CN" sz="2400" b="0">
                          <a:ea typeface="宋体" panose="02010600030101010101" pitchFamily="2" charset="-122"/>
                        </a:rPr>
                        <a:t>串联分压</a:t>
                      </a:r>
                      <a:r>
                        <a:rPr lang="en-US" sz="2400" b="0">
                          <a:latin typeface="宋体" panose="02010600030101010101" pitchFamily="2" charset="-122"/>
                        </a:rPr>
                        <a:t>)</a:t>
                      </a:r>
                      <a:r>
                        <a:rPr lang="zh-CN" sz="2400" b="0">
                          <a:ea typeface="宋体" panose="02010600030101010101" pitchFamily="2" charset="-122"/>
                        </a:rPr>
                        <a:t>，即</a:t>
                      </a:r>
                      <a:r>
                        <a:rPr lang="en-US" sz="2400" b="0" i="1">
                          <a:latin typeface="Times New Roman" panose="02020603050405020304" pitchFamily="18" charset="0"/>
                          <a:cs typeface="Times New Roman" panose="02020603050405020304" pitchFamily="18" charset="0"/>
                        </a:rPr>
                        <a:t>U</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U</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U</a:t>
                      </a:r>
                      <a:r>
                        <a:rPr lang="en-US" sz="2400" b="0" baseline="-2500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各支路用电器两端的电压</a:t>
                      </a:r>
                      <a:r>
                        <a:rPr lang="en-US" sz="2400" b="0">
                          <a:latin typeface="宋体" panose="02010600030101010101" pitchFamily="2" charset="-122"/>
                        </a:rPr>
                        <a:t>_______</a:t>
                      </a:r>
                      <a:r>
                        <a:rPr lang="zh-CN" sz="2400" b="0">
                          <a:ea typeface="宋体" panose="02010600030101010101" pitchFamily="2" charset="-122"/>
                        </a:rPr>
                        <a:t>，即</a:t>
                      </a:r>
                      <a:r>
                        <a:rPr lang="en-US" sz="2400" b="0" i="1">
                          <a:latin typeface="Times New Roman" panose="02020603050405020304" pitchFamily="18" charset="0"/>
                          <a:cs typeface="Times New Roman" panose="02020603050405020304" pitchFamily="18" charset="0"/>
                        </a:rPr>
                        <a:t>U</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U</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U</a:t>
                      </a:r>
                      <a:r>
                        <a:rPr lang="en-US" sz="2400" b="0" baseline="-2500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5297170" y="2412365"/>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sz="2400">
              <a:solidFill>
                <a:srgbClr val="FF0000"/>
              </a:solidFill>
              <a:ea typeface="宋体" panose="02010600030101010101" pitchFamily="2" charset="-122"/>
            </a:endParaRPr>
          </a:p>
        </p:txBody>
      </p:sp>
      <p:sp>
        <p:nvSpPr>
          <p:cNvPr id="3" name="文本框 2"/>
          <p:cNvSpPr txBox="1"/>
          <p:nvPr/>
        </p:nvSpPr>
        <p:spPr>
          <a:xfrm>
            <a:off x="9113520" y="2412365"/>
            <a:ext cx="2514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各支路电流之和</a:t>
            </a:r>
            <a:endParaRPr lang="zh-CN" altLang="en-US" sz="2400">
              <a:solidFill>
                <a:srgbClr val="FF0000"/>
              </a:solidFill>
              <a:ea typeface="宋体" panose="02010600030101010101" pitchFamily="2" charset="-122"/>
            </a:endParaRPr>
          </a:p>
        </p:txBody>
      </p:sp>
      <p:sp>
        <p:nvSpPr>
          <p:cNvPr id="4" name="文本框 3"/>
          <p:cNvSpPr txBox="1"/>
          <p:nvPr/>
        </p:nvSpPr>
        <p:spPr>
          <a:xfrm>
            <a:off x="5297170" y="3710940"/>
            <a:ext cx="12960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zh-CN" altLang="en-US" sz="2400">
              <a:solidFill>
                <a:srgbClr val="FF0000"/>
              </a:solidFill>
              <a:ea typeface="宋体" panose="02010600030101010101" pitchFamily="2" charset="-122"/>
            </a:endParaRPr>
          </a:p>
        </p:txBody>
      </p:sp>
      <p:sp>
        <p:nvSpPr>
          <p:cNvPr id="5" name="文本框 4"/>
          <p:cNvSpPr txBox="1"/>
          <p:nvPr/>
        </p:nvSpPr>
        <p:spPr>
          <a:xfrm>
            <a:off x="10253345" y="3639185"/>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相等</a:t>
            </a:r>
            <a:endParaRPr lang="zh-CN" altLang="en-US" sz="240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9293225" y="52457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53085" y="1615440"/>
            <a:ext cx="3743960" cy="521970"/>
            <a:chOff x="1207" y="2490"/>
            <a:chExt cx="5896" cy="822"/>
          </a:xfrm>
        </p:grpSpPr>
        <p:sp>
          <p:nvSpPr>
            <p:cNvPr id="24" name="文本框 23"/>
            <p:cNvSpPr txBox="1"/>
            <p:nvPr/>
          </p:nvSpPr>
          <p:spPr>
            <a:xfrm>
              <a:off x="2174" y="2490"/>
              <a:ext cx="4929" cy="822"/>
            </a:xfrm>
            <a:prstGeom prst="rect">
              <a:avLst/>
            </a:prstGeom>
            <a:noFill/>
            <a:ln w="9525">
              <a:noFill/>
            </a:ln>
          </p:spPr>
          <p:txBody>
            <a:bodyPr wrap="square" anchor="t">
              <a:spAutoFit/>
            </a:bodyPr>
            <a:p>
              <a:r>
                <a:rPr lang="zh-CN" altLang="en-US" sz="2800" b="1">
                  <a:latin typeface="黑体" panose="02010609060101010101" pitchFamily="49" charset="-122"/>
                  <a:ea typeface="黑体" panose="02010609060101010101" pitchFamily="49" charset="-122"/>
                </a:rPr>
                <a:t>教材图片分点练</a:t>
              </a:r>
              <a:endParaRPr lang="zh-CN" altLang="en-US" sz="2800" b="1">
                <a:latin typeface="黑体" panose="02010609060101010101" pitchFamily="49" charset="-122"/>
                <a:ea typeface="黑体" panose="02010609060101010101" pitchFamily="49" charset="-122"/>
              </a:endParaRPr>
            </a:p>
          </p:txBody>
        </p:sp>
        <p:pic>
          <p:nvPicPr>
            <p:cNvPr id="25" name="图片 24" descr="二级标（14磅）"/>
            <p:cNvPicPr>
              <a:picLocks noChangeAspect="1"/>
            </p:cNvPicPr>
            <p:nvPr/>
          </p:nvPicPr>
          <p:blipFill>
            <a:blip r:embed="rId1"/>
            <a:stretch>
              <a:fillRect/>
            </a:stretch>
          </p:blipFill>
          <p:spPr>
            <a:xfrm>
              <a:off x="1207" y="2490"/>
              <a:ext cx="940" cy="773"/>
            </a:xfrm>
            <a:prstGeom prst="rect">
              <a:avLst/>
            </a:prstGeom>
          </p:spPr>
        </p:pic>
      </p:grpSp>
      <p:pic>
        <p:nvPicPr>
          <p:cNvPr id="3" name="图片 -2147481688"/>
          <p:cNvPicPr>
            <a:picLocks noChangeAspect="1"/>
          </p:cNvPicPr>
          <p:nvPr/>
        </p:nvPicPr>
        <p:blipFill>
          <a:blip r:embed="rId2"/>
          <a:stretch>
            <a:fillRect/>
          </a:stretch>
        </p:blipFill>
        <p:spPr>
          <a:xfrm>
            <a:off x="604520" y="2869565"/>
            <a:ext cx="2900045" cy="1934210"/>
          </a:xfrm>
          <a:prstGeom prst="rect">
            <a:avLst/>
          </a:prstGeom>
          <a:noFill/>
          <a:ln w="9525">
            <a:noFill/>
          </a:ln>
        </p:spPr>
      </p:pic>
      <p:sp>
        <p:nvSpPr>
          <p:cNvPr id="5" name="文本框 4"/>
          <p:cNvSpPr txBox="1"/>
          <p:nvPr/>
        </p:nvSpPr>
        <p:spPr>
          <a:xfrm>
            <a:off x="788670" y="4982210"/>
            <a:ext cx="271589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P57</a:t>
            </a:r>
            <a:r>
              <a:rPr lang="zh-CN" sz="1800">
                <a:cs typeface="仿宋_GB2312" charset="0"/>
              </a:rPr>
              <a:t>图</a:t>
            </a:r>
            <a:r>
              <a:rPr lang="en-US" sz="1800">
                <a:latin typeface="Times New Roman" panose="02020603050405020304" pitchFamily="18" charset="0"/>
                <a:cs typeface="仿宋_GB2312" charset="0"/>
              </a:rPr>
              <a:t>14</a:t>
            </a:r>
            <a:r>
              <a:rPr lang="zh-CN" sz="1800">
                <a:cs typeface="仿宋_GB2312" charset="0"/>
              </a:rPr>
              <a:t>－</a:t>
            </a:r>
            <a:r>
              <a:rPr lang="en-US" sz="1800">
                <a:latin typeface="Times New Roman" panose="02020603050405020304" pitchFamily="18" charset="0"/>
                <a:cs typeface="仿宋_GB2312" charset="0"/>
              </a:rPr>
              <a:t>1) </a:t>
            </a:r>
            <a:endParaRPr lang="zh-CN" altLang="en-US" sz="1800"/>
          </a:p>
        </p:txBody>
      </p:sp>
      <p:sp>
        <p:nvSpPr>
          <p:cNvPr id="6" name="文本框 5"/>
          <p:cNvSpPr txBox="1"/>
          <p:nvPr/>
        </p:nvSpPr>
        <p:spPr>
          <a:xfrm>
            <a:off x="3745230" y="2405380"/>
            <a:ext cx="7870190"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考向：摩擦起电、带电体的性质</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如图甲，用塑料梳子在干</a:t>
            </a:r>
            <a:r>
              <a:rPr lang="zh-CN" sz="2400">
                <a:latin typeface="Times New Roman" panose="02020603050405020304" pitchFamily="18" charset="0"/>
                <a:ea typeface="宋体" panose="02010600030101010101" pitchFamily="2" charset="-122"/>
              </a:rPr>
              <a:t>燥的头发上梳几下，塑料梳子就会因带电而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纸屑等轻小物体，这种使梳子带电的方式叫</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．如图乙，将与毛皮摩擦过的塑料棒靠近细水流，细水流将会</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zh-CN" altLang="en-US" sz="2400"/>
          </a:p>
        </p:txBody>
      </p:sp>
      <p:sp>
        <p:nvSpPr>
          <p:cNvPr id="100" name="文本框 99"/>
          <p:cNvSpPr txBox="1"/>
          <p:nvPr/>
        </p:nvSpPr>
        <p:spPr>
          <a:xfrm>
            <a:off x="5894705" y="3637280"/>
            <a:ext cx="8331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吸引</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156200" y="4169410"/>
            <a:ext cx="1660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摩擦起电</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7176770" y="4737100"/>
            <a:ext cx="212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靠近塑料棒</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1687"/>
          <p:cNvPicPr>
            <a:picLocks noChangeAspect="1"/>
          </p:cNvPicPr>
          <p:nvPr/>
        </p:nvPicPr>
        <p:blipFill>
          <a:blip r:embed="rId1"/>
          <a:stretch>
            <a:fillRect/>
          </a:stretch>
        </p:blipFill>
        <p:spPr>
          <a:xfrm>
            <a:off x="902970" y="2775585"/>
            <a:ext cx="2774950" cy="1515110"/>
          </a:xfrm>
          <a:prstGeom prst="rect">
            <a:avLst/>
          </a:prstGeom>
          <a:noFill/>
          <a:ln w="9525">
            <a:noFill/>
          </a:ln>
        </p:spPr>
      </p:pic>
      <p:sp>
        <p:nvSpPr>
          <p:cNvPr id="100" name="文本框 99"/>
          <p:cNvSpPr txBox="1"/>
          <p:nvPr/>
        </p:nvSpPr>
        <p:spPr>
          <a:xfrm>
            <a:off x="795655" y="4565650"/>
            <a:ext cx="298958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P59</a:t>
            </a:r>
            <a:r>
              <a:rPr lang="zh-CN" sz="1800">
                <a:cs typeface="仿宋_GB2312" charset="0"/>
              </a:rPr>
              <a:t>图</a:t>
            </a:r>
            <a:r>
              <a:rPr lang="en-US" sz="1800">
                <a:latin typeface="Times New Roman" panose="02020603050405020304" pitchFamily="18" charset="0"/>
                <a:cs typeface="仿宋_GB2312" charset="0"/>
              </a:rPr>
              <a:t>14</a:t>
            </a:r>
            <a:r>
              <a:rPr lang="zh-CN" sz="1800">
                <a:cs typeface="仿宋_GB2312" charset="0"/>
              </a:rPr>
              <a:t>－</a:t>
            </a:r>
            <a:r>
              <a:rPr lang="en-US" sz="1800">
                <a:latin typeface="Times New Roman" panose="02020603050405020304" pitchFamily="18" charset="0"/>
                <a:cs typeface="仿宋_GB2312" charset="0"/>
              </a:rPr>
              <a:t>3(c)]</a:t>
            </a:r>
            <a:endParaRPr lang="zh-CN" altLang="en-US" sz="1800"/>
          </a:p>
        </p:txBody>
      </p:sp>
      <p:sp>
        <p:nvSpPr>
          <p:cNvPr id="3" name="文本框 2"/>
          <p:cNvSpPr txBox="1"/>
          <p:nvPr/>
        </p:nvSpPr>
        <p:spPr>
          <a:xfrm>
            <a:off x="3923030" y="2632075"/>
            <a:ext cx="7708900" cy="2306955"/>
          </a:xfrm>
          <a:prstGeom prst="rect">
            <a:avLst/>
          </a:prstGeom>
          <a:noFill/>
          <a:ln w="9525">
            <a:noFill/>
          </a:ln>
        </p:spPr>
        <p:txBody>
          <a:bodyPr wrap="square">
            <a:spAutoFit/>
          </a:bodyPr>
          <a:p>
            <a:pPr>
              <a:lnSpc>
                <a:spcPct val="150000"/>
              </a:lnSpc>
            </a:pPr>
            <a:r>
              <a:rPr lang="zh-CN" sz="2400">
                <a:ea typeface="黑体" panose="02010609060101010101" pitchFamily="49" charset="-122"/>
              </a:rPr>
              <a:t>考向：摩擦起电、电荷间的相互作用</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用毛皮摩擦过的橡胶棒带</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电，如图所示，将橡胶棒靠近丝绸摩擦过的玻璃棒时，观察到的现象是它们相互</a:t>
            </a:r>
            <a:r>
              <a:rPr lang="en-US" sz="2400">
                <a:latin typeface="Times New Roman" panose="02020603050405020304" pitchFamily="18" charset="0"/>
                <a:ea typeface="宋体" panose="02010600030101010101" pitchFamily="2" charset="-122"/>
              </a:rPr>
              <a:t>________.</a:t>
            </a:r>
            <a:endParaRPr lang="zh-CN" altLang="en-US" sz="2400"/>
          </a:p>
        </p:txBody>
      </p:sp>
      <p:sp>
        <p:nvSpPr>
          <p:cNvPr id="4" name="文本框 3"/>
          <p:cNvSpPr txBox="1"/>
          <p:nvPr/>
        </p:nvSpPr>
        <p:spPr>
          <a:xfrm>
            <a:off x="7653655" y="3302635"/>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负</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4431665" y="4406900"/>
            <a:ext cx="995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吸引</a:t>
            </a:r>
            <a:r>
              <a:rPr lang="en-US" sz="2400">
                <a:solidFill>
                  <a:srgbClr val="FF0000"/>
                </a:solidFill>
                <a:latin typeface="Times New Roman" panose="02020603050405020304" pitchFamily="18" charset="0"/>
                <a:ea typeface="宋体" panose="02010600030101010101" pitchFamily="2" charset="-122"/>
              </a:rPr>
              <a:t> </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01854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624840" y="1924685"/>
            <a:ext cx="11098530" cy="521890"/>
            <a:chOff x="894" y="3246"/>
            <a:chExt cx="17478" cy="822"/>
          </a:xfrm>
        </p:grpSpPr>
        <p:sp>
          <p:nvSpPr>
            <p:cNvPr id="15" name="文本框 4"/>
            <p:cNvSpPr txBox="1"/>
            <p:nvPr/>
          </p:nvSpPr>
          <p:spPr>
            <a:xfrm>
              <a:off x="3894" y="3246"/>
              <a:ext cx="1447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摩擦起电、电荷间的相互作用</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2019.1</a:t>
              </a:r>
              <a:r>
                <a:rPr lang="en-US" altLang="zh-CN" sz="2400" dirty="0">
                  <a:latin typeface="Times New Roman" panose="02020603050405020304" pitchFamily="18" charset="0"/>
                  <a:cs typeface="Times New Roman" panose="02020603050405020304" pitchFamily="18" charset="0"/>
                </a:rPr>
                <a:t>9</a:t>
              </a:r>
              <a:r>
                <a:rPr lang="zh-CN" altLang="en-US" sz="2400" dirty="0">
                  <a:latin typeface="宋体" panose="02010600030101010101" pitchFamily="2" charset="-122"/>
                  <a:cs typeface="Times New Roman" panose="02020603050405020304" pitchFamily="18" charset="0"/>
                  <a:sym typeface="+mn-ea"/>
                </a:rPr>
                <a:t>第</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400" dirty="0">
                  <a:latin typeface="宋体" panose="02010600030101010101" pitchFamily="2" charset="-122"/>
                  <a:cs typeface="Times New Roman" panose="02020603050405020304" pitchFamily="18" charset="0"/>
                  <a:sym typeface="+mn-ea"/>
                </a:rPr>
                <a:t>空</a:t>
              </a:r>
              <a:r>
                <a:rPr lang="zh-CN" altLang="en-US" sz="2400" dirty="0">
                  <a:latin typeface="Times New Roman" panose="02020603050405020304" pitchFamily="18" charset="0"/>
                  <a:cs typeface="Times New Roman" panose="02020603050405020304" pitchFamily="18" charset="0"/>
                </a:rPr>
                <a:t>，2018.</a:t>
              </a:r>
              <a:r>
                <a:rPr lang="en-US" altLang="zh-CN" sz="2400" dirty="0">
                  <a:latin typeface="Times New Roman" panose="02020603050405020304" pitchFamily="18" charset="0"/>
                  <a:cs typeface="Times New Roman" panose="02020603050405020304" pitchFamily="18" charset="0"/>
                </a:rPr>
                <a:t>20</a:t>
              </a:r>
              <a:r>
                <a:rPr lang="zh-CN" altLang="en-US" sz="2400" dirty="0">
                  <a:latin typeface="Times New Roman" panose="02020603050405020304" pitchFamily="18" charset="0"/>
                  <a:cs typeface="Times New Roman" panose="02020603050405020304" pitchFamily="18" charset="0"/>
                </a:rPr>
                <a:t>，2017.</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43585" y="2740660"/>
            <a:ext cx="9429115"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吸引现象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由静电引起</a:t>
            </a:r>
            <a:r>
              <a:rPr lang="zh-CN" sz="2400">
                <a:ea typeface="宋体" panose="02010600030101010101" pitchFamily="2" charset="-122"/>
              </a:rPr>
              <a:t>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684"/>
          <p:cNvPicPr>
            <a:picLocks noChangeAspect="1"/>
          </p:cNvPicPr>
          <p:nvPr/>
        </p:nvPicPr>
        <p:blipFill>
          <a:blip r:embed="rId3"/>
          <a:stretch>
            <a:fillRect/>
          </a:stretch>
        </p:blipFill>
        <p:spPr>
          <a:xfrm>
            <a:off x="2808605" y="3331845"/>
            <a:ext cx="6248400" cy="2738755"/>
          </a:xfrm>
          <a:prstGeom prst="rect">
            <a:avLst/>
          </a:prstGeom>
          <a:noFill/>
          <a:ln w="9525">
            <a:noFill/>
          </a:ln>
        </p:spPr>
      </p:pic>
      <p:sp>
        <p:nvSpPr>
          <p:cNvPr id="3" name="文本框 2"/>
          <p:cNvSpPr txBox="1"/>
          <p:nvPr/>
        </p:nvSpPr>
        <p:spPr>
          <a:xfrm>
            <a:off x="9200515" y="2740660"/>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sz="240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603240" y="5739130"/>
            <a:ext cx="1220470" cy="368300"/>
          </a:xfrm>
          <a:prstGeom prst="rect">
            <a:avLst/>
          </a:prstGeom>
          <a:noFill/>
          <a:ln w="9525">
            <a:noFill/>
          </a:ln>
        </p:spPr>
        <p:txBody>
          <a:bodyPr wrap="square">
            <a:spAutoFit/>
          </a:bodyPr>
          <a:p>
            <a:r>
              <a:rPr lang="zh-CN" sz="1800">
                <a:cs typeface="楷体_GB2312" charset="0"/>
              </a:rPr>
              <a:t>第</a:t>
            </a:r>
            <a:r>
              <a:rPr lang="en-US" altLang="zh-CN" sz="1800">
                <a:latin typeface="Times New Roman" panose="02020603050405020304" pitchFamily="18" charset="0"/>
                <a:cs typeface="Times New Roman" panose="02020603050405020304" pitchFamily="18" charset="0"/>
              </a:rPr>
              <a:t>2</a:t>
            </a:r>
            <a:r>
              <a:rPr lang="zh-CN" sz="1800">
                <a:cs typeface="楷体_GB2312" charset="0"/>
              </a:rPr>
              <a:t>题图</a:t>
            </a:r>
            <a:endParaRPr lang="zh-CN" altLang="en-US" sz="1800"/>
          </a:p>
        </p:txBody>
      </p:sp>
      <p:sp>
        <p:nvSpPr>
          <p:cNvPr id="100" name="文本框 99"/>
          <p:cNvSpPr txBox="1"/>
          <p:nvPr/>
        </p:nvSpPr>
        <p:spPr>
          <a:xfrm>
            <a:off x="864235" y="1224280"/>
            <a:ext cx="1043432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20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如图，悬挂在一起的两个气球，被毛织品擦过后彼此</a:t>
            </a:r>
            <a:r>
              <a:rPr lang="zh-CN" sz="2400">
                <a:latin typeface="Times New Roman" panose="02020603050405020304" pitchFamily="18" charset="0"/>
                <a:ea typeface="宋体" panose="02010600030101010101" pitchFamily="2" charset="-122"/>
              </a:rPr>
              <a:t>排斥分开，此时两个气球带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同种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异种</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电荷，气球是因为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而带电．</a:t>
            </a:r>
            <a:endParaRPr lang="zh-CN" altLang="en-US" sz="2400"/>
          </a:p>
        </p:txBody>
      </p:sp>
      <p:pic>
        <p:nvPicPr>
          <p:cNvPr id="2" name="图片 -2147481683"/>
          <p:cNvPicPr>
            <a:picLocks noChangeAspect="1"/>
          </p:cNvPicPr>
          <p:nvPr/>
        </p:nvPicPr>
        <p:blipFill>
          <a:blip r:embed="rId1"/>
          <a:stretch>
            <a:fillRect/>
          </a:stretch>
        </p:blipFill>
        <p:spPr>
          <a:xfrm>
            <a:off x="5052695" y="2904490"/>
            <a:ext cx="1943100" cy="2654300"/>
          </a:xfrm>
          <a:prstGeom prst="rect">
            <a:avLst/>
          </a:prstGeom>
          <a:noFill/>
          <a:ln w="9525">
            <a:noFill/>
          </a:ln>
        </p:spPr>
      </p:pic>
      <p:sp>
        <p:nvSpPr>
          <p:cNvPr id="3" name="文本框 2"/>
          <p:cNvSpPr txBox="1"/>
          <p:nvPr/>
        </p:nvSpPr>
        <p:spPr>
          <a:xfrm>
            <a:off x="4490085" y="187071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同种</a:t>
            </a:r>
            <a:endParaRPr lang="zh-CN" altLang="en-US" sz="2400">
              <a:solidFill>
                <a:srgbClr val="FF0000"/>
              </a:solidFill>
              <a:ea typeface="宋体" panose="02010600030101010101" pitchFamily="2" charset="-122"/>
            </a:endParaRPr>
          </a:p>
        </p:txBody>
      </p:sp>
      <p:sp>
        <p:nvSpPr>
          <p:cNvPr id="4" name="文本框 3"/>
          <p:cNvSpPr txBox="1"/>
          <p:nvPr/>
        </p:nvSpPr>
        <p:spPr>
          <a:xfrm>
            <a:off x="1695450" y="2402840"/>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摩擦</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76300" y="138874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04545" y="1936750"/>
            <a:ext cx="1049528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福州</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东汉时期的哲学家王充在《论衡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乱龙》中记录了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顿牟掇芥</a:t>
            </a:r>
            <a:r>
              <a:rPr lang="en-US" sz="2400">
                <a:latin typeface="Times New Roman" panose="02020603050405020304" pitchFamily="18" charset="0"/>
                <a:ea typeface="宋体" panose="02010600030101010101" pitchFamily="2" charset="-122"/>
              </a:rPr>
              <a:t>(dùn móu duō ɡài)</a:t>
            </a:r>
            <a:r>
              <a:rPr lang="zh-CN" sz="2400">
                <a:ea typeface="宋体" panose="02010600030101010101" pitchFamily="2" charset="-122"/>
                <a:cs typeface="Times New Roman" panose="02020603050405020304" pitchFamily="18" charset="0"/>
              </a:rPr>
              <a:t>”．</a:t>
            </a:r>
            <a:r>
              <a:rPr lang="zh-CN" sz="2400">
                <a:ea typeface="宋体" panose="02010600030101010101" pitchFamily="2" charset="-122"/>
              </a:rPr>
              <a:t>这个词的意思是经过</a:t>
            </a:r>
            <a:r>
              <a:rPr lang="zh-CN" sz="2400">
                <a:latin typeface="Times New Roman" panose="02020603050405020304" pitchFamily="18" charset="0"/>
                <a:ea typeface="宋体" panose="02010600030101010101" pitchFamily="2" charset="-122"/>
              </a:rPr>
              <a:t>摩擦的琥珀或玳瑁的甲壳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顿牟</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能吸引</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掇</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芥菜子、干草等的微小屑末</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芥</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这一记述说明</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摩擦起电的实质是创造了电荷</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同种电荷相互吸引</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自然界存在正、负两种电荷</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带电物体能吸引轻小物体</a:t>
            </a:r>
            <a:endParaRPr lang="zh-CN" altLang="en-US" sz="2400"/>
          </a:p>
        </p:txBody>
      </p:sp>
      <p:sp>
        <p:nvSpPr>
          <p:cNvPr id="3" name="文本框 2"/>
          <p:cNvSpPr txBox="1"/>
          <p:nvPr/>
        </p:nvSpPr>
        <p:spPr>
          <a:xfrm>
            <a:off x="8749665" y="3198495"/>
            <a:ext cx="7429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21385" y="1787525"/>
            <a:ext cx="1040511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厦门</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四个轻质小球</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之间的相互作用情况如图所示．已知</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球带正电，则对</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球的带电情况判断正确</a:t>
            </a:r>
            <a:r>
              <a:rPr lang="zh-CN" sz="2400">
                <a:latin typeface="Times New Roman" panose="02020603050405020304" pitchFamily="18" charset="0"/>
                <a:ea typeface="宋体" panose="02010600030101010101" pitchFamily="2" charset="-122"/>
              </a:rPr>
              <a:t>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一定带正电</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一定带负电</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一定不带电</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可能带电也可能不带电</a:t>
            </a:r>
            <a:endParaRPr lang="zh-CN" altLang="en-US" sz="2400"/>
          </a:p>
        </p:txBody>
      </p:sp>
      <p:pic>
        <p:nvPicPr>
          <p:cNvPr id="2" name="图片 -2147481680"/>
          <p:cNvPicPr>
            <a:picLocks noChangeAspect="1"/>
          </p:cNvPicPr>
          <p:nvPr/>
        </p:nvPicPr>
        <p:blipFill>
          <a:blip r:embed="rId1"/>
          <a:stretch>
            <a:fillRect/>
          </a:stretch>
        </p:blipFill>
        <p:spPr>
          <a:xfrm>
            <a:off x="5558790" y="3169285"/>
            <a:ext cx="4718685" cy="1836420"/>
          </a:xfrm>
          <a:prstGeom prst="rect">
            <a:avLst/>
          </a:prstGeom>
          <a:noFill/>
          <a:ln w="9525">
            <a:noFill/>
          </a:ln>
        </p:spPr>
      </p:pic>
      <p:sp>
        <p:nvSpPr>
          <p:cNvPr id="3" name="文本框 2"/>
          <p:cNvSpPr txBox="1"/>
          <p:nvPr/>
        </p:nvSpPr>
        <p:spPr>
          <a:xfrm>
            <a:off x="7660640" y="5303520"/>
            <a:ext cx="125857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
        <p:nvSpPr>
          <p:cNvPr id="4" name="文本框 3"/>
          <p:cNvSpPr txBox="1"/>
          <p:nvPr/>
        </p:nvSpPr>
        <p:spPr>
          <a:xfrm>
            <a:off x="8602345" y="2476500"/>
            <a:ext cx="551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874645" y="158496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74645" y="323151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888615" y="423608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a:hlinkClick r:id="rId1" action="ppaction://hlinksldjump"/>
          </p:cNvPr>
          <p:cNvSpPr txBox="1"/>
          <p:nvPr/>
        </p:nvSpPr>
        <p:spPr>
          <a:xfrm>
            <a:off x="3896360" y="2449195"/>
            <a:ext cx="1990090" cy="521970"/>
          </a:xfrm>
          <a:prstGeom prst="rect">
            <a:avLst/>
          </a:prstGeom>
          <a:noFill/>
          <a:ln w="9525">
            <a:noFill/>
          </a:ln>
        </p:spPr>
        <p:txBody>
          <a:bodyPr wrap="square">
            <a:spAutoFit/>
          </a:bodyPr>
          <a:p>
            <a:r>
              <a:rPr lang="zh-CN" sz="2800">
                <a:ea typeface="黑体" panose="02010609060101010101" pitchFamily="49" charset="-122"/>
              </a:rPr>
              <a:t>考点梳理</a:t>
            </a:r>
            <a:endParaRPr lang="zh-CN" altLang="en-US" sz="2800">
              <a:ea typeface="黑体" panose="02010609060101010101" pitchFamily="49" charset="-122"/>
            </a:endParaRPr>
          </a:p>
        </p:txBody>
      </p:sp>
      <p:sp>
        <p:nvSpPr>
          <p:cNvPr id="2" name="文本框 1">
            <a:hlinkClick r:id="rId8" action="ppaction://hlinksldjump"/>
          </p:cNvPr>
          <p:cNvSpPr txBox="1"/>
          <p:nvPr/>
        </p:nvSpPr>
        <p:spPr>
          <a:xfrm>
            <a:off x="6151245" y="2449195"/>
            <a:ext cx="2796540" cy="521970"/>
          </a:xfrm>
          <a:prstGeom prst="rect">
            <a:avLst/>
          </a:prstGeom>
          <a:noFill/>
          <a:ln w="9525">
            <a:noFill/>
          </a:ln>
        </p:spPr>
        <p:txBody>
          <a:bodyPr wrap="square">
            <a:spAutoFit/>
          </a:bodyPr>
          <a:p>
            <a:r>
              <a:rPr lang="zh-CN" altLang="en-US" sz="2800">
                <a:ea typeface="黑体" panose="02010609060101010101" pitchFamily="49" charset="-122"/>
              </a:rPr>
              <a:t>教材图片分点练</a:t>
            </a:r>
            <a:endParaRPr lang="zh-CN" altLang="en-US" sz="2800">
              <a:ea typeface="黑体" panose="02010609060101010101" pitchFamily="49" charset="-122"/>
            </a:endParaRPr>
          </a:p>
        </p:txBody>
      </p:sp>
      <p:sp>
        <p:nvSpPr>
          <p:cNvPr id="3" name="矩形 2">
            <a:hlinkClick r:id="rId6" action="ppaction://hlinksldjump"/>
          </p:cNvPr>
          <p:cNvSpPr/>
          <p:nvPr/>
        </p:nvSpPr>
        <p:spPr>
          <a:xfrm>
            <a:off x="4196080" y="5107940"/>
            <a:ext cx="169100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9" action="ppaction://hlinksldjump"/>
          </p:cNvPr>
          <p:cNvSpPr/>
          <p:nvPr/>
        </p:nvSpPr>
        <p:spPr>
          <a:xfrm>
            <a:off x="6403975" y="5107940"/>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2670" y="1327785"/>
            <a:ext cx="1010158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(2019</a:t>
            </a:r>
            <a:r>
              <a:rPr lang="zh-CN" sz="2400">
                <a:cs typeface="楷体_GB2312" charset="0"/>
              </a:rPr>
              <a:t>郴州</a:t>
            </a:r>
            <a:r>
              <a:rPr lang="en-US" sz="2400">
                <a:latin typeface="Times New Roman" panose="02020603050405020304" pitchFamily="18" charset="0"/>
                <a:cs typeface="楷体_GB2312" charset="0"/>
              </a:rPr>
              <a:t>)</a:t>
            </a:r>
            <a:r>
              <a:rPr lang="zh-CN" sz="2400">
                <a:ea typeface="宋体" panose="02010600030101010101" pitchFamily="2" charset="-122"/>
              </a:rPr>
              <a:t>如图所示，一根支在支架上的塑料吸管，能在水平面内自由转动．用餐巾纸摩擦吸管使其带电，将丝绸摩擦过的玻璃棒靠近带电吸管的一端，吸管被吸引，说明吸管在与餐巾纸摩擦的</a:t>
            </a:r>
            <a:r>
              <a:rPr lang="zh-CN" sz="2400">
                <a:latin typeface="Times New Roman" panose="02020603050405020304" pitchFamily="18" charset="0"/>
                <a:ea typeface="宋体" panose="02010600030101010101" pitchFamily="2" charset="-122"/>
              </a:rPr>
              <a:t>过程中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失去电子带正电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失去电子带负电</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得到电子带正电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得到电子带负电</a:t>
            </a:r>
            <a:endParaRPr lang="zh-CN" altLang="en-US" sz="2400"/>
          </a:p>
        </p:txBody>
      </p:sp>
      <p:pic>
        <p:nvPicPr>
          <p:cNvPr id="2" name="图片 -2147481679"/>
          <p:cNvPicPr>
            <a:picLocks noChangeAspect="1"/>
          </p:cNvPicPr>
          <p:nvPr/>
        </p:nvPicPr>
        <p:blipFill>
          <a:blip r:embed="rId1"/>
          <a:stretch>
            <a:fillRect/>
          </a:stretch>
        </p:blipFill>
        <p:spPr>
          <a:xfrm>
            <a:off x="7588250" y="3147695"/>
            <a:ext cx="2446655" cy="2134235"/>
          </a:xfrm>
          <a:prstGeom prst="rect">
            <a:avLst/>
          </a:prstGeom>
          <a:noFill/>
          <a:ln w="9525">
            <a:noFill/>
          </a:ln>
        </p:spPr>
      </p:pic>
      <p:sp>
        <p:nvSpPr>
          <p:cNvPr id="3" name="文本框 2"/>
          <p:cNvSpPr txBox="1"/>
          <p:nvPr/>
        </p:nvSpPr>
        <p:spPr>
          <a:xfrm>
            <a:off x="8362950" y="5496560"/>
            <a:ext cx="119253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4" name="文本框 3"/>
          <p:cNvSpPr txBox="1"/>
          <p:nvPr/>
        </p:nvSpPr>
        <p:spPr>
          <a:xfrm>
            <a:off x="8958580" y="2588895"/>
            <a:ext cx="7429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6320" y="1225550"/>
            <a:ext cx="1009205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北京</a:t>
            </a:r>
            <a:r>
              <a:rPr lang="en-US" sz="2400">
                <a:latin typeface="Times New Roman" panose="02020603050405020304" pitchFamily="18" charset="0"/>
                <a:cs typeface="楷体_GB2312" charset="0"/>
              </a:rPr>
              <a:t>)</a:t>
            </a:r>
            <a:r>
              <a:rPr lang="zh-CN" sz="2400">
                <a:ea typeface="宋体" panose="02010600030101010101" pitchFamily="2" charset="-122"/>
              </a:rPr>
              <a:t>如图所示，用毛皮摩擦过的橡胶棒接触验电器的金属球，就有一部分电荷转移到验电器的</a:t>
            </a:r>
            <a:r>
              <a:rPr lang="zh-CN" sz="2400">
                <a:latin typeface="Times New Roman" panose="02020603050405020304" pitchFamily="18" charset="0"/>
                <a:ea typeface="宋体" panose="02010600030101010101" pitchFamily="2" charset="-122"/>
              </a:rPr>
              <a:t>两片金属箔上，这两片金属箔带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同种</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异种</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电荷，由于互相</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排斥</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而张开．</a:t>
            </a:r>
            <a:endParaRPr lang="zh-CN" altLang="en-US" sz="2400"/>
          </a:p>
        </p:txBody>
      </p:sp>
      <p:pic>
        <p:nvPicPr>
          <p:cNvPr id="2" name="图片 -2147481678"/>
          <p:cNvPicPr>
            <a:picLocks noChangeAspect="1"/>
          </p:cNvPicPr>
          <p:nvPr/>
        </p:nvPicPr>
        <p:blipFill>
          <a:blip r:embed="rId1"/>
          <a:stretch>
            <a:fillRect/>
          </a:stretch>
        </p:blipFill>
        <p:spPr>
          <a:xfrm>
            <a:off x="4754245" y="3331210"/>
            <a:ext cx="2941955" cy="2348865"/>
          </a:xfrm>
          <a:prstGeom prst="rect">
            <a:avLst/>
          </a:prstGeom>
          <a:noFill/>
          <a:ln w="9525">
            <a:noFill/>
          </a:ln>
        </p:spPr>
      </p:pic>
      <p:sp>
        <p:nvSpPr>
          <p:cNvPr id="3" name="文本框 2"/>
          <p:cNvSpPr txBox="1"/>
          <p:nvPr/>
        </p:nvSpPr>
        <p:spPr>
          <a:xfrm>
            <a:off x="5648325" y="5770245"/>
            <a:ext cx="11537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
        <p:nvSpPr>
          <p:cNvPr id="4" name="文本框 3"/>
          <p:cNvSpPr txBox="1"/>
          <p:nvPr/>
        </p:nvSpPr>
        <p:spPr>
          <a:xfrm>
            <a:off x="9535160" y="1878330"/>
            <a:ext cx="1186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同种</a:t>
            </a:r>
            <a:endParaRPr lang="zh-CN" altLang="en-US" sz="2400">
              <a:solidFill>
                <a:srgbClr val="FF0000"/>
              </a:solidFill>
              <a:ea typeface="宋体" panose="02010600030101010101" pitchFamily="2" charset="-122"/>
            </a:endParaRPr>
          </a:p>
        </p:txBody>
      </p:sp>
      <p:sp>
        <p:nvSpPr>
          <p:cNvPr id="5" name="文本框 4"/>
          <p:cNvSpPr txBox="1"/>
          <p:nvPr/>
        </p:nvSpPr>
        <p:spPr>
          <a:xfrm>
            <a:off x="6555740" y="2410460"/>
            <a:ext cx="1068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排斥</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958850" y="1036320"/>
            <a:ext cx="5913120" cy="521890"/>
            <a:chOff x="894" y="3246"/>
            <a:chExt cx="9312" cy="822"/>
          </a:xfrm>
        </p:grpSpPr>
        <p:sp>
          <p:nvSpPr>
            <p:cNvPr id="15" name="文本框 4"/>
            <p:cNvSpPr txBox="1"/>
            <p:nvPr/>
          </p:nvSpPr>
          <p:spPr>
            <a:xfrm>
              <a:off x="3894" y="3246"/>
              <a:ext cx="6312"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电压表、电流表的读数</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958850" y="179197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69950" y="2371090"/>
            <a:ext cx="1037272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cs typeface="楷体_GB2312" charset="0"/>
              </a:rPr>
              <a:t>广东省卷</a:t>
            </a:r>
            <a:r>
              <a:rPr lang="en-US" sz="2400">
                <a:latin typeface="Times New Roman" panose="02020603050405020304" pitchFamily="18" charset="0"/>
                <a:cs typeface="楷体_GB2312" charset="0"/>
              </a:rPr>
              <a:t>)</a:t>
            </a:r>
            <a:r>
              <a:rPr lang="zh-CN" sz="2400">
                <a:ea typeface="宋体" panose="02010600030101010101" pitchFamily="2" charset="-122"/>
              </a:rPr>
              <a:t>如图所示，图甲中电流表的读数为</a:t>
            </a:r>
            <a:r>
              <a:rPr lang="en-US" sz="2400">
                <a:latin typeface="Times New Roman" panose="02020603050405020304" pitchFamily="18" charset="0"/>
                <a:ea typeface="宋体" panose="02010600030101010101" pitchFamily="2" charset="-122"/>
              </a:rPr>
              <a:t>________A</a:t>
            </a:r>
            <a:r>
              <a:rPr lang="zh-CN" sz="2400">
                <a:ea typeface="宋体" panose="02010600030101010101" pitchFamily="2" charset="-122"/>
              </a:rPr>
              <a:t>，图乙中电压表的读数为</a:t>
            </a:r>
            <a:r>
              <a:rPr lang="en-US" sz="2400">
                <a:latin typeface="Times New Roman" panose="02020603050405020304" pitchFamily="18" charset="0"/>
                <a:ea typeface="宋体" panose="02010600030101010101" pitchFamily="2" charset="-122"/>
              </a:rPr>
              <a:t>________V.</a:t>
            </a:r>
            <a:endParaRPr lang="zh-CN" altLang="en-US" sz="2400"/>
          </a:p>
        </p:txBody>
      </p:sp>
      <p:pic>
        <p:nvPicPr>
          <p:cNvPr id="2" name="图片 -2147481674"/>
          <p:cNvPicPr>
            <a:picLocks noChangeAspect="1"/>
          </p:cNvPicPr>
          <p:nvPr/>
        </p:nvPicPr>
        <p:blipFill>
          <a:blip r:embed="rId3"/>
          <a:stretch>
            <a:fillRect/>
          </a:stretch>
        </p:blipFill>
        <p:spPr>
          <a:xfrm>
            <a:off x="3776980" y="3724910"/>
            <a:ext cx="4502150" cy="2014220"/>
          </a:xfrm>
          <a:prstGeom prst="rect">
            <a:avLst/>
          </a:prstGeom>
          <a:noFill/>
          <a:ln w="9525">
            <a:noFill/>
          </a:ln>
        </p:spPr>
      </p:pic>
      <p:sp>
        <p:nvSpPr>
          <p:cNvPr id="3" name="文本框 2"/>
          <p:cNvSpPr txBox="1"/>
          <p:nvPr/>
        </p:nvSpPr>
        <p:spPr>
          <a:xfrm>
            <a:off x="5524500" y="5920740"/>
            <a:ext cx="128714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4" name="文本框 3"/>
          <p:cNvSpPr txBox="1"/>
          <p:nvPr/>
        </p:nvSpPr>
        <p:spPr>
          <a:xfrm>
            <a:off x="8171180" y="2529840"/>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1.4</a:t>
            </a:r>
            <a:endParaRPr lang="zh-CN" altLang="en-US" sz="2400">
              <a:solidFill>
                <a:srgbClr val="FF0000"/>
              </a:solidFill>
              <a:ea typeface="宋体" panose="02010600030101010101" pitchFamily="2" charset="-122"/>
            </a:endParaRPr>
          </a:p>
        </p:txBody>
      </p:sp>
      <p:sp>
        <p:nvSpPr>
          <p:cNvPr id="5" name="文本框 4"/>
          <p:cNvSpPr txBox="1"/>
          <p:nvPr/>
        </p:nvSpPr>
        <p:spPr>
          <a:xfrm>
            <a:off x="2820035" y="3063240"/>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61085" y="1456690"/>
            <a:ext cx="4189095" cy="521890"/>
            <a:chOff x="894" y="3246"/>
            <a:chExt cx="6597" cy="822"/>
          </a:xfrm>
        </p:grpSpPr>
        <p:sp>
          <p:nvSpPr>
            <p:cNvPr id="15" name="文本框 4"/>
            <p:cNvSpPr txBox="1"/>
            <p:nvPr/>
          </p:nvSpPr>
          <p:spPr>
            <a:xfrm>
              <a:off x="3894" y="3246"/>
              <a:ext cx="3597"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电路的识别</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1061085" y="221234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89330" y="2925445"/>
            <a:ext cx="10632440"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广安</a:t>
            </a:r>
            <a:r>
              <a:rPr lang="en-US" sz="2400">
                <a:latin typeface="Times New Roman" panose="02020603050405020304" pitchFamily="18" charset="0"/>
                <a:cs typeface="楷体_GB2312" charset="0"/>
              </a:rPr>
              <a:t>)</a:t>
            </a:r>
            <a:r>
              <a:rPr lang="zh-CN" sz="2400">
                <a:ea typeface="宋体" panose="02010600030101010101" pitchFamily="2" charset="-122"/>
              </a:rPr>
              <a:t>如图所示，开关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闭合时，灯泡</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组成</a:t>
            </a:r>
            <a:r>
              <a:rPr lang="zh-CN" sz="2400">
                <a:ea typeface="宋体" panose="02010600030101010101" pitchFamily="2" charset="-122"/>
              </a:rPr>
              <a:t>并联电路的是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670"/>
          <p:cNvPicPr>
            <a:picLocks noChangeAspect="1"/>
          </p:cNvPicPr>
          <p:nvPr/>
        </p:nvPicPr>
        <p:blipFill>
          <a:blip r:embed="rId3"/>
          <a:stretch>
            <a:fillRect/>
          </a:stretch>
        </p:blipFill>
        <p:spPr>
          <a:xfrm>
            <a:off x="2971800" y="3674745"/>
            <a:ext cx="6800215" cy="2019300"/>
          </a:xfrm>
          <a:prstGeom prst="rect">
            <a:avLst/>
          </a:prstGeom>
          <a:noFill/>
          <a:ln w="9525">
            <a:noFill/>
          </a:ln>
        </p:spPr>
      </p:pic>
      <p:sp>
        <p:nvSpPr>
          <p:cNvPr id="3" name="文本框 2"/>
          <p:cNvSpPr txBox="1"/>
          <p:nvPr/>
        </p:nvSpPr>
        <p:spPr>
          <a:xfrm>
            <a:off x="10417810" y="2925445"/>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4570" y="2165985"/>
            <a:ext cx="103771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(2019</a:t>
            </a:r>
            <a:r>
              <a:rPr lang="zh-CN" sz="2400">
                <a:cs typeface="楷体_GB2312" charset="0"/>
              </a:rPr>
              <a:t>河池</a:t>
            </a:r>
            <a:r>
              <a:rPr lang="en-US" sz="2400">
                <a:latin typeface="Times New Roman" panose="02020603050405020304" pitchFamily="18" charset="0"/>
                <a:cs typeface="楷体_GB2312" charset="0"/>
              </a:rPr>
              <a:t>)</a:t>
            </a:r>
            <a:r>
              <a:rPr lang="zh-CN" sz="2400">
                <a:ea typeface="宋体" panose="02010600030101010101" pitchFamily="2" charset="-122"/>
              </a:rPr>
              <a:t>如图所示的电路中，如果闭合</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 </a:t>
            </a:r>
            <a:r>
              <a:rPr lang="zh-CN" sz="2400">
                <a:ea typeface="宋体" panose="02010600030101010101" pitchFamily="2" charset="-122"/>
              </a:rPr>
              <a:t>则下列判断正确的是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都亮</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都不亮</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不亮，灯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亮</a:t>
            </a:r>
            <a:r>
              <a:rPr lang="en-US" sz="2400">
                <a:latin typeface="Times New Roman" panose="02020603050405020304" pitchFamily="18" charset="0"/>
                <a:ea typeface="宋体" panose="02010600030101010101" pitchFamily="2" charset="-122"/>
              </a:rPr>
              <a:t>  </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不亮，灯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亮</a:t>
            </a:r>
            <a:endParaRPr lang="zh-CN" altLang="en-US" sz="2400"/>
          </a:p>
        </p:txBody>
      </p:sp>
      <p:pic>
        <p:nvPicPr>
          <p:cNvPr id="2" name="图片 -2147481669"/>
          <p:cNvPicPr>
            <a:picLocks noChangeAspect="1"/>
          </p:cNvPicPr>
          <p:nvPr/>
        </p:nvPicPr>
        <p:blipFill>
          <a:blip r:embed="rId1"/>
          <a:stretch>
            <a:fillRect/>
          </a:stretch>
        </p:blipFill>
        <p:spPr>
          <a:xfrm>
            <a:off x="7712710" y="2839720"/>
            <a:ext cx="2230755" cy="1972310"/>
          </a:xfrm>
          <a:prstGeom prst="rect">
            <a:avLst/>
          </a:prstGeom>
          <a:noFill/>
          <a:ln w="9525">
            <a:noFill/>
          </a:ln>
        </p:spPr>
      </p:pic>
      <p:sp>
        <p:nvSpPr>
          <p:cNvPr id="3" name="文本框 2"/>
          <p:cNvSpPr txBox="1"/>
          <p:nvPr/>
        </p:nvSpPr>
        <p:spPr>
          <a:xfrm>
            <a:off x="8533765" y="4959350"/>
            <a:ext cx="118237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4" name="文本框 3"/>
          <p:cNvSpPr txBox="1"/>
          <p:nvPr/>
        </p:nvSpPr>
        <p:spPr>
          <a:xfrm>
            <a:off x="10547350" y="2307590"/>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14070" y="2058035"/>
            <a:ext cx="1084135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(2019</a:t>
            </a:r>
            <a:r>
              <a:rPr lang="zh-CN" sz="2400">
                <a:cs typeface="楷体_GB2312" charset="0"/>
              </a:rPr>
              <a:t>泉州九上期末质检</a:t>
            </a:r>
            <a:r>
              <a:rPr lang="en-US" sz="2400">
                <a:latin typeface="Times New Roman" panose="02020603050405020304" pitchFamily="18" charset="0"/>
                <a:cs typeface="楷体_GB2312" charset="0"/>
              </a:rPr>
              <a:t>)</a:t>
            </a:r>
            <a:r>
              <a:rPr lang="zh-CN" sz="2400">
                <a:ea typeface="宋体" panose="02010600030101010101" pitchFamily="2" charset="-122"/>
              </a:rPr>
              <a:t>如图所示，闭合开关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后，下列说法正确的是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只能控制灯泡</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灯泡</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并联在</a:t>
            </a:r>
            <a:r>
              <a:rPr lang="zh-CN" sz="2400">
                <a:latin typeface="Times New Roman" panose="02020603050405020304" pitchFamily="18" charset="0"/>
                <a:ea typeface="宋体" panose="02010600030101010101" pitchFamily="2" charset="-122"/>
              </a:rPr>
              <a:t>电路中</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电流表可以测量灯泡</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的电流</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电压表测量灯泡</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两端的电压</a:t>
            </a:r>
            <a:endParaRPr lang="zh-CN" altLang="en-US" sz="2400"/>
          </a:p>
        </p:txBody>
      </p:sp>
      <p:pic>
        <p:nvPicPr>
          <p:cNvPr id="2" name="图片 -2147481668"/>
          <p:cNvPicPr>
            <a:picLocks noChangeAspect="1"/>
          </p:cNvPicPr>
          <p:nvPr/>
        </p:nvPicPr>
        <p:blipFill>
          <a:blip r:embed="rId1"/>
          <a:stretch>
            <a:fillRect/>
          </a:stretch>
        </p:blipFill>
        <p:spPr>
          <a:xfrm>
            <a:off x="6743065" y="2909570"/>
            <a:ext cx="3031490" cy="1646555"/>
          </a:xfrm>
          <a:prstGeom prst="rect">
            <a:avLst/>
          </a:prstGeom>
          <a:noFill/>
          <a:ln w="9525">
            <a:noFill/>
          </a:ln>
        </p:spPr>
      </p:pic>
      <p:sp>
        <p:nvSpPr>
          <p:cNvPr id="3" name="文本框 2"/>
          <p:cNvSpPr txBox="1"/>
          <p:nvPr/>
        </p:nvSpPr>
        <p:spPr>
          <a:xfrm>
            <a:off x="7544435" y="4775835"/>
            <a:ext cx="14287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4" name="文本框 3"/>
          <p:cNvSpPr txBox="1"/>
          <p:nvPr/>
        </p:nvSpPr>
        <p:spPr>
          <a:xfrm>
            <a:off x="10836275" y="2162810"/>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862330" y="1298575"/>
            <a:ext cx="6682105" cy="521890"/>
            <a:chOff x="894" y="3246"/>
            <a:chExt cx="10523" cy="822"/>
          </a:xfrm>
        </p:grpSpPr>
        <p:sp>
          <p:nvSpPr>
            <p:cNvPr id="15" name="文本框 4"/>
            <p:cNvSpPr txBox="1"/>
            <p:nvPr/>
          </p:nvSpPr>
          <p:spPr>
            <a:xfrm>
              <a:off x="3894" y="3246"/>
              <a:ext cx="7523"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电路的设计</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2018.10，2017.15)</a:t>
              </a:r>
              <a:endParaRPr lang="zh-CN" altLang="en-US" sz="2400" dirty="0">
                <a:latin typeface="Times New Roman" panose="02020603050405020304" pitchFamily="18" charset="0"/>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69620" y="1954530"/>
            <a:ext cx="1050925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小明为养鸡场设计报警电路．养鸡场的前、后门分别装有开关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，动物闯入时开关会自动闭合．要求：只要动物闯入任意一个门，电铃都能响起报警．图中符合设计要求的是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666"/>
          <p:cNvPicPr>
            <a:picLocks noChangeAspect="1"/>
          </p:cNvPicPr>
          <p:nvPr/>
        </p:nvPicPr>
        <p:blipFill>
          <a:blip r:embed="rId2"/>
          <a:stretch>
            <a:fillRect/>
          </a:stretch>
        </p:blipFill>
        <p:spPr>
          <a:xfrm>
            <a:off x="2773045" y="3923030"/>
            <a:ext cx="6191885" cy="2072640"/>
          </a:xfrm>
          <a:prstGeom prst="rect">
            <a:avLst/>
          </a:prstGeom>
          <a:noFill/>
          <a:ln w="9525">
            <a:noFill/>
          </a:ln>
        </p:spPr>
      </p:pic>
      <p:sp>
        <p:nvSpPr>
          <p:cNvPr id="3" name="文本框 2"/>
          <p:cNvSpPr txBox="1"/>
          <p:nvPr/>
        </p:nvSpPr>
        <p:spPr>
          <a:xfrm>
            <a:off x="6880860" y="3198495"/>
            <a:ext cx="6635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7255" y="1048385"/>
            <a:ext cx="1026414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为了提高行车的</a:t>
            </a:r>
            <a:r>
              <a:rPr lang="zh-CN" sz="2400">
                <a:latin typeface="Times New Roman" panose="02020603050405020304" pitchFamily="18" charset="0"/>
                <a:ea typeface="宋体" panose="02010600030101010101" pitchFamily="2" charset="-122"/>
              </a:rPr>
              <a:t>安全性，有的汽车装有日间行车灯，如图所示．</a:t>
            </a:r>
            <a:r>
              <a:rPr lang="zh-CN" sz="2400">
                <a:ea typeface="宋体" panose="02010600030101010101" pitchFamily="2" charset="-122"/>
              </a:rPr>
              <a:t>当汽车启动时，</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闭合，日间行车灯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立即亮起，再闭合</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，车前大灯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也亮起，下图所示的电路图中符合这一情况的是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665"/>
          <p:cNvPicPr>
            <a:picLocks noChangeAspect="1"/>
          </p:cNvPicPr>
          <p:nvPr/>
        </p:nvPicPr>
        <p:blipFill>
          <a:blip r:embed="rId1"/>
          <a:stretch>
            <a:fillRect/>
          </a:stretch>
        </p:blipFill>
        <p:spPr>
          <a:xfrm>
            <a:off x="3382645" y="2715895"/>
            <a:ext cx="5292725" cy="3417570"/>
          </a:xfrm>
          <a:prstGeom prst="rect">
            <a:avLst/>
          </a:prstGeom>
          <a:noFill/>
          <a:ln w="9525">
            <a:noFill/>
          </a:ln>
        </p:spPr>
      </p:pic>
      <p:sp>
        <p:nvSpPr>
          <p:cNvPr id="3" name="文本框 2"/>
          <p:cNvSpPr txBox="1"/>
          <p:nvPr/>
        </p:nvSpPr>
        <p:spPr>
          <a:xfrm>
            <a:off x="8812530" y="2315845"/>
            <a:ext cx="631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59180" y="137985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70280" y="1963420"/>
            <a:ext cx="1019746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(2019</a:t>
            </a:r>
            <a:r>
              <a:rPr lang="zh-CN" sz="2400">
                <a:cs typeface="楷体_GB2312" charset="0"/>
              </a:rPr>
              <a:t>达州</a:t>
            </a:r>
            <a:r>
              <a:rPr lang="en-US" sz="2400">
                <a:latin typeface="Times New Roman" panose="02020603050405020304" pitchFamily="18" charset="0"/>
                <a:cs typeface="楷体_GB2312" charset="0"/>
              </a:rPr>
              <a:t>)</a:t>
            </a:r>
            <a:r>
              <a:rPr lang="zh-CN" sz="2400">
                <a:ea typeface="宋体" panose="02010600030101010101" pitchFamily="2" charset="-122"/>
              </a:rPr>
              <a:t>下图是物理兴趣小组设计的四个测量身高的电路图，身高</a:t>
            </a:r>
            <a:r>
              <a:rPr lang="zh-CN" sz="2400">
                <a:latin typeface="Times New Roman" panose="02020603050405020304" pitchFamily="18" charset="0"/>
                <a:ea typeface="宋体" panose="02010600030101010101" pitchFamily="2" charset="-122"/>
              </a:rPr>
              <a:t>仪都由电压表改装而成，能实现身高越高身高仪示数越大且刻度均匀的电路是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1662"/>
          <p:cNvPicPr>
            <a:picLocks noChangeAspect="1"/>
          </p:cNvPicPr>
          <p:nvPr/>
        </p:nvPicPr>
        <p:blipFill>
          <a:blip r:embed="rId2"/>
          <a:srcRect b="55063"/>
          <a:stretch>
            <a:fillRect/>
          </a:stretch>
        </p:blipFill>
        <p:spPr>
          <a:xfrm>
            <a:off x="970280" y="4072255"/>
            <a:ext cx="4922520" cy="1577340"/>
          </a:xfrm>
          <a:prstGeom prst="rect">
            <a:avLst/>
          </a:prstGeom>
          <a:noFill/>
          <a:ln w="9525">
            <a:noFill/>
          </a:ln>
        </p:spPr>
      </p:pic>
      <p:pic>
        <p:nvPicPr>
          <p:cNvPr id="3" name="图片 -2147481662"/>
          <p:cNvPicPr>
            <a:picLocks noChangeAspect="1"/>
          </p:cNvPicPr>
          <p:nvPr/>
        </p:nvPicPr>
        <p:blipFill>
          <a:blip r:embed="rId2"/>
          <a:srcRect t="44243"/>
          <a:stretch>
            <a:fillRect/>
          </a:stretch>
        </p:blipFill>
        <p:spPr>
          <a:xfrm>
            <a:off x="6154420" y="3750945"/>
            <a:ext cx="4956175" cy="1970405"/>
          </a:xfrm>
          <a:prstGeom prst="rect">
            <a:avLst/>
          </a:prstGeom>
          <a:noFill/>
          <a:ln w="9525">
            <a:noFill/>
          </a:ln>
        </p:spPr>
      </p:pic>
      <p:sp>
        <p:nvSpPr>
          <p:cNvPr id="4" name="文本框 3"/>
          <p:cNvSpPr txBox="1"/>
          <p:nvPr/>
        </p:nvSpPr>
        <p:spPr>
          <a:xfrm>
            <a:off x="1567815" y="3198495"/>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r>
              <a:rPr lang="zh-CN" sz="2400">
                <a:solidFill>
                  <a:srgbClr val="FF0000"/>
                </a:solidFill>
                <a:ea typeface="宋体" panose="02010600030101010101" pitchFamily="2" charset="-122"/>
              </a:rPr>
              <a:t>　</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913130" y="1809115"/>
            <a:ext cx="5382895" cy="521890"/>
            <a:chOff x="894" y="3246"/>
            <a:chExt cx="8477" cy="822"/>
          </a:xfrm>
        </p:grpSpPr>
        <p:sp>
          <p:nvSpPr>
            <p:cNvPr id="15" name="文本框 4"/>
            <p:cNvSpPr txBox="1"/>
            <p:nvPr/>
          </p:nvSpPr>
          <p:spPr>
            <a:xfrm>
              <a:off x="3894" y="3246"/>
              <a:ext cx="5477"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电学实验作图</a:t>
              </a:r>
              <a:r>
                <a:rPr lang="zh-CN" altLang="en-US" sz="2400" dirty="0">
                  <a:latin typeface="宋体" panose="02010600030101010101" pitchFamily="2" charset="-122"/>
                  <a:cs typeface="宋体" panose="02010600030101010101" pitchFamily="2" charset="-122"/>
                </a:rPr>
                <a:t>(</a:t>
              </a:r>
              <a:r>
                <a:rPr lang="zh-CN" altLang="en-US" sz="2400" dirty="0">
                  <a:latin typeface="宋体" panose="02010600030101010101" pitchFamily="2" charset="-122"/>
                  <a:cs typeface="宋体" panose="02010600030101010101" pitchFamily="2" charset="-122"/>
                </a:rPr>
                <a:t>必考)</a:t>
              </a:r>
              <a:endParaRPr lang="zh-CN" altLang="en-US" sz="2400" dirty="0">
                <a:latin typeface="宋体" panose="02010600030101010101" pitchFamily="2" charset="-122"/>
                <a:cs typeface="宋体" panose="02010600030101010101" pitchFamily="2" charset="-122"/>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 name="组合 2"/>
          <p:cNvGrpSpPr/>
          <p:nvPr/>
        </p:nvGrpSpPr>
        <p:grpSpPr>
          <a:xfrm>
            <a:off x="897890" y="2623820"/>
            <a:ext cx="1653540" cy="460375"/>
            <a:chOff x="1586" y="2158"/>
            <a:chExt cx="2604" cy="725"/>
          </a:xfrm>
        </p:grpSpPr>
        <p:pic>
          <p:nvPicPr>
            <p:cNvPr id="2" name="图片 1" descr="三级标1"/>
            <p:cNvPicPr>
              <a:picLocks noChangeAspect="1"/>
            </p:cNvPicPr>
            <p:nvPr/>
          </p:nvPicPr>
          <p:blipFill>
            <a:blip r:embed="rId2"/>
            <a:stretch>
              <a:fillRect/>
            </a:stretch>
          </p:blipFill>
          <p:spPr>
            <a:xfrm>
              <a:off x="1610" y="2204"/>
              <a:ext cx="2580" cy="636"/>
            </a:xfrm>
            <a:prstGeom prst="rect">
              <a:avLst/>
            </a:prstGeom>
          </p:spPr>
        </p:pic>
        <p:sp>
          <p:nvSpPr>
            <p:cNvPr id="4" name="文本框 3"/>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826135" y="3227070"/>
            <a:ext cx="10539730" cy="230695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 </a:t>
            </a:r>
            <a:r>
              <a:rPr lang="zh-CN" sz="2400">
                <a:solidFill>
                  <a:srgbClr val="1D41D5"/>
                </a:solidFill>
                <a:ea typeface="黑体" panose="02010609060101010101" pitchFamily="49" charset="-122"/>
              </a:rPr>
              <a:t>滑动变阻器的连接：</a:t>
            </a:r>
            <a:r>
              <a:rPr lang="en-US" sz="2400">
                <a:solidFill>
                  <a:srgbClr val="1D41D5"/>
                </a:solidFill>
                <a:latin typeface="Times New Roman" panose="02020603050405020304" pitchFamily="18" charset="0"/>
                <a:ea typeface="宋体" panose="02010600030101010101" pitchFamily="2" charset="-122"/>
              </a:rPr>
              <a:t>(1)</a:t>
            </a:r>
            <a:r>
              <a:rPr lang="zh-CN" sz="2400">
                <a:solidFill>
                  <a:srgbClr val="1D41D5"/>
                </a:solidFill>
                <a:ea typeface="宋体" panose="02010600030101010101" pitchFamily="2" charset="-122"/>
              </a:rPr>
              <a:t>两根导线必须按照</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一上一下</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的原则连接；</a:t>
            </a:r>
            <a:endParaRPr lang="zh-CN" sz="2400">
              <a:solidFill>
                <a:srgbClr val="1D41D5"/>
              </a:solidFill>
              <a:ea typeface="宋体" panose="02010600030101010101" pitchFamily="2" charset="-122"/>
            </a:endParaRPr>
          </a:p>
          <a:p>
            <a:pPr>
              <a:lnSpc>
                <a:spcPct val="150000"/>
              </a:lnSpc>
            </a:pPr>
            <a:r>
              <a:rPr lang="en-US" sz="2400">
                <a:solidFill>
                  <a:srgbClr val="1D41D5"/>
                </a:solidFill>
                <a:latin typeface="Times New Roman" panose="02020603050405020304" pitchFamily="18" charset="0"/>
                <a:ea typeface="宋体" panose="02010600030101010101" pitchFamily="2" charset="-122"/>
              </a:rPr>
              <a:t>(2)</a:t>
            </a:r>
            <a:r>
              <a:rPr lang="zh-CN" sz="2400">
                <a:solidFill>
                  <a:srgbClr val="1D41D5"/>
                </a:solidFill>
                <a:ea typeface="宋体" panose="02010600030101010101" pitchFamily="2" charset="-122"/>
              </a:rPr>
              <a:t>遵循</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远大近小</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的规律</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滑片与下接线柱的距离越远阻值越大，距离越近阻值越小</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a:t>
            </a:r>
            <a:endParaRPr lang="zh-CN" altLang="en-US" sz="2400">
              <a:solidFill>
                <a:srgbClr val="1D41D5"/>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168140" y="2918460"/>
            <a:ext cx="2358390" cy="1515110"/>
          </a:xfrm>
          <a:custGeom>
            <a:avLst/>
            <a:gdLst>
              <a:gd name="rtl" fmla="*/ 331664 w 1912768"/>
              <a:gd name="rtt" fmla="*/ 132240 h 843600"/>
              <a:gd name="rtr" fmla="*/ 1578064 w 1912768"/>
              <a:gd name="rtb" fmla="*/ 725040 h 843600"/>
            </a:gdLst>
            <a:ahLst/>
            <a:cxnLst/>
            <a:rect l="rtl" t="rtt" r="rtr" b="rtb"/>
            <a:pathLst>
              <a:path w="1912768" h="843600">
                <a:moveTo>
                  <a:pt x="421800" y="0"/>
                </a:moveTo>
                <a:lnTo>
                  <a:pt x="1490968" y="0"/>
                </a:lnTo>
                <a:cubicBezTo>
                  <a:pt x="1723928" y="0"/>
                  <a:pt x="1912768" y="188840"/>
                  <a:pt x="1912768" y="421800"/>
                </a:cubicBezTo>
                <a:cubicBezTo>
                  <a:pt x="1912768" y="654760"/>
                  <a:pt x="1723928" y="843600"/>
                  <a:pt x="1490968" y="843600"/>
                </a:cubicBezTo>
                <a:lnTo>
                  <a:pt x="421800" y="843600"/>
                </a:lnTo>
                <a:cubicBezTo>
                  <a:pt x="188840" y="843600"/>
                  <a:pt x="0" y="654760"/>
                  <a:pt x="0" y="421800"/>
                </a:cubicBezTo>
                <a:cubicBezTo>
                  <a:pt x="0" y="188840"/>
                  <a:pt x="188840" y="0"/>
                  <a:pt x="421800" y="0"/>
                </a:cubicBezTo>
                <a:close/>
              </a:path>
            </a:pathLst>
          </a:custGeom>
          <a:solidFill>
            <a:srgbClr val="FFFFFF"/>
          </a:solidFill>
          <a:ln w="30400" cap="flat">
            <a:solidFill>
              <a:schemeClr val="accent4"/>
            </a:solidFill>
            <a:round/>
          </a:ln>
        </p:spPr>
        <p:txBody>
          <a:bodyPr wrap="square" lIns="0" tIns="0" rIns="0" bIns="22500" rtlCol="0" anchor="ctr"/>
          <a:p>
            <a:pPr algn="ctr"/>
            <a:r>
              <a:rPr lang="zh-CN" sz="2400" b="1">
                <a:solidFill>
                  <a:srgbClr val="454545"/>
                </a:solidFill>
                <a:latin typeface="方正粗黑宋简体" panose="02000000000000000000" charset="-122"/>
              </a:rPr>
              <a:t>电学基</a:t>
            </a:r>
            <a:endParaRPr lang="zh-CN" sz="2400" b="1">
              <a:solidFill>
                <a:srgbClr val="454545"/>
              </a:solidFill>
              <a:latin typeface="方正粗黑宋简体" panose="02000000000000000000" charset="-122"/>
            </a:endParaRPr>
          </a:p>
          <a:p>
            <a:pPr algn="ctr"/>
            <a:r>
              <a:rPr lang="zh-CN" sz="2400" b="1">
                <a:solidFill>
                  <a:srgbClr val="454545"/>
                </a:solidFill>
                <a:latin typeface="方正粗黑宋简体" panose="02000000000000000000" charset="-122"/>
              </a:rPr>
              <a:t>础知识</a:t>
            </a:r>
            <a:endParaRPr lang="zh-CN" sz="2400" b="1">
              <a:solidFill>
                <a:srgbClr val="454545"/>
              </a:solidFill>
              <a:latin typeface="方正粗黑宋简体" panose="02000000000000000000" charset="-122"/>
            </a:endParaRPr>
          </a:p>
        </p:txBody>
      </p:sp>
      <p:grpSp>
        <p:nvGrpSpPr>
          <p:cNvPr id="14" name="组合 13"/>
          <p:cNvGrpSpPr/>
          <p:nvPr/>
        </p:nvGrpSpPr>
        <p:grpSpPr>
          <a:xfrm>
            <a:off x="6416040" y="1411605"/>
            <a:ext cx="1671955" cy="2586355"/>
            <a:chOff x="10029" y="2449"/>
            <a:chExt cx="2633" cy="4073"/>
          </a:xfrm>
        </p:grpSpPr>
        <p:sp>
          <p:nvSpPr>
            <p:cNvPr id="105" name="MMConnector"/>
            <p:cNvSpPr/>
            <p:nvPr/>
          </p:nvSpPr>
          <p:spPr>
            <a:xfrm>
              <a:off x="10029" y="4442"/>
              <a:ext cx="1491" cy="2081"/>
            </a:xfrm>
            <a:custGeom>
              <a:avLst/>
              <a:gdLst/>
              <a:ahLst/>
              <a:cxnLst/>
              <a:pathLst>
                <a:path w="1029794" h="735765">
                  <a:moveTo>
                    <a:pt x="-172313" y="161677"/>
                  </a:moveTo>
                  <a:cubicBezTo>
                    <a:pt x="-185341" y="175716"/>
                    <a:pt x="-184878" y="193368"/>
                    <a:pt x="-174037" y="203192"/>
                  </a:cubicBezTo>
                  <a:cubicBezTo>
                    <a:pt x="-163196" y="213016"/>
                    <a:pt x="-145425" y="211883"/>
                    <a:pt x="-132892" y="197402"/>
                  </a:cubicBezTo>
                  <a:cubicBezTo>
                    <a:pt x="-121180" y="183869"/>
                    <a:pt x="-109469" y="170336"/>
                    <a:pt x="-97914" y="156707"/>
                  </a:cubicBezTo>
                  <a:cubicBezTo>
                    <a:pt x="-86359" y="143078"/>
                    <a:pt x="-74961" y="129353"/>
                    <a:pt x="-63638" y="115589"/>
                  </a:cubicBezTo>
                  <a:cubicBezTo>
                    <a:pt x="-52315" y="101826"/>
                    <a:pt x="-41066" y="88026"/>
                    <a:pt x="-29875" y="74202"/>
                  </a:cubicBezTo>
                  <a:cubicBezTo>
                    <a:pt x="-18684" y="60379"/>
                    <a:pt x="-7551" y="46533"/>
                    <a:pt x="3560" y="32689"/>
                  </a:cubicBezTo>
                  <a:cubicBezTo>
                    <a:pt x="14670" y="18845"/>
                    <a:pt x="25758" y="5004"/>
                    <a:pt x="36851" y="-8813"/>
                  </a:cubicBezTo>
                  <a:cubicBezTo>
                    <a:pt x="47944" y="-22629"/>
                    <a:pt x="59044" y="-36422"/>
                    <a:pt x="70179" y="-50167"/>
                  </a:cubicBezTo>
                  <a:cubicBezTo>
                    <a:pt x="81315" y="-63912"/>
                    <a:pt x="92487" y="-77609"/>
                    <a:pt x="103725" y="-91235"/>
                  </a:cubicBezTo>
                  <a:cubicBezTo>
                    <a:pt x="114963" y="-104861"/>
                    <a:pt x="126267" y="-118416"/>
                    <a:pt x="137667" y="-131873"/>
                  </a:cubicBezTo>
                  <a:cubicBezTo>
                    <a:pt x="149067" y="-145330"/>
                    <a:pt x="160563" y="-158690"/>
                    <a:pt x="172185" y="-171925"/>
                  </a:cubicBezTo>
                  <a:cubicBezTo>
                    <a:pt x="183806" y="-185160"/>
                    <a:pt x="195554" y="-198269"/>
                    <a:pt x="207456" y="-211223"/>
                  </a:cubicBezTo>
                  <a:cubicBezTo>
                    <a:pt x="219358" y="-224176"/>
                    <a:pt x="231415" y="-236972"/>
                    <a:pt x="243655" y="-249578"/>
                  </a:cubicBezTo>
                  <a:cubicBezTo>
                    <a:pt x="255896" y="-262183"/>
                    <a:pt x="268319" y="-274598"/>
                    <a:pt x="280953" y="-286783"/>
                  </a:cubicBezTo>
                  <a:cubicBezTo>
                    <a:pt x="293587" y="-298967"/>
                    <a:pt x="306431" y="-310922"/>
                    <a:pt x="319510" y="-322605"/>
                  </a:cubicBezTo>
                  <a:cubicBezTo>
                    <a:pt x="332588" y="-334287"/>
                    <a:pt x="345901" y="-345697"/>
                    <a:pt x="359468" y="-356788"/>
                  </a:cubicBezTo>
                  <a:cubicBezTo>
                    <a:pt x="373035" y="-367879"/>
                    <a:pt x="386857" y="-378650"/>
                    <a:pt x="400947" y="-389054"/>
                  </a:cubicBezTo>
                  <a:cubicBezTo>
                    <a:pt x="415037" y="-399457"/>
                    <a:pt x="429396" y="-409492"/>
                    <a:pt x="444030" y="-419107"/>
                  </a:cubicBezTo>
                  <a:cubicBezTo>
                    <a:pt x="458664" y="-428723"/>
                    <a:pt x="473572" y="-437920"/>
                    <a:pt x="488753" y="-446650"/>
                  </a:cubicBezTo>
                  <a:cubicBezTo>
                    <a:pt x="503934" y="-455379"/>
                    <a:pt x="519387" y="-463641"/>
                    <a:pt x="535097" y="-471391"/>
                  </a:cubicBezTo>
                  <a:cubicBezTo>
                    <a:pt x="550807" y="-479141"/>
                    <a:pt x="566773" y="-486380"/>
                    <a:pt x="582980" y="-493073"/>
                  </a:cubicBezTo>
                  <a:cubicBezTo>
                    <a:pt x="599187" y="-499766"/>
                    <a:pt x="615633" y="-505913"/>
                    <a:pt x="632261" y="-511489"/>
                  </a:cubicBezTo>
                  <a:cubicBezTo>
                    <a:pt x="648889" y="-517066"/>
                    <a:pt x="665698" y="-522072"/>
                    <a:pt x="682746" y="-526502"/>
                  </a:cubicBezTo>
                  <a:cubicBezTo>
                    <a:pt x="699795" y="-530932"/>
                    <a:pt x="717082" y="-534787"/>
                    <a:pt x="734206" y="-538055"/>
                  </a:cubicBezTo>
                  <a:cubicBezTo>
                    <a:pt x="751330" y="-541324"/>
                    <a:pt x="768290" y="-544005"/>
                    <a:pt x="786395" y="-546175"/>
                  </a:cubicBezTo>
                  <a:cubicBezTo>
                    <a:pt x="804500" y="-548345"/>
                    <a:pt x="823748" y="-550003"/>
                    <a:pt x="839072" y="-550959"/>
                  </a:cubicBezTo>
                  <a:cubicBezTo>
                    <a:pt x="854395" y="-551915"/>
                    <a:pt x="865794" y="-552170"/>
                    <a:pt x="877192" y="-552425"/>
                  </a:cubicBezTo>
                  <a:cubicBezTo>
                    <a:pt x="879927" y="-552486"/>
                    <a:pt x="881752" y="-554135"/>
                    <a:pt x="881752" y="-556225"/>
                  </a:cubicBezTo>
                  <a:cubicBezTo>
                    <a:pt x="881752" y="-558315"/>
                    <a:pt x="879928" y="-559991"/>
                    <a:pt x="877192" y="-560025"/>
                  </a:cubicBezTo>
                  <a:cubicBezTo>
                    <a:pt x="865695" y="-560167"/>
                    <a:pt x="854198" y="-560309"/>
                    <a:pt x="838693" y="-559880"/>
                  </a:cubicBezTo>
                  <a:cubicBezTo>
                    <a:pt x="823188" y="-559451"/>
                    <a:pt x="803674" y="-558450"/>
                    <a:pt x="785271" y="-556889"/>
                  </a:cubicBezTo>
                  <a:cubicBezTo>
                    <a:pt x="766869" y="-555329"/>
                    <a:pt x="749577" y="-553207"/>
                    <a:pt x="732074" y="-550492"/>
                  </a:cubicBezTo>
                  <a:cubicBezTo>
                    <a:pt x="714572" y="-547777"/>
                    <a:pt x="696860" y="-544468"/>
                    <a:pt x="679347" y="-540559"/>
                  </a:cubicBezTo>
                  <a:cubicBezTo>
                    <a:pt x="661834" y="-536651"/>
                    <a:pt x="644520" y="-532142"/>
                    <a:pt x="627351" y="-527040"/>
                  </a:cubicBezTo>
                  <a:cubicBezTo>
                    <a:pt x="610182" y="-521937"/>
                    <a:pt x="593158" y="-516239"/>
                    <a:pt x="576346" y="-509969"/>
                  </a:cubicBezTo>
                  <a:cubicBezTo>
                    <a:pt x="559533" y="-503699"/>
                    <a:pt x="542932" y="-496857"/>
                    <a:pt x="526566" y="-489477"/>
                  </a:cubicBezTo>
                  <a:cubicBezTo>
                    <a:pt x="510200" y="-482097"/>
                    <a:pt x="494070" y="-474180"/>
                    <a:pt x="478199" y="-465772"/>
                  </a:cubicBezTo>
                  <a:cubicBezTo>
                    <a:pt x="462328" y="-457364"/>
                    <a:pt x="446716" y="-448465"/>
                    <a:pt x="431372" y="-439128"/>
                  </a:cubicBezTo>
                  <a:cubicBezTo>
                    <a:pt x="416028" y="-429790"/>
                    <a:pt x="400953" y="-420014"/>
                    <a:pt x="386145" y="-409855"/>
                  </a:cubicBezTo>
                  <a:cubicBezTo>
                    <a:pt x="371338" y="-399696"/>
                    <a:pt x="356798" y="-389154"/>
                    <a:pt x="342517" y="-378283"/>
                  </a:cubicBezTo>
                  <a:cubicBezTo>
                    <a:pt x="328235" y="-367412"/>
                    <a:pt x="314211" y="-356212"/>
                    <a:pt x="300429" y="-344734"/>
                  </a:cubicBezTo>
                  <a:cubicBezTo>
                    <a:pt x="286647" y="-333257"/>
                    <a:pt x="273105" y="-321502"/>
                    <a:pt x="259784" y="-309517"/>
                  </a:cubicBezTo>
                  <a:cubicBezTo>
                    <a:pt x="246462" y="-297531"/>
                    <a:pt x="233359" y="-285316"/>
                    <a:pt x="220450" y="-272913"/>
                  </a:cubicBezTo>
                  <a:cubicBezTo>
                    <a:pt x="207542" y="-260510"/>
                    <a:pt x="194828" y="-247920"/>
                    <a:pt x="182280" y="-235181"/>
                  </a:cubicBezTo>
                  <a:cubicBezTo>
                    <a:pt x="169732" y="-222441"/>
                    <a:pt x="157352" y="-209553"/>
                    <a:pt x="145110" y="-196550"/>
                  </a:cubicBezTo>
                  <a:cubicBezTo>
                    <a:pt x="132868" y="-183547"/>
                    <a:pt x="120765" y="-170430"/>
                    <a:pt x="108772" y="-157229"/>
                  </a:cubicBezTo>
                  <a:cubicBezTo>
                    <a:pt x="96779" y="-144028"/>
                    <a:pt x="84896" y="-130744"/>
                    <a:pt x="73095" y="-117406"/>
                  </a:cubicBezTo>
                  <a:cubicBezTo>
                    <a:pt x="61294" y="-104067"/>
                    <a:pt x="49574" y="-90674"/>
                    <a:pt x="37908" y="-77254"/>
                  </a:cubicBezTo>
                  <a:cubicBezTo>
                    <a:pt x="26242" y="-63833"/>
                    <a:pt x="14629" y="-50385"/>
                    <a:pt x="3042" y="-36935"/>
                  </a:cubicBezTo>
                  <a:cubicBezTo>
                    <a:pt x="-8546" y="-23486"/>
                    <a:pt x="-20108" y="-10035"/>
                    <a:pt x="-31673" y="3393"/>
                  </a:cubicBezTo>
                  <a:cubicBezTo>
                    <a:pt x="-43237" y="16821"/>
                    <a:pt x="-54804" y="30226"/>
                    <a:pt x="-66402" y="43578"/>
                  </a:cubicBezTo>
                  <a:cubicBezTo>
                    <a:pt x="-78000" y="56930"/>
                    <a:pt x="-89631" y="70230"/>
                    <a:pt x="-101310" y="83463"/>
                  </a:cubicBezTo>
                  <a:cubicBezTo>
                    <a:pt x="-112990" y="96696"/>
                    <a:pt x="-124719" y="109862"/>
                    <a:pt x="-136561" y="122887"/>
                  </a:cubicBezTo>
                  <a:cubicBezTo>
                    <a:pt x="-148403" y="135911"/>
                    <a:pt x="-160358" y="148794"/>
                    <a:pt x="-172313" y="161677"/>
                  </a:cubicBezTo>
                  <a:close/>
                </a:path>
              </a:pathLst>
            </a:custGeom>
            <a:solidFill>
              <a:schemeClr val="accent4"/>
            </a:solidFill>
            <a:ln w="7600" cap="rnd">
              <a:solidFill>
                <a:schemeClr val="accent4"/>
              </a:solidFill>
              <a:round/>
            </a:ln>
          </p:spPr>
        </p:sp>
        <p:sp>
          <p:nvSpPr>
            <p:cNvPr id="104" name="MainTopic"/>
            <p:cNvSpPr/>
            <p:nvPr/>
          </p:nvSpPr>
          <p:spPr>
            <a:xfrm>
              <a:off x="11282" y="2449"/>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电阻</a:t>
              </a:r>
              <a:endParaRPr sz="2400">
                <a:solidFill>
                  <a:srgbClr val="303030"/>
                </a:solidFill>
                <a:latin typeface="宋体" panose="02010600030101010101" pitchFamily="2" charset="-122"/>
              </a:endParaRPr>
            </a:p>
          </p:txBody>
        </p:sp>
      </p:grpSp>
      <p:grpSp>
        <p:nvGrpSpPr>
          <p:cNvPr id="19" name="组合 18"/>
          <p:cNvGrpSpPr/>
          <p:nvPr/>
        </p:nvGrpSpPr>
        <p:grpSpPr>
          <a:xfrm>
            <a:off x="6459855" y="3802380"/>
            <a:ext cx="1700530" cy="532130"/>
            <a:chOff x="10098" y="6214"/>
            <a:chExt cx="2678" cy="838"/>
          </a:xfrm>
        </p:grpSpPr>
        <p:sp>
          <p:nvSpPr>
            <p:cNvPr id="107" name="MMConnector"/>
            <p:cNvSpPr/>
            <p:nvPr/>
          </p:nvSpPr>
          <p:spPr>
            <a:xfrm>
              <a:off x="10098" y="6324"/>
              <a:ext cx="1191" cy="303"/>
            </a:xfrm>
            <a:custGeom>
              <a:avLst/>
              <a:gdLst/>
              <a:ahLst/>
              <a:cxnLst/>
              <a:pathLst>
                <a:path w="812897" h="106984">
                  <a:moveTo>
                    <a:pt x="69496" y="-23821"/>
                  </a:moveTo>
                  <a:cubicBezTo>
                    <a:pt x="50827" y="-28092"/>
                    <a:pt x="35852" y="-18324"/>
                    <a:pt x="32991" y="-3976"/>
                  </a:cubicBezTo>
                  <a:cubicBezTo>
                    <a:pt x="30130" y="10371"/>
                    <a:pt x="40215" y="25123"/>
                    <a:pt x="59093" y="28352"/>
                  </a:cubicBezTo>
                  <a:cubicBezTo>
                    <a:pt x="76574" y="31342"/>
                    <a:pt x="94055" y="34332"/>
                    <a:pt x="111546" y="37321"/>
                  </a:cubicBezTo>
                  <a:cubicBezTo>
                    <a:pt x="129037" y="40309"/>
                    <a:pt x="146539" y="43296"/>
                    <a:pt x="164051" y="46261"/>
                  </a:cubicBezTo>
                  <a:cubicBezTo>
                    <a:pt x="181563" y="49226"/>
                    <a:pt x="199086" y="52168"/>
                    <a:pt x="216621" y="55071"/>
                  </a:cubicBezTo>
                  <a:cubicBezTo>
                    <a:pt x="234157" y="57974"/>
                    <a:pt x="251705" y="60838"/>
                    <a:pt x="269268" y="63645"/>
                  </a:cubicBezTo>
                  <a:cubicBezTo>
                    <a:pt x="286831" y="66451"/>
                    <a:pt x="304409" y="69201"/>
                    <a:pt x="322003" y="71875"/>
                  </a:cubicBezTo>
                  <a:cubicBezTo>
                    <a:pt x="339596" y="74549"/>
                    <a:pt x="357205" y="77148"/>
                    <a:pt x="374831" y="79653"/>
                  </a:cubicBezTo>
                  <a:cubicBezTo>
                    <a:pt x="392456" y="82159"/>
                    <a:pt x="410099" y="84572"/>
                    <a:pt x="427757" y="86874"/>
                  </a:cubicBezTo>
                  <a:cubicBezTo>
                    <a:pt x="445415" y="89177"/>
                    <a:pt x="463090" y="91369"/>
                    <a:pt x="480781" y="93435"/>
                  </a:cubicBezTo>
                  <a:cubicBezTo>
                    <a:pt x="498472" y="95500"/>
                    <a:pt x="516180" y="97439"/>
                    <a:pt x="533898" y="99235"/>
                  </a:cubicBezTo>
                  <a:cubicBezTo>
                    <a:pt x="551617" y="101032"/>
                    <a:pt x="569347" y="102687"/>
                    <a:pt x="587100" y="104185"/>
                  </a:cubicBezTo>
                  <a:cubicBezTo>
                    <a:pt x="604852" y="105683"/>
                    <a:pt x="622628" y="107024"/>
                    <a:pt x="640371" y="108199"/>
                  </a:cubicBezTo>
                  <a:cubicBezTo>
                    <a:pt x="658114" y="109373"/>
                    <a:pt x="675824" y="110380"/>
                    <a:pt x="693693" y="111203"/>
                  </a:cubicBezTo>
                  <a:cubicBezTo>
                    <a:pt x="711563" y="112026"/>
                    <a:pt x="729591" y="112667"/>
                    <a:pt x="747046" y="113135"/>
                  </a:cubicBezTo>
                  <a:cubicBezTo>
                    <a:pt x="764500" y="113603"/>
                    <a:pt x="781382" y="113898"/>
                    <a:pt x="800402" y="113941"/>
                  </a:cubicBezTo>
                  <a:cubicBezTo>
                    <a:pt x="819422" y="113984"/>
                    <a:pt x="840580" y="113775"/>
                    <a:pt x="853735" y="113584"/>
                  </a:cubicBezTo>
                  <a:cubicBezTo>
                    <a:pt x="866889" y="113393"/>
                    <a:pt x="872041" y="113222"/>
                    <a:pt x="877192" y="113050"/>
                  </a:cubicBezTo>
                  <a:cubicBezTo>
                    <a:pt x="879926" y="112959"/>
                    <a:pt x="881752" y="111340"/>
                    <a:pt x="881752" y="109250"/>
                  </a:cubicBezTo>
                  <a:cubicBezTo>
                    <a:pt x="881752" y="107160"/>
                    <a:pt x="879927" y="105511"/>
                    <a:pt x="877192" y="105450"/>
                  </a:cubicBezTo>
                  <a:cubicBezTo>
                    <a:pt x="872054" y="105336"/>
                    <a:pt x="866916" y="105222"/>
                    <a:pt x="853823" y="104684"/>
                  </a:cubicBezTo>
                  <a:cubicBezTo>
                    <a:pt x="840729" y="104147"/>
                    <a:pt x="819679" y="103187"/>
                    <a:pt x="800781" y="102094"/>
                  </a:cubicBezTo>
                  <a:cubicBezTo>
                    <a:pt x="781883" y="101002"/>
                    <a:pt x="765136" y="99776"/>
                    <a:pt x="747837" y="98349"/>
                  </a:cubicBezTo>
                  <a:cubicBezTo>
                    <a:pt x="730537" y="96922"/>
                    <a:pt x="712685" y="95293"/>
                    <a:pt x="695008" y="93492"/>
                  </a:cubicBezTo>
                  <a:cubicBezTo>
                    <a:pt x="677330" y="91691"/>
                    <a:pt x="659828" y="89717"/>
                    <a:pt x="642307" y="87576"/>
                  </a:cubicBezTo>
                  <a:cubicBezTo>
                    <a:pt x="624786" y="85435"/>
                    <a:pt x="607247" y="83127"/>
                    <a:pt x="589742" y="80666"/>
                  </a:cubicBezTo>
                  <a:cubicBezTo>
                    <a:pt x="572237" y="78205"/>
                    <a:pt x="554766" y="75590"/>
                    <a:pt x="537314" y="72836"/>
                  </a:cubicBezTo>
                  <a:cubicBezTo>
                    <a:pt x="519863" y="70081"/>
                    <a:pt x="502431" y="67186"/>
                    <a:pt x="485021" y="64167"/>
                  </a:cubicBezTo>
                  <a:cubicBezTo>
                    <a:pt x="467611" y="61147"/>
                    <a:pt x="450223" y="58003"/>
                    <a:pt x="432852" y="54749"/>
                  </a:cubicBezTo>
                  <a:cubicBezTo>
                    <a:pt x="415482" y="51496"/>
                    <a:pt x="398130" y="48133"/>
                    <a:pt x="380794" y="44678"/>
                  </a:cubicBezTo>
                  <a:cubicBezTo>
                    <a:pt x="363457" y="41223"/>
                    <a:pt x="346136" y="37675"/>
                    <a:pt x="328827" y="34052"/>
                  </a:cubicBezTo>
                  <a:cubicBezTo>
                    <a:pt x="311517" y="30429"/>
                    <a:pt x="294219" y="26730"/>
                    <a:pt x="276928" y="22973"/>
                  </a:cubicBezTo>
                  <a:cubicBezTo>
                    <a:pt x="259637" y="19216"/>
                    <a:pt x="242353" y="15400"/>
                    <a:pt x="225072" y="11544"/>
                  </a:cubicBezTo>
                  <a:cubicBezTo>
                    <a:pt x="207791" y="7687"/>
                    <a:pt x="190513" y="3790"/>
                    <a:pt x="173233" y="-132"/>
                  </a:cubicBezTo>
                  <a:cubicBezTo>
                    <a:pt x="155954" y="-4054"/>
                    <a:pt x="138673" y="-8001"/>
                    <a:pt x="121384" y="-11954"/>
                  </a:cubicBezTo>
                  <a:cubicBezTo>
                    <a:pt x="104094" y="-15906"/>
                    <a:pt x="86795" y="-19863"/>
                    <a:pt x="69496" y="-23821"/>
                  </a:cubicBezTo>
                  <a:close/>
                </a:path>
              </a:pathLst>
            </a:custGeom>
            <a:solidFill>
              <a:schemeClr val="accent4"/>
            </a:solidFill>
            <a:ln w="7600" cap="rnd">
              <a:solidFill>
                <a:schemeClr val="accent4"/>
              </a:solidFill>
              <a:round/>
            </a:ln>
          </p:spPr>
        </p:sp>
        <p:sp>
          <p:nvSpPr>
            <p:cNvPr id="106" name="MainTopic"/>
            <p:cNvSpPr/>
            <p:nvPr/>
          </p:nvSpPr>
          <p:spPr>
            <a:xfrm>
              <a:off x="11395" y="6214"/>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电路</a:t>
              </a:r>
              <a:endParaRPr sz="2400">
                <a:solidFill>
                  <a:srgbClr val="303030"/>
                </a:solidFill>
                <a:latin typeface="宋体" panose="02010600030101010101" pitchFamily="2" charset="-122"/>
              </a:endParaRPr>
            </a:p>
          </p:txBody>
        </p:sp>
      </p:grpSp>
      <p:grpSp>
        <p:nvGrpSpPr>
          <p:cNvPr id="30" name="组合 29"/>
          <p:cNvGrpSpPr/>
          <p:nvPr/>
        </p:nvGrpSpPr>
        <p:grpSpPr>
          <a:xfrm>
            <a:off x="6416040" y="4827270"/>
            <a:ext cx="2956560" cy="1511935"/>
            <a:chOff x="10029" y="7828"/>
            <a:chExt cx="4656" cy="2381"/>
          </a:xfrm>
        </p:grpSpPr>
        <p:sp>
          <p:nvSpPr>
            <p:cNvPr id="109" name="MMConnector"/>
            <p:cNvSpPr/>
            <p:nvPr/>
          </p:nvSpPr>
          <p:spPr>
            <a:xfrm>
              <a:off x="10029" y="7828"/>
              <a:ext cx="1372" cy="2381"/>
            </a:xfrm>
            <a:custGeom>
              <a:avLst/>
              <a:gdLst/>
              <a:ahLst/>
              <a:cxnLst/>
              <a:pathLst>
                <a:path w="1075441" h="934498">
                  <a:moveTo>
                    <a:pt x="-177121" y="-285184"/>
                  </a:moveTo>
                  <a:cubicBezTo>
                    <a:pt x="-188421" y="-300648"/>
                    <a:pt x="-206022" y="-303265"/>
                    <a:pt x="-217642" y="-294377"/>
                  </a:cubicBezTo>
                  <a:cubicBezTo>
                    <a:pt x="-229263" y="-285488"/>
                    <a:pt x="-231143" y="-267974"/>
                    <a:pt x="-219377" y="-252862"/>
                  </a:cubicBezTo>
                  <a:cubicBezTo>
                    <a:pt x="-208601" y="-239023"/>
                    <a:pt x="-197826" y="-225185"/>
                    <a:pt x="-187212" y="-211188"/>
                  </a:cubicBezTo>
                  <a:cubicBezTo>
                    <a:pt x="-176598" y="-197191"/>
                    <a:pt x="-166145" y="-183036"/>
                    <a:pt x="-155777" y="-168798"/>
                  </a:cubicBezTo>
                  <a:cubicBezTo>
                    <a:pt x="-145409" y="-154561"/>
                    <a:pt x="-135126" y="-140241"/>
                    <a:pt x="-124914" y="-125849"/>
                  </a:cubicBezTo>
                  <a:cubicBezTo>
                    <a:pt x="-114703" y="-111457"/>
                    <a:pt x="-104563" y="-96992"/>
                    <a:pt x="-94466" y="-82479"/>
                  </a:cubicBezTo>
                  <a:cubicBezTo>
                    <a:pt x="-84369" y="-67966"/>
                    <a:pt x="-74314" y="-53405"/>
                    <a:pt x="-64277" y="-38814"/>
                  </a:cubicBezTo>
                  <a:cubicBezTo>
                    <a:pt x="-54240" y="-24224"/>
                    <a:pt x="-44220" y="-9605"/>
                    <a:pt x="-34193" y="5025"/>
                  </a:cubicBezTo>
                  <a:cubicBezTo>
                    <a:pt x="-24165" y="19655"/>
                    <a:pt x="-14129" y="34294"/>
                    <a:pt x="-4059" y="48925"/>
                  </a:cubicBezTo>
                  <a:cubicBezTo>
                    <a:pt x="6011" y="63556"/>
                    <a:pt x="16115" y="78178"/>
                    <a:pt x="26279" y="92772"/>
                  </a:cubicBezTo>
                  <a:cubicBezTo>
                    <a:pt x="36443" y="107367"/>
                    <a:pt x="46667" y="121933"/>
                    <a:pt x="56978" y="136451"/>
                  </a:cubicBezTo>
                  <a:cubicBezTo>
                    <a:pt x="67288" y="150969"/>
                    <a:pt x="77685" y="165439"/>
                    <a:pt x="88196" y="179838"/>
                  </a:cubicBezTo>
                  <a:cubicBezTo>
                    <a:pt x="98707" y="194238"/>
                    <a:pt x="109331" y="208567"/>
                    <a:pt x="120097" y="222802"/>
                  </a:cubicBezTo>
                  <a:cubicBezTo>
                    <a:pt x="130863" y="237037"/>
                    <a:pt x="141770" y="251178"/>
                    <a:pt x="152846" y="265197"/>
                  </a:cubicBezTo>
                  <a:cubicBezTo>
                    <a:pt x="163923" y="279216"/>
                    <a:pt x="175169" y="293113"/>
                    <a:pt x="186613" y="306857"/>
                  </a:cubicBezTo>
                  <a:cubicBezTo>
                    <a:pt x="198058" y="320601"/>
                    <a:pt x="209700" y="334193"/>
                    <a:pt x="221569" y="347595"/>
                  </a:cubicBezTo>
                  <a:cubicBezTo>
                    <a:pt x="233438" y="360998"/>
                    <a:pt x="245534" y="374212"/>
                    <a:pt x="257883" y="387196"/>
                  </a:cubicBezTo>
                  <a:cubicBezTo>
                    <a:pt x="270231" y="400181"/>
                    <a:pt x="282834" y="412935"/>
                    <a:pt x="295715" y="425414"/>
                  </a:cubicBezTo>
                  <a:cubicBezTo>
                    <a:pt x="308596" y="437892"/>
                    <a:pt x="321755" y="450094"/>
                    <a:pt x="335212" y="461967"/>
                  </a:cubicBezTo>
                  <a:cubicBezTo>
                    <a:pt x="348670" y="473839"/>
                    <a:pt x="362426" y="485383"/>
                    <a:pt x="376494" y="496541"/>
                  </a:cubicBezTo>
                  <a:cubicBezTo>
                    <a:pt x="390563" y="507700"/>
                    <a:pt x="404943" y="518472"/>
                    <a:pt x="419640" y="528798"/>
                  </a:cubicBezTo>
                  <a:cubicBezTo>
                    <a:pt x="434337" y="539124"/>
                    <a:pt x="449350" y="549004"/>
                    <a:pt x="464672" y="558378"/>
                  </a:cubicBezTo>
                  <a:cubicBezTo>
                    <a:pt x="479994" y="567753"/>
                    <a:pt x="495625" y="576623"/>
                    <a:pt x="511544" y="584933"/>
                  </a:cubicBezTo>
                  <a:cubicBezTo>
                    <a:pt x="527464" y="593242"/>
                    <a:pt x="543672" y="600993"/>
                    <a:pt x="560134" y="608140"/>
                  </a:cubicBezTo>
                  <a:cubicBezTo>
                    <a:pt x="576596" y="615288"/>
                    <a:pt x="593311" y="621832"/>
                    <a:pt x="610242" y="627744"/>
                  </a:cubicBezTo>
                  <a:cubicBezTo>
                    <a:pt x="627173" y="633655"/>
                    <a:pt x="644319" y="638934"/>
                    <a:pt x="661609" y="643573"/>
                  </a:cubicBezTo>
                  <a:cubicBezTo>
                    <a:pt x="678898" y="648211"/>
                    <a:pt x="696329" y="652210"/>
                    <a:pt x="713936" y="655562"/>
                  </a:cubicBezTo>
                  <a:cubicBezTo>
                    <a:pt x="731542" y="658914"/>
                    <a:pt x="749324" y="661620"/>
                    <a:pt x="766917" y="663750"/>
                  </a:cubicBezTo>
                  <a:cubicBezTo>
                    <a:pt x="784510" y="665881"/>
                    <a:pt x="801914" y="667436"/>
                    <a:pt x="820262" y="668270"/>
                  </a:cubicBezTo>
                  <a:cubicBezTo>
                    <a:pt x="838609" y="669103"/>
                    <a:pt x="857901" y="669216"/>
                    <a:pt x="877192" y="669328"/>
                  </a:cubicBezTo>
                  <a:cubicBezTo>
                    <a:pt x="879928" y="669344"/>
                    <a:pt x="881752" y="667565"/>
                    <a:pt x="881752" y="665475"/>
                  </a:cubicBezTo>
                  <a:cubicBezTo>
                    <a:pt x="881752" y="663385"/>
                    <a:pt x="879926" y="661715"/>
                    <a:pt x="877192" y="661622"/>
                  </a:cubicBezTo>
                  <a:cubicBezTo>
                    <a:pt x="858093" y="660972"/>
                    <a:pt x="838994" y="660321"/>
                    <a:pt x="820882" y="658960"/>
                  </a:cubicBezTo>
                  <a:cubicBezTo>
                    <a:pt x="802771" y="657598"/>
                    <a:pt x="785646" y="655526"/>
                    <a:pt x="768375" y="652893"/>
                  </a:cubicBezTo>
                  <a:cubicBezTo>
                    <a:pt x="751104" y="650259"/>
                    <a:pt x="733686" y="647064"/>
                    <a:pt x="716484" y="643243"/>
                  </a:cubicBezTo>
                  <a:cubicBezTo>
                    <a:pt x="699283" y="639421"/>
                    <a:pt x="682298" y="634973"/>
                    <a:pt x="665493" y="629909"/>
                  </a:cubicBezTo>
                  <a:cubicBezTo>
                    <a:pt x="648689" y="624845"/>
                    <a:pt x="632064" y="619165"/>
                    <a:pt x="615686" y="612880"/>
                  </a:cubicBezTo>
                  <a:cubicBezTo>
                    <a:pt x="599309" y="606594"/>
                    <a:pt x="583179" y="599703"/>
                    <a:pt x="567326" y="592236"/>
                  </a:cubicBezTo>
                  <a:cubicBezTo>
                    <a:pt x="551473" y="584770"/>
                    <a:pt x="535898" y="576728"/>
                    <a:pt x="520627" y="568154"/>
                  </a:cubicBezTo>
                  <a:cubicBezTo>
                    <a:pt x="505357" y="559580"/>
                    <a:pt x="490391" y="550472"/>
                    <a:pt x="475743" y="540883"/>
                  </a:cubicBezTo>
                  <a:cubicBezTo>
                    <a:pt x="461094" y="531293"/>
                    <a:pt x="446763" y="521222"/>
                    <a:pt x="432751" y="510723"/>
                  </a:cubicBezTo>
                  <a:cubicBezTo>
                    <a:pt x="418738" y="500224"/>
                    <a:pt x="405045" y="489299"/>
                    <a:pt x="391661" y="478001"/>
                  </a:cubicBezTo>
                  <a:cubicBezTo>
                    <a:pt x="378277" y="466703"/>
                    <a:pt x="365203" y="455033"/>
                    <a:pt x="352422" y="443043"/>
                  </a:cubicBezTo>
                  <a:cubicBezTo>
                    <a:pt x="339641" y="431054"/>
                    <a:pt x="327153" y="418744"/>
                    <a:pt x="314936" y="406163"/>
                  </a:cubicBezTo>
                  <a:cubicBezTo>
                    <a:pt x="302718" y="393582"/>
                    <a:pt x="290771" y="380729"/>
                    <a:pt x="279070" y="367647"/>
                  </a:cubicBezTo>
                  <a:cubicBezTo>
                    <a:pt x="267368" y="354566"/>
                    <a:pt x="255911" y="341255"/>
                    <a:pt x="244670" y="327753"/>
                  </a:cubicBezTo>
                  <a:cubicBezTo>
                    <a:pt x="233430" y="314251"/>
                    <a:pt x="222407" y="300558"/>
                    <a:pt x="211572" y="286707"/>
                  </a:cubicBezTo>
                  <a:cubicBezTo>
                    <a:pt x="200737" y="272855"/>
                    <a:pt x="190091" y="258845"/>
                    <a:pt x="179604" y="244706"/>
                  </a:cubicBezTo>
                  <a:cubicBezTo>
                    <a:pt x="169117" y="230566"/>
                    <a:pt x="158790" y="216297"/>
                    <a:pt x="148594" y="201923"/>
                  </a:cubicBezTo>
                  <a:cubicBezTo>
                    <a:pt x="138397" y="187549"/>
                    <a:pt x="128332" y="173070"/>
                    <a:pt x="118370" y="158508"/>
                  </a:cubicBezTo>
                  <a:cubicBezTo>
                    <a:pt x="108408" y="143946"/>
                    <a:pt x="98549" y="129302"/>
                    <a:pt x="88766" y="114595"/>
                  </a:cubicBezTo>
                  <a:cubicBezTo>
                    <a:pt x="78983" y="99887"/>
                    <a:pt x="69275" y="85117"/>
                    <a:pt x="59615" y="70302"/>
                  </a:cubicBezTo>
                  <a:cubicBezTo>
                    <a:pt x="49955" y="55487"/>
                    <a:pt x="40344" y="40627"/>
                    <a:pt x="30753" y="25739"/>
                  </a:cubicBezTo>
                  <a:cubicBezTo>
                    <a:pt x="21163" y="10852"/>
                    <a:pt x="11594" y="-4064"/>
                    <a:pt x="2018" y="-18991"/>
                  </a:cubicBezTo>
                  <a:cubicBezTo>
                    <a:pt x="-7557" y="-33919"/>
                    <a:pt x="-17138" y="-48857"/>
                    <a:pt x="-26754" y="-63791"/>
                  </a:cubicBezTo>
                  <a:cubicBezTo>
                    <a:pt x="-36369" y="-78725"/>
                    <a:pt x="-46018" y="-93653"/>
                    <a:pt x="-55728" y="-108561"/>
                  </a:cubicBezTo>
                  <a:cubicBezTo>
                    <a:pt x="-65438" y="-123469"/>
                    <a:pt x="-75208" y="-138355"/>
                    <a:pt x="-85073" y="-153200"/>
                  </a:cubicBezTo>
                  <a:cubicBezTo>
                    <a:pt x="-94939" y="-168044"/>
                    <a:pt x="-104898" y="-182847"/>
                    <a:pt x="-114965" y="-197598"/>
                  </a:cubicBezTo>
                  <a:cubicBezTo>
                    <a:pt x="-125033" y="-212349"/>
                    <a:pt x="-135208" y="-227049"/>
                    <a:pt x="-145585" y="-241638"/>
                  </a:cubicBezTo>
                  <a:cubicBezTo>
                    <a:pt x="-155962" y="-256227"/>
                    <a:pt x="-166542" y="-270706"/>
                    <a:pt x="-177121" y="-285184"/>
                  </a:cubicBezTo>
                  <a:close/>
                </a:path>
              </a:pathLst>
            </a:custGeom>
            <a:solidFill>
              <a:schemeClr val="accent4"/>
            </a:solidFill>
            <a:ln w="7600" cap="rnd">
              <a:solidFill>
                <a:schemeClr val="accent4"/>
              </a:solidFill>
              <a:round/>
            </a:ln>
          </p:spPr>
        </p:sp>
        <p:sp>
          <p:nvSpPr>
            <p:cNvPr id="108" name="MainTopic"/>
            <p:cNvSpPr/>
            <p:nvPr/>
          </p:nvSpPr>
          <p:spPr>
            <a:xfrm>
              <a:off x="11193" y="9022"/>
              <a:ext cx="3492" cy="8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电流表与电压表</a:t>
              </a:r>
              <a:endParaRPr sz="2400">
                <a:solidFill>
                  <a:srgbClr val="303030"/>
                </a:solidFill>
                <a:latin typeface="宋体" panose="02010600030101010101" pitchFamily="2" charset="-122"/>
              </a:endParaRPr>
            </a:p>
          </p:txBody>
        </p:sp>
      </p:grpSp>
      <p:grpSp>
        <p:nvGrpSpPr>
          <p:cNvPr id="33" name="组合 32"/>
          <p:cNvGrpSpPr/>
          <p:nvPr/>
        </p:nvGrpSpPr>
        <p:grpSpPr>
          <a:xfrm>
            <a:off x="2433955" y="2962275"/>
            <a:ext cx="2574290" cy="1392555"/>
            <a:chOff x="3758" y="5456"/>
            <a:chExt cx="4054" cy="2193"/>
          </a:xfrm>
        </p:grpSpPr>
        <p:sp>
          <p:nvSpPr>
            <p:cNvPr id="154" name="RelatConnector"/>
            <p:cNvSpPr/>
            <p:nvPr/>
          </p:nvSpPr>
          <p:spPr>
            <a:xfrm>
              <a:off x="4562" y="5456"/>
              <a:ext cx="183" cy="2193"/>
            </a:xfrm>
            <a:custGeom>
              <a:avLst/>
              <a:gdLst>
                <a:gd name="rtl" fmla="*/ -258400 w 78679"/>
                <a:gd name="rtt" fmla="*/ -83600 h 775200"/>
                <a:gd name="rtr" fmla="*/ 258400 w 78679"/>
                <a:gd name="rtb" fmla="*/ 83600 h 775200"/>
              </a:gdLst>
              <a:ahLst/>
              <a:cxnLst/>
              <a:rect l="rtl" t="rtt" r="rtr" b="rtb"/>
              <a:pathLst>
                <a:path w="78679" h="775200" fill="none">
                  <a:moveTo>
                    <a:pt x="-24672" y="-387600"/>
                  </a:moveTo>
                  <a:cubicBezTo>
                    <a:pt x="-90511" y="7870"/>
                    <a:pt x="90511" y="-7870"/>
                    <a:pt x="24672" y="387600"/>
                  </a:cubicBezTo>
                </a:path>
              </a:pathLst>
            </a:custGeom>
            <a:noFill/>
            <a:ln w="15200" cap="rnd">
              <a:solidFill>
                <a:schemeClr val="accent4"/>
              </a:solidFill>
              <a:round/>
              <a:tailEnd type="stealth" w="sm" len="sm"/>
            </a:ln>
          </p:spPr>
          <p:txBody>
            <a:bodyPr wrap="none" lIns="0" tIns="0" rIns="0" bIns="22500" rtlCol="0" anchor="ctr"/>
            <a:p>
              <a:pPr algn="ctr"/>
              <a:r>
                <a:rPr sz="2400">
                  <a:solidFill>
                    <a:srgbClr val="303030"/>
                  </a:solidFill>
                  <a:highlight>
                    <a:srgbClr val="FFFFFF"/>
                  </a:highlight>
                  <a:latin typeface="宋体" panose="02010600030101010101" pitchFamily="2" charset="-122"/>
                </a:rPr>
                <a:t>定向移动</a:t>
              </a:r>
              <a:endParaRPr sz="2400">
                <a:solidFill>
                  <a:srgbClr val="303030"/>
                </a:solidFill>
                <a:highlight>
                  <a:srgbClr val="FFFFFF"/>
                </a:highlight>
                <a:latin typeface="宋体" panose="02010600030101010101" pitchFamily="2" charset="-122"/>
              </a:endParaRPr>
            </a:p>
          </p:txBody>
        </p:sp>
        <p:grpSp>
          <p:nvGrpSpPr>
            <p:cNvPr id="7" name="组合 6"/>
            <p:cNvGrpSpPr/>
            <p:nvPr/>
          </p:nvGrpSpPr>
          <p:grpSpPr>
            <a:xfrm>
              <a:off x="3758" y="6493"/>
              <a:ext cx="4054" cy="897"/>
              <a:chOff x="3758" y="6493"/>
              <a:chExt cx="4054" cy="897"/>
            </a:xfrm>
          </p:grpSpPr>
          <p:sp>
            <p:nvSpPr>
              <p:cNvPr id="115" name="MMConnector"/>
              <p:cNvSpPr/>
              <p:nvPr/>
            </p:nvSpPr>
            <p:spPr>
              <a:xfrm>
                <a:off x="6508" y="6493"/>
                <a:ext cx="1304" cy="480"/>
              </a:xfrm>
              <a:custGeom>
                <a:avLst/>
                <a:gdLst/>
                <a:ahLst/>
                <a:cxnLst/>
                <a:pathLst>
                  <a:path w="833025" h="169641">
                    <a:moveTo>
                      <a:pt x="-36180" y="24831"/>
                    </a:moveTo>
                    <a:cubicBezTo>
                      <a:pt x="-17768" y="19558"/>
                      <a:pt x="-9327" y="3828"/>
                      <a:pt x="-13720" y="-10127"/>
                    </a:cubicBezTo>
                    <a:cubicBezTo>
                      <a:pt x="-18114" y="-24081"/>
                      <a:pt x="-34051" y="-32161"/>
                      <a:pt x="-52155" y="-25914"/>
                    </a:cubicBezTo>
                    <a:cubicBezTo>
                      <a:pt x="-68935" y="-20123"/>
                      <a:pt x="-85715" y="-14333"/>
                      <a:pt x="-102481" y="-8548"/>
                    </a:cubicBezTo>
                    <a:cubicBezTo>
                      <a:pt x="-119246" y="-2763"/>
                      <a:pt x="-135997" y="3015"/>
                      <a:pt x="-152750" y="8758"/>
                    </a:cubicBezTo>
                    <a:cubicBezTo>
                      <a:pt x="-169502" y="14502"/>
                      <a:pt x="-186256" y="20209"/>
                      <a:pt x="-203020" y="25858"/>
                    </a:cubicBezTo>
                    <a:cubicBezTo>
                      <a:pt x="-219783" y="31506"/>
                      <a:pt x="-236556" y="37095"/>
                      <a:pt x="-253348" y="42599"/>
                    </a:cubicBezTo>
                    <a:cubicBezTo>
                      <a:pt x="-270140" y="48103"/>
                      <a:pt x="-286952" y="53522"/>
                      <a:pt x="-303791" y="58831"/>
                    </a:cubicBezTo>
                    <a:cubicBezTo>
                      <a:pt x="-320630" y="64140"/>
                      <a:pt x="-337496" y="69339"/>
                      <a:pt x="-354398" y="74403"/>
                    </a:cubicBezTo>
                    <a:cubicBezTo>
                      <a:pt x="-371301" y="79467"/>
                      <a:pt x="-388238" y="84396"/>
                      <a:pt x="-405217" y="89165"/>
                    </a:cubicBezTo>
                    <a:cubicBezTo>
                      <a:pt x="-422196" y="93935"/>
                      <a:pt x="-439216" y="98545"/>
                      <a:pt x="-456283" y="102973"/>
                    </a:cubicBezTo>
                    <a:cubicBezTo>
                      <a:pt x="-473349" y="107401"/>
                      <a:pt x="-490461" y="111647"/>
                      <a:pt x="-507622" y="115690"/>
                    </a:cubicBezTo>
                    <a:cubicBezTo>
                      <a:pt x="-524783" y="119732"/>
                      <a:pt x="-541993" y="123570"/>
                      <a:pt x="-559250" y="127186"/>
                    </a:cubicBezTo>
                    <a:cubicBezTo>
                      <a:pt x="-576508" y="130801"/>
                      <a:pt x="-593813" y="134194"/>
                      <a:pt x="-611170" y="137347"/>
                    </a:cubicBezTo>
                    <a:cubicBezTo>
                      <a:pt x="-628527" y="140499"/>
                      <a:pt x="-645934" y="143411"/>
                      <a:pt x="-663372" y="146071"/>
                    </a:cubicBezTo>
                    <a:cubicBezTo>
                      <a:pt x="-680809" y="148731"/>
                      <a:pt x="-698275" y="151138"/>
                      <a:pt x="-715834" y="153275"/>
                    </a:cubicBezTo>
                    <a:cubicBezTo>
                      <a:pt x="-733392" y="155413"/>
                      <a:pt x="-751042" y="157280"/>
                      <a:pt x="-768524" y="158895"/>
                    </a:cubicBezTo>
                    <a:cubicBezTo>
                      <a:pt x="-786007" y="160511"/>
                      <a:pt x="-803321" y="161873"/>
                      <a:pt x="-821404" y="162886"/>
                    </a:cubicBezTo>
                    <a:cubicBezTo>
                      <a:pt x="-839487" y="163900"/>
                      <a:pt x="-858340" y="164563"/>
                      <a:pt x="-877192" y="165226"/>
                    </a:cubicBezTo>
                    <a:cubicBezTo>
                      <a:pt x="-879926" y="165322"/>
                      <a:pt x="-881752" y="167010"/>
                      <a:pt x="-881752" y="169100"/>
                    </a:cubicBezTo>
                    <a:cubicBezTo>
                      <a:pt x="-881752" y="171190"/>
                      <a:pt x="-879928" y="172933"/>
                      <a:pt x="-877192" y="172974"/>
                    </a:cubicBezTo>
                    <a:cubicBezTo>
                      <a:pt x="-858235" y="173257"/>
                      <a:pt x="-839277" y="173540"/>
                      <a:pt x="-821055" y="173470"/>
                    </a:cubicBezTo>
                    <a:cubicBezTo>
                      <a:pt x="-802833" y="173399"/>
                      <a:pt x="-785346" y="172977"/>
                      <a:pt x="-767664" y="172297"/>
                    </a:cubicBezTo>
                    <a:cubicBezTo>
                      <a:pt x="-749983" y="171618"/>
                      <a:pt x="-732106" y="170683"/>
                      <a:pt x="-714295" y="169473"/>
                    </a:cubicBezTo>
                    <a:cubicBezTo>
                      <a:pt x="-696484" y="168262"/>
                      <a:pt x="-678739" y="166777"/>
                      <a:pt x="-661000" y="165034"/>
                    </a:cubicBezTo>
                    <a:cubicBezTo>
                      <a:pt x="-643261" y="163291"/>
                      <a:pt x="-625529" y="161290"/>
                      <a:pt x="-607828" y="159042"/>
                    </a:cubicBezTo>
                    <a:cubicBezTo>
                      <a:pt x="-590127" y="156795"/>
                      <a:pt x="-572457" y="154301"/>
                      <a:pt x="-554820" y="151579"/>
                    </a:cubicBezTo>
                    <a:cubicBezTo>
                      <a:pt x="-537183" y="148857"/>
                      <a:pt x="-519578" y="145907"/>
                      <a:pt x="-502011" y="142747"/>
                    </a:cubicBezTo>
                    <a:cubicBezTo>
                      <a:pt x="-484444" y="139588"/>
                      <a:pt x="-466914" y="136220"/>
                      <a:pt x="-449424" y="132665"/>
                    </a:cubicBezTo>
                    <a:cubicBezTo>
                      <a:pt x="-431934" y="129111"/>
                      <a:pt x="-414483" y="125371"/>
                      <a:pt x="-397071" y="121469"/>
                    </a:cubicBezTo>
                    <a:cubicBezTo>
                      <a:pt x="-379660" y="117567"/>
                      <a:pt x="-362289" y="113503"/>
                      <a:pt x="-344955" y="109303"/>
                    </a:cubicBezTo>
                    <a:cubicBezTo>
                      <a:pt x="-327622" y="105104"/>
                      <a:pt x="-310326" y="100768"/>
                      <a:pt x="-293066" y="96324"/>
                    </a:cubicBezTo>
                    <a:cubicBezTo>
                      <a:pt x="-275806" y="91879"/>
                      <a:pt x="-258581" y="87326"/>
                      <a:pt x="-241387" y="82690"/>
                    </a:cubicBezTo>
                    <a:cubicBezTo>
                      <a:pt x="-224193" y="78054"/>
                      <a:pt x="-207029" y="73336"/>
                      <a:pt x="-189892" y="68563"/>
                    </a:cubicBezTo>
                    <a:cubicBezTo>
                      <a:pt x="-172754" y="63790"/>
                      <a:pt x="-155642" y="58963"/>
                      <a:pt x="-138549" y="54105"/>
                    </a:cubicBezTo>
                    <a:cubicBezTo>
                      <a:pt x="-121456" y="49248"/>
                      <a:pt x="-104382" y="44360"/>
                      <a:pt x="-87324" y="39476"/>
                    </a:cubicBezTo>
                    <a:cubicBezTo>
                      <a:pt x="-70266" y="34592"/>
                      <a:pt x="-53223" y="29712"/>
                      <a:pt x="-36180" y="24831"/>
                    </a:cubicBezTo>
                    <a:close/>
                  </a:path>
                </a:pathLst>
              </a:custGeom>
              <a:solidFill>
                <a:schemeClr val="accent4"/>
              </a:solidFill>
              <a:ln w="7600" cap="rnd">
                <a:solidFill>
                  <a:schemeClr val="accent4"/>
                </a:solidFill>
                <a:round/>
              </a:ln>
            </p:spPr>
          </p:sp>
          <p:sp>
            <p:nvSpPr>
              <p:cNvPr id="114" name="MainTopic"/>
              <p:cNvSpPr/>
              <p:nvPr/>
            </p:nvSpPr>
            <p:spPr>
              <a:xfrm>
                <a:off x="3758" y="6552"/>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电流</a:t>
                </a:r>
                <a:endParaRPr sz="2400">
                  <a:solidFill>
                    <a:srgbClr val="303030"/>
                  </a:solidFill>
                  <a:latin typeface="宋体" panose="02010600030101010101" pitchFamily="2" charset="-122"/>
                </a:endParaRPr>
              </a:p>
            </p:txBody>
          </p:sp>
        </p:grpSp>
      </p:grpSp>
      <p:grpSp>
        <p:nvGrpSpPr>
          <p:cNvPr id="2" name="组合 1"/>
          <p:cNvGrpSpPr/>
          <p:nvPr/>
        </p:nvGrpSpPr>
        <p:grpSpPr>
          <a:xfrm>
            <a:off x="2505710" y="1733550"/>
            <a:ext cx="2655570" cy="2292350"/>
            <a:chOff x="3871" y="3521"/>
            <a:chExt cx="4182" cy="3610"/>
          </a:xfrm>
        </p:grpSpPr>
        <p:sp>
          <p:nvSpPr>
            <p:cNvPr id="117" name="MMConnector"/>
            <p:cNvSpPr/>
            <p:nvPr/>
          </p:nvSpPr>
          <p:spPr>
            <a:xfrm>
              <a:off x="6619" y="5430"/>
              <a:ext cx="1434" cy="1701"/>
            </a:xfrm>
            <a:custGeom>
              <a:avLst/>
              <a:gdLst/>
              <a:ahLst/>
              <a:cxnLst/>
              <a:pathLst>
                <a:path w="933056" h="424050">
                  <a:moveTo>
                    <a:pt x="40337" y="78948"/>
                  </a:moveTo>
                  <a:cubicBezTo>
                    <a:pt x="55607" y="90508"/>
                    <a:pt x="73242" y="87861"/>
                    <a:pt x="81781" y="75982"/>
                  </a:cubicBezTo>
                  <a:cubicBezTo>
                    <a:pt x="90321" y="64103"/>
                    <a:pt x="87150" y="46635"/>
                    <a:pt x="71390" y="35752"/>
                  </a:cubicBezTo>
                  <a:cubicBezTo>
                    <a:pt x="56859" y="25717"/>
                    <a:pt x="42327" y="15682"/>
                    <a:pt x="27816" y="5571"/>
                  </a:cubicBezTo>
                  <a:cubicBezTo>
                    <a:pt x="13305" y="-4540"/>
                    <a:pt x="-1186" y="-14728"/>
                    <a:pt x="-15691" y="-24927"/>
                  </a:cubicBezTo>
                  <a:cubicBezTo>
                    <a:pt x="-30196" y="-35127"/>
                    <a:pt x="-44714" y="-45338"/>
                    <a:pt x="-59266" y="-55532"/>
                  </a:cubicBezTo>
                  <a:cubicBezTo>
                    <a:pt x="-73818" y="-65726"/>
                    <a:pt x="-88404" y="-75905"/>
                    <a:pt x="-103048" y="-86027"/>
                  </a:cubicBezTo>
                  <a:cubicBezTo>
                    <a:pt x="-117692" y="-96150"/>
                    <a:pt x="-132394" y="-106218"/>
                    <a:pt x="-147176" y="-116192"/>
                  </a:cubicBezTo>
                  <a:cubicBezTo>
                    <a:pt x="-161958" y="-126167"/>
                    <a:pt x="-176821" y="-136048"/>
                    <a:pt x="-191786" y="-145797"/>
                  </a:cubicBezTo>
                  <a:cubicBezTo>
                    <a:pt x="-206751" y="-155546"/>
                    <a:pt x="-221818" y="-165162"/>
                    <a:pt x="-237007" y="-174603"/>
                  </a:cubicBezTo>
                  <a:cubicBezTo>
                    <a:pt x="-252195" y="-184045"/>
                    <a:pt x="-267506" y="-193312"/>
                    <a:pt x="-282954" y="-202361"/>
                  </a:cubicBezTo>
                  <a:cubicBezTo>
                    <a:pt x="-298403" y="-211410"/>
                    <a:pt x="-313989" y="-220242"/>
                    <a:pt x="-329727" y="-228811"/>
                  </a:cubicBezTo>
                  <a:cubicBezTo>
                    <a:pt x="-345464" y="-237381"/>
                    <a:pt x="-361351" y="-245689"/>
                    <a:pt x="-377397" y="-253690"/>
                  </a:cubicBezTo>
                  <a:cubicBezTo>
                    <a:pt x="-393442" y="-261691"/>
                    <a:pt x="-409646" y="-269385"/>
                    <a:pt x="-426008" y="-276730"/>
                  </a:cubicBezTo>
                  <a:cubicBezTo>
                    <a:pt x="-442370" y="-284074"/>
                    <a:pt x="-458891" y="-291069"/>
                    <a:pt x="-475565" y="-297674"/>
                  </a:cubicBezTo>
                  <a:cubicBezTo>
                    <a:pt x="-492240" y="-304278"/>
                    <a:pt x="-509069" y="-310493"/>
                    <a:pt x="-526036" y="-316283"/>
                  </a:cubicBezTo>
                  <a:cubicBezTo>
                    <a:pt x="-543004" y="-322072"/>
                    <a:pt x="-560110" y="-327436"/>
                    <a:pt x="-577346" y="-332348"/>
                  </a:cubicBezTo>
                  <a:cubicBezTo>
                    <a:pt x="-594581" y="-337259"/>
                    <a:pt x="-611946" y="-341718"/>
                    <a:pt x="-629384" y="-345705"/>
                  </a:cubicBezTo>
                  <a:cubicBezTo>
                    <a:pt x="-646822" y="-349692"/>
                    <a:pt x="-664334" y="-353208"/>
                    <a:pt x="-682012" y="-356242"/>
                  </a:cubicBezTo>
                  <a:cubicBezTo>
                    <a:pt x="-699689" y="-359277"/>
                    <a:pt x="-717531" y="-361830"/>
                    <a:pt x="-735071" y="-363906"/>
                  </a:cubicBezTo>
                  <a:cubicBezTo>
                    <a:pt x="-752610" y="-365982"/>
                    <a:pt x="-769847" y="-367581"/>
                    <a:pt x="-788398" y="-368702"/>
                  </a:cubicBezTo>
                  <a:cubicBezTo>
                    <a:pt x="-806949" y="-369822"/>
                    <a:pt x="-826816" y="-370465"/>
                    <a:pt x="-841834" y="-370686"/>
                  </a:cubicBezTo>
                  <a:cubicBezTo>
                    <a:pt x="-856852" y="-370906"/>
                    <a:pt x="-867022" y="-370703"/>
                    <a:pt x="-877192" y="-370500"/>
                  </a:cubicBezTo>
                  <a:cubicBezTo>
                    <a:pt x="-879927" y="-370445"/>
                    <a:pt x="-881752" y="-368790"/>
                    <a:pt x="-881752" y="-366700"/>
                  </a:cubicBezTo>
                  <a:cubicBezTo>
                    <a:pt x="-881752" y="-364610"/>
                    <a:pt x="-879927" y="-362965"/>
                    <a:pt x="-877192" y="-362900"/>
                  </a:cubicBezTo>
                  <a:cubicBezTo>
                    <a:pt x="-867095" y="-362661"/>
                    <a:pt x="-856998" y="-362422"/>
                    <a:pt x="-842136" y="-361555"/>
                  </a:cubicBezTo>
                  <a:cubicBezTo>
                    <a:pt x="-827274" y="-360689"/>
                    <a:pt x="-807648" y="-359195"/>
                    <a:pt x="-789368" y="-357289"/>
                  </a:cubicBezTo>
                  <a:cubicBezTo>
                    <a:pt x="-771089" y="-355382"/>
                    <a:pt x="-754157" y="-353063"/>
                    <a:pt x="-736966" y="-350264"/>
                  </a:cubicBezTo>
                  <a:cubicBezTo>
                    <a:pt x="-719776" y="-347465"/>
                    <a:pt x="-702329" y="-344186"/>
                    <a:pt x="-685085" y="-340446"/>
                  </a:cubicBezTo>
                  <a:cubicBezTo>
                    <a:pt x="-667841" y="-336706"/>
                    <a:pt x="-650802" y="-332504"/>
                    <a:pt x="-633871" y="-327848"/>
                  </a:cubicBezTo>
                  <a:cubicBezTo>
                    <a:pt x="-616941" y="-323192"/>
                    <a:pt x="-600120" y="-318082"/>
                    <a:pt x="-583457" y="-312538"/>
                  </a:cubicBezTo>
                  <a:cubicBezTo>
                    <a:pt x="-566795" y="-306994"/>
                    <a:pt x="-550290" y="-301017"/>
                    <a:pt x="-533948" y="-294633"/>
                  </a:cubicBezTo>
                  <a:cubicBezTo>
                    <a:pt x="-517606" y="-288249"/>
                    <a:pt x="-501425" y="-281458"/>
                    <a:pt x="-485414" y="-274294"/>
                  </a:cubicBezTo>
                  <a:cubicBezTo>
                    <a:pt x="-469403" y="-267130"/>
                    <a:pt x="-453562" y="-259593"/>
                    <a:pt x="-437888" y="-251719"/>
                  </a:cubicBezTo>
                  <a:cubicBezTo>
                    <a:pt x="-422215" y="-243846"/>
                    <a:pt x="-406709" y="-235636"/>
                    <a:pt x="-391364" y="-227130"/>
                  </a:cubicBezTo>
                  <a:cubicBezTo>
                    <a:pt x="-376018" y="-218624"/>
                    <a:pt x="-360833" y="-209821"/>
                    <a:pt x="-345795" y="-200761"/>
                  </a:cubicBezTo>
                  <a:cubicBezTo>
                    <a:pt x="-330758" y="-191701"/>
                    <a:pt x="-315868" y="-182384"/>
                    <a:pt x="-301107" y="-172851"/>
                  </a:cubicBezTo>
                  <a:cubicBezTo>
                    <a:pt x="-286347" y="-163317"/>
                    <a:pt x="-271717" y="-153567"/>
                    <a:pt x="-257196" y="-143638"/>
                  </a:cubicBezTo>
                  <a:cubicBezTo>
                    <a:pt x="-242675" y="-133709"/>
                    <a:pt x="-228263" y="-123601"/>
                    <a:pt x="-213936" y="-113353"/>
                  </a:cubicBezTo>
                  <a:cubicBezTo>
                    <a:pt x="-199610" y="-103104"/>
                    <a:pt x="-185369" y="-92714"/>
                    <a:pt x="-171189" y="-82218"/>
                  </a:cubicBezTo>
                  <a:cubicBezTo>
                    <a:pt x="-157008" y="-71722"/>
                    <a:pt x="-142888" y="-61120"/>
                    <a:pt x="-128802" y="-50447"/>
                  </a:cubicBezTo>
                  <a:cubicBezTo>
                    <a:pt x="-114716" y="-39774"/>
                    <a:pt x="-100664" y="-29028"/>
                    <a:pt x="-86618" y="-18246"/>
                  </a:cubicBezTo>
                  <a:cubicBezTo>
                    <a:pt x="-72572" y="-7464"/>
                    <a:pt x="-58531" y="3355"/>
                    <a:pt x="-44475" y="14184"/>
                  </a:cubicBezTo>
                  <a:cubicBezTo>
                    <a:pt x="-30419" y="25013"/>
                    <a:pt x="-16348" y="35852"/>
                    <a:pt x="-2210" y="46648"/>
                  </a:cubicBezTo>
                  <a:cubicBezTo>
                    <a:pt x="11928" y="57443"/>
                    <a:pt x="26132" y="68196"/>
                    <a:pt x="40337" y="78948"/>
                  </a:cubicBezTo>
                  <a:close/>
                </a:path>
              </a:pathLst>
            </a:custGeom>
            <a:solidFill>
              <a:schemeClr val="accent4"/>
            </a:solidFill>
            <a:ln w="7600" cap="rnd">
              <a:solidFill>
                <a:schemeClr val="accent4"/>
              </a:solidFill>
              <a:round/>
            </a:ln>
          </p:spPr>
        </p:sp>
        <p:sp>
          <p:nvSpPr>
            <p:cNvPr id="116" name="MainTopic"/>
            <p:cNvSpPr/>
            <p:nvPr/>
          </p:nvSpPr>
          <p:spPr>
            <a:xfrm>
              <a:off x="3871" y="3521"/>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4" action="ppaction://hlinksldjump"/>
                </a:rPr>
                <a:t>电荷</a:t>
              </a:r>
              <a:endParaRPr sz="2400">
                <a:solidFill>
                  <a:srgbClr val="303030"/>
                </a:solidFill>
                <a:latin typeface="宋体" panose="02010600030101010101" pitchFamily="2" charset="-122"/>
              </a:endParaRPr>
            </a:p>
          </p:txBody>
        </p:sp>
      </p:grpSp>
      <p:grpSp>
        <p:nvGrpSpPr>
          <p:cNvPr id="15" name="组合 14"/>
          <p:cNvGrpSpPr/>
          <p:nvPr/>
        </p:nvGrpSpPr>
        <p:grpSpPr>
          <a:xfrm>
            <a:off x="8274685" y="927100"/>
            <a:ext cx="818515" cy="963930"/>
            <a:chOff x="12956" y="1686"/>
            <a:chExt cx="1289" cy="1518"/>
          </a:xfrm>
        </p:grpSpPr>
        <p:sp>
          <p:nvSpPr>
            <p:cNvPr id="177" name="MMConnector"/>
            <p:cNvSpPr/>
            <p:nvPr/>
          </p:nvSpPr>
          <p:spPr>
            <a:xfrm>
              <a:off x="12956" y="2532"/>
              <a:ext cx="584" cy="672"/>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156" name="SubTopic"/>
            <p:cNvSpPr/>
            <p:nvPr/>
          </p:nvSpPr>
          <p:spPr>
            <a:xfrm>
              <a:off x="13175" y="1686"/>
              <a:ext cx="1071"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6" name="组合 15"/>
          <p:cNvGrpSpPr/>
          <p:nvPr/>
        </p:nvGrpSpPr>
        <p:grpSpPr>
          <a:xfrm>
            <a:off x="8274685" y="1319530"/>
            <a:ext cx="1503045" cy="375285"/>
            <a:chOff x="12956" y="2304"/>
            <a:chExt cx="2367" cy="591"/>
          </a:xfrm>
        </p:grpSpPr>
        <p:sp>
          <p:nvSpPr>
            <p:cNvPr id="178" name="MMConnector"/>
            <p:cNvSpPr/>
            <p:nvPr/>
          </p:nvSpPr>
          <p:spPr>
            <a:xfrm>
              <a:off x="12956" y="2841"/>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64" name="SubTopic"/>
            <p:cNvSpPr/>
            <p:nvPr/>
          </p:nvSpPr>
          <p:spPr>
            <a:xfrm>
              <a:off x="13263" y="2304"/>
              <a:ext cx="2060"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20" name="组合 19"/>
          <p:cNvGrpSpPr/>
          <p:nvPr/>
        </p:nvGrpSpPr>
        <p:grpSpPr>
          <a:xfrm>
            <a:off x="8346440" y="2839720"/>
            <a:ext cx="1035685" cy="1540510"/>
            <a:chOff x="13069" y="4698"/>
            <a:chExt cx="1631" cy="2426"/>
          </a:xfrm>
        </p:grpSpPr>
        <p:sp>
          <p:nvSpPr>
            <p:cNvPr id="201" name="MMConnector"/>
            <p:cNvSpPr/>
            <p:nvPr/>
          </p:nvSpPr>
          <p:spPr>
            <a:xfrm>
              <a:off x="13069" y="6143"/>
              <a:ext cx="584" cy="981"/>
            </a:xfrm>
            <a:custGeom>
              <a:avLst/>
              <a:gdLst/>
              <a:ahLst/>
              <a:cxnLst/>
              <a:pathLst>
                <a:path w="250800" h="346750" fill="none">
                  <a:moveTo>
                    <a:pt x="-125400" y="173375"/>
                  </a:moveTo>
                  <a:cubicBezTo>
                    <a:pt x="13793" y="173375"/>
                    <a:pt x="-40543" y="-173375"/>
                    <a:pt x="125400" y="-173375"/>
                  </a:cubicBezTo>
                </a:path>
              </a:pathLst>
            </a:custGeom>
            <a:noFill/>
            <a:ln w="15200" cap="rnd">
              <a:solidFill>
                <a:schemeClr val="accent4"/>
              </a:solidFill>
              <a:round/>
            </a:ln>
          </p:spPr>
        </p:sp>
        <p:sp>
          <p:nvSpPr>
            <p:cNvPr id="180" name="SubTopic"/>
            <p:cNvSpPr/>
            <p:nvPr/>
          </p:nvSpPr>
          <p:spPr>
            <a:xfrm>
              <a:off x="13248" y="4698"/>
              <a:ext cx="1452" cy="955"/>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三种</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状态</a:t>
              </a:r>
              <a:endParaRPr sz="2400">
                <a:solidFill>
                  <a:srgbClr val="303030"/>
                </a:solidFill>
                <a:latin typeface="宋体" panose="02010600030101010101" pitchFamily="2" charset="-122"/>
              </a:endParaRPr>
            </a:p>
          </p:txBody>
        </p:sp>
      </p:grpSp>
      <p:grpSp>
        <p:nvGrpSpPr>
          <p:cNvPr id="8" name="组合 7"/>
          <p:cNvGrpSpPr/>
          <p:nvPr/>
        </p:nvGrpSpPr>
        <p:grpSpPr>
          <a:xfrm>
            <a:off x="1500505" y="3173730"/>
            <a:ext cx="1118870" cy="964565"/>
            <a:chOff x="2288" y="5789"/>
            <a:chExt cx="1762" cy="1519"/>
          </a:xfrm>
        </p:grpSpPr>
        <p:sp>
          <p:nvSpPr>
            <p:cNvPr id="297" name="MMConnector"/>
            <p:cNvSpPr/>
            <p:nvPr/>
          </p:nvSpPr>
          <p:spPr>
            <a:xfrm>
              <a:off x="3466" y="6636"/>
              <a:ext cx="584" cy="672"/>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76" name="SubTopic"/>
            <p:cNvSpPr/>
            <p:nvPr/>
          </p:nvSpPr>
          <p:spPr>
            <a:xfrm>
              <a:off x="2288" y="5789"/>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 name="组合 2"/>
          <p:cNvGrpSpPr/>
          <p:nvPr/>
        </p:nvGrpSpPr>
        <p:grpSpPr>
          <a:xfrm>
            <a:off x="1212850" y="818515"/>
            <a:ext cx="1478280" cy="1600200"/>
            <a:chOff x="1835" y="2080"/>
            <a:chExt cx="2328" cy="2520"/>
          </a:xfrm>
        </p:grpSpPr>
        <p:sp>
          <p:nvSpPr>
            <p:cNvPr id="321" name="MMConnector"/>
            <p:cNvSpPr/>
            <p:nvPr/>
          </p:nvSpPr>
          <p:spPr>
            <a:xfrm>
              <a:off x="3579" y="3286"/>
              <a:ext cx="584" cy="1315"/>
            </a:xfrm>
            <a:custGeom>
              <a:avLst/>
              <a:gdLst/>
              <a:ahLst/>
              <a:cxnLst/>
              <a:pathLst>
                <a:path w="250800" h="305900" fill="none">
                  <a:moveTo>
                    <a:pt x="125400" y="152950"/>
                  </a:moveTo>
                  <a:cubicBezTo>
                    <a:pt x="-9596" y="152950"/>
                    <a:pt x="30750" y="-152950"/>
                    <a:pt x="-125400" y="-152950"/>
                  </a:cubicBezTo>
                </a:path>
              </a:pathLst>
            </a:custGeom>
            <a:noFill/>
            <a:ln w="15200" cap="rnd">
              <a:solidFill>
                <a:schemeClr val="accent4"/>
              </a:solidFill>
              <a:round/>
            </a:ln>
          </p:spPr>
        </p:sp>
        <p:sp>
          <p:nvSpPr>
            <p:cNvPr id="300" name="SubTopic"/>
            <p:cNvSpPr/>
            <p:nvPr/>
          </p:nvSpPr>
          <p:spPr>
            <a:xfrm>
              <a:off x="1835" y="2080"/>
              <a:ext cx="1452" cy="51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摩擦起电</a:t>
              </a:r>
              <a:endParaRPr sz="2400">
                <a:solidFill>
                  <a:srgbClr val="303030"/>
                </a:solidFill>
                <a:latin typeface="宋体" panose="02010600030101010101" pitchFamily="2" charset="-122"/>
              </a:endParaRPr>
            </a:p>
          </p:txBody>
        </p:sp>
      </p:grpSp>
      <p:grpSp>
        <p:nvGrpSpPr>
          <p:cNvPr id="4" name="组合 3"/>
          <p:cNvGrpSpPr/>
          <p:nvPr/>
        </p:nvGrpSpPr>
        <p:grpSpPr>
          <a:xfrm>
            <a:off x="652145" y="1353185"/>
            <a:ext cx="1967230" cy="779780"/>
            <a:chOff x="952" y="2922"/>
            <a:chExt cx="3098" cy="1228"/>
          </a:xfrm>
        </p:grpSpPr>
        <p:sp>
          <p:nvSpPr>
            <p:cNvPr id="322" name="MMConnector"/>
            <p:cNvSpPr/>
            <p:nvPr/>
          </p:nvSpPr>
          <p:spPr>
            <a:xfrm>
              <a:off x="3466" y="4010"/>
              <a:ext cx="584" cy="140"/>
            </a:xfrm>
            <a:custGeom>
              <a:avLst/>
              <a:gdLst/>
              <a:ahLst/>
              <a:cxnLst/>
              <a:pathLst>
                <a:path w="250800" h="49400" fill="none">
                  <a:moveTo>
                    <a:pt x="125400" y="-24700"/>
                  </a:moveTo>
                  <a:cubicBezTo>
                    <a:pt x="19266" y="-24700"/>
                    <a:pt x="-36594" y="24700"/>
                    <a:pt x="-125400" y="24700"/>
                  </a:cubicBezTo>
                </a:path>
              </a:pathLst>
            </a:custGeom>
            <a:noFill/>
            <a:ln w="15200" cap="rnd">
              <a:solidFill>
                <a:schemeClr val="accent4"/>
              </a:solidFill>
              <a:round/>
            </a:ln>
          </p:spPr>
        </p:sp>
        <p:sp>
          <p:nvSpPr>
            <p:cNvPr id="308" name="SubTopic"/>
            <p:cNvSpPr/>
            <p:nvPr/>
          </p:nvSpPr>
          <p:spPr>
            <a:xfrm>
              <a:off x="952" y="2922"/>
              <a:ext cx="2335" cy="1159"/>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电荷间的</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相互作用</a:t>
              </a:r>
              <a:endParaRPr sz="2400">
                <a:solidFill>
                  <a:srgbClr val="303030"/>
                </a:solidFill>
                <a:latin typeface="宋体" panose="02010600030101010101" pitchFamily="2" charset="-122"/>
              </a:endParaRPr>
            </a:p>
          </p:txBody>
        </p:sp>
      </p:grpSp>
      <p:grpSp>
        <p:nvGrpSpPr>
          <p:cNvPr id="5" name="组合 4"/>
          <p:cNvGrpSpPr/>
          <p:nvPr/>
        </p:nvGrpSpPr>
        <p:grpSpPr>
          <a:xfrm>
            <a:off x="1392555" y="2157095"/>
            <a:ext cx="1298575" cy="564515"/>
            <a:chOff x="2118" y="4188"/>
            <a:chExt cx="2045" cy="889"/>
          </a:xfrm>
        </p:grpSpPr>
        <p:sp>
          <p:nvSpPr>
            <p:cNvPr id="390" name="MMConnector"/>
            <p:cNvSpPr/>
            <p:nvPr/>
          </p:nvSpPr>
          <p:spPr>
            <a:xfrm>
              <a:off x="3579" y="4319"/>
              <a:ext cx="584" cy="758"/>
            </a:xfrm>
            <a:custGeom>
              <a:avLst/>
              <a:gdLst/>
              <a:ahLst/>
              <a:cxnLst/>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389" name="SubTopic"/>
            <p:cNvSpPr/>
            <p:nvPr/>
          </p:nvSpPr>
          <p:spPr>
            <a:xfrm>
              <a:off x="2118" y="4188"/>
              <a:ext cx="1169" cy="51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验电器</a:t>
              </a:r>
              <a:endParaRPr sz="2400">
                <a:solidFill>
                  <a:srgbClr val="303030"/>
                </a:solidFill>
                <a:latin typeface="宋体" panose="02010600030101010101" pitchFamily="2" charset="-122"/>
              </a:endParaRPr>
            </a:p>
          </p:txBody>
        </p:sp>
      </p:grpSp>
      <p:grpSp>
        <p:nvGrpSpPr>
          <p:cNvPr id="9" name="组合 8"/>
          <p:cNvGrpSpPr/>
          <p:nvPr/>
        </p:nvGrpSpPr>
        <p:grpSpPr>
          <a:xfrm>
            <a:off x="1500505" y="3566160"/>
            <a:ext cx="1118870" cy="375920"/>
            <a:chOff x="2288" y="6407"/>
            <a:chExt cx="1762" cy="592"/>
          </a:xfrm>
        </p:grpSpPr>
        <p:sp>
          <p:nvSpPr>
            <p:cNvPr id="392" name="MMConnector"/>
            <p:cNvSpPr/>
            <p:nvPr/>
          </p:nvSpPr>
          <p:spPr>
            <a:xfrm>
              <a:off x="3466" y="6945"/>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91" name="SubTopic"/>
            <p:cNvSpPr/>
            <p:nvPr/>
          </p:nvSpPr>
          <p:spPr>
            <a:xfrm>
              <a:off x="2288" y="6407"/>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24" name="组合 23"/>
          <p:cNvGrpSpPr/>
          <p:nvPr/>
        </p:nvGrpSpPr>
        <p:grpSpPr>
          <a:xfrm>
            <a:off x="8346440" y="4190365"/>
            <a:ext cx="1107440" cy="1068705"/>
            <a:chOff x="13069" y="6825"/>
            <a:chExt cx="1744" cy="1683"/>
          </a:xfrm>
        </p:grpSpPr>
        <p:sp>
          <p:nvSpPr>
            <p:cNvPr id="400" name="MMConnector"/>
            <p:cNvSpPr/>
            <p:nvPr/>
          </p:nvSpPr>
          <p:spPr>
            <a:xfrm>
              <a:off x="13069" y="7261"/>
              <a:ext cx="584" cy="1247"/>
            </a:xfrm>
            <a:custGeom>
              <a:avLst/>
              <a:gdLst/>
              <a:ahLst/>
              <a:cxnLst/>
              <a:pathLst>
                <a:path w="250800" h="636500" fill="none">
                  <a:moveTo>
                    <a:pt x="-125400" y="-318250"/>
                  </a:moveTo>
                  <a:cubicBezTo>
                    <a:pt x="38095" y="-318250"/>
                    <a:pt x="-97247" y="318250"/>
                    <a:pt x="125400" y="318250"/>
                  </a:cubicBezTo>
                </a:path>
              </a:pathLst>
            </a:custGeom>
            <a:noFill/>
            <a:ln w="15200" cap="rnd">
              <a:solidFill>
                <a:schemeClr val="accent4"/>
              </a:solidFill>
              <a:round/>
            </a:ln>
          </p:spPr>
        </p:sp>
        <p:sp>
          <p:nvSpPr>
            <p:cNvPr id="399" name="SubTopic"/>
            <p:cNvSpPr/>
            <p:nvPr/>
          </p:nvSpPr>
          <p:spPr>
            <a:xfrm>
              <a:off x="13361" y="6825"/>
              <a:ext cx="1452" cy="104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串、</a:t>
              </a:r>
              <a:r>
                <a:rPr sz="2400">
                  <a:solidFill>
                    <a:srgbClr val="303030"/>
                  </a:solidFill>
                  <a:latin typeface="宋体" panose="02010600030101010101" pitchFamily="2" charset="-122"/>
                </a:rPr>
                <a:t>并</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联电路</a:t>
              </a:r>
              <a:endParaRPr sz="2400">
                <a:solidFill>
                  <a:srgbClr val="303030"/>
                </a:solidFill>
                <a:latin typeface="宋体" panose="02010600030101010101" pitchFamily="2" charset="-122"/>
              </a:endParaRPr>
            </a:p>
          </p:txBody>
        </p:sp>
      </p:grpSp>
      <p:grpSp>
        <p:nvGrpSpPr>
          <p:cNvPr id="6" name="组合 5"/>
          <p:cNvGrpSpPr/>
          <p:nvPr/>
        </p:nvGrpSpPr>
        <p:grpSpPr>
          <a:xfrm>
            <a:off x="1287780" y="2436495"/>
            <a:ext cx="1403350" cy="873760"/>
            <a:chOff x="1953" y="4628"/>
            <a:chExt cx="2210" cy="1376"/>
          </a:xfrm>
        </p:grpSpPr>
        <p:sp>
          <p:nvSpPr>
            <p:cNvPr id="147" name="MMConnector"/>
            <p:cNvSpPr/>
            <p:nvPr/>
          </p:nvSpPr>
          <p:spPr>
            <a:xfrm>
              <a:off x="3579" y="4628"/>
              <a:ext cx="584" cy="1376"/>
            </a:xfrm>
            <a:custGeom>
              <a:avLst/>
              <a:gdLst/>
              <a:ahLst/>
              <a:cxnLst/>
              <a:pathLst>
                <a:path w="250800" h="486400" fill="none">
                  <a:moveTo>
                    <a:pt x="125400" y="-243200"/>
                  </a:moveTo>
                  <a:cubicBezTo>
                    <a:pt x="-26842" y="-243200"/>
                    <a:pt x="70990" y="243200"/>
                    <a:pt x="-125400" y="243200"/>
                  </a:cubicBezTo>
                </a:path>
              </a:pathLst>
            </a:custGeom>
            <a:noFill/>
            <a:ln w="15200" cap="rnd">
              <a:solidFill>
                <a:schemeClr val="accent4"/>
              </a:solidFill>
              <a:round/>
            </a:ln>
          </p:spPr>
        </p:sp>
        <p:sp>
          <p:nvSpPr>
            <p:cNvPr id="146" name="SubTopic"/>
            <p:cNvSpPr/>
            <p:nvPr/>
          </p:nvSpPr>
          <p:spPr>
            <a:xfrm>
              <a:off x="1953" y="4806"/>
              <a:ext cx="1447" cy="51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电荷量</a:t>
              </a:r>
              <a:endParaRPr sz="2400">
                <a:solidFill>
                  <a:srgbClr val="303030"/>
                </a:solidFill>
                <a:latin typeface="宋体" panose="02010600030101010101" pitchFamily="2" charset="-122"/>
              </a:endParaRPr>
            </a:p>
          </p:txBody>
        </p:sp>
      </p:grpSp>
      <p:grpSp>
        <p:nvGrpSpPr>
          <p:cNvPr id="10" name="组合 9"/>
          <p:cNvGrpSpPr/>
          <p:nvPr/>
        </p:nvGrpSpPr>
        <p:grpSpPr>
          <a:xfrm>
            <a:off x="652145" y="3958590"/>
            <a:ext cx="1967230" cy="503555"/>
            <a:chOff x="952" y="7025"/>
            <a:chExt cx="3098" cy="793"/>
          </a:xfrm>
        </p:grpSpPr>
        <p:sp>
          <p:nvSpPr>
            <p:cNvPr id="151" name="MMConnector"/>
            <p:cNvSpPr/>
            <p:nvPr/>
          </p:nvSpPr>
          <p:spPr>
            <a:xfrm>
              <a:off x="3466" y="7254"/>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0" name="SubTopic"/>
            <p:cNvSpPr/>
            <p:nvPr/>
          </p:nvSpPr>
          <p:spPr>
            <a:xfrm>
              <a:off x="952" y="7025"/>
              <a:ext cx="2223"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11" name="组合 10"/>
          <p:cNvGrpSpPr/>
          <p:nvPr/>
        </p:nvGrpSpPr>
        <p:grpSpPr>
          <a:xfrm>
            <a:off x="1500505" y="4300220"/>
            <a:ext cx="1118870" cy="750570"/>
            <a:chOff x="2288" y="7563"/>
            <a:chExt cx="1762" cy="1182"/>
          </a:xfrm>
        </p:grpSpPr>
        <p:sp>
          <p:nvSpPr>
            <p:cNvPr id="153" name="MMConnector"/>
            <p:cNvSpPr/>
            <p:nvPr/>
          </p:nvSpPr>
          <p:spPr>
            <a:xfrm>
              <a:off x="3466" y="7563"/>
              <a:ext cx="584" cy="118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52" name="SubTopic"/>
            <p:cNvSpPr/>
            <p:nvPr/>
          </p:nvSpPr>
          <p:spPr>
            <a:xfrm>
              <a:off x="2288" y="764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测量</a:t>
              </a:r>
              <a:endParaRPr sz="2400">
                <a:solidFill>
                  <a:srgbClr val="303030"/>
                </a:solidFill>
                <a:latin typeface="宋体" panose="02010600030101010101" pitchFamily="2" charset="-122"/>
              </a:endParaRPr>
            </a:p>
          </p:txBody>
        </p:sp>
      </p:grpSp>
      <p:grpSp>
        <p:nvGrpSpPr>
          <p:cNvPr id="12" name="组合 11"/>
          <p:cNvGrpSpPr/>
          <p:nvPr/>
        </p:nvGrpSpPr>
        <p:grpSpPr>
          <a:xfrm>
            <a:off x="2577465" y="4443730"/>
            <a:ext cx="2429510" cy="1084580"/>
            <a:chOff x="3984" y="7757"/>
            <a:chExt cx="3826" cy="1708"/>
          </a:xfrm>
        </p:grpSpPr>
        <p:sp>
          <p:nvSpPr>
            <p:cNvPr id="157" name="MMConnector"/>
            <p:cNvSpPr/>
            <p:nvPr/>
          </p:nvSpPr>
          <p:spPr>
            <a:xfrm>
              <a:off x="6506" y="7757"/>
              <a:ext cx="1304" cy="1644"/>
            </a:xfrm>
            <a:custGeom>
              <a:avLst/>
              <a:gdLst/>
              <a:ahLst/>
              <a:cxnLst/>
              <a:pathLst>
                <a:path w="1020366" h="699830">
                  <a:moveTo>
                    <a:pt x="162554" y="-145809"/>
                  </a:moveTo>
                  <a:cubicBezTo>
                    <a:pt x="175846" y="-159598"/>
                    <a:pt x="175698" y="-177264"/>
                    <a:pt x="165039" y="-187286"/>
                  </a:cubicBezTo>
                  <a:cubicBezTo>
                    <a:pt x="154380" y="-197307"/>
                    <a:pt x="136589" y="-196503"/>
                    <a:pt x="123795" y="-182251"/>
                  </a:cubicBezTo>
                  <a:cubicBezTo>
                    <a:pt x="111844" y="-168939"/>
                    <a:pt x="99894" y="-155627"/>
                    <a:pt x="88091" y="-142222"/>
                  </a:cubicBezTo>
                  <a:cubicBezTo>
                    <a:pt x="76288" y="-128818"/>
                    <a:pt x="64632" y="-115321"/>
                    <a:pt x="53045" y="-101790"/>
                  </a:cubicBezTo>
                  <a:cubicBezTo>
                    <a:pt x="41457" y="-88259"/>
                    <a:pt x="29938" y="-74694"/>
                    <a:pt x="18468" y="-61112"/>
                  </a:cubicBezTo>
                  <a:cubicBezTo>
                    <a:pt x="6998" y="-47529"/>
                    <a:pt x="-4421" y="-33929"/>
                    <a:pt x="-15825" y="-20337"/>
                  </a:cubicBezTo>
                  <a:cubicBezTo>
                    <a:pt x="-27229" y="-6746"/>
                    <a:pt x="-38618" y="6838"/>
                    <a:pt x="-50020" y="20389"/>
                  </a:cubicBezTo>
                  <a:cubicBezTo>
                    <a:pt x="-61422" y="33941"/>
                    <a:pt x="-72837" y="47461"/>
                    <a:pt x="-84298" y="60925"/>
                  </a:cubicBezTo>
                  <a:cubicBezTo>
                    <a:pt x="-95758" y="74388"/>
                    <a:pt x="-107262" y="87795"/>
                    <a:pt x="-118840" y="101121"/>
                  </a:cubicBezTo>
                  <a:cubicBezTo>
                    <a:pt x="-130419" y="114446"/>
                    <a:pt x="-142072" y="127689"/>
                    <a:pt x="-153829" y="140823"/>
                  </a:cubicBezTo>
                  <a:cubicBezTo>
                    <a:pt x="-165586" y="153957"/>
                    <a:pt x="-177448" y="166981"/>
                    <a:pt x="-189443" y="179865"/>
                  </a:cubicBezTo>
                  <a:cubicBezTo>
                    <a:pt x="-201438" y="192749"/>
                    <a:pt x="-213567" y="205493"/>
                    <a:pt x="-225858" y="218064"/>
                  </a:cubicBezTo>
                  <a:cubicBezTo>
                    <a:pt x="-238150" y="230635"/>
                    <a:pt x="-250604" y="243033"/>
                    <a:pt x="-263249" y="255220"/>
                  </a:cubicBezTo>
                  <a:cubicBezTo>
                    <a:pt x="-275893" y="267408"/>
                    <a:pt x="-288727" y="279385"/>
                    <a:pt x="-301777" y="291112"/>
                  </a:cubicBezTo>
                  <a:cubicBezTo>
                    <a:pt x="-314827" y="302838"/>
                    <a:pt x="-328092" y="314313"/>
                    <a:pt x="-341594" y="325493"/>
                  </a:cubicBezTo>
                  <a:cubicBezTo>
                    <a:pt x="-355097" y="336673"/>
                    <a:pt x="-368836" y="347557"/>
                    <a:pt x="-382829" y="358098"/>
                  </a:cubicBezTo>
                  <a:cubicBezTo>
                    <a:pt x="-396822" y="368638"/>
                    <a:pt x="-411069" y="378836"/>
                    <a:pt x="-425580" y="388641"/>
                  </a:cubicBezTo>
                  <a:cubicBezTo>
                    <a:pt x="-440091" y="398446"/>
                    <a:pt x="-454865" y="407859"/>
                    <a:pt x="-469904" y="416830"/>
                  </a:cubicBezTo>
                  <a:cubicBezTo>
                    <a:pt x="-484943" y="425801"/>
                    <a:pt x="-500246" y="434331"/>
                    <a:pt x="-515807" y="442375"/>
                  </a:cubicBezTo>
                  <a:cubicBezTo>
                    <a:pt x="-531367" y="450419"/>
                    <a:pt x="-547184" y="457976"/>
                    <a:pt x="-563237" y="465009"/>
                  </a:cubicBezTo>
                  <a:cubicBezTo>
                    <a:pt x="-579289" y="472042"/>
                    <a:pt x="-595576" y="478551"/>
                    <a:pt x="-612082" y="484507"/>
                  </a:cubicBezTo>
                  <a:cubicBezTo>
                    <a:pt x="-628588" y="490463"/>
                    <a:pt x="-645312" y="495866"/>
                    <a:pt x="-662176" y="500705"/>
                  </a:cubicBezTo>
                  <a:cubicBezTo>
                    <a:pt x="-679040" y="505543"/>
                    <a:pt x="-696045" y="509817"/>
                    <a:pt x="-713311" y="513513"/>
                  </a:cubicBezTo>
                  <a:cubicBezTo>
                    <a:pt x="-730577" y="517208"/>
                    <a:pt x="-748105" y="520326"/>
                    <a:pt x="-765255" y="522920"/>
                  </a:cubicBezTo>
                  <a:cubicBezTo>
                    <a:pt x="-782405" y="525515"/>
                    <a:pt x="-799178" y="527586"/>
                    <a:pt x="-817771" y="528993"/>
                  </a:cubicBezTo>
                  <a:cubicBezTo>
                    <a:pt x="-836364" y="530400"/>
                    <a:pt x="-856778" y="531141"/>
                    <a:pt x="-877192" y="531883"/>
                  </a:cubicBezTo>
                  <a:cubicBezTo>
                    <a:pt x="-879926" y="531982"/>
                    <a:pt x="-881752" y="533710"/>
                    <a:pt x="-881752" y="535800"/>
                  </a:cubicBezTo>
                  <a:cubicBezTo>
                    <a:pt x="-881752" y="537890"/>
                    <a:pt x="-879928" y="539732"/>
                    <a:pt x="-877192" y="539717"/>
                  </a:cubicBezTo>
                  <a:cubicBezTo>
                    <a:pt x="-856577" y="539602"/>
                    <a:pt x="-835962" y="539486"/>
                    <a:pt x="-817127" y="538696"/>
                  </a:cubicBezTo>
                  <a:cubicBezTo>
                    <a:pt x="-798293" y="537906"/>
                    <a:pt x="-781240" y="536440"/>
                    <a:pt x="-763763" y="534438"/>
                  </a:cubicBezTo>
                  <a:cubicBezTo>
                    <a:pt x="-746287" y="532437"/>
                    <a:pt x="-728387" y="529899"/>
                    <a:pt x="-710706" y="526764"/>
                  </a:cubicBezTo>
                  <a:cubicBezTo>
                    <a:pt x="-693026" y="523629"/>
                    <a:pt x="-675564" y="519897"/>
                    <a:pt x="-658202" y="515578"/>
                  </a:cubicBezTo>
                  <a:cubicBezTo>
                    <a:pt x="-640841" y="511259"/>
                    <a:pt x="-623581" y="506353"/>
                    <a:pt x="-606506" y="500868"/>
                  </a:cubicBezTo>
                  <a:cubicBezTo>
                    <a:pt x="-589430" y="495384"/>
                    <a:pt x="-572540" y="489321"/>
                    <a:pt x="-555859" y="482709"/>
                  </a:cubicBezTo>
                  <a:cubicBezTo>
                    <a:pt x="-539177" y="476096"/>
                    <a:pt x="-522705" y="468933"/>
                    <a:pt x="-506471" y="461259"/>
                  </a:cubicBezTo>
                  <a:cubicBezTo>
                    <a:pt x="-490237" y="453585"/>
                    <a:pt x="-474241" y="445401"/>
                    <a:pt x="-458500" y="436753"/>
                  </a:cubicBezTo>
                  <a:cubicBezTo>
                    <a:pt x="-442758" y="428105"/>
                    <a:pt x="-427270" y="418995"/>
                    <a:pt x="-412042" y="409475"/>
                  </a:cubicBezTo>
                  <a:cubicBezTo>
                    <a:pt x="-396813" y="399955"/>
                    <a:pt x="-381844" y="390025"/>
                    <a:pt x="-367129" y="379739"/>
                  </a:cubicBezTo>
                  <a:cubicBezTo>
                    <a:pt x="-352414" y="369453"/>
                    <a:pt x="-337955" y="358812"/>
                    <a:pt x="-323737" y="347867"/>
                  </a:cubicBezTo>
                  <a:cubicBezTo>
                    <a:pt x="-309519" y="336922"/>
                    <a:pt x="-295543" y="325675"/>
                    <a:pt x="-281791" y="314173"/>
                  </a:cubicBezTo>
                  <a:cubicBezTo>
                    <a:pt x="-268038" y="302672"/>
                    <a:pt x="-254509" y="290917"/>
                    <a:pt x="-241181" y="278953"/>
                  </a:cubicBezTo>
                  <a:cubicBezTo>
                    <a:pt x="-227852" y="266989"/>
                    <a:pt x="-214723" y="254817"/>
                    <a:pt x="-201769" y="242477"/>
                  </a:cubicBezTo>
                  <a:cubicBezTo>
                    <a:pt x="-188815" y="230138"/>
                    <a:pt x="-176035" y="217631"/>
                    <a:pt x="-163402" y="204993"/>
                  </a:cubicBezTo>
                  <a:cubicBezTo>
                    <a:pt x="-150770" y="192356"/>
                    <a:pt x="-138284" y="179588"/>
                    <a:pt x="-125917" y="166723"/>
                  </a:cubicBezTo>
                  <a:cubicBezTo>
                    <a:pt x="-113550" y="153859"/>
                    <a:pt x="-101301" y="140897"/>
                    <a:pt x="-89143" y="127870"/>
                  </a:cubicBezTo>
                  <a:cubicBezTo>
                    <a:pt x="-76985" y="114843"/>
                    <a:pt x="-64917" y="101750"/>
                    <a:pt x="-52911" y="88620"/>
                  </a:cubicBezTo>
                  <a:cubicBezTo>
                    <a:pt x="-40905" y="75490"/>
                    <a:pt x="-28961" y="62323"/>
                    <a:pt x="-17050" y="49146"/>
                  </a:cubicBezTo>
                  <a:cubicBezTo>
                    <a:pt x="-5139" y="35970"/>
                    <a:pt x="6739" y="22784"/>
                    <a:pt x="18610" y="9615"/>
                  </a:cubicBezTo>
                  <a:cubicBezTo>
                    <a:pt x="30481" y="-3554"/>
                    <a:pt x="42347" y="-16707"/>
                    <a:pt x="54236" y="-29812"/>
                  </a:cubicBezTo>
                  <a:cubicBezTo>
                    <a:pt x="66125" y="-42917"/>
                    <a:pt x="78039" y="-55975"/>
                    <a:pt x="89994" y="-68971"/>
                  </a:cubicBezTo>
                  <a:cubicBezTo>
                    <a:pt x="101949" y="-81967"/>
                    <a:pt x="113946" y="-94900"/>
                    <a:pt x="126046" y="-107696"/>
                  </a:cubicBezTo>
                  <a:cubicBezTo>
                    <a:pt x="138147" y="-120491"/>
                    <a:pt x="150350" y="-133150"/>
                    <a:pt x="162554" y="-145809"/>
                  </a:cubicBezTo>
                  <a:close/>
                </a:path>
              </a:pathLst>
            </a:custGeom>
            <a:solidFill>
              <a:schemeClr val="accent4"/>
            </a:solidFill>
            <a:ln w="7600" cap="rnd">
              <a:solidFill>
                <a:schemeClr val="accent4"/>
              </a:solidFill>
              <a:round/>
            </a:ln>
          </p:spPr>
        </p:sp>
        <p:sp>
          <p:nvSpPr>
            <p:cNvPr id="155" name="MainTopic"/>
            <p:cNvSpPr/>
            <p:nvPr/>
          </p:nvSpPr>
          <p:spPr>
            <a:xfrm>
              <a:off x="3984" y="8627"/>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5" action="ppaction://hlinksldjump"/>
                </a:rPr>
                <a:t>电压</a:t>
              </a:r>
              <a:endParaRPr sz="2400">
                <a:solidFill>
                  <a:srgbClr val="303030"/>
                </a:solidFill>
                <a:latin typeface="宋体" panose="02010600030101010101" pitchFamily="2" charset="-122"/>
              </a:endParaRPr>
            </a:p>
          </p:txBody>
        </p:sp>
      </p:grpSp>
      <p:grpSp>
        <p:nvGrpSpPr>
          <p:cNvPr id="13" name="组合 12"/>
          <p:cNvGrpSpPr/>
          <p:nvPr/>
        </p:nvGrpSpPr>
        <p:grpSpPr>
          <a:xfrm>
            <a:off x="889000" y="5080000"/>
            <a:ext cx="1873885" cy="404495"/>
            <a:chOff x="1325" y="8791"/>
            <a:chExt cx="2951" cy="637"/>
          </a:xfrm>
        </p:grpSpPr>
        <p:sp>
          <p:nvSpPr>
            <p:cNvPr id="159" name="MMConnector"/>
            <p:cNvSpPr/>
            <p:nvPr/>
          </p:nvSpPr>
          <p:spPr>
            <a:xfrm>
              <a:off x="3692" y="9174"/>
              <a:ext cx="584" cy="255"/>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58" name="SubTopic"/>
            <p:cNvSpPr/>
            <p:nvPr/>
          </p:nvSpPr>
          <p:spPr>
            <a:xfrm>
              <a:off x="1325" y="8791"/>
              <a:ext cx="2153"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17" name="组合 16"/>
          <p:cNvGrpSpPr/>
          <p:nvPr/>
        </p:nvGrpSpPr>
        <p:grpSpPr>
          <a:xfrm>
            <a:off x="8274685" y="1711960"/>
            <a:ext cx="1322705" cy="502920"/>
            <a:chOff x="12956" y="2922"/>
            <a:chExt cx="2083" cy="792"/>
          </a:xfrm>
        </p:grpSpPr>
        <p:sp>
          <p:nvSpPr>
            <p:cNvPr id="166" name="MMConnector"/>
            <p:cNvSpPr/>
            <p:nvPr/>
          </p:nvSpPr>
          <p:spPr>
            <a:xfrm>
              <a:off x="12956" y="3150"/>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5" name="SubTopic"/>
            <p:cNvSpPr/>
            <p:nvPr/>
          </p:nvSpPr>
          <p:spPr>
            <a:xfrm>
              <a:off x="13239" y="2922"/>
              <a:ext cx="1800" cy="51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8" name="组合 17"/>
          <p:cNvGrpSpPr/>
          <p:nvPr/>
        </p:nvGrpSpPr>
        <p:grpSpPr>
          <a:xfrm>
            <a:off x="8274685" y="2053590"/>
            <a:ext cx="1502410" cy="750570"/>
            <a:chOff x="12956" y="3460"/>
            <a:chExt cx="2366" cy="1182"/>
          </a:xfrm>
        </p:grpSpPr>
        <p:sp>
          <p:nvSpPr>
            <p:cNvPr id="168" name="MMConnector"/>
            <p:cNvSpPr/>
            <p:nvPr/>
          </p:nvSpPr>
          <p:spPr>
            <a:xfrm>
              <a:off x="12956" y="3460"/>
              <a:ext cx="584" cy="118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7" name="SubTopic"/>
            <p:cNvSpPr/>
            <p:nvPr/>
          </p:nvSpPr>
          <p:spPr>
            <a:xfrm>
              <a:off x="13192" y="3540"/>
              <a:ext cx="2131"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滑动变阻器</a:t>
              </a:r>
              <a:endParaRPr sz="2400">
                <a:solidFill>
                  <a:srgbClr val="303030"/>
                </a:solidFill>
                <a:latin typeface="宋体" panose="02010600030101010101" pitchFamily="2" charset="-122"/>
              </a:endParaRPr>
            </a:p>
          </p:txBody>
        </p:sp>
      </p:grpSp>
      <p:grpSp>
        <p:nvGrpSpPr>
          <p:cNvPr id="21" name="组合 20"/>
          <p:cNvGrpSpPr/>
          <p:nvPr/>
        </p:nvGrpSpPr>
        <p:grpSpPr>
          <a:xfrm>
            <a:off x="9567545" y="2715895"/>
            <a:ext cx="747395" cy="925830"/>
            <a:chOff x="14992" y="4503"/>
            <a:chExt cx="1177" cy="1458"/>
          </a:xfrm>
        </p:grpSpPr>
        <p:sp>
          <p:nvSpPr>
            <p:cNvPr id="170" name="MMConnector"/>
            <p:cNvSpPr/>
            <p:nvPr/>
          </p:nvSpPr>
          <p:spPr>
            <a:xfrm>
              <a:off x="14992" y="5343"/>
              <a:ext cx="584" cy="61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9" name="SubTopic"/>
            <p:cNvSpPr/>
            <p:nvPr/>
          </p:nvSpPr>
          <p:spPr>
            <a:xfrm>
              <a:off x="15284" y="450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通路</a:t>
              </a:r>
              <a:endParaRPr sz="2400">
                <a:solidFill>
                  <a:srgbClr val="303030"/>
                </a:solidFill>
                <a:latin typeface="宋体" panose="02010600030101010101" pitchFamily="2" charset="-122"/>
              </a:endParaRPr>
            </a:p>
          </p:txBody>
        </p:sp>
      </p:grpSp>
      <p:grpSp>
        <p:nvGrpSpPr>
          <p:cNvPr id="22" name="组合 21"/>
          <p:cNvGrpSpPr/>
          <p:nvPr/>
        </p:nvGrpSpPr>
        <p:grpSpPr>
          <a:xfrm>
            <a:off x="9495790" y="3121660"/>
            <a:ext cx="746760" cy="336550"/>
            <a:chOff x="14879" y="5142"/>
            <a:chExt cx="1176" cy="530"/>
          </a:xfrm>
        </p:grpSpPr>
        <p:sp>
          <p:nvSpPr>
            <p:cNvPr id="172" name="MMConnector"/>
            <p:cNvSpPr/>
            <p:nvPr/>
          </p:nvSpPr>
          <p:spPr>
            <a:xfrm>
              <a:off x="14879" y="5652"/>
              <a:ext cx="584" cy="21"/>
            </a:xfrm>
            <a:custGeom>
              <a:avLst/>
              <a:gdLst/>
              <a:ahLst/>
              <a:cxnLst/>
              <a:pathLst>
                <a:path w="250800" h="7600" fill="none">
                  <a:moveTo>
                    <a:pt x="-125400" y="0"/>
                  </a:moveTo>
                  <a:cubicBezTo>
                    <a:pt x="-25080" y="0"/>
                    <a:pt x="50160" y="0"/>
                    <a:pt x="125400" y="0"/>
                  </a:cubicBezTo>
                </a:path>
              </a:pathLst>
            </a:custGeom>
            <a:noFill/>
            <a:ln w="15200" cap="rnd">
              <a:solidFill>
                <a:schemeClr val="accent4"/>
              </a:solidFill>
              <a:round/>
            </a:ln>
          </p:spPr>
        </p:sp>
        <p:sp>
          <p:nvSpPr>
            <p:cNvPr id="171" name="SubTopic"/>
            <p:cNvSpPr/>
            <p:nvPr/>
          </p:nvSpPr>
          <p:spPr>
            <a:xfrm>
              <a:off x="15171" y="5142"/>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断路</a:t>
              </a:r>
              <a:endParaRPr sz="2400">
                <a:solidFill>
                  <a:srgbClr val="303030"/>
                </a:solidFill>
                <a:latin typeface="宋体" panose="02010600030101010101" pitchFamily="2" charset="-122"/>
              </a:endParaRPr>
            </a:p>
          </p:txBody>
        </p:sp>
      </p:grpSp>
      <p:grpSp>
        <p:nvGrpSpPr>
          <p:cNvPr id="23" name="组合 22"/>
          <p:cNvGrpSpPr/>
          <p:nvPr/>
        </p:nvGrpSpPr>
        <p:grpSpPr>
          <a:xfrm>
            <a:off x="9567545" y="3514090"/>
            <a:ext cx="746760" cy="520065"/>
            <a:chOff x="14992" y="5760"/>
            <a:chExt cx="1176" cy="819"/>
          </a:xfrm>
        </p:grpSpPr>
        <p:sp>
          <p:nvSpPr>
            <p:cNvPr id="174" name="MMConnector"/>
            <p:cNvSpPr/>
            <p:nvPr/>
          </p:nvSpPr>
          <p:spPr>
            <a:xfrm>
              <a:off x="14992" y="5961"/>
              <a:ext cx="584" cy="61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3" name="SubTopic"/>
            <p:cNvSpPr/>
            <p:nvPr/>
          </p:nvSpPr>
          <p:spPr>
            <a:xfrm>
              <a:off x="15284" y="5760"/>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短路</a:t>
              </a:r>
              <a:endParaRPr sz="2400">
                <a:solidFill>
                  <a:srgbClr val="303030"/>
                </a:solidFill>
                <a:latin typeface="宋体" panose="02010600030101010101" pitchFamily="2" charset="-122"/>
              </a:endParaRPr>
            </a:p>
          </p:txBody>
        </p:sp>
      </p:grpSp>
      <p:grpSp>
        <p:nvGrpSpPr>
          <p:cNvPr id="28" name="组合 27"/>
          <p:cNvGrpSpPr/>
          <p:nvPr/>
        </p:nvGrpSpPr>
        <p:grpSpPr>
          <a:xfrm>
            <a:off x="9639300" y="4347210"/>
            <a:ext cx="746760" cy="617855"/>
            <a:chOff x="15105" y="7614"/>
            <a:chExt cx="1176" cy="973"/>
          </a:xfrm>
        </p:grpSpPr>
        <p:sp>
          <p:nvSpPr>
            <p:cNvPr id="184" name="MMConnector"/>
            <p:cNvSpPr/>
            <p:nvPr/>
          </p:nvSpPr>
          <p:spPr>
            <a:xfrm>
              <a:off x="15105" y="8279"/>
              <a:ext cx="584" cy="309"/>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2" name="SubTopic"/>
            <p:cNvSpPr/>
            <p:nvPr/>
          </p:nvSpPr>
          <p:spPr>
            <a:xfrm>
              <a:off x="15397" y="7614"/>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特点</a:t>
              </a:r>
              <a:endParaRPr sz="2400">
                <a:solidFill>
                  <a:srgbClr val="303030"/>
                </a:solidFill>
                <a:latin typeface="宋体" panose="02010600030101010101" pitchFamily="2" charset="-122"/>
              </a:endParaRPr>
            </a:p>
          </p:txBody>
        </p:sp>
      </p:grpSp>
      <p:grpSp>
        <p:nvGrpSpPr>
          <p:cNvPr id="29" name="组合 28"/>
          <p:cNvGrpSpPr/>
          <p:nvPr/>
        </p:nvGrpSpPr>
        <p:grpSpPr>
          <a:xfrm>
            <a:off x="9669145" y="4739640"/>
            <a:ext cx="2025015" cy="421640"/>
            <a:chOff x="15152" y="8232"/>
            <a:chExt cx="3189" cy="664"/>
          </a:xfrm>
        </p:grpSpPr>
        <p:sp>
          <p:nvSpPr>
            <p:cNvPr id="185" name="MMConnector"/>
            <p:cNvSpPr/>
            <p:nvPr/>
          </p:nvSpPr>
          <p:spPr>
            <a:xfrm>
              <a:off x="15152" y="8588"/>
              <a:ext cx="584" cy="309"/>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3" name="SubTopic"/>
            <p:cNvSpPr/>
            <p:nvPr/>
          </p:nvSpPr>
          <p:spPr>
            <a:xfrm>
              <a:off x="15437" y="8232"/>
              <a:ext cx="2904" cy="511"/>
            </a:xfrm>
            <a:custGeom>
              <a:avLst/>
              <a:gdLst>
                <a:gd name="rtl" fmla="*/ 54150 w 988000"/>
                <a:gd name="rtt" fmla="*/ 26030 h 180500"/>
                <a:gd name="rtr" fmla="*/ 935750 w 988000"/>
                <a:gd name="rtb" fmla="*/ 162830 h 180500"/>
              </a:gdLst>
              <a:ahLst/>
              <a:cxnLst/>
              <a:rect l="rtl" t="rtt" r="rtr" b="rtb"/>
              <a:pathLst>
                <a:path w="988000" h="180500" stroke="0">
                  <a:moveTo>
                    <a:pt x="0" y="0"/>
                  </a:moveTo>
                  <a:lnTo>
                    <a:pt x="988000" y="0"/>
                  </a:lnTo>
                  <a:lnTo>
                    <a:pt x="988000" y="180500"/>
                  </a:lnTo>
                  <a:lnTo>
                    <a:pt x="0" y="180500"/>
                  </a:lnTo>
                  <a:lnTo>
                    <a:pt x="0" y="0"/>
                  </a:lnTo>
                  <a:close/>
                </a:path>
                <a:path w="988000" h="180500" fill="none">
                  <a:moveTo>
                    <a:pt x="0" y="180500"/>
                  </a:moveTo>
                  <a:lnTo>
                    <a:pt x="988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电流、电压规律</a:t>
              </a:r>
              <a:endParaRPr sz="2400">
                <a:solidFill>
                  <a:srgbClr val="303030"/>
                </a:solidFill>
                <a:latin typeface="宋体" panose="02010600030101010101" pitchFamily="2" charset="-122"/>
              </a:endParaRPr>
            </a:p>
          </p:txBody>
        </p:sp>
      </p:grpSp>
      <p:grpSp>
        <p:nvGrpSpPr>
          <p:cNvPr id="31" name="组合 30"/>
          <p:cNvGrpSpPr/>
          <p:nvPr/>
        </p:nvGrpSpPr>
        <p:grpSpPr>
          <a:xfrm>
            <a:off x="9558020" y="5564505"/>
            <a:ext cx="675005" cy="375920"/>
            <a:chOff x="14977" y="9215"/>
            <a:chExt cx="1063" cy="592"/>
          </a:xfrm>
        </p:grpSpPr>
        <p:sp>
          <p:nvSpPr>
            <p:cNvPr id="187" name="MMConnector"/>
            <p:cNvSpPr/>
            <p:nvPr/>
          </p:nvSpPr>
          <p:spPr>
            <a:xfrm>
              <a:off x="14977" y="9753"/>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6" name="SubTopic"/>
            <p:cNvSpPr/>
            <p:nvPr/>
          </p:nvSpPr>
          <p:spPr>
            <a:xfrm>
              <a:off x="15156" y="9215"/>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使用</a:t>
              </a:r>
              <a:endParaRPr sz="2400">
                <a:solidFill>
                  <a:srgbClr val="303030"/>
                </a:solidFill>
                <a:latin typeface="宋体" panose="02010600030101010101" pitchFamily="2" charset="-122"/>
              </a:endParaRPr>
            </a:p>
          </p:txBody>
        </p:sp>
      </p:grpSp>
      <p:grpSp>
        <p:nvGrpSpPr>
          <p:cNvPr id="32" name="组合 31"/>
          <p:cNvGrpSpPr/>
          <p:nvPr/>
        </p:nvGrpSpPr>
        <p:grpSpPr>
          <a:xfrm>
            <a:off x="9558020" y="5956935"/>
            <a:ext cx="675005" cy="503555"/>
            <a:chOff x="14977" y="9833"/>
            <a:chExt cx="1063" cy="793"/>
          </a:xfrm>
        </p:grpSpPr>
        <p:sp>
          <p:nvSpPr>
            <p:cNvPr id="190" name="MMConnector"/>
            <p:cNvSpPr/>
            <p:nvPr/>
          </p:nvSpPr>
          <p:spPr>
            <a:xfrm>
              <a:off x="14977" y="10062"/>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89" name="SubTopic"/>
            <p:cNvSpPr/>
            <p:nvPr/>
          </p:nvSpPr>
          <p:spPr>
            <a:xfrm>
              <a:off x="15156" y="983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读数</a:t>
              </a:r>
              <a:endParaRPr sz="2400">
                <a:solidFill>
                  <a:srgbClr val="303030"/>
                </a:solidFill>
                <a:latin typeface="宋体" panose="02010600030101010101" pitchFamily="2" charset="-122"/>
              </a:endParaRPr>
            </a:p>
          </p:txBody>
        </p:sp>
      </p:grpSp>
      <p:grpSp>
        <p:nvGrpSpPr>
          <p:cNvPr id="34" name="组合 33"/>
          <p:cNvGrpSpPr/>
          <p:nvPr/>
        </p:nvGrpSpPr>
        <p:grpSpPr>
          <a:xfrm flipH="1">
            <a:off x="2052232" y="4925060"/>
            <a:ext cx="2481668" cy="1548130"/>
            <a:chOff x="10029" y="7669"/>
            <a:chExt cx="5355" cy="2438"/>
          </a:xfrm>
        </p:grpSpPr>
        <p:sp>
          <p:nvSpPr>
            <p:cNvPr id="35" name="MMConnector"/>
            <p:cNvSpPr/>
            <p:nvPr/>
          </p:nvSpPr>
          <p:spPr>
            <a:xfrm>
              <a:off x="10029" y="7669"/>
              <a:ext cx="1372" cy="2438"/>
            </a:xfrm>
            <a:custGeom>
              <a:avLst/>
              <a:gdLst/>
              <a:ahLst/>
              <a:cxnLst/>
              <a:pathLst>
                <a:path w="1075441" h="934498">
                  <a:moveTo>
                    <a:pt x="-177121" y="-285184"/>
                  </a:moveTo>
                  <a:cubicBezTo>
                    <a:pt x="-188421" y="-300648"/>
                    <a:pt x="-206022" y="-303265"/>
                    <a:pt x="-217642" y="-294377"/>
                  </a:cubicBezTo>
                  <a:cubicBezTo>
                    <a:pt x="-229263" y="-285488"/>
                    <a:pt x="-231143" y="-267974"/>
                    <a:pt x="-219377" y="-252862"/>
                  </a:cubicBezTo>
                  <a:cubicBezTo>
                    <a:pt x="-208601" y="-239023"/>
                    <a:pt x="-197826" y="-225185"/>
                    <a:pt x="-187212" y="-211188"/>
                  </a:cubicBezTo>
                  <a:cubicBezTo>
                    <a:pt x="-176598" y="-197191"/>
                    <a:pt x="-166145" y="-183036"/>
                    <a:pt x="-155777" y="-168798"/>
                  </a:cubicBezTo>
                  <a:cubicBezTo>
                    <a:pt x="-145409" y="-154561"/>
                    <a:pt x="-135126" y="-140241"/>
                    <a:pt x="-124914" y="-125849"/>
                  </a:cubicBezTo>
                  <a:cubicBezTo>
                    <a:pt x="-114703" y="-111457"/>
                    <a:pt x="-104563" y="-96992"/>
                    <a:pt x="-94466" y="-82479"/>
                  </a:cubicBezTo>
                  <a:cubicBezTo>
                    <a:pt x="-84369" y="-67966"/>
                    <a:pt x="-74314" y="-53405"/>
                    <a:pt x="-64277" y="-38814"/>
                  </a:cubicBezTo>
                  <a:cubicBezTo>
                    <a:pt x="-54240" y="-24224"/>
                    <a:pt x="-44220" y="-9605"/>
                    <a:pt x="-34193" y="5025"/>
                  </a:cubicBezTo>
                  <a:cubicBezTo>
                    <a:pt x="-24165" y="19655"/>
                    <a:pt x="-14129" y="34294"/>
                    <a:pt x="-4059" y="48925"/>
                  </a:cubicBezTo>
                  <a:cubicBezTo>
                    <a:pt x="6011" y="63556"/>
                    <a:pt x="16115" y="78178"/>
                    <a:pt x="26279" y="92772"/>
                  </a:cubicBezTo>
                  <a:cubicBezTo>
                    <a:pt x="36443" y="107367"/>
                    <a:pt x="46667" y="121933"/>
                    <a:pt x="56978" y="136451"/>
                  </a:cubicBezTo>
                  <a:cubicBezTo>
                    <a:pt x="67288" y="150969"/>
                    <a:pt x="77685" y="165439"/>
                    <a:pt x="88196" y="179838"/>
                  </a:cubicBezTo>
                  <a:cubicBezTo>
                    <a:pt x="98707" y="194238"/>
                    <a:pt x="109331" y="208567"/>
                    <a:pt x="120097" y="222802"/>
                  </a:cubicBezTo>
                  <a:cubicBezTo>
                    <a:pt x="130863" y="237037"/>
                    <a:pt x="141770" y="251178"/>
                    <a:pt x="152846" y="265197"/>
                  </a:cubicBezTo>
                  <a:cubicBezTo>
                    <a:pt x="163923" y="279216"/>
                    <a:pt x="175169" y="293113"/>
                    <a:pt x="186613" y="306857"/>
                  </a:cubicBezTo>
                  <a:cubicBezTo>
                    <a:pt x="198058" y="320601"/>
                    <a:pt x="209700" y="334193"/>
                    <a:pt x="221569" y="347595"/>
                  </a:cubicBezTo>
                  <a:cubicBezTo>
                    <a:pt x="233438" y="360998"/>
                    <a:pt x="245534" y="374212"/>
                    <a:pt x="257883" y="387196"/>
                  </a:cubicBezTo>
                  <a:cubicBezTo>
                    <a:pt x="270231" y="400181"/>
                    <a:pt x="282834" y="412935"/>
                    <a:pt x="295715" y="425414"/>
                  </a:cubicBezTo>
                  <a:cubicBezTo>
                    <a:pt x="308596" y="437892"/>
                    <a:pt x="321755" y="450094"/>
                    <a:pt x="335212" y="461967"/>
                  </a:cubicBezTo>
                  <a:cubicBezTo>
                    <a:pt x="348670" y="473839"/>
                    <a:pt x="362426" y="485383"/>
                    <a:pt x="376494" y="496541"/>
                  </a:cubicBezTo>
                  <a:cubicBezTo>
                    <a:pt x="390563" y="507700"/>
                    <a:pt x="404943" y="518472"/>
                    <a:pt x="419640" y="528798"/>
                  </a:cubicBezTo>
                  <a:cubicBezTo>
                    <a:pt x="434337" y="539124"/>
                    <a:pt x="449350" y="549004"/>
                    <a:pt x="464672" y="558378"/>
                  </a:cubicBezTo>
                  <a:cubicBezTo>
                    <a:pt x="479994" y="567753"/>
                    <a:pt x="495625" y="576623"/>
                    <a:pt x="511544" y="584933"/>
                  </a:cubicBezTo>
                  <a:cubicBezTo>
                    <a:pt x="527464" y="593242"/>
                    <a:pt x="543672" y="600993"/>
                    <a:pt x="560134" y="608140"/>
                  </a:cubicBezTo>
                  <a:cubicBezTo>
                    <a:pt x="576596" y="615288"/>
                    <a:pt x="593311" y="621832"/>
                    <a:pt x="610242" y="627744"/>
                  </a:cubicBezTo>
                  <a:cubicBezTo>
                    <a:pt x="627173" y="633655"/>
                    <a:pt x="644319" y="638934"/>
                    <a:pt x="661609" y="643573"/>
                  </a:cubicBezTo>
                  <a:cubicBezTo>
                    <a:pt x="678898" y="648211"/>
                    <a:pt x="696329" y="652210"/>
                    <a:pt x="713936" y="655562"/>
                  </a:cubicBezTo>
                  <a:cubicBezTo>
                    <a:pt x="731542" y="658914"/>
                    <a:pt x="749324" y="661620"/>
                    <a:pt x="766917" y="663750"/>
                  </a:cubicBezTo>
                  <a:cubicBezTo>
                    <a:pt x="784510" y="665881"/>
                    <a:pt x="801914" y="667436"/>
                    <a:pt x="820262" y="668270"/>
                  </a:cubicBezTo>
                  <a:cubicBezTo>
                    <a:pt x="838609" y="669103"/>
                    <a:pt x="857901" y="669216"/>
                    <a:pt x="877192" y="669328"/>
                  </a:cubicBezTo>
                  <a:cubicBezTo>
                    <a:pt x="879928" y="669344"/>
                    <a:pt x="881752" y="667565"/>
                    <a:pt x="881752" y="665475"/>
                  </a:cubicBezTo>
                  <a:cubicBezTo>
                    <a:pt x="881752" y="663385"/>
                    <a:pt x="879926" y="661715"/>
                    <a:pt x="877192" y="661622"/>
                  </a:cubicBezTo>
                  <a:cubicBezTo>
                    <a:pt x="858093" y="660972"/>
                    <a:pt x="838994" y="660321"/>
                    <a:pt x="820882" y="658960"/>
                  </a:cubicBezTo>
                  <a:cubicBezTo>
                    <a:pt x="802771" y="657598"/>
                    <a:pt x="785646" y="655526"/>
                    <a:pt x="768375" y="652893"/>
                  </a:cubicBezTo>
                  <a:cubicBezTo>
                    <a:pt x="751104" y="650259"/>
                    <a:pt x="733686" y="647064"/>
                    <a:pt x="716484" y="643243"/>
                  </a:cubicBezTo>
                  <a:cubicBezTo>
                    <a:pt x="699283" y="639421"/>
                    <a:pt x="682298" y="634973"/>
                    <a:pt x="665493" y="629909"/>
                  </a:cubicBezTo>
                  <a:cubicBezTo>
                    <a:pt x="648689" y="624845"/>
                    <a:pt x="632064" y="619165"/>
                    <a:pt x="615686" y="612880"/>
                  </a:cubicBezTo>
                  <a:cubicBezTo>
                    <a:pt x="599309" y="606594"/>
                    <a:pt x="583179" y="599703"/>
                    <a:pt x="567326" y="592236"/>
                  </a:cubicBezTo>
                  <a:cubicBezTo>
                    <a:pt x="551473" y="584770"/>
                    <a:pt x="535898" y="576728"/>
                    <a:pt x="520627" y="568154"/>
                  </a:cubicBezTo>
                  <a:cubicBezTo>
                    <a:pt x="505357" y="559580"/>
                    <a:pt x="490391" y="550472"/>
                    <a:pt x="475743" y="540883"/>
                  </a:cubicBezTo>
                  <a:cubicBezTo>
                    <a:pt x="461094" y="531293"/>
                    <a:pt x="446763" y="521222"/>
                    <a:pt x="432751" y="510723"/>
                  </a:cubicBezTo>
                  <a:cubicBezTo>
                    <a:pt x="418738" y="500224"/>
                    <a:pt x="405045" y="489299"/>
                    <a:pt x="391661" y="478001"/>
                  </a:cubicBezTo>
                  <a:cubicBezTo>
                    <a:pt x="378277" y="466703"/>
                    <a:pt x="365203" y="455033"/>
                    <a:pt x="352422" y="443043"/>
                  </a:cubicBezTo>
                  <a:cubicBezTo>
                    <a:pt x="339641" y="431054"/>
                    <a:pt x="327153" y="418744"/>
                    <a:pt x="314936" y="406163"/>
                  </a:cubicBezTo>
                  <a:cubicBezTo>
                    <a:pt x="302718" y="393582"/>
                    <a:pt x="290771" y="380729"/>
                    <a:pt x="279070" y="367647"/>
                  </a:cubicBezTo>
                  <a:cubicBezTo>
                    <a:pt x="267368" y="354566"/>
                    <a:pt x="255911" y="341255"/>
                    <a:pt x="244670" y="327753"/>
                  </a:cubicBezTo>
                  <a:cubicBezTo>
                    <a:pt x="233430" y="314251"/>
                    <a:pt x="222407" y="300558"/>
                    <a:pt x="211572" y="286707"/>
                  </a:cubicBezTo>
                  <a:cubicBezTo>
                    <a:pt x="200737" y="272855"/>
                    <a:pt x="190091" y="258845"/>
                    <a:pt x="179604" y="244706"/>
                  </a:cubicBezTo>
                  <a:cubicBezTo>
                    <a:pt x="169117" y="230566"/>
                    <a:pt x="158790" y="216297"/>
                    <a:pt x="148594" y="201923"/>
                  </a:cubicBezTo>
                  <a:cubicBezTo>
                    <a:pt x="138397" y="187549"/>
                    <a:pt x="128332" y="173070"/>
                    <a:pt x="118370" y="158508"/>
                  </a:cubicBezTo>
                  <a:cubicBezTo>
                    <a:pt x="108408" y="143946"/>
                    <a:pt x="98549" y="129302"/>
                    <a:pt x="88766" y="114595"/>
                  </a:cubicBezTo>
                  <a:cubicBezTo>
                    <a:pt x="78983" y="99887"/>
                    <a:pt x="69275" y="85117"/>
                    <a:pt x="59615" y="70302"/>
                  </a:cubicBezTo>
                  <a:cubicBezTo>
                    <a:pt x="49955" y="55487"/>
                    <a:pt x="40344" y="40627"/>
                    <a:pt x="30753" y="25739"/>
                  </a:cubicBezTo>
                  <a:cubicBezTo>
                    <a:pt x="21163" y="10852"/>
                    <a:pt x="11594" y="-4064"/>
                    <a:pt x="2018" y="-18991"/>
                  </a:cubicBezTo>
                  <a:cubicBezTo>
                    <a:pt x="-7557" y="-33919"/>
                    <a:pt x="-17138" y="-48857"/>
                    <a:pt x="-26754" y="-63791"/>
                  </a:cubicBezTo>
                  <a:cubicBezTo>
                    <a:pt x="-36369" y="-78725"/>
                    <a:pt x="-46018" y="-93653"/>
                    <a:pt x="-55728" y="-108561"/>
                  </a:cubicBezTo>
                  <a:cubicBezTo>
                    <a:pt x="-65438" y="-123469"/>
                    <a:pt x="-75208" y="-138355"/>
                    <a:pt x="-85073" y="-153200"/>
                  </a:cubicBezTo>
                  <a:cubicBezTo>
                    <a:pt x="-94939" y="-168044"/>
                    <a:pt x="-104898" y="-182847"/>
                    <a:pt x="-114965" y="-197598"/>
                  </a:cubicBezTo>
                  <a:cubicBezTo>
                    <a:pt x="-125033" y="-212349"/>
                    <a:pt x="-135208" y="-227049"/>
                    <a:pt x="-145585" y="-241638"/>
                  </a:cubicBezTo>
                  <a:cubicBezTo>
                    <a:pt x="-155962" y="-256227"/>
                    <a:pt x="-166542" y="-270706"/>
                    <a:pt x="-177121" y="-285184"/>
                  </a:cubicBezTo>
                  <a:close/>
                </a:path>
              </a:pathLst>
            </a:custGeom>
            <a:solidFill>
              <a:schemeClr val="accent4"/>
            </a:solidFill>
            <a:ln w="7600" cap="rnd">
              <a:solidFill>
                <a:schemeClr val="accent4"/>
              </a:solidFill>
              <a:round/>
            </a:ln>
          </p:spPr>
        </p:sp>
        <p:sp>
          <p:nvSpPr>
            <p:cNvPr id="36" name="MainTopic"/>
            <p:cNvSpPr/>
            <p:nvPr/>
          </p:nvSpPr>
          <p:spPr>
            <a:xfrm>
              <a:off x="11194" y="9022"/>
              <a:ext cx="4190" cy="8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导体</a:t>
              </a:r>
              <a:r>
                <a:rPr sz="2400">
                  <a:solidFill>
                    <a:srgbClr val="303030"/>
                  </a:solidFill>
                  <a:latin typeface="宋体" panose="02010600030101010101" pitchFamily="2" charset="-122"/>
                </a:rPr>
                <a:t>与</a:t>
              </a:r>
              <a:r>
                <a:rPr lang="zh-CN" sz="2400">
                  <a:solidFill>
                    <a:srgbClr val="303030"/>
                  </a:solidFill>
                  <a:latin typeface="宋体" panose="02010600030101010101" pitchFamily="2" charset="-122"/>
                </a:rPr>
                <a:t>绝缘体</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blinds(horizontal)">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blinds(horizontal)">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blinds(horizontal)">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linds(horizontal)">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linds(horizont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linds(horizont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blinds(horizontal)">
                                      <p:cBhvr>
                                        <p:cTn id="112" dur="500"/>
                                        <p:tgtEl>
                                          <p:spTgt spid="21"/>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blinds(horizontal)">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blinds(horizontal)">
                                      <p:cBhvr>
                                        <p:cTn id="122" dur="500"/>
                                        <p:tgtEl>
                                          <p:spTgt spid="2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blinds(horizontal)">
                                      <p:cBhvr>
                                        <p:cTn id="127" dur="500"/>
                                        <p:tgtEl>
                                          <p:spTgt spid="24"/>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blinds(horizontal)">
                                      <p:cBhvr>
                                        <p:cTn id="132" dur="500"/>
                                        <p:tgtEl>
                                          <p:spTgt spid="28"/>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blinds(horizontal)">
                                      <p:cBhvr>
                                        <p:cTn id="137" dur="500"/>
                                        <p:tgtEl>
                                          <p:spTgt spid="29"/>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blinds(horizontal)">
                                      <p:cBhvr>
                                        <p:cTn id="142" dur="500"/>
                                        <p:tgtEl>
                                          <p:spTgt spid="30"/>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31"/>
                                        </p:tgtEl>
                                        <p:attrNameLst>
                                          <p:attrName>style.visibility</p:attrName>
                                        </p:attrNameLst>
                                      </p:cBhvr>
                                      <p:to>
                                        <p:strVal val="visible"/>
                                      </p:to>
                                    </p:set>
                                    <p:animEffect transition="in" filter="blinds(horizontal)">
                                      <p:cBhvr>
                                        <p:cTn id="147" dur="500"/>
                                        <p:tgtEl>
                                          <p:spTgt spid="31"/>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32"/>
                                        </p:tgtEl>
                                        <p:attrNameLst>
                                          <p:attrName>style.visibility</p:attrName>
                                        </p:attrNameLst>
                                      </p:cBhvr>
                                      <p:to>
                                        <p:strVal val="visible"/>
                                      </p:to>
                                    </p:set>
                                    <p:animEffect transition="in" filter="blinds(horizontal)">
                                      <p:cBhvr>
                                        <p:cTn id="1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592455" y="1356360"/>
            <a:ext cx="10988040" cy="4523105"/>
            <a:chOff x="1158" y="2023"/>
            <a:chExt cx="17304" cy="7123"/>
          </a:xfrm>
        </p:grpSpPr>
        <p:sp>
          <p:nvSpPr>
            <p:cNvPr id="100" name="文本框 99"/>
            <p:cNvSpPr txBox="1"/>
            <p:nvPr/>
          </p:nvSpPr>
          <p:spPr>
            <a:xfrm>
              <a:off x="1158" y="2023"/>
              <a:ext cx="17304" cy="7123"/>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2. </a:t>
              </a:r>
              <a:r>
                <a:rPr lang="zh-CN" sz="2400">
                  <a:solidFill>
                    <a:srgbClr val="1D41D5"/>
                  </a:solidFill>
                  <a:ea typeface="黑体" panose="02010609060101010101" pitchFamily="49" charset="-122"/>
                </a:rPr>
                <a:t>电表连接及量程选取：</a:t>
              </a:r>
              <a:r>
                <a:rPr lang="en-US" sz="2400">
                  <a:solidFill>
                    <a:srgbClr val="1D41D5"/>
                  </a:solidFill>
                  <a:latin typeface="Times New Roman" panose="02020603050405020304" pitchFamily="18" charset="0"/>
                  <a:ea typeface="宋体" panose="02010600030101010101" pitchFamily="2" charset="-122"/>
                </a:rPr>
                <a:t>(1)</a:t>
              </a:r>
              <a:r>
                <a:rPr lang="zh-CN" sz="2400">
                  <a:solidFill>
                    <a:srgbClr val="1D41D5"/>
                  </a:solidFill>
                  <a:ea typeface="宋体" panose="02010600030101010101" pitchFamily="2" charset="-122"/>
                </a:rPr>
                <a:t>电流表：</a:t>
              </a:r>
              <a:r>
                <a:rPr lang="en-US" sz="2400">
                  <a:solidFill>
                    <a:srgbClr val="1D41D5"/>
                  </a:solidFill>
                  <a:latin typeface="Times New Roman" panose="02020603050405020304" pitchFamily="18" charset="0"/>
                  <a:ea typeface="宋体" panose="02010600030101010101" pitchFamily="2" charset="-122"/>
                </a:rPr>
                <a:t>a.</a:t>
              </a:r>
              <a:r>
                <a:rPr lang="zh-CN" sz="2400">
                  <a:solidFill>
                    <a:srgbClr val="1D41D5"/>
                  </a:solidFill>
                  <a:ea typeface="宋体" panose="02010600030101010101" pitchFamily="2" charset="-122"/>
                </a:rPr>
                <a:t>串联接入电路；</a:t>
              </a:r>
              <a:r>
                <a:rPr lang="en-US" sz="2400">
                  <a:solidFill>
                    <a:srgbClr val="1D41D5"/>
                  </a:solidFill>
                  <a:latin typeface="Times New Roman" panose="02020603050405020304" pitchFamily="18" charset="0"/>
                  <a:ea typeface="宋体" panose="02010600030101010101" pitchFamily="2" charset="-122"/>
                </a:rPr>
                <a:t>b.</a:t>
              </a:r>
              <a:r>
                <a:rPr lang="zh-CN" sz="2400">
                  <a:solidFill>
                    <a:srgbClr val="1D41D5"/>
                  </a:solidFill>
                  <a:ea typeface="宋体" panose="02010600030101010101" pitchFamily="2" charset="-122"/>
                </a:rPr>
                <a:t>按</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正进负出</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原则连接；</a:t>
              </a:r>
              <a:r>
                <a:rPr lang="en-US" sz="2400">
                  <a:solidFill>
                    <a:srgbClr val="1D41D5"/>
                  </a:solidFill>
                  <a:latin typeface="Times New Roman" panose="02020603050405020304" pitchFamily="18" charset="0"/>
                  <a:ea typeface="宋体" panose="02010600030101010101" pitchFamily="2" charset="-122"/>
                </a:rPr>
                <a:t>c.</a:t>
              </a:r>
              <a:r>
                <a:rPr lang="zh-CN" sz="2400">
                  <a:solidFill>
                    <a:srgbClr val="1D41D5"/>
                  </a:solidFill>
                  <a:ea typeface="宋体" panose="02010600030101010101" pitchFamily="2" charset="-122"/>
                </a:rPr>
                <a:t>根据电压、电阻值，由欧姆定律求得电流，或根据小灯泡额定电压和额定功率由</a:t>
              </a:r>
              <a:r>
                <a:rPr lang="en-US" sz="2400" i="1">
                  <a:solidFill>
                    <a:srgbClr val="1D41D5"/>
                  </a:solidFill>
                  <a:latin typeface="Times New Roman" panose="02020603050405020304" pitchFamily="18" charset="0"/>
                  <a:ea typeface="宋体" panose="02010600030101010101" pitchFamily="2" charset="-122"/>
                </a:rPr>
                <a:t>I</a:t>
              </a:r>
              <a:r>
                <a:rPr lang="zh-CN" sz="2400">
                  <a:solidFill>
                    <a:srgbClr val="1D41D5"/>
                  </a:solidFill>
                  <a:ea typeface="宋体" panose="02010600030101010101" pitchFamily="2" charset="-122"/>
                </a:rPr>
                <a:t>＝</a:t>
              </a:r>
              <a:r>
                <a:rPr lang="en-US" sz="2400">
                  <a:solidFill>
                    <a:srgbClr val="1D41D5"/>
                  </a:solidFill>
                  <a:latin typeface="宋体" panose="02010600030101010101" pitchFamily="2" charset="-122"/>
                </a:rPr>
                <a:t>    </a:t>
              </a:r>
              <a:r>
                <a:rPr lang="zh-CN" sz="2400">
                  <a:solidFill>
                    <a:srgbClr val="1D41D5"/>
                  </a:solidFill>
                  <a:ea typeface="宋体" panose="02010600030101010101" pitchFamily="2" charset="-122"/>
                </a:rPr>
                <a:t>求出额定电流，确定电流表量程．如小灯泡额定电压为</a:t>
              </a:r>
              <a:r>
                <a:rPr lang="en-US" sz="2400">
                  <a:solidFill>
                    <a:srgbClr val="1D41D5"/>
                  </a:solidFill>
                  <a:latin typeface="Times New Roman" panose="02020603050405020304" pitchFamily="18" charset="0"/>
                  <a:ea typeface="宋体" panose="02010600030101010101" pitchFamily="2" charset="-122"/>
                </a:rPr>
                <a:t>2.5 V</a:t>
              </a:r>
              <a:r>
                <a:rPr lang="zh-CN" sz="2400">
                  <a:solidFill>
                    <a:srgbClr val="1D41D5"/>
                  </a:solidFill>
                  <a:ea typeface="宋体" panose="02010600030101010101" pitchFamily="2" charset="-122"/>
                </a:rPr>
                <a:t>，电阻为</a:t>
              </a:r>
              <a:r>
                <a:rPr lang="en-US" sz="2400">
                  <a:solidFill>
                    <a:srgbClr val="1D41D5"/>
                  </a:solidFill>
                  <a:latin typeface="Times New Roman" panose="02020603050405020304" pitchFamily="18" charset="0"/>
                  <a:ea typeface="宋体" panose="02010600030101010101" pitchFamily="2" charset="-122"/>
                </a:rPr>
                <a:t>10 Ω</a:t>
              </a:r>
              <a:r>
                <a:rPr lang="zh-CN" sz="2400">
                  <a:solidFill>
                    <a:srgbClr val="1D41D5"/>
                  </a:solidFill>
                  <a:ea typeface="宋体" panose="02010600030101010101" pitchFamily="2" charset="-122"/>
                </a:rPr>
                <a:t>，则</a:t>
              </a:r>
              <a:r>
                <a:rPr lang="en-US" sz="2400" i="1">
                  <a:solidFill>
                    <a:srgbClr val="1D41D5"/>
                  </a:solidFill>
                  <a:latin typeface="Times New Roman" panose="02020603050405020304" pitchFamily="18" charset="0"/>
                  <a:ea typeface="宋体" panose="02010600030101010101" pitchFamily="2" charset="-122"/>
                </a:rPr>
                <a:t>I</a:t>
              </a:r>
              <a:r>
                <a:rPr lang="zh-CN" sz="2400">
                  <a:solidFill>
                    <a:srgbClr val="1D41D5"/>
                  </a:solidFill>
                  <a:ea typeface="宋体" panose="02010600030101010101" pitchFamily="2" charset="-122"/>
                </a:rPr>
                <a:t>＝      ＝       </a:t>
              </a:r>
              <a:r>
                <a:rPr lang="en-US" sz="2400">
                  <a:solidFill>
                    <a:srgbClr val="1D41D5"/>
                  </a:solidFill>
                  <a:latin typeface="宋体" panose="02010600030101010101" pitchFamily="2" charset="-122"/>
                </a:rPr>
                <a:t>  </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0.25 A</a:t>
              </a:r>
              <a:r>
                <a:rPr lang="zh-CN" sz="2400">
                  <a:solidFill>
                    <a:srgbClr val="1D41D5"/>
                  </a:solidFill>
                  <a:ea typeface="宋体" panose="02010600030101010101" pitchFamily="2" charset="-122"/>
                </a:rPr>
                <a:t>，电流表选</a:t>
              </a:r>
              <a:r>
                <a:rPr lang="en-US" sz="2400">
                  <a:solidFill>
                    <a:srgbClr val="1D41D5"/>
                  </a:solidFill>
                  <a:latin typeface="Times New Roman" panose="02020603050405020304" pitchFamily="18" charset="0"/>
                  <a:ea typeface="宋体" panose="02010600030101010101" pitchFamily="2" charset="-122"/>
                </a:rPr>
                <a:t>0</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0.6 A</a:t>
              </a:r>
              <a:r>
                <a:rPr lang="zh-CN" sz="2400">
                  <a:solidFill>
                    <a:srgbClr val="1D41D5"/>
                  </a:solidFill>
                  <a:ea typeface="宋体" panose="02010600030101010101" pitchFamily="2" charset="-122"/>
                </a:rPr>
                <a:t>量程</a:t>
              </a:r>
              <a:r>
                <a:rPr lang="en-US" sz="2400">
                  <a:solidFill>
                    <a:srgbClr val="1D41D5"/>
                  </a:solidFill>
                  <a:latin typeface="Times New Roman" panose="02020603050405020304" pitchFamily="18" charset="0"/>
                  <a:ea typeface="宋体" panose="02010600030101010101" pitchFamily="2" charset="-122"/>
                </a:rPr>
                <a:t>. (2)</a:t>
              </a:r>
              <a:r>
                <a:rPr lang="zh-CN" sz="2400">
                  <a:solidFill>
                    <a:srgbClr val="1D41D5"/>
                  </a:solidFill>
                  <a:ea typeface="宋体" panose="02010600030101010101" pitchFamily="2" charset="-122"/>
                </a:rPr>
                <a:t>电压表：</a:t>
              </a:r>
              <a:r>
                <a:rPr lang="en-US" sz="2400">
                  <a:solidFill>
                    <a:srgbClr val="1D41D5"/>
                  </a:solidFill>
                  <a:latin typeface="Times New Roman" panose="02020603050405020304" pitchFamily="18" charset="0"/>
                  <a:ea typeface="宋体" panose="02010600030101010101" pitchFamily="2" charset="-122"/>
                </a:rPr>
                <a:t>a.</a:t>
              </a:r>
              <a:r>
                <a:rPr lang="zh-CN" sz="2400">
                  <a:solidFill>
                    <a:srgbClr val="1D41D5"/>
                  </a:solidFill>
                  <a:ea typeface="宋体" panose="02010600030101010101" pitchFamily="2" charset="-122"/>
                </a:rPr>
                <a:t>并联接入电路；</a:t>
              </a:r>
              <a:r>
                <a:rPr lang="en-US" sz="2400">
                  <a:solidFill>
                    <a:srgbClr val="1D41D5"/>
                  </a:solidFill>
                  <a:latin typeface="Times New Roman" panose="02020603050405020304" pitchFamily="18" charset="0"/>
                  <a:ea typeface="宋体" panose="02010600030101010101" pitchFamily="2" charset="-122"/>
                </a:rPr>
                <a:t>b.</a:t>
              </a:r>
              <a:r>
                <a:rPr lang="zh-CN" sz="2400">
                  <a:solidFill>
                    <a:srgbClr val="1D41D5"/>
                  </a:solidFill>
                  <a:ea typeface="宋体" panose="02010600030101010101" pitchFamily="2" charset="-122"/>
                </a:rPr>
                <a:t>按</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正进负出</a:t>
              </a:r>
              <a:r>
                <a:rPr lang="en-US" sz="2400">
                  <a:solidFill>
                    <a:srgbClr val="1D41D5"/>
                  </a:solidFill>
                  <a:latin typeface="宋体" panose="02010600030101010101" pitchFamily="2" charset="-122"/>
                  <a:cs typeface="Times New Roman" panose="02020603050405020304" pitchFamily="18" charset="0"/>
                </a:rPr>
                <a:t>”</a:t>
              </a:r>
              <a:r>
                <a:rPr lang="zh-CN" sz="2400">
                  <a:solidFill>
                    <a:srgbClr val="1D41D5"/>
                  </a:solidFill>
                  <a:ea typeface="宋体" panose="02010600030101010101" pitchFamily="2" charset="-122"/>
                </a:rPr>
                <a:t>原则连接；</a:t>
              </a:r>
              <a:r>
                <a:rPr lang="en-US" sz="2400">
                  <a:solidFill>
                    <a:srgbClr val="1D41D5"/>
                  </a:solidFill>
                  <a:latin typeface="Times New Roman" panose="02020603050405020304" pitchFamily="18" charset="0"/>
                  <a:ea typeface="宋体" panose="02010600030101010101" pitchFamily="2" charset="-122"/>
                </a:rPr>
                <a:t>c.</a:t>
              </a:r>
              <a:r>
                <a:rPr lang="zh-CN" sz="2400">
                  <a:solidFill>
                    <a:srgbClr val="1D41D5"/>
                  </a:solidFill>
                  <a:ea typeface="宋体" panose="02010600030101010101" pitchFamily="2" charset="-122"/>
                </a:rPr>
                <a:t>根据电源电压、灯泡的额定电压或实物图中电池的节数确定电压表量程．如</a:t>
              </a:r>
              <a:r>
                <a:rPr lang="zh-CN" sz="2400">
                  <a:solidFill>
                    <a:srgbClr val="1D41D5"/>
                  </a:solidFill>
                  <a:latin typeface="Times New Roman" panose="02020603050405020304" pitchFamily="18" charset="0"/>
                  <a:ea typeface="宋体" panose="02010600030101010101" pitchFamily="2" charset="-122"/>
                </a:rPr>
                <a:t>小灯泡额定电压为</a:t>
              </a:r>
              <a:r>
                <a:rPr lang="en-US" sz="2400">
                  <a:solidFill>
                    <a:srgbClr val="1D41D5"/>
                  </a:solidFill>
                  <a:latin typeface="Times New Roman" panose="02020603050405020304" pitchFamily="18" charset="0"/>
                  <a:ea typeface="宋体" panose="02010600030101010101" pitchFamily="2" charset="-122"/>
                </a:rPr>
                <a:t>3.8 V</a:t>
              </a:r>
              <a:r>
                <a:rPr lang="zh-CN" sz="2400">
                  <a:solidFill>
                    <a:srgbClr val="1D41D5"/>
                  </a:solidFill>
                  <a:ea typeface="宋体" panose="02010600030101010101" pitchFamily="2" charset="-122"/>
                </a:rPr>
                <a:t>，电压表选</a:t>
              </a:r>
              <a:r>
                <a:rPr lang="en-US" sz="2400">
                  <a:solidFill>
                    <a:srgbClr val="1D41D5"/>
                  </a:solidFill>
                  <a:latin typeface="Times New Roman" panose="02020603050405020304" pitchFamily="18" charset="0"/>
                  <a:ea typeface="宋体" panose="02010600030101010101" pitchFamily="2" charset="-122"/>
                </a:rPr>
                <a:t>0</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15 V</a:t>
              </a:r>
              <a:r>
                <a:rPr lang="zh-CN" sz="2400">
                  <a:solidFill>
                    <a:srgbClr val="1D41D5"/>
                  </a:solidFill>
                  <a:ea typeface="宋体" panose="02010600030101010101" pitchFamily="2" charset="-122"/>
                </a:rPr>
                <a:t>量程；电源为两节干电池，则电压表选</a:t>
              </a:r>
              <a:r>
                <a:rPr lang="en-US" sz="2400">
                  <a:solidFill>
                    <a:srgbClr val="1D41D5"/>
                  </a:solidFill>
                  <a:latin typeface="Times New Roman" panose="02020603050405020304" pitchFamily="18" charset="0"/>
                  <a:ea typeface="宋体" panose="02010600030101010101" pitchFamily="2" charset="-122"/>
                </a:rPr>
                <a:t>0</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3 V</a:t>
              </a:r>
              <a:r>
                <a:rPr lang="zh-CN" sz="2400">
                  <a:solidFill>
                    <a:srgbClr val="1D41D5"/>
                  </a:solidFill>
                  <a:ea typeface="宋体" panose="02010600030101010101" pitchFamily="2" charset="-122"/>
                </a:rPr>
                <a:t>量程．</a:t>
              </a:r>
              <a:endParaRPr lang="zh-CN" altLang="en-US" sz="2400">
                <a:solidFill>
                  <a:srgbClr val="1D41D5"/>
                </a:solidFill>
                <a:ea typeface="宋体" panose="02010600030101010101" pitchFamily="2" charset="-122"/>
              </a:endParaRPr>
            </a:p>
          </p:txBody>
        </p:sp>
        <p:graphicFrame>
          <p:nvGraphicFramePr>
            <p:cNvPr id="8" name="对象 7"/>
            <p:cNvGraphicFramePr/>
            <p:nvPr/>
          </p:nvGraphicFramePr>
          <p:xfrm>
            <a:off x="14533" y="3698"/>
            <a:ext cx="515" cy="1314"/>
          </p:xfrm>
          <a:graphic>
            <a:graphicData uri="http://schemas.openxmlformats.org/presentationml/2006/ole">
              <mc:AlternateContent xmlns:mc="http://schemas.openxmlformats.org/markup-compatibility/2006">
                <mc:Choice xmlns:v="urn:schemas-microsoft-com:vml" Requires="v">
                  <p:oleObj spid="_x0000_s9" name="" r:id="rId1" imgW="356870" imgH="755015" progId="Equation.DSMT4">
                    <p:embed/>
                  </p:oleObj>
                </mc:Choice>
                <mc:Fallback>
                  <p:oleObj name="" r:id="rId1" imgW="356870" imgH="755015" progId="Equation.DSMT4">
                    <p:embed/>
                    <p:pic>
                      <p:nvPicPr>
                        <p:cNvPr id="0" name="图片 8"/>
                        <p:cNvPicPr/>
                        <p:nvPr/>
                      </p:nvPicPr>
                      <p:blipFill>
                        <a:blip r:embed="rId2"/>
                        <a:stretch>
                          <a:fillRect/>
                        </a:stretch>
                      </p:blipFill>
                      <p:spPr>
                        <a:xfrm>
                          <a:off x="14533" y="3698"/>
                          <a:ext cx="515" cy="1314"/>
                        </a:xfrm>
                        <a:prstGeom prst="rect">
                          <a:avLst/>
                        </a:prstGeom>
                      </p:spPr>
                    </p:pic>
                  </p:oleObj>
                </mc:Fallback>
              </mc:AlternateContent>
            </a:graphicData>
          </a:graphic>
        </p:graphicFrame>
        <p:graphicFrame>
          <p:nvGraphicFramePr>
            <p:cNvPr id="10" name="对象 9"/>
            <p:cNvGraphicFramePr/>
            <p:nvPr/>
          </p:nvGraphicFramePr>
          <p:xfrm>
            <a:off x="14959" y="4558"/>
            <a:ext cx="736" cy="1290"/>
          </p:xfrm>
          <a:graphic>
            <a:graphicData uri="http://schemas.openxmlformats.org/presentationml/2006/ole">
              <mc:AlternateContent xmlns:mc="http://schemas.openxmlformats.org/markup-compatibility/2006">
                <mc:Choice xmlns:v="urn:schemas-microsoft-com:vml" Requires="v">
                  <p:oleObj spid="_x0000_s11" name="" r:id="rId3" imgW="363220" imgH="695960" progId="Equation.DSMT4">
                    <p:embed/>
                  </p:oleObj>
                </mc:Choice>
                <mc:Fallback>
                  <p:oleObj name="" r:id="rId3" imgW="363220" imgH="695960" progId="Equation.DSMT4">
                    <p:embed/>
                    <p:pic>
                      <p:nvPicPr>
                        <p:cNvPr id="0" name="图片 10"/>
                        <p:cNvPicPr/>
                        <p:nvPr/>
                      </p:nvPicPr>
                      <p:blipFill>
                        <a:blip r:embed="rId4"/>
                        <a:stretch>
                          <a:fillRect/>
                        </a:stretch>
                      </p:blipFill>
                      <p:spPr>
                        <a:xfrm>
                          <a:off x="14959" y="4558"/>
                          <a:ext cx="736" cy="1290"/>
                        </a:xfrm>
                        <a:prstGeom prst="rect">
                          <a:avLst/>
                        </a:prstGeom>
                      </p:spPr>
                    </p:pic>
                  </p:oleObj>
                </mc:Fallback>
              </mc:AlternateContent>
            </a:graphicData>
          </a:graphic>
        </p:graphicFrame>
        <p:graphicFrame>
          <p:nvGraphicFramePr>
            <p:cNvPr id="12" name="对象 11"/>
            <p:cNvGraphicFramePr/>
            <p:nvPr/>
          </p:nvGraphicFramePr>
          <p:xfrm>
            <a:off x="16265" y="4656"/>
            <a:ext cx="1184" cy="1192"/>
          </p:xfrm>
          <a:graphic>
            <a:graphicData uri="http://schemas.openxmlformats.org/presentationml/2006/ole">
              <mc:AlternateContent xmlns:mc="http://schemas.openxmlformats.org/markup-compatibility/2006">
                <mc:Choice xmlns:v="urn:schemas-microsoft-com:vml" Requires="v">
                  <p:oleObj spid="_x0000_s13" name="" r:id="rId5" imgW="699770" imgH="644525" progId="Equation.DSMT4">
                    <p:embed/>
                  </p:oleObj>
                </mc:Choice>
                <mc:Fallback>
                  <p:oleObj name="" r:id="rId5" imgW="699770" imgH="644525" progId="Equation.DSMT4">
                    <p:embed/>
                    <p:pic>
                      <p:nvPicPr>
                        <p:cNvPr id="0" name="图片 12"/>
                        <p:cNvPicPr/>
                        <p:nvPr/>
                      </p:nvPicPr>
                      <p:blipFill>
                        <a:blip r:embed="rId6"/>
                        <a:stretch>
                          <a:fillRect/>
                        </a:stretch>
                      </p:blipFill>
                      <p:spPr>
                        <a:xfrm>
                          <a:off x="16265" y="4656"/>
                          <a:ext cx="1184" cy="1192"/>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16000" y="1511300"/>
            <a:ext cx="7122795" cy="460375"/>
          </a:xfrm>
          <a:prstGeom prst="rect">
            <a:avLst/>
          </a:prstGeom>
          <a:noFill/>
          <a:ln w="9525">
            <a:noFill/>
          </a:ln>
        </p:spPr>
        <p:txBody>
          <a:bodyPr wrap="square">
            <a:spAutoFit/>
          </a:bodyPr>
          <a:p>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根据要求连接实物图</a:t>
            </a:r>
            <a:r>
              <a:rPr lang="en-US" sz="2400">
                <a:latin typeface="Times New Roman" panose="02020603050405020304" pitchFamily="18" charset="0"/>
                <a:cs typeface="仿宋_GB2312" charset="0"/>
              </a:rPr>
              <a:t>[2019.30(1)]</a:t>
            </a:r>
            <a:endParaRPr lang="zh-CN" altLang="en-US" sz="2400"/>
          </a:p>
        </p:txBody>
      </p:sp>
      <p:grpSp>
        <p:nvGrpSpPr>
          <p:cNvPr id="12" name="组合 11"/>
          <p:cNvGrpSpPr/>
          <p:nvPr/>
        </p:nvGrpSpPr>
        <p:grpSpPr>
          <a:xfrm>
            <a:off x="1136015" y="206819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1129030" y="2521585"/>
            <a:ext cx="617728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14. </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测量小灯泡正常发光时的电阻</a:t>
            </a:r>
            <a:r>
              <a:rPr lang="en-US" sz="2400">
                <a:latin typeface="宋体" panose="02010600030101010101" pitchFamily="2" charset="-122"/>
                <a:cs typeface="Times New Roman" panose="02020603050405020304" pitchFamily="18" charset="0"/>
              </a:rPr>
              <a:t>”</a:t>
            </a:r>
            <a:endParaRPr lang="en-US" sz="2400">
              <a:latin typeface="宋体" panose="02010600030101010101" pitchFamily="2" charset="-122"/>
              <a:cs typeface="Times New Roman" panose="02020603050405020304" pitchFamily="18" charset="0"/>
            </a:endParaRPr>
          </a:p>
          <a:p>
            <a:pPr>
              <a:lnSpc>
                <a:spcPct val="150000"/>
              </a:lnSpc>
            </a:pPr>
            <a:r>
              <a:rPr lang="zh-CN" sz="2400">
                <a:ea typeface="宋体" panose="02010600030101010101" pitchFamily="2" charset="-122"/>
              </a:rPr>
              <a:t>的实验中，小灯泡标有</a:t>
            </a:r>
            <a:r>
              <a:rPr lang="en-US" sz="2400">
                <a:latin typeface="Times New Roman" panose="02020603050405020304" pitchFamily="18" charset="0"/>
                <a:ea typeface="宋体" panose="02010600030101010101" pitchFamily="2" charset="-122"/>
              </a:rPr>
              <a:t>“3.8 V”</a:t>
            </a:r>
            <a:r>
              <a:rPr lang="zh-CN" sz="2400">
                <a:ea typeface="宋体" panose="02010600030101010101" pitchFamily="2" charset="-122"/>
              </a:rPr>
              <a:t>字样．请</a:t>
            </a:r>
            <a:endParaRPr lang="zh-CN" sz="2400">
              <a:ea typeface="宋体" panose="02010600030101010101" pitchFamily="2" charset="-122"/>
            </a:endParaRPr>
          </a:p>
          <a:p>
            <a:pPr>
              <a:lnSpc>
                <a:spcPct val="150000"/>
              </a:lnSpc>
            </a:pPr>
            <a:r>
              <a:rPr lang="zh-CN" sz="2400">
                <a:ea typeface="宋体" panose="02010600030101010101" pitchFamily="2" charset="-122"/>
              </a:rPr>
              <a:t>你用笔画线代替导线，将图中的实物电</a:t>
            </a:r>
            <a:endParaRPr lang="zh-CN" sz="2400">
              <a:ea typeface="宋体" panose="02010600030101010101" pitchFamily="2" charset="-122"/>
            </a:endParaRPr>
          </a:p>
          <a:p>
            <a:pPr>
              <a:lnSpc>
                <a:spcPct val="150000"/>
              </a:lnSpc>
            </a:pPr>
            <a:r>
              <a:rPr lang="zh-CN" sz="2400">
                <a:ea typeface="宋体" panose="02010600030101010101" pitchFamily="2" charset="-122"/>
              </a:rPr>
              <a:t>路连接完整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要求</a:t>
            </a:r>
            <a:r>
              <a:rPr lang="zh-CN" sz="2400">
                <a:latin typeface="Times New Roman" panose="02020603050405020304" pitchFamily="18" charset="0"/>
                <a:ea typeface="宋体" panose="02010600030101010101" pitchFamily="2" charset="-122"/>
              </a:rPr>
              <a:t>：导线不能交叉，滑动</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变阻器的滑片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向</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端移动时小灯泡变暗</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3" name="图片 -2147481657"/>
          <p:cNvPicPr>
            <a:picLocks noChangeAspect="1"/>
          </p:cNvPicPr>
          <p:nvPr/>
        </p:nvPicPr>
        <p:blipFill>
          <a:blip r:embed="rId2"/>
          <a:stretch>
            <a:fillRect/>
          </a:stretch>
        </p:blipFill>
        <p:spPr>
          <a:xfrm>
            <a:off x="7306310" y="2303780"/>
            <a:ext cx="3744595" cy="3006725"/>
          </a:xfrm>
          <a:prstGeom prst="rect">
            <a:avLst/>
          </a:prstGeom>
          <a:noFill/>
          <a:ln w="9525">
            <a:noFill/>
          </a:ln>
        </p:spPr>
      </p:pic>
      <p:sp>
        <p:nvSpPr>
          <p:cNvPr id="4" name="文本框 3"/>
          <p:cNvSpPr txBox="1"/>
          <p:nvPr/>
        </p:nvSpPr>
        <p:spPr>
          <a:xfrm>
            <a:off x="8603615" y="5445760"/>
            <a:ext cx="13442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
        <p:nvSpPr>
          <p:cNvPr id="6" name="任意多边形 5"/>
          <p:cNvSpPr/>
          <p:nvPr/>
        </p:nvSpPr>
        <p:spPr>
          <a:xfrm>
            <a:off x="8960485" y="2844165"/>
            <a:ext cx="339090" cy="1021715"/>
          </a:xfrm>
          <a:custGeom>
            <a:avLst/>
            <a:gdLst>
              <a:gd name="connisteX0" fmla="*/ 86907 w 339002"/>
              <a:gd name="connsiteY0" fmla="*/ 0 h 1021715"/>
              <a:gd name="connisteX1" fmla="*/ 7532 w 339002"/>
              <a:gd name="connsiteY1" fmla="*/ 318770 h 1021715"/>
              <a:gd name="connisteX2" fmla="*/ 259627 w 339002"/>
              <a:gd name="connsiteY2" fmla="*/ 623570 h 1021715"/>
              <a:gd name="connisteX3" fmla="*/ 339002 w 339002"/>
              <a:gd name="connsiteY3" fmla="*/ 1021715 h 1021715"/>
              <a:gd name="connisteX4" fmla="*/ 312332 w 339002"/>
              <a:gd name="connsiteY4" fmla="*/ 1061085 h 102171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339002" h="1021715">
                <a:moveTo>
                  <a:pt x="86907" y="0"/>
                </a:moveTo>
                <a:cubicBezTo>
                  <a:pt x="65952" y="57785"/>
                  <a:pt x="-26758" y="194310"/>
                  <a:pt x="7532" y="318770"/>
                </a:cubicBezTo>
                <a:cubicBezTo>
                  <a:pt x="41822" y="443230"/>
                  <a:pt x="193587" y="483235"/>
                  <a:pt x="259627" y="623570"/>
                </a:cubicBezTo>
                <a:cubicBezTo>
                  <a:pt x="325667" y="763905"/>
                  <a:pt x="328207" y="934085"/>
                  <a:pt x="339002" y="102171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9180195" y="4375150"/>
            <a:ext cx="1581150" cy="723900"/>
          </a:xfrm>
          <a:custGeom>
            <a:avLst/>
            <a:gdLst>
              <a:gd name="connisteX0" fmla="*/ 16044 w 1581046"/>
              <a:gd name="connsiteY0" fmla="*/ 377190 h 724016"/>
              <a:gd name="connisteX1" fmla="*/ 76369 w 1581046"/>
              <a:gd name="connsiteY1" fmla="*/ 210820 h 724016"/>
              <a:gd name="connisteX2" fmla="*/ 634534 w 1581046"/>
              <a:gd name="connsiteY2" fmla="*/ 513080 h 724016"/>
              <a:gd name="connisteX3" fmla="*/ 1494959 w 1581046"/>
              <a:gd name="connsiteY3" fmla="*/ 694055 h 724016"/>
              <a:gd name="connisteX4" fmla="*/ 1524804 w 1581046"/>
              <a:gd name="connsiteY4" fmla="*/ 0 h 724016"/>
              <a:gd name="connisteX5" fmla="*/ 1524804 w 1581046"/>
              <a:gd name="connsiteY5" fmla="*/ -45720 h 72401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581047" h="724016">
                <a:moveTo>
                  <a:pt x="16045" y="377190"/>
                </a:moveTo>
                <a:cubicBezTo>
                  <a:pt x="16680" y="337820"/>
                  <a:pt x="-47455" y="183515"/>
                  <a:pt x="76370" y="210820"/>
                </a:cubicBezTo>
                <a:cubicBezTo>
                  <a:pt x="200195" y="238125"/>
                  <a:pt x="350690" y="416560"/>
                  <a:pt x="634535" y="513080"/>
                </a:cubicBezTo>
                <a:cubicBezTo>
                  <a:pt x="918380" y="609600"/>
                  <a:pt x="1317160" y="796925"/>
                  <a:pt x="1494960" y="694055"/>
                </a:cubicBezTo>
                <a:cubicBezTo>
                  <a:pt x="1672760" y="591185"/>
                  <a:pt x="1519090" y="147955"/>
                  <a:pt x="152480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74395" y="1053465"/>
            <a:ext cx="10443210" cy="2306955"/>
          </a:xfrm>
          <a:prstGeom prst="rect">
            <a:avLst/>
          </a:prstGeom>
          <a:noFill/>
          <a:ln w="9525">
            <a:noFill/>
          </a:ln>
        </p:spPr>
        <p:txBody>
          <a:bodyPr wrap="square">
            <a:spAutoFit/>
          </a:bodyPr>
          <a:p>
            <a:pPr>
              <a:lnSpc>
                <a:spcPct val="150000"/>
              </a:lnSpc>
            </a:pPr>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根据电路图连接实物图</a:t>
            </a:r>
            <a:r>
              <a:rPr lang="en-US" sz="2400">
                <a:latin typeface="Times New Roman" panose="02020603050405020304" pitchFamily="18" charset="0"/>
                <a:cs typeface="仿宋_GB2312" charset="0"/>
              </a:rPr>
              <a:t>[2018.30(1)</a:t>
            </a:r>
            <a:r>
              <a:rPr lang="zh-CN" sz="2400">
                <a:cs typeface="仿宋_GB2312" charset="0"/>
              </a:rPr>
              <a:t>，</a:t>
            </a:r>
            <a:r>
              <a:rPr lang="en-US" sz="2400">
                <a:latin typeface="Times New Roman" panose="02020603050405020304" pitchFamily="18" charset="0"/>
                <a:cs typeface="仿宋_GB2312" charset="0"/>
              </a:rPr>
              <a:t>2017.28(1)]</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15. </a:t>
            </a:r>
            <a:r>
              <a:rPr lang="zh-CN" sz="2400">
                <a:ea typeface="宋体" panose="02010600030101010101" pitchFamily="2" charset="-122"/>
              </a:rPr>
              <a:t>小明和同学们在探究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通过导体的电流与导体两端电压的关系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时，准备了两节新干电池、定值电阻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滑动变阻器、电流表、电压表、</a:t>
            </a:r>
            <a:r>
              <a:rPr lang="zh-CN" sz="2400">
                <a:latin typeface="Times New Roman" panose="02020603050405020304" pitchFamily="18" charset="0"/>
                <a:ea typeface="宋体" panose="02010600030101010101" pitchFamily="2" charset="-122"/>
              </a:rPr>
              <a:t>开关各一个，导线若干，请根据电路图将实物图连接完整．</a:t>
            </a:r>
            <a:endParaRPr lang="zh-CN" altLang="en-US" sz="2400"/>
          </a:p>
        </p:txBody>
      </p:sp>
      <p:pic>
        <p:nvPicPr>
          <p:cNvPr id="2" name="图片 -2147481656"/>
          <p:cNvPicPr>
            <a:picLocks noChangeAspect="1"/>
          </p:cNvPicPr>
          <p:nvPr/>
        </p:nvPicPr>
        <p:blipFill>
          <a:blip r:embed="rId1"/>
          <a:stretch>
            <a:fillRect/>
          </a:stretch>
        </p:blipFill>
        <p:spPr>
          <a:xfrm>
            <a:off x="3298190" y="3295650"/>
            <a:ext cx="5595620" cy="2322830"/>
          </a:xfrm>
          <a:prstGeom prst="rect">
            <a:avLst/>
          </a:prstGeom>
          <a:noFill/>
          <a:ln w="9525">
            <a:noFill/>
          </a:ln>
        </p:spPr>
      </p:pic>
      <p:sp>
        <p:nvSpPr>
          <p:cNvPr id="3" name="文本框 2"/>
          <p:cNvSpPr txBox="1"/>
          <p:nvPr/>
        </p:nvSpPr>
        <p:spPr>
          <a:xfrm>
            <a:off x="5514340" y="5800090"/>
            <a:ext cx="131572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15</a:t>
            </a:r>
            <a:r>
              <a:rPr lang="zh-CN" sz="1800">
                <a:cs typeface="楷体_GB2312" charset="0"/>
              </a:rPr>
              <a:t>题图</a:t>
            </a:r>
            <a:endParaRPr lang="zh-CN" altLang="en-US" sz="1800"/>
          </a:p>
        </p:txBody>
      </p:sp>
      <p:sp>
        <p:nvSpPr>
          <p:cNvPr id="4" name="任意多边形 3"/>
          <p:cNvSpPr/>
          <p:nvPr/>
        </p:nvSpPr>
        <p:spPr>
          <a:xfrm>
            <a:off x="7174230" y="4654550"/>
            <a:ext cx="124460" cy="835660"/>
          </a:xfrm>
          <a:custGeom>
            <a:avLst/>
            <a:gdLst>
              <a:gd name="connisteX0" fmla="*/ 0 w 124193"/>
              <a:gd name="connsiteY0" fmla="*/ 835660 h 835660"/>
              <a:gd name="connisteX1" fmla="*/ 119380 w 124193"/>
              <a:gd name="connsiteY1" fmla="*/ 504190 h 835660"/>
              <a:gd name="connisteX2" fmla="*/ 92710 w 124193"/>
              <a:gd name="connsiteY2" fmla="*/ 305435 h 835660"/>
              <a:gd name="connisteX3" fmla="*/ 92710 w 124193"/>
              <a:gd name="connsiteY3" fmla="*/ 0 h 835660"/>
            </a:gdLst>
            <a:ahLst/>
            <a:cxnLst>
              <a:cxn ang="0">
                <a:pos x="connisteX0" y="connsiteY0"/>
              </a:cxn>
              <a:cxn ang="0">
                <a:pos x="connisteX1" y="connsiteY1"/>
              </a:cxn>
              <a:cxn ang="0">
                <a:pos x="connisteX2" y="connsiteY2"/>
              </a:cxn>
              <a:cxn ang="0">
                <a:pos x="connisteX3" y="connsiteY3"/>
              </a:cxn>
            </a:cxnLst>
            <a:rect l="l" t="t" r="r" b="b"/>
            <a:pathLst>
              <a:path w="124193" h="835660">
                <a:moveTo>
                  <a:pt x="0" y="835660"/>
                </a:moveTo>
                <a:cubicBezTo>
                  <a:pt x="24130" y="773430"/>
                  <a:pt x="100965" y="610235"/>
                  <a:pt x="119380" y="504190"/>
                </a:cubicBezTo>
                <a:cubicBezTo>
                  <a:pt x="137795" y="398145"/>
                  <a:pt x="97790" y="406400"/>
                  <a:pt x="92710" y="305435"/>
                </a:cubicBezTo>
                <a:cubicBezTo>
                  <a:pt x="87630" y="204470"/>
                  <a:pt x="92075" y="57150"/>
                  <a:pt x="9271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7139940" y="4980940"/>
            <a:ext cx="1083310" cy="523240"/>
          </a:xfrm>
          <a:custGeom>
            <a:avLst/>
            <a:gdLst>
              <a:gd name="connisteX0" fmla="*/ 0 w 1083349"/>
              <a:gd name="connsiteY0" fmla="*/ 521970 h 523189"/>
              <a:gd name="connisteX1" fmla="*/ 411480 w 1083349"/>
              <a:gd name="connsiteY1" fmla="*/ 506095 h 523189"/>
              <a:gd name="connisteX2" fmla="*/ 807720 w 1083349"/>
              <a:gd name="connsiteY2" fmla="*/ 395605 h 523189"/>
              <a:gd name="connisteX3" fmla="*/ 1076325 w 1083349"/>
              <a:gd name="connsiteY3" fmla="*/ 189865 h 523189"/>
              <a:gd name="connisteX4" fmla="*/ 981710 w 1083349"/>
              <a:gd name="connsiteY4" fmla="*/ 0 h 523189"/>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083350" h="523190">
                <a:moveTo>
                  <a:pt x="0" y="521970"/>
                </a:moveTo>
                <a:cubicBezTo>
                  <a:pt x="74295" y="520700"/>
                  <a:pt x="250190" y="531495"/>
                  <a:pt x="411480" y="506095"/>
                </a:cubicBezTo>
                <a:cubicBezTo>
                  <a:pt x="572770" y="480695"/>
                  <a:pt x="675005" y="459105"/>
                  <a:pt x="807720" y="395605"/>
                </a:cubicBezTo>
                <a:cubicBezTo>
                  <a:pt x="940435" y="332105"/>
                  <a:pt x="1041400" y="269240"/>
                  <a:pt x="1076325" y="189865"/>
                </a:cubicBezTo>
                <a:cubicBezTo>
                  <a:pt x="1111250" y="110490"/>
                  <a:pt x="1005840" y="33655"/>
                  <a:pt x="98171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2505" y="1667510"/>
            <a:ext cx="1036637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电路图改错</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16. </a:t>
            </a:r>
            <a:r>
              <a:rPr lang="zh-CN" sz="2400">
                <a:ea typeface="宋体" panose="02010600030101010101" pitchFamily="2" charset="-122"/>
              </a:rPr>
              <a:t>小高为了测定标有</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字样的小灯</a:t>
            </a:r>
            <a:endParaRPr lang="zh-CN" sz="2400">
              <a:ea typeface="宋体" panose="02010600030101010101" pitchFamily="2" charset="-122"/>
            </a:endParaRPr>
          </a:p>
          <a:p>
            <a:pPr>
              <a:lnSpc>
                <a:spcPct val="150000"/>
              </a:lnSpc>
            </a:pPr>
            <a:r>
              <a:rPr lang="zh-CN" sz="2400">
                <a:ea typeface="宋体" panose="02010600030101010101" pitchFamily="2" charset="-122"/>
              </a:rPr>
              <a:t>泡的额定功率，连接了如图所示的电路图．</a:t>
            </a:r>
            <a:endParaRPr lang="zh-CN" sz="2400">
              <a:ea typeface="宋体" panose="02010600030101010101" pitchFamily="2" charset="-122"/>
            </a:endParaRPr>
          </a:p>
          <a:p>
            <a:pPr>
              <a:lnSpc>
                <a:spcPct val="150000"/>
              </a:lnSpc>
            </a:pPr>
            <a:r>
              <a:rPr lang="zh-CN" sz="2400">
                <a:ea typeface="宋体" panose="02010600030101010101" pitchFamily="2" charset="-122"/>
              </a:rPr>
              <a:t>其中有一根导线连接错误，请你在图中应</a:t>
            </a:r>
            <a:endParaRPr lang="zh-CN" sz="2400">
              <a:ea typeface="宋体" panose="02010600030101010101" pitchFamily="2" charset="-122"/>
            </a:endParaRPr>
          </a:p>
          <a:p>
            <a:pPr>
              <a:lnSpc>
                <a:spcPct val="150000"/>
              </a:lnSpc>
            </a:pPr>
            <a:r>
              <a:rPr lang="zh-CN" sz="2400">
                <a:ea typeface="宋体" panose="02010600030101010101" pitchFamily="2" charset="-122"/>
              </a:rPr>
              <a:t>改动的导线上打</a:t>
            </a:r>
            <a:r>
              <a:rPr lang="en-US" sz="2400">
                <a:latin typeface="宋体" panose="02010600030101010101" pitchFamily="2" charset="-122"/>
                <a:cs typeface="Times New Roman" panose="02020603050405020304" pitchFamily="18" charset="0"/>
              </a:rPr>
              <a:t>“</a:t>
            </a:r>
            <a:r>
              <a:rPr lang="zh-CN" altLang="en-US" sz="2400">
                <a:latin typeface="+mn-ea"/>
                <a:sym typeface="+mn-ea"/>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，并用笔画线代替</a:t>
            </a:r>
            <a:endParaRPr lang="zh-CN" sz="2400">
              <a:ea typeface="宋体" panose="02010600030101010101" pitchFamily="2" charset="-122"/>
            </a:endParaRPr>
          </a:p>
          <a:p>
            <a:pPr>
              <a:lnSpc>
                <a:spcPct val="150000"/>
              </a:lnSpc>
            </a:pPr>
            <a:r>
              <a:rPr lang="zh-CN" sz="2400">
                <a:ea typeface="宋体" panose="02010600030101010101" pitchFamily="2" charset="-122"/>
              </a:rPr>
              <a:t>导线画出正确的接法．</a:t>
            </a:r>
            <a:endParaRPr lang="zh-CN" altLang="en-US" sz="2400"/>
          </a:p>
        </p:txBody>
      </p:sp>
      <p:pic>
        <p:nvPicPr>
          <p:cNvPr id="2" name="图片 -2147481655"/>
          <p:cNvPicPr>
            <a:picLocks noChangeAspect="1"/>
          </p:cNvPicPr>
          <p:nvPr/>
        </p:nvPicPr>
        <p:blipFill>
          <a:blip r:embed="rId1">
            <a:grayscl/>
          </a:blip>
          <a:stretch>
            <a:fillRect/>
          </a:stretch>
        </p:blipFill>
        <p:spPr>
          <a:xfrm>
            <a:off x="7355205" y="1894840"/>
            <a:ext cx="3261995" cy="3068955"/>
          </a:xfrm>
          <a:prstGeom prst="rect">
            <a:avLst/>
          </a:prstGeom>
          <a:noFill/>
          <a:ln w="9525">
            <a:noFill/>
          </a:ln>
        </p:spPr>
      </p:pic>
      <p:sp>
        <p:nvSpPr>
          <p:cNvPr id="3" name="文本框 2"/>
          <p:cNvSpPr txBox="1"/>
          <p:nvPr/>
        </p:nvSpPr>
        <p:spPr>
          <a:xfrm>
            <a:off x="8481695" y="5297805"/>
            <a:ext cx="134302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16</a:t>
            </a:r>
            <a:r>
              <a:rPr lang="zh-CN" sz="1800">
                <a:cs typeface="楷体_GB2312" charset="0"/>
              </a:rPr>
              <a:t>题图</a:t>
            </a:r>
            <a:endParaRPr lang="zh-CN" altLang="en-US" sz="1800"/>
          </a:p>
        </p:txBody>
      </p:sp>
      <p:sp>
        <p:nvSpPr>
          <p:cNvPr id="12" name="文本框 11"/>
          <p:cNvSpPr txBox="1"/>
          <p:nvPr/>
        </p:nvSpPr>
        <p:spPr>
          <a:xfrm>
            <a:off x="7364095" y="3990975"/>
            <a:ext cx="408940" cy="460375"/>
          </a:xfrm>
          <a:prstGeom prst="rect">
            <a:avLst/>
          </a:prstGeom>
          <a:noFill/>
        </p:spPr>
        <p:txBody>
          <a:bodyPr wrap="none" rtlCol="0" anchor="t">
            <a:spAutoFit/>
          </a:bodyPr>
          <a:p>
            <a:r>
              <a:rPr lang="zh-CN" altLang="en-US" sz="2400">
                <a:solidFill>
                  <a:srgbClr val="FF0000"/>
                </a:solidFill>
                <a:latin typeface="+mn-ea"/>
              </a:rPr>
              <a:t>×</a:t>
            </a:r>
            <a:endParaRPr lang="zh-CN" altLang="en-US" sz="2400">
              <a:solidFill>
                <a:srgbClr val="FF0000"/>
              </a:solidFill>
              <a:latin typeface="+mn-ea"/>
            </a:endParaRPr>
          </a:p>
        </p:txBody>
      </p:sp>
      <p:sp>
        <p:nvSpPr>
          <p:cNvPr id="4" name="任意多边形 3"/>
          <p:cNvSpPr/>
          <p:nvPr/>
        </p:nvSpPr>
        <p:spPr>
          <a:xfrm>
            <a:off x="7749540" y="3489960"/>
            <a:ext cx="702945" cy="1048385"/>
          </a:xfrm>
          <a:custGeom>
            <a:avLst/>
            <a:gdLst>
              <a:gd name="connisteX0" fmla="*/ 0 w 702991"/>
              <a:gd name="connsiteY0" fmla="*/ 0 h 1048385"/>
              <a:gd name="connisteX1" fmla="*/ 557530 w 702991"/>
              <a:gd name="connsiteY1" fmla="*/ 451485 h 1048385"/>
              <a:gd name="connisteX2" fmla="*/ 702945 w 702991"/>
              <a:gd name="connsiteY2" fmla="*/ 862330 h 1048385"/>
              <a:gd name="connisteX3" fmla="*/ 570865 w 702991"/>
              <a:gd name="connsiteY3" fmla="*/ 1048385 h 1048385"/>
              <a:gd name="connisteX4" fmla="*/ 544195 w 702991"/>
              <a:gd name="connsiteY4" fmla="*/ 1008380 h 104838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702991" h="1048385">
                <a:moveTo>
                  <a:pt x="0" y="0"/>
                </a:moveTo>
                <a:cubicBezTo>
                  <a:pt x="108585" y="81915"/>
                  <a:pt x="417195" y="278765"/>
                  <a:pt x="557530" y="451485"/>
                </a:cubicBezTo>
                <a:cubicBezTo>
                  <a:pt x="697865" y="624205"/>
                  <a:pt x="700405" y="742950"/>
                  <a:pt x="702945" y="862330"/>
                </a:cubicBezTo>
                <a:cubicBezTo>
                  <a:pt x="705485" y="981710"/>
                  <a:pt x="602615" y="1019175"/>
                  <a:pt x="570865" y="104838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12" grpId="0"/>
      <p:bldP spid="1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03300" y="1345565"/>
            <a:ext cx="7360920" cy="521890"/>
            <a:chOff x="894" y="3246"/>
            <a:chExt cx="11592" cy="822"/>
          </a:xfrm>
        </p:grpSpPr>
        <p:sp>
          <p:nvSpPr>
            <p:cNvPr id="15" name="文本框 4"/>
            <p:cNvSpPr txBox="1"/>
            <p:nvPr/>
          </p:nvSpPr>
          <p:spPr>
            <a:xfrm>
              <a:off x="3894" y="3246"/>
              <a:ext cx="8592"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串、并联电路的电流和电压规律</a:t>
              </a:r>
              <a:endParaRPr lang="zh-CN" altLang="en-US" sz="2400" dirty="0">
                <a:latin typeface="宋体" panose="02010600030101010101" pitchFamily="2" charset="-122"/>
                <a:cs typeface="宋体" panose="02010600030101010101" pitchFamily="2" charset="-122"/>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1003300" y="2210435"/>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931545" y="2763520"/>
            <a:ext cx="105270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17. </a:t>
            </a:r>
            <a:r>
              <a:rPr lang="en-US" sz="2400">
                <a:latin typeface="Times New Roman" panose="02020603050405020304" pitchFamily="18" charset="0"/>
                <a:cs typeface="楷体_GB2312" charset="0"/>
              </a:rPr>
              <a:t>(2018</a:t>
            </a:r>
            <a:r>
              <a:rPr lang="zh-CN" sz="2400">
                <a:cs typeface="楷体_GB2312" charset="0"/>
              </a:rPr>
              <a:t>北京</a:t>
            </a:r>
            <a:r>
              <a:rPr lang="en-US" sz="2400">
                <a:latin typeface="Times New Roman" panose="02020603050405020304" pitchFamily="18" charset="0"/>
                <a:cs typeface="楷体_GB2312" charset="0"/>
              </a:rPr>
              <a:t>)</a:t>
            </a:r>
            <a:r>
              <a:rPr lang="zh-CN" sz="2400">
                <a:ea typeface="宋体" panose="02010600030101010101" pitchFamily="2" charset="-122"/>
              </a:rPr>
              <a:t>如图所示的电路中，电阻阻值</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后，电阻</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两端的电压分别为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，通过两个电阻的电流分别为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下列判断中正确的是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B.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C.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D.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endParaRPr lang="zh-CN" altLang="en-US" sz="2400"/>
          </a:p>
        </p:txBody>
      </p:sp>
      <p:pic>
        <p:nvPicPr>
          <p:cNvPr id="2" name="图片 -2147481651"/>
          <p:cNvPicPr>
            <a:picLocks noChangeAspect="1"/>
          </p:cNvPicPr>
          <p:nvPr/>
        </p:nvPicPr>
        <p:blipFill>
          <a:blip r:embed="rId3"/>
          <a:stretch>
            <a:fillRect/>
          </a:stretch>
        </p:blipFill>
        <p:spPr>
          <a:xfrm>
            <a:off x="7670800" y="3983990"/>
            <a:ext cx="2219960" cy="1833245"/>
          </a:xfrm>
          <a:prstGeom prst="rect">
            <a:avLst/>
          </a:prstGeom>
          <a:noFill/>
          <a:ln w="9525">
            <a:noFill/>
          </a:ln>
        </p:spPr>
      </p:pic>
      <p:sp>
        <p:nvSpPr>
          <p:cNvPr id="3" name="文本框 2"/>
          <p:cNvSpPr txBox="1"/>
          <p:nvPr/>
        </p:nvSpPr>
        <p:spPr>
          <a:xfrm>
            <a:off x="8291830" y="5817235"/>
            <a:ext cx="159893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17</a:t>
            </a:r>
            <a:r>
              <a:rPr lang="zh-CN" sz="1800">
                <a:cs typeface="楷体_GB2312" charset="0"/>
              </a:rPr>
              <a:t>题图</a:t>
            </a:r>
            <a:endParaRPr lang="zh-CN" altLang="en-US" sz="1800"/>
          </a:p>
        </p:txBody>
      </p:sp>
      <p:sp>
        <p:nvSpPr>
          <p:cNvPr id="4" name="文本框 3"/>
          <p:cNvSpPr txBox="1"/>
          <p:nvPr/>
        </p:nvSpPr>
        <p:spPr>
          <a:xfrm>
            <a:off x="1847850" y="4036060"/>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921385" y="1797685"/>
            <a:ext cx="10441305" cy="2861310"/>
            <a:chOff x="1132" y="2406"/>
            <a:chExt cx="16443" cy="4506"/>
          </a:xfrm>
        </p:grpSpPr>
        <p:sp>
          <p:nvSpPr>
            <p:cNvPr id="6" name="文本框 5"/>
            <p:cNvSpPr txBox="1"/>
            <p:nvPr/>
          </p:nvSpPr>
          <p:spPr>
            <a:xfrm>
              <a:off x="1132" y="2406"/>
              <a:ext cx="16443" cy="4506"/>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18. </a:t>
              </a:r>
              <a:r>
                <a:rPr lang="en-US" sz="2400">
                  <a:latin typeface="Times New Roman" panose="02020603050405020304" pitchFamily="18" charset="0"/>
                  <a:cs typeface="楷体_GB2312" charset="0"/>
                </a:rPr>
                <a:t>(2019</a:t>
              </a:r>
              <a:r>
                <a:rPr lang="zh-CN" sz="2400">
                  <a:cs typeface="楷体_GB2312" charset="0"/>
                </a:rPr>
                <a:t>广西北部湾经济区</a:t>
              </a:r>
              <a:r>
                <a:rPr lang="en-US" sz="2400">
                  <a:latin typeface="Times New Roman" panose="02020603050405020304" pitchFamily="18" charset="0"/>
                  <a:cs typeface="楷体_GB2312" charset="0"/>
                </a:rPr>
                <a:t>)</a:t>
              </a:r>
              <a:r>
                <a:rPr lang="zh-CN" sz="2400">
                  <a:ea typeface="宋体" panose="02010600030101010101" pitchFamily="2" charset="-122"/>
                </a:rPr>
                <a:t>如图所示，在探究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并联电路的电流规律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时，闭合开关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后，电流表      </a:t>
              </a:r>
              <a:r>
                <a:rPr lang="zh-CN" sz="2400">
                  <a:sym typeface="+mn-ea"/>
                </a:rPr>
                <a:t>的示数是</a:t>
              </a:r>
              <a:r>
                <a:rPr lang="en-US" sz="2400">
                  <a:latin typeface="Times New Roman" panose="02020603050405020304" pitchFamily="18" charset="0"/>
                  <a:sym typeface="+mn-ea"/>
                </a:rPr>
                <a:t>0.1 A</a:t>
              </a:r>
              <a:r>
                <a:rPr lang="zh-CN" sz="2400">
                  <a:sym typeface="+mn-ea"/>
                </a:rPr>
                <a:t>，电流表       的示数是</a:t>
              </a:r>
              <a:r>
                <a:rPr lang="en-US" sz="2400">
                  <a:latin typeface="Times New Roman" panose="02020603050405020304" pitchFamily="18" charset="0"/>
                  <a:sym typeface="+mn-ea"/>
                </a:rPr>
                <a:t>0.3 A</a:t>
              </a:r>
              <a:r>
                <a:rPr lang="zh-CN" sz="2400">
                  <a:sym typeface="+mn-ea"/>
                </a:rPr>
                <a:t>，则电流表     的示数</a:t>
              </a:r>
              <a:r>
                <a:rPr lang="zh-CN" sz="2400">
                  <a:latin typeface="Times New Roman" panose="02020603050405020304" pitchFamily="18" charset="0"/>
                  <a:sym typeface="+mn-ea"/>
                </a:rPr>
                <a:t>是</a:t>
              </a:r>
              <a:r>
                <a:rPr lang="en-US" sz="2400">
                  <a:latin typeface="Times New Roman" panose="02020603050405020304" pitchFamily="18" charset="0"/>
                  <a:sym typeface="+mn-ea"/>
                </a:rPr>
                <a:t>(</a:t>
              </a:r>
              <a:r>
                <a:rPr lang="zh-CN" sz="2400">
                  <a:sym typeface="+mn-ea"/>
                </a:rPr>
                <a:t>　　</a:t>
              </a:r>
              <a:r>
                <a:rPr lang="en-US" sz="2400">
                  <a:latin typeface="Times New Roman" panose="02020603050405020304" pitchFamily="18" charset="0"/>
                  <a:sym typeface="+mn-ea"/>
                </a:rPr>
                <a:t>)</a:t>
              </a:r>
              <a:endParaRPr lang="zh-CN" altLang="en-US" sz="2400"/>
            </a:p>
            <a:p>
              <a:pPr>
                <a:lnSpc>
                  <a:spcPct val="150000"/>
                </a:lnSpc>
              </a:pPr>
              <a:r>
                <a:rPr lang="en-US" sz="2400">
                  <a:latin typeface="Times New Roman" panose="02020603050405020304" pitchFamily="18" charset="0"/>
                  <a:sym typeface="+mn-ea"/>
                </a:rPr>
                <a:t>A. 0.1 A              B. 0.2 A  C. 0.3 A               D. 0.4 A</a:t>
              </a:r>
              <a:endParaRPr lang="zh-CN" altLang="en-US" sz="2400"/>
            </a:p>
          </p:txBody>
        </p:sp>
        <p:pic>
          <p:nvPicPr>
            <p:cNvPr id="2" name="图片 -2147481649"/>
            <p:cNvPicPr>
              <a:picLocks noChangeAspect="1"/>
            </p:cNvPicPr>
            <p:nvPr/>
          </p:nvPicPr>
          <p:blipFill>
            <a:blip r:embed="rId1"/>
            <a:stretch>
              <a:fillRect/>
            </a:stretch>
          </p:blipFill>
          <p:spPr>
            <a:xfrm>
              <a:off x="5914" y="3578"/>
              <a:ext cx="582" cy="582"/>
            </a:xfrm>
            <a:prstGeom prst="rect">
              <a:avLst/>
            </a:prstGeom>
            <a:noFill/>
            <a:ln w="9525">
              <a:noFill/>
            </a:ln>
          </p:spPr>
        </p:pic>
        <p:pic>
          <p:nvPicPr>
            <p:cNvPr id="3" name="图片 -2147481648"/>
            <p:cNvPicPr>
              <a:picLocks noChangeAspect="1"/>
            </p:cNvPicPr>
            <p:nvPr/>
          </p:nvPicPr>
          <p:blipFill>
            <a:blip r:embed="rId2"/>
            <a:stretch>
              <a:fillRect/>
            </a:stretch>
          </p:blipFill>
          <p:spPr>
            <a:xfrm>
              <a:off x="11472" y="3600"/>
              <a:ext cx="560" cy="560"/>
            </a:xfrm>
            <a:prstGeom prst="rect">
              <a:avLst/>
            </a:prstGeom>
            <a:noFill/>
            <a:ln w="9525">
              <a:noFill/>
            </a:ln>
          </p:spPr>
        </p:pic>
        <p:pic>
          <p:nvPicPr>
            <p:cNvPr id="4" name="图片 -2147481647"/>
            <p:cNvPicPr>
              <a:picLocks noChangeAspect="1"/>
            </p:cNvPicPr>
            <p:nvPr/>
          </p:nvPicPr>
          <p:blipFill>
            <a:blip r:embed="rId3"/>
            <a:stretch>
              <a:fillRect/>
            </a:stretch>
          </p:blipFill>
          <p:spPr>
            <a:xfrm>
              <a:off x="1803" y="4409"/>
              <a:ext cx="500" cy="500"/>
            </a:xfrm>
            <a:prstGeom prst="rect">
              <a:avLst/>
            </a:prstGeom>
            <a:noFill/>
            <a:ln w="9525">
              <a:noFill/>
            </a:ln>
          </p:spPr>
        </p:pic>
      </p:grpSp>
      <p:sp>
        <p:nvSpPr>
          <p:cNvPr id="11" name="文本框 10"/>
          <p:cNvSpPr txBox="1"/>
          <p:nvPr/>
        </p:nvSpPr>
        <p:spPr>
          <a:xfrm>
            <a:off x="8529320" y="5253355"/>
            <a:ext cx="14287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18</a:t>
            </a:r>
            <a:r>
              <a:rPr lang="zh-CN" sz="1800">
                <a:cs typeface="楷体_GB2312" charset="0"/>
              </a:rPr>
              <a:t>题图</a:t>
            </a:r>
            <a:endParaRPr lang="zh-CN" altLang="en-US" sz="1800"/>
          </a:p>
        </p:txBody>
      </p:sp>
      <p:sp>
        <p:nvSpPr>
          <p:cNvPr id="7" name="文本框 6"/>
          <p:cNvSpPr txBox="1"/>
          <p:nvPr/>
        </p:nvSpPr>
        <p:spPr>
          <a:xfrm>
            <a:off x="3071495" y="3069590"/>
            <a:ext cx="726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en-US" altLang="en-US" sz="2400">
              <a:solidFill>
                <a:srgbClr val="FF0000"/>
              </a:solidFill>
              <a:latin typeface="Times New Roman" panose="02020603050405020304" pitchFamily="18" charset="0"/>
              <a:ea typeface="宋体" panose="02010600030101010101" pitchFamily="2" charset="-122"/>
            </a:endParaRPr>
          </a:p>
        </p:txBody>
      </p:sp>
      <p:pic>
        <p:nvPicPr>
          <p:cNvPr id="5" name="图片 -2147481641"/>
          <p:cNvPicPr>
            <a:picLocks noChangeAspect="1"/>
          </p:cNvPicPr>
          <p:nvPr/>
        </p:nvPicPr>
        <p:blipFill>
          <a:blip r:embed="rId4"/>
          <a:stretch>
            <a:fillRect/>
          </a:stretch>
        </p:blipFill>
        <p:spPr>
          <a:xfrm>
            <a:off x="7928610" y="3054985"/>
            <a:ext cx="2486025" cy="20091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6335" y="1612265"/>
            <a:ext cx="101326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19. </a:t>
            </a:r>
            <a:r>
              <a:rPr lang="en-US" sz="2400">
                <a:latin typeface="Times New Roman" panose="02020603050405020304" pitchFamily="18" charset="0"/>
                <a:cs typeface="楷体_GB2312" charset="0"/>
              </a:rPr>
              <a:t>(2019</a:t>
            </a:r>
            <a:r>
              <a:rPr lang="zh-CN" sz="2400">
                <a:cs typeface="楷体_GB2312" charset="0"/>
              </a:rPr>
              <a:t>自贡</a:t>
            </a:r>
            <a:r>
              <a:rPr lang="en-US" sz="2400">
                <a:latin typeface="Times New Roman" panose="02020603050405020304" pitchFamily="18" charset="0"/>
                <a:cs typeface="楷体_GB2312" charset="0"/>
              </a:rPr>
              <a:t>)</a:t>
            </a:r>
            <a:r>
              <a:rPr lang="zh-CN" sz="2400">
                <a:ea typeface="宋体" panose="02010600030101010101" pitchFamily="2" charset="-122"/>
              </a:rPr>
              <a:t>图</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所示电路，当闭合开关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后，两个电压表指针偏转均为图</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所示，则电阻</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两端的电压分别为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 8 V</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2 VB. 10 V</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2 VC. 2 V</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8 VD. 2 V</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10 V</a:t>
            </a:r>
            <a:endParaRPr lang="en-US" altLang="en-US" sz="2400">
              <a:latin typeface="Times New Roman" panose="02020603050405020304" pitchFamily="18" charset="0"/>
              <a:ea typeface="宋体" panose="02010600030101010101" pitchFamily="2" charset="-122"/>
            </a:endParaRPr>
          </a:p>
        </p:txBody>
      </p:sp>
      <p:pic>
        <p:nvPicPr>
          <p:cNvPr id="2" name="图片 -2147481646"/>
          <p:cNvPicPr>
            <a:picLocks noChangeAspect="1"/>
          </p:cNvPicPr>
          <p:nvPr/>
        </p:nvPicPr>
        <p:blipFill>
          <a:blip r:embed="rId1"/>
          <a:stretch>
            <a:fillRect/>
          </a:stretch>
        </p:blipFill>
        <p:spPr>
          <a:xfrm>
            <a:off x="5661025" y="2903220"/>
            <a:ext cx="4182745" cy="2416810"/>
          </a:xfrm>
          <a:prstGeom prst="rect">
            <a:avLst/>
          </a:prstGeom>
          <a:noFill/>
          <a:ln w="9525">
            <a:noFill/>
          </a:ln>
        </p:spPr>
      </p:pic>
      <p:sp>
        <p:nvSpPr>
          <p:cNvPr id="3" name="文本框 2"/>
          <p:cNvSpPr txBox="1"/>
          <p:nvPr/>
        </p:nvSpPr>
        <p:spPr>
          <a:xfrm>
            <a:off x="7204075" y="5400675"/>
            <a:ext cx="158496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19</a:t>
            </a:r>
            <a:r>
              <a:rPr lang="zh-CN" sz="1800">
                <a:cs typeface="楷体_GB2312" charset="0"/>
              </a:rPr>
              <a:t>题图</a:t>
            </a:r>
            <a:endParaRPr lang="zh-CN" altLang="en-US" sz="1800"/>
          </a:p>
        </p:txBody>
      </p:sp>
      <p:sp>
        <p:nvSpPr>
          <p:cNvPr id="4" name="文本框 3"/>
          <p:cNvSpPr txBox="1"/>
          <p:nvPr/>
        </p:nvSpPr>
        <p:spPr>
          <a:xfrm>
            <a:off x="7265035" y="2304415"/>
            <a:ext cx="6838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10128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479280" y="173926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8" name="组合 7"/>
          <p:cNvGrpSpPr/>
          <p:nvPr/>
        </p:nvGrpSpPr>
        <p:grpSpPr>
          <a:xfrm>
            <a:off x="906145" y="1667510"/>
            <a:ext cx="6480175" cy="737235"/>
            <a:chOff x="894" y="2929"/>
            <a:chExt cx="10205" cy="1161"/>
          </a:xfrm>
        </p:grpSpPr>
        <p:sp>
          <p:nvSpPr>
            <p:cNvPr id="20481" name="文本框 4"/>
            <p:cNvSpPr txBox="1"/>
            <p:nvPr/>
          </p:nvSpPr>
          <p:spPr>
            <a:xfrm>
              <a:off x="3894" y="2929"/>
              <a:ext cx="7205"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探究串联和并联电路的电流</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6" name="文本框 105"/>
          <p:cNvSpPr txBox="1"/>
          <p:nvPr/>
        </p:nvSpPr>
        <p:spPr>
          <a:xfrm>
            <a:off x="834390" y="2332990"/>
            <a:ext cx="1053782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主要实验器材的选取及作用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电表的使用和读数</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画电路图或连接实物图</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连接时开关要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；电表要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正进负出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开关闭合后电表指针异常偏转的原因</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偏转幅度过小，说明量程选择过</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偏转幅度过大，说明量程选择过</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c.</a:t>
            </a:r>
            <a:r>
              <a:rPr lang="zh-CN" sz="2400">
                <a:ea typeface="宋体" panose="02010600030101010101" pitchFamily="2" charset="-122"/>
              </a:rPr>
              <a:t>反向偏转，说明电表正负接线柱接反</a:t>
            </a:r>
            <a:r>
              <a:rPr lang="en-US" sz="2400">
                <a:latin typeface="Times New Roman" panose="02020603050405020304" pitchFamily="18" charset="0"/>
                <a:ea typeface="宋体" panose="02010600030101010101" pitchFamily="2" charset="-122"/>
              </a:rPr>
              <a:t>)</a:t>
            </a:r>
            <a:endParaRPr lang="zh-CN" altLang="en-US" sz="2400"/>
          </a:p>
        </p:txBody>
      </p:sp>
      <p:sp>
        <p:nvSpPr>
          <p:cNvPr id="103" name="文本框 102"/>
          <p:cNvSpPr txBox="1"/>
          <p:nvPr/>
        </p:nvSpPr>
        <p:spPr>
          <a:xfrm>
            <a:off x="6334125" y="4087495"/>
            <a:ext cx="980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1009015" y="5178425"/>
            <a:ext cx="694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6824980" y="5178425"/>
            <a:ext cx="678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1011555" y="1052195"/>
            <a:ext cx="999617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实验表格的设计和数据的记录</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电路故障分析</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根据实验数据，分析总结结论</a:t>
            </a:r>
            <a:endParaRPr lang="zh-CN" sz="2400">
              <a:ea typeface="宋体" panose="02010600030101010101" pitchFamily="2" charset="-122"/>
            </a:endParaRPr>
          </a:p>
          <a:p>
            <a:pPr>
              <a:lnSpc>
                <a:spcPct val="150000"/>
              </a:lnSpc>
            </a:pPr>
            <a:r>
              <a:rPr lang="zh-CN" sz="2400">
                <a:ea typeface="黑体" panose="02010609060101010101" pitchFamily="49" charset="-122"/>
                <a:sym typeface="+mn-ea"/>
              </a:rPr>
              <a:t>【交流与反思】</a:t>
            </a:r>
            <a:r>
              <a:rPr lang="en-US" sz="2400">
                <a:latin typeface="Times New Roman" panose="02020603050405020304" pitchFamily="18" charset="0"/>
                <a:sym typeface="+mn-ea"/>
              </a:rPr>
              <a:t>7. </a:t>
            </a:r>
            <a:r>
              <a:rPr lang="zh-CN" sz="2400">
                <a:sym typeface="+mn-ea"/>
              </a:rPr>
              <a:t>换用</a:t>
            </a:r>
            <a:r>
              <a:rPr lang="en-US" sz="2400">
                <a:latin typeface="Times New Roman" panose="02020603050405020304" pitchFamily="18" charset="0"/>
                <a:sym typeface="+mn-ea"/>
              </a:rPr>
              <a:t>______</a:t>
            </a:r>
            <a:r>
              <a:rPr lang="zh-CN" sz="2400">
                <a:sym typeface="+mn-ea"/>
              </a:rPr>
              <a:t>规格的灯泡</a:t>
            </a:r>
            <a:r>
              <a:rPr lang="en-US" sz="2400">
                <a:latin typeface="Times New Roman" panose="02020603050405020304" pitchFamily="18" charset="0"/>
                <a:sym typeface="+mn-ea"/>
              </a:rPr>
              <a:t>(</a:t>
            </a:r>
            <a:r>
              <a:rPr lang="zh-CN" sz="2400">
                <a:sym typeface="+mn-ea"/>
              </a:rPr>
              <a:t>或电阻</a:t>
            </a:r>
            <a:r>
              <a:rPr lang="en-US" sz="2400">
                <a:latin typeface="Times New Roman" panose="02020603050405020304" pitchFamily="18" charset="0"/>
                <a:sym typeface="+mn-ea"/>
              </a:rPr>
              <a:t>)</a:t>
            </a:r>
            <a:r>
              <a:rPr lang="zh-CN" sz="2400">
                <a:sym typeface="+mn-ea"/>
              </a:rPr>
              <a:t>多次测量的目的</a:t>
            </a:r>
            <a:r>
              <a:rPr lang="en-US" sz="2400">
                <a:latin typeface="Times New Roman" panose="02020603050405020304" pitchFamily="18" charset="0"/>
                <a:sym typeface="+mn-ea"/>
              </a:rPr>
              <a:t>(</a:t>
            </a:r>
            <a:r>
              <a:rPr lang="zh-CN" sz="2400">
                <a:sym typeface="+mn-ea"/>
              </a:rPr>
              <a:t>保证结论具有普遍性</a:t>
            </a:r>
            <a:r>
              <a:rPr lang="en-US" sz="2400">
                <a:latin typeface="Times New Roman" panose="02020603050405020304" pitchFamily="18" charset="0"/>
                <a:sym typeface="+mn-ea"/>
              </a:rPr>
              <a:t>)8. </a:t>
            </a:r>
            <a:r>
              <a:rPr lang="zh-CN" sz="2400">
                <a:sym typeface="+mn-ea"/>
              </a:rPr>
              <a:t>实验电路改进</a:t>
            </a:r>
            <a:r>
              <a:rPr lang="en-US" sz="2400">
                <a:latin typeface="Times New Roman" panose="02020603050405020304" pitchFamily="18" charset="0"/>
                <a:sym typeface="+mn-ea"/>
              </a:rPr>
              <a:t>(</a:t>
            </a:r>
            <a:r>
              <a:rPr lang="zh-CN" sz="2400">
                <a:sym typeface="+mn-ea"/>
              </a:rPr>
              <a:t>仅添加一个开关，不需要更换电流表位置就可以分别测出干路和支路的电流，如图所示</a:t>
            </a:r>
            <a:r>
              <a:rPr lang="en-US" sz="2400">
                <a:latin typeface="Times New Roman" panose="02020603050405020304" pitchFamily="18" charset="0"/>
                <a:sym typeface="+mn-ea"/>
              </a:rPr>
              <a:t>)</a:t>
            </a:r>
            <a:r>
              <a:rPr lang="zh-CN" sz="2400">
                <a:ea typeface="黑体" panose="02010609060101010101" pitchFamily="49" charset="-122"/>
                <a:sym typeface="+mn-ea"/>
              </a:rPr>
              <a:t>实验结论：</a:t>
            </a:r>
            <a:r>
              <a:rPr lang="en-US" sz="2400">
                <a:latin typeface="宋体" panose="02010600030101010101" pitchFamily="2" charset="-122"/>
                <a:cs typeface="Times New Roman" panose="02020603050405020304" pitchFamily="18" charset="0"/>
                <a:sym typeface="+mn-ea"/>
              </a:rPr>
              <a:t>①</a:t>
            </a:r>
            <a:r>
              <a:rPr lang="zh-CN" sz="2400">
                <a:sym typeface="+mn-ea"/>
              </a:rPr>
              <a:t>串联电路中各处的电流都相等；</a:t>
            </a:r>
            <a:r>
              <a:rPr lang="en-US" sz="2400">
                <a:latin typeface="宋体" panose="02010600030101010101" pitchFamily="2" charset="-122"/>
                <a:cs typeface="Times New Roman" panose="02020603050405020304" pitchFamily="18" charset="0"/>
                <a:sym typeface="+mn-ea"/>
              </a:rPr>
              <a:t>②</a:t>
            </a:r>
            <a:r>
              <a:rPr lang="zh-CN" sz="2400">
                <a:sym typeface="+mn-ea"/>
              </a:rPr>
              <a:t>并联电路中，干路中的电流等于各支路电流的总和．</a:t>
            </a:r>
            <a:endParaRPr lang="zh-CN" altLang="en-US" sz="2400"/>
          </a:p>
        </p:txBody>
      </p:sp>
      <p:pic>
        <p:nvPicPr>
          <p:cNvPr id="10" name="图片 1721"/>
          <p:cNvPicPr>
            <a:picLocks noChangeAspect="1"/>
          </p:cNvPicPr>
          <p:nvPr/>
        </p:nvPicPr>
        <p:blipFill>
          <a:blip r:embed="rId1" r:link="rId2"/>
          <a:stretch>
            <a:fillRect/>
          </a:stretch>
        </p:blipFill>
        <p:spPr>
          <a:xfrm>
            <a:off x="7673340" y="1252220"/>
            <a:ext cx="2147570" cy="1962150"/>
          </a:xfrm>
          <a:prstGeom prst="rect">
            <a:avLst/>
          </a:prstGeom>
          <a:noFill/>
          <a:ln>
            <a:noFill/>
          </a:ln>
        </p:spPr>
      </p:pic>
      <p:sp>
        <p:nvSpPr>
          <p:cNvPr id="103" name="文本框 102"/>
          <p:cNvSpPr txBox="1"/>
          <p:nvPr/>
        </p:nvSpPr>
        <p:spPr>
          <a:xfrm>
            <a:off x="2075180" y="3362960"/>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不同</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89025" y="134112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6" name="文本框 105"/>
          <p:cNvSpPr txBox="1"/>
          <p:nvPr/>
        </p:nvSpPr>
        <p:spPr>
          <a:xfrm>
            <a:off x="807720" y="2394585"/>
            <a:ext cx="7119620"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ea typeface="宋体" panose="02010600030101010101" pitchFamily="2" charset="-122"/>
              </a:rPr>
              <a:t>　小明在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探究并联电路电流规律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图甲是小明同学设计的实验电路图．他在测</a:t>
            </a:r>
            <a:endParaRPr lang="zh-CN" sz="2400">
              <a:ea typeface="宋体" panose="02010600030101010101" pitchFamily="2" charset="-122"/>
            </a:endParaRPr>
          </a:p>
          <a:p>
            <a:pPr>
              <a:lnSpc>
                <a:spcPct val="150000"/>
              </a:lnSpc>
            </a:pPr>
            <a:r>
              <a:rPr lang="zh-CN" sz="2400">
                <a:ea typeface="宋体" panose="02010600030101010101" pitchFamily="2" charset="-122"/>
              </a:rPr>
              <a:t>量</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点干路电流时连接的实物图如图乙所示，</a:t>
            </a:r>
            <a:endParaRPr lang="zh-CN" sz="2400">
              <a:ea typeface="宋体" panose="02010600030101010101" pitchFamily="2" charset="-122"/>
            </a:endParaRPr>
          </a:p>
          <a:p>
            <a:pPr>
              <a:lnSpc>
                <a:spcPct val="150000"/>
              </a:lnSpc>
            </a:pPr>
            <a:r>
              <a:rPr lang="zh-CN" sz="2400">
                <a:ea typeface="宋体" panose="02010600030101010101" pitchFamily="2" charset="-122"/>
              </a:rPr>
              <a:t>其中有一根导线连接错误，请用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在错误</a:t>
            </a:r>
            <a:endParaRPr lang="zh-CN" sz="2400">
              <a:ea typeface="宋体" panose="02010600030101010101" pitchFamily="2" charset="-122"/>
            </a:endParaRPr>
          </a:p>
          <a:p>
            <a:pPr>
              <a:lnSpc>
                <a:spcPct val="150000"/>
              </a:lnSpc>
            </a:pPr>
            <a:r>
              <a:rPr lang="zh-CN" sz="2400">
                <a:ea typeface="宋体" panose="02010600030101010101" pitchFamily="2" charset="-122"/>
              </a:rPr>
              <a:t>导线上标出，并用笔画线代替导线在图中画出</a:t>
            </a:r>
            <a:endParaRPr lang="zh-CN" sz="2400">
              <a:ea typeface="宋体" panose="02010600030101010101" pitchFamily="2" charset="-122"/>
            </a:endParaRPr>
          </a:p>
          <a:p>
            <a:pPr>
              <a:lnSpc>
                <a:spcPct val="150000"/>
              </a:lnSpc>
            </a:pPr>
            <a:r>
              <a:rPr lang="zh-CN" sz="2400">
                <a:ea typeface="宋体" panose="02010600030101010101" pitchFamily="2" charset="-122"/>
              </a:rPr>
              <a:t>正确的连线．</a:t>
            </a:r>
            <a:endParaRPr lang="zh-CN" altLang="en-US" sz="2400"/>
          </a:p>
        </p:txBody>
      </p:sp>
      <p:sp>
        <p:nvSpPr>
          <p:cNvPr id="3" name="文本框 2"/>
          <p:cNvSpPr txBox="1"/>
          <p:nvPr/>
        </p:nvSpPr>
        <p:spPr>
          <a:xfrm>
            <a:off x="8785860" y="5135880"/>
            <a:ext cx="1258570"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grpSp>
        <p:nvGrpSpPr>
          <p:cNvPr id="8" name="组合 7"/>
          <p:cNvGrpSpPr/>
          <p:nvPr/>
        </p:nvGrpSpPr>
        <p:grpSpPr>
          <a:xfrm>
            <a:off x="7134225" y="2875915"/>
            <a:ext cx="4435475" cy="2141855"/>
            <a:chOff x="11413" y="4153"/>
            <a:chExt cx="6985" cy="3373"/>
          </a:xfrm>
        </p:grpSpPr>
        <p:pic>
          <p:nvPicPr>
            <p:cNvPr id="2" name="图片 -2147481639"/>
            <p:cNvPicPr>
              <a:picLocks noChangeAspect="1"/>
            </p:cNvPicPr>
            <p:nvPr/>
          </p:nvPicPr>
          <p:blipFill>
            <a:blip r:embed="rId2">
              <a:clrChange>
                <a:clrFrom>
                  <a:srgbClr val="FFFFFF">
                    <a:alpha val="100000"/>
                  </a:srgbClr>
                </a:clrFrom>
                <a:clrTo>
                  <a:srgbClr val="FFFFFF">
                    <a:alpha val="100000"/>
                    <a:alpha val="0"/>
                  </a:srgbClr>
                </a:clrTo>
              </a:clrChange>
            </a:blip>
            <a:srcRect l="-1456" t="-3728" r="-6796" b="52443"/>
            <a:stretch>
              <a:fillRect/>
            </a:stretch>
          </p:blipFill>
          <p:spPr>
            <a:xfrm>
              <a:off x="11413" y="4153"/>
              <a:ext cx="6985" cy="2959"/>
            </a:xfrm>
            <a:prstGeom prst="rect">
              <a:avLst/>
            </a:prstGeom>
            <a:noFill/>
            <a:ln w="9525">
              <a:noFill/>
            </a:ln>
          </p:spPr>
        </p:pic>
        <p:sp>
          <p:nvSpPr>
            <p:cNvPr id="5" name="文本框 4"/>
            <p:cNvSpPr txBox="1"/>
            <p:nvPr/>
          </p:nvSpPr>
          <p:spPr>
            <a:xfrm>
              <a:off x="12731" y="6946"/>
              <a:ext cx="688" cy="580"/>
            </a:xfrm>
            <a:prstGeom prst="rect">
              <a:avLst/>
            </a:prstGeom>
            <a:solidFill>
              <a:schemeClr val="bg1"/>
            </a:solidFill>
            <a:ln w="9525">
              <a:noFill/>
            </a:ln>
          </p:spPr>
          <p:txBody>
            <a:bodyPr wrap="square">
              <a:spAutoFit/>
            </a:bodyPr>
            <a:p>
              <a:endParaRPr lang="zh-CN" altLang="en-US" sz="1800"/>
            </a:p>
          </p:txBody>
        </p:sp>
      </p:grpSp>
      <p:sp>
        <p:nvSpPr>
          <p:cNvPr id="12" name="文本框 11"/>
          <p:cNvSpPr txBox="1"/>
          <p:nvPr/>
        </p:nvSpPr>
        <p:spPr>
          <a:xfrm>
            <a:off x="9746615" y="3901440"/>
            <a:ext cx="408940" cy="460375"/>
          </a:xfrm>
          <a:prstGeom prst="rect">
            <a:avLst/>
          </a:prstGeom>
          <a:noFill/>
        </p:spPr>
        <p:txBody>
          <a:bodyPr wrap="none" rtlCol="0" anchor="t">
            <a:spAutoFit/>
          </a:bodyPr>
          <a:p>
            <a:r>
              <a:rPr lang="zh-CN" altLang="en-US" sz="2400">
                <a:solidFill>
                  <a:srgbClr val="FF0000"/>
                </a:solidFill>
                <a:latin typeface="+mn-ea"/>
              </a:rPr>
              <a:t>×</a:t>
            </a:r>
            <a:endParaRPr lang="zh-CN" altLang="en-US" sz="2400">
              <a:solidFill>
                <a:srgbClr val="FF0000"/>
              </a:solidFill>
              <a:latin typeface="+mn-ea"/>
            </a:endParaRPr>
          </a:p>
        </p:txBody>
      </p:sp>
      <p:sp>
        <p:nvSpPr>
          <p:cNvPr id="9" name="任意多边形 8"/>
          <p:cNvSpPr/>
          <p:nvPr/>
        </p:nvSpPr>
        <p:spPr>
          <a:xfrm>
            <a:off x="9791065" y="3766185"/>
            <a:ext cx="848995" cy="200025"/>
          </a:xfrm>
          <a:custGeom>
            <a:avLst/>
            <a:gdLst>
              <a:gd name="connisteX0" fmla="*/ 0 w 848995"/>
              <a:gd name="connsiteY0" fmla="*/ 52963 h 200229"/>
              <a:gd name="connisteX1" fmla="*/ 145415 w 848995"/>
              <a:gd name="connsiteY1" fmla="*/ 199013 h 200229"/>
              <a:gd name="connisteX2" fmla="*/ 450850 w 848995"/>
              <a:gd name="connsiteY2" fmla="*/ 106303 h 200229"/>
              <a:gd name="connisteX3" fmla="*/ 702945 w 848995"/>
              <a:gd name="connsiteY3" fmla="*/ 258 h 200229"/>
              <a:gd name="connisteX4" fmla="*/ 848995 w 848995"/>
              <a:gd name="connsiteY4" fmla="*/ 132338 h 200229"/>
              <a:gd name="connisteX5" fmla="*/ 835660 w 848995"/>
              <a:gd name="connsiteY5" fmla="*/ 92968 h 200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848995" h="200230">
                <a:moveTo>
                  <a:pt x="0" y="52963"/>
                </a:moveTo>
                <a:cubicBezTo>
                  <a:pt x="22860" y="84078"/>
                  <a:pt x="55245" y="188218"/>
                  <a:pt x="145415" y="199013"/>
                </a:cubicBezTo>
                <a:cubicBezTo>
                  <a:pt x="235585" y="209808"/>
                  <a:pt x="339090" y="146308"/>
                  <a:pt x="450850" y="106303"/>
                </a:cubicBezTo>
                <a:cubicBezTo>
                  <a:pt x="562610" y="66298"/>
                  <a:pt x="623570" y="-4822"/>
                  <a:pt x="702945" y="258"/>
                </a:cubicBezTo>
                <a:cubicBezTo>
                  <a:pt x="782320" y="5338"/>
                  <a:pt x="822325" y="113923"/>
                  <a:pt x="848995" y="132338"/>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9" grpId="0" bldLvl="0" animBg="1"/>
      <p:bldP spid="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92594" y="1233805"/>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711835" y="2113280"/>
            <a:ext cx="2261870" cy="521970"/>
            <a:chOff x="7040" y="3883"/>
            <a:chExt cx="3562" cy="822"/>
          </a:xfrm>
        </p:grpSpPr>
        <p:sp>
          <p:nvSpPr>
            <p:cNvPr id="39941"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7040" y="3883"/>
              <a:ext cx="940" cy="773"/>
            </a:xfrm>
            <a:prstGeom prst="rect">
              <a:avLst/>
            </a:prstGeom>
          </p:spPr>
        </p:pic>
      </p:grpSp>
      <p:grpSp>
        <p:nvGrpSpPr>
          <p:cNvPr id="3" name="组合 2"/>
          <p:cNvGrpSpPr/>
          <p:nvPr/>
        </p:nvGrpSpPr>
        <p:grpSpPr>
          <a:xfrm>
            <a:off x="673735" y="2998470"/>
            <a:ext cx="3154680" cy="521890"/>
            <a:chOff x="894" y="3246"/>
            <a:chExt cx="4968" cy="822"/>
          </a:xfrm>
        </p:grpSpPr>
        <p:sp>
          <p:nvSpPr>
            <p:cNvPr id="20481" name="文本框 4"/>
            <p:cNvSpPr txBox="1"/>
            <p:nvPr/>
          </p:nvSpPr>
          <p:spPr>
            <a:xfrm>
              <a:off x="3894" y="3246"/>
              <a:ext cx="1968"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电荷</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549275" y="3710305"/>
            <a:ext cx="1099248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摩擦起电</a:t>
            </a:r>
            <a:r>
              <a:rPr lang="en-US" sz="2400">
                <a:latin typeface="Times New Roman" panose="02020603050405020304" pitchFamily="18" charset="0"/>
                <a:cs typeface="仿宋_GB2312" charset="0"/>
              </a:rPr>
              <a:t>(</a:t>
            </a:r>
            <a:r>
              <a:rPr lang="en-US" sz="2400">
                <a:latin typeface="Times New Roman" panose="02020603050405020304" pitchFamily="18" charset="0"/>
                <a:cs typeface="仿宋_GB2312" charset="0"/>
              </a:rPr>
              <a:t>2019.19</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2018.20</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2017.5C)</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定义：一些物体被摩擦后，能够吸</a:t>
            </a:r>
            <a:r>
              <a:rPr lang="zh-CN" sz="2400">
                <a:latin typeface="Times New Roman" panose="02020603050405020304" pitchFamily="18" charset="0"/>
                <a:ea typeface="宋体" panose="02010600030101010101" pitchFamily="2" charset="-122"/>
              </a:rPr>
              <a:t>引</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．就说这些摩擦后的物体带了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，或者说带了电荷．</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实质：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在物体之间的转移．</a:t>
            </a:r>
            <a:endParaRPr lang="zh-CN" altLang="en-US" sz="2400"/>
          </a:p>
        </p:txBody>
      </p:sp>
      <p:sp>
        <p:nvSpPr>
          <p:cNvPr id="100" name="文本框 99"/>
          <p:cNvSpPr txBox="1"/>
          <p:nvPr/>
        </p:nvSpPr>
        <p:spPr>
          <a:xfrm>
            <a:off x="5913755" y="4391025"/>
            <a:ext cx="1645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轻小物体</a:t>
            </a:r>
            <a:endParaRPr lang="zh-CN" altLang="en-US" sz="2400">
              <a:solidFill>
                <a:srgbClr val="FF0000"/>
              </a:solidFill>
              <a:ea typeface="宋体" panose="02010600030101010101" pitchFamily="2" charset="-122"/>
            </a:endParaRPr>
          </a:p>
        </p:txBody>
      </p:sp>
      <p:sp>
        <p:nvSpPr>
          <p:cNvPr id="4" name="文本框 3"/>
          <p:cNvSpPr txBox="1"/>
          <p:nvPr/>
        </p:nvSpPr>
        <p:spPr>
          <a:xfrm>
            <a:off x="2157730" y="5455285"/>
            <a:ext cx="1090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电子</a:t>
            </a:r>
            <a:endParaRPr lang="zh-CN" altLang="en-US" sz="240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9293225" y="54381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366395" y="786130"/>
            <a:ext cx="1104963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小明同学在测量中发现电流表的指针偏转如图丙所示</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r>
              <a:rPr lang="zh-CN" sz="2400">
                <a:latin typeface="Times New Roman" panose="02020603050405020304" pitchFamily="18" charset="0"/>
                <a:ea typeface="宋体" panose="02010600030101010101" pitchFamily="2" charset="-122"/>
              </a:rPr>
              <a:t>可能的原因是</a:t>
            </a:r>
            <a:r>
              <a:rPr lang="en-US" sz="2400">
                <a:latin typeface="Times New Roman" panose="02020603050405020304" pitchFamily="18" charset="0"/>
                <a:ea typeface="宋体" panose="02010600030101010101" pitchFamily="2" charset="-122"/>
              </a:rPr>
              <a:t>_________________________</a:t>
            </a:r>
            <a:r>
              <a:rPr lang="zh-CN" sz="2400">
                <a:latin typeface="Times New Roman" panose="02020603050405020304" pitchFamily="18" charset="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进行多次实验后小明得到三组如下表所示</a:t>
            </a:r>
            <a:endParaRPr lang="zh-CN" sz="2400">
              <a:ea typeface="宋体" panose="02010600030101010101" pitchFamily="2" charset="-122"/>
            </a:endParaRPr>
          </a:p>
          <a:p>
            <a:pPr>
              <a:lnSpc>
                <a:spcPct val="150000"/>
              </a:lnSpc>
            </a:pPr>
            <a:r>
              <a:rPr lang="zh-CN" sz="2400">
                <a:ea typeface="宋体" panose="02010600030101010101" pitchFamily="2" charset="-122"/>
              </a:rPr>
              <a:t>的实验数据，表格中存在的问题是</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；同组的小刚发现小明记录</a:t>
            </a:r>
            <a:endParaRPr lang="zh-CN" sz="2400">
              <a:ea typeface="宋体" panose="02010600030101010101" pitchFamily="2" charset="-122"/>
            </a:endParaRPr>
          </a:p>
          <a:p>
            <a:pPr>
              <a:lnSpc>
                <a:spcPct val="150000"/>
              </a:lnSpc>
            </a:pPr>
            <a:r>
              <a:rPr lang="zh-CN" sz="2400">
                <a:ea typeface="宋体" panose="02010600030101010101" pitchFamily="2" charset="-122"/>
              </a:rPr>
              <a:t>的数据中</a:t>
            </a:r>
            <a:r>
              <a:rPr lang="en-US" sz="2400">
                <a:latin typeface="Times New Roman" panose="02020603050405020304" pitchFamily="18" charset="0"/>
                <a:ea typeface="宋体" panose="02010600030101010101" pitchFamily="2" charset="-122"/>
              </a:rPr>
              <a:t>0.80 A</a:t>
            </a:r>
            <a:r>
              <a:rPr lang="zh-CN" sz="2400">
                <a:ea typeface="宋体" panose="02010600030101010101" pitchFamily="2" charset="-122"/>
              </a:rPr>
              <a:t>是错误的，可能的原因是小明</a:t>
            </a:r>
            <a:endParaRPr lang="zh-CN" sz="2400">
              <a:ea typeface="宋体" panose="02010600030101010101" pitchFamily="2" charset="-122"/>
            </a:endParaRPr>
          </a:p>
          <a:p>
            <a:pPr>
              <a:lnSpc>
                <a:spcPct val="150000"/>
              </a:lnSpc>
            </a:pPr>
            <a:r>
              <a:rPr lang="zh-CN" sz="2400">
                <a:ea typeface="宋体" panose="02010600030101010101" pitchFamily="2" charset="-122"/>
              </a:rPr>
              <a:t>在读数时</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endParaRPr lang="zh-CN" altLang="en-US" sz="2400"/>
          </a:p>
        </p:txBody>
      </p:sp>
      <p:sp>
        <p:nvSpPr>
          <p:cNvPr id="2" name="文本框 1"/>
          <p:cNvSpPr txBox="1"/>
          <p:nvPr/>
        </p:nvSpPr>
        <p:spPr>
          <a:xfrm>
            <a:off x="366395" y="4603115"/>
            <a:ext cx="1091311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小刚仔细观察小明的实验数据，发现小明</a:t>
            </a:r>
            <a:endParaRPr lang="zh-CN" sz="2400">
              <a:ea typeface="宋体" panose="02010600030101010101" pitchFamily="2" charset="-122"/>
            </a:endParaRPr>
          </a:p>
          <a:p>
            <a:pPr>
              <a:lnSpc>
                <a:spcPct val="150000"/>
              </a:lnSpc>
            </a:pPr>
            <a:r>
              <a:rPr lang="zh-CN" sz="2400">
                <a:ea typeface="宋体" panose="02010600030101010101" pitchFamily="2" charset="-122"/>
              </a:rPr>
              <a:t>的实验设计有一不足之处，你认为改进方法是：</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sym typeface="+mn-ea"/>
              </a:rPr>
              <a:t>____________</a:t>
            </a:r>
            <a:r>
              <a:rPr lang="en-US" sz="2400">
                <a:latin typeface="Times New Roman" panose="02020603050405020304" pitchFamily="18" charset="0"/>
                <a:ea typeface="宋体" panose="02010600030101010101" pitchFamily="2" charset="-122"/>
              </a:rPr>
              <a:t>__________</a:t>
            </a:r>
            <a:r>
              <a:rPr lang="en-US" sz="2400">
                <a:latin typeface="Times New Roman" panose="02020603050405020304" pitchFamily="18" charset="0"/>
                <a:sym typeface="+mn-ea"/>
              </a:rPr>
              <a:t>___________________</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altLang="en-US" sz="2400"/>
          </a:p>
        </p:txBody>
      </p:sp>
      <p:sp>
        <p:nvSpPr>
          <p:cNvPr id="103" name="文本框 102"/>
          <p:cNvSpPr txBox="1"/>
          <p:nvPr/>
        </p:nvSpPr>
        <p:spPr>
          <a:xfrm>
            <a:off x="2335530" y="1437640"/>
            <a:ext cx="36709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电流表正负接线柱接反了</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38150" y="3081020"/>
            <a:ext cx="3149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测量数据没有单位</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782445" y="4239895"/>
            <a:ext cx="26739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按</a:t>
            </a:r>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3 A</a:t>
            </a:r>
            <a:r>
              <a:rPr lang="zh-CN" sz="2400">
                <a:solidFill>
                  <a:srgbClr val="FF0000"/>
                </a:solidFill>
                <a:ea typeface="宋体" panose="02010600030101010101" pitchFamily="2" charset="-122"/>
              </a:rPr>
              <a:t>量程读数</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490855" y="5767705"/>
            <a:ext cx="84201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换用不同规格小灯泡再次进行实验，避免电流取值的特殊性</a:t>
            </a:r>
            <a:endParaRPr lang="en-US" altLang="en-US" sz="2400">
              <a:solidFill>
                <a:srgbClr val="FF0000"/>
              </a:solidFill>
              <a:latin typeface="Times New Roman" panose="02020603050405020304" pitchFamily="18" charset="0"/>
              <a:ea typeface="宋体" panose="02010600030101010101" pitchFamily="2" charset="-122"/>
            </a:endParaRPr>
          </a:p>
        </p:txBody>
      </p:sp>
      <p:pic>
        <p:nvPicPr>
          <p:cNvPr id="3" name="图片 -2147481639"/>
          <p:cNvPicPr>
            <a:picLocks noChangeAspect="1"/>
          </p:cNvPicPr>
          <p:nvPr/>
        </p:nvPicPr>
        <p:blipFill>
          <a:blip r:embed="rId1">
            <a:clrChange>
              <a:clrFrom>
                <a:srgbClr val="FFFFFF">
                  <a:alpha val="100000"/>
                </a:srgbClr>
              </a:clrFrom>
              <a:clrTo>
                <a:srgbClr val="FFFFFF">
                  <a:alpha val="100000"/>
                  <a:alpha val="0"/>
                </a:srgbClr>
              </a:clrTo>
            </a:clrChange>
          </a:blip>
          <a:srcRect l="20647" t="51590" r="27515" b="-2117"/>
          <a:stretch>
            <a:fillRect/>
          </a:stretch>
        </p:blipFill>
        <p:spPr>
          <a:xfrm>
            <a:off x="8568690" y="1143635"/>
            <a:ext cx="2332990" cy="2033905"/>
          </a:xfrm>
          <a:prstGeom prst="rect">
            <a:avLst/>
          </a:prstGeom>
          <a:noFill/>
          <a:ln w="9525">
            <a:noFill/>
          </a:ln>
        </p:spPr>
      </p:pic>
      <p:graphicFrame>
        <p:nvGraphicFramePr>
          <p:cNvPr id="7" name="表格 6"/>
          <p:cNvGraphicFramePr/>
          <p:nvPr>
            <p:custDataLst>
              <p:tags r:id="rId2"/>
            </p:custDataLst>
          </p:nvPr>
        </p:nvGraphicFramePr>
        <p:xfrm>
          <a:off x="6990715" y="3362325"/>
          <a:ext cx="4803775" cy="2218055"/>
        </p:xfrm>
        <a:graphic>
          <a:graphicData uri="http://schemas.openxmlformats.org/drawingml/2006/table">
            <a:tbl>
              <a:tblPr firstRow="1" bandRow="1">
                <a:tableStyleId>{5940675A-B579-460E-94D1-54222C63F5DA}</a:tableStyleId>
              </a:tblPr>
              <a:tblGrid>
                <a:gridCol w="1527810"/>
                <a:gridCol w="1780540"/>
                <a:gridCol w="1495425"/>
              </a:tblGrid>
              <a:tr h="572135">
                <a:tc>
                  <a:txBody>
                    <a:bodyPr/>
                    <a:p>
                      <a:pPr indent="0" algn="ctr">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B</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C</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0.80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0.32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4"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20725" y="1296670"/>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6" name="文本框 105"/>
          <p:cNvSpPr txBox="1"/>
          <p:nvPr/>
        </p:nvSpPr>
        <p:spPr>
          <a:xfrm>
            <a:off x="626110" y="1770380"/>
            <a:ext cx="109340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同组的小红认为实验过程中需要多次拆、接电流表很不方便，请你提出一项改进措施：</a:t>
            </a:r>
            <a:r>
              <a:rPr lang="en-US" sz="2400">
                <a:latin typeface="Times New Roman" panose="02020603050405020304" pitchFamily="18" charset="0"/>
                <a:ea typeface="宋体" panose="02010600030101010101" pitchFamily="2" charset="-122"/>
              </a:rPr>
              <a:t>_______</a:t>
            </a:r>
            <a:r>
              <a:rPr lang="en-US" sz="2400">
                <a:latin typeface="Times New Roman" panose="02020603050405020304" pitchFamily="18" charset="0"/>
                <a:sym typeface="+mn-ea"/>
              </a:rPr>
              <a:t>___________________________________</a:t>
            </a:r>
            <a:r>
              <a:rPr lang="en-US" sz="2400">
                <a:latin typeface="Times New Roman" panose="02020603050405020304" pitchFamily="18" charset="0"/>
                <a:ea typeface="宋体" panose="02010600030101010101" pitchFamily="2" charset="-122"/>
              </a:rPr>
              <a:t>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小明在完成实验后又把两个不同规格的小灯泡连接在如图丁所示的电路中来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探究串联电路的电流特点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，闭合开关后，发现两灯均发光，但</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较暗，</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较亮</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这是为什么呢？他猜想是：由于</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靠近电源正极，所以</a:t>
            </a:r>
            <a:endParaRPr lang="zh-CN" sz="2400">
              <a:ea typeface="宋体" panose="02010600030101010101" pitchFamily="2" charset="-122"/>
            </a:endParaRPr>
          </a:p>
          <a:p>
            <a:pPr>
              <a:lnSpc>
                <a:spcPct val="150000"/>
              </a:lnSpc>
            </a:pPr>
            <a:r>
              <a:rPr lang="zh-CN" sz="2400">
                <a:ea typeface="宋体" panose="02010600030101010101" pitchFamily="2" charset="-122"/>
              </a:rPr>
              <a:t>流过</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的电流比流过</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的电流大．请设计实验验证猜想是否</a:t>
            </a:r>
            <a:endParaRPr lang="zh-CN" sz="2400">
              <a:ea typeface="宋体" panose="02010600030101010101" pitchFamily="2" charset="-122"/>
            </a:endParaRPr>
          </a:p>
          <a:p>
            <a:pPr>
              <a:lnSpc>
                <a:spcPct val="150000"/>
              </a:lnSpc>
            </a:pPr>
            <a:r>
              <a:rPr lang="zh-CN" sz="2400">
                <a:ea typeface="宋体" panose="02010600030101010101" pitchFamily="2" charset="-122"/>
              </a:rPr>
              <a:t>正确：</a:t>
            </a:r>
            <a:r>
              <a:rPr lang="en-US" sz="2400">
                <a:latin typeface="Times New Roman" panose="02020603050405020304" pitchFamily="18" charset="0"/>
                <a:ea typeface="宋体" panose="02010600030101010101" pitchFamily="2" charset="-122"/>
              </a:rPr>
              <a:t>__________________________________________.</a:t>
            </a:r>
            <a:endParaRPr lang="zh-CN" altLang="en-US" sz="2400"/>
          </a:p>
        </p:txBody>
      </p:sp>
      <p:pic>
        <p:nvPicPr>
          <p:cNvPr id="11" name="图片 1722"/>
          <p:cNvPicPr>
            <a:picLocks noChangeAspect="1"/>
          </p:cNvPicPr>
          <p:nvPr/>
        </p:nvPicPr>
        <p:blipFill>
          <a:blip r:embed="rId2" r:link="rId3"/>
          <a:stretch>
            <a:fillRect/>
          </a:stretch>
        </p:blipFill>
        <p:spPr>
          <a:xfrm>
            <a:off x="8983980" y="4083685"/>
            <a:ext cx="2079625" cy="1654810"/>
          </a:xfrm>
          <a:prstGeom prst="rect">
            <a:avLst/>
          </a:prstGeom>
          <a:noFill/>
          <a:ln>
            <a:noFill/>
          </a:ln>
        </p:spPr>
      </p:pic>
      <p:sp>
        <p:nvSpPr>
          <p:cNvPr id="2" name="文本框 1"/>
          <p:cNvSpPr txBox="1"/>
          <p:nvPr/>
        </p:nvSpPr>
        <p:spPr>
          <a:xfrm>
            <a:off x="9252585" y="5810250"/>
            <a:ext cx="2081530" cy="368300"/>
          </a:xfrm>
          <a:prstGeom prst="rect">
            <a:avLst/>
          </a:prstGeom>
          <a:noFill/>
          <a:ln w="9525">
            <a:noFill/>
          </a:ln>
        </p:spPr>
        <p:txBody>
          <a:bodyPr wrap="square">
            <a:spAutoFit/>
          </a:bodyPr>
          <a:p>
            <a:r>
              <a:rPr lang="zh-CN" sz="1800">
                <a:cs typeface="楷体_GB2312" charset="0"/>
              </a:rPr>
              <a:t>补充设问题图丁</a:t>
            </a:r>
            <a:endParaRPr lang="zh-CN" altLang="en-US" sz="1800">
              <a:cs typeface="楷体_GB2312" charset="0"/>
            </a:endParaRPr>
          </a:p>
        </p:txBody>
      </p:sp>
      <p:sp>
        <p:nvSpPr>
          <p:cNvPr id="103" name="文本框 102"/>
          <p:cNvSpPr txBox="1"/>
          <p:nvPr/>
        </p:nvSpPr>
        <p:spPr>
          <a:xfrm>
            <a:off x="1946910" y="2450465"/>
            <a:ext cx="75095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同时使用三个电流表分别测量通过两灯和干路的</a:t>
            </a:r>
            <a:r>
              <a:rPr lang="zh-CN" sz="2400">
                <a:solidFill>
                  <a:srgbClr val="FF0000"/>
                </a:solidFill>
                <a:latin typeface="Times New Roman" panose="02020603050405020304" pitchFamily="18" charset="0"/>
                <a:ea typeface="宋体" panose="02010600030101010101" pitchFamily="2" charset="-122"/>
              </a:rPr>
              <a:t>电流</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1449070" y="5038090"/>
            <a:ext cx="6782435" cy="64516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用电流表分别测出不同位置的电流大小进行比较</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817245" y="1268730"/>
            <a:ext cx="6568440" cy="737235"/>
            <a:chOff x="894" y="2929"/>
            <a:chExt cx="10344" cy="1161"/>
          </a:xfrm>
        </p:grpSpPr>
        <p:sp>
          <p:nvSpPr>
            <p:cNvPr id="20481" name="文本框 4"/>
            <p:cNvSpPr txBox="1"/>
            <p:nvPr/>
          </p:nvSpPr>
          <p:spPr>
            <a:xfrm>
              <a:off x="3894" y="2929"/>
              <a:ext cx="7344"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探究串联和并联电路的电压</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6" name="文本框 105"/>
          <p:cNvSpPr txBox="1"/>
          <p:nvPr/>
        </p:nvSpPr>
        <p:spPr>
          <a:xfrm>
            <a:off x="844550" y="2364740"/>
            <a:ext cx="809942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r>
              <a:rPr lang="zh-CN" sz="2400">
                <a:ea typeface="宋体" panose="02010600030101010101" pitchFamily="2" charset="-122"/>
              </a:rPr>
              <a:t>命题点</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见实验一命题点</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如图所示，测量完</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两端电压时不能将电压表与</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点接线</a:t>
            </a:r>
            <a:endParaRPr lang="zh-CN" sz="2400">
              <a:ea typeface="宋体" panose="02010600030101010101" pitchFamily="2" charset="-122"/>
            </a:endParaRPr>
          </a:p>
          <a:p>
            <a:pPr>
              <a:lnSpc>
                <a:spcPct val="150000"/>
              </a:lnSpc>
            </a:pPr>
            <a:r>
              <a:rPr lang="zh-CN" sz="2400">
                <a:ea typeface="宋体" panose="02010600030101010101" pitchFamily="2" charset="-122"/>
              </a:rPr>
              <a:t>柱相连的导线直接换到</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点接线柱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会导致电压表正负接线柱</a:t>
            </a:r>
            <a:endParaRPr lang="zh-CN" sz="2400">
              <a:ea typeface="宋体" panose="02010600030101010101" pitchFamily="2" charset="-122"/>
            </a:endParaRPr>
          </a:p>
          <a:p>
            <a:pPr>
              <a:lnSpc>
                <a:spcPct val="150000"/>
              </a:lnSpc>
            </a:pPr>
            <a:r>
              <a:rPr lang="zh-CN" sz="2400">
                <a:ea typeface="宋体" panose="02010600030101010101" pitchFamily="2" charset="-122"/>
              </a:rPr>
              <a:t>接反</a:t>
            </a:r>
            <a:r>
              <a:rPr lang="en-US" sz="2400">
                <a:latin typeface="Times New Roman" panose="02020603050405020304" pitchFamily="18" charset="0"/>
                <a:ea typeface="宋体" panose="02010600030101010101" pitchFamily="2" charset="-122"/>
              </a:rPr>
              <a:t>)</a:t>
            </a:r>
            <a:endParaRPr lang="zh-CN" altLang="en-US" sz="2400"/>
          </a:p>
        </p:txBody>
      </p:sp>
      <p:grpSp>
        <p:nvGrpSpPr>
          <p:cNvPr id="30" name="组合 29"/>
          <p:cNvGrpSpPr/>
          <p:nvPr/>
        </p:nvGrpSpPr>
        <p:grpSpPr>
          <a:xfrm>
            <a:off x="9180195" y="170116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pic>
        <p:nvPicPr>
          <p:cNvPr id="2" name="图片 -2147481632"/>
          <p:cNvPicPr>
            <a:picLocks noChangeAspect="1"/>
          </p:cNvPicPr>
          <p:nvPr/>
        </p:nvPicPr>
        <p:blipFill>
          <a:blip r:embed="rId2"/>
          <a:stretch>
            <a:fillRect/>
          </a:stretch>
        </p:blipFill>
        <p:spPr>
          <a:xfrm>
            <a:off x="9011285" y="3848735"/>
            <a:ext cx="2247265" cy="19310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1693545" y="2698750"/>
            <a:ext cx="8113395"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实验结论：</a:t>
            </a:r>
            <a:endParaRPr lang="zh-CN" sz="2400">
              <a:ea typeface="黑体" panose="02010609060101010101" pitchFamily="49"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串联电路两端的电压等于各部分电路两端电压的总和；</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并联电路中各并联支路两端的电压都相等．</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95045" y="119761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6" name="文本框 105"/>
          <p:cNvSpPr txBox="1"/>
          <p:nvPr/>
        </p:nvSpPr>
        <p:spPr>
          <a:xfrm>
            <a:off x="829945" y="1974850"/>
            <a:ext cx="10367645" cy="119888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邵阳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小芳在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探究串联电路电压特点</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的实验中，连接好了的实物电路图如图甲所示，请你协助完成：</a:t>
            </a:r>
            <a:endParaRPr lang="zh-CN" altLang="en-US" sz="2400">
              <a:latin typeface="Times New Roman" panose="02020603050405020304" pitchFamily="18" charset="0"/>
              <a:cs typeface="Times New Roman" panose="02020603050405020304" pitchFamily="18" charset="0"/>
            </a:endParaRPr>
          </a:p>
        </p:txBody>
      </p:sp>
      <p:pic>
        <p:nvPicPr>
          <p:cNvPr id="2" name="图片 -2147481630"/>
          <p:cNvPicPr>
            <a:picLocks noChangeAspect="1"/>
          </p:cNvPicPr>
          <p:nvPr/>
        </p:nvPicPr>
        <p:blipFill>
          <a:blip r:embed="rId2"/>
          <a:srcRect l="-3982" t="-903" r="43970" b="42878"/>
          <a:stretch>
            <a:fillRect/>
          </a:stretch>
        </p:blipFill>
        <p:spPr>
          <a:xfrm>
            <a:off x="4888865" y="3173730"/>
            <a:ext cx="3023870" cy="2447925"/>
          </a:xfrm>
          <a:prstGeom prst="rect">
            <a:avLst/>
          </a:prstGeom>
          <a:noFill/>
          <a:ln w="9525">
            <a:noFill/>
          </a:ln>
        </p:spPr>
      </p:pic>
      <p:sp>
        <p:nvSpPr>
          <p:cNvPr id="3" name="文本框 2"/>
          <p:cNvSpPr txBox="1"/>
          <p:nvPr/>
        </p:nvSpPr>
        <p:spPr>
          <a:xfrm>
            <a:off x="5988685" y="5738495"/>
            <a:ext cx="1211580" cy="368300"/>
          </a:xfrm>
          <a:prstGeom prst="rect">
            <a:avLst/>
          </a:prstGeom>
          <a:noFill/>
          <a:ln w="9525">
            <a:noFill/>
          </a:ln>
        </p:spPr>
        <p:txBody>
          <a:bodyPr wrap="square">
            <a:spAutoFit/>
          </a:bodyPr>
          <a:p>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pic>
        <p:nvPicPr>
          <p:cNvPr id="5" name="图片 -2147481630"/>
          <p:cNvPicPr>
            <a:picLocks noChangeAspect="1"/>
          </p:cNvPicPr>
          <p:nvPr/>
        </p:nvPicPr>
        <p:blipFill>
          <a:blip r:embed="rId2"/>
          <a:srcRect l="26108" t="59675" r="23442" b="-175"/>
          <a:stretch>
            <a:fillRect/>
          </a:stretch>
        </p:blipFill>
        <p:spPr>
          <a:xfrm>
            <a:off x="8573135" y="3493135"/>
            <a:ext cx="2775585" cy="1865630"/>
          </a:xfrm>
          <a:prstGeom prst="rect">
            <a:avLst/>
          </a:prstGeom>
          <a:noFill/>
          <a:ln w="9525">
            <a:noFill/>
          </a:ln>
        </p:spPr>
      </p:pic>
      <p:sp>
        <p:nvSpPr>
          <p:cNvPr id="8" name="文本框 7"/>
          <p:cNvSpPr txBox="1"/>
          <p:nvPr/>
        </p:nvSpPr>
        <p:spPr>
          <a:xfrm>
            <a:off x="901700" y="3379470"/>
            <a:ext cx="366014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在方框内画出与图甲对应的电路图，并在电路图中标上</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endParaRPr lang="zh-CN" altLang="en-US" sz="2400"/>
          </a:p>
        </p:txBody>
      </p:sp>
      <p:pic>
        <p:nvPicPr>
          <p:cNvPr id="9" name="图片 -214748259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96375" y="3615055"/>
            <a:ext cx="1713865" cy="15894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770890" y="1362710"/>
            <a:ext cx="106794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在某次测量时，电压表的示数如图乙所示，</a:t>
            </a:r>
            <a:endParaRPr lang="zh-CN" sz="2400">
              <a:ea typeface="宋体" panose="02010600030101010101" pitchFamily="2" charset="-122"/>
            </a:endParaRPr>
          </a:p>
          <a:p>
            <a:pPr>
              <a:lnSpc>
                <a:spcPct val="150000"/>
              </a:lnSpc>
            </a:pPr>
            <a:r>
              <a:rPr lang="zh-CN" sz="2400">
                <a:ea typeface="宋体" panose="02010600030101010101" pitchFamily="2" charset="-122"/>
              </a:rPr>
              <a:t>此时灯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两端的电压为</a:t>
            </a:r>
            <a:r>
              <a:rPr lang="en-US" sz="2400">
                <a:latin typeface="Times New Roman" panose="02020603050405020304" pitchFamily="18" charset="0"/>
                <a:ea typeface="宋体" panose="02010600030101010101" pitchFamily="2" charset="-122"/>
              </a:rPr>
              <a:t>______V.(3)</a:t>
            </a:r>
            <a:r>
              <a:rPr lang="zh-CN" sz="2400">
                <a:ea typeface="宋体" panose="02010600030101010101" pitchFamily="2" charset="-122"/>
              </a:rPr>
              <a:t>闭合开关后，小芳发现</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均不发光，</a:t>
            </a:r>
            <a:endParaRPr lang="zh-CN" sz="2400">
              <a:ea typeface="宋体" panose="02010600030101010101" pitchFamily="2" charset="-122"/>
            </a:endParaRPr>
          </a:p>
          <a:p>
            <a:pPr>
              <a:lnSpc>
                <a:spcPct val="150000"/>
              </a:lnSpc>
            </a:pPr>
            <a:r>
              <a:rPr lang="zh-CN" sz="2400">
                <a:ea typeface="宋体" panose="02010600030101010101" pitchFamily="2" charset="-122"/>
              </a:rPr>
              <a:t>电压表有示数且大小接近</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，则电路中出现的</a:t>
            </a:r>
            <a:endParaRPr lang="zh-CN" sz="2400">
              <a:ea typeface="宋体" panose="02010600030101010101" pitchFamily="2" charset="-122"/>
            </a:endParaRPr>
          </a:p>
          <a:p>
            <a:pPr>
              <a:lnSpc>
                <a:spcPct val="150000"/>
              </a:lnSpc>
            </a:pPr>
            <a:r>
              <a:rPr lang="zh-CN" sz="2400">
                <a:ea typeface="宋体" panose="02010600030101010101" pitchFamily="2" charset="-122"/>
              </a:rPr>
              <a:t>故障可能是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排除故障后，小芳在测量了灯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两端的电压后，断开开关，然后将导线</a:t>
            </a:r>
            <a:r>
              <a:rPr lang="en-US" sz="2400" i="1">
                <a:latin typeface="Times New Roman" panose="02020603050405020304" pitchFamily="18" charset="0"/>
                <a:ea typeface="宋体" panose="02010600030101010101" pitchFamily="2" charset="-122"/>
              </a:rPr>
              <a:t>AE</a:t>
            </a:r>
            <a:r>
              <a:rPr lang="zh-CN" sz="2400">
                <a:ea typeface="宋体" panose="02010600030101010101" pitchFamily="2" charset="-122"/>
              </a:rPr>
              <a:t>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端松开，接到</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接</a:t>
            </a:r>
            <a:r>
              <a:rPr lang="zh-CN" sz="2400">
                <a:latin typeface="Times New Roman" panose="02020603050405020304" pitchFamily="18" charset="0"/>
                <a:ea typeface="宋体" panose="02010600030101010101" pitchFamily="2" charset="-122"/>
              </a:rPr>
              <a:t>线柱上，测量灯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两端的电压，这一做法会造成</a:t>
            </a:r>
            <a:r>
              <a:rPr lang="en-US" sz="2400">
                <a:latin typeface="Times New Roman" panose="02020603050405020304" pitchFamily="18" charset="0"/>
                <a:ea typeface="宋体" panose="02010600030101010101" pitchFamily="2" charset="-122"/>
              </a:rPr>
              <a:t>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endParaRPr lang="zh-CN" altLang="en-US" sz="2400"/>
          </a:p>
        </p:txBody>
      </p:sp>
      <p:sp>
        <p:nvSpPr>
          <p:cNvPr id="2" name="文本框 1"/>
          <p:cNvSpPr txBox="1"/>
          <p:nvPr/>
        </p:nvSpPr>
        <p:spPr>
          <a:xfrm>
            <a:off x="4029710" y="2023110"/>
            <a:ext cx="727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1.9</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3733800" y="3698240"/>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断路</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770890" y="4594860"/>
            <a:ext cx="1068006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电压表指针反偏</a:t>
            </a:r>
            <a:endParaRPr lang="en-US" altLang="en-US" sz="2400">
              <a:solidFill>
                <a:srgbClr val="FF0000"/>
              </a:solidFill>
              <a:latin typeface="Times New Roman" panose="02020603050405020304" pitchFamily="18" charset="0"/>
              <a:ea typeface="宋体" panose="02010600030101010101" pitchFamily="2" charset="-122"/>
            </a:endParaRPr>
          </a:p>
        </p:txBody>
      </p:sp>
      <p:pic>
        <p:nvPicPr>
          <p:cNvPr id="5" name="图片 -2147481630"/>
          <p:cNvPicPr>
            <a:picLocks noChangeAspect="1"/>
          </p:cNvPicPr>
          <p:nvPr/>
        </p:nvPicPr>
        <p:blipFill>
          <a:blip r:embed="rId1"/>
          <a:srcRect l="59710" t="8881" r="-1147" b="41628"/>
          <a:stretch>
            <a:fillRect/>
          </a:stretch>
        </p:blipFill>
        <p:spPr>
          <a:xfrm>
            <a:off x="8468360" y="1328420"/>
            <a:ext cx="2671445" cy="2671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12495" y="1175385"/>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6" name="文本框 105"/>
          <p:cNvSpPr txBox="1"/>
          <p:nvPr/>
        </p:nvSpPr>
        <p:spPr>
          <a:xfrm>
            <a:off x="823595" y="1720850"/>
            <a:ext cx="1060386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正确连接电路，小芳将得到的数据记录在下表中．分析实验数据得出两个实验结论：</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串联电路两端的电压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各部分电路两端电压之和；</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串联电路中，各部分电路两端电压相等．老师指出结论</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是错误的，造成结论错误的原因是</a:t>
            </a:r>
            <a:r>
              <a:rPr lang="en-US" sz="2400">
                <a:latin typeface="Times New Roman" panose="02020603050405020304" pitchFamily="18" charset="0"/>
                <a:cs typeface="Times New Roman" panose="02020603050405020304" pitchFamily="18" charset="0"/>
              </a:rPr>
              <a:t>______________________</a:t>
            </a:r>
            <a:r>
              <a:rPr lang="zh-CN" sz="2400">
                <a:ea typeface="宋体" panose="02010600030101010101" pitchFamily="2" charset="-122"/>
              </a:rPr>
              <a:t>．小芳在设计方案上还存在的一个不足之处是</a:t>
            </a:r>
            <a:r>
              <a:rPr lang="en-US" sz="2400">
                <a:latin typeface="Times New Roman" panose="02020603050405020304" pitchFamily="18" charset="0"/>
                <a:ea typeface="宋体" panose="02010600030101010101" pitchFamily="2" charset="-122"/>
              </a:rPr>
              <a:t>___________________________</a:t>
            </a:r>
            <a:r>
              <a:rPr lang="en-US" sz="2400">
                <a:latin typeface="Times New Roman" panose="02020603050405020304" pitchFamily="18" charset="0"/>
                <a:sym typeface="+mn-ea"/>
              </a:rPr>
              <a:t>__________</a:t>
            </a:r>
            <a:r>
              <a:rPr lang="en-US" sz="2400">
                <a:latin typeface="Times New Roman" panose="02020603050405020304" pitchFamily="18" charset="0"/>
                <a:ea typeface="宋体" panose="02010600030101010101" pitchFamily="2" charset="-122"/>
              </a:rPr>
              <a:t>_</a:t>
            </a:r>
            <a:r>
              <a:rPr lang="zh-CN" sz="2400">
                <a:ea typeface="宋体" panose="02010600030101010101" pitchFamily="2" charset="-122"/>
              </a:rPr>
              <a:t>．</a:t>
            </a:r>
            <a:endParaRPr lang="zh-CN" altLang="en-US" sz="2400"/>
          </a:p>
        </p:txBody>
      </p:sp>
      <p:graphicFrame>
        <p:nvGraphicFramePr>
          <p:cNvPr id="2" name="表格 1"/>
          <p:cNvGraphicFramePr/>
          <p:nvPr>
            <p:custDataLst>
              <p:tags r:id="rId2"/>
            </p:custDataLst>
          </p:nvPr>
        </p:nvGraphicFramePr>
        <p:xfrm>
          <a:off x="3793490" y="4780915"/>
          <a:ext cx="4157345" cy="1122680"/>
        </p:xfrm>
        <a:graphic>
          <a:graphicData uri="http://schemas.openxmlformats.org/drawingml/2006/table">
            <a:tbl>
              <a:tblPr firstRow="1" bandRow="1">
                <a:tableStyleId>{5940675A-B579-460E-94D1-54222C63F5DA}</a:tableStyleId>
              </a:tblPr>
              <a:tblGrid>
                <a:gridCol w="1367155"/>
                <a:gridCol w="1401445"/>
                <a:gridCol w="1388745"/>
              </a:tblGrid>
              <a:tr h="561340">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AD</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6134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5222240" y="2406015"/>
            <a:ext cx="869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等于</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1867535" y="3468370"/>
            <a:ext cx="3354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所选的小灯</a:t>
            </a:r>
            <a:r>
              <a:rPr lang="zh-CN" sz="2400">
                <a:solidFill>
                  <a:srgbClr val="FF0000"/>
                </a:solidFill>
                <a:latin typeface="Times New Roman" panose="02020603050405020304" pitchFamily="18" charset="0"/>
                <a:ea typeface="宋体" panose="02010600030101010101" pitchFamily="2" charset="-122"/>
              </a:rPr>
              <a:t>泡规格相同</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50900" y="4072255"/>
            <a:ext cx="588708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只做了一次实验，得出的结论具有偶然性</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984885" y="1114425"/>
            <a:ext cx="104235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小芳完成实验后又设计了如图丙所示的电路对并联电路的电压关系进行探究，其中电源电压为</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节干电池串联．</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按照图丙连接实物图时，当连接上最后一根导线，发现两灯泡立即发光，小芳连接电路时存在的问题是</a:t>
            </a:r>
            <a:r>
              <a:rPr lang="en-US" sz="2400">
                <a:latin typeface="Times New Roman" panose="02020603050405020304" pitchFamily="18" charset="0"/>
                <a:ea typeface="宋体" panose="02010600030101010101" pitchFamily="2" charset="-122"/>
              </a:rPr>
              <a:t>________________________.</a:t>
            </a:r>
            <a:endParaRPr lang="zh-CN" altLang="en-US" sz="2400"/>
          </a:p>
        </p:txBody>
      </p:sp>
      <p:pic>
        <p:nvPicPr>
          <p:cNvPr id="2" name="图片 -2147481628"/>
          <p:cNvPicPr>
            <a:picLocks noChangeAspect="1"/>
          </p:cNvPicPr>
          <p:nvPr/>
        </p:nvPicPr>
        <p:blipFill>
          <a:blip r:embed="rId1"/>
          <a:stretch>
            <a:fillRect/>
          </a:stretch>
        </p:blipFill>
        <p:spPr>
          <a:xfrm>
            <a:off x="4874895" y="3568065"/>
            <a:ext cx="2089150" cy="2016760"/>
          </a:xfrm>
          <a:prstGeom prst="rect">
            <a:avLst/>
          </a:prstGeom>
          <a:noFill/>
          <a:ln w="9525">
            <a:noFill/>
          </a:ln>
        </p:spPr>
      </p:pic>
      <p:sp>
        <p:nvSpPr>
          <p:cNvPr id="3" name="文本框 2"/>
          <p:cNvSpPr txBox="1"/>
          <p:nvPr/>
        </p:nvSpPr>
        <p:spPr>
          <a:xfrm>
            <a:off x="5019040" y="5721985"/>
            <a:ext cx="2090420" cy="368300"/>
          </a:xfrm>
          <a:prstGeom prst="rect">
            <a:avLst/>
          </a:prstGeom>
          <a:noFill/>
          <a:ln w="9525">
            <a:noFill/>
          </a:ln>
        </p:spPr>
        <p:txBody>
          <a:bodyPr wrap="square">
            <a:spAutoFit/>
          </a:bodyPr>
          <a:p>
            <a:r>
              <a:rPr lang="zh-CN" sz="1800">
                <a:cs typeface="楷体_GB2312" charset="0"/>
              </a:rPr>
              <a:t>补充设问题图丙</a:t>
            </a:r>
            <a:endParaRPr lang="zh-CN" altLang="en-US" sz="1800">
              <a:cs typeface="楷体_GB2312" charset="0"/>
            </a:endParaRPr>
          </a:p>
        </p:txBody>
      </p:sp>
      <p:sp>
        <p:nvSpPr>
          <p:cNvPr id="4" name="文本框 3"/>
          <p:cNvSpPr txBox="1"/>
          <p:nvPr/>
        </p:nvSpPr>
        <p:spPr>
          <a:xfrm>
            <a:off x="5150485" y="2856865"/>
            <a:ext cx="3718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连接电路时没有断开开关</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803275" y="854710"/>
            <a:ext cx="10423525" cy="1198880"/>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改正后换用不同规格的灯泡进行实验，记录实验数据如下表．分析表中数据得出的结论是：</a:t>
            </a:r>
            <a:r>
              <a:rPr lang="en-US" sz="2400">
                <a:latin typeface="Times New Roman" panose="02020603050405020304" pitchFamily="18" charset="0"/>
                <a:ea typeface="宋体" panose="02010600030101010101" pitchFamily="2" charset="-122"/>
              </a:rPr>
              <a:t>_____________________________</a:t>
            </a:r>
            <a:r>
              <a:rPr lang="zh-CN" sz="2400">
                <a:ea typeface="宋体" panose="02010600030101010101" pitchFamily="2" charset="-122"/>
              </a:rPr>
              <a:t>．</a:t>
            </a:r>
            <a:endParaRPr lang="zh-CN" altLang="en-US" sz="2400"/>
          </a:p>
        </p:txBody>
      </p:sp>
      <p:graphicFrame>
        <p:nvGraphicFramePr>
          <p:cNvPr id="2" name="表格 1"/>
          <p:cNvGraphicFramePr/>
          <p:nvPr>
            <p:custDataLst>
              <p:tags r:id="rId1"/>
            </p:custDataLst>
          </p:nvPr>
        </p:nvGraphicFramePr>
        <p:xfrm>
          <a:off x="2780348" y="2235200"/>
          <a:ext cx="6233160" cy="2219960"/>
        </p:xfrm>
        <a:graphic>
          <a:graphicData uri="http://schemas.openxmlformats.org/drawingml/2006/table">
            <a:tbl>
              <a:tblPr firstRow="1" bandRow="1">
                <a:tableStyleId>{5940675A-B579-460E-94D1-54222C63F5DA}</a:tableStyleId>
              </a:tblPr>
              <a:tblGrid>
                <a:gridCol w="3116580"/>
                <a:gridCol w="3116580"/>
              </a:tblGrid>
              <a:tr h="55499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L</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两端电压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L</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两端电压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5499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499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4990">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288030" y="1504632"/>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并联电路各支路两端的电压相等</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954405" y="4608195"/>
            <a:ext cx="10282555" cy="1753235"/>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小芳进一步分析实验数据后提出疑问：电源为</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节干电池串联，电源电压为</a:t>
            </a:r>
            <a:r>
              <a:rPr lang="en-US" sz="2400">
                <a:latin typeface="Times New Roman" panose="02020603050405020304" pitchFamily="18" charset="0"/>
                <a:ea typeface="宋体" panose="02010600030101010101" pitchFamily="2" charset="-122"/>
              </a:rPr>
              <a:t>________V</a:t>
            </a:r>
            <a:r>
              <a:rPr lang="zh-CN" sz="2400">
                <a:ea typeface="宋体" panose="02010600030101010101" pitchFamily="2" charset="-122"/>
              </a:rPr>
              <a:t>，而两个灯泡两端的电压仅为</a:t>
            </a:r>
            <a:r>
              <a:rPr lang="en-US" sz="2400">
                <a:latin typeface="Times New Roman" panose="02020603050405020304" pitchFamily="18" charset="0"/>
                <a:ea typeface="宋体" panose="02010600030101010101" pitchFamily="2" charset="-122"/>
              </a:rPr>
              <a:t>2.8 V</a:t>
            </a:r>
            <a:r>
              <a:rPr lang="zh-CN" sz="2400">
                <a:ea typeface="宋体" panose="02010600030101010101" pitchFamily="2" charset="-122"/>
              </a:rPr>
              <a:t>，还有部分的电压哪里去了呢？请您分析电压的减少原因可能是</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endParaRPr lang="zh-CN" altLang="en-US" sz="2400"/>
          </a:p>
        </p:txBody>
      </p:sp>
      <p:sp>
        <p:nvSpPr>
          <p:cNvPr id="5" name="文本框 4"/>
          <p:cNvSpPr txBox="1"/>
          <p:nvPr/>
        </p:nvSpPr>
        <p:spPr>
          <a:xfrm>
            <a:off x="1703705" y="5309235"/>
            <a:ext cx="5213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5946775" y="5841365"/>
            <a:ext cx="20250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电池存在内阻</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0075" y="1392555"/>
            <a:ext cx="109924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两种电荷</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用丝绸摩擦过的玻璃棒所带的电荷规定为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，用毛皮摩擦过的橡胶棒所带的电荷规定为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电荷间相互作用：同种电荷相互</a:t>
            </a:r>
            <a:r>
              <a:rPr lang="en-US" sz="2400">
                <a:latin typeface="Times New Roman" panose="02020603050405020304" pitchFamily="18" charset="0"/>
                <a:ea typeface="黑体" panose="02010609060101010101" pitchFamily="49" charset="-122"/>
              </a:rPr>
              <a:t>________</a:t>
            </a:r>
            <a:r>
              <a:rPr lang="zh-CN" sz="2400">
                <a:ea typeface="黑体" panose="02010609060101010101" pitchFamily="49" charset="-122"/>
              </a:rPr>
              <a:t>，异种电荷相互</a:t>
            </a:r>
            <a:r>
              <a:rPr lang="en-US" sz="2400">
                <a:latin typeface="Times New Roman" panose="02020603050405020304" pitchFamily="18" charset="0"/>
                <a:ea typeface="黑体" panose="02010609060101010101" pitchFamily="49" charset="-122"/>
              </a:rPr>
              <a:t>______</a:t>
            </a:r>
            <a:r>
              <a:rPr lang="en-US" sz="2400">
                <a:latin typeface="Times New Roman" panose="02020603050405020304" pitchFamily="18" charset="0"/>
                <a:cs typeface="Times New Roman" panose="02020603050405020304" pitchFamily="18" charset="0"/>
              </a:rPr>
              <a:t>__</a:t>
            </a:r>
            <a:r>
              <a:rPr lang="zh-CN" sz="2400">
                <a:ea typeface="黑体" panose="02010609060101010101" pitchFamily="49" charset="-122"/>
              </a:rPr>
              <a:t>．</a:t>
            </a:r>
            <a:r>
              <a:rPr lang="en-US" sz="2400">
                <a:latin typeface="Times New Roman" panose="02020603050405020304" pitchFamily="18" charset="0"/>
                <a:cs typeface="仿宋_GB2312" charset="0"/>
              </a:rPr>
              <a:t>(2018.20</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验电器</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．作用：检验物体</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．原理：</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endParaRPr lang="zh-CN" altLang="en-US" sz="2400"/>
          </a:p>
        </p:txBody>
      </p:sp>
      <p:sp>
        <p:nvSpPr>
          <p:cNvPr id="2" name="文本框 1"/>
          <p:cNvSpPr txBox="1"/>
          <p:nvPr/>
        </p:nvSpPr>
        <p:spPr>
          <a:xfrm>
            <a:off x="6548120" y="2051685"/>
            <a:ext cx="1344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正电荷</a:t>
            </a:r>
            <a:endParaRPr lang="zh-CN" altLang="en-US" sz="2400">
              <a:solidFill>
                <a:srgbClr val="FF0000"/>
              </a:solidFill>
              <a:ea typeface="宋体" panose="02010600030101010101" pitchFamily="2" charset="-122"/>
            </a:endParaRPr>
          </a:p>
        </p:txBody>
      </p:sp>
      <p:sp>
        <p:nvSpPr>
          <p:cNvPr id="3" name="文本框 2"/>
          <p:cNvSpPr txBox="1"/>
          <p:nvPr/>
        </p:nvSpPr>
        <p:spPr>
          <a:xfrm>
            <a:off x="2931160" y="2583815"/>
            <a:ext cx="1470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负电荷</a:t>
            </a:r>
            <a:endParaRPr lang="zh-CN" altLang="en-US" sz="2400">
              <a:solidFill>
                <a:srgbClr val="FF0000"/>
              </a:solidFill>
              <a:ea typeface="宋体" panose="02010600030101010101" pitchFamily="2" charset="-122"/>
            </a:endParaRPr>
          </a:p>
        </p:txBody>
      </p:sp>
      <p:sp>
        <p:nvSpPr>
          <p:cNvPr id="4" name="文本框 3"/>
          <p:cNvSpPr txBox="1"/>
          <p:nvPr/>
        </p:nvSpPr>
        <p:spPr>
          <a:xfrm>
            <a:off x="5424170" y="3166745"/>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排斥</a:t>
            </a:r>
            <a:endParaRPr lang="zh-CN" altLang="en-US" sz="2400">
              <a:solidFill>
                <a:srgbClr val="FF0000"/>
              </a:solidFill>
              <a:ea typeface="宋体" panose="02010600030101010101" pitchFamily="2" charset="-122"/>
            </a:endParaRPr>
          </a:p>
        </p:txBody>
      </p:sp>
      <p:sp>
        <p:nvSpPr>
          <p:cNvPr id="5" name="文本框 4"/>
          <p:cNvSpPr txBox="1"/>
          <p:nvPr/>
        </p:nvSpPr>
        <p:spPr>
          <a:xfrm>
            <a:off x="8748395" y="3166745"/>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吸引</a:t>
            </a:r>
            <a:endParaRPr lang="zh-CN" altLang="en-US" sz="2400">
              <a:solidFill>
                <a:srgbClr val="FF0000"/>
              </a:solidFill>
              <a:ea typeface="宋体" panose="02010600030101010101" pitchFamily="2" charset="-122"/>
            </a:endParaRPr>
          </a:p>
        </p:txBody>
      </p:sp>
      <p:sp>
        <p:nvSpPr>
          <p:cNvPr id="6" name="文本框 5"/>
          <p:cNvSpPr txBox="1"/>
          <p:nvPr/>
        </p:nvSpPr>
        <p:spPr>
          <a:xfrm>
            <a:off x="3310890" y="4780915"/>
            <a:ext cx="1533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是否带电</a:t>
            </a:r>
            <a:endParaRPr lang="zh-CN" altLang="en-US" sz="2400">
              <a:solidFill>
                <a:srgbClr val="FF0000"/>
              </a:solidFill>
              <a:ea typeface="宋体" panose="02010600030101010101" pitchFamily="2" charset="-122"/>
            </a:endParaRPr>
          </a:p>
        </p:txBody>
      </p:sp>
      <p:sp>
        <p:nvSpPr>
          <p:cNvPr id="7" name="文本框 6"/>
          <p:cNvSpPr txBox="1"/>
          <p:nvPr/>
        </p:nvSpPr>
        <p:spPr>
          <a:xfrm>
            <a:off x="2090420" y="5311775"/>
            <a:ext cx="27216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同种电荷相互排斥</a:t>
            </a:r>
            <a:endParaRPr lang="zh-CN" altLang="en-US" sz="2400">
              <a:solidFill>
                <a:srgbClr val="FF0000"/>
              </a:solidFill>
              <a:ea typeface="宋体" panose="02010600030101010101" pitchFamily="2" charset="-122"/>
            </a:endParaRPr>
          </a:p>
        </p:txBody>
      </p:sp>
      <p:sp>
        <p:nvSpPr>
          <p:cNvPr id="43" name="流程图: 终止 42">
            <a:hlinkClick r:id="rId1" action="ppaction://hlinksldjump"/>
          </p:cNvPr>
          <p:cNvSpPr/>
          <p:nvPr/>
        </p:nvSpPr>
        <p:spPr>
          <a:xfrm>
            <a:off x="9273540" y="51536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66445" y="1411605"/>
            <a:ext cx="4262120" cy="521970"/>
            <a:chOff x="894" y="3246"/>
            <a:chExt cx="6712" cy="822"/>
          </a:xfrm>
        </p:grpSpPr>
        <p:sp>
          <p:nvSpPr>
            <p:cNvPr id="20481" name="文本框 4"/>
            <p:cNvSpPr txBox="1"/>
            <p:nvPr/>
          </p:nvSpPr>
          <p:spPr>
            <a:xfrm>
              <a:off x="3894" y="3246"/>
              <a:ext cx="3712"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电流和电压</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2" name="表格 1"/>
          <p:cNvGraphicFramePr/>
          <p:nvPr>
            <p:custDataLst>
              <p:tags r:id="rId2"/>
            </p:custDataLst>
          </p:nvPr>
        </p:nvGraphicFramePr>
        <p:xfrm>
          <a:off x="784860" y="2311400"/>
          <a:ext cx="10614660" cy="3754120"/>
        </p:xfrm>
        <a:graphic>
          <a:graphicData uri="http://schemas.openxmlformats.org/drawingml/2006/table">
            <a:tbl>
              <a:tblPr firstRow="1" bandRow="1">
                <a:tableStyleId>{5940675A-B579-460E-94D1-54222C63F5DA}</a:tableStyleId>
              </a:tblPr>
              <a:tblGrid>
                <a:gridCol w="853440"/>
                <a:gridCol w="1376045"/>
                <a:gridCol w="8385175"/>
              </a:tblGrid>
              <a:tr h="624205">
                <a:tc rowSpan="3">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电</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流</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方向</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把________定向移动的方向规定为电流的方向</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5476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单位及其换算</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国际单位：安培，简称安，符号________其他单位：毫安(mA)、微安(μA)</a:t>
                      </a:r>
                      <a:r>
                        <a:rPr lang="en-US" sz="2400" b="0">
                          <a:latin typeface="Times New Roman" panose="02020603050405020304" pitchFamily="18" charset="0"/>
                          <a:cs typeface="Times New Roman" panose="02020603050405020304" pitchFamily="18" charset="0"/>
                          <a:sym typeface="+mn-ea"/>
                        </a:rPr>
                        <a:t>单位换算： 1 A＝________mA＝10</a:t>
                      </a:r>
                      <a:r>
                        <a:rPr lang="en-US" sz="2400" b="0" baseline="30000">
                          <a:latin typeface="Times New Roman" panose="02020603050405020304" pitchFamily="18" charset="0"/>
                          <a:cs typeface="Times New Roman" panose="02020603050405020304" pitchFamily="18" charset="0"/>
                          <a:sym typeface="+mn-ea"/>
                        </a:rPr>
                        <a:t>6</a:t>
                      </a:r>
                      <a:r>
                        <a:rPr lang="en-US" sz="2400" b="0">
                          <a:latin typeface="Times New Roman" panose="02020603050405020304" pitchFamily="18" charset="0"/>
                          <a:cs typeface="Times New Roman" panose="02020603050405020304" pitchFamily="18" charset="0"/>
                          <a:sym typeface="+mn-ea"/>
                        </a:rPr>
                        <a:t> μA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7515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常见</a:t>
                      </a:r>
                      <a:r>
                        <a:rPr lang="en-US" sz="2400" b="0">
                          <a:latin typeface="黑体" panose="02010609060101010101" pitchFamily="49" charset="-122"/>
                          <a:ea typeface="黑体" panose="02010609060101010101" pitchFamily="49" charset="-122"/>
                          <a:cs typeface="Times New Roman" panose="02020603050405020304" pitchFamily="18" charset="0"/>
                        </a:rPr>
                        <a:t>电流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a.手电筒中的电流约200 mA</a:t>
                      </a:r>
                      <a:endParaRPr lang="en-US" sz="2400" b="0">
                        <a:latin typeface="Times New Roman" panose="02020603050405020304" pitchFamily="18" charset="0"/>
                        <a:cs typeface="Times New Roman" panose="02020603050405020304" pitchFamily="18" charset="0"/>
                      </a:endParaRPr>
                    </a:p>
                    <a:p>
                      <a:pPr indent="0" algn="l">
                        <a:lnSpc>
                          <a:spcPct val="150000"/>
                        </a:lnSpc>
                        <a:buNone/>
                      </a:pPr>
                      <a:r>
                        <a:rPr lang="en-US" sz="2400" b="0">
                          <a:latin typeface="Times New Roman" panose="02020603050405020304" pitchFamily="18" charset="0"/>
                          <a:cs typeface="Times New Roman" panose="02020603050405020304" pitchFamily="18" charset="0"/>
                          <a:sym typeface="+mn-ea"/>
                        </a:rPr>
                        <a:t>b.家用的20 W节能灯中的电流约0.1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p>
                      <a:pPr indent="0" algn="l">
                        <a:lnSpc>
                          <a:spcPct val="150000"/>
                        </a:lnSpc>
                        <a:buNone/>
                      </a:pPr>
                      <a:r>
                        <a:rPr lang="en-US" sz="2400" b="0">
                          <a:latin typeface="Times New Roman" panose="02020603050405020304" pitchFamily="18" charset="0"/>
                          <a:cs typeface="Times New Roman" panose="02020603050405020304" pitchFamily="18" charset="0"/>
                          <a:sym typeface="+mn-ea"/>
                        </a:rPr>
                        <a:t>c.家用电冰箱的电流约1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414395" y="2383155"/>
            <a:ext cx="1470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正电荷</a:t>
            </a:r>
            <a:endParaRPr lang="zh-CN" altLang="en-US" sz="2400">
              <a:solidFill>
                <a:srgbClr val="FF0000"/>
              </a:solidFill>
              <a:ea typeface="宋体" panose="02010600030101010101" pitchFamily="2" charset="-122"/>
            </a:endParaRPr>
          </a:p>
        </p:txBody>
      </p:sp>
      <p:sp>
        <p:nvSpPr>
          <p:cNvPr id="4" name="文本框 3"/>
          <p:cNvSpPr txBox="1"/>
          <p:nvPr/>
        </p:nvSpPr>
        <p:spPr>
          <a:xfrm>
            <a:off x="7809865" y="3079750"/>
            <a:ext cx="852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sz="2400">
              <a:solidFill>
                <a:srgbClr val="FF0000"/>
              </a:solidFill>
              <a:ea typeface="宋体" panose="02010600030101010101" pitchFamily="2" charset="-122"/>
            </a:endParaRPr>
          </a:p>
        </p:txBody>
      </p:sp>
      <p:sp>
        <p:nvSpPr>
          <p:cNvPr id="5" name="文本框 4"/>
          <p:cNvSpPr txBox="1"/>
          <p:nvPr/>
        </p:nvSpPr>
        <p:spPr>
          <a:xfrm>
            <a:off x="7759700" y="3599815"/>
            <a:ext cx="821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sp>
        <p:nvSpPr>
          <p:cNvPr id="43" name="流程图: 终止 42">
            <a:hlinkClick r:id="rId3" action="ppaction://hlinksldjump"/>
          </p:cNvPr>
          <p:cNvSpPr/>
          <p:nvPr/>
        </p:nvSpPr>
        <p:spPr>
          <a:xfrm>
            <a:off x="9382760" y="14649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788353" y="1352550"/>
          <a:ext cx="10614660" cy="8249285"/>
        </p:xfrm>
        <a:graphic>
          <a:graphicData uri="http://schemas.openxmlformats.org/drawingml/2006/table">
            <a:tbl>
              <a:tblPr firstRow="1" bandRow="1">
                <a:tableStyleId>{5940675A-B579-460E-94D1-54222C63F5DA}</a:tableStyleId>
              </a:tblPr>
              <a:tblGrid>
                <a:gridCol w="853440"/>
                <a:gridCol w="1376045"/>
                <a:gridCol w="8385175"/>
              </a:tblGrid>
              <a:tr h="3807460">
                <a:tc rowSpan="2">
                  <a:txBody>
                    <a:bodyPr/>
                    <a:p>
                      <a:pPr indent="0" algn="ctr">
                        <a:lnSpc>
                          <a:spcPct val="150000"/>
                        </a:lnSpc>
                        <a:buNone/>
                      </a:pPr>
                      <a:r>
                        <a:rPr lang="zh-CN" sz="2400" b="0">
                          <a:latin typeface="黑体" panose="02010609060101010101" pitchFamily="49" charset="-122"/>
                          <a:ea typeface="黑体" panose="02010609060101010101" pitchFamily="49" charset="-122"/>
                          <a:sym typeface="+mn-ea"/>
                        </a:rPr>
                        <a:t>电压</a:t>
                      </a:r>
                      <a:endParaRPr lang="zh-CN"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zh-CN" sz="2400" b="0">
                          <a:latin typeface="黑体" panose="02010609060101010101" pitchFamily="49" charset="-122"/>
                          <a:ea typeface="黑体" panose="02010609060101010101" pitchFamily="49" charset="-122"/>
                          <a:sym typeface="+mn-ea"/>
                        </a:rPr>
                        <a:t>单位及其换算</a:t>
                      </a:r>
                      <a:endParaRPr lang="zh-CN"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l">
                        <a:lnSpc>
                          <a:spcPct val="150000"/>
                        </a:lnSpc>
                        <a:buNone/>
                      </a:pPr>
                      <a:r>
                        <a:rPr lang="zh-CN" sz="2400">
                          <a:ea typeface="宋体" panose="02010600030101010101" pitchFamily="2" charset="-122"/>
                          <a:sym typeface="+mn-ea"/>
                        </a:rPr>
                        <a:t>国际单位：伏特，简称伏，符号</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其他单位：千伏</a:t>
                      </a:r>
                      <a:r>
                        <a:rPr lang="en-US"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kV)</a:t>
                      </a:r>
                      <a:r>
                        <a:rPr lang="zh-CN" sz="2400">
                          <a:ea typeface="宋体" panose="02010600030101010101" pitchFamily="2" charset="-122"/>
                          <a:sym typeface="+mn-ea"/>
                        </a:rPr>
                        <a:t>、毫伏</a:t>
                      </a:r>
                      <a:r>
                        <a:rPr lang="en-US"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mV)</a:t>
                      </a:r>
                      <a:r>
                        <a:rPr lang="zh-CN" sz="2400">
                          <a:ea typeface="宋体" panose="02010600030101010101" pitchFamily="2" charset="-122"/>
                          <a:sym typeface="+mn-ea"/>
                        </a:rPr>
                        <a:t>单位换算：</a:t>
                      </a:r>
                      <a:r>
                        <a:rPr lang="en-US" sz="2400">
                          <a:latin typeface="Times New Roman" panose="02020603050405020304" pitchFamily="18" charset="0"/>
                          <a:ea typeface="宋体" panose="02010600030101010101" pitchFamily="2" charset="-122"/>
                          <a:sym typeface="+mn-ea"/>
                        </a:rPr>
                        <a:t>1 kV</a:t>
                      </a:r>
                      <a:r>
                        <a:rPr lang="zh-CN"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________V1 mV</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________V</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182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zh-CN" sz="2400" b="0">
                          <a:latin typeface="黑体" panose="02010609060101010101" pitchFamily="49" charset="-122"/>
                          <a:ea typeface="黑体" panose="02010609060101010101" pitchFamily="49" charset="-122"/>
                          <a:sym typeface="+mn-ea"/>
                        </a:rPr>
                        <a:t>常见电压</a:t>
                      </a:r>
                      <a:endParaRPr lang="zh-CN"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l">
                        <a:lnSpc>
                          <a:spcPct val="150000"/>
                        </a:lnSpc>
                        <a:buNone/>
                      </a:pPr>
                      <a:r>
                        <a:rPr lang="en-US" sz="2400">
                          <a:latin typeface="Times New Roman" panose="02020603050405020304" pitchFamily="18" charset="0"/>
                          <a:ea typeface="宋体" panose="02010600030101010101" pitchFamily="2" charset="-122"/>
                          <a:sym typeface="+mn-ea"/>
                        </a:rPr>
                        <a:t>a.</a:t>
                      </a:r>
                      <a:r>
                        <a:rPr lang="zh-CN" sz="2400">
                          <a:ea typeface="宋体" panose="02010600030101010101" pitchFamily="2" charset="-122"/>
                          <a:sym typeface="+mn-ea"/>
                        </a:rPr>
                        <a:t>一节新干电池的电压是</a:t>
                      </a:r>
                      <a:r>
                        <a:rPr lang="en-US" sz="2400">
                          <a:latin typeface="Times New Roman" panose="02020603050405020304" pitchFamily="18" charset="0"/>
                          <a:ea typeface="宋体" panose="02010600030101010101" pitchFamily="2" charset="-122"/>
                          <a:sym typeface="+mn-ea"/>
                        </a:rPr>
                        <a:t>________V</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b</a:t>
                      </a:r>
                      <a:r>
                        <a:rPr lang="zh-CN" sz="2400">
                          <a:ea typeface="宋体" panose="02010600030101010101" pitchFamily="2" charset="-122"/>
                          <a:sym typeface="+mn-ea"/>
                        </a:rPr>
                        <a:t>．一节新蓄电池的电压是</a:t>
                      </a:r>
                      <a:r>
                        <a:rPr lang="en-US" sz="2400">
                          <a:latin typeface="Times New Roman" panose="02020603050405020304" pitchFamily="18" charset="0"/>
                          <a:ea typeface="宋体" panose="02010600030101010101" pitchFamily="2" charset="-122"/>
                          <a:sym typeface="+mn-ea"/>
                        </a:rPr>
                        <a:t>________V</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c</a:t>
                      </a:r>
                      <a:r>
                        <a:rPr lang="zh-CN" sz="2400">
                          <a:ea typeface="宋体" panose="02010600030101010101" pitchFamily="2" charset="-122"/>
                          <a:sym typeface="+mn-ea"/>
                        </a:rPr>
                        <a:t>．人体的安全电压是不高于</a:t>
                      </a:r>
                      <a:r>
                        <a:rPr lang="en-US" sz="2400">
                          <a:latin typeface="Times New Roman" panose="02020603050405020304" pitchFamily="18" charset="0"/>
                          <a:ea typeface="宋体" panose="02010600030101010101" pitchFamily="2" charset="-122"/>
                          <a:sym typeface="+mn-ea"/>
                        </a:rPr>
                        <a:t>________V</a:t>
                      </a:r>
                      <a:r>
                        <a:rPr lang="zh-CN" sz="2400">
                          <a:ea typeface="宋体" panose="02010600030101010101" pitchFamily="2" charset="-122"/>
                          <a:sym typeface="+mn-ea"/>
                        </a:rPr>
                        <a:t>；</a:t>
                      </a:r>
                      <a:r>
                        <a:rPr lang="en-US" sz="2400">
                          <a:latin typeface="Times New Roman" panose="02020603050405020304" pitchFamily="18" charset="0"/>
                          <a:ea typeface="宋体" panose="02010600030101010101" pitchFamily="2" charset="-122"/>
                          <a:sym typeface="+mn-ea"/>
                        </a:rPr>
                        <a:t>d</a:t>
                      </a:r>
                      <a:r>
                        <a:rPr lang="zh-CN" sz="2400">
                          <a:ea typeface="宋体" panose="02010600030101010101" pitchFamily="2" charset="-122"/>
                          <a:sym typeface="+mn-ea"/>
                        </a:rPr>
                        <a:t>．我国家庭电路的电压是</a:t>
                      </a:r>
                      <a:r>
                        <a:rPr lang="en-US" sz="2400">
                          <a:latin typeface="Times New Roman" panose="02020603050405020304" pitchFamily="18" charset="0"/>
                          <a:ea typeface="宋体" panose="02010600030101010101" pitchFamily="2" charset="-122"/>
                          <a:sym typeface="+mn-ea"/>
                        </a:rPr>
                        <a:t>________V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7577455" y="1352550"/>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V</a:t>
            </a:r>
            <a:endParaRPr lang="zh-CN" altLang="en-US" sz="2400">
              <a:solidFill>
                <a:srgbClr val="FF0000"/>
              </a:solidFill>
              <a:ea typeface="宋体" panose="02010600030101010101" pitchFamily="2" charset="-122"/>
            </a:endParaRPr>
          </a:p>
        </p:txBody>
      </p:sp>
      <p:sp>
        <p:nvSpPr>
          <p:cNvPr id="2" name="文本框 1"/>
          <p:cNvSpPr txBox="1"/>
          <p:nvPr/>
        </p:nvSpPr>
        <p:spPr>
          <a:xfrm>
            <a:off x="5653405" y="2469515"/>
            <a:ext cx="885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sp>
        <p:nvSpPr>
          <p:cNvPr id="4" name="文本框 3"/>
          <p:cNvSpPr txBox="1"/>
          <p:nvPr/>
        </p:nvSpPr>
        <p:spPr>
          <a:xfrm>
            <a:off x="4189730" y="3087370"/>
            <a:ext cx="10585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sz="2400">
              <a:solidFill>
                <a:srgbClr val="FF0000"/>
              </a:solidFill>
              <a:ea typeface="宋体" panose="02010600030101010101" pitchFamily="2" charset="-122"/>
            </a:endParaRPr>
          </a:p>
        </p:txBody>
      </p:sp>
      <p:sp>
        <p:nvSpPr>
          <p:cNvPr id="5" name="文本框 4"/>
          <p:cNvSpPr txBox="1"/>
          <p:nvPr/>
        </p:nvSpPr>
        <p:spPr>
          <a:xfrm>
            <a:off x="6538595" y="3763010"/>
            <a:ext cx="6343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a:t>
            </a:r>
            <a:endParaRPr lang="en-US" altLang="zh-CN"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6835140" y="4347210"/>
            <a:ext cx="742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a:t>
            </a:r>
            <a:endParaRPr lang="zh-CN" altLang="en-US" sz="2400">
              <a:solidFill>
                <a:srgbClr val="FF0000"/>
              </a:solidFill>
              <a:ea typeface="宋体" panose="02010600030101010101" pitchFamily="2" charset="-122"/>
            </a:endParaRPr>
          </a:p>
        </p:txBody>
      </p:sp>
      <p:sp>
        <p:nvSpPr>
          <p:cNvPr id="7" name="文本框 6"/>
          <p:cNvSpPr txBox="1"/>
          <p:nvPr/>
        </p:nvSpPr>
        <p:spPr>
          <a:xfrm>
            <a:off x="7046595" y="4907280"/>
            <a:ext cx="727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36</a:t>
            </a:r>
            <a:endParaRPr lang="zh-CN" altLang="en-US" sz="2400">
              <a:solidFill>
                <a:srgbClr val="FF0000"/>
              </a:solidFill>
              <a:ea typeface="宋体" panose="02010600030101010101" pitchFamily="2" charset="-122"/>
            </a:endParaRPr>
          </a:p>
        </p:txBody>
      </p:sp>
      <p:sp>
        <p:nvSpPr>
          <p:cNvPr id="8" name="文本框 7"/>
          <p:cNvSpPr txBox="1"/>
          <p:nvPr/>
        </p:nvSpPr>
        <p:spPr>
          <a:xfrm>
            <a:off x="6823710" y="5447030"/>
            <a:ext cx="10521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220</a:t>
            </a:r>
            <a:endParaRPr lang="zh-CN" altLang="en-US" sz="240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9167495" y="54114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38200" y="1264920"/>
            <a:ext cx="6774815" cy="521970"/>
            <a:chOff x="894" y="3246"/>
            <a:chExt cx="10669" cy="822"/>
          </a:xfrm>
        </p:grpSpPr>
        <p:sp>
          <p:nvSpPr>
            <p:cNvPr id="20481" name="文本框 4"/>
            <p:cNvSpPr txBox="1"/>
            <p:nvPr/>
          </p:nvSpPr>
          <p:spPr>
            <a:xfrm>
              <a:off x="3894" y="3246"/>
              <a:ext cx="7669"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电流表、电压表的使用及读数</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61365" y="2087245"/>
            <a:ext cx="5782945"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电流表、电压表及其使用和读数方法</a:t>
            </a:r>
            <a:endParaRPr lang="zh-CN" altLang="en-US" sz="2400"/>
          </a:p>
        </p:txBody>
      </p:sp>
      <p:grpSp>
        <p:nvGrpSpPr>
          <p:cNvPr id="30" name="组合 29"/>
          <p:cNvGrpSpPr/>
          <p:nvPr/>
        </p:nvGrpSpPr>
        <p:grpSpPr>
          <a:xfrm>
            <a:off x="9563100" y="100774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aphicFrame>
        <p:nvGraphicFramePr>
          <p:cNvPr id="2" name="表格 1"/>
          <p:cNvGraphicFramePr/>
          <p:nvPr>
            <p:custDataLst>
              <p:tags r:id="rId2"/>
            </p:custDataLst>
          </p:nvPr>
        </p:nvGraphicFramePr>
        <p:xfrm>
          <a:off x="868045" y="2828925"/>
          <a:ext cx="10454005" cy="3538855"/>
        </p:xfrm>
        <a:graphic>
          <a:graphicData uri="http://schemas.openxmlformats.org/drawingml/2006/table">
            <a:tbl>
              <a:tblPr firstRow="1" bandRow="1">
                <a:tableStyleId>{5940675A-B579-460E-94D1-54222C63F5DA}</a:tableStyleId>
              </a:tblPr>
              <a:tblGrid>
                <a:gridCol w="902335"/>
                <a:gridCol w="5237480"/>
                <a:gridCol w="4314190"/>
              </a:tblGrid>
              <a:tr h="54991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元件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电压表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49910">
                <a:tc rowSpan="3">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使用</a:t>
                      </a:r>
                      <a:r>
                        <a:rPr lang="en-US" sz="2400" b="0">
                          <a:latin typeface="黑体" panose="02010609060101010101" pitchFamily="49" charset="-122"/>
                          <a:ea typeface="黑体" panose="02010609060101010101" pitchFamily="49" charset="-122"/>
                          <a:cs typeface="Times New Roman" panose="02020603050405020304" pitchFamily="18" charset="0"/>
                        </a:rPr>
                        <a:t>规则</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lnSpc>
                          <a:spcPct val="150000"/>
                        </a:lnSpc>
                        <a:buNone/>
                      </a:pPr>
                      <a:r>
                        <a:rPr lang="en-US" sz="2400" b="0">
                          <a:latin typeface="Times New Roman" panose="02020603050405020304" pitchFamily="18" charset="0"/>
                          <a:cs typeface="Times New Roman" panose="02020603050405020304" pitchFamily="18" charset="0"/>
                          <a:sym typeface="+mn-ea"/>
                        </a:rPr>
                        <a:t>首先应进行</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校零</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，选量程时要进行</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sym typeface="+mn-ea"/>
                        </a:rPr>
                        <a:t>试触</a:t>
                      </a:r>
                      <a:r>
                        <a:rPr lang="en-US" sz="2400" b="0">
                          <a:latin typeface="宋体" panose="02010600030101010101" pitchFamily="2" charset="-122"/>
                          <a:ea typeface="宋体" panose="02010600030101010101" pitchFamily="2" charset="-122"/>
                          <a:cs typeface="宋体" panose="02010600030101010101" pitchFamily="2" charset="-122"/>
                          <a:sym typeface="+mn-ea"/>
                        </a:rPr>
                        <a:t>”</a:t>
                      </a:r>
                      <a:r>
                        <a:rPr lang="en-US"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045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sym typeface="+mn-ea"/>
                        </a:rPr>
                        <a:t>与被测电路________</a:t>
                      </a:r>
                      <a:endParaRPr lang="en-US" altLang="en-US" sz="2400" b="0">
                        <a:latin typeface="Times New Roman" panose="02020603050405020304" pitchFamily="18" charset="0"/>
                        <a:ea typeface="宋体" panose="02010600030101010101" pitchFamily="2"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Times New Roman" panose="02020603050405020304" pitchFamily="18" charset="0"/>
                          <a:cs typeface="Times New Roman" panose="02020603050405020304" pitchFamily="18" charset="0"/>
                          <a:sym typeface="+mn-ea"/>
                        </a:rPr>
                        <a:t>与被测用电器________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385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a:lnSpc>
                          <a:spcPct val="150000"/>
                        </a:lnSpc>
                        <a:buNone/>
                      </a:pPr>
                      <a:r>
                        <a:rPr lang="en-US" sz="2400" b="0">
                          <a:latin typeface="Times New Roman" panose="02020603050405020304" pitchFamily="18" charset="0"/>
                          <a:cs typeface="Times New Roman" panose="02020603050405020304" pitchFamily="18" charset="0"/>
                          <a:sym typeface="+mn-ea"/>
                        </a:rPr>
                        <a:t>必须让电流</a:t>
                      </a:r>
                      <a:r>
                        <a:rPr lang="en-US" sz="2400" b="0">
                          <a:latin typeface="宋体" panose="02010600030101010101" pitchFamily="2" charset="-122"/>
                          <a:sym typeface="+mn-ea"/>
                        </a:rPr>
                        <a:t>____</a:t>
                      </a:r>
                      <a:r>
                        <a:rPr lang="zh-CN" sz="2400" b="0">
                          <a:ea typeface="宋体" panose="02010600030101010101" pitchFamily="2" charset="-122"/>
                          <a:sym typeface="+mn-ea"/>
                        </a:rPr>
                        <a:t>进</a:t>
                      </a:r>
                      <a:r>
                        <a:rPr lang="en-US" sz="2400" b="0">
                          <a:latin typeface="宋体" panose="02010600030101010101" pitchFamily="2" charset="-122"/>
                          <a:sym typeface="+mn-ea"/>
                        </a:rPr>
                        <a:t>____</a:t>
                      </a:r>
                      <a:r>
                        <a:rPr lang="zh-CN" sz="2400" b="0">
                          <a:ea typeface="宋体" panose="02010600030101010101" pitchFamily="2" charset="-122"/>
                          <a:sym typeface="+mn-ea"/>
                        </a:rPr>
                        <a:t>出，被测电流与电压不能超过电流表或电压表的</a:t>
                      </a:r>
                      <a:r>
                        <a:rPr lang="en-US" sz="2400" b="0">
                          <a:latin typeface="宋体" panose="02010600030101010101" pitchFamily="2" charset="-122"/>
                          <a:sym typeface="+mn-ea"/>
                        </a:rPr>
                        <a:t>______</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4770120" y="4274185"/>
            <a:ext cx="9163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串联</a:t>
            </a:r>
            <a:endParaRPr lang="zh-CN" altLang="en-US" sz="2400">
              <a:solidFill>
                <a:srgbClr val="FF0000"/>
              </a:solidFill>
              <a:ea typeface="宋体" panose="02010600030101010101" pitchFamily="2" charset="-122"/>
            </a:endParaRPr>
          </a:p>
        </p:txBody>
      </p:sp>
      <p:sp>
        <p:nvSpPr>
          <p:cNvPr id="6" name="文本框 5"/>
          <p:cNvSpPr txBox="1"/>
          <p:nvPr/>
        </p:nvSpPr>
        <p:spPr>
          <a:xfrm>
            <a:off x="9639300" y="4261485"/>
            <a:ext cx="10115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并联</a:t>
            </a:r>
            <a:endParaRPr lang="zh-CN" altLang="en-US" sz="2400">
              <a:solidFill>
                <a:srgbClr val="FF0000"/>
              </a:solidFill>
              <a:ea typeface="宋体" panose="02010600030101010101" pitchFamily="2" charset="-122"/>
            </a:endParaRPr>
          </a:p>
        </p:txBody>
      </p:sp>
      <p:sp>
        <p:nvSpPr>
          <p:cNvPr id="7" name="文本框 6"/>
          <p:cNvSpPr txBox="1"/>
          <p:nvPr/>
        </p:nvSpPr>
        <p:spPr>
          <a:xfrm>
            <a:off x="3414395" y="5239385"/>
            <a:ext cx="852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a:t>
            </a:r>
            <a:endParaRPr lang="zh-CN" altLang="en-US" sz="2400">
              <a:solidFill>
                <a:srgbClr val="FF0000"/>
              </a:solidFill>
              <a:ea typeface="宋体" panose="02010600030101010101" pitchFamily="2" charset="-122"/>
            </a:endParaRPr>
          </a:p>
        </p:txBody>
      </p:sp>
      <p:sp>
        <p:nvSpPr>
          <p:cNvPr id="8" name="文本框 7"/>
          <p:cNvSpPr txBox="1"/>
          <p:nvPr/>
        </p:nvSpPr>
        <p:spPr>
          <a:xfrm>
            <a:off x="4338955" y="5239385"/>
            <a:ext cx="599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负</a:t>
            </a:r>
            <a:endParaRPr lang="zh-CN" altLang="en-US" sz="2400">
              <a:solidFill>
                <a:srgbClr val="FF0000"/>
              </a:solidFill>
              <a:ea typeface="宋体" panose="02010600030101010101" pitchFamily="2" charset="-122"/>
            </a:endParaRPr>
          </a:p>
        </p:txBody>
      </p:sp>
      <p:sp>
        <p:nvSpPr>
          <p:cNvPr id="9" name="文本框 8"/>
          <p:cNvSpPr txBox="1"/>
          <p:nvPr/>
        </p:nvSpPr>
        <p:spPr>
          <a:xfrm>
            <a:off x="2275840" y="5771515"/>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量程</a:t>
            </a:r>
            <a:endParaRPr lang="zh-CN" altLang="en-US" sz="2400">
              <a:solidFill>
                <a:srgbClr val="FF0000"/>
              </a:solidFill>
              <a:ea typeface="宋体" panose="02010600030101010101" pitchFamily="2" charset="-122"/>
            </a:endParaRPr>
          </a:p>
        </p:txBody>
      </p:sp>
      <p:sp>
        <p:nvSpPr>
          <p:cNvPr id="43" name="流程图: 终止 42">
            <a:hlinkClick r:id="rId3" action="ppaction://hlinksldjump"/>
          </p:cNvPr>
          <p:cNvSpPr/>
          <p:nvPr/>
        </p:nvSpPr>
        <p:spPr>
          <a:xfrm>
            <a:off x="9167495" y="56984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51535" y="836295"/>
          <a:ext cx="10234930" cy="4858385"/>
        </p:xfrm>
        <a:graphic>
          <a:graphicData uri="http://schemas.openxmlformats.org/drawingml/2006/table">
            <a:tbl>
              <a:tblPr firstRow="1" bandRow="1">
                <a:tableStyleId>{5940675A-B579-460E-94D1-54222C63F5DA}</a:tableStyleId>
              </a:tblPr>
              <a:tblGrid>
                <a:gridCol w="989330"/>
                <a:gridCol w="1231900"/>
                <a:gridCol w="2162810"/>
                <a:gridCol w="1715770"/>
                <a:gridCol w="1985010"/>
                <a:gridCol w="2150110"/>
              </a:tblGrid>
              <a:tr h="549910">
                <a:tc gridSpan="2">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元件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gridSpan="2">
                  <a:txBody>
                    <a:bodyPr/>
                    <a:p>
                      <a:pPr indent="0" algn="ctr">
                        <a:lnSpc>
                          <a:spcPct val="150000"/>
                        </a:lnSpc>
                        <a:buNone/>
                      </a:pPr>
                      <a:r>
                        <a:rPr lang="en-US" altLang="zh-CN" sz="2400" b="0">
                          <a:latin typeface="黑体" panose="02010609060101010101" pitchFamily="49" charset="-122"/>
                          <a:ea typeface="黑体" panose="02010609060101010101" pitchFamily="49" charset="-122"/>
                          <a:sym typeface="+mn-ea"/>
                        </a:rPr>
                        <a:t>电流表</a:t>
                      </a:r>
                      <a:endParaRPr lang="en-US" altLang="zh-CN"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gridSpan="2">
                  <a:txBody>
                    <a:bodyPr/>
                    <a:p>
                      <a:pPr indent="0" algn="ctr">
                        <a:lnSpc>
                          <a:spcPct val="150000"/>
                        </a:lnSpc>
                        <a:buNone/>
                      </a:pPr>
                      <a:r>
                        <a:rPr lang="en-US" altLang="zh-CN" sz="2400" b="0">
                          <a:latin typeface="黑体" panose="02010609060101010101" pitchFamily="49" charset="-122"/>
                          <a:ea typeface="黑体" panose="02010609060101010101" pitchFamily="49" charset="-122"/>
                        </a:rPr>
                        <a:t>电压表</a:t>
                      </a:r>
                      <a:endParaRPr lang="en-US" altLang="zh-CN"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565275">
                <a:tc gridSpan="2">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表盘</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rowSpan="4">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方法</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l">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明确所选量程及分度值．电表示数＝指针偏过的小格数×分度值</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371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量程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0～0.6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0～3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0～3 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0～15 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719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分度值</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____A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353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altLang="en-US" sz="2400" b="0">
                          <a:latin typeface="黑体" panose="02010609060101010101" pitchFamily="49" charset="-122"/>
                          <a:ea typeface="黑体" panose="02010609060101010101" pitchFamily="49" charset="-122"/>
                          <a:cs typeface="Times New Roman" panose="02020603050405020304" pitchFamily="18" charset="0"/>
                        </a:rPr>
                        <a:t>示数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rPr>
                        <a:t>____V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14748169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229735" y="1424305"/>
            <a:ext cx="1816735" cy="1412875"/>
          </a:xfrm>
          <a:prstGeom prst="rect">
            <a:avLst/>
          </a:prstGeom>
          <a:noFill/>
          <a:ln w="9525">
            <a:noFill/>
          </a:ln>
        </p:spPr>
      </p:pic>
      <p:pic>
        <p:nvPicPr>
          <p:cNvPr id="4" name="图片 -214748169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67040" y="1467485"/>
            <a:ext cx="1701165" cy="1369695"/>
          </a:xfrm>
          <a:prstGeom prst="rect">
            <a:avLst/>
          </a:prstGeom>
          <a:noFill/>
          <a:ln w="9525">
            <a:noFill/>
          </a:ln>
        </p:spPr>
      </p:pic>
      <p:sp>
        <p:nvSpPr>
          <p:cNvPr id="100" name="文本框 99"/>
          <p:cNvSpPr txBox="1"/>
          <p:nvPr/>
        </p:nvSpPr>
        <p:spPr>
          <a:xfrm>
            <a:off x="3564255" y="4685665"/>
            <a:ext cx="1106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0.02</a:t>
            </a:r>
            <a:endParaRPr lang="zh-CN" altLang="en-US" sz="2400">
              <a:solidFill>
                <a:srgbClr val="FF0000"/>
              </a:solidFill>
              <a:ea typeface="宋体" panose="02010600030101010101" pitchFamily="2" charset="-122"/>
            </a:endParaRPr>
          </a:p>
        </p:txBody>
      </p:sp>
      <p:sp>
        <p:nvSpPr>
          <p:cNvPr id="5" name="文本框 4"/>
          <p:cNvSpPr txBox="1"/>
          <p:nvPr/>
        </p:nvSpPr>
        <p:spPr>
          <a:xfrm>
            <a:off x="5671185" y="4685665"/>
            <a:ext cx="6337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0.1</a:t>
            </a:r>
            <a:endParaRPr lang="zh-CN" altLang="en-US" sz="2400">
              <a:solidFill>
                <a:srgbClr val="FF0000"/>
              </a:solidFill>
              <a:ea typeface="宋体" panose="02010600030101010101" pitchFamily="2" charset="-122"/>
            </a:endParaRPr>
          </a:p>
        </p:txBody>
      </p:sp>
      <p:sp>
        <p:nvSpPr>
          <p:cNvPr id="6" name="文本框 5"/>
          <p:cNvSpPr txBox="1"/>
          <p:nvPr/>
        </p:nvSpPr>
        <p:spPr>
          <a:xfrm>
            <a:off x="7524115" y="4685665"/>
            <a:ext cx="758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0.1</a:t>
            </a:r>
            <a:endParaRPr lang="zh-CN" altLang="en-US" sz="2400">
              <a:solidFill>
                <a:srgbClr val="FF0000"/>
              </a:solidFill>
              <a:ea typeface="宋体" panose="02010600030101010101" pitchFamily="2" charset="-122"/>
            </a:endParaRPr>
          </a:p>
        </p:txBody>
      </p:sp>
      <p:sp>
        <p:nvSpPr>
          <p:cNvPr id="7" name="文本框 6"/>
          <p:cNvSpPr txBox="1"/>
          <p:nvPr/>
        </p:nvSpPr>
        <p:spPr>
          <a:xfrm>
            <a:off x="9551035" y="4685665"/>
            <a:ext cx="7429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0.5</a:t>
            </a:r>
            <a:endParaRPr lang="zh-CN" altLang="en-US" sz="2400">
              <a:solidFill>
                <a:srgbClr val="FF0000"/>
              </a:solidFill>
              <a:ea typeface="宋体" panose="02010600030101010101" pitchFamily="2" charset="-122"/>
            </a:endParaRPr>
          </a:p>
        </p:txBody>
      </p:sp>
      <p:sp>
        <p:nvSpPr>
          <p:cNvPr id="8" name="文本框 7"/>
          <p:cNvSpPr txBox="1"/>
          <p:nvPr/>
        </p:nvSpPr>
        <p:spPr>
          <a:xfrm>
            <a:off x="3611245" y="5217795"/>
            <a:ext cx="869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0.28</a:t>
            </a:r>
            <a:endParaRPr lang="zh-CN" altLang="en-US" sz="2400">
              <a:solidFill>
                <a:srgbClr val="FF0000"/>
              </a:solidFill>
              <a:ea typeface="宋体" panose="02010600030101010101" pitchFamily="2" charset="-122"/>
            </a:endParaRPr>
          </a:p>
        </p:txBody>
      </p:sp>
      <p:sp>
        <p:nvSpPr>
          <p:cNvPr id="9" name="文本框 8"/>
          <p:cNvSpPr txBox="1"/>
          <p:nvPr/>
        </p:nvSpPr>
        <p:spPr>
          <a:xfrm>
            <a:off x="5599430" y="5226685"/>
            <a:ext cx="948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1.4</a:t>
            </a:r>
            <a:endParaRPr lang="zh-CN" altLang="en-US" sz="2400">
              <a:solidFill>
                <a:srgbClr val="FF0000"/>
              </a:solidFill>
              <a:ea typeface="宋体" panose="02010600030101010101" pitchFamily="2" charset="-122"/>
            </a:endParaRPr>
          </a:p>
        </p:txBody>
      </p:sp>
      <p:sp>
        <p:nvSpPr>
          <p:cNvPr id="10" name="文本框 9"/>
          <p:cNvSpPr txBox="1"/>
          <p:nvPr/>
        </p:nvSpPr>
        <p:spPr>
          <a:xfrm>
            <a:off x="7475855" y="5217795"/>
            <a:ext cx="806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0.5</a:t>
            </a:r>
            <a:endParaRPr lang="zh-CN" altLang="en-US" sz="2400">
              <a:solidFill>
                <a:srgbClr val="FF0000"/>
              </a:solidFill>
              <a:ea typeface="宋体" panose="02010600030101010101" pitchFamily="2" charset="-122"/>
            </a:endParaRPr>
          </a:p>
        </p:txBody>
      </p:sp>
      <p:sp>
        <p:nvSpPr>
          <p:cNvPr id="11" name="文本框 10"/>
          <p:cNvSpPr txBox="1"/>
          <p:nvPr/>
        </p:nvSpPr>
        <p:spPr>
          <a:xfrm>
            <a:off x="9551035" y="5217795"/>
            <a:ext cx="852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2.5</a:t>
            </a:r>
            <a:endParaRPr lang="zh-CN" altLang="en-US" sz="2400">
              <a:solidFill>
                <a:srgbClr val="FF0000"/>
              </a:solidFill>
              <a:ea typeface="宋体" panose="02010600030101010101" pitchFamily="2" charset="-122"/>
            </a:endParaRPr>
          </a:p>
        </p:txBody>
      </p:sp>
      <p:sp>
        <p:nvSpPr>
          <p:cNvPr id="43" name="流程图: 终止 42">
            <a:hlinkClick r:id="rId4" action="ppaction://hlinksldjump"/>
          </p:cNvPr>
          <p:cNvSpPr/>
          <p:nvPr/>
        </p:nvSpPr>
        <p:spPr>
          <a:xfrm>
            <a:off x="9051925" y="59340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8" grpId="0"/>
      <p:bldP spid="8" grpId="1"/>
      <p:bldP spid="5" grpId="0"/>
      <p:bldP spid="5" grpId="1"/>
      <p:bldP spid="9" grpId="0"/>
      <p:bldP spid="9" grpId="1"/>
      <p:bldP spid="6" grpId="0"/>
      <p:bldP spid="6" grpId="1"/>
      <p:bldP spid="10" grpId="0"/>
      <p:bldP spid="10" grpId="1"/>
      <p:bldP spid="7" grpId="0"/>
      <p:bldP spid="7" grpId="1"/>
      <p:bldP spid="11" grpId="0"/>
      <p:bldP spid="11"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d3ca503d-2bef-414c-95b6-b70288b09ac3}"/>
</p:tagLst>
</file>

<file path=ppt/tags/tag11.xml><?xml version="1.0" encoding="utf-8"?>
<p:tagLst xmlns:p="http://schemas.openxmlformats.org/presentationml/2006/main">
  <p:tag name="KSO_WM_UNIT_TABLE_BEAUTIFY" val="smartTable{714018cd-bcd8-4627-b5bd-2f85b43241ae}"/>
</p:tagLst>
</file>

<file path=ppt/tags/tag12.xml><?xml version="1.0" encoding="utf-8"?>
<p:tagLst xmlns:p="http://schemas.openxmlformats.org/presentationml/2006/main">
  <p:tag name="KSO_WM_UNIT_TABLE_BEAUTIFY" val="smartTable{3a233d51-9408-492c-a024-e918064cde21}"/>
</p:tagLst>
</file>

<file path=ppt/tags/tag13.xml><?xml version="1.0" encoding="utf-8"?>
<p:tagLst xmlns:p="http://schemas.openxmlformats.org/presentationml/2006/main">
  <p:tag name="KSO_WM_UNIT_TABLE_BEAUTIFY" val="smartTable{3a233d51-9408-492c-a024-e918064cde21}"/>
</p:tagLst>
</file>

<file path=ppt/tags/tag14.xml><?xml version="1.0" encoding="utf-8"?>
<p:tagLst xmlns:p="http://schemas.openxmlformats.org/presentationml/2006/main">
  <p:tag name="KSO_WM_UNIT_TABLE_BEAUTIFY" val="smartTable{30cb79d6-1163-4c05-bf17-f7d553b18806}"/>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UNIT_TABLE_BEAUTIFY" val="smartTable{afd61e2a-e588-4db2-9f35-b191dfe4a513}"/>
</p:tagLst>
</file>

<file path=ppt/tags/tag17.xml><?xml version="1.0" encoding="utf-8"?>
<p:tagLst xmlns:p="http://schemas.openxmlformats.org/presentationml/2006/main">
  <p:tag name="KSO_WM_UNIT_TABLE_BEAUTIFY" val="smartTable{3ba60511-1036-41a4-8e6c-d0828bbfd5cd}"/>
</p:tagLst>
</file>

<file path=ppt/tags/tag18.xml><?xml version="1.0" encoding="utf-8"?>
<p:tagLst xmlns:p="http://schemas.openxmlformats.org/presentationml/2006/main">
  <p:tag name="KSO_WM_UNIT_TABLE_BEAUTIFY" val="smartTable{a034705c-61fb-4454-bc4a-36156e550ccd}"/>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91322c3c-ea61-46b5-bc36-c976589a8e64}"/>
</p:tagLst>
</file>

<file path=ppt/tags/tag8.xml><?xml version="1.0" encoding="utf-8"?>
<p:tagLst xmlns:p="http://schemas.openxmlformats.org/presentationml/2006/main">
  <p:tag name="KSO_WM_UNIT_TABLE_BEAUTIFY" val="smartTable{91322c3c-ea61-46b5-bc36-c976589a8e64}"/>
</p:tagLst>
</file>

<file path=ppt/tags/tag9.xml><?xml version="1.0" encoding="utf-8"?>
<p:tagLst xmlns:p="http://schemas.openxmlformats.org/presentationml/2006/main">
  <p:tag name="KSO_WM_UNIT_TABLE_BEAUTIFY" val="smartTable{d3ca503d-2bef-414c-95b6-b70288b09ac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7422</Words>
  <Application>WPS 演示</Application>
  <PresentationFormat>宽屏</PresentationFormat>
  <Paragraphs>919</Paragraphs>
  <Slides>48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3</vt:i4>
      </vt:variant>
      <vt:variant>
        <vt:lpstr>幻灯片标题</vt:lpstr>
      </vt:variant>
      <vt:variant>
        <vt:i4>48</vt:i4>
      </vt:variant>
    </vt:vector>
  </HeadingPairs>
  <TitlesOfParts>
    <vt:vector size="64"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Calibri</vt:lpstr>
      <vt:lpstr>Office 主题</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